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70" r:id="rId1"/>
  </p:sldMasterIdLst>
  <p:notesMasterIdLst>
    <p:notesMasterId r:id="rId23"/>
  </p:notesMasterIdLst>
  <p:handoutMasterIdLst>
    <p:handoutMasterId r:id="rId24"/>
  </p:handoutMasterIdLst>
  <p:sldIdLst>
    <p:sldId id="256" r:id="rId2"/>
    <p:sldId id="317" r:id="rId3"/>
    <p:sldId id="260" r:id="rId4"/>
    <p:sldId id="269" r:id="rId5"/>
    <p:sldId id="313" r:id="rId6"/>
    <p:sldId id="299" r:id="rId7"/>
    <p:sldId id="318" r:id="rId8"/>
    <p:sldId id="281" r:id="rId9"/>
    <p:sldId id="291" r:id="rId10"/>
    <p:sldId id="263" r:id="rId11"/>
    <p:sldId id="294" r:id="rId12"/>
    <p:sldId id="295" r:id="rId13"/>
    <p:sldId id="300" r:id="rId14"/>
    <p:sldId id="319" r:id="rId15"/>
    <p:sldId id="304" r:id="rId16"/>
    <p:sldId id="305" r:id="rId17"/>
    <p:sldId id="279" r:id="rId18"/>
    <p:sldId id="280" r:id="rId19"/>
    <p:sldId id="320" r:id="rId20"/>
    <p:sldId id="298" r:id="rId21"/>
    <p:sldId id="297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Lucida Handwriting" panose="03010101010101010101" pitchFamily="66" charset="77"/>
      <p:regular r:id="rId35"/>
    </p:embeddedFont>
    <p:embeddedFont>
      <p:font typeface="Muli" pitchFamily="2" charset="77"/>
      <p:regular r:id="rId36"/>
      <p:bold r:id="rId37"/>
      <p:italic r:id="rId38"/>
      <p:boldItalic r:id="rId39"/>
    </p:embeddedFont>
    <p:embeddedFont>
      <p:font typeface="OpenDyslexicAlta" pitchFamily="2" charset="77"/>
      <p:regular r:id="rId40"/>
      <p:bold r:id="rId41"/>
      <p:italic r:id="rId42"/>
      <p:boldItalic r:id="rId43"/>
    </p:embeddedFont>
    <p:embeddedFont>
      <p:font typeface="Sassoon Sans US 2023" pitchFamily="2" charset="77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60"/>
    <a:srgbClr val="20D160"/>
    <a:srgbClr val="7956D6"/>
    <a:srgbClr val="219CEE"/>
    <a:srgbClr val="3372DC"/>
    <a:srgbClr val="4A4A4A"/>
    <a:srgbClr val="F139C4"/>
    <a:srgbClr val="61953D"/>
    <a:srgbClr val="25D160"/>
    <a:srgbClr val="0CC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6" autoAdjust="0"/>
    <p:restoredTop sz="93447" autoAdjust="0"/>
  </p:normalViewPr>
  <p:slideViewPr>
    <p:cSldViewPr snapToGrid="0" snapToObjects="1">
      <p:cViewPr varScale="1">
        <p:scale>
          <a:sx n="99" d="100"/>
          <a:sy n="99" d="100"/>
        </p:scale>
        <p:origin x="1088" y="176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1095 24575,'1'13'0,"1"1"0,0-1 0,1 0 0,1 1 0,0-1 0,0-1 0,9 18 0,-4-6 0,9 22 0,-8-24 0,0 1 0,-2 1 0,-1 0 0,0 0 0,-2 1 0,4 31 0,-8-43 0,7 163 0,-8-71 0,1-127 0,1 1 0,1-1 0,7-24 0,3-20 0,28-329 0,-16 121 0,-16 205 0,3 1 0,34-117 0,-38 158 0,38-108 0,-43 129 0,-1-1 0,0 0 0,0 0 0,-1 0 0,1 0 0,-1-1 0,0-10 0,-4-51 0,1 33 0,-2-197 0,4 230 0,0 1 0,0 0 0,0 0 0,0-1 0,0 1 0,1 0 0,-1 0 0,1 0 0,-1-1 0,1 1 0,0 0 0,0 0 0,0 0 0,0 0 0,2-2 0,-2 3 0,0 0 0,0 1 0,0-1 0,0 0 0,0 1 0,0-1 0,0 1 0,0 0 0,0-1 0,0 1 0,0 0 0,0 0 0,0 0 0,0-1 0,0 1 0,0 0 0,0 1 0,0-1 0,1 0 0,-1 0 0,0 0 0,0 1 0,0-1 0,0 1 0,0-1 0,0 1 0,0-1 0,0 1 0,1 1 0,5 5 0,1 0 0,-2 0 0,1 0 0,-1 1 0,0 1 0,0-1 0,5 10 0,-7-7 0,0 0 0,0 0 0,-1 1 0,0-1 0,0 1 0,-2 0 0,2 16 0,1 3 0,8 40 0,21 72 0,-29-121 0,0 1 0,-1-1 0,-2 1 0,0 0 0,-2 40 0,-1-12 0,2-24 0,1 23 0,-2-1 0,-2 1 0,-17 89 0,10-100 0,-2-2 0,-23 51 0,16-42 0,9-16 0,-11 43 0,14-46 0,-1 1 0,-14 33 0,14-40 0,1 1 0,1 0 0,1 1 0,-5 37 0,-1 8 0,6-40 0,5-21 0,-1-1 0,0 1 0,0-1 0,0 1 0,-1-1 0,-5 12 0,7-17 0,0-1 0,-1 1 0,1-1 0,0 0 0,-1 1 0,1-1 0,0 0 0,-1 1 0,1-1 0,-1 0 0,1 0 0,-1 1 0,1-1 0,0 0 0,-1 0 0,1 0 0,-1 0 0,1 1 0,-1-1 0,1 0 0,-1 0 0,1 0 0,-1 0 0,1 0 0,-1-1 0,1 1 0,-1 0 0,1 0 0,-1 0 0,1 0 0,0-1 0,-1 1 0,1 0 0,-1 0 0,1-1 0,-1 1 0,1 0 0,0-1 0,-1 1 0,1 0 0,0-1 0,-1 1 0,1-1 0,0 1 0,-1-1 0,-15-23 0,14 21 0,-13-26 0,2-1 0,0 0 0,2-1 0,-8-34 0,0 3 0,11 29 0,8 28 0,-1-1 0,-1 1 0,1 0 0,-1-1 0,1 1 0,-1 0 0,-4-8 0,1 4-51,1 0 0,0 0-1,-5-18 1,5 15-1109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79 109 24575,'-9'26'0,"-9"33"0,12-36 0,-1 0 0,-12 28 0,17-47 0,0 1 0,1 0 0,-1 0 0,1 0 0,0 7 0,-6 19 0,5-70 0,2 13 0,-1 15 0,1 1 0,0-1 0,0 0 0,1 0 0,0 1 0,1-1 0,0 1 0,1-1 0,0 1 0,5-14 0,1 3 0,-8 17 0,0 0 0,1 0 0,0 0 0,0 1 0,3-7 0,-3 7 29,0 0 1,0 0-1,0 0 0,-1-1 0,1 1 1,-1-1-1,0 0 0,0 1 0,0-1 0,1-7 1,-1-40-760,-2 34-227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24575,'501'0'0,"-460"7"0,-15-2 0,27 3 0,-20-2 0,54 1 0,-64-7 0,0-1 0,0 1 0,43 8 0,-40-4 0,1-2 0,-1 0 0,33-4 0,-5 0 0,187 2 0,-229 1 0,0 0 0,0 1 0,15 5 0,-15-3 0,0-1 0,25 1 0,-13-2 0,1 1 0,-1 1 0,46 15 0,64 15 0,-21-7 0,-55-10-1365,-8-2-5461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216 0 24575,'0'4'0,"-1"0"0,1-1 0,-1 1 0,0-1 0,0 1 0,-1-1 0,1 1 0,0-1 0,-5 6 0,4-4 0,0-1 0,0 0 0,0 0 0,0 1 0,-2 8 0,0 4 0,-1 0 0,0-1 0,-2 0 0,1 0 0,-2-1 0,-9 15 0,3-3 0,-27 47 0,8-26 0,19-30 0,-13 24 0,21-31 0,8-15 0,12-18 0,-7 17 0,0 0 0,0 0 0,10-5 0,-9 6 0,0-1 0,14-11 0,10-6 0,-27 20 0,-1-1 0,1 0 0,-1 0 0,0 0 0,1-1 0,-1 1 0,0-1 0,-1 0 0,1-1 0,3-4 0,-5 5 60,1 0-1,0 1 1,0 0 0,6-7-1,5-5-1722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1341 1 24575,'-11'1'0,"0"1"0,0 0 0,0 1 0,1 0 0,-1 1 0,-18 10 0,10-5 0,-31 14 0,0 2 0,2 2 0,1 3 0,1 2 0,1 3 0,-41 40 0,-308 356 0,237-230 0,133-165 0,12-19 0,1-1 0,-22 23 0,33-39 0,0 0 0,0 0 0,0 0 0,0 0 0,0 0 0,0 0 0,0 0 0,0 0 0,0 0 0,0 0 0,0 0 0,0 0 0,0 0 0,0 0 0,0-1 0,0 1 0,0 0 0,0 0 0,0 0 0,0 0 0,0 0 0,0 0 0,0 0 0,0 0 0,-1 0 0,1 0 0,0 0 0,0 0 0,0 0 0,0 0 0,0 0 0,0 0 0,0 0 0,0 0 0,0 0 0,0 0 0,0 0 0,0 0 0,0 0 0,0 0 0,0 0 0,0 0 0,0 0 0,0 0 0,0 0 0,-1 0 0,1 0 0,0 0 0,0 0 0,0 0 0,0 0 0,0 0 0,0 0 0,0 0 0,0 0 0,3-9 0,5-12 0,92-170 0,-47 95 0,-25 45 0,29-60 0,-56 109 0,0-1 0,0 1 0,0-1 0,-1 1 0,1-1 0,-1 1 0,0-1 0,1 0 0,-1 1 0,0-1 0,0 0 0,-1 1 0,1-1 0,0 0 0,-1 1 0,1-1 0,-1 1 0,0-1 0,0 1 0,0-1 0,0 1 0,-2-3 0,-3-5 0,-1 0 0,1 1 0,-16-15 0,0-2 0,19 23 0,0 0 0,0 0 0,0 1 0,0 0 0,0-1 0,0 1 0,-1 1 0,1-1 0,-1 1 0,1-1 0,-1 1 0,0 0 0,1 0 0,-1 1 0,0-1 0,-5 1 0,-6 0 0,1 1 0,-28 4 0,24 0 0,0 0 0,1 1 0,-29 14 0,-48 34 0,80-44 0,-12 8 0,25-18 0,0 1 0,0 0 0,-1-1 0,1 1 0,0-1 0,0 1 0,-1-1 0,1 0 0,0 0 0,-1 1 0,1-1 0,0 0 0,-1 0 0,1-1 0,0 1 0,-3-1 0,3 1 0,0-1 0,0 0 0,0 0 0,1 0 0,-1 1 0,0-1 0,1 0 0,-1 0 0,0 0 0,1 0 0,-1 0 0,1 0 0,-1 0 0,1-1 0,0 1 0,-1 0 0,1 0 0,0 0 0,0 0 0,-1-3 0,1-28 0,0 23 0,0-50 0,-1 25 0,1-1 0,2 1 0,5-36 0,0 49 0,-7 21 0,0-1 0,1 1 0,-1 0 0,0 0 0,0 0 0,0 0 0,0 0 0,0 0 0,0 0 0,0-1 0,0 1 0,1 0 0,-1 0 0,0 0 0,0 0 0,0 0 0,0 0 0,0 0 0,0 0 0,1 0 0,-1 0 0,0 0 0,0 0 0,0 0 0,0 0 0,0 0 0,1 0 0,-1 0 0,0 0 0,0 0 0,0 0 0,0 0 0,0 0 0,0 0 0,1 0 0,-1 0 0,0 1 0,5 10 0,-2 16 0,0 0 0,-1 0 0,-2 54 0,-1-14 0,10 209 0,-9-274 0,0 0 0,0-1 0,0 1 0,0 0 0,1 0 0,-1-1 0,0 1 0,1 0 0,-1 0 0,1-1 0,0 1 0,0-1 0,-1 1 0,1-1 0,0 1 0,0-1 0,0 1 0,0-1 0,0 0 0,1 0 0,-1 0 0,0 0 0,0 0 0,1 0 0,-1 0 0,0 0 0,3 1 0,-1-2 0,0 1 0,0-1 0,0 1 0,-1-1 0,1 0 0,0-1 0,0 1 0,0 0 0,0-1 0,-1 0 0,1 0 0,0 0 0,-1 0 0,6-3 0,2-2 0,0-1 0,0 0 0,-1-1 0,18-19 0,30-43 0,-9 9 0,8 0 0,106-92 0,-133 130 0,1 1 0,1 1 0,1 3 0,0 0 0,1 2 0,36-11 0,-48 22 0,0 1 0,1 1 0,24 1 0,-6-1 0,-30 2 0,-1-1 0,15-6 0,-18 6 0,0 0 0,0 0 0,0 1 0,1-1 0,-1 2 0,0-1 0,0 1 0,7 0 0,-12 0 0,0 1 0,0-1 0,0 0 0,-1 0 0,1 1 0,0-1 0,0 0 0,-1 1 0,1-1 0,0 1 0,-1-1 0,1 1 0,0 0 0,-1-1 0,1 1 0,-1 0 0,1-1 0,-1 1 0,1 0 0,-1 0 0,1-1 0,-1 1 0,0 0 0,1 0 0,-1 0 0,0 0 0,0 0 0,1-1 0,-1 1 0,0 0 0,0 0 0,0 0 0,0 0 0,0 0 0,0 0 0,0 0 0,0 0 0,-1 0 0,1 0 0,0-1 0,0 1 0,-1 2 0,-2 4 0,1 1 0,-1-1 0,-7 13 0,8-15 0,-3 3 0,-1 1 0,1-1 0,-1 0 0,-1-1 0,1 0 0,-11 9 0,-11 12 0,-42 49 0,-43 50 0,94-105 0,3-3 0,-21 32 0,11-12 0,3 2 0,-33 75 0,52-103 0,1 1 0,0 0 0,1 0 0,0 1 0,1 16 0,0-21 0,1-9 0,-1 1 0,1-1 0,0 0 0,0 0 0,0 0 0,0 0 0,0 0 0,0 0 0,1 0 0,-1 1 0,0-1 0,0 0 0,1 0 0,-1 0 0,0 0 0,1 0 0,-1 0 0,1 0 0,-1 0 0,1 0 0,0-1 0,-1 1 0,1 0 0,0 0 0,-1 0 0,1-1 0,0 1 0,0-1 0,0 1 0,1 0 0,-1-1 0,1 1 0,0-1 0,-1 0 0,1 0 0,-1 0 0,1 0 0,0 0 0,-1-1 0,1 1 0,0 0 0,-1-1 0,1 0 0,-1 1 0,1-1 0,-1 0 0,1 0 0,2-2 0,9-7 0,0-1 0,-1-1 0,0-1 0,19-26 0,35-63 0,-22 32 0,-31 51 0,-1-1 0,-1 0 0,13-29 0,-22 43 0,1 0 0,0 1 0,0 0 0,6-7 0,9-17 0,-14 23 0,-1 1 0,1 0 0,-1 0 0,1 0 0,1 1 0,-1 0 0,9-7 0,13-14 0,-16 14 0,1 0 0,0 2 0,14-11 0,-10 8 0,-10 8 0,0 1 0,0-1 0,0 1 0,0 1 0,1-1 0,8-2 0,-13 4 0,0 1 0,0 0 0,0 0 0,0-1 0,0 1 0,0 0 0,0 0 0,1 0 0,-1 0 0,0 1 0,0-1 0,0 0 0,0 0 0,0 1 0,0-1 0,0 1 0,0-1 0,0 1 0,0 0 0,0-1 0,-1 1 0,1 0 0,0-1 0,0 1 0,0 0 0,-1 0 0,1 0 0,0 0 0,-1 0 0,1 0 0,-1 0 0,1 0 0,-1 0 0,1 0 0,-1 0 0,0 1 0,1-1 0,-1 0 0,0 0 0,0 0 0,0 3 0,1 5 0,0 0 0,-1-1 0,0 1 0,-1 0 0,0 0 0,0 0 0,-1 0 0,0 0 0,0-1 0,0 1 0,-1-1 0,0 0 0,-5 10 0,-7 8 0,0 0 0,-27 34 0,20-30 0,9-10 0,-4 3 0,1 0 0,1 2 0,-14 29 0,29-53 0,0 0 0,-1 0 0,1 1 0,0-1 0,-1 0 0,0 0 0,1 0 0,-1 0 0,1 0 0,-1 0 0,0 0 0,0 0 0,1-1 0,-1 1 0,-2 1 0,3-2 0,0-1 0,-1 1 0,1-1 0,0 1 0,0-1 0,-1 1 0,1 0 0,0-1 0,0 1 0,0-1 0,-1 1 0,1-1 0,0 0 0,0 1 0,0-1 0,0 1 0,0-1 0,0 1 0,0-1 0,0 1 0,0-1 0,0 0 0,4-46 0,2 16 0,0 1 0,18-48 0,27-56 0,-44 117 0,5-14 0,1 0 0,2 2 0,23-39 0,-19 43 0,-11 15 0,1-2 0,9-17 0,1-1 0,-15 25 0,0-1 0,0-1 0,6-10 0,-8 13 0,0-1 0,1 2 0,0-1 0,0 0 0,0 1 0,0-1 0,0 1 0,5-4 0,-3 3 0,-1 0 0,0 0 0,0 0 0,7-9 0,-5 2 0,1 2 0,0-1 0,0 1 0,15-14 0,-23 24 0,-2 1 0,-1 1 0,1 1 0,0-1 0,0 1 0,0-1 0,0 1 0,0 0 0,1 0 0,-3 6 0,-53 125 0,38-92 0,10-21 0,5-13 0,1 0 0,-6 16 0,5-11 0,0 0 0,0 0 0,-2-1 0,1 0 0,-15 21 0,-10 4 0,-14 18 0,23-24 0,2-4 0,1 1 0,-16 34 0,-9 19 0,26-51 0,-21 47 0,23-37 0,-22 77 0,11-8 0,-24 94 0,44-159 0,3-49 0,-1 1 0,1 0 0,-1 0 0,0 1 0,0 0 0,0 0 0,0 0 0,0 0 0,0 1 0,-6-1 0,-20-6 0,26 6 0,-6-2 0,-1-1 0,-15-9 0,24 11 0,-1 1 0,1-1 0,-1 0 0,1 0 0,0 0 0,0-1 0,0 1 0,1-1 0,-1 0 0,-3-7 0,3 5 0,0 0 0,0 1 0,1-1 0,0-1 0,0 1 0,0 0 0,-1-9 0,3 14 0,0 0 0,0 0 0,0 1 0,-1-1 0,1 0 0,0 0 0,-1 0 0,1 0 0,0 0 0,-1 0 0,1 0 0,-1 0 0,0 1 0,1-1 0,-1 0 0,1 0 0,-1 1 0,0-1 0,0 1 0,1-1 0,-2 0 0,0 0 0,0 0 0,0 1 0,0-1 0,0 1 0,0-1 0,0 1 0,0 0 0,0 0 0,-3 0 0,-5 2 0,-1-1 0,1 2 0,-11 4 0,10-4 0,3 0 0,1 0 0,-1 1 0,1-1 0,0 2 0,0-1 0,0 1 0,-10 9 0,-3 5 0,-17 23 0,7-7 0,27-31 0,0 0 0,0 0 0,1 1 0,-1 0 0,1-1 0,0 1 0,0 0 0,1 0 0,-2 6 0,-9 25 0,5-22 0,3-4 0,-1-1 0,1 0 0,-1-1 0,-1 1 0,-9 11 0,14-20 0,1 1 0,-1-1 0,1 1 0,-1-1 0,1 1 0,-1-1 0,0 0 0,1 1 0,-1-1 0,0 0 0,1 0 0,-1 1 0,0-1 0,1 0 0,-1 0 0,0 0 0,0 0 0,1 0 0,-1 0 0,0 0 0,1 0 0,-1-1 0,0 1 0,-1 0 0,0-2 0,0 1 0,0 0 0,1 0 0,-1-1 0,0 1 0,0-1 0,1 0 0,-3-2 0,-1-3 0,0 0 0,0-1 0,-5-11 0,-2-1 0,12 20 0,0 0 0,0 0 0,0 0 0,0 0 0,-1 0 0,1 0 0,0 0 0,0-1 0,0 1 0,0 0 0,0 0 0,0 0 0,0 0 0,-1 0 0,1 0 0,0 0 0,0 0 0,0 0 0,0 0 0,0 0 0,0 0 0,-1 0 0,1 0 0,0 0 0,0 0 0,0 0 0,0 0 0,0 0 0,-1 0 0,1 0 0,0 0 0,0 0 0,0 0 0,0 0 0,0 0 0,0 0 0,0 1 0,-1-1 0,1 0 0,0 0 0,-1 14 0,11 83 0,-5-62 0,0 45 0,-6 12 0,2 64 0,3-112 0,2 74 0,-8-33 0,-18 143 0,14-161 0,2 1 0,8 129 0,3-84 0,4 167 0,-11-236 0,1-20 0,0 0 0,-2-1 0,-1 1 0,-8 42 0,6-40 0,0 1 0,2 0 0,0 1 0,4 52 0,-1-15 0,-8 91 0,4 62 0,4-123 0,-1 250 0,0-343 0,0-1 0,0 0 0,0 1 0,0-1 0,0 0 0,0 0 0,1 1 0,-1-1 0,0 0 0,1 0 0,-1 1 0,1-1 0,-1 0 0,1 0 0,-1 0 0,1 0 0,0 0 0,0 0 0,-1 0 0,1 0 0,0 0 0,0 0 0,0-1 0,0 1 0,0 0 0,0 0 0,0-1 0,0 1 0,0-1 0,0 1 0,2-1 0,3 2 0,0-1 0,0-1 0,0 0 0,0 0 0,7 0 0,-7-1 0,0 1 0,0 0 0,-1 0 0,11 2 0,1 2 0,1-1 0,-1-1 0,1-1 0,35-3 0,-9 1 0,-42 1 0,0 0 0,0 0 0,-1 0 0,1-1 0,0 1 0,0 0 0,0-1 0,0 0 0,-1 1 0,1-1 0,0 0 0,0 0 0,-1 0 0,1 0 0,-1 0 0,1-1 0,-1 1 0,1 0 0,-1-1 0,0 1 0,1-1 0,-1 0 0,0 1 0,0-1 0,0 0 0,0 0 0,0 0 0,-1 0 0,1 0 0,0 0 0,-1 0 0,1-3 0,0-1 0,-1 1 0,0 0 0,0 0 0,0-1 0,0 1 0,-1 0 0,1-1 0,-1 1 0,-1 0 0,1 0 0,0 0 0,-4-6 0,0-1 0,1-1 0,0 0 0,1 0 0,0 0 0,1 0 0,-2-17 0,2-83 0,2 78 0,5-29 0,-3 44 0,1-27 0,-3 29 0,-1 5 0,1 0 0,0 0 0,1 0 0,0 0 0,1 0 0,6-22 0,0 6 0,-2-1 0,5-35 0,-3 15 0,1-8 0,-2 0 0,0-98 0,-7-504 0,5 588 0,0-3 0,-6 47 0,-1 0 0,-1 0 0,-7-33 0,7 42 0,2 0 0,0 0 0,1-1 0,1 1 0,0 0 0,7-35 0,-3 24 0,1-52 0,-16-66 0,0-7 0,19 2 0,-9 139 0,0-1 0,-1 1 0,-2-21 0,-2-25 0,5 25 0,1-42 0,-1 77 0,0-1 0,0 0 0,0 0 0,0 0 0,0 0 0,0 1 0,0-1 0,0 0 0,1 0 0,-1 0 0,0 1 0,0-1 0,1 0 0,-1 0 0,1 1 0,-1-1 0,0 0 0,1 1 0,-1-1 0,1 1 0,0-2 0,0 2 0,-1 0 0,1 0 0,0 0 0,-1 0 0,1 0 0,-1 0 0,1 0 0,-1 0 0,1 0 0,-1 0 0,1 0 0,0 0 0,-1 1 0,1-1 0,-1 0 0,1 0 0,-1 1 0,1-1 0,-1 0 0,1 1 0,-1 0 0,3 1 0,0 0 0,-1 1 0,0 0 0,0-1 0,0 1 0,0 0 0,0 0 0,2 5 0,-1 1 0,0 1 0,-1 0 0,1 0 0,-2 0 0,1 12 0,-1-11 0,1 0 0,-1 0 0,2 0 0,3 11 0,-1-11 0,1 0 0,0 0 0,1 0 0,0-1 0,1-1 0,0 1 0,0-1 0,12 10 0,-3-2 0,-12-13 0,1 0 0,-1 0 0,1-1 0,-1 1 0,12 3 0,14 10 0,-21-12 0,0 0 0,1 0 0,-1-1 0,18 3 0,-10-2 0,-2-2 0,-1 0 0,2-2 0,-1 0 0,27-3 0,0 0 0,-14 2 0,-27 0 0,-4 0 0,-15 0 0,-126-8 0,134 7 0,0 1 0,0 1 0,0 0 0,0 0 0,-16 5 0,-14 2 0,38-8 0,-1 0 0,1 0 0,0 0 0,0 0 0,-1 0 0,1 0 0,0 0 0,0 0 0,-1-1 0,1 1 0,0-1 0,0 1 0,0-1 0,0 1 0,0-1 0,-1 0 0,1 1 0,0-1 0,0 0 0,1 0 0,-2-2 0,0 1 0,1 0 0,-1 0 0,1-1 0,0 1 0,0-1 0,0 1 0,1-1 0,-1 1 0,0-1 0,0-3 0,0-6 0,1 0 0,0 0 0,2-22 0,-1 23 0,0-1 0,0 1 0,1-1 0,1 1 0,-1 0 0,2 0 0,-1 0 0,1 1 0,1-1 0,0 1 0,0 0 0,7-10 0,-9 16 0,-1 0 0,1-1 0,-1 1 0,0-1 0,-1 0 0,1 0 0,-1 0 0,1 0 0,0-6 0,4-47 0,-6 54 0,10-231 0,-10 16 0,0 220 0,-1 0 0,1 0 0,0-1 0,-1 1 0,1 0 0,-1-1 0,1 1 0,-1-1 0,1 1 0,-1 0 0,1-1 0,-1 0 0,0 1 0,1-1 0,-1 1 0,1-1 0,-1 0 0,0 1 0,0-1 0,1 0 0,-1 0 0,0 0 0,-1 1 0,-18 3 0,20-4 0,-15 0 0,0 0 0,0 0 0,-23-6 0,2 1 0,31 4 0,1 0 0,0-1 0,0 1 0,0-1 0,0 0 0,0-1 0,0 1 0,1-1 0,-4-3 0,-13-7 0,13 9 0,0 1 0,0 0 0,0 1 0,0 0 0,0 0 0,-9-1 0,-48 0 0,15 1 0,11 0 0,26 2 0,0-1 0,0 0 0,-1-1 0,1 0 0,0-1 0,1 0 0,-1-1 0,-21-11 0,32 13 0,-1 1 0,0-1 0,0 0 0,1 0 0,-1 0 0,0 0 0,1 0 0,0 0 0,-1 0 0,1 0 0,0-1 0,0 1 0,0-1 0,1 1 0,-1-1 0,0 1 0,1-1 0,-1 0 0,1 1 0,0-1 0,0 1 0,0-1 0,0 0 0,1-2 0,-1-3 0,1 0 0,0 0 0,1 0 0,0 0 0,0 0 0,5-11 0,28-53 0,-32 69 0,0 0 0,0 0 0,0 1 0,0-1 0,0 1 0,1 0 0,-1 0 0,1 0 0,0 0 0,-1 1 0,1-1 0,6 0 0,12-6 0,-7 3-1365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230 0 24575,'-5'1'0,"0"0"0,0 1 0,0 0 0,0 0 0,1 0 0,-1 1 0,0 0 0,1 0 0,0 0 0,0 0 0,-1 1 0,-3 4 0,-14 11 0,13-13 0,1 1 0,0 0 0,-10 11 0,16-15 0,-1 0 0,1 0 0,0 0 0,0 1 0,0-1 0,0 1 0,0-1 0,1 1 0,-1 0 0,1 0 0,0 0 0,-2 6 0,-7 124 0,4-84 0,-1-1 0,-2 0 0,-20 62 0,24-91 0,3-13 0,0 0 0,0 1 0,1-1 0,0 1 0,0 13 0,1-18 0,0 0 0,1 0 0,-1 0 0,1 0 0,0 0 0,0 0 0,0 0 0,0 0 0,0 0 0,1 0 0,-1-1 0,1 1 0,0-1 0,-1 1 0,1-1 0,4 4 0,2 0 0,0 0 0,0 0 0,0-1 0,1 0 0,0 0 0,0-1 0,13 3 0,-18-5 0,7 1 0,-1-1 0,1 0 0,0-1 0,0-1 0,0 0 0,0 0 0,0-2 0,17-3 0,-9 2 0,27-1 0,233 4 0,-193 11 0,39-11-1365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1039 876 24575,'-63'2'0,"-67"-4"0,123 1 0,0-1 0,0 0 0,0-1 0,0 1 0,-7-5 0,-23-8 0,24 10 0,1 0 0,0-1 0,0-1 0,0 0 0,1 0 0,-1-2 0,-13-13 0,22 20 0,-3-4 0,1 0 0,1 0 0,-1-1 0,1 1 0,0-1 0,0 0 0,1 0 0,-1-1 0,1 1 0,1-1 0,-3-10 0,-1 0 0,0 0 0,-15-30 0,15 34 0,2 1 0,0-1 0,0 0 0,1 0 0,1-1 0,0 1 0,-1-24 0,-7-90 0,11 128 0,-1 0 0,0 0 0,0 0 0,0-1 0,0 1 0,0 0 0,0 0 0,0-1 0,0 1 0,0 0 0,0 0 0,0 0 0,0-1 0,0 1 0,0 0 0,0 0 0,0 0 0,0-1 0,0 1 0,-1 0 0,1 0 0,0-1 0,0 1 0,0 0 0,0 0 0,0 0 0,0 0 0,0-1 0,-1 1 0,1 0 0,0 0 0,0 0 0,0 0 0,0 0 0,-1 0 0,1-1 0,0 1 0,0 0 0,0 0 0,-1 0 0,1 0 0,-5 9 0,-3 17 0,7-19 0,0 0 0,-1-1 0,0 0 0,0 1 0,0-1 0,0 0 0,-1 0 0,-7 11 0,8-14 0,1 0 0,-1-1 0,-1 1 0,1-1 0,0 1 0,0-1 0,-1 0 0,0 0 0,1-1 0,-1 1 0,0 0 0,1-1 0,-1 0 0,0 0 0,0 0 0,0 0 0,0 0 0,-6 0 0,-44-2 0,30 0 0,-27 2 0,43 1 0,-1-1 0,0 1 0,-8 4 0,9-3 0,1-1 0,-1 0 0,0 0 0,-13 1 0,6-3 0,11-1 0,0 1 0,0 0 0,0 0 0,0 0 0,0 0 0,0 0 0,0 1 0,0 0 0,-1 0 0,2 0 0,-1 0 0,0 0 0,0 1 0,0-1 0,0 1 0,1 0 0,-5 3 0,5-3 0,-1 1 0,0-1 0,1-1 0,-1 1 0,0 0 0,0-1 0,0 0 0,0 0 0,0 0 0,-4 1 0,-32 3 0,39-5 0,-1 0 0,1 0 0,-1 0 0,1-1 0,-1 1 0,1 0 0,-1 0 0,1-1 0,-1 1 0,1 0 0,-1-1 0,1 1 0,0 0 0,-1-1 0,1 1 0,-1-1 0,1 1 0,0-1 0,-1 1 0,1-1 0,0 1 0,0-1 0,-1 1 0,1-1 0,0 1 0,0-1 0,0 0 0,0 1 0,0-1 0,0 1 0,-1-1 0,1 0 0,0 1 0,1-2 0,-1-26 0,0 22 0,1 0 0,0 0 0,0 1 0,0-1 0,1 1 0,0 0 0,0 0 0,0 0 0,1 0 0,-1 0 0,1 0 0,3-4 0,14-28 0,-15 23 0,-1-1 0,0 0 0,-1 0 0,0 0 0,-1-1 0,1-21 0,-3 28 0,1 0 0,0 0 0,0 0 0,1 0 0,0 0 0,0 0 0,7-15 0,-2 14 0,-1 0 0,-1 0 0,1-1 0,3-12 0,-7 19 0,-1 0 0,0 0 0,0 1 0,0-1 0,0 0 0,-1 0 0,0 0 0,1 0 0,-1 0 0,-1 0 0,1 0 0,0 0 0,-1 0 0,0 0 0,1 0 0,-3-6 0,2 8 0,0 1 0,0 0 0,0-1 0,-1 1 0,1 0 0,0-1 0,0 1 0,-1 0 0,1 0 0,0 0 0,-1 0 0,1 1 0,-1-1 0,1 0 0,-1 1 0,1-1 0,-1 1 0,0-1 0,1 1 0,-1 0 0,1 0 0,-1 0 0,0 0 0,1 0 0,-3 1 0,-6 0 0,0 0 0,-16 6 0,24-7 0,-6 3 0,1-1 0,0 1 0,0 1 0,0 0 0,1 0 0,-1 0 0,1 1 0,-11 11 0,14-14-170,1 0-1,0-1 0,0 1 1,0-1-1,-1 0 0,1 0 1,-4 1-1,-1 0-6655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188 338 24575,'-1'-56'0,"2"-62"0,9 46 0,-11 144 0,2-39 0,-1-27 0,0-9 0,0-95 0,0 189 0,14-117 0,-11 18 0,-2 5 0,-1 0 0,1 1 0,0-1 0,0 0 0,0 1 0,0 0 0,1-1 0,-1 1 0,1 0 0,2-4 0,-4 6 0,1 0 0,-1 1 0,0-1 0,1 0 0,-1 0 0,0 0 0,0 1 0,1-1 0,-1 0 0,0 0 0,1 1 0,-1-1 0,0 0 0,0 0 0,0 1 0,1-1 0,-1 0 0,0 1 0,0-1 0,0 1 0,1-1 0,-1 0 0,0 1 0,0-1 0,0 0 0,0 1 0,0-1 0,0 1 0,0-1 0,0 1 0,0-1 0,0 0 0,0 1 0,0-1 0,0 1 0,0-1 0,-1 1 0,1 17 0,-3-2 0,1-6 0,0 0 0,0-1 0,-5 15 0,5-63 0,6-8 0,-2 41 0,-1 1 0,0-1 0,0 0 0,-1 0 0,0 0 0,0 0 0,0 0 0,0 0 0,-1 0 0,0 1 0,0-1 0,0 0 0,-4-10 0,-2-2 0,6 14 0,-1 0 0,1 0 0,-1 0 0,0 0 0,-3-4 0,5 7 0,-1 1 0,1 0 0,-1-1 0,1 1 0,-1 0 0,1 0 0,-1-1 0,1 1 0,-1 0 0,1 0 0,-1 0 0,1 0 0,-1 0 0,1 0 0,-1 0 0,1 0 0,-1 0 0,1 0 0,-1 0 0,1 0 0,-1 0 0,1 0 0,-1 1 0,1-1 0,-1 0 0,1 0 0,-1 1 0,1-1 0,-1 0 0,1 1 0,0-1 0,-1 0 0,1 1 0,-1-1 0,1 1 0,0-1 0,-1 1 0,1 0 0,-14 20 0,4 4 0,0 1 0,-12 48 0,20-68 0,0-1 0,-1 1 0,1-1 0,-1 1 0,-7 9 0,-9 20 0,16-29 0,-3 8 0,0 0 0,1 0 0,1 1 0,0-1 0,1 1 0,0 0 0,1 0 0,-1 25 0,3 145 0,1-196 0,-2-1 0,1 0 0,-4-16 0,3 23 0,0 0 0,-1 0 0,0 1 0,0-1 0,0 1 0,0-1 0,0 1 0,-1 0 0,0 0 0,-5-7 0,7 10 0,0 0 0,0 1 0,0-1 0,1 0 0,-1 0 0,0-1 0,1 1 0,-1 0 0,0 0 0,1 0 0,-1 0 0,1-1 0,0 1 0,-1 0 0,1 0 0,0-1 0,0 1 0,0 0 0,0-1 0,0 1 0,0 0 0,0-1 0,0 1 0,0 0 0,0-1 0,1 1 0,-1 0 0,0 0 0,1-2 0,2-2 0,0 1 0,0-1 0,0 1 0,0 0 0,8-7 0,6-10 0,-14 17 0,0 0 0,0 0 0,-1 0 0,1-1 0,-1 1 0,0-1 0,0 0 0,-1 1 0,1-1 0,-1 0 0,0 0 0,0 0 0,0 0 0,-1 0 0,0 0 0,0-6 0,-1-33 0,1-53 0,1 84 0,0 1 0,0-1 0,2 1 0,-1-1 0,7-17 0,-8 27 0,0 1 0,0-1 0,0 0 0,1 1 0,-1 0 0,1-1 0,1-2 0,-3 5 0,1 0 0,-1 0 0,0 0 0,0-1 0,0 1 0,1 0 0,-1 0 0,0 0 0,0 0 0,1-1 0,-1 1 0,0 0 0,1 0 0,-1 0 0,0 0 0,0 0 0,1 0 0,-1 0 0,0 0 0,0 0 0,1 0 0,-1 0 0,0 0 0,1 0 0,-1 0 0,0 0 0,1 1 0,-1-1 0,1 1 0,-1-1 0,1 1 0,-1 0 0,1-1 0,-1 1 0,0 0 0,1-1 0,-1 1 0,0 0 0,1-1 0,-1 1 0,0 0 0,0 0 0,0 0 0,4 24 0,-1-1 0,-1 1 0,-1-1 0,-3 42 0,0-4 0,2 252 0,0-313 0,1-1 0,-1 0 0,0 1 0,0-1 0,0 0 0,0 1 0,0-1 0,0 0 0,0 1 0,0-1 0,0 0 0,0 1 0,0-1 0,0 0 0,0 1 0,0-1 0,0 0 0,0 1 0,0-1 0,0 1 0,0-1 0,-1 0 0,1 0 0,0 1 0,0-1 0,0 0 0,-1 1 0,1-1 0,0 0 0,0 0 0,0 1 0,-1-1 0,1 0 0,0 0 0,-1 0 0,1 1 0,-8-12 0,-6-24 0,7-2 0,1 0 0,1-1 0,2 0 0,1-61 0,4 73 0,0 0 0,1 0 0,1 0 0,2 0 0,10-33 0,-16 59 0,0 0 0,0 0 0,0 1 0,0-1 0,0 0 0,0 0 0,0 0 0,0 0 0,0 0 0,0 0 0,0 0 0,0 0 0,1 0 0,-1 0 0,0 0 0,0 1 0,0-1 0,0 0 0,0 0 0,0 0 0,0 0 0,0 0 0,0 0 0,1 0 0,-1 0 0,0 0 0,0 0 0,0 0 0,0 0 0,0 0 0,0 0 0,0 0 0,0 0 0,1 0 0,-1 0 0,0-1 0,0 1 0,0 0 0,0 0 0,0 0 0,0 0 0,0 0 0,0 0 0,0 0 0,0 0 0,1 0 0,-1 0 0,0 0 0,0-1 0,0 1 0,0 0 0,0 0 0,0 0 0,0 0 0,0 0 0,0 0 0,0 0 0,0 0 0,0-1 0,0 1 0,0 0 0,4 17 0,2 25 0,-4-3 0,-3 61 0,2 24 0,3-82 0,-1-21 0,0 30 0,-4 41-1365,1-81-5461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51 165 24575,'1'0'0,"0"0"0,0 1 0,0-1 0,0 0 0,-1 0 0,1 1 0,0-1 0,0 0 0,0 1 0,0-1 0,-1 1 0,1 0 0,0-1 0,0 1 0,-1 0 0,1-1 0,0 1 0,-1 0 0,1 0 0,-1-1 0,1 1 0,0 1 0,8 24 0,-5-13 0,2-3 0,-1 1 0,11 13 0,-11-17 0,-1-1 0,0 1 0,0 0 0,0 0 0,-1 1 0,0-1 0,3 11 0,-2-6 0,-1-1 0,2 0 0,8 18 0,0-1 0,-11-20 0,0-1 0,0 1 0,0-1 0,-1 1 0,-1 0 0,1 12 0,1 8 0,-2-25 0,0 0 0,1 0 0,-1 0 0,-1 0 0,1 0 0,0 0 0,0 0 0,-2 4 0,2-7 0,0 1 0,-1-1 0,1 1 0,0-1 0,0 1 0,-1-1 0,1 1 0,0-1 0,0 0 0,-1 1 0,1-1 0,0 0 0,-1 1 0,1-1 0,0 0 0,-1 1 0,1-1 0,-1 0 0,1 0 0,0 0 0,-2 1 0,2-1 0,-1 0 0,0 0 0,0 0 0,0-1 0,0 1 0,0 0 0,0 0 0,1-1 0,-1 1 0,0 0 0,0-1 0,1 1 0,-1-1 0,0 1 0,-1-2 0,-4-4 0,0 0 0,0 0 0,1 0 0,0-1 0,0 0 0,0 0 0,1-1 0,0 1 0,0-1 0,0 0 0,1 0 0,0-1 0,1 1 0,-1-1 0,2 0 0,-3-14 0,4 20 0,-1 1 0,0 0 0,0 0 0,1-1 0,-1 1 0,0 0 0,-1 0 0,1 0 0,0 0 0,-1 0 0,1 0 0,0 1 0,-1-1 0,-2-1 0,2 1 0,0 0 0,0-1 0,0 1 0,0 0 0,1-1 0,-1 0 0,-2-4 0,-8-22 0,9 23 0,0-1 0,0 0 0,1 0 0,-1 0 0,1 0 0,-1-8 0,1 4 0,1 5 0,0 0 0,0 0 0,0 0 0,0-10 0,1 16 0,0-1 0,0 1 0,0-1 0,1 0 0,-1 1 0,0-1 0,0 0 0,0 1 0,0-1 0,1 1 0,-1-1 0,0 0 0,0 1 0,1-1 0,-1 1 0,0-1 0,1 1 0,-1-1 0,0 1 0,1-1 0,-1 1 0,1 0 0,-1-1 0,1 1 0,-1 0 0,1-1 0,-1 1 0,1 0 0,-1 0 0,1-1 0,-1 1 0,1 0 0,-1 0 0,1 0 0,-1 0 0,1 0 0,0 0 0,-1 0 0,1 0 0,-1 0 0,1 0 0,-1 0 0,1 0 0,0 1 0,-1-1 0,1 0 0,-1 0 0,1 1 0,-1-1 0,1 0 0,0 1 0,4 2 0,0 1 0,1 0 0,-1 0 0,0 0 0,-1 1 0,6 6 0,5 4 0,-11-11 0,-1 0 0,0 0 0,0 0 0,0 0 0,0 1 0,-1-1 0,1 1 0,-1 0 0,3 9 0,10 51 0,-9-35 0,-4-24 0,-1 1 0,1-1 0,1 0 0,-1 1 0,1-1 0,-1-1 0,8 11 0,-9-14 0,1 0 0,-1 0 0,1 0 0,0 0 0,-1 0 0,1-1 0,0 1 0,0-1 0,0 1 0,0-1 0,0 0 0,0 0 0,1 0 0,-1 0 0,0 0 0,0-1 0,1 1 0,-1-1 0,0 0 0,0 1 0,1-1 0,-1 0 0,0-1 0,1 1 0,1-1 0,2 0 0,-1-1 0,0 0 0,0 0 0,0 0 0,0-1 0,-1 0 0,1 0 0,0 0 0,-1 0 0,5-6 0,-9 9 0,1 0 0,-1-1 0,1 1 0,-1 0 0,0-1 0,1 1 0,-1-1 0,1 1 0,-1 0 0,0-1 0,0 1 0,1-1 0,-1 1 0,0-1 0,0 0 0,1 1 0,-1-1 0,0 1 0,0-1 0,0 1 0,0-1 0,0 0 0,0 1 0,0-1 0,0 0 0,0 0 0,0 1 0,-1-1 0,1 1 0,-1-1 0,1 1 0,-1-1 0,1 1 0,-1-1 0,1 1 0,-1 0 0,1-1 0,-1 1 0,1 0 0,-1 0 0,1-1 0,-1 1 0,0 0 0,0 0 0,-35-3 0,30 3 0,2-1 0,1 1 0,0-1 0,0 0 0,0 0 0,0 0 0,0 0 0,0-1 0,0 1 0,0-1 0,1 0 0,-1 0 0,0 0 0,1 0 0,-1-1 0,1 1 0,0-1 0,0 1 0,0-1 0,0 0 0,0 0 0,0 0 0,1-1 0,-1 1 0,1 0 0,0 0 0,0-1 0,0 1 0,0-1 0,1 1 0,-1-6 0,1 8 0,-1 1 0,1-1 0,0 0 0,0 1 0,0-1 0,0 1 0,0-1 0,0 1 0,1-1 0,-1 0 0,0 1 0,0-1 0,0 1 0,0-1 0,1 1 0,-1-1 0,0 1 0,0-1 0,1 1 0,-1-1 0,0 1 0,1 0 0,-1-1 0,0 1 0,1-1 0,-1 1 0,1 0 0,-1-1 0,0 1 0,1 0 0,0-1 0,1 1 0,-1 0 0,1-1 0,-1 1 0,1 0 0,0 0 0,-1 0 0,1 0 0,-1 1 0,1-1 0,2 1 0,1 1 0,0 0 0,1 0 0,-1 1 0,0 0 0,6 4 0,21 13 0,-27-17 0,0-1 0,0 1 0,0 0 0,-1 0 0,1 1 0,-1 0 0,0 0 0,6 7 0,-8-9 0,4 6 0,0 1 0,8 15 0,-12-20 0,0 0 0,-1 0 0,0 1 0,1-1 0,-2 0 0,1 1 0,0-1 0,-1 1 0,1 6 0,-1 9 0,-2 33 0,2-53 0,0 0 0,0 0 0,0 0 0,0 0 0,0 1 0,0-1 0,0 0 0,0 0 0,0 0 0,0 0 0,0 0 0,0 0 0,0 0 0,0 0 0,0 1 0,-1-1 0,1 0 0,0 0 0,0 0 0,0 0 0,0 0 0,0 0 0,0 0 0,0 0 0,-1 0 0,1 0 0,0 0 0,0 0 0,0 0 0,0 0 0,0 0 0,0 0 0,0 0 0,-1 0 0,1 0 0,0 0 0,0 0 0,0 0 0,0 0 0,0 0 0,0 0 0,0 0 0,-1 0 0,1 0 0,0 0 0,0 0 0,-8-7 0,-7-8 0,-49-59 0,16 7 0,42 60 0,1-1 0,-9-15 0,10 14 0,-1 1 0,-10-13 0,4 9 0,0 1 0,0 0 0,-22-14 0,29 22 0,0-1 0,0 0 0,0 1 0,1-1 0,0-1 0,-1 1 0,1-1 0,0 1 0,1-1 0,-1 0 0,1 0 0,0 0 0,0 0 0,-3-11 0,3 8 0,-7-16 0,-4-14 0,10 16 0,-3-39 0,5 34 0,1 26 0,0 0 0,0 0 0,0 0 0,0 0 0,0 0 0,-1 0 0,1 0 0,0 0 0,0 0 0,-1 0 0,1 0 0,0 0 0,-1 0 0,1 0 0,-1 0 0,1 0 0,-1 0 0,0 1 0,1-1 0,-1 0 0,1 0 0,-1 1 0,-1-2 0,2 2 0,0 0 0,-1 0 0,1 0 0,0 0 0,0 0 0,-1 0 0,1 0 0,0 0 0,0 1 0,-1-1 0,1 0 0,0 0 0,0 0 0,0 0 0,-1 0 0,1 1 0,0-1 0,0 0 0,0 0 0,-1 0 0,1 1 0,0-1 0,0 0 0,0 0 0,0 0 0,0 1 0,-1-1 0,-2 17 0,3-13 0,-2 15 0,1 0 0,1 0 0,1 0 0,3 23 0,-4-41 0,0 1 0,1-1 0,-1 1 0,1-1 0,-1 1 0,1-1 0,0 1 0,-1-1 0,1 1 0,0-1 0,0 0 0,0 1 0,0-1 0,0 0 0,0 0 0,0 0 0,0 0 0,0 0 0,0 0 0,1 0 0,-1-1 0,0 1 0,1 0 0,-1-1 0,0 1 0,1-1 0,-1 1 0,1-1 0,-1 0 0,3 0 0,-2 0 0,0 0 0,-1 0 0,1-1 0,0 1 0,0-1 0,-1 0 0,1 1 0,0-1 0,-1 0 0,1 0 0,-1 0 0,1 0 0,-1 0 0,1-1 0,-1 1 0,0 0 0,0-1 0,1 1 0,-1-1 0,0 0 0,0 1 0,0-1 0,-1 0 0,2-3 0,1-1 0,-1 0 0,1 0 0,0 0 0,1 0 0,-1 0 0,9-9 0,-1-5 0,-11 20 0,0-1 0,0 1 0,0 0 0,0 0 0,0-1 0,0 1 0,0 0 0,0 0 0,0 0 0,0-1 0,0 1 0,0 0 0,0 0 0,0-1 0,0 1 0,0 0 0,0 0 0,0 0 0,0-1 0,0 1 0,-1 0 0,1 0 0,0 0 0,0-1 0,0 1 0,0 0 0,0 0 0,0 0 0,-1 0 0,1-1 0,-11 3 0,-2 5-1365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497 184 24575,'1'23'0,"6"44"0,-4-51 0,-2-12 0,-1-1 0,1 0 0,0 1 0,-1-1 0,0 0 0,0 1 0,0 4 0,0-7 0,0 0 0,-1 0 0,1 0 0,-1 0 0,1-1 0,0 1 0,-1 0 0,1 0 0,-1 0 0,0-1 0,1 1 0,-1 0 0,1-1 0,-1 1 0,0-1 0,1 1 0,-1-1 0,0 1 0,0-1 0,0 1 0,1-1 0,-1 0 0,0 1 0,0-1 0,0 0 0,1 0 0,-1 0 0,0 0 0,0 0 0,0 0 0,-1 0 0,-11 0 0,0 0 0,-21-3 0,30 3 0,0-1 0,0 0 0,0 0 0,0-1 0,0 1 0,0-1 0,0 0 0,0 0 0,0 0 0,1-1 0,-1 0 0,-3-3 0,6 5 0,1 1 0,-1-1 0,0 0 0,1 1 0,-1-1 0,1 0 0,-1 0 0,1 0 0,-1 0 0,1 1 0,0-1 0,-1 0 0,1 0 0,0 0 0,-1 0 0,1 0 0,0 0 0,0 0 0,0 0 0,0 0 0,0 0 0,0 0 0,0 0 0,0 0 0,0 0 0,1-1 0,-1 2 0,0-1 0,0 1 0,0 0 0,1-1 0,-1 1 0,0 0 0,0 0 0,1 0 0,-1-1 0,0 1 0,0 0 0,1 0 0,-1 0 0,0 0 0,0-1 0,1 1 0,-1 0 0,0 0 0,1 0 0,-1 0 0,0 0 0,1 0 0,-1 0 0,0 0 0,1 0 0,12 8 0,-1 5 0,-6-7 0,-1-1 0,1 1 0,11 8 0,-15-13 0,0 0 0,0 0 0,0 0 0,0-1 0,0 1 0,0 0 0,0-1 0,0 1 0,0-1 0,0 0 0,0 0 0,0 0 0,0 0 0,0 0 0,0-1 0,0 1 0,0-1 0,0 1 0,2-2 0,-4 2 0,1 0 0,-1 0 0,1 0 0,-1 0 0,1-1 0,-1 1 0,1 0 0,-1 0 0,1-1 0,-1 1 0,1 0 0,-1-1 0,0 1 0,1 0 0,-1-1 0,1 1 0,-1-1 0,0 1 0,1-1 0,-1 1 0,0-1 0,0 1 0,1-1 0,-1 1 0,0-1 0,0 1 0,0-1 0,1 0 0,-1 1 0,0-1 0,0 1 0,0-2 0,-1 1 0,1 0 0,-1-1 0,0 1 0,1 0 0,-1 0 0,0 0 0,0 0 0,1 0 0,-1 0 0,0 0 0,0 0 0,0 0 0,-2 0 0,-3-4 0,-1 1 0,0 1 0,-11-5 0,7 6 0,-1 0 0,0 1 0,1 0 0,-1 1 0,1 1 0,-1 0 0,1 1 0,-23 6 0,17-4 0,-1 0 0,-30 0 0,31-4 0,-1 0 0,1 1 0,0 1 0,-29 8 0,42-9 0,1 0 0,-1 0 0,0 0 0,1 0 0,-1-1 0,0 0 0,1 1 0,-1-2 0,0 1 0,-6-2 0,8 2 0,0-1 0,0 0 0,1-1 0,-1 1 0,0 0 0,1-1 0,-1 1 0,1-1 0,-1 1 0,1-1 0,-1 0 0,1 1 0,0-1 0,0 0 0,0 0 0,0 0 0,0 0 0,0-1 0,1 1 0,-1 0 0,0-3 0,-2-6 0,1-1 0,0 1 0,1-1 0,-1-16 0,1 5 0,0 10 0,-1-1 0,-4-13 0,3 15 0,1 1 0,0 0 0,-1-21 0,3 28 25,0-6-373,0 1 1,0 0-1,-3-13 1,1 12-6479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234 250 24575,'0'-250'0,"1"346"0,-2 105 0,-4-147 0,0 21 0,5-65 0,-1 0 0,0 0 0,0 0 0,-1 0 0,0 0 0,-4 11 0,3-15 0,-1 0 0,0-1 0,0 1 0,0-1 0,0 1 0,-1-2 0,-5 6 0,-8 9 0,-1-5 0,17-13 0,0 0 0,0 1 0,0-1 0,0 0 0,1 1 0,-1-1 0,0 1 0,1-1 0,-1 1 0,1 0 0,0 0 0,-2 2 0,-16 26 0,14-22 0,0 0 0,0 0 0,-5 12 0,-18 57 0,23-67 0,1 0 0,-11 17 0,-1 1 0,16-28 0,0 0 0,0 0 0,0 0 0,0 0 0,0 0 0,0 0 0,0 1 0,0-1 0,0 0 0,0 0 0,0 0 0,0 0 0,0 1 0,0-1 0,0 0 0,0 0 0,0 0 0,0 0 0,0 1 0,0-1 0,0 0 0,0 0 0,0 0 0,0 0 0,0 0 0,0 1 0,0-1 0,0 0 0,0 0 0,0 0 0,0 0 0,0 0 0,0 1 0,1-1 0,-1 0 0,0 0 0,0 0 0,0 0 0,0 0 0,0 0 0,0 0 0,0 0 0,1 1 0,-1-1 0,0 0 0,11 0 0,11-4 0,-22 4 0,19-6 0,32-15 0,1-1 0,4 9 0,-26 7 0,-24 5 0,-1-1 0,0 0 0,0 0 0,0-1 0,0 1 0,0-1 0,-1-1 0,1 1 0,-1-1 0,0 0 0,1 0 0,-2 0 0,1-1 0,0 1 0,3-7 0,4-8 0,-1 0 0,16-39 0,-4 7 0,7-17 0,-16 36 0,24-41 0,-29 63 0,-3 10 0,-4 2 0,-1 0 0,1-1 0,-1 1 0,1 0 0,-1 0 0,0 0 0,0 0 0,1 0 0,-1 0 0,-1 2 0,1 10 0,-1 0 0,0 1 0,-1-1 0,0 0 0,-1 0 0,0-1 0,-1 1 0,-1-1 0,0 0 0,-9 18 0,-2 6 0,12-26 0,-1 0 0,-9 16 0,10-19 0,0-1 0,1 1 0,0 0 0,0 1 0,-3 15 0,-2 3 0,4-16 0,-1 0 0,0 0 0,-7 10 0,-8 19 0,-76 159 0,90-190 0,4-3 0,-1-1 0,0 0 0,-1 0 0,1-1 0,-1 1 0,-4 4 0,1-1 0,1 0 0,0 0 0,0 1 0,1 0 0,-7 14 0,-8 13 0,16-27 0,0 0 0,0 0 0,0 0 0,1 0 0,0 1 0,-2 14 0,-3 9 0,1 0 0,1 0 0,1 0 0,-1 58 0,1-11 0,0-37 0,2-15 0,-1 33 0,3 19 0,3 78 0,8-76 0,-1-27 0,-7-45 0,0-1 0,1 0 0,-1 1 0,2-1 0,-1 0 0,9 14 0,-7-13 0,0-1 0,-1 1 0,0 0 0,0 0 0,2 13 0,0 5 0,14 40 0,2 10 0,-18-59 0,4 38 0,-4-20 0,-2-14 0,1 26 0,-3-32 0,1 1 0,5 26 0,-3 7-1365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125 175 24575,'16'1'0,"15"0"0,-29-1 0,-1 0 0,1 0 0,0-1 0,-1 1 0,1 0 0,0-1 0,-1 1 0,1-1 0,-1 0 0,1 0 0,-1 1 0,1-1 0,1-2 0,-2 2 0,-1 1 0,1-1 0,-1 0 0,1 0 0,-1 0 0,0 1 0,1-1 0,-1 0 0,0 0 0,0 0 0,0 0 0,1 0 0,-1 0 0,0 0 0,0 0 0,0 1 0,0-1 0,0 0 0,-1 0 0,1 0 0,0 0 0,0 0 0,0 0 0,-1 0 0,1 1 0,0-1 0,-1 0 0,1 0 0,-1 0 0,1 1 0,-1-1 0,1 0 0,-1 0 0,1 1 0,-1-1 0,0 1 0,-1-2 0,-3-4 0,-1 1 0,0 0 0,-7-5 0,8 6 0,-15-11 0,0-1 0,-31-34 0,47 46-124,-1 1 0,1 1 0,0-1 0,-1 1 0,0 0 0,1 0-1,-1 1 1,0-1 0,0 1 0,-6 0 0,4-1-6702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261 48 24575,'31'0'0,"34"-1"0,-64 2 0,0-1 0,0 0 0,0-1 0,0 1 0,0 0 0,-1 0 0,1 0 0,0-1 0,0 1 0,0 0 0,0-1 0,0 1 0,-1-1 0,1 1 0,0-1 0,0 0 0,-1 1 0,1-1 0,0 0 0,-1 1 0,1-1 0,-1 0 0,1 0 0,-1 0 0,1 0 0,-1 1 0,1-3 0,-1 2 0,0 0 0,0 0 0,0 0 0,0 0 0,0 0 0,-1 0 0,1 0 0,0 1 0,0-1 0,-1 0 0,1 0 0,-1 0 0,1 0 0,-1 0 0,1 1 0,-1-1 0,1 0 0,-1 1 0,1-1 0,-1 0 0,0 1 0,1-1 0,-1 1 0,0-1 0,0 1 0,1-1 0,-1 1 0,-2-1 0,-6-2 0,1 1 0,-1 0 0,-1 1 0,1 0 0,0 0 0,0 1 0,-18 2 0,-5 0 0,25-1 0,0 0 0,1 0 0,-1 1 0,0-1 0,1 2 0,-11 4 0,10-3 0,1-1 0,-1-1 0,0 0 0,0 0 0,0 0 0,-10 0 0,-109-2 0,167 6 0,45-1 0,-48-5-1365,-30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0 774 24575,'12'-2'0,"0"0"0,0-1 0,-1 0 0,1-1 0,-1-1 0,0 0 0,0 0 0,13-10 0,34-33 0,-53 45 0,0-1 0,0 0 0,0-1 0,8-9 0,10-8 0,7 2 0,5-4 0,24-31 0,-7 5 0,-25 23 0,8-6 0,25-19 0,-5 7 0,-3 2 0,-29 22 0,3-2 0,-18 17 0,1-1 0,12-13 0,5-4 0,-8 8 0,20-23 0,0-1 0,-26 30 0,0 1 0,19-12 0,-14 10 0,0-3 275,-15 12-439,1 0 0,-1 0 0,1 0 0,-1 0 0,1 0 0,0 0 0,0 1 0,0 0 0,5-2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161 0 24575,'0'480'0,"0"-474"0,-1 0 0,0 0 0,0 0 0,-1-1 0,1 1 0,-1 0 0,0-1 0,-5 10 0,4-52 0,4 31 0,-1-3 0,0-1 0,-1 1 0,-1-12 0,2 18 0,-1 0 0,0 1 0,0-1 0,0 0 0,0 0 0,0 0 0,0 1 0,-1-1 0,1 0 0,-1 1 0,0 0 0,1-1 0,-1 1 0,-2-2 0,3 3 0,0 0 0,1 1 0,-1-1 0,0 0 0,1 1 0,-1-1 0,0 1 0,0-1 0,1 1 0,-1-1 0,0 1 0,0-1 0,0 1 0,0 0 0,-1-1 0,-1 13 0,1 6 0,-11 68 0,11-64 0,0 0 0,2 23 0,0-23 0,-3 36 0,2-50 0,-1 0 0,0 0 0,0 0 0,0 0 0,-1 0 0,0-1 0,0 1 0,-5 6 0,6-9 0,0 1 0,0-1 0,1 0 0,0 1 0,0-1 0,0 1 0,0-1 0,1 1 0,0 0 0,0 9 0,1-5 0,-2-1 0,-1 18 0,0-21 0,0 1 0,0-1 0,-1 0 0,-4 10 0,5-11 0,-1 0 0,1 0 0,0 0 0,0 0 0,1 1 0,-1-1 0,-1 10 0,3 53 0,1-49 0,-2 35 0,1-54 9,0 0-1,0 1 1,0-1-1,0 0 1,0 0-1,0 1 1,0-1 0,0 0-1,0 1 1,0-1-1,0 0 1,0 1-1,0-1 1,-1 0-1,1 0 1,0 1-1,0-1 1,0 0-1,0 0 1,0 1-1,-1-1 1,1 0 0,0 0-1,0 0 1,0 1-1,-1-1 1,1 0-1,0 0 1,0 0-1,-1 0 1,1 0-1,0 1 1,0-1-1,-1 0 1,1 0-1,0 0 1,0 0 0,-1 0-1,1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145 2654 24575,'0'-23'0,"-2"-1"0,0 0 0,-1 1 0,-7-27 0,6 36 0,2 1 0,-1-1 0,2 1 0,0-1 0,0-16 0,1-31 0,-2-1 0,-9-60 0,-4 18 0,12 43 0,-2-18 0,1 39 0,3-1 0,2-48 0,1 15 0,-2-302 0,-1 361 0,-1 0 0,0 0 0,-7-24 0,1 3 0,-8-85 0,13 90 0,-5-89 0,9-305 0,-11 338 0,4 34 0,2 19 0,0-1 0,1 13 0,0-28 0,3 33 0,3-75 0,-2 79 0,1 0 0,0 1 0,1-1 0,0 1 0,5-14 0,-4 20 342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 0 24575,'1'68'0,"-3"72"0,-2-104 0,-1 15 0,-1-14-1365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953 0 24575,'-1'37'0,"-5"43"0,4-64 0,-1 1 0,0-1 0,-1 1 0,-9 25 0,1-9 0,6-14 0,-1-1 0,0 0 0,-19 31 0,21-40 0,1-1 0,0 1 0,1 1 0,0-1 0,-3 11 0,0 2 0,-8 19 0,8-23 0,0 1 0,0-1 0,-5 37 0,-3 24 0,0-6 0,9-44 0,3-19 0,1-1 0,0 1 0,0-1 0,0 1 0,1-1 0,0 1 0,3 16 0,-3-26 0,0 0 0,0 1 0,0-1 0,0 0 0,0 1 0,0-1 0,0 0 0,0 0 0,0 1 0,0-1 0,1 0 0,-1 1 0,0-1 0,0 0 0,0 1 0,0-1 0,0 0 0,1 0 0,-1 1 0,0-1 0,0 0 0,0 0 0,1 0 0,-1 1 0,0-1 0,0 0 0,1 0 0,-1 0 0,0 0 0,1 1 0,-1-1 0,0 0 0,0 0 0,1 0 0,-1 0 0,1 0 0,8-9 0,4-18 0,-9 19 0,1-1 0,-1 1 0,11-13 0,7-14 0,-18 26 0,-1 0 0,0 0 0,-1 0 0,3-15 0,0 1 0,-4 13 0,1 1 0,-1-1 0,0-12 0,3-26 0,-2 41 0,1-7 0,0 1 0,-1-1 0,0 0 0,-1 0 0,-1-24 0,0 37 0,0 0 0,0 1 0,1-1 0,-1 1 0,0-1 0,-1 1 0,1-1 0,0 1 0,0-1 0,0 0 0,0 1 0,0-1 0,0 1 0,-1-1 0,1 1 0,0-1 0,0 1 0,-1-1 0,1 1 0,0 0 0,-1-1 0,1 1 0,0-1 0,-1 1 0,1 0 0,0-1 0,-1 1 0,1 0 0,-1-1 0,1 1 0,-1 0 0,1 0 0,-1 0 0,1-1 0,-1 1 0,-1 1 0,1-1 0,0 0 0,-1 1 0,1 0 0,-1-1 0,1 1 0,0 0 0,0 0 0,-1 0 0,1 0 0,-2 2 0,-27 34 0,-40 80 0,66-109 0,0 1 0,0-1 0,0 1 0,1 1 0,1-1 0,-1 0 0,-1 16 0,-6 19 0,-4 5 0,2 0 0,2 2 0,2 0 0,2 0 0,2 0 0,2 68 0,4-106 0,0-1 0,0 0 0,1 0 0,0 0 0,6 13 0,-3-9 0,-2 0 0,4 16 0,1 13 0,10 86 0,-18-126 0,-1-2 0,0 0 0,0 1 0,0-1 0,1 0 0,-1 0 0,1 1 0,0-1 0,0 0 0,0 0 0,0 0 0,0 0 0,0 0 0,1 0 0,2 3 0,-3-6 0,-1-1 0,0 0 0,1 0 0,-1 1 0,0-1 0,1 0 0,-1 0 0,0 0 0,0 1 0,1-1 0,-1 0 0,0 0 0,0 0 0,0 0 0,0-1 0,1-46 0,-2 1 0,-1 0 0,-14-80 0,-5 22 0,8 49 0,-5-66 0,10 40 0,-22-105 0,24 156 0,1-1 0,2 1 0,1-1 0,1-36 0,2 61 0,-2-1 0,1 0 0,-1 0 0,0 0 0,-1 1 0,1-1 0,-5-10 0,6 18 0,0 0 0,0 0 0,0 0 0,0 0 0,0 0 0,0 0 0,-1 0 0,1 0 0,0 0 0,0 0 0,0 0 0,0 0 0,0 0 0,-1 0 0,1 0 0,0 0 0,0 0 0,0 0 0,0 0 0,0 0 0,0 0 0,-1 0 0,1 0 0,0 0 0,0 0 0,0 0 0,0 0 0,0 0 0,0 1 0,-1-1 0,1 0 0,0 0 0,0 0 0,0 0 0,0 0 0,0 0 0,0 0 0,0 1 0,0-1 0,0 0 0,0 0 0,0 0 0,0 0 0,0 0 0,0 1 0,-1-1 0,1 0 0,0 0 0,0 0 0,0 0 0,0 0 0,0 1 0,1-1 0,-1 0 0,0 0 0,0 0 0,0 1 0,-3 11 0,2-12 0,-6 45 0,-5 86 0,10-82 0,-13 68 0,0-48 0,-3 0 0,-42 103 0,56-155 0,0-2 0,0-16 0,0-11 0,-3-11 0,-2-4 0,2-1 0,-9-54 0,4-48 0,-9-74 0,19 187 0,2 10 0,-1 0 0,0 0 0,0-1 0,-2-6 0,3 13 0,0 0 0,-1 0 0,1 0 0,0 0 0,-1 0 0,1 0 0,0 0 0,-1 1 0,1-1 0,-1 0 0,0 0 0,1 0 0,-1 1 0,0-1 0,1 0 0,-1 1 0,0-1 0,0 1 0,1-1 0,-1 1 0,0-1 0,0 1 0,0-1 0,1 1 0,-1 0 0,0 0 0,0-1 0,0 1 0,0 0 0,0 0 0,0 0 0,0 0 0,-1 1 0,0-1 0,1 1 0,0-1 0,0 1 0,0-1 0,0 1 0,0 0 0,-1 0 0,1 0 0,0 0 0,0-1 0,1 2 0,-1-1 0,0 0 0,0 0 0,0 0 0,1 0 0,-2 3 0,-9 24 0,10-23 0,-9 31 0,-12 76 0,4 42 0,14-115 0,-18 136 0,22-175 0,0 0 0,0 0 0,0 0 0,0 0 0,0 1 0,0-1 0,0 0 0,0 0 0,0 0 0,0 0 0,0 1 0,0-1 0,0 0 0,0 0 0,0 0 0,0 0 0,0 1 0,0-1 0,0 0 0,0 0 0,0 0 0,0 0 0,0 1 0,0-1 0,0 0 0,0 0 0,0 0 0,0 0 0,0 1 0,0-1 0,0 0 0,-1 0 0,1 0 0,0 0 0,0 0 0,0 0 0,0 0 0,0 1 0,0-1 0,-1 0 0,1 0 0,0 0 0,0 0 0,0 0 0,0 0 0,0 0 0,-1 0 0,1 0 0,0 0 0,-5-10 0,-1-21 0,-9-408 0,16 377 0,-1 62 0,0-1 0,0 0 0,0 0 0,0 0 0,0 0 0,0 0 0,0 1 0,0-1 0,0 0 0,0 0 0,0 0 0,0 0 0,-1 1 0,1-1 0,0 0 0,0 0 0,-1 0 0,1 1 0,-1-1 0,1 0 0,0 1 0,-1-1 0,1 0 0,-1 1 0,0-1 0,0 1 0,0 0 0,0 0 0,1 0 0,-1 1 0,0-1 0,1 0 0,-1 1 0,0-1 0,0 0 0,1 1 0,-1-1 0,1 1 0,-1 0 0,0-1 0,1 1 0,-1 0 0,1-1 0,-1 2 0,-24 41 0,20-32 0,0 1 0,1 0 0,1 0 0,-1 0 0,2 0 0,-3 24 0,1 79 0,2-27 0,1-79 0,-1-1 0,1 0 0,-2 0 0,1 0 0,-5 10 0,-2 8 0,9-25 0,0 0 0,-1 0 0,1-1 0,0 1 0,0 0 0,0 0 0,-1 0 0,1 0 0,0 0 0,-1-1 0,1 1 0,-1 0 0,1 0 0,-1-1 0,1 1 0,-1 0 0,1-1 0,-1 1 0,0 0 0,1-1 0,-1 1 0,0-1 0,1 1 0,-1-1 0,0 0 0,0 1 0,1-1 0,-1 0 0,0 0 0,0 1 0,0-1 0,1 0 0,-1 0 0,0 0 0,0 0 0,0 0 0,1 0 0,-1-1 0,0 1 0,0 0 0,0 0 0,1-1 0,-1 1 0,0 0 0,0-1 0,1 1 0,-1-1 0,0 1 0,1-1 0,-1 1 0,1-1 0,-1 1 0,0-1 0,0-1 0,-3-2 0,0-1 0,0 0 0,0-1 0,1 1 0,-1-1 0,-2-5 0,-3-12-136,1 0-1,1 0 1,1 0-1,1-1 1,1 0-1,0 0 1,2 0-1,1-1 0,1-26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1T00:45:55.81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2373 36 24575,'-4'1'0,"0"0"0,-1 0 0,1 0 0,0 1 0,0 0 0,0 0 0,0 0 0,-5 4 0,-18 8 0,12-9 0,0 0 0,1 2 0,0 0 0,0 0 0,1 2 0,-23 18 0,28-21 0,0-1 0,-1 0 0,0 0 0,0-1 0,0 0 0,-11 3 0,-24 11 0,31-13 0,1-1 0,-1 0 0,0-1 0,-26 2 0,-79-3 0,64-3 0,-23-10 0,57 11 0,-26 6 0,16-2 0,-10-1 0,-48-5 0,-34 3 0,55 9 0,61-8 0,-1-1 0,1 1 0,-10 4 0,10-3 0,1-1 0,0 0 0,0-1 0,-1 0 0,-9 2 0,-4-4 0,-32-5 0,23 2 0,19 4 0,-1 1 0,0 0 0,1 1 0,0 0 0,-1 0 0,-9 5 0,8-3 0,-13 6 0,19-7 0,0-1 0,1 0 0,-1 0 0,0-1 0,0 0 0,-8 1 0,9-1 0,0-1 0,-1 1 0,1 0 0,0 1 0,0-1 0,0 1 0,0 0 0,0 0 0,0 0 0,-7 6 0,0 1 0,1 1 0,-12 14 0,13-14 0,-39 45 0,-26 17 0,59-55 0,0 2 0,-23 38 0,24-35 0,7-10 0,-1-1 0,0 0 0,-1-1 0,-14 13 0,17-19 0,0-1 0,0 0 0,0-1 0,-1 1 0,1-1 0,-1-1 0,1 1 0,-1-1 0,1-1 0,-1 1 0,0-1 0,1-1 0,-9-1 0,13 2 0,-1-1 0,0 0 0,1 1 0,-1-2 0,1 1 0,0 0 0,-5-3 0,5 2 0,1 1 0,-1 0 0,0 0 0,0 0 0,0 0 0,0 0 0,0 1 0,0-1 0,0 0 0,0 1 0,0 0 0,0 0 0,0-1 0,0 1 0,-3 1 0,1 0 0,0 0 0,0 0 0,0 1 0,0-1 0,0 1 0,0 0 0,1 0 0,-1 1 0,0-1 0,1 1 0,0 0 0,-1 0 0,-4 7 0,0 1 0,0 1 0,1 0 0,-7 15 0,4-7 0,-3 4 0,4-9 0,1 0 0,1 0 0,0 1 0,1 1 0,-5 17 0,4-10 0,-1 1 0,-11 25 0,9-28 0,2 0 0,-10 37 0,15-50 0,1-1 0,-1 0 0,-1 0 0,1 0 0,-1 0 0,-8 11 0,-3 8 0,4 0 0,10-22 0,0 0 0,-1-1 0,0 1 0,0-1 0,0 0 0,-3 5 0,-8 12 0,1 1 0,-17 40 0,9-17 0,12-25 0,1-1 0,-9 34 0,10-29 0,-12 29 0,15-44 0,0 0 0,0 1 0,1 0 0,0-1 0,0 1 0,0 10 0,2 62 0,0-56 0,-2 44 0,-10 115 0,12-147 0,2-1 0,8 53 0,-5-59 0,-1 1 0,-1 0 0,-2 0 0,-3 38 0,-6 58 0,-1-79 0,10-72 0,0 1 0,-2-26 0,0 1 0,2 10 0,5-39 0,-3 15 0,-2 42 0,3-35 0,-2 42 0,22-113 0,-15 89 0,16-77 0,-2-10 0,-9 64 0,20-75 0,-25 102 0,-6 21 0,0-1 0,8-18 0,36-63 0,-28 59 0,32-46 0,-22 38 0,-15 22 0,2 2 0,-1 0 0,2 1 0,20-17 0,13-12 0,-16 13 0,2 1 0,69-45 0,-101 74 0,20-12 0,0-2 0,21-19 0,-22 19 0,0 0 0,1 1 0,1 2 0,37-15 0,0-2 0,137-77 0,-177 99 0,1 0 0,0 2 0,0 0 0,42-4 0,-52 9 0,7-3 0,0-1 0,0-1 0,34-17 0,9-4 0,53-23 0,14-6 0,102-13 0,-204 66 0,-1 1 0,1 2 0,37 3 0,-6 0 0,-1-3 0,63 2 0,-116 0 0,0 0 0,-1 0 0,1 1 0,0-1 0,4 4 0,-5-3 0,0 0 0,1-1 0,-1 1 0,1-1 0,7 1 0,1-1 0,-9-1 0,-1 0 0,1 0 0,-1 0 0,1 1 0,-1-1 0,1 1 0,6 3 0,-9-4 0,-1 1 0,1 0 0,0-1 0,0 1 0,-1 0 0,1 0 0,0 0 0,-1 0 0,1 0 0,-1 0 0,1 0 0,-1 0 0,1 0 0,-1 0 0,0 0 0,0 0 0,1 0 0,-1 1 0,0-1 0,0 0 0,0 0 0,0 0 0,0 0 0,0 0 0,0 1 0,0-1 0,0 0 0,-1 0 0,1 0 0,0 0 0,-1 0 0,1 0 0,-1 1 0,-1 3 0,0 0 0,0 0 0,0 0 0,-1-1 0,1 1 0,-1-1 0,0 0 0,0 0 0,0 0 0,-1 0 0,-3 3 0,-9 6 0,-23 16 0,18-14 0,-99 75 0,-306 206 0,316-243 0,13-6 0,86-42 0,0 0 0,0-1 0,-12 2 0,15-4 0,-1 0 0,0 1 0,1 0 0,0 1 0,0 0 0,-13 8 0,8-3 0,1-1 0,-1-1 0,-14 6 0,-13 7 0,39-20 0,-44 26 0,-54 21 0,86-42 0,0 2 0,1-1 0,-1 2 0,1-1 0,1 2 0,-1 0 0,1 1 0,-15 17 0,11-8 0,0 0 0,1 2 0,1 0 0,-16 33 0,-3 13 0,3 2 0,2 1 0,-21 84 0,-15 134 0,0-3 0,51-229 0,-9 104 0,5-28 0,14-117 0,1 28 0,-2 12 0,0-55 0,-3-6 0,-2-8 0,1-2 0,1 0 0,0 0 0,1-1 0,1 0 0,0-1 0,-2-26 0,2 16 0,-10-40 0,8 53 0,-1 0 0,0 0 0,0 0 0,-2 1 0,1 1 0,-2-1 0,-11-12 0,11 13 0,8 10 0,0 0 0,-1 1 0,1-1 0,-1 1 0,1-1 0,-1 1 0,0 0 0,0 0 0,0 1 0,0-1 0,0 1 0,0-1 0,0 1 0,0 0 0,0 0 0,-1 1 0,-3-1 0,5 1 0,0 0 0,0 1 0,0-1 0,-1 0 0,1 1 0,0 0 0,0 0 0,0-1 0,0 1 0,0 1 0,0-1 0,1 0 0,-1 0 0,0 1 0,0-1 0,1 1 0,-1 0 0,1 0 0,-1-1 0,1 1 0,0 0 0,0 0 0,0 1 0,0-1 0,0 0 0,-2 5 0,0 3 0,1 0 0,0 0 0,0 1 0,0 0 0,1 16 0,2 59 0,1-30 0,-2-39 0,0 18 0,0-25 0,-2-13 0,-6-30 0,-3-18 0,-20-56 0,22 83 0,-14-23 0,1 1 0,21 43 0,-1 0 0,1 1 0,-1-1 0,1 0 0,-1 0 0,0 1 0,0 0 0,0-1 0,-3-2 0,4 4 0,1 1 0,0 0 0,-1 0 0,1-1 0,-1 1 0,1 0 0,0 0 0,-1 0 0,1 0 0,-1 0 0,1 0 0,-1 0 0,1 0 0,0 0 0,-1 0 0,1 0 0,-1 0 0,1 0 0,-1 0 0,1 0 0,0 0 0,-1 0 0,1 1 0,-1-1 0,0 1 0,0 0 0,0 0 0,0 0 0,1 0 0,-1 0 0,0 0 0,0 0 0,1 1 0,-1-1 0,1 0 0,-1 0 0,0 3 0,-6 24 0,1 1 0,-4 50 0,8-63 0,2 6 0,0-19 0,0 1 0,1-1 0,-1 1 0,-1-1 0,1 1 0,0-1 0,-1 1 0,1-1 0,-1 0 0,0 1 0,0-1 0,-2 5 0,2-7 0,1-1 0,0 0 0,0 0 0,-1 0 0,1 0 0,0 1 0,0-1 0,-1 0 0,1 0 0,0 0 0,0 0 0,-1 0 0,1 0 0,0 0 0,0 0 0,-1 0 0,1 0 0,0 0 0,-1 0 0,1 0 0,0 0 0,0 0 0,-1-1 0,1 1 0,0 0 0,0 0 0,-1 0 0,1 0 0,0 0 0,0-1 0,0 1 0,-1 0 0,1 0 0,0 0 0,0-1 0,0 1 0,-1 0 0,1-1 0,0 1 0,0 0 0,0 0 0,0-1 0,0 1 0,0-1 0,-8-16 0,7 12 0,-6-14 0,0-1 0,2 0 0,0 0 0,-4-40 0,0-86 0,9 137 0,-1 0 0,2-158 0,-1 160 0,1 0 0,0 0 0,0 0 0,1 0 0,3-11 0,-5 17 0,1 0 0,-1 0 0,1-1 0,-1 1 0,1 0 0,-1 0 0,1 0 0,0 0 0,0 0 0,-1 0 0,1 0 0,0 0 0,0 1 0,0-1 0,0 0 0,0 0 0,0 1 0,0-1 0,0 1 0,0-1 0,0 1 0,0-1 0,0 1 0,0 0 0,0 0 0,0-1 0,0 1 0,1 0 0,-1 0 0,0 0 0,0 0 0,0 1 0,0-1 0,0 0 0,0 0 0,0 1 0,0-1 0,2 1 0,2 2 0,-1 0 0,1-1 0,0 2 0,-1-1 0,0 1 0,0-1 0,0 1 0,0 0 0,0 1 0,-1-1 0,1 1 0,-1 0 0,3 6 0,-2-5 0,0-1 0,0 0 0,8 8 0,-7-8 0,-1-1 0,0 1 0,7 10 0,-8-11 0,0 1 0,1-1 0,-1 0 0,1-1 0,-1 1 0,1-1 0,0 0 0,1 0 0,-1 0 0,0 0 0,9 3 0,-10-5 0,1 0 0,-1 1 0,0-1 0,1-1 0,0 1 0,-1 0 0,1-1 0,-1 0 0,1 0 0,-1 0 0,1-1 0,0 1 0,-1-1 0,1 0 0,-1 0 0,6-3 0,-6 2 0,1 0 0,-1-1 0,0 1 0,0-1 0,0 0 0,0-1 0,0 1 0,-1 0 0,1-1 0,-1 0 0,0 1 0,3-7 0,-2 3 0,0-1 0,-1 0 0,0 0 0,0 0 0,0 0 0,0-11 0,-1 3 0,-1 0 0,0 1 0,-1-1 0,0 0 0,-1 1 0,-7-27 0,-13-19 0,15 42 0,-10-37 0,13 40 0,-1 1 0,-1 1 0,-13-27 0,12 26 0,1 1 0,-1-1 0,-5-25 0,10 32 0,-10-50 0,12 53 0,-1 0 0,1 0 0,0-1 0,0 1 0,0 0 0,1 0 0,-1-1 0,3-9 0,-1 12 0,0-1 0,0 1 0,0-1 0,0 1 0,1 0 0,-1 0 0,1 0 0,-1 0 0,1 0 0,0 1 0,0 0 0,0-1 0,0 1 0,6-2 0,2-2 0,0 1 0,24-8 0,-6 3 0,34-17 0,-61 26 0,7-3 0,6-2 0,-14 6 0,-1 0 0,1 1 0,-1-1 0,1 0 0,-1 1 0,1-1 0,-1 0 0,1 1 0,-1-1 0,0 1 0,1-1 0,-1 1 0,1-1 0,-1 1 0,0 0 0,0-1 0,1 1 0,-1-1 0,0 1 0,0 0 0,1-1 0,-1 1 0,0 0 0,0-1 0,0 1 0,0 0 0,0-1 0,0 2 0,2 22 0,0 1 0,-1-1 0,-4 42 0,-15 73 0,8-91 0,-2 10 0,3 0 0,9-380 0,1 316 0,-1-1 0,1 1 0,0 0 0,0 0 0,1 0 0,0 0 0,0 1 0,0-1 0,3-5 0,29-49 0,-24 45 0,38-68 0,-45 80 0,0-1 0,0 0 0,1 1 0,-1-1 0,5-2 0,-5 3 0,1 0 0,0 0 0,-1-1 0,0 1 0,4-6 0,23-33 0,1 1 0,2 2 0,59-55 0,-63 64 0,-18 18 0,0 1 0,0 0 0,17-12 0,2-1 0,-24 18 0,0 1 0,0 0 0,0 0 0,1 1 0,9-5 0,50-26 0,-55 27 0,0 1 0,1 1 0,0 0 0,0 1 0,0 0 0,1 1 0,0 1 0,24-3 0,-26 6 0,1-1 0,-1 0 0,1-1 0,-1-1 0,1 0 0,-1 0 0,0-1 0,0-1 0,-1 0 0,1 0 0,-1-2 0,11-7 0,-2 0 0,1 1 0,0 2 0,27-12 0,-10 5 0,-27 12 0,-1 0 0,-1-1 0,1-1 0,-1 1 0,0-1 0,13-18 0,11-10 0,-11 14 0,-10 11 0,0 0 0,0 0 0,17-11 0,6-2 0,-24 16 0,1 0 0,0 1 0,0 1 0,0 0 0,13-5 0,-5 2 0,1-1 0,-1 0 0,0-2 0,25-21 0,-30 23 0,25-19 0,101-69 0,-126 91 0,0 0 0,19-5 0,-24 10 0,1-2 0,-1 1 0,1-1 0,-1-1 0,0 0 0,-1-1 0,14-10 0,-21 15 0,21-20 0,34-41 0,-49 55 0,-1 0 0,1 1 0,14-11 0,10-10 0,-30 26-21,-1 1-1,0 0 0,0-1 1,0 1-1,0 0 0,1-1 1,-1 1-1,0 0 0,0-1 1,1 1-1,-1 0 0,0 0 1,0-1-1,1 1 0,-1 0 1,0 0-1,1 0 0,-1-1 0,0 1 1,1 0-1,-1 0 0,0 0 1,1 0-1,-1 0 0,0 0 1,1 0-1,-1 0 0,0 0 1,1 0-1,-1 0 0,0 0 1,1 0-1,-1 0 0,0 0 1,1 0-1,-1 1 0,0-1 1,1 0-1,-1 0 0,0 0 1,0 0-1,1 1 0,-1-1 1,0 0-1,1 1 0,-1-1 1,0 0-1,0 0 0,0 1 1,1-1-1,-1 0 0,0 1 1,0-1-1,0 0 0,0 1 1,0-1-1,1 1 0,-1-1 1,0 0-1,0 1 0,0-1 1,0 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30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16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1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*’</a:t>
            </a:r>
            <a:r>
              <a:rPr lang="en-US" dirty="0" err="1"/>
              <a:t>Satis</a:t>
            </a:r>
            <a:r>
              <a:rPr lang="en-US" dirty="0"/>
              <a:t>’ is a Latin </a:t>
            </a:r>
            <a:r>
              <a:rPr lang="en-US" b="1" dirty="0"/>
              <a:t>root</a:t>
            </a:r>
            <a:r>
              <a:rPr lang="en-US" dirty="0"/>
              <a:t> meaning “</a:t>
            </a:r>
            <a:r>
              <a:rPr lang="en-US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enough, sufficient”. </a:t>
            </a:r>
            <a:r>
              <a:rPr lang="en-US" b="0" i="0" dirty="0">
                <a:solidFill>
                  <a:srgbClr val="040C28"/>
                </a:solidFill>
                <a:effectLst/>
                <a:latin typeface="Sassoon Sans US 2023" pitchFamily="2" charset="0"/>
              </a:rPr>
              <a:t>A base word is a standalone English word that can also form other words by using prefixes and suffixes, whereas root words cannot always be used as an independent, standalone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1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06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7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9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8005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628292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159" y="6026934"/>
            <a:ext cx="1051968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704347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3118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765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</p:spTree>
    <p:extLst>
      <p:ext uri="{BB962C8B-B14F-4D97-AF65-F5344CB8AC3E}">
        <p14:creationId xmlns:p14="http://schemas.microsoft.com/office/powerpoint/2010/main" val="411345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66E18-4B12-AFF2-7E40-7F5014C6AA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</p:spTree>
    <p:extLst>
      <p:ext uri="{BB962C8B-B14F-4D97-AF65-F5344CB8AC3E}">
        <p14:creationId xmlns:p14="http://schemas.microsoft.com/office/powerpoint/2010/main" val="41477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B4C47-536B-996E-0ED4-82AD5B427E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4493" y="209185"/>
            <a:ext cx="1077537" cy="1069769"/>
          </a:xfrm>
          <a:prstGeom prst="rect">
            <a:avLst/>
          </a:prstGeom>
        </p:spPr>
      </p:pic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1849CB61-1B2C-2E25-7B0F-7A6678B314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6" y="628321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</p:spTree>
    <p:extLst>
      <p:ext uri="{BB962C8B-B14F-4D97-AF65-F5344CB8AC3E}">
        <p14:creationId xmlns:p14="http://schemas.microsoft.com/office/powerpoint/2010/main" val="38353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203496"/>
            <a:ext cx="776770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</p:spTree>
    <p:extLst>
      <p:ext uri="{BB962C8B-B14F-4D97-AF65-F5344CB8AC3E}">
        <p14:creationId xmlns:p14="http://schemas.microsoft.com/office/powerpoint/2010/main" val="336303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52CA3969-30A6-C2B5-88DB-6D1276BB0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50982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92FCA8DE-4E5A-6362-114E-14021F84B7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35339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A7781-8B8E-75D8-E1D5-F4AE78164C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6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39A846B6-8BFF-0F5E-BE83-810842A56C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78716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89C77C9-5C97-462A-9166-7ABD60255E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79824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7E9404-A30A-8586-DF76-E72DF9EA14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563" y="211753"/>
            <a:ext cx="1040165" cy="1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9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8952" y="367017"/>
            <a:ext cx="1040165" cy="1038013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264247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>
                <a:latin typeface="Sassoon Sans US 2023" pitchFamily="2" charset="77"/>
              </a:rPr>
              <a:t>1.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‹#›</a:t>
            </a:fld>
            <a:endParaRPr lang="en-US" dirty="0">
              <a:latin typeface="Sassoon Sans US 2023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0266" y="361103"/>
            <a:ext cx="1077537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Sassoon Sans US 2023" pitchFamily="2" charset="77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4228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Sassoon Sans US 2023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09990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03/07/2023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customXml" Target="../ink/ink18.xml"/><Relationship Id="rId21" Type="http://schemas.openxmlformats.org/officeDocument/2006/relationships/image" Target="../media/image28.png"/><Relationship Id="rId34" Type="http://schemas.openxmlformats.org/officeDocument/2006/relationships/image" Target="../media/image34.png"/><Relationship Id="rId42" Type="http://schemas.openxmlformats.org/officeDocument/2006/relationships/image" Target="../media/image38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6.xml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11" Type="http://schemas.openxmlformats.org/officeDocument/2006/relationships/image" Target="../media/image230.png"/><Relationship Id="rId24" Type="http://schemas.openxmlformats.org/officeDocument/2006/relationships/customXml" Target="../ink/ink10.xml"/><Relationship Id="rId32" Type="http://schemas.openxmlformats.org/officeDocument/2006/relationships/image" Target="../media/image33.png"/><Relationship Id="rId37" Type="http://schemas.openxmlformats.org/officeDocument/2006/relationships/customXml" Target="../ink/ink17.xml"/><Relationship Id="rId40" Type="http://schemas.openxmlformats.org/officeDocument/2006/relationships/image" Target="../media/image37.png"/><Relationship Id="rId45" Type="http://schemas.openxmlformats.org/officeDocument/2006/relationships/customXml" Target="../ink/ink21.xml"/><Relationship Id="rId5" Type="http://schemas.openxmlformats.org/officeDocument/2006/relationships/image" Target="../media/image25.png"/><Relationship Id="rId15" Type="http://schemas.openxmlformats.org/officeDocument/2006/relationships/image" Target="../media/image250.png"/><Relationship Id="rId23" Type="http://schemas.openxmlformats.org/officeDocument/2006/relationships/image" Target="../media/image29.png"/><Relationship Id="rId28" Type="http://schemas.openxmlformats.org/officeDocument/2006/relationships/image" Target="../media/image31.png"/><Relationship Id="rId36" Type="http://schemas.openxmlformats.org/officeDocument/2006/relationships/image" Target="../media/image35.png"/><Relationship Id="rId10" Type="http://schemas.openxmlformats.org/officeDocument/2006/relationships/customXml" Target="../ink/ink3.xml"/><Relationship Id="rId19" Type="http://schemas.openxmlformats.org/officeDocument/2006/relationships/image" Target="../media/image27.png"/><Relationship Id="rId31" Type="http://schemas.openxmlformats.org/officeDocument/2006/relationships/customXml" Target="../ink/ink14.xml"/><Relationship Id="rId44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2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customXml" Target="../ink/ink12.xml"/><Relationship Id="rId30" Type="http://schemas.openxmlformats.org/officeDocument/2006/relationships/image" Target="../media/image32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8" Type="http://schemas.openxmlformats.org/officeDocument/2006/relationships/customXml" Target="../ink/ink2.xml"/><Relationship Id="rId3" Type="http://schemas.openxmlformats.org/officeDocument/2006/relationships/image" Target="../media/image23.png"/><Relationship Id="rId12" Type="http://schemas.openxmlformats.org/officeDocument/2006/relationships/customXml" Target="../ink/ink4.xml"/><Relationship Id="rId17" Type="http://schemas.openxmlformats.org/officeDocument/2006/relationships/image" Target="../media/image260.png"/><Relationship Id="rId25" Type="http://schemas.openxmlformats.org/officeDocument/2006/relationships/image" Target="../media/image30.png"/><Relationship Id="rId33" Type="http://schemas.openxmlformats.org/officeDocument/2006/relationships/customXml" Target="../ink/ink15.xml"/><Relationship Id="rId38" Type="http://schemas.openxmlformats.org/officeDocument/2006/relationships/image" Target="../media/image36.png"/><Relationship Id="rId46" Type="http://schemas.openxmlformats.org/officeDocument/2006/relationships/image" Target="../media/image40.png"/><Relationship Id="rId20" Type="http://schemas.openxmlformats.org/officeDocument/2006/relationships/customXml" Target="../ink/ink8.xml"/><Relationship Id="rId41" Type="http://schemas.openxmlformats.org/officeDocument/2006/relationships/customXml" Target="../ink/ink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0" marR="0" indent="0" algn="ctr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b="1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To be able to spell </a:t>
            </a:r>
            <a:r>
              <a:rPr lang="en-US" b="1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multiple sound-spelling patterns</a:t>
            </a:r>
            <a:endParaRPr lang="en-US" dirty="0">
              <a:effectLst/>
              <a:latin typeface="Sassoon Sans US 202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i="0" kern="1200" dirty="0">
                <a:solidFill>
                  <a:srgbClr val="000000"/>
                </a:solidFill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b="1" i="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words with long vowels</a:t>
            </a:r>
            <a:endParaRPr lang="en-US" dirty="0">
              <a:latin typeface="Sassoon Sans US 2023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979" y="6026934"/>
            <a:ext cx="11178041" cy="312191"/>
          </a:xfrm>
        </p:spPr>
        <p:txBody>
          <a:bodyPr>
            <a:noAutofit/>
          </a:bodyPr>
          <a:lstStyle/>
          <a:p>
            <a:r>
              <a:rPr lang="en-GB" dirty="0">
                <a:latin typeface="Sassoon Sans US 2023" pitchFamily="2" charset="0"/>
              </a:rPr>
              <a:t>This week’s words: </a:t>
            </a:r>
            <a:r>
              <a:rPr lang="en-US" b="0" i="0" dirty="0">
                <a:solidFill>
                  <a:srgbClr val="000000"/>
                </a:solidFill>
                <a:effectLst/>
                <a:latin typeface="Sassoon Sans US 2023" pitchFamily="2" charset="0"/>
              </a:rPr>
              <a:t>recycling, loneliness, argumentative, teenagers, boastfully, insightful, exclaimed, daydreamer, satisfying, crusaders</a:t>
            </a:r>
            <a:endParaRPr lang="en-US" dirty="0">
              <a:latin typeface="Sassoon Sans US 202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26">
            <a:extLst>
              <a:ext uri="{FF2B5EF4-FFF2-40B4-BE49-F238E27FC236}">
                <a16:creationId xmlns:a16="http://schemas.microsoft.com/office/drawing/2014/main" id="{78415984-7A3E-A9A1-0C93-7491574E2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440879"/>
              </p:ext>
            </p:extLst>
          </p:nvPr>
        </p:nvGraphicFramePr>
        <p:xfrm>
          <a:off x="7312469" y="5841987"/>
          <a:ext cx="4311968" cy="54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8996">
                  <a:extLst>
                    <a:ext uri="{9D8B030D-6E8A-4147-A177-3AD203B41FA5}">
                      <a16:colId xmlns:a16="http://schemas.microsoft.com/office/drawing/2014/main" val="3871705363"/>
                    </a:ext>
                  </a:extLst>
                </a:gridCol>
                <a:gridCol w="538996">
                  <a:extLst>
                    <a:ext uri="{9D8B030D-6E8A-4147-A177-3AD203B41FA5}">
                      <a16:colId xmlns:a16="http://schemas.microsoft.com/office/drawing/2014/main" val="3053319037"/>
                    </a:ext>
                  </a:extLst>
                </a:gridCol>
                <a:gridCol w="538996">
                  <a:extLst>
                    <a:ext uri="{9D8B030D-6E8A-4147-A177-3AD203B41FA5}">
                      <a16:colId xmlns:a16="http://schemas.microsoft.com/office/drawing/2014/main" val="593966075"/>
                    </a:ext>
                  </a:extLst>
                </a:gridCol>
                <a:gridCol w="538996">
                  <a:extLst>
                    <a:ext uri="{9D8B030D-6E8A-4147-A177-3AD203B41FA5}">
                      <a16:colId xmlns:a16="http://schemas.microsoft.com/office/drawing/2014/main" val="158860209"/>
                    </a:ext>
                  </a:extLst>
                </a:gridCol>
                <a:gridCol w="538996">
                  <a:extLst>
                    <a:ext uri="{9D8B030D-6E8A-4147-A177-3AD203B41FA5}">
                      <a16:colId xmlns:a16="http://schemas.microsoft.com/office/drawing/2014/main" val="1403004513"/>
                    </a:ext>
                  </a:extLst>
                </a:gridCol>
                <a:gridCol w="538996">
                  <a:extLst>
                    <a:ext uri="{9D8B030D-6E8A-4147-A177-3AD203B41FA5}">
                      <a16:colId xmlns:a16="http://schemas.microsoft.com/office/drawing/2014/main" val="2970943613"/>
                    </a:ext>
                  </a:extLst>
                </a:gridCol>
                <a:gridCol w="538996">
                  <a:extLst>
                    <a:ext uri="{9D8B030D-6E8A-4147-A177-3AD203B41FA5}">
                      <a16:colId xmlns:a16="http://schemas.microsoft.com/office/drawing/2014/main" val="1866091706"/>
                    </a:ext>
                  </a:extLst>
                </a:gridCol>
                <a:gridCol w="538996">
                  <a:extLst>
                    <a:ext uri="{9D8B030D-6E8A-4147-A177-3AD203B41FA5}">
                      <a16:colId xmlns:a16="http://schemas.microsoft.com/office/drawing/2014/main" val="2783842980"/>
                    </a:ext>
                  </a:extLst>
                </a:gridCol>
              </a:tblGrid>
              <a:tr h="5400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965812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47A8740-D3F8-2FF7-0E9C-0A472DC3BE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787540"/>
              </p:ext>
            </p:extLst>
          </p:nvPr>
        </p:nvGraphicFramePr>
        <p:xfrm>
          <a:off x="7306653" y="5839295"/>
          <a:ext cx="4317784" cy="54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9723">
                  <a:extLst>
                    <a:ext uri="{9D8B030D-6E8A-4147-A177-3AD203B41FA5}">
                      <a16:colId xmlns:a16="http://schemas.microsoft.com/office/drawing/2014/main" val="3871705363"/>
                    </a:ext>
                  </a:extLst>
                </a:gridCol>
                <a:gridCol w="539723">
                  <a:extLst>
                    <a:ext uri="{9D8B030D-6E8A-4147-A177-3AD203B41FA5}">
                      <a16:colId xmlns:a16="http://schemas.microsoft.com/office/drawing/2014/main" val="3053319037"/>
                    </a:ext>
                  </a:extLst>
                </a:gridCol>
                <a:gridCol w="539723">
                  <a:extLst>
                    <a:ext uri="{9D8B030D-6E8A-4147-A177-3AD203B41FA5}">
                      <a16:colId xmlns:a16="http://schemas.microsoft.com/office/drawing/2014/main" val="593966075"/>
                    </a:ext>
                  </a:extLst>
                </a:gridCol>
                <a:gridCol w="539723">
                  <a:extLst>
                    <a:ext uri="{9D8B030D-6E8A-4147-A177-3AD203B41FA5}">
                      <a16:colId xmlns:a16="http://schemas.microsoft.com/office/drawing/2014/main" val="158860209"/>
                    </a:ext>
                  </a:extLst>
                </a:gridCol>
                <a:gridCol w="539723">
                  <a:extLst>
                    <a:ext uri="{9D8B030D-6E8A-4147-A177-3AD203B41FA5}">
                      <a16:colId xmlns:a16="http://schemas.microsoft.com/office/drawing/2014/main" val="1403004513"/>
                    </a:ext>
                  </a:extLst>
                </a:gridCol>
                <a:gridCol w="539723">
                  <a:extLst>
                    <a:ext uri="{9D8B030D-6E8A-4147-A177-3AD203B41FA5}">
                      <a16:colId xmlns:a16="http://schemas.microsoft.com/office/drawing/2014/main" val="2970943613"/>
                    </a:ext>
                  </a:extLst>
                </a:gridCol>
                <a:gridCol w="539723">
                  <a:extLst>
                    <a:ext uri="{9D8B030D-6E8A-4147-A177-3AD203B41FA5}">
                      <a16:colId xmlns:a16="http://schemas.microsoft.com/office/drawing/2014/main" val="1866091706"/>
                    </a:ext>
                  </a:extLst>
                </a:gridCol>
                <a:gridCol w="539723">
                  <a:extLst>
                    <a:ext uri="{9D8B030D-6E8A-4147-A177-3AD203B41FA5}">
                      <a16:colId xmlns:a16="http://schemas.microsoft.com/office/drawing/2014/main" val="2783842980"/>
                    </a:ext>
                  </a:extLst>
                </a:gridCol>
              </a:tblGrid>
              <a:tr h="5400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US" sz="24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96581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and Phoneme Maps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F49484-6DB2-741E-1BEE-8351E32D1804}"/>
              </a:ext>
            </a:extLst>
          </p:cNvPr>
          <p:cNvSpPr/>
          <p:nvPr/>
        </p:nvSpPr>
        <p:spPr>
          <a:xfrm>
            <a:off x="1453910" y="4097416"/>
            <a:ext cx="2636696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Sassoon Sans US 2023" pitchFamily="2" charset="77"/>
              </a:rPr>
              <a:t>boastfully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3EE26-C805-9131-3EBB-BD3086597130}"/>
              </a:ext>
            </a:extLst>
          </p:cNvPr>
          <p:cNvSpPr/>
          <p:nvPr/>
        </p:nvSpPr>
        <p:spPr>
          <a:xfrm>
            <a:off x="1879225" y="4885475"/>
            <a:ext cx="1786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dirty="0" err="1">
                <a:latin typeface="Sassoon Sans US 2023" pitchFamily="2" charset="77"/>
              </a:rPr>
              <a:t>boast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ful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ly</a:t>
            </a:r>
            <a:endParaRPr lang="en-GB" sz="2800" dirty="0">
              <a:latin typeface="Sassoon Sans US 2023" pitchFamily="2" charset="77"/>
            </a:endParaRPr>
          </a:p>
          <a:p>
            <a:pPr lvl="0" algn="ctr">
              <a:defRPr/>
            </a:pP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26CBE-196A-7153-2FD7-5ED852760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18175" y="4586845"/>
            <a:ext cx="1200705" cy="119822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6B53D7-ECE1-271E-FF0F-B8FBEB061966}"/>
              </a:ext>
            </a:extLst>
          </p:cNvPr>
          <p:cNvSpPr/>
          <p:nvPr/>
        </p:nvSpPr>
        <p:spPr>
          <a:xfrm>
            <a:off x="4499324" y="1968616"/>
            <a:ext cx="3183155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Sassoon Sans US 2023" pitchFamily="2" charset="77"/>
              </a:rPr>
              <a:t>exclaimed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36A3B48-B67E-4B2E-7D50-EE5F412387D6}"/>
              </a:ext>
            </a:extLst>
          </p:cNvPr>
          <p:cNvSpPr/>
          <p:nvPr/>
        </p:nvSpPr>
        <p:spPr>
          <a:xfrm>
            <a:off x="8229230" y="4087150"/>
            <a:ext cx="2432442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Sassoon Sans US 2023" pitchFamily="2" charset="77"/>
              </a:rPr>
              <a:t>recycling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569D45-BB62-78E6-51C7-49FF56A4FF52}"/>
              </a:ext>
            </a:extLst>
          </p:cNvPr>
          <p:cNvSpPr/>
          <p:nvPr/>
        </p:nvSpPr>
        <p:spPr>
          <a:xfrm>
            <a:off x="4302369" y="2634291"/>
            <a:ext cx="3566573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Sassoon Sans US 2023" pitchFamily="2" charset="77"/>
              </a:rPr>
              <a:t>ex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claimed</a:t>
            </a:r>
            <a:endParaRPr lang="en-GB" sz="2800" dirty="0">
              <a:solidFill>
                <a:schemeClr val="tx1"/>
              </a:solidFill>
              <a:latin typeface="Sassoon Sans US 2023" pitchFamily="2" charset="77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2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0BA866-7B89-AA4F-84C8-F670EDA73E44}"/>
              </a:ext>
            </a:extLst>
          </p:cNvPr>
          <p:cNvSpPr/>
          <p:nvPr/>
        </p:nvSpPr>
        <p:spPr>
          <a:xfrm>
            <a:off x="7983964" y="4802352"/>
            <a:ext cx="2968890" cy="97885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Sassoon Sans US 2023" pitchFamily="2" charset="77"/>
              </a:rPr>
              <a:t>re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cyc</a:t>
            </a:r>
            <a:r>
              <a:rPr lang="en-GB" sz="2800" b="1" dirty="0" err="1">
                <a:solidFill>
                  <a:srgbClr val="FF3760"/>
                </a:solidFill>
                <a:latin typeface="Sassoon Sans US 2023" pitchFamily="2" charset="77"/>
              </a:rPr>
              <a:t>|</a:t>
            </a:r>
            <a:r>
              <a:rPr lang="en-GB" sz="2800" dirty="0" err="1">
                <a:latin typeface="Sassoon Sans US 2023" pitchFamily="2" charset="77"/>
              </a:rPr>
              <a:t>ling</a:t>
            </a:r>
            <a:endParaRPr lang="en-GB" sz="2800" dirty="0">
              <a:latin typeface="Sassoon Sans US 2023" pitchFamily="2" charset="77"/>
            </a:endParaRP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D73C25-0397-13D2-4291-2C06D6475E55}"/>
              </a:ext>
            </a:extLst>
          </p:cNvPr>
          <p:cNvSpPr txBox="1"/>
          <p:nvPr/>
        </p:nvSpPr>
        <p:spPr>
          <a:xfrm>
            <a:off x="8284062" y="2906132"/>
            <a:ext cx="263669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latin typeface="Sassoon Sans US 2023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47E06F-B04E-DBCC-D2B0-97042ED03ED3}"/>
              </a:ext>
            </a:extLst>
          </p:cNvPr>
          <p:cNvGrpSpPr/>
          <p:nvPr/>
        </p:nvGrpSpPr>
        <p:grpSpPr>
          <a:xfrm>
            <a:off x="8055405" y="2091907"/>
            <a:ext cx="3736410" cy="1908537"/>
            <a:chOff x="7779424" y="1751687"/>
            <a:chExt cx="3736410" cy="1908537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5B276822-13A4-80E0-43A2-D304BA8B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8178" y="1751687"/>
              <a:ext cx="767656" cy="19085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98D534-FEB1-5DA1-50A1-33DB98B3B208}"/>
                </a:ext>
              </a:extLst>
            </p:cNvPr>
            <p:cNvSpPr txBox="1"/>
            <p:nvPr/>
          </p:nvSpPr>
          <p:spPr>
            <a:xfrm>
              <a:off x="7837798" y="1909408"/>
              <a:ext cx="256166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Sassoon Sans US 2023" pitchFamily="2" charset="0"/>
                </a:rPr>
                <a:t>Each box should contain one spelled sound. </a:t>
              </a:r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272F9C13-D775-6192-42CA-EACCD3795514}"/>
                </a:ext>
              </a:extLst>
            </p:cNvPr>
            <p:cNvSpPr/>
            <p:nvPr/>
          </p:nvSpPr>
          <p:spPr>
            <a:xfrm>
              <a:off x="7779424" y="1830011"/>
              <a:ext cx="2606267" cy="789721"/>
            </a:xfrm>
            <a:prstGeom prst="wedgeRoundRectCallout">
              <a:avLst>
                <a:gd name="adj1" fmla="val 58961"/>
                <a:gd name="adj2" fmla="val 9632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21656DB-F2C6-8242-9868-A99BCAC55DD8}"/>
              </a:ext>
            </a:extLst>
          </p:cNvPr>
          <p:cNvGrpSpPr/>
          <p:nvPr/>
        </p:nvGrpSpPr>
        <p:grpSpPr>
          <a:xfrm>
            <a:off x="460724" y="2047904"/>
            <a:ext cx="2837001" cy="2039246"/>
            <a:chOff x="70170" y="1493311"/>
            <a:chExt cx="2837001" cy="203924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F9F1CA1-6F26-05B3-5253-907669900CEC}"/>
                </a:ext>
              </a:extLst>
            </p:cNvPr>
            <p:cNvGrpSpPr/>
            <p:nvPr/>
          </p:nvGrpSpPr>
          <p:grpSpPr>
            <a:xfrm>
              <a:off x="70170" y="1493311"/>
              <a:ext cx="2837001" cy="2039246"/>
              <a:chOff x="311988" y="1723585"/>
              <a:chExt cx="2837001" cy="203924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BDD9C3-E9B7-8E3F-29AF-F369546C9F45}"/>
                  </a:ext>
                </a:extLst>
              </p:cNvPr>
              <p:cNvSpPr txBox="1"/>
              <p:nvPr/>
            </p:nvSpPr>
            <p:spPr>
              <a:xfrm>
                <a:off x="1492164" y="1946949"/>
                <a:ext cx="1656825" cy="1815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latin typeface="Sassoon Sans US 2023" pitchFamily="2" charset="0"/>
                  </a:rPr>
                  <a:t>How many syllables does each word have? Can you break down the words into phonemes?</a:t>
                </a:r>
              </a:p>
              <a:p>
                <a:pPr algn="ctr"/>
                <a:endParaRPr lang="en-GB" sz="1600" dirty="0">
                  <a:latin typeface="Sassoon Sans US 2023" pitchFamily="2" charset="77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D8DE7111-8EBD-A256-383E-681501C88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988" y="1723585"/>
                <a:ext cx="803796" cy="1849947"/>
              </a:xfrm>
              <a:prstGeom prst="rect">
                <a:avLst/>
              </a:prstGeom>
            </p:spPr>
          </p:pic>
        </p:grpSp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4F04DDB0-F8E6-519E-42C6-5D5DB7D211F4}"/>
                </a:ext>
              </a:extLst>
            </p:cNvPr>
            <p:cNvSpPr/>
            <p:nvPr/>
          </p:nvSpPr>
          <p:spPr>
            <a:xfrm>
              <a:off x="1224104" y="1666720"/>
              <a:ext cx="1656824" cy="1676538"/>
            </a:xfrm>
            <a:prstGeom prst="wedgeRoundRectCallout">
              <a:avLst>
                <a:gd name="adj1" fmla="val -65461"/>
                <a:gd name="adj2" fmla="val -21238"/>
                <a:gd name="adj3" fmla="val 16667"/>
              </a:avLst>
            </a:prstGeom>
            <a:noFill/>
            <a:ln w="38100">
              <a:solidFill>
                <a:srgbClr val="20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E2C8C06-0DA7-62A9-2D7E-D8D36DDA9B6A}"/>
              </a:ext>
            </a:extLst>
          </p:cNvPr>
          <p:cNvGrpSpPr/>
          <p:nvPr/>
        </p:nvGrpSpPr>
        <p:grpSpPr>
          <a:xfrm>
            <a:off x="8264376" y="3057457"/>
            <a:ext cx="2411068" cy="943396"/>
            <a:chOff x="7512015" y="3026724"/>
            <a:chExt cx="3086866" cy="74315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F327B3-3C6E-7A41-34E8-A3C0FE8C269B}"/>
                </a:ext>
              </a:extLst>
            </p:cNvPr>
            <p:cNvSpPr txBox="1"/>
            <p:nvPr/>
          </p:nvSpPr>
          <p:spPr>
            <a:xfrm>
              <a:off x="7625217" y="3103113"/>
              <a:ext cx="2910506" cy="5818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Sassoon Sans US 2023" pitchFamily="2" charset="0"/>
                </a:rPr>
                <a:t>The suffix </a:t>
              </a:r>
              <a:r>
                <a:rPr lang="en-GB" sz="1400" i="1" dirty="0">
                  <a:latin typeface="Sassoon Sans US 2023" pitchFamily="2" charset="0"/>
                </a:rPr>
                <a:t>-ed </a:t>
              </a:r>
              <a:r>
                <a:rPr lang="en-GB" sz="1400" dirty="0">
                  <a:latin typeface="Sassoon Sans US 2023" pitchFamily="2" charset="0"/>
                </a:rPr>
                <a:t>can spell three sounds, /d/, /t/, and /id/. Which sound is spelled here?</a:t>
              </a:r>
            </a:p>
          </p:txBody>
        </p:sp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AFBD9C06-9E1D-882E-043E-15404ADB3E4A}"/>
                </a:ext>
              </a:extLst>
            </p:cNvPr>
            <p:cNvSpPr/>
            <p:nvPr/>
          </p:nvSpPr>
          <p:spPr>
            <a:xfrm>
              <a:off x="7512015" y="3026724"/>
              <a:ext cx="3086866" cy="743150"/>
            </a:xfrm>
            <a:prstGeom prst="wedgeRoundRectCallout">
              <a:avLst>
                <a:gd name="adj1" fmla="val 59153"/>
                <a:gd name="adj2" fmla="val -53711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5E523D-13D7-031C-64F9-53010560E5A0}"/>
              </a:ext>
            </a:extLst>
          </p:cNvPr>
          <p:cNvGrpSpPr/>
          <p:nvPr/>
        </p:nvGrpSpPr>
        <p:grpSpPr>
          <a:xfrm>
            <a:off x="10149684" y="5993151"/>
            <a:ext cx="525760" cy="400110"/>
            <a:chOff x="7046396" y="4716887"/>
            <a:chExt cx="525760" cy="40011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544B42-F22C-05BA-22B2-43F37A2FE3FF}"/>
                </a:ext>
              </a:extLst>
            </p:cNvPr>
            <p:cNvSpPr txBox="1"/>
            <p:nvPr/>
          </p:nvSpPr>
          <p:spPr>
            <a:xfrm>
              <a:off x="7046396" y="4716887"/>
              <a:ext cx="52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12D992-9C6A-984C-D1EF-589D69BD4701}"/>
                </a:ext>
              </a:extLst>
            </p:cNvPr>
            <p:cNvCxnSpPr>
              <a:cxnSpLocks/>
            </p:cNvCxnSpPr>
            <p:nvPr/>
          </p:nvCxnSpPr>
          <p:spPr>
            <a:xfrm>
              <a:off x="7234663" y="4833429"/>
              <a:ext cx="149225" cy="18466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959147-BF42-0095-649D-86503FBB6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041607"/>
              </p:ext>
            </p:extLst>
          </p:nvPr>
        </p:nvGraphicFramePr>
        <p:xfrm>
          <a:off x="4062570" y="3677176"/>
          <a:ext cx="4038615" cy="5487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945">
                  <a:extLst>
                    <a:ext uri="{9D8B030D-6E8A-4147-A177-3AD203B41FA5}">
                      <a16:colId xmlns:a16="http://schemas.microsoft.com/office/drawing/2014/main" val="331667655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668744175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7916659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3289853451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1375078052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9976318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421095548"/>
                    </a:ext>
                  </a:extLst>
                </a:gridCol>
              </a:tblGrid>
              <a:tr h="54873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2823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6D3B99-0131-A38E-4EC3-69FB30A24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300125"/>
              </p:ext>
            </p:extLst>
          </p:nvPr>
        </p:nvGraphicFramePr>
        <p:xfrm>
          <a:off x="4062569" y="3674854"/>
          <a:ext cx="4038615" cy="5510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945">
                  <a:extLst>
                    <a:ext uri="{9D8B030D-6E8A-4147-A177-3AD203B41FA5}">
                      <a16:colId xmlns:a16="http://schemas.microsoft.com/office/drawing/2014/main" val="331667655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668744175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79166596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3289853451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1375078052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9976318"/>
                    </a:ext>
                  </a:extLst>
                </a:gridCol>
                <a:gridCol w="576945">
                  <a:extLst>
                    <a:ext uri="{9D8B030D-6E8A-4147-A177-3AD203B41FA5}">
                      <a16:colId xmlns:a16="http://schemas.microsoft.com/office/drawing/2014/main" val="2421095548"/>
                    </a:ext>
                  </a:extLst>
                </a:gridCol>
              </a:tblGrid>
              <a:tr h="5510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282307"/>
                  </a:ext>
                </a:extLst>
              </a:tr>
            </a:tbl>
          </a:graphicData>
        </a:graphic>
      </p:graphicFrame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BB02349C-F849-F8E5-A97C-92006F96F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177448"/>
              </p:ext>
            </p:extLst>
          </p:nvPr>
        </p:nvGraphicFramePr>
        <p:xfrm>
          <a:off x="360767" y="5836476"/>
          <a:ext cx="4920561" cy="567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729">
                  <a:extLst>
                    <a:ext uri="{9D8B030D-6E8A-4147-A177-3AD203B41FA5}">
                      <a16:colId xmlns:a16="http://schemas.microsoft.com/office/drawing/2014/main" val="213093705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138411952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488224017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3200262234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2309899308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3727252698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3560668812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82365212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1643025378"/>
                    </a:ext>
                  </a:extLst>
                </a:gridCol>
              </a:tblGrid>
              <a:tr h="5673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85421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5F73970-884F-9B9E-FCF7-BE1838DAF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587114"/>
              </p:ext>
            </p:extLst>
          </p:nvPr>
        </p:nvGraphicFramePr>
        <p:xfrm>
          <a:off x="360767" y="5836475"/>
          <a:ext cx="4920561" cy="567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729">
                  <a:extLst>
                    <a:ext uri="{9D8B030D-6E8A-4147-A177-3AD203B41FA5}">
                      <a16:colId xmlns:a16="http://schemas.microsoft.com/office/drawing/2014/main" val="213093705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138411952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488224017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3200262234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2309899308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3727252698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3560668812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82365212"/>
                    </a:ext>
                  </a:extLst>
                </a:gridCol>
                <a:gridCol w="546729">
                  <a:extLst>
                    <a:ext uri="{9D8B030D-6E8A-4147-A177-3AD203B41FA5}">
                      <a16:colId xmlns:a16="http://schemas.microsoft.com/office/drawing/2014/main" val="1643025378"/>
                    </a:ext>
                  </a:extLst>
                </a:gridCol>
              </a:tblGrid>
              <a:tr h="5673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US" sz="2400" b="1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85421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1888B6-2014-C463-C1CC-2AC0AC22E15D}"/>
              </a:ext>
            </a:extLst>
          </p:cNvPr>
          <p:cNvSpPr txBox="1"/>
          <p:nvPr/>
        </p:nvSpPr>
        <p:spPr>
          <a:xfrm>
            <a:off x="2293056" y="1764833"/>
            <a:ext cx="760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77"/>
              </a:rPr>
              <a:t>Remember to always be flexible when dividing syllables. </a:t>
            </a:r>
          </a:p>
        </p:txBody>
      </p:sp>
    </p:spTree>
    <p:extLst>
      <p:ext uri="{BB962C8B-B14F-4D97-AF65-F5344CB8AC3E}">
        <p14:creationId xmlns:p14="http://schemas.microsoft.com/office/powerpoint/2010/main" val="98577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3" grpId="0"/>
      <p:bldP spid="24" grpId="0"/>
      <p:bldP spid="2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7271CF7-98DF-D080-09D6-5EA9FB6D5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590197"/>
              </p:ext>
            </p:extLst>
          </p:nvPr>
        </p:nvGraphicFramePr>
        <p:xfrm>
          <a:off x="304695" y="1716594"/>
          <a:ext cx="11607905" cy="4845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683122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389034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01622594"/>
                    </a:ext>
                  </a:extLst>
                </a:gridCol>
                <a:gridCol w="332090">
                  <a:extLst>
                    <a:ext uri="{9D8B030D-6E8A-4147-A177-3AD203B41FA5}">
                      <a16:colId xmlns:a16="http://schemas.microsoft.com/office/drawing/2014/main" val="2778621668"/>
                    </a:ext>
                  </a:extLst>
                </a:gridCol>
                <a:gridCol w="186067">
                  <a:extLst>
                    <a:ext uri="{9D8B030D-6E8A-4147-A177-3AD203B41FA5}">
                      <a16:colId xmlns:a16="http://schemas.microsoft.com/office/drawing/2014/main" val="1359502074"/>
                    </a:ext>
                  </a:extLst>
                </a:gridCol>
                <a:gridCol w="202968">
                  <a:extLst>
                    <a:ext uri="{9D8B030D-6E8A-4147-A177-3AD203B41FA5}">
                      <a16:colId xmlns:a16="http://schemas.microsoft.com/office/drawing/2014/main" val="3611946740"/>
                    </a:ext>
                  </a:extLst>
                </a:gridCol>
                <a:gridCol w="275144">
                  <a:extLst>
                    <a:ext uri="{9D8B030D-6E8A-4147-A177-3AD203B41FA5}">
                      <a16:colId xmlns:a16="http://schemas.microsoft.com/office/drawing/2014/main" val="3757881436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183819620"/>
                    </a:ext>
                  </a:extLst>
                </a:gridCol>
                <a:gridCol w="332090">
                  <a:extLst>
                    <a:ext uri="{9D8B030D-6E8A-4147-A177-3AD203B41FA5}">
                      <a16:colId xmlns:a16="http://schemas.microsoft.com/office/drawing/2014/main" val="2530218990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164950184"/>
                    </a:ext>
                  </a:extLst>
                </a:gridCol>
                <a:gridCol w="389034">
                  <a:extLst>
                    <a:ext uri="{9D8B030D-6E8A-4147-A177-3AD203B41FA5}">
                      <a16:colId xmlns:a16="http://schemas.microsoft.com/office/drawing/2014/main" val="3515162228"/>
                    </a:ext>
                  </a:extLst>
                </a:gridCol>
                <a:gridCol w="389034">
                  <a:extLst>
                    <a:ext uri="{9D8B030D-6E8A-4147-A177-3AD203B41FA5}">
                      <a16:colId xmlns:a16="http://schemas.microsoft.com/office/drawing/2014/main" val="1045702879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4095604975"/>
                    </a:ext>
                  </a:extLst>
                </a:gridCol>
                <a:gridCol w="332090">
                  <a:extLst>
                    <a:ext uri="{9D8B030D-6E8A-4147-A177-3AD203B41FA5}">
                      <a16:colId xmlns:a16="http://schemas.microsoft.com/office/drawing/2014/main" val="67997172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978471060"/>
                    </a:ext>
                  </a:extLst>
                </a:gridCol>
                <a:gridCol w="275144">
                  <a:extLst>
                    <a:ext uri="{9D8B030D-6E8A-4147-A177-3AD203B41FA5}">
                      <a16:colId xmlns:a16="http://schemas.microsoft.com/office/drawing/2014/main" val="2996680947"/>
                    </a:ext>
                  </a:extLst>
                </a:gridCol>
                <a:gridCol w="202968">
                  <a:extLst>
                    <a:ext uri="{9D8B030D-6E8A-4147-A177-3AD203B41FA5}">
                      <a16:colId xmlns:a16="http://schemas.microsoft.com/office/drawing/2014/main" val="2720115732"/>
                    </a:ext>
                  </a:extLst>
                </a:gridCol>
                <a:gridCol w="186067">
                  <a:extLst>
                    <a:ext uri="{9D8B030D-6E8A-4147-A177-3AD203B41FA5}">
                      <a16:colId xmlns:a16="http://schemas.microsoft.com/office/drawing/2014/main" val="1111395746"/>
                    </a:ext>
                  </a:extLst>
                </a:gridCol>
                <a:gridCol w="332090">
                  <a:extLst>
                    <a:ext uri="{9D8B030D-6E8A-4147-A177-3AD203B41FA5}">
                      <a16:colId xmlns:a16="http://schemas.microsoft.com/office/drawing/2014/main" val="2772348325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553973382"/>
                    </a:ext>
                  </a:extLst>
                </a:gridCol>
                <a:gridCol w="389034">
                  <a:extLst>
                    <a:ext uri="{9D8B030D-6E8A-4147-A177-3AD203B41FA5}">
                      <a16:colId xmlns:a16="http://schemas.microsoft.com/office/drawing/2014/main" val="1165510655"/>
                    </a:ext>
                  </a:extLst>
                </a:gridCol>
                <a:gridCol w="1667624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1641465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Syllables</a:t>
                      </a:r>
                    </a:p>
                  </a:txBody>
                  <a:tcPr anchor="ctr"/>
                </a:tc>
                <a:tc gridSpan="2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Morphemes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exclaimed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ex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claimed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x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ex + claim + 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exclaimed</a:t>
                      </a:r>
                      <a:endParaRPr lang="en-US" sz="1600" dirty="0">
                        <a:solidFill>
                          <a:srgbClr val="FF3760"/>
                        </a:solidFill>
                        <a:latin typeface="Lucida Handwriting" panose="03010101010101010101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argumentative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loneliness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recycling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solidFill>
                          <a:schemeClr val="tx1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teenagers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boastfully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insightful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daydreamer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satisfying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0464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crusaders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dirty="0"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10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7085C-43B6-BCB7-6473-08DD9B0250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53512" y="556014"/>
            <a:ext cx="6484972" cy="7491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400" b="0" dirty="0">
                <a:solidFill>
                  <a:schemeClr val="tx1"/>
                </a:solidFill>
                <a:latin typeface="Sassoon Sans US 2023" pitchFamily="2" charset="0"/>
              </a:rPr>
              <a:t>Read each word and split into syllables and phonemes, spelling one sound in each box. Break down the word into its morphemes. Finally, write the word out again.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973D3C3-99D1-EAED-FE9C-804DF7803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96302"/>
            <a:ext cx="5202237" cy="320675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cs typeface="Arial" panose="020B0604020202020204" pitchFamily="34" charset="0"/>
              </a:rPr>
              <a:t>Words with long vowels</a:t>
            </a:r>
            <a:endParaRPr lang="en-GB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973D3C3-99D1-EAED-FE9C-804DF7803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cs typeface="Arial" panose="020B0604020202020204" pitchFamily="34" charset="0"/>
              </a:rPr>
              <a:t>Words with long vowels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F094445-1808-E14D-77B3-5069D89632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7271CF7-98DF-D080-09D6-5EA9FB6D5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134249"/>
              </p:ext>
            </p:extLst>
          </p:nvPr>
        </p:nvGraphicFramePr>
        <p:xfrm>
          <a:off x="277815" y="1713110"/>
          <a:ext cx="11622089" cy="49035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5321">
                  <a:extLst>
                    <a:ext uri="{9D8B030D-6E8A-4147-A177-3AD203B41FA5}">
                      <a16:colId xmlns:a16="http://schemas.microsoft.com/office/drawing/2014/main" val="2451205565"/>
                    </a:ext>
                  </a:extLst>
                </a:gridCol>
                <a:gridCol w="1748700">
                  <a:extLst>
                    <a:ext uri="{9D8B030D-6E8A-4147-A177-3AD203B41FA5}">
                      <a16:colId xmlns:a16="http://schemas.microsoft.com/office/drawing/2014/main" val="2416134538"/>
                    </a:ext>
                  </a:extLst>
                </a:gridCol>
                <a:gridCol w="407585">
                  <a:extLst>
                    <a:ext uri="{9D8B030D-6E8A-4147-A177-3AD203B41FA5}">
                      <a16:colId xmlns:a16="http://schemas.microsoft.com/office/drawing/2014/main" val="1999317782"/>
                    </a:ext>
                  </a:extLst>
                </a:gridCol>
                <a:gridCol w="118433">
                  <a:extLst>
                    <a:ext uri="{9D8B030D-6E8A-4147-A177-3AD203B41FA5}">
                      <a16:colId xmlns:a16="http://schemas.microsoft.com/office/drawing/2014/main" val="2641039632"/>
                    </a:ext>
                  </a:extLst>
                </a:gridCol>
                <a:gridCol w="326069">
                  <a:extLst>
                    <a:ext uri="{9D8B030D-6E8A-4147-A177-3AD203B41FA5}">
                      <a16:colId xmlns:a16="http://schemas.microsoft.com/office/drawing/2014/main" val="908839116"/>
                    </a:ext>
                  </a:extLst>
                </a:gridCol>
                <a:gridCol w="163034">
                  <a:extLst>
                    <a:ext uri="{9D8B030D-6E8A-4147-A177-3AD203B41FA5}">
                      <a16:colId xmlns:a16="http://schemas.microsoft.com/office/drawing/2014/main" val="967210952"/>
                    </a:ext>
                  </a:extLst>
                </a:gridCol>
                <a:gridCol w="244552">
                  <a:extLst>
                    <a:ext uri="{9D8B030D-6E8A-4147-A177-3AD203B41FA5}">
                      <a16:colId xmlns:a16="http://schemas.microsoft.com/office/drawing/2014/main" val="211048874"/>
                    </a:ext>
                  </a:extLst>
                </a:gridCol>
                <a:gridCol w="244552">
                  <a:extLst>
                    <a:ext uri="{9D8B030D-6E8A-4147-A177-3AD203B41FA5}">
                      <a16:colId xmlns:a16="http://schemas.microsoft.com/office/drawing/2014/main" val="1619750487"/>
                    </a:ext>
                  </a:extLst>
                </a:gridCol>
                <a:gridCol w="163034">
                  <a:extLst>
                    <a:ext uri="{9D8B030D-6E8A-4147-A177-3AD203B41FA5}">
                      <a16:colId xmlns:a16="http://schemas.microsoft.com/office/drawing/2014/main" val="1071905279"/>
                    </a:ext>
                  </a:extLst>
                </a:gridCol>
                <a:gridCol w="326069">
                  <a:extLst>
                    <a:ext uri="{9D8B030D-6E8A-4147-A177-3AD203B41FA5}">
                      <a16:colId xmlns:a16="http://schemas.microsoft.com/office/drawing/2014/main" val="1249004024"/>
                    </a:ext>
                  </a:extLst>
                </a:gridCol>
                <a:gridCol w="118433">
                  <a:extLst>
                    <a:ext uri="{9D8B030D-6E8A-4147-A177-3AD203B41FA5}">
                      <a16:colId xmlns:a16="http://schemas.microsoft.com/office/drawing/2014/main" val="2279019560"/>
                    </a:ext>
                  </a:extLst>
                </a:gridCol>
                <a:gridCol w="407585">
                  <a:extLst>
                    <a:ext uri="{9D8B030D-6E8A-4147-A177-3AD203B41FA5}">
                      <a16:colId xmlns:a16="http://schemas.microsoft.com/office/drawing/2014/main" val="1212549916"/>
                    </a:ext>
                  </a:extLst>
                </a:gridCol>
                <a:gridCol w="407585">
                  <a:extLst>
                    <a:ext uri="{9D8B030D-6E8A-4147-A177-3AD203B41FA5}">
                      <a16:colId xmlns:a16="http://schemas.microsoft.com/office/drawing/2014/main" val="3838388837"/>
                    </a:ext>
                  </a:extLst>
                </a:gridCol>
                <a:gridCol w="118433">
                  <a:extLst>
                    <a:ext uri="{9D8B030D-6E8A-4147-A177-3AD203B41FA5}">
                      <a16:colId xmlns:a16="http://schemas.microsoft.com/office/drawing/2014/main" val="2112888534"/>
                    </a:ext>
                  </a:extLst>
                </a:gridCol>
                <a:gridCol w="326069">
                  <a:extLst>
                    <a:ext uri="{9D8B030D-6E8A-4147-A177-3AD203B41FA5}">
                      <a16:colId xmlns:a16="http://schemas.microsoft.com/office/drawing/2014/main" val="2893171078"/>
                    </a:ext>
                  </a:extLst>
                </a:gridCol>
                <a:gridCol w="163034">
                  <a:extLst>
                    <a:ext uri="{9D8B030D-6E8A-4147-A177-3AD203B41FA5}">
                      <a16:colId xmlns:a16="http://schemas.microsoft.com/office/drawing/2014/main" val="3160284041"/>
                    </a:ext>
                  </a:extLst>
                </a:gridCol>
                <a:gridCol w="244552">
                  <a:extLst>
                    <a:ext uri="{9D8B030D-6E8A-4147-A177-3AD203B41FA5}">
                      <a16:colId xmlns:a16="http://schemas.microsoft.com/office/drawing/2014/main" val="1529120093"/>
                    </a:ext>
                  </a:extLst>
                </a:gridCol>
                <a:gridCol w="244552">
                  <a:extLst>
                    <a:ext uri="{9D8B030D-6E8A-4147-A177-3AD203B41FA5}">
                      <a16:colId xmlns:a16="http://schemas.microsoft.com/office/drawing/2014/main" val="1488778136"/>
                    </a:ext>
                  </a:extLst>
                </a:gridCol>
                <a:gridCol w="163034">
                  <a:extLst>
                    <a:ext uri="{9D8B030D-6E8A-4147-A177-3AD203B41FA5}">
                      <a16:colId xmlns:a16="http://schemas.microsoft.com/office/drawing/2014/main" val="2381274286"/>
                    </a:ext>
                  </a:extLst>
                </a:gridCol>
                <a:gridCol w="326069">
                  <a:extLst>
                    <a:ext uri="{9D8B030D-6E8A-4147-A177-3AD203B41FA5}">
                      <a16:colId xmlns:a16="http://schemas.microsoft.com/office/drawing/2014/main" val="227164190"/>
                    </a:ext>
                  </a:extLst>
                </a:gridCol>
                <a:gridCol w="190974">
                  <a:extLst>
                    <a:ext uri="{9D8B030D-6E8A-4147-A177-3AD203B41FA5}">
                      <a16:colId xmlns:a16="http://schemas.microsoft.com/office/drawing/2014/main" val="2618979259"/>
                    </a:ext>
                  </a:extLst>
                </a:gridCol>
                <a:gridCol w="298129">
                  <a:extLst>
                    <a:ext uri="{9D8B030D-6E8A-4147-A177-3AD203B41FA5}">
                      <a16:colId xmlns:a16="http://schemas.microsoft.com/office/drawing/2014/main" val="2104515635"/>
                    </a:ext>
                  </a:extLst>
                </a:gridCol>
                <a:gridCol w="1898130">
                  <a:extLst>
                    <a:ext uri="{9D8B030D-6E8A-4147-A177-3AD203B41FA5}">
                      <a16:colId xmlns:a16="http://schemas.microsoft.com/office/drawing/2014/main" val="4060289005"/>
                    </a:ext>
                  </a:extLst>
                </a:gridCol>
                <a:gridCol w="1408161">
                  <a:extLst>
                    <a:ext uri="{9D8B030D-6E8A-4147-A177-3AD203B41FA5}">
                      <a16:colId xmlns:a16="http://schemas.microsoft.com/office/drawing/2014/main" val="4092447763"/>
                    </a:ext>
                  </a:extLst>
                </a:gridCol>
              </a:tblGrid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Sassoon Sans US 2023" pitchFamily="2" charset="0"/>
                        </a:rPr>
                        <a:t>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Syllables</a:t>
                      </a:r>
                    </a:p>
                  </a:txBody>
                  <a:tcPr anchor="ctr"/>
                </a:tc>
                <a:tc gridSpan="20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Sound Boxes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Morphemes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Sassoon Sans US 2023" pitchFamily="2" charset="0"/>
                        </a:rPr>
                        <a:t>My Words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2706255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exclaimed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ex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claimed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x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ex + claim + 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exclaimed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553400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argumentative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ar</a:t>
                      </a:r>
                      <a:r>
                        <a:rPr lang="en-GB" sz="16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6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gu</a:t>
                      </a:r>
                      <a:r>
                        <a:rPr lang="en-GB" sz="16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6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men</a:t>
                      </a:r>
                      <a:r>
                        <a:rPr lang="en-GB" sz="16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6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ta</a:t>
                      </a:r>
                      <a:r>
                        <a:rPr lang="en-GB" sz="16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6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tive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ar</a:t>
                      </a:r>
                      <a:endParaRPr lang="en-GB" sz="1800" u="none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u="none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u="none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ve</a:t>
                      </a:r>
                      <a:endParaRPr lang="en-GB" sz="1800" u="none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u="none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argue+ment+ate+ive</a:t>
                      </a:r>
                      <a:endParaRPr lang="en-US" sz="16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</a:rPr>
                        <a:t>argumentative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741946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loneliness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lone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li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ness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lone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ly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loneliness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389409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recycling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re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cyc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ling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re + cycle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recycling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599796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teenagers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teen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ag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ers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ee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teen + age + er +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teenagers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023546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boastfully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boast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ful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ly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oa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boast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ful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ly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boastfully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323719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insightful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in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sight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ful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igh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 + sight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ful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insightful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720709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daydreamer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day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dream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er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ea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day + dream + 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daydreamer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536478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satisfying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sat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is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fy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ing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</a:t>
                      </a:r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ng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satis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fy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satisfying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772798"/>
                  </a:ext>
                </a:extLst>
              </a:tr>
              <a:tr h="445781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Sassoon Sans US 2023" pitchFamily="2" charset="77"/>
                          <a:ea typeface="OpenDyslexic" charset="0"/>
                          <a:cs typeface="OpenDyslexic" charset="0"/>
                        </a:rPr>
                        <a:t>crusaders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cru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sad</a:t>
                      </a:r>
                      <a:r>
                        <a:rPr lang="en-GB" sz="1800" b="1" i="0" dirty="0" err="1">
                          <a:solidFill>
                            <a:schemeClr val="tx1"/>
                          </a:solidFill>
                          <a:latin typeface="Sassoon Sans US 2023" pitchFamily="2" charset="77"/>
                        </a:rPr>
                        <a:t>|</a:t>
                      </a:r>
                      <a:r>
                        <a:rPr lang="en-GB" sz="1800" b="0" i="0" dirty="0" err="1">
                          <a:solidFill>
                            <a:srgbClr val="FF3760"/>
                          </a:solidFill>
                          <a:latin typeface="Sassoon Sans US 2023" pitchFamily="2" charset="77"/>
                        </a:rPr>
                        <a:t>ers</a:t>
                      </a:r>
                      <a:endParaRPr lang="en-GB" sz="1800" b="0" i="0" dirty="0">
                        <a:solidFill>
                          <a:srgbClr val="FF3760"/>
                        </a:solidFill>
                        <a:latin typeface="Sassoon Sans US 2023" pitchFamily="2" charset="7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crusade + er +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0"/>
                          <a:ea typeface="OpenDyslexic" charset="0"/>
                          <a:cs typeface="OpenDyslexic" charset="0"/>
                        </a:rPr>
                        <a:t>crusaders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423063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D047192-4FBE-E3C8-3535-AB9ECF478003}"/>
              </a:ext>
            </a:extLst>
          </p:cNvPr>
          <p:cNvGrpSpPr/>
          <p:nvPr/>
        </p:nvGrpSpPr>
        <p:grpSpPr>
          <a:xfrm>
            <a:off x="4501931" y="2774354"/>
            <a:ext cx="525760" cy="338554"/>
            <a:chOff x="7046396" y="4716887"/>
            <a:chExt cx="525760" cy="3385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4CC3B6-83EA-6E1D-3FA6-B181F5930E41}"/>
                </a:ext>
              </a:extLst>
            </p:cNvPr>
            <p:cNvSpPr txBox="1"/>
            <p:nvPr/>
          </p:nvSpPr>
          <p:spPr>
            <a:xfrm>
              <a:off x="7046396" y="4716887"/>
              <a:ext cx="525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82D904-B45C-04AC-7A43-71BC6E138076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90" y="4838477"/>
              <a:ext cx="84208" cy="11012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D23BF7-C0BF-AD0D-42DA-EBCED4110802}"/>
              </a:ext>
            </a:extLst>
          </p:cNvPr>
          <p:cNvCxnSpPr>
            <a:cxnSpLocks/>
          </p:cNvCxnSpPr>
          <p:nvPr/>
        </p:nvCxnSpPr>
        <p:spPr>
          <a:xfrm>
            <a:off x="8017193" y="2721113"/>
            <a:ext cx="144157" cy="2225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0E3C43-9005-7F10-299B-4EA938A7A3E8}"/>
              </a:ext>
            </a:extLst>
          </p:cNvPr>
          <p:cNvGrpSpPr/>
          <p:nvPr/>
        </p:nvGrpSpPr>
        <p:grpSpPr>
          <a:xfrm>
            <a:off x="6258311" y="3641675"/>
            <a:ext cx="525760" cy="338554"/>
            <a:chOff x="7046396" y="4716887"/>
            <a:chExt cx="525760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83839C-EEB3-5DC3-B76C-C6C819C5F1F3}"/>
                </a:ext>
              </a:extLst>
            </p:cNvPr>
            <p:cNvSpPr txBox="1"/>
            <p:nvPr/>
          </p:nvSpPr>
          <p:spPr>
            <a:xfrm>
              <a:off x="7046396" y="4716887"/>
              <a:ext cx="525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3FCDD2-130B-9F1F-6906-10AE09658791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90" y="4838477"/>
              <a:ext cx="84569" cy="11028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2F52DC-5548-3858-D219-A053ECDA29E2}"/>
              </a:ext>
            </a:extLst>
          </p:cNvPr>
          <p:cNvGrpSpPr/>
          <p:nvPr/>
        </p:nvGrpSpPr>
        <p:grpSpPr>
          <a:xfrm>
            <a:off x="5732551" y="4096614"/>
            <a:ext cx="525760" cy="338554"/>
            <a:chOff x="7046396" y="4716887"/>
            <a:chExt cx="525760" cy="3385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5BD8CC-8ACC-2B8D-FC22-CEDD22ED30D8}"/>
                </a:ext>
              </a:extLst>
            </p:cNvPr>
            <p:cNvSpPr txBox="1"/>
            <p:nvPr/>
          </p:nvSpPr>
          <p:spPr>
            <a:xfrm>
              <a:off x="7046396" y="4716887"/>
              <a:ext cx="525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A7F4216-5085-6015-1938-24864F3E34F9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90" y="4838477"/>
              <a:ext cx="84569" cy="11028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10A297-EF62-E379-CA2F-3FCB1260648E}"/>
              </a:ext>
            </a:extLst>
          </p:cNvPr>
          <p:cNvGrpSpPr/>
          <p:nvPr/>
        </p:nvGrpSpPr>
        <p:grpSpPr>
          <a:xfrm>
            <a:off x="6249923" y="6310007"/>
            <a:ext cx="525760" cy="338554"/>
            <a:chOff x="7046396" y="4716887"/>
            <a:chExt cx="525760" cy="3385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6BBC0C-442E-DE86-77AE-C62330E0D4DE}"/>
                </a:ext>
              </a:extLst>
            </p:cNvPr>
            <p:cNvSpPr txBox="1"/>
            <p:nvPr/>
          </p:nvSpPr>
          <p:spPr>
            <a:xfrm>
              <a:off x="7046396" y="4716887"/>
              <a:ext cx="525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0" dirty="0">
                  <a:solidFill>
                    <a:srgbClr val="FF3760"/>
                  </a:solidFill>
                  <a:latin typeface="Sassoon Sans US 2023" pitchFamily="2" charset="0"/>
                </a:rPr>
                <a:t>e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D731C4-269F-C66D-872A-E56509BD722E}"/>
                </a:ext>
              </a:extLst>
            </p:cNvPr>
            <p:cNvCxnSpPr>
              <a:cxnSpLocks/>
            </p:cNvCxnSpPr>
            <p:nvPr/>
          </p:nvCxnSpPr>
          <p:spPr>
            <a:xfrm>
              <a:off x="7275090" y="4838477"/>
              <a:ext cx="84569" cy="11028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270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8BE8D-F17C-74AB-B480-F6AE35809C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3A97E-4E8B-C988-BEE7-7DBE1A6424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Affix Match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8A2B3-734C-1835-BB2E-495E4DE7A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latin typeface="Sassoon Sans US 2023" pitchFamily="2" charset="0"/>
              </a:rPr>
              <a:t>Match each prefix or suffix to its meaning(s).</a:t>
            </a:r>
          </a:p>
        </p:txBody>
      </p: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27DF82A7-C437-DFC6-BD64-5D9A6D0354CF}"/>
              </a:ext>
            </a:extLst>
          </p:cNvPr>
          <p:cNvSpPr/>
          <p:nvPr/>
        </p:nvSpPr>
        <p:spPr>
          <a:xfrm>
            <a:off x="299541" y="3383561"/>
            <a:ext cx="71945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-ness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92A50C3C-D272-AC6C-69BD-BC47732744FD}"/>
              </a:ext>
            </a:extLst>
          </p:cNvPr>
          <p:cNvSpPr/>
          <p:nvPr/>
        </p:nvSpPr>
        <p:spPr>
          <a:xfrm>
            <a:off x="357868" y="3787291"/>
            <a:ext cx="60279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ing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9C74FA34-0B2F-5F90-E538-80DE64B7629B}"/>
              </a:ext>
            </a:extLst>
          </p:cNvPr>
          <p:cNvSpPr/>
          <p:nvPr/>
        </p:nvSpPr>
        <p:spPr>
          <a:xfrm>
            <a:off x="415139" y="5394472"/>
            <a:ext cx="48825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-er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3B61A937-3B50-9BA8-18E1-364A4DDB05CD}"/>
              </a:ext>
            </a:extLst>
          </p:cNvPr>
          <p:cNvSpPr/>
          <p:nvPr/>
        </p:nvSpPr>
        <p:spPr>
          <a:xfrm>
            <a:off x="392269" y="2576101"/>
            <a:ext cx="53399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-ed</a:t>
            </a:r>
          </a:p>
        </p:txBody>
      </p:sp>
      <p:sp>
        <p:nvSpPr>
          <p:cNvPr id="21" name="Rounded Rectangle 15">
            <a:extLst>
              <a:ext uri="{FF2B5EF4-FFF2-40B4-BE49-F238E27FC236}">
                <a16:creationId xmlns:a16="http://schemas.microsoft.com/office/drawing/2014/main" id="{6BA6675D-0267-4DDA-AF56-A7301DA3A8B4}"/>
              </a:ext>
            </a:extLst>
          </p:cNvPr>
          <p:cNvSpPr/>
          <p:nvPr/>
        </p:nvSpPr>
        <p:spPr>
          <a:xfrm>
            <a:off x="468435" y="4998481"/>
            <a:ext cx="381665" cy="434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-s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ED1EAC6E-06B1-7E45-7FF2-21F8B3D00638}"/>
              </a:ext>
            </a:extLst>
          </p:cNvPr>
          <p:cNvSpPr/>
          <p:nvPr/>
        </p:nvSpPr>
        <p:spPr>
          <a:xfrm>
            <a:off x="353589" y="2979831"/>
            <a:ext cx="611356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-ate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C54888E3-9D0E-9CA3-659F-69EFB6D52D66}"/>
              </a:ext>
            </a:extLst>
          </p:cNvPr>
          <p:cNvSpPr/>
          <p:nvPr/>
        </p:nvSpPr>
        <p:spPr>
          <a:xfrm>
            <a:off x="415139" y="4594751"/>
            <a:ext cx="48825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re-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4F551460-2F34-BED2-E207-F6D869B58CAC}"/>
              </a:ext>
            </a:extLst>
          </p:cNvPr>
          <p:cNvSpPr/>
          <p:nvPr/>
        </p:nvSpPr>
        <p:spPr>
          <a:xfrm>
            <a:off x="421757" y="2172371"/>
            <a:ext cx="47502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ly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84F1A1C-DF24-0BDF-3408-12D6CEB37F5A}"/>
              </a:ext>
            </a:extLst>
          </p:cNvPr>
          <p:cNvSpPr/>
          <p:nvPr/>
        </p:nvSpPr>
        <p:spPr>
          <a:xfrm>
            <a:off x="370681" y="4191021"/>
            <a:ext cx="57717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ive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38C3BA8B-A656-C043-137C-650501DDF6EF}"/>
              </a:ext>
            </a:extLst>
          </p:cNvPr>
          <p:cNvSpPr/>
          <p:nvPr/>
        </p:nvSpPr>
        <p:spPr>
          <a:xfrm>
            <a:off x="0" y="1768641"/>
            <a:ext cx="131853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ful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id="{A68339F5-ECF2-DCC0-E54E-B535260DD51D}"/>
              </a:ext>
            </a:extLst>
          </p:cNvPr>
          <p:cNvSpPr/>
          <p:nvPr/>
        </p:nvSpPr>
        <p:spPr>
          <a:xfrm>
            <a:off x="419999" y="5798202"/>
            <a:ext cx="47853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in-</a:t>
            </a:r>
          </a:p>
        </p:txBody>
      </p:sp>
      <p:sp>
        <p:nvSpPr>
          <p:cNvPr id="29" name="Rounded Rectangle 15">
            <a:extLst>
              <a:ext uri="{FF2B5EF4-FFF2-40B4-BE49-F238E27FC236}">
                <a16:creationId xmlns:a16="http://schemas.microsoft.com/office/drawing/2014/main" id="{D56E84FE-C2BA-D3AB-1FEC-DAE19AF9938F}"/>
              </a:ext>
            </a:extLst>
          </p:cNvPr>
          <p:cNvSpPr/>
          <p:nvPr/>
        </p:nvSpPr>
        <p:spPr>
          <a:xfrm>
            <a:off x="401199" y="6201929"/>
            <a:ext cx="51613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ex-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5F204525-D2A8-2FF3-CE4F-D33149ACB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450150"/>
              </p:ext>
            </p:extLst>
          </p:nvPr>
        </p:nvGraphicFramePr>
        <p:xfrm>
          <a:off x="1141704" y="1734589"/>
          <a:ext cx="10770240" cy="486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882">
                  <a:extLst>
                    <a:ext uri="{9D8B030D-6E8A-4147-A177-3AD203B41FA5}">
                      <a16:colId xmlns:a16="http://schemas.microsoft.com/office/drawing/2014/main" val="1754515383"/>
                    </a:ext>
                  </a:extLst>
                </a:gridCol>
                <a:gridCol w="9918358">
                  <a:extLst>
                    <a:ext uri="{9D8B030D-6E8A-4147-A177-3AD203B41FA5}">
                      <a16:colId xmlns:a16="http://schemas.microsoft.com/office/drawing/2014/main" val="3074883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forming the past tense of most English verbs; possessing or having the characteristics of (adjective); indicating a condition or quality due to action of the verb (adjective)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34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of or that which does something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8642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comparative form of adjectives and adverbs; one that does; added to the end of an adjective to describe something about that person; added to the end of a place to show where someone is from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511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full of; resembling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072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out of; from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2536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in a particular way or manner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81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in, on, into; not, against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636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a or of a continuous action; present tense verb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09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possessing a certain quality; make have a certain quality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131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back, again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1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more than one (nouns); now (verbs)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25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state, quality, condition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0685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393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8BE8D-F17C-74AB-B480-F6AE35809C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73C2D7-605D-8692-E844-63F2B983C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Affix Match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3E6856-E2C4-7DF8-7904-0D02472F5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D5A2AB66-E80D-64FC-3264-074A04C63887}"/>
              </a:ext>
            </a:extLst>
          </p:cNvPr>
          <p:cNvSpPr/>
          <p:nvPr/>
        </p:nvSpPr>
        <p:spPr>
          <a:xfrm>
            <a:off x="299541" y="3383561"/>
            <a:ext cx="71945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-ness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CBCF4AB2-4708-63C9-1779-FCEAA76C4370}"/>
              </a:ext>
            </a:extLst>
          </p:cNvPr>
          <p:cNvSpPr/>
          <p:nvPr/>
        </p:nvSpPr>
        <p:spPr>
          <a:xfrm>
            <a:off x="357868" y="3787291"/>
            <a:ext cx="602798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ing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6835751-6CC2-67C0-29B7-373B55A6BC18}"/>
              </a:ext>
            </a:extLst>
          </p:cNvPr>
          <p:cNvSpPr/>
          <p:nvPr/>
        </p:nvSpPr>
        <p:spPr>
          <a:xfrm>
            <a:off x="415139" y="5394472"/>
            <a:ext cx="48825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-er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B717C1CA-20B6-FEA3-C791-B26CDB6F95A6}"/>
              </a:ext>
            </a:extLst>
          </p:cNvPr>
          <p:cNvSpPr/>
          <p:nvPr/>
        </p:nvSpPr>
        <p:spPr>
          <a:xfrm>
            <a:off x="392269" y="2576101"/>
            <a:ext cx="53399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-ed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EE547575-B174-FA59-FCBC-9B6894A44867}"/>
              </a:ext>
            </a:extLst>
          </p:cNvPr>
          <p:cNvSpPr/>
          <p:nvPr/>
        </p:nvSpPr>
        <p:spPr>
          <a:xfrm>
            <a:off x="468435" y="4998481"/>
            <a:ext cx="381665" cy="4349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-s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D3335BD9-6767-73DC-4892-F4EBD622B760}"/>
              </a:ext>
            </a:extLst>
          </p:cNvPr>
          <p:cNvSpPr/>
          <p:nvPr/>
        </p:nvSpPr>
        <p:spPr>
          <a:xfrm>
            <a:off x="353589" y="2979831"/>
            <a:ext cx="611356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-ate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59F72429-C36A-0623-D587-3A2098689FB9}"/>
              </a:ext>
            </a:extLst>
          </p:cNvPr>
          <p:cNvSpPr/>
          <p:nvPr/>
        </p:nvSpPr>
        <p:spPr>
          <a:xfrm>
            <a:off x="415139" y="4594751"/>
            <a:ext cx="48825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re-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CCDDFD0E-701E-1FCD-0324-A1023D16D5A6}"/>
              </a:ext>
            </a:extLst>
          </p:cNvPr>
          <p:cNvSpPr/>
          <p:nvPr/>
        </p:nvSpPr>
        <p:spPr>
          <a:xfrm>
            <a:off x="421757" y="2172371"/>
            <a:ext cx="475020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ly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280973EB-91FE-0C88-3631-E4FEE4561646}"/>
              </a:ext>
            </a:extLst>
          </p:cNvPr>
          <p:cNvSpPr/>
          <p:nvPr/>
        </p:nvSpPr>
        <p:spPr>
          <a:xfrm>
            <a:off x="370681" y="4191021"/>
            <a:ext cx="577172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ive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F6C2FA7-4FD5-43BD-108B-A3D43051DF62}"/>
              </a:ext>
            </a:extLst>
          </p:cNvPr>
          <p:cNvSpPr/>
          <p:nvPr/>
        </p:nvSpPr>
        <p:spPr>
          <a:xfrm>
            <a:off x="0" y="1768641"/>
            <a:ext cx="1318535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-</a:t>
            </a:r>
            <a:r>
              <a:rPr lang="en-GB" sz="2000" dirty="0" err="1">
                <a:solidFill>
                  <a:schemeClr val="tx1"/>
                </a:solidFill>
                <a:latin typeface="Sassoon Sans US 2023" pitchFamily="2" charset="0"/>
              </a:rPr>
              <a:t>ful</a:t>
            </a:r>
            <a:endParaRPr lang="en-GB" sz="2000" dirty="0">
              <a:solidFill>
                <a:schemeClr val="tx1"/>
              </a:solidFill>
              <a:latin typeface="Sassoon Sans US 2023" pitchFamily="2" charset="0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:a16="http://schemas.microsoft.com/office/drawing/2014/main" id="{7CA647A1-FE84-0985-1D21-C4E69A24FC64}"/>
              </a:ext>
            </a:extLst>
          </p:cNvPr>
          <p:cNvSpPr/>
          <p:nvPr/>
        </p:nvSpPr>
        <p:spPr>
          <a:xfrm>
            <a:off x="419999" y="5798202"/>
            <a:ext cx="47853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in-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332C095A-7071-C2D7-B1A1-6485E65D563A}"/>
              </a:ext>
            </a:extLst>
          </p:cNvPr>
          <p:cNvSpPr/>
          <p:nvPr/>
        </p:nvSpPr>
        <p:spPr>
          <a:xfrm>
            <a:off x="401199" y="6201929"/>
            <a:ext cx="516137" cy="4426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Sassoon Sans US 2023" pitchFamily="2" charset="0"/>
              </a:rPr>
              <a:t>ex-</a:t>
            </a:r>
          </a:p>
        </p:txBody>
      </p:sp>
      <p:graphicFrame>
        <p:nvGraphicFramePr>
          <p:cNvPr id="27" name="Table 30">
            <a:extLst>
              <a:ext uri="{FF2B5EF4-FFF2-40B4-BE49-F238E27FC236}">
                <a16:creationId xmlns:a16="http://schemas.microsoft.com/office/drawing/2014/main" id="{2D0B1E2B-920A-6199-2861-B74681C95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477488"/>
              </p:ext>
            </p:extLst>
          </p:nvPr>
        </p:nvGraphicFramePr>
        <p:xfrm>
          <a:off x="1141704" y="1734589"/>
          <a:ext cx="10770240" cy="486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882">
                  <a:extLst>
                    <a:ext uri="{9D8B030D-6E8A-4147-A177-3AD203B41FA5}">
                      <a16:colId xmlns:a16="http://schemas.microsoft.com/office/drawing/2014/main" val="1754515383"/>
                    </a:ext>
                  </a:extLst>
                </a:gridCol>
                <a:gridCol w="9918358">
                  <a:extLst>
                    <a:ext uri="{9D8B030D-6E8A-4147-A177-3AD203B41FA5}">
                      <a16:colId xmlns:a16="http://schemas.microsoft.com/office/drawing/2014/main" val="3074883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forming the past tense of most English verbs; possessing or having the characteristics of (adjective); indicating a condition or quality due to action of the verb (adjective)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34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</a:t>
                      </a:r>
                      <a:r>
                        <a:rPr lang="en-US" sz="1800" b="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ive</a:t>
                      </a:r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of or that which does something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8642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comparative form of adjectives and adverbs; one that does; added to the end of an adjective to describe something about that person; added to the end of a place to show where someone is from</a:t>
                      </a:r>
                      <a:endParaRPr lang="en-US" sz="16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511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</a:t>
                      </a:r>
                      <a:r>
                        <a:rPr lang="en-US" sz="1800" b="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ful</a:t>
                      </a:r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full of; resembling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0072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ex-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out of; from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2536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</a:t>
                      </a:r>
                      <a:r>
                        <a:rPr lang="en-US" sz="1800" b="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ly</a:t>
                      </a:r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in a particular way or manner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2817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in, on, into; not, against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636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</a:t>
                      </a:r>
                      <a:r>
                        <a:rPr lang="en-US" sz="1800" b="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1800" b="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a or of a continuous action; present tense verb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09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possessing a certain quality; make have a certain quality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131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re-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back, again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1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more than one (nouns); now (verbs)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25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-ness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Sassoon Sans US 2023" pitchFamily="2" charset="0"/>
                        </a:rPr>
                        <a:t>state, quality, condition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06850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1DAAFE5-3868-5797-BF85-1A40419909DA}"/>
              </a:ext>
            </a:extLst>
          </p:cNvPr>
          <p:cNvSpPr/>
          <p:nvPr/>
        </p:nvSpPr>
        <p:spPr>
          <a:xfrm>
            <a:off x="1318535" y="1872343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D6D7E-8A24-E76D-F541-6CEB130F846A}"/>
              </a:ext>
            </a:extLst>
          </p:cNvPr>
          <p:cNvSpPr/>
          <p:nvPr/>
        </p:nvSpPr>
        <p:spPr>
          <a:xfrm>
            <a:off x="1348023" y="2324771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0170F4-C2DD-FB60-0CDC-BF28B9FBB63D}"/>
              </a:ext>
            </a:extLst>
          </p:cNvPr>
          <p:cNvSpPr/>
          <p:nvPr/>
        </p:nvSpPr>
        <p:spPr>
          <a:xfrm>
            <a:off x="1362078" y="2797438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63E8C9-0052-397C-F485-51FB24F83DEE}"/>
              </a:ext>
            </a:extLst>
          </p:cNvPr>
          <p:cNvSpPr/>
          <p:nvPr/>
        </p:nvSpPr>
        <p:spPr>
          <a:xfrm>
            <a:off x="1318535" y="3304870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9D631C-CA87-2019-EDE7-87616D3023C3}"/>
              </a:ext>
            </a:extLst>
          </p:cNvPr>
          <p:cNvSpPr/>
          <p:nvPr/>
        </p:nvSpPr>
        <p:spPr>
          <a:xfrm>
            <a:off x="1362078" y="3655043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92B85D-6C76-89BB-AB36-848EC956EDF0}"/>
              </a:ext>
            </a:extLst>
          </p:cNvPr>
          <p:cNvSpPr/>
          <p:nvPr/>
        </p:nvSpPr>
        <p:spPr>
          <a:xfrm>
            <a:off x="1348023" y="4044513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405AD0-3D90-F735-89F2-D96F61BBE174}"/>
              </a:ext>
            </a:extLst>
          </p:cNvPr>
          <p:cNvSpPr/>
          <p:nvPr/>
        </p:nvSpPr>
        <p:spPr>
          <a:xfrm>
            <a:off x="1348023" y="4424788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F59C4B-246C-184B-279F-5F20A9D88ED8}"/>
              </a:ext>
            </a:extLst>
          </p:cNvPr>
          <p:cNvSpPr/>
          <p:nvPr/>
        </p:nvSpPr>
        <p:spPr>
          <a:xfrm>
            <a:off x="1362077" y="4784165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68AC26-7AAE-6063-115B-1CE4FD9541F4}"/>
              </a:ext>
            </a:extLst>
          </p:cNvPr>
          <p:cNvSpPr/>
          <p:nvPr/>
        </p:nvSpPr>
        <p:spPr>
          <a:xfrm>
            <a:off x="1318535" y="5133388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6177AB-CD9C-F3D8-7D52-F2E8D84BB829}"/>
              </a:ext>
            </a:extLst>
          </p:cNvPr>
          <p:cNvSpPr/>
          <p:nvPr/>
        </p:nvSpPr>
        <p:spPr>
          <a:xfrm>
            <a:off x="1318534" y="5501536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175338-234A-7877-2FA8-31E1748DDECF}"/>
              </a:ext>
            </a:extLst>
          </p:cNvPr>
          <p:cNvSpPr/>
          <p:nvPr/>
        </p:nvSpPr>
        <p:spPr>
          <a:xfrm>
            <a:off x="1318534" y="5895579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A8D81F-1A8E-D425-3E00-113B66348B15}"/>
              </a:ext>
            </a:extLst>
          </p:cNvPr>
          <p:cNvSpPr/>
          <p:nvPr/>
        </p:nvSpPr>
        <p:spPr>
          <a:xfrm>
            <a:off x="1319215" y="6273252"/>
            <a:ext cx="499379" cy="300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D6B3AD-BFED-7C16-23A3-6498B1A102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marR="0" indent="0" algn="ctr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GB" sz="2000" b="1" i="0" kern="1200" dirty="0">
                <a:effectLst/>
                <a:latin typeface="Sassoon Sans US 2023" pitchFamily="2" charset="0"/>
                <a:ea typeface="+mn-ea"/>
                <a:cs typeface="+mn-cs"/>
              </a:rPr>
              <a:t>To be able to spell </a:t>
            </a:r>
            <a:r>
              <a:rPr lang="en-US" sz="2000" b="1" i="0" kern="1200" dirty="0">
                <a:effectLst/>
                <a:latin typeface="Sassoon Sans US 2023" pitchFamily="2" charset="0"/>
                <a:ea typeface="+mn-ea"/>
                <a:cs typeface="+mn-cs"/>
              </a:rPr>
              <a:t>words with multiple sound-spelling patterns</a:t>
            </a:r>
            <a:endParaRPr lang="en-US" sz="1600" dirty="0">
              <a:effectLst/>
            </a:endParaRPr>
          </a:p>
          <a:p>
            <a:r>
              <a:rPr lang="en-GB" sz="2000" b="1" i="0" kern="1200" dirty="0">
                <a:effectLst/>
                <a:latin typeface="Sassoon Sans US 2023" pitchFamily="2" charset="0"/>
                <a:ea typeface="Calibri" panose="020F0502020204030204" pitchFamily="34" charset="0"/>
                <a:cs typeface="Arial" panose="020B0604020202020204" pitchFamily="34" charset="0"/>
              </a:rPr>
              <a:t>To spell </a:t>
            </a:r>
            <a:r>
              <a:rPr lang="en-GB" sz="2000" b="1" i="0" kern="1200" dirty="0">
                <a:effectLst/>
                <a:latin typeface="Sassoon Sans US 2023" pitchFamily="2" charset="0"/>
              </a:rPr>
              <a:t>words with </a:t>
            </a:r>
            <a:r>
              <a:rPr lang="en-GB" sz="2000" dirty="0">
                <a:latin typeface="Sassoon Sans US 2023" pitchFamily="2" charset="0"/>
              </a:rPr>
              <a:t>long </a:t>
            </a:r>
            <a:r>
              <a:rPr lang="en-GB" sz="2000" b="1" i="0" kern="1200" dirty="0">
                <a:effectLst/>
                <a:latin typeface="Sassoon Sans US 2023" pitchFamily="2" charset="0"/>
              </a:rPr>
              <a:t>vowels</a:t>
            </a:r>
            <a:endParaRPr lang="en-US" sz="2000" dirty="0">
              <a:latin typeface="Sassoon Sans US 2023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A17C4-0B14-141B-6BDA-91B0D1B4A1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Spell Check</a:t>
            </a:r>
          </a:p>
        </p:txBody>
      </p:sp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450C33F3-2911-8AE5-19CF-841E634AE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91323"/>
              </p:ext>
            </p:extLst>
          </p:nvPr>
        </p:nvGraphicFramePr>
        <p:xfrm>
          <a:off x="352564" y="2098173"/>
          <a:ext cx="11502552" cy="4457772"/>
        </p:xfrm>
        <a:graphic>
          <a:graphicData uri="http://schemas.openxmlformats.org/drawingml/2006/table">
            <a:tbl>
              <a:tblPr firstRow="1" bandRow="1"/>
              <a:tblGrid>
                <a:gridCol w="1421152">
                  <a:extLst>
                    <a:ext uri="{9D8B030D-6E8A-4147-A177-3AD203B41FA5}">
                      <a16:colId xmlns:a16="http://schemas.microsoft.com/office/drawing/2014/main" val="512071563"/>
                    </a:ext>
                  </a:extLst>
                </a:gridCol>
                <a:gridCol w="1646378">
                  <a:extLst>
                    <a:ext uri="{9D8B030D-6E8A-4147-A177-3AD203B41FA5}">
                      <a16:colId xmlns:a16="http://schemas.microsoft.com/office/drawing/2014/main" val="158541868"/>
                    </a:ext>
                  </a:extLst>
                </a:gridCol>
                <a:gridCol w="1615044">
                  <a:extLst>
                    <a:ext uri="{9D8B030D-6E8A-4147-A177-3AD203B41FA5}">
                      <a16:colId xmlns:a16="http://schemas.microsoft.com/office/drawing/2014/main" val="1353089889"/>
                    </a:ext>
                  </a:extLst>
                </a:gridCol>
                <a:gridCol w="6819978">
                  <a:extLst>
                    <a:ext uri="{9D8B030D-6E8A-4147-A177-3AD203B41FA5}">
                      <a16:colId xmlns:a16="http://schemas.microsoft.com/office/drawing/2014/main" val="4104120523"/>
                    </a:ext>
                  </a:extLst>
                </a:gridCol>
              </a:tblGrid>
              <a:tr h="43053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dadreamer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daydreamer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daydreemer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456544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recycling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recycleing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cs typeface="OpenDyslexic" charset="0"/>
                        </a:rPr>
                        <a:t>recicling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954320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lonliness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loneliness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lonelyness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582558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bostfully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boastfuly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boastfully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049063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exclaymed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exclaimed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exclaimd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4653723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teenajers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teenageers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teenagers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603428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cs typeface="OpenDyslexic" charset="0"/>
                        </a:rPr>
                        <a:t>argumentive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arguementative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argumentative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274538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insightful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insightfull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insiteful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150441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satisfying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satisfing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satisfieing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321130"/>
                  </a:ext>
                </a:extLst>
              </a:tr>
              <a:tr h="447471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crusadeers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cs typeface="OpenDyslexic" charset="0"/>
                        </a:rPr>
                        <a:t>crusaders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cruesaders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3390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FD386E-1815-7430-9249-DC12D3D57BF3}"/>
              </a:ext>
            </a:extLst>
          </p:cNvPr>
          <p:cNvSpPr txBox="1"/>
          <p:nvPr/>
        </p:nvSpPr>
        <p:spPr>
          <a:xfrm>
            <a:off x="1949735" y="1700099"/>
            <a:ext cx="8292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600" baseline="0" dirty="0">
                <a:latin typeface="Sassoon Sans US 2023" pitchFamily="2" charset="77"/>
              </a:rPr>
              <a:t>Circle the correct spelling of each word and write a sentence for each.</a:t>
            </a:r>
            <a:endParaRPr lang="en-GB" sz="1600" dirty="0"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3913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1">
            <a:extLst>
              <a:ext uri="{FF2B5EF4-FFF2-40B4-BE49-F238E27FC236}">
                <a16:creationId xmlns:a16="http://schemas.microsoft.com/office/drawing/2014/main" id="{5C4B092A-0C3F-44DC-4FC3-83EAF5C50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913807"/>
              </p:ext>
            </p:extLst>
          </p:nvPr>
        </p:nvGraphicFramePr>
        <p:xfrm>
          <a:off x="284335" y="1714847"/>
          <a:ext cx="11628265" cy="4863750"/>
        </p:xfrm>
        <a:graphic>
          <a:graphicData uri="http://schemas.openxmlformats.org/drawingml/2006/table">
            <a:tbl>
              <a:tblPr firstRow="1" bandRow="1"/>
              <a:tblGrid>
                <a:gridCol w="1436684">
                  <a:extLst>
                    <a:ext uri="{9D8B030D-6E8A-4147-A177-3AD203B41FA5}">
                      <a16:colId xmlns:a16="http://schemas.microsoft.com/office/drawing/2014/main" val="512071563"/>
                    </a:ext>
                  </a:extLst>
                </a:gridCol>
                <a:gridCol w="1645428">
                  <a:extLst>
                    <a:ext uri="{9D8B030D-6E8A-4147-A177-3AD203B41FA5}">
                      <a16:colId xmlns:a16="http://schemas.microsoft.com/office/drawing/2014/main" val="158541868"/>
                    </a:ext>
                  </a:extLst>
                </a:gridCol>
                <a:gridCol w="1602070">
                  <a:extLst>
                    <a:ext uri="{9D8B030D-6E8A-4147-A177-3AD203B41FA5}">
                      <a16:colId xmlns:a16="http://schemas.microsoft.com/office/drawing/2014/main" val="1353089889"/>
                    </a:ext>
                  </a:extLst>
                </a:gridCol>
                <a:gridCol w="6944083">
                  <a:extLst>
                    <a:ext uri="{9D8B030D-6E8A-4147-A177-3AD203B41FA5}">
                      <a16:colId xmlns:a16="http://schemas.microsoft.com/office/drawing/2014/main" val="4104120523"/>
                    </a:ext>
                  </a:extLst>
                </a:gridCol>
              </a:tblGrid>
              <a:tr h="46974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dadreamer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daydreamer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daydreemer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Susan was quite a </a:t>
                      </a:r>
                      <a:r>
                        <a:rPr lang="en-GB" sz="16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daydreamer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, and it was really hard to keep her focused.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3456544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recycling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recycleing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cs typeface="OpenDyslexic" charset="0"/>
                        </a:rPr>
                        <a:t>recicling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He believes </a:t>
                      </a:r>
                      <a:r>
                        <a:rPr lang="en-GB" sz="16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recycling</a:t>
                      </a:r>
                      <a:r>
                        <a:rPr lang="en-GB" sz="1600" b="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is very important to help combat climate change.</a:t>
                      </a:r>
                      <a:endParaRPr lang="en-GB" sz="16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954320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lonliness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loneliness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lonelyness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She felt a deep </a:t>
                      </a:r>
                      <a:r>
                        <a:rPr lang="en-GB" sz="16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loneliness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after her pet rabbit died</a:t>
                      </a:r>
                      <a:r>
                        <a:rPr lang="en-GB" sz="1600" b="0" u="none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2582558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bostfully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boastfuly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boastfully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He shouted </a:t>
                      </a:r>
                      <a:r>
                        <a:rPr lang="en-US" sz="16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boastfully</a:t>
                      </a:r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after he won the race.</a:t>
                      </a:r>
                      <a:endParaRPr lang="en-GB" sz="16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5049063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exclaymed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exclaimed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exclaimd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Trevor </a:t>
                      </a:r>
                      <a:r>
                        <a:rPr lang="en-GB" sz="16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exclaimed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, “It’s finally the weekend!”</a:t>
                      </a:r>
                      <a:endParaRPr lang="en-GB" sz="1600" b="0" u="none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4653723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teenajers</a:t>
                      </a:r>
                      <a:endParaRPr lang="en-GB" sz="1800" b="0" dirty="0">
                        <a:latin typeface="Sassoon Sans US 2023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teenageers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teenagers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The mall was full of unsupervised </a:t>
                      </a:r>
                      <a:r>
                        <a:rPr lang="en-GB" sz="1600" b="1" u="sng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teenagers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603428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cs typeface="OpenDyslexic" charset="0"/>
                        </a:rPr>
                        <a:t>argumentive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arguementative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argumentative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 manager was always </a:t>
                      </a:r>
                      <a:r>
                        <a:rPr lang="en-US" sz="16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argumentative</a:t>
                      </a:r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when anyone suggested changes.</a:t>
                      </a:r>
                      <a:endParaRPr lang="en-GB" sz="16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274538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insightful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insightfull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insiteful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 wise wizard shared some </a:t>
                      </a:r>
                      <a:r>
                        <a:rPr lang="en-US" sz="16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insightful</a:t>
                      </a:r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advice to the warrior. </a:t>
                      </a:r>
                      <a:endParaRPr lang="en-GB" sz="16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150441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satisfying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satisfing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satisfieing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It is so </a:t>
                      </a:r>
                      <a:r>
                        <a:rPr lang="en-US" sz="16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satisfying</a:t>
                      </a:r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to jump in the cold ocean on a hot summer day!</a:t>
                      </a:r>
                      <a:endParaRPr lang="en-GB" sz="16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321130"/>
                  </a:ext>
                </a:extLst>
              </a:tr>
              <a:tr h="488223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crusadeers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latin typeface="Sassoon Sans US 2023" pitchFamily="2" charset="0"/>
                          <a:cs typeface="OpenDyslexic" charset="0"/>
                        </a:rPr>
                        <a:t>crusaders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 err="1">
                          <a:latin typeface="Sassoon Sans US 2023" pitchFamily="2" charset="0"/>
                          <a:ea typeface="OpenDyslexic" charset="0"/>
                          <a:cs typeface="OpenDyslexic" charset="0"/>
                        </a:rPr>
                        <a:t>cruesaders</a:t>
                      </a:r>
                      <a:endParaRPr lang="en-GB" sz="1800" b="0" dirty="0">
                        <a:latin typeface="Sassoon Sans US 202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The brave </a:t>
                      </a:r>
                      <a:r>
                        <a:rPr lang="en-US" sz="1600" b="1" i="0" u="sng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crusaders</a:t>
                      </a:r>
                      <a:r>
                        <a:rPr lang="en-US" sz="1600" b="0" i="0" kern="1200" dirty="0">
                          <a:solidFill>
                            <a:srgbClr val="FF3760"/>
                          </a:solidFill>
                          <a:effectLst/>
                          <a:latin typeface="Sassoon Sans US 2023" pitchFamily="2" charset="0"/>
                          <a:ea typeface="+mn-ea"/>
                          <a:cs typeface="+mn-cs"/>
                        </a:rPr>
                        <a:t> continued along their journey.</a:t>
                      </a:r>
                      <a:endParaRPr lang="en-GB" sz="16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33902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0511D-5490-0C4B-ABFB-FC9B3EB76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ea typeface="Calibri" panose="020F0502020204030204" pitchFamily="34" charset="0"/>
                <a:cs typeface="Arial" panose="020B0604020202020204" pitchFamily="34" charset="0"/>
              </a:rPr>
              <a:t>Spell Check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CE60F7-BD1E-9EA2-174F-7262E589E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CF18D2-58D2-CB9C-BD43-6646FB08519E}"/>
              </a:ext>
            </a:extLst>
          </p:cNvPr>
          <p:cNvSpPr/>
          <p:nvPr/>
        </p:nvSpPr>
        <p:spPr>
          <a:xfrm>
            <a:off x="1650755" y="1793332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C86FFD-EB84-C52C-77CF-965766EE0B7C}"/>
              </a:ext>
            </a:extLst>
          </p:cNvPr>
          <p:cNvSpPr/>
          <p:nvPr/>
        </p:nvSpPr>
        <p:spPr>
          <a:xfrm>
            <a:off x="146419" y="2266274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96E715-9ADD-07BD-3304-0D89DC1F1FB5}"/>
              </a:ext>
            </a:extLst>
          </p:cNvPr>
          <p:cNvSpPr/>
          <p:nvPr/>
        </p:nvSpPr>
        <p:spPr>
          <a:xfrm>
            <a:off x="1661367" y="2740592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C0549F-504E-6097-F9AF-70E7E17DE544}"/>
              </a:ext>
            </a:extLst>
          </p:cNvPr>
          <p:cNvSpPr/>
          <p:nvPr/>
        </p:nvSpPr>
        <p:spPr>
          <a:xfrm>
            <a:off x="3324434" y="3239058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22C260-D354-C172-4AF8-0805C386209E}"/>
              </a:ext>
            </a:extLst>
          </p:cNvPr>
          <p:cNvSpPr/>
          <p:nvPr/>
        </p:nvSpPr>
        <p:spPr>
          <a:xfrm>
            <a:off x="1650756" y="3743656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96B9F-10BD-DC63-234D-DD89861341C6}"/>
              </a:ext>
            </a:extLst>
          </p:cNvPr>
          <p:cNvSpPr/>
          <p:nvPr/>
        </p:nvSpPr>
        <p:spPr>
          <a:xfrm>
            <a:off x="3387753" y="4215749"/>
            <a:ext cx="1538306" cy="362292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50FF5D-CE1F-88BD-F5DC-4D39E2A3478B}"/>
              </a:ext>
            </a:extLst>
          </p:cNvPr>
          <p:cNvSpPr/>
          <p:nvPr/>
        </p:nvSpPr>
        <p:spPr>
          <a:xfrm>
            <a:off x="3324433" y="4720400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288F34-B40F-E17B-7F80-2149929442F3}"/>
              </a:ext>
            </a:extLst>
          </p:cNvPr>
          <p:cNvSpPr/>
          <p:nvPr/>
        </p:nvSpPr>
        <p:spPr>
          <a:xfrm>
            <a:off x="83164" y="5195004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3BF08F-17CC-19C2-A744-13BA4D26775A}"/>
              </a:ext>
            </a:extLst>
          </p:cNvPr>
          <p:cNvSpPr/>
          <p:nvPr/>
        </p:nvSpPr>
        <p:spPr>
          <a:xfrm>
            <a:off x="1661367" y="6169124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54CF8-650F-85AD-A702-E533E726F9E6}"/>
              </a:ext>
            </a:extLst>
          </p:cNvPr>
          <p:cNvSpPr/>
          <p:nvPr/>
        </p:nvSpPr>
        <p:spPr>
          <a:xfrm>
            <a:off x="83165" y="5687356"/>
            <a:ext cx="1724297" cy="353423"/>
          </a:xfrm>
          <a:prstGeom prst="ellipse">
            <a:avLst/>
          </a:prstGeom>
          <a:noFill/>
          <a:ln w="28575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BC4AA-7814-7A63-09F9-B3441B68FBF1}"/>
              </a:ext>
            </a:extLst>
          </p:cNvPr>
          <p:cNvSpPr/>
          <p:nvPr/>
        </p:nvSpPr>
        <p:spPr>
          <a:xfrm>
            <a:off x="5079924" y="1742947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01343-A971-7364-3335-A4FDB20CDFB7}"/>
              </a:ext>
            </a:extLst>
          </p:cNvPr>
          <p:cNvSpPr/>
          <p:nvPr/>
        </p:nvSpPr>
        <p:spPr>
          <a:xfrm>
            <a:off x="5079925" y="2277400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760483-9C8F-DAA1-1668-4B432A0E9E9C}"/>
              </a:ext>
            </a:extLst>
          </p:cNvPr>
          <p:cNvSpPr/>
          <p:nvPr/>
        </p:nvSpPr>
        <p:spPr>
          <a:xfrm>
            <a:off x="5007996" y="2767095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6389A2-5577-6D2A-6F0A-02A07FD3A2DF}"/>
              </a:ext>
            </a:extLst>
          </p:cNvPr>
          <p:cNvSpPr/>
          <p:nvPr/>
        </p:nvSpPr>
        <p:spPr>
          <a:xfrm>
            <a:off x="5087038" y="3266244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74A265-9D66-E35A-8D14-DF85DDB12F20}"/>
              </a:ext>
            </a:extLst>
          </p:cNvPr>
          <p:cNvSpPr/>
          <p:nvPr/>
        </p:nvSpPr>
        <p:spPr>
          <a:xfrm>
            <a:off x="5007996" y="3755939"/>
            <a:ext cx="6749143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7F096-51DB-4B89-4725-D72480210759}"/>
              </a:ext>
            </a:extLst>
          </p:cNvPr>
          <p:cNvSpPr/>
          <p:nvPr/>
        </p:nvSpPr>
        <p:spPr>
          <a:xfrm>
            <a:off x="5183362" y="4214077"/>
            <a:ext cx="6573777" cy="362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D4D59E-75EC-1D28-F77D-A0AFAD2C4057}"/>
              </a:ext>
            </a:extLst>
          </p:cNvPr>
          <p:cNvSpPr/>
          <p:nvPr/>
        </p:nvSpPr>
        <p:spPr>
          <a:xfrm>
            <a:off x="5201662" y="4689040"/>
            <a:ext cx="6627406" cy="41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BD9CBC-6261-D474-FB53-BD333E7E3FC1}"/>
              </a:ext>
            </a:extLst>
          </p:cNvPr>
          <p:cNvSpPr/>
          <p:nvPr/>
        </p:nvSpPr>
        <p:spPr>
          <a:xfrm>
            <a:off x="5201662" y="5208110"/>
            <a:ext cx="6555478" cy="366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89A849-FCA7-FD3F-0592-3B69004B4425}"/>
              </a:ext>
            </a:extLst>
          </p:cNvPr>
          <p:cNvSpPr/>
          <p:nvPr/>
        </p:nvSpPr>
        <p:spPr>
          <a:xfrm>
            <a:off x="5264691" y="5677560"/>
            <a:ext cx="6383024" cy="353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77067E-FAA6-1324-F52F-AE7E7D8E02B2}"/>
              </a:ext>
            </a:extLst>
          </p:cNvPr>
          <p:cNvSpPr/>
          <p:nvPr/>
        </p:nvSpPr>
        <p:spPr>
          <a:xfrm>
            <a:off x="5175981" y="6135238"/>
            <a:ext cx="6573777" cy="344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0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16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EC766B-67BB-C541-4CC3-CD7EA060DB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recycling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9BB8FD-E9A6-FBE7-9E2F-D80DB1851692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489BD85-27AE-CC5A-D719-CFAAD2ED0ABC}"/>
              </a:ext>
            </a:extLst>
          </p:cNvPr>
          <p:cNvSpPr/>
          <p:nvPr/>
        </p:nvSpPr>
        <p:spPr>
          <a:xfrm>
            <a:off x="2180178" y="2151566"/>
            <a:ext cx="280108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Other words with </a:t>
            </a:r>
            <a:r>
              <a:rPr lang="en-GB" sz="1600" b="1" i="1" dirty="0">
                <a:latin typeface="Sassoon Sans US 2023" pitchFamily="2" charset="77"/>
              </a:rPr>
              <a:t>re-</a:t>
            </a:r>
            <a:r>
              <a:rPr lang="en-GB" sz="1600" b="1" dirty="0">
                <a:latin typeface="Sassoon Sans US 2023" pitchFamily="2" charset="77"/>
              </a:rPr>
              <a:t> prefix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0CE743-3B27-6B27-0E31-7EB107F048E4}"/>
              </a:ext>
            </a:extLst>
          </p:cNvPr>
          <p:cNvSpPr/>
          <p:nvPr/>
        </p:nvSpPr>
        <p:spPr>
          <a:xfrm>
            <a:off x="6096000" y="2265867"/>
            <a:ext cx="2628899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400" b="1" dirty="0">
                <a:latin typeface="Sassoon Sans US 2023" pitchFamily="2" charset="77"/>
              </a:rPr>
              <a:t>Explain a type of cycle you have learned about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6095FF-298D-3459-C4E1-714E54134429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A9996-6B4D-247C-4C2D-BF4C8A110C27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Examples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BAD72-C5DB-8B0C-3D19-AEA50676D59B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686461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79AA58-0633-577C-9B55-72988F7C50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recycling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3A7F02-2A83-8E3B-A841-675B703B2D28}"/>
              </a:ext>
            </a:extLst>
          </p:cNvPr>
          <p:cNvSpPr txBox="1"/>
          <p:nvPr/>
        </p:nvSpPr>
        <p:spPr>
          <a:xfrm>
            <a:off x="2561815" y="2820775"/>
            <a:ext cx="241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solidFill>
                  <a:srgbClr val="FF3760"/>
                </a:solidFill>
                <a:effectLst/>
                <a:latin typeface="Sassoon Sans US 2023" pitchFamily="2" charset="0"/>
              </a:rPr>
              <a:t>rewind, redo, rewrite, return, rearrange </a:t>
            </a:r>
            <a:endParaRPr lang="en-US" sz="1600" i="0" dirty="0">
              <a:solidFill>
                <a:srgbClr val="FF3760"/>
              </a:solidFill>
              <a:effectLst/>
              <a:latin typeface="Sassoon Sans US 202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9CBF1-FB21-B214-674E-EC5C571F5237}"/>
              </a:ext>
            </a:extLst>
          </p:cNvPr>
          <p:cNvSpPr txBox="1"/>
          <p:nvPr/>
        </p:nvSpPr>
        <p:spPr>
          <a:xfrm>
            <a:off x="1991135" y="4584499"/>
            <a:ext cx="1953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77"/>
              </a:rPr>
              <a:t>reuse, reprocess, reclaim, salvage, convert</a:t>
            </a:r>
            <a:endParaRPr lang="en-GB" sz="2400" dirty="0">
              <a:solidFill>
                <a:srgbClr val="FF37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2A0F29-C08B-14E1-63C2-6465DE843B31}"/>
              </a:ext>
            </a:extLst>
          </p:cNvPr>
          <p:cNvSpPr txBox="1"/>
          <p:nvPr/>
        </p:nvSpPr>
        <p:spPr>
          <a:xfrm>
            <a:off x="5953743" y="2774792"/>
            <a:ext cx="27711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3760"/>
                </a:solidFill>
                <a:latin typeface="Sassoon Sans US 2023" pitchFamily="2" charset="0"/>
              </a:rPr>
              <a:t>The life cycle is the stages a living organism goes through from life to death. This includes reproduction in which offspring are produced, thus beginning the cycle again.</a:t>
            </a:r>
            <a:endParaRPr lang="en-GB" sz="1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5FDD80-5FC4-D3D2-E63A-ADCE652944C3}"/>
              </a:ext>
            </a:extLst>
          </p:cNvPr>
          <p:cNvSpPr txBox="1"/>
          <p:nvPr/>
        </p:nvSpPr>
        <p:spPr>
          <a:xfrm>
            <a:off x="5871563" y="4647891"/>
            <a:ext cx="2695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life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water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carbon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day and night</a:t>
            </a:r>
            <a:endParaRPr lang="en-GB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73E5CE-4A5C-7DFE-A2A6-52080346DECA}"/>
              </a:ext>
            </a:extLst>
          </p:cNvPr>
          <p:cNvSpPr txBox="1"/>
          <p:nvPr/>
        </p:nvSpPr>
        <p:spPr>
          <a:xfrm>
            <a:off x="4048586" y="4962356"/>
            <a:ext cx="149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Sassoon Sans US 2023" pitchFamily="2" charset="77"/>
              </a:rPr>
              <a:t>waste, conserve, uselessness</a:t>
            </a:r>
            <a:endParaRPr lang="en-GB" sz="2400" dirty="0">
              <a:solidFill>
                <a:srgbClr val="FF376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825B04-EDD9-3440-4ECF-1A816E2CF077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ED671D8-CC8B-99FE-DBFE-06A49ABEE034}"/>
              </a:ext>
            </a:extLst>
          </p:cNvPr>
          <p:cNvSpPr/>
          <p:nvPr/>
        </p:nvSpPr>
        <p:spPr>
          <a:xfrm>
            <a:off x="2180178" y="2151566"/>
            <a:ext cx="280108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Other words with </a:t>
            </a:r>
            <a:r>
              <a:rPr lang="en-GB" sz="1600" b="1" i="1" dirty="0">
                <a:latin typeface="Sassoon Sans US 2023" pitchFamily="2" charset="77"/>
              </a:rPr>
              <a:t>re-</a:t>
            </a:r>
            <a:r>
              <a:rPr lang="en-GB" sz="1600" b="1" dirty="0">
                <a:latin typeface="Sassoon Sans US 2023" pitchFamily="2" charset="77"/>
              </a:rPr>
              <a:t> prefix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2FC86-EC6B-B8D9-D75E-6B332196B19C}"/>
              </a:ext>
            </a:extLst>
          </p:cNvPr>
          <p:cNvSpPr/>
          <p:nvPr/>
        </p:nvSpPr>
        <p:spPr>
          <a:xfrm>
            <a:off x="6096000" y="2265867"/>
            <a:ext cx="2628899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400" b="1" dirty="0">
                <a:latin typeface="Sassoon Sans US 2023" pitchFamily="2" charset="77"/>
              </a:rPr>
              <a:t>Explain a type of cycle you have learned about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7509BB-35DA-42EE-DE0D-CA148D6C36F6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27A095-716D-5248-05F7-596AAD6252C0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Examples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726A1-5AA2-1CB6-84D8-B63DF08A6AB2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21367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05767-BA9E-E874-19D5-195914EC6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Word Relay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C084D-CAF3-AD2E-B11D-6C4A300624D6}"/>
              </a:ext>
            </a:extLst>
          </p:cNvPr>
          <p:cNvSpPr txBox="1"/>
          <p:nvPr/>
        </p:nvSpPr>
        <p:spPr>
          <a:xfrm>
            <a:off x="417268" y="1947137"/>
            <a:ext cx="64121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Sassoon Sans US 2023" pitchFamily="2" charset="0"/>
              </a:rPr>
              <a:t>Rules:</a:t>
            </a:r>
          </a:p>
          <a:p>
            <a:endParaRPr lang="en-GB" u="sng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0"/>
              </a:rPr>
              <a:t>Split into 2-3 teams.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0"/>
              </a:rPr>
              <a:t>Call out one of this week’s words. One member from each team races to the board and writes the first letter, grapheme, or syllable of a word (decide on which one before the game begins), and they run back and pass the marker on to the next teammate.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GB" dirty="0">
                <a:latin typeface="Sassoon Sans US 2023" pitchFamily="2" charset="0"/>
              </a:rPr>
              <a:t>The next person writes the next letter, grapheme, or syllable, and so on, until the word is complete.</a:t>
            </a:r>
          </a:p>
          <a:p>
            <a:pPr marL="342900" indent="-342900">
              <a:buAutoNum type="arabicParenR"/>
            </a:pPr>
            <a:endParaRPr lang="en-GB" dirty="0">
              <a:latin typeface="Sassoon Sans US 2023" pitchFamily="2" charset="0"/>
            </a:endParaRPr>
          </a:p>
          <a:p>
            <a:pPr marL="342900" indent="-342900">
              <a:buAutoNum type="arabicParenR"/>
            </a:pPr>
            <a:r>
              <a:rPr lang="en-US" i="0" dirty="0">
                <a:effectLst/>
                <a:latin typeface="Sassoon Sans US 2023" pitchFamily="2" charset="0"/>
              </a:rPr>
              <a:t>Team members can correct an incorrect letter on their turn, but they may not add anything new. The first team to correctly spell the word scores a point.</a:t>
            </a:r>
            <a:endParaRPr lang="en-GB" dirty="0">
              <a:latin typeface="Sassoon Sans US 2023" pitchFamily="2" charset="0"/>
            </a:endParaRP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CA9D238E-01E4-C2B0-A353-B01296E98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91482" y="2395863"/>
            <a:ext cx="3577931" cy="3091327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9FBAB1F-9187-FCC7-CD86-8B4065D0D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690" y="1686297"/>
            <a:ext cx="2720310" cy="13601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9988E73-81B1-AEB2-A3F8-1BD595FE3974}"/>
              </a:ext>
            </a:extLst>
          </p:cNvPr>
          <p:cNvGrpSpPr/>
          <p:nvPr/>
        </p:nvGrpSpPr>
        <p:grpSpPr>
          <a:xfrm>
            <a:off x="9355753" y="3253655"/>
            <a:ext cx="2333296" cy="2976024"/>
            <a:chOff x="7903723" y="2403435"/>
            <a:chExt cx="2852380" cy="32130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B630D0-A550-E3A7-05C2-EECB1D7A00C8}"/>
                </a:ext>
              </a:extLst>
            </p:cNvPr>
            <p:cNvGrpSpPr/>
            <p:nvPr/>
          </p:nvGrpSpPr>
          <p:grpSpPr>
            <a:xfrm>
              <a:off x="7903723" y="2403435"/>
              <a:ext cx="2852380" cy="3213025"/>
              <a:chOff x="6983604" y="2527334"/>
              <a:chExt cx="2852380" cy="3213025"/>
            </a:xfrm>
          </p:grpSpPr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CA6DC2E8-A31F-CACA-BE9E-9FBF65B97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3604" y="2527334"/>
                <a:ext cx="2852380" cy="3213025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F3F4701-3295-6B93-6EC4-06C232379202}"/>
                      </a:ext>
                    </a:extLst>
                  </p14:cNvPr>
                  <p14:cNvContentPartPr/>
                  <p14:nvPr/>
                </p14:nvContentPartPr>
                <p14:xfrm>
                  <a:off x="9545913" y="3888460"/>
                  <a:ext cx="234720" cy="6915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614D6B59-E563-BE93-EB8E-D6C4A66B431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468847" y="3820470"/>
                    <a:ext cx="388411" cy="827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AD88A90E-FE49-A82E-D2FD-D683B998EFCE}"/>
                      </a:ext>
                    </a:extLst>
                  </p14:cNvPr>
                  <p14:cNvContentPartPr/>
                  <p14:nvPr/>
                </p14:nvContentPartPr>
                <p14:xfrm>
                  <a:off x="9392193" y="4457980"/>
                  <a:ext cx="213480" cy="10584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735AA16-EA59-2892-C3AF-D2AFBF6772D0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315164" y="4389959"/>
                    <a:ext cx="367098" cy="11940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B6301A6C-48D1-0685-2904-EC31EB5B532A}"/>
                      </a:ext>
                    </a:extLst>
                  </p14:cNvPr>
                  <p14:cNvContentPartPr/>
                  <p14:nvPr/>
                </p14:nvContentPartPr>
                <p14:xfrm>
                  <a:off x="9059193" y="4715740"/>
                  <a:ext cx="424080" cy="3009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3C3B0FA-9F91-8205-9873-2F4B54ADBA6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982208" y="4647693"/>
                    <a:ext cx="577611" cy="436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FFF295E3-E5E3-ACF4-D825-DA12727C5845}"/>
                      </a:ext>
                    </a:extLst>
                  </p14:cNvPr>
                  <p14:cNvContentPartPr/>
                  <p14:nvPr/>
                </p14:nvContentPartPr>
                <p14:xfrm>
                  <a:off x="8805033" y="5029300"/>
                  <a:ext cx="36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372CC570-95AD-135F-E28B-22E8AD6036D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742033" y="4966300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E62CA02E-1106-F6C1-12C8-F7FF3D2E4BCC}"/>
                      </a:ext>
                    </a:extLst>
                  </p14:cNvPr>
                  <p14:cNvContentPartPr/>
                  <p14:nvPr/>
                </p14:nvContentPartPr>
                <p14:xfrm>
                  <a:off x="8734473" y="5088340"/>
                  <a:ext cx="70920" cy="434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29BF6EBD-49F0-CAE1-A9F5-E451335FFA7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57386" y="5020329"/>
                    <a:ext cx="224653" cy="5705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F0739006-5A53-E4A6-676B-6F74B299CD26}"/>
                      </a:ext>
                    </a:extLst>
                  </p14:cNvPr>
                  <p14:cNvContentPartPr/>
                  <p14:nvPr/>
                </p14:nvContentPartPr>
                <p14:xfrm>
                  <a:off x="8097993" y="4687660"/>
                  <a:ext cx="64080" cy="10317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20A7097-943F-7FBE-BCDF-4D11A210688D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21185" y="4619628"/>
                    <a:ext cx="217258" cy="1167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B07DCBF5-F93F-9BD0-F78F-45DF6F4445B7}"/>
                      </a:ext>
                    </a:extLst>
                  </p14:cNvPr>
                  <p14:cNvContentPartPr/>
                  <p14:nvPr/>
                </p14:nvContentPartPr>
                <p14:xfrm>
                  <a:off x="8209953" y="4753900"/>
                  <a:ext cx="7560" cy="1292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934BE6B7-57B8-BC11-83A1-349FE26289F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136453" y="4685981"/>
                    <a:ext cx="154140" cy="264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E629D9F-E456-834F-0F7F-3EB6E56D683B}"/>
                      </a:ext>
                    </a:extLst>
                  </p14:cNvPr>
                  <p14:cNvContentPartPr/>
                  <p14:nvPr/>
                </p14:nvContentPartPr>
                <p14:xfrm>
                  <a:off x="7759233" y="4952980"/>
                  <a:ext cx="419760" cy="603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59FA179-44DC-2597-35B7-B987897E070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682152" y="4884946"/>
                    <a:ext cx="573481" cy="7390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4E47E2EE-4669-5FE0-FD3C-530BF9B3F8F3}"/>
                      </a:ext>
                    </a:extLst>
                  </p14:cNvPr>
                  <p14:cNvContentPartPr/>
                  <p14:nvPr/>
                </p14:nvContentPartPr>
                <p14:xfrm>
                  <a:off x="8252073" y="4523860"/>
                  <a:ext cx="1111680" cy="10926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3A65D85B-55B0-1027-003B-AEFD5661B6B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175056" y="4455840"/>
                    <a:ext cx="1265273" cy="1228252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A68B4D9-0E21-D736-64B9-C97831072BD0}"/>
                  </a:ext>
                </a:extLst>
              </p:cNvPr>
              <p:cNvGrpSpPr/>
              <p:nvPr/>
            </p:nvGrpSpPr>
            <p:grpSpPr>
              <a:xfrm>
                <a:off x="8149113" y="4643740"/>
                <a:ext cx="1236240" cy="355320"/>
                <a:chOff x="8149113" y="4643740"/>
                <a:chExt cx="1236240" cy="35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FE87DDE3-2136-14A2-80C7-499280D8DE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50433" y="4859740"/>
                    <a:ext cx="34920" cy="13932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43500AF1-E094-8C80-83E0-5EEE68A8CA55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9273079" y="4791826"/>
                      <a:ext cx="189187" cy="2747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3428C4A6-82CA-B8E0-9CA3-8185124DA8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29913" y="4851460"/>
                    <a:ext cx="360" cy="36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D7ECBF79-1BDC-BC10-FB29-2831AD8B576B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9266913" y="4788460"/>
                      <a:ext cx="126000" cy="12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6A245BF1-CE0B-6332-9700-0C342E17C7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149113" y="4643740"/>
                    <a:ext cx="849960" cy="7308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172D4A61-84B3-0658-ED34-91CAA91C96B7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8072124" y="4575713"/>
                      <a:ext cx="1003498" cy="20874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A11002D5-0632-5377-7AFA-66E546B7FCBE}"/>
                      </a:ext>
                    </a:extLst>
                  </p14:cNvPr>
                  <p14:cNvContentPartPr/>
                  <p14:nvPr/>
                </p14:nvContentPartPr>
                <p14:xfrm>
                  <a:off x="7571313" y="4152700"/>
                  <a:ext cx="95400" cy="1645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8AB0F99-CBBE-D9A4-F3BE-CC599BECD0B0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494021" y="4084797"/>
                    <a:ext cx="249542" cy="2999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14EEB43-7683-B476-FC90-6C4995A292E0}"/>
                      </a:ext>
                    </a:extLst>
                  </p14:cNvPr>
                  <p14:cNvContentPartPr/>
                  <p14:nvPr/>
                </p14:nvContentPartPr>
                <p14:xfrm>
                  <a:off x="7025553" y="3953620"/>
                  <a:ext cx="590400" cy="17287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EE430A00-05DC-5C1E-31CF-18282D4D892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948506" y="3885606"/>
                    <a:ext cx="744054" cy="18643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1FF52BD4-B3DC-76D9-947D-B63160A76326}"/>
                      </a:ext>
                    </a:extLst>
                  </p14:cNvPr>
                  <p14:cNvContentPartPr/>
                  <p14:nvPr/>
                </p14:nvContentPartPr>
                <p14:xfrm>
                  <a:off x="7425513" y="4351780"/>
                  <a:ext cx="343080" cy="2811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7BB8882C-AF5D-03D4-CEC0-65EBC95B4F1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348441" y="4283726"/>
                    <a:ext cx="496783" cy="416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43A4CB59-C062-BEE2-1D5C-96D0A96A4716}"/>
                      </a:ext>
                    </a:extLst>
                  </p14:cNvPr>
                  <p14:cNvContentPartPr/>
                  <p14:nvPr/>
                </p14:nvContentPartPr>
                <p14:xfrm>
                  <a:off x="7590393" y="4299220"/>
                  <a:ext cx="457200" cy="3412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5D4B244-16E7-54A5-5D0C-0A680C65A19D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579392" y="4289502"/>
                    <a:ext cx="478762" cy="360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9D0E98F3-5FFC-B3D5-22AB-B679CEE7669D}"/>
                      </a:ext>
                    </a:extLst>
                  </p14:cNvPr>
                  <p14:cNvContentPartPr/>
                  <p14:nvPr/>
                </p14:nvContentPartPr>
                <p14:xfrm>
                  <a:off x="7528833" y="4338820"/>
                  <a:ext cx="104040" cy="2498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95FE1C-2F06-EC94-6807-B719C7EA1FB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517812" y="4329106"/>
                    <a:ext cx="125642" cy="268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6238443E-612C-7439-E146-01EA12B27538}"/>
                      </a:ext>
                    </a:extLst>
                  </p14:cNvPr>
                  <p14:cNvContentPartPr/>
                  <p14:nvPr/>
                </p14:nvContentPartPr>
                <p14:xfrm>
                  <a:off x="7788033" y="4473820"/>
                  <a:ext cx="158760" cy="2250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AD2E194-CFE1-CF3A-C686-66D188625D4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777039" y="4464105"/>
                    <a:ext cx="180309" cy="244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7A2FEBE-A543-90DA-C3C2-9EE8C07A4376}"/>
                      </a:ext>
                    </a:extLst>
                  </p14:cNvPr>
                  <p14:cNvContentPartPr/>
                  <p14:nvPr/>
                </p14:nvContentPartPr>
                <p14:xfrm>
                  <a:off x="7583193" y="4394620"/>
                  <a:ext cx="225000" cy="1321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C73636C-3F26-26D6-D51B-423CC8BE9AAF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72185" y="4384905"/>
                    <a:ext cx="246575" cy="1511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5CFBD622-D476-D06B-43AD-666DEB50003D}"/>
                      </a:ext>
                    </a:extLst>
                  </p14:cNvPr>
                  <p14:cNvContentPartPr/>
                  <p14:nvPr/>
                </p14:nvContentPartPr>
                <p14:xfrm>
                  <a:off x="7691913" y="4474540"/>
                  <a:ext cx="88200" cy="687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6C7EF6C7-DA17-B75D-7C8E-8C682E983E8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680943" y="4464883"/>
                    <a:ext cx="109701" cy="876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8C3A95C2-B32F-2494-3C61-020C6F67FD3D}"/>
                      </a:ext>
                    </a:extLst>
                  </p14:cNvPr>
                  <p14:cNvContentPartPr/>
                  <p14:nvPr/>
                </p14:nvContentPartPr>
                <p14:xfrm>
                  <a:off x="7585713" y="4523860"/>
                  <a:ext cx="166680" cy="1908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880C899B-F739-F5AD-72F1-EE829105C2A4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574718" y="4514125"/>
                    <a:ext cx="188230" cy="38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pic>
          <p:nvPicPr>
            <p:cNvPr id="13" name="Picture 12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3838E0E6-1E9B-E018-01DC-AE1E4797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60219" t="76902" r="9515"/>
            <a:stretch/>
          </p:blipFill>
          <p:spPr>
            <a:xfrm>
              <a:off x="9026752" y="4385021"/>
              <a:ext cx="1412667" cy="1228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124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664AF-C25C-04B5-F490-CB576DD15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many syllables are in each word?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BCD546-8A71-5FEE-EACC-F6DDE7E41B44}"/>
              </a:ext>
            </a:extLst>
          </p:cNvPr>
          <p:cNvSpPr txBox="1">
            <a:spLocks/>
          </p:cNvSpPr>
          <p:nvPr/>
        </p:nvSpPr>
        <p:spPr>
          <a:xfrm>
            <a:off x="1465957" y="1882010"/>
            <a:ext cx="1342034" cy="4339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treachery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22FCEE-4263-5470-60E4-08ABB9A54F73}"/>
              </a:ext>
            </a:extLst>
          </p:cNvPr>
          <p:cNvSpPr txBox="1">
            <a:spLocks/>
          </p:cNvSpPr>
          <p:nvPr/>
        </p:nvSpPr>
        <p:spPr>
          <a:xfrm>
            <a:off x="3484134" y="1882010"/>
            <a:ext cx="1742785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amendments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FAAE4ED-0DE4-92F8-5E77-EC71E17F17ED}"/>
              </a:ext>
            </a:extLst>
          </p:cNvPr>
          <p:cNvSpPr txBox="1">
            <a:spLocks/>
          </p:cNvSpPr>
          <p:nvPr/>
        </p:nvSpPr>
        <p:spPr>
          <a:xfrm>
            <a:off x="5876247" y="1870514"/>
            <a:ext cx="125707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alphabet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392C020-8E41-91F1-0B9D-8EC8D4D9F1FE}"/>
              </a:ext>
            </a:extLst>
          </p:cNvPr>
          <p:cNvSpPr txBox="1">
            <a:spLocks/>
          </p:cNvSpPr>
          <p:nvPr/>
        </p:nvSpPr>
        <p:spPr>
          <a:xfrm>
            <a:off x="6919613" y="3102505"/>
            <a:ext cx="1301959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pheasant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79DF44C-CB0E-7609-0E6E-C30F769FB211}"/>
              </a:ext>
            </a:extLst>
          </p:cNvPr>
          <p:cNvSpPr txBox="1">
            <a:spLocks/>
          </p:cNvSpPr>
          <p:nvPr/>
        </p:nvSpPr>
        <p:spPr>
          <a:xfrm>
            <a:off x="453511" y="3112829"/>
            <a:ext cx="173156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backpacking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0C7F93-B16E-45EA-3BB1-28A5EB24F982}"/>
              </a:ext>
            </a:extLst>
          </p:cNvPr>
          <p:cNvSpPr txBox="1">
            <a:spLocks/>
          </p:cNvSpPr>
          <p:nvPr/>
        </p:nvSpPr>
        <p:spPr>
          <a:xfrm>
            <a:off x="5782471" y="2501068"/>
            <a:ext cx="1444626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impressive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D8B96F4-7FE9-C659-6DCF-D7211389DFBC}"/>
              </a:ext>
            </a:extLst>
          </p:cNvPr>
          <p:cNvSpPr txBox="1">
            <a:spLocks/>
          </p:cNvSpPr>
          <p:nvPr/>
        </p:nvSpPr>
        <p:spPr>
          <a:xfrm>
            <a:off x="2978575" y="3112829"/>
            <a:ext cx="120097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pyramid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0E840A3-7816-E3B8-46C4-AD7EAE8772B9}"/>
              </a:ext>
            </a:extLst>
          </p:cNvPr>
          <p:cNvSpPr txBox="1">
            <a:spLocks/>
          </p:cNvSpPr>
          <p:nvPr/>
        </p:nvSpPr>
        <p:spPr>
          <a:xfrm>
            <a:off x="1414580" y="2491671"/>
            <a:ext cx="136287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optimistic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57394E7-A678-C7FC-B8AC-B662B782A2AE}"/>
              </a:ext>
            </a:extLst>
          </p:cNvPr>
          <p:cNvSpPr txBox="1">
            <a:spLocks/>
          </p:cNvSpPr>
          <p:nvPr/>
        </p:nvSpPr>
        <p:spPr>
          <a:xfrm>
            <a:off x="4973046" y="3112829"/>
            <a:ext cx="1167307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doubled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B6550A2-994A-EBCD-E54D-C88184F5CEA2}"/>
              </a:ext>
            </a:extLst>
          </p:cNvPr>
          <p:cNvSpPr txBox="1">
            <a:spLocks/>
          </p:cNvSpPr>
          <p:nvPr/>
        </p:nvSpPr>
        <p:spPr>
          <a:xfrm>
            <a:off x="3603115" y="2496109"/>
            <a:ext cx="155844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suspenseful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5312D8-A91D-F3ED-1184-F1A17C1167C7}"/>
              </a:ext>
            </a:extLst>
          </p:cNvPr>
          <p:cNvSpPr txBox="1"/>
          <p:nvPr/>
        </p:nvSpPr>
        <p:spPr>
          <a:xfrm>
            <a:off x="2069603" y="3844485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3760"/>
                </a:solidFill>
                <a:latin typeface="Sassoon Sans US 2023" pitchFamily="2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ADE3D8-03B4-1BCE-AA44-330D294F7F79}"/>
              </a:ext>
            </a:extLst>
          </p:cNvPr>
          <p:cNvSpPr txBox="1"/>
          <p:nvPr/>
        </p:nvSpPr>
        <p:spPr>
          <a:xfrm>
            <a:off x="5877028" y="3844486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20D160"/>
                </a:solidFill>
                <a:latin typeface="Sassoon Sans US 2023" pitchFamily="2" charset="0"/>
              </a:rPr>
              <a:t>3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74ADC3-C0A4-A843-9B0C-530D3EDF88E8}"/>
              </a:ext>
            </a:extLst>
          </p:cNvPr>
          <p:cNvGrpSpPr/>
          <p:nvPr/>
        </p:nvGrpSpPr>
        <p:grpSpPr>
          <a:xfrm>
            <a:off x="8664467" y="1791822"/>
            <a:ext cx="3007086" cy="1783442"/>
            <a:chOff x="7520196" y="3453203"/>
            <a:chExt cx="3007086" cy="1783442"/>
          </a:xfrm>
        </p:grpSpPr>
        <p:sp>
          <p:nvSpPr>
            <p:cNvPr id="38" name="Rounded Rectangular Callout 37">
              <a:extLst>
                <a:ext uri="{FF2B5EF4-FFF2-40B4-BE49-F238E27FC236}">
                  <a16:creationId xmlns:a16="http://schemas.microsoft.com/office/drawing/2014/main" id="{451B3B14-4F1F-3760-D461-D13259D96F51}"/>
                </a:ext>
              </a:extLst>
            </p:cNvPr>
            <p:cNvSpPr/>
            <p:nvPr/>
          </p:nvSpPr>
          <p:spPr>
            <a:xfrm>
              <a:off x="7520196" y="3607552"/>
              <a:ext cx="1734465" cy="1575460"/>
            </a:xfrm>
            <a:prstGeom prst="wedgeRoundRectCallout">
              <a:avLst>
                <a:gd name="adj1" fmla="val 68148"/>
                <a:gd name="adj2" fmla="val 3109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5ACD172-30EF-F27B-287F-B250933D5686}"/>
                </a:ext>
              </a:extLst>
            </p:cNvPr>
            <p:cNvSpPr txBox="1"/>
            <p:nvPr/>
          </p:nvSpPr>
          <p:spPr>
            <a:xfrm>
              <a:off x="7650349" y="3733562"/>
              <a:ext cx="1524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How many syllables does each word have?</a:t>
              </a:r>
            </a:p>
          </p:txBody>
        </p:sp>
        <p:pic>
          <p:nvPicPr>
            <p:cNvPr id="40" name="Picture 39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CC7CA435-04B2-E12A-3068-C5592EB22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1499" y="3453203"/>
              <a:ext cx="1075783" cy="1783442"/>
            </a:xfrm>
            <a:prstGeom prst="rect">
              <a:avLst/>
            </a:prstGeom>
          </p:spPr>
        </p:pic>
      </p:grpSp>
      <p:sp>
        <p:nvSpPr>
          <p:cNvPr id="41" name="Rectangle: Rounded Corners 12">
            <a:extLst>
              <a:ext uri="{FF2B5EF4-FFF2-40B4-BE49-F238E27FC236}">
                <a16:creationId xmlns:a16="http://schemas.microsoft.com/office/drawing/2014/main" id="{CA67D36E-B7E3-E224-E3BB-60EB27E1F9CF}"/>
              </a:ext>
            </a:extLst>
          </p:cNvPr>
          <p:cNvSpPr/>
          <p:nvPr/>
        </p:nvSpPr>
        <p:spPr>
          <a:xfrm>
            <a:off x="518984" y="3748838"/>
            <a:ext cx="3539179" cy="2646646"/>
          </a:xfrm>
          <a:prstGeom prst="roundRect">
            <a:avLst/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760"/>
              </a:solidFill>
            </a:endParaRPr>
          </a:p>
        </p:txBody>
      </p:sp>
      <p:sp>
        <p:nvSpPr>
          <p:cNvPr id="42" name="Rectangle: Rounded Corners 13">
            <a:extLst>
              <a:ext uri="{FF2B5EF4-FFF2-40B4-BE49-F238E27FC236}">
                <a16:creationId xmlns:a16="http://schemas.microsoft.com/office/drawing/2014/main" id="{E14C68BF-4400-191B-6391-2098C70B1672}"/>
              </a:ext>
            </a:extLst>
          </p:cNvPr>
          <p:cNvSpPr/>
          <p:nvPr/>
        </p:nvSpPr>
        <p:spPr>
          <a:xfrm>
            <a:off x="4299368" y="3729441"/>
            <a:ext cx="3539179" cy="2646646"/>
          </a:xfrm>
          <a:prstGeom prst="roundRect">
            <a:avLst/>
          </a:prstGeom>
          <a:noFill/>
          <a:ln w="38100">
            <a:solidFill>
              <a:srgbClr val="20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1">
            <a:extLst>
              <a:ext uri="{FF2B5EF4-FFF2-40B4-BE49-F238E27FC236}">
                <a16:creationId xmlns:a16="http://schemas.microsoft.com/office/drawing/2014/main" id="{52A67DC6-BF40-568F-56F3-E40B48AC170C}"/>
              </a:ext>
            </a:extLst>
          </p:cNvPr>
          <p:cNvSpPr/>
          <p:nvPr/>
        </p:nvSpPr>
        <p:spPr>
          <a:xfrm>
            <a:off x="8079753" y="3729440"/>
            <a:ext cx="3539180" cy="2646646"/>
          </a:xfrm>
          <a:prstGeom prst="roundRect">
            <a:avLst/>
          </a:prstGeom>
          <a:noFill/>
          <a:ln w="381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9BDFE8-F2BF-F581-D1DA-4CD4C787B8E7}"/>
              </a:ext>
            </a:extLst>
          </p:cNvPr>
          <p:cNvSpPr txBox="1"/>
          <p:nvPr/>
        </p:nvSpPr>
        <p:spPr>
          <a:xfrm>
            <a:off x="9630373" y="3844487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219CEE"/>
                </a:solidFill>
                <a:latin typeface="Sassoon Sans US 2023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452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24727 0.3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13646 0.38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04323 0.31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3711 0.359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49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6941 0.469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3594 0.472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33216 0.2946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28997 0.296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32201 0.2282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3789 0.35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8" grpId="0"/>
      <p:bldP spid="20" grpId="0"/>
      <p:bldP spid="21" grpId="0"/>
      <p:bldP spid="29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19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How many new words can you create by </a:t>
            </a:r>
          </a:p>
          <a:p>
            <a:pPr>
              <a:lnSpc>
                <a:spcPct val="100000"/>
              </a:lnSpc>
            </a:pPr>
            <a:r>
              <a:rPr lang="en-GB" dirty="0"/>
              <a:t>adding 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FD68D8-0F90-EB89-7257-6BF57C1586B3}"/>
              </a:ext>
            </a:extLst>
          </p:cNvPr>
          <p:cNvSpPr txBox="1"/>
          <p:nvPr/>
        </p:nvSpPr>
        <p:spPr>
          <a:xfrm>
            <a:off x="1295428" y="1745680"/>
            <a:ext cx="93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Prefix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2F0BC-9AC5-F3A0-F516-D685772BA59A}"/>
              </a:ext>
            </a:extLst>
          </p:cNvPr>
          <p:cNvSpPr txBox="1"/>
          <p:nvPr/>
        </p:nvSpPr>
        <p:spPr>
          <a:xfrm>
            <a:off x="9869462" y="1745680"/>
            <a:ext cx="11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Suffix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84CD8-996B-CF65-3F41-BC78F63BC9F5}"/>
              </a:ext>
            </a:extLst>
          </p:cNvPr>
          <p:cNvSpPr txBox="1"/>
          <p:nvPr/>
        </p:nvSpPr>
        <p:spPr>
          <a:xfrm>
            <a:off x="5337292" y="1745680"/>
            <a:ext cx="151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Base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98C42F-6922-E4A4-1566-91CC285CC7B8}"/>
              </a:ext>
            </a:extLst>
          </p:cNvPr>
          <p:cNvSpPr/>
          <p:nvPr/>
        </p:nvSpPr>
        <p:spPr>
          <a:xfrm>
            <a:off x="374248" y="2194738"/>
            <a:ext cx="2782042" cy="4333384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8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34F099-609F-FF66-FECA-BA0714C5025C}"/>
              </a:ext>
            </a:extLst>
          </p:cNvPr>
          <p:cNvSpPr/>
          <p:nvPr/>
        </p:nvSpPr>
        <p:spPr>
          <a:xfrm>
            <a:off x="3356657" y="2194740"/>
            <a:ext cx="5474827" cy="4333384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D1F3F-563C-510B-11AF-F0FA9E3A7417}"/>
              </a:ext>
            </a:extLst>
          </p:cNvPr>
          <p:cNvSpPr/>
          <p:nvPr/>
        </p:nvSpPr>
        <p:spPr>
          <a:xfrm>
            <a:off x="9035711" y="2194739"/>
            <a:ext cx="2782041" cy="4333384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Sassoon Sans US 202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6499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A2ED-E14E-BAA2-E459-1EEF665922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20</a:t>
            </a:fld>
            <a:endParaRPr lang="en-US" dirty="0">
              <a:latin typeface="Sassoon Sans US 2023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1DDAF9-B827-8050-189A-7EE8F1EB2331}"/>
              </a:ext>
            </a:extLst>
          </p:cNvPr>
          <p:cNvCxnSpPr>
            <a:cxnSpLocks/>
          </p:cNvCxnSpPr>
          <p:nvPr/>
        </p:nvCxnSpPr>
        <p:spPr>
          <a:xfrm flipV="1">
            <a:off x="2048679" y="4353667"/>
            <a:ext cx="3417734" cy="18247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93C18AC-7E10-CFD8-17FD-8F198A28DF71}"/>
              </a:ext>
            </a:extLst>
          </p:cNvPr>
          <p:cNvSpPr/>
          <p:nvPr/>
        </p:nvSpPr>
        <p:spPr>
          <a:xfrm>
            <a:off x="2180178" y="2248839"/>
            <a:ext cx="2439323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Base Word and Other Related Words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684A5-E7C4-6915-C874-B4EF6C2454A2}"/>
              </a:ext>
            </a:extLst>
          </p:cNvPr>
          <p:cNvSpPr/>
          <p:nvPr/>
        </p:nvSpPr>
        <p:spPr>
          <a:xfrm>
            <a:off x="6886478" y="215156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Characteristics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E7544C-B53F-05CD-F479-BAC1CC23192C}"/>
              </a:ext>
            </a:extLst>
          </p:cNvPr>
          <p:cNvSpPr/>
          <p:nvPr/>
        </p:nvSpPr>
        <p:spPr>
          <a:xfrm>
            <a:off x="2180178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Sassoon Sans US 2023" pitchFamily="2" charset="77"/>
              </a:rPr>
              <a:t>Synonyms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0DBA6A-8669-1B51-A261-FCE8F7853132}"/>
              </a:ext>
            </a:extLst>
          </p:cNvPr>
          <p:cNvSpPr/>
          <p:nvPr/>
        </p:nvSpPr>
        <p:spPr>
          <a:xfrm>
            <a:off x="6797143" y="4195446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Examples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2E7A8D-3A39-8237-F46D-D1AF460D427A}"/>
              </a:ext>
            </a:extLst>
          </p:cNvPr>
          <p:cNvSpPr/>
          <p:nvPr/>
        </p:nvSpPr>
        <p:spPr>
          <a:xfrm>
            <a:off x="3674864" y="5728337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Sassoon Sans US 2023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87228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2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664AF-C25C-04B5-F490-CB576DD15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390F41-BABE-D2FD-D4EB-E4C494931184}"/>
              </a:ext>
            </a:extLst>
          </p:cNvPr>
          <p:cNvSpPr txBox="1">
            <a:spLocks/>
          </p:cNvSpPr>
          <p:nvPr/>
        </p:nvSpPr>
        <p:spPr>
          <a:xfrm>
            <a:off x="705774" y="1894819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recycling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FFC074F-F12E-FA49-014B-19898986A6E3}"/>
              </a:ext>
            </a:extLst>
          </p:cNvPr>
          <p:cNvSpPr txBox="1">
            <a:spLocks/>
          </p:cNvSpPr>
          <p:nvPr/>
        </p:nvSpPr>
        <p:spPr>
          <a:xfrm>
            <a:off x="4630370" y="2805666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teenagers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2419075-383D-8E76-5F9E-D5D6883DF4D7}"/>
              </a:ext>
            </a:extLst>
          </p:cNvPr>
          <p:cNvSpPr txBox="1">
            <a:spLocks/>
          </p:cNvSpPr>
          <p:nvPr/>
        </p:nvSpPr>
        <p:spPr>
          <a:xfrm>
            <a:off x="4249333" y="1934917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boastfully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245CDA2-99EC-335F-3E69-DF6BF341849B}"/>
              </a:ext>
            </a:extLst>
          </p:cNvPr>
          <p:cNvSpPr txBox="1">
            <a:spLocks/>
          </p:cNvSpPr>
          <p:nvPr/>
        </p:nvSpPr>
        <p:spPr>
          <a:xfrm>
            <a:off x="8309804" y="280112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satisfying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9BD2976-7F2D-7D5D-DCB3-FB8B7AE1B8BD}"/>
              </a:ext>
            </a:extLst>
          </p:cNvPr>
          <p:cNvSpPr txBox="1">
            <a:spLocks/>
          </p:cNvSpPr>
          <p:nvPr/>
        </p:nvSpPr>
        <p:spPr>
          <a:xfrm>
            <a:off x="1169176" y="280165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loneliness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5BF2B76-5E8D-C3D5-0EFE-87E743F49CCC}"/>
              </a:ext>
            </a:extLst>
          </p:cNvPr>
          <p:cNvSpPr txBox="1">
            <a:spLocks/>
          </p:cNvSpPr>
          <p:nvPr/>
        </p:nvSpPr>
        <p:spPr>
          <a:xfrm>
            <a:off x="4516980" y="4084106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argumentative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EC723F7-8D5A-4429-DB8C-EFDB179C694F}"/>
              </a:ext>
            </a:extLst>
          </p:cNvPr>
          <p:cNvSpPr txBox="1">
            <a:spLocks/>
          </p:cNvSpPr>
          <p:nvPr/>
        </p:nvSpPr>
        <p:spPr>
          <a:xfrm>
            <a:off x="8175226" y="370513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insightful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D0415594-2ED8-9D51-A5E6-4BA7B5F8F383}"/>
              </a:ext>
            </a:extLst>
          </p:cNvPr>
          <p:cNvSpPr txBox="1">
            <a:spLocks/>
          </p:cNvSpPr>
          <p:nvPr/>
        </p:nvSpPr>
        <p:spPr>
          <a:xfrm>
            <a:off x="1035971" y="4084106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crusaders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5DF6B67-23BE-41A7-64BC-FDB16707C720}"/>
              </a:ext>
            </a:extLst>
          </p:cNvPr>
          <p:cNvSpPr txBox="1">
            <a:spLocks/>
          </p:cNvSpPr>
          <p:nvPr/>
        </p:nvSpPr>
        <p:spPr>
          <a:xfrm>
            <a:off x="8147388" y="192055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daydreamer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F306858-5E17-8F03-E2FB-306F0AE05176}"/>
              </a:ext>
            </a:extLst>
          </p:cNvPr>
          <p:cNvSpPr txBox="1">
            <a:spLocks/>
          </p:cNvSpPr>
          <p:nvPr/>
        </p:nvSpPr>
        <p:spPr>
          <a:xfrm>
            <a:off x="4470170" y="521051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Sassoon Sans US 2023" pitchFamily="2" charset="0"/>
              </a:rPr>
              <a:t>exclaimed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95CAA9-98D4-A9A7-E292-17204E6B5C60}"/>
              </a:ext>
            </a:extLst>
          </p:cNvPr>
          <p:cNvGrpSpPr/>
          <p:nvPr/>
        </p:nvGrpSpPr>
        <p:grpSpPr>
          <a:xfrm>
            <a:off x="8226936" y="4570353"/>
            <a:ext cx="3562284" cy="1830406"/>
            <a:chOff x="8163254" y="4464393"/>
            <a:chExt cx="3562284" cy="1830406"/>
          </a:xfrm>
        </p:grpSpPr>
        <p:pic>
          <p:nvPicPr>
            <p:cNvPr id="16" name="Picture 15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AA3B387-2B16-53C5-ED8B-8D78B2D2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1459" y="4464393"/>
              <a:ext cx="994079" cy="1830406"/>
            </a:xfrm>
            <a:prstGeom prst="rect">
              <a:avLst/>
            </a:prstGeom>
          </p:spPr>
        </p:pic>
        <p:sp>
          <p:nvSpPr>
            <p:cNvPr id="18" name="Rounded Rectangular Callout 17">
              <a:extLst>
                <a:ext uri="{FF2B5EF4-FFF2-40B4-BE49-F238E27FC236}">
                  <a16:creationId xmlns:a16="http://schemas.microsoft.com/office/drawing/2014/main" id="{53EE25EB-2B8E-FE73-BD43-8C4A4DBA0F70}"/>
                </a:ext>
              </a:extLst>
            </p:cNvPr>
            <p:cNvSpPr/>
            <p:nvPr/>
          </p:nvSpPr>
          <p:spPr>
            <a:xfrm>
              <a:off x="8163254" y="4523209"/>
              <a:ext cx="2163889" cy="722806"/>
            </a:xfrm>
            <a:prstGeom prst="wedgeRoundRectCallout">
              <a:avLst>
                <a:gd name="adj1" fmla="val 61091"/>
                <a:gd name="adj2" fmla="val 26826"/>
                <a:gd name="adj3" fmla="val 16667"/>
              </a:avLst>
            </a:prstGeom>
            <a:noFill/>
            <a:ln w="381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60BB77-D11D-6BB7-C048-EAB37533253D}"/>
                </a:ext>
              </a:extLst>
            </p:cNvPr>
            <p:cNvSpPr txBox="1"/>
            <p:nvPr/>
          </p:nvSpPr>
          <p:spPr>
            <a:xfrm>
              <a:off x="8165670" y="4594663"/>
              <a:ext cx="21736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latin typeface="Sassoon Sans US 2023" pitchFamily="2" charset="77"/>
                </a:rPr>
                <a:t>These words all have long vowel sounds.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5642F8-FB27-A810-955A-0E0A91A3D335}"/>
              </a:ext>
            </a:extLst>
          </p:cNvPr>
          <p:cNvGrpSpPr/>
          <p:nvPr/>
        </p:nvGrpSpPr>
        <p:grpSpPr>
          <a:xfrm>
            <a:off x="415713" y="4593873"/>
            <a:ext cx="3583391" cy="1908537"/>
            <a:chOff x="337412" y="4723752"/>
            <a:chExt cx="3583391" cy="19085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BB5638-792E-9948-E1D4-9435A0C8B99A}"/>
                </a:ext>
              </a:extLst>
            </p:cNvPr>
            <p:cNvGrpSpPr/>
            <p:nvPr/>
          </p:nvGrpSpPr>
          <p:grpSpPr>
            <a:xfrm>
              <a:off x="337412" y="4723752"/>
              <a:ext cx="3511743" cy="1908537"/>
              <a:chOff x="10933798" y="1899153"/>
              <a:chExt cx="3511743" cy="190853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AA1A00D-ABE2-8C1C-12FA-A78F7EAF076F}"/>
                  </a:ext>
                </a:extLst>
              </p:cNvPr>
              <p:cNvSpPr txBox="1"/>
              <p:nvPr/>
            </p:nvSpPr>
            <p:spPr>
              <a:xfrm>
                <a:off x="12043815" y="2707094"/>
                <a:ext cx="240172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GB" dirty="0">
                    <a:latin typeface="Sassoon Sans US 2023" pitchFamily="2" charset="0"/>
                  </a:rPr>
                  <a:t>The prefix </a:t>
                </a:r>
                <a:r>
                  <a:rPr lang="en-GB" i="1" dirty="0">
                    <a:latin typeface="Sassoon Sans US 2023" pitchFamily="2" charset="0"/>
                  </a:rPr>
                  <a:t>re-</a:t>
                </a:r>
                <a:r>
                  <a:rPr lang="en-GB" dirty="0">
                    <a:latin typeface="Sassoon Sans US 2023" pitchFamily="2" charset="0"/>
                  </a:rPr>
                  <a:t> can be pronounced with a schwa or the </a:t>
                </a:r>
                <a:r>
                  <a:rPr lang="en-GB" i="1" dirty="0">
                    <a:latin typeface="Sassoon Sans US 2023" pitchFamily="2" charset="0"/>
                  </a:rPr>
                  <a:t>long e</a:t>
                </a:r>
                <a:r>
                  <a:rPr lang="en-GB" dirty="0">
                    <a:latin typeface="Sassoon Sans US 2023" pitchFamily="2" charset="0"/>
                  </a:rPr>
                  <a:t>. </a:t>
                </a:r>
              </a:p>
            </p:txBody>
          </p:sp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7B87BADC-4456-F459-7BF4-EE8AC42C4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33798" y="1899153"/>
                <a:ext cx="767656" cy="1908537"/>
              </a:xfrm>
              <a:prstGeom prst="rect">
                <a:avLst/>
              </a:prstGeom>
            </p:spPr>
          </p:pic>
        </p:grpSp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1F9DBEE5-D091-9F5F-8452-A32AF9B39C84}"/>
                </a:ext>
              </a:extLst>
            </p:cNvPr>
            <p:cNvSpPr/>
            <p:nvPr/>
          </p:nvSpPr>
          <p:spPr>
            <a:xfrm>
              <a:off x="1377396" y="5415277"/>
              <a:ext cx="2543407" cy="1156162"/>
            </a:xfrm>
            <a:prstGeom prst="wedgeRoundRectCallout">
              <a:avLst>
                <a:gd name="adj1" fmla="val -59781"/>
                <a:gd name="adj2" fmla="val -36020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ounded Rectangular Callout 17">
            <a:extLst>
              <a:ext uri="{FF2B5EF4-FFF2-40B4-BE49-F238E27FC236}">
                <a16:creationId xmlns:a16="http://schemas.microsoft.com/office/drawing/2014/main" id="{EB430719-111F-3819-262D-E90B31907406}"/>
              </a:ext>
            </a:extLst>
          </p:cNvPr>
          <p:cNvSpPr/>
          <p:nvPr/>
        </p:nvSpPr>
        <p:spPr>
          <a:xfrm>
            <a:off x="7517895" y="5523812"/>
            <a:ext cx="2915641" cy="817771"/>
          </a:xfrm>
          <a:prstGeom prst="wedgeRoundRectCallout">
            <a:avLst>
              <a:gd name="adj1" fmla="val 58128"/>
              <a:gd name="adj2" fmla="val -44616"/>
              <a:gd name="adj3" fmla="val 16667"/>
            </a:avLst>
          </a:prstGeom>
          <a:noFill/>
          <a:ln w="381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5F54AC-B637-F3F9-F2FA-96F9704A6011}"/>
              </a:ext>
            </a:extLst>
          </p:cNvPr>
          <p:cNvSpPr txBox="1"/>
          <p:nvPr/>
        </p:nvSpPr>
        <p:spPr>
          <a:xfrm>
            <a:off x="7566655" y="5644781"/>
            <a:ext cx="2836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Sassoon Sans US 2023" pitchFamily="2" charset="77"/>
              </a:rPr>
              <a:t>Which words get their long vowel sound from a base word?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B62DA89-219B-6D3C-4997-8A4480503FA9}"/>
              </a:ext>
            </a:extLst>
          </p:cNvPr>
          <p:cNvGrpSpPr/>
          <p:nvPr/>
        </p:nvGrpSpPr>
        <p:grpSpPr>
          <a:xfrm>
            <a:off x="2012448" y="2298112"/>
            <a:ext cx="8128452" cy="3272191"/>
            <a:chOff x="2012448" y="2174589"/>
            <a:chExt cx="8128452" cy="3272191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224DB76-27F6-FD77-20C7-43C1F1B959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9039" y="5446780"/>
              <a:ext cx="280471" cy="0"/>
            </a:xfrm>
            <a:prstGeom prst="line">
              <a:avLst/>
            </a:prstGeom>
            <a:ln w="57150">
              <a:solidFill>
                <a:srgbClr val="20D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673F5D9-CBC3-C944-C8CA-91FF8076DD27}"/>
                </a:ext>
              </a:extLst>
            </p:cNvPr>
            <p:cNvGrpSpPr/>
            <p:nvPr/>
          </p:nvGrpSpPr>
          <p:grpSpPr>
            <a:xfrm>
              <a:off x="2012448" y="2174589"/>
              <a:ext cx="8128452" cy="2172644"/>
              <a:chOff x="2012448" y="2174589"/>
              <a:chExt cx="8128452" cy="2172644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0393E05-D6D0-B3F1-381A-0BAE5D319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55747" y="4044910"/>
                <a:ext cx="438618" cy="0"/>
              </a:xfrm>
              <a:prstGeom prst="line">
                <a:avLst/>
              </a:prstGeom>
              <a:ln w="57150">
                <a:solidFill>
                  <a:srgbClr val="20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19A69B41-800F-0B65-0CA4-F9036FEDD3FE}"/>
                  </a:ext>
                </a:extLst>
              </p:cNvPr>
              <p:cNvGrpSpPr/>
              <p:nvPr/>
            </p:nvGrpSpPr>
            <p:grpSpPr>
              <a:xfrm>
                <a:off x="2012448" y="2174589"/>
                <a:ext cx="8128452" cy="2172644"/>
                <a:chOff x="2012448" y="2174589"/>
                <a:chExt cx="8128452" cy="2172644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51DD073-4C16-E747-41A5-4F6316E6A0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594636" y="4346374"/>
                  <a:ext cx="165624" cy="859"/>
                </a:xfrm>
                <a:prstGeom prst="line">
                  <a:avLst/>
                </a:prstGeom>
                <a:ln w="57150">
                  <a:solidFill>
                    <a:srgbClr val="20D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36C6123A-84C9-95B4-5A86-5E3033453621}"/>
                    </a:ext>
                  </a:extLst>
                </p:cNvPr>
                <p:cNvGrpSpPr/>
                <p:nvPr/>
              </p:nvGrpSpPr>
              <p:grpSpPr>
                <a:xfrm>
                  <a:off x="2012448" y="2174589"/>
                  <a:ext cx="8128452" cy="2154267"/>
                  <a:chOff x="2012448" y="2174589"/>
                  <a:chExt cx="8128452" cy="2154267"/>
                </a:xfrm>
              </p:grpSpPr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30935A2A-8229-65BF-C786-98F41C01AABC}"/>
                      </a:ext>
                    </a:extLst>
                  </p:cNvPr>
                  <p:cNvGrpSpPr/>
                  <p:nvPr/>
                </p:nvGrpSpPr>
                <p:grpSpPr>
                  <a:xfrm>
                    <a:off x="2012448" y="2174589"/>
                    <a:ext cx="8128452" cy="2154267"/>
                    <a:chOff x="2012448" y="2174589"/>
                    <a:chExt cx="8128452" cy="215426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73F1923C-78B0-B015-F16F-60DDC6E0D1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759477" y="2271850"/>
                      <a:ext cx="184909" cy="0"/>
                    </a:xfrm>
                    <a:prstGeom prst="line">
                      <a:avLst/>
                    </a:prstGeom>
                    <a:ln w="57150">
                      <a:solidFill>
                        <a:srgbClr val="20D1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55C554F7-76E3-CEE5-8393-53962F8673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12448" y="2174589"/>
                      <a:ext cx="8128452" cy="2154267"/>
                      <a:chOff x="2012448" y="2174589"/>
                      <a:chExt cx="8128452" cy="2154267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4B6A582C-F0E0-F20A-4C18-4DF2FEFA01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43787" y="2174589"/>
                        <a:ext cx="7697113" cy="2154267"/>
                        <a:chOff x="2321819" y="2603065"/>
                        <a:chExt cx="7697113" cy="2154267"/>
                      </a:xfrm>
                    </p:grpSpPr>
                    <p:grpSp>
                      <p:nvGrpSpPr>
                        <p:cNvPr id="51" name="Group 50">
                          <a:extLst>
                            <a:ext uri="{FF2B5EF4-FFF2-40B4-BE49-F238E27FC236}">
                              <a16:creationId xmlns:a16="http://schemas.microsoft.com/office/drawing/2014/main" id="{92BE99CD-379F-8594-C87E-FB090E1C49F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21819" y="2603065"/>
                          <a:ext cx="7697113" cy="2154267"/>
                          <a:chOff x="2321819" y="2603065"/>
                          <a:chExt cx="7697113" cy="2154267"/>
                        </a:xfrm>
                      </p:grpSpPr>
                      <p:grpSp>
                        <p:nvGrpSpPr>
                          <p:cNvPr id="23" name="Group 22">
                            <a:extLst>
                              <a:ext uri="{FF2B5EF4-FFF2-40B4-BE49-F238E27FC236}">
                                <a16:creationId xmlns:a16="http://schemas.microsoft.com/office/drawing/2014/main" id="{976A9C9A-EBEF-D20F-7E24-A9BF0A3F09B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321819" y="2603065"/>
                            <a:ext cx="7697113" cy="978972"/>
                            <a:chOff x="2321819" y="2603065"/>
                            <a:chExt cx="7697113" cy="978972"/>
                          </a:xfrm>
                        </p:grpSpPr>
                        <p:cxnSp>
                          <p:nvCxnSpPr>
                            <p:cNvPr id="17" name="Straight Connector 16">
                              <a:extLst>
                                <a:ext uri="{FF2B5EF4-FFF2-40B4-BE49-F238E27FC236}">
                                  <a16:creationId xmlns:a16="http://schemas.microsoft.com/office/drawing/2014/main" id="{26B23078-25A9-1DCB-D661-4F8233E88C3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324994" y="2675038"/>
                              <a:ext cx="197689" cy="0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20D16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2" name="Straight Connector 21">
                              <a:extLst>
                                <a:ext uri="{FF2B5EF4-FFF2-40B4-BE49-F238E27FC236}">
                                  <a16:creationId xmlns:a16="http://schemas.microsoft.com/office/drawing/2014/main" id="{5618CEBF-9B71-A876-53FF-9D2CC9D57530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482669" y="2606117"/>
                              <a:ext cx="331705" cy="0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20D16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5" name="Straight Connector 24">
                              <a:extLst>
                                <a:ext uri="{FF2B5EF4-FFF2-40B4-BE49-F238E27FC236}">
                                  <a16:creationId xmlns:a16="http://schemas.microsoft.com/office/drawing/2014/main" id="{13617D05-6A0F-0660-57FD-E7E822877E7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9764122" y="3579143"/>
                              <a:ext cx="187522" cy="2894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20D16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6" name="Straight Connector 25">
                              <a:extLst>
                                <a:ext uri="{FF2B5EF4-FFF2-40B4-BE49-F238E27FC236}">
                                  <a16:creationId xmlns:a16="http://schemas.microsoft.com/office/drawing/2014/main" id="{7B013768-741B-EA3F-667F-128B6A1DE8C7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5394912" y="3483358"/>
                              <a:ext cx="298948" cy="0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20D16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7" name="Straight Connector 26">
                              <a:extLst>
                                <a:ext uri="{FF2B5EF4-FFF2-40B4-BE49-F238E27FC236}">
                                  <a16:creationId xmlns:a16="http://schemas.microsoft.com/office/drawing/2014/main" id="{F57A0CAF-FAC7-B33B-DB9A-8F8665A0F3B6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321819" y="3472171"/>
                              <a:ext cx="119397" cy="0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20D16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9" name="Straight Connector 28">
                              <a:extLst>
                                <a:ext uri="{FF2B5EF4-FFF2-40B4-BE49-F238E27FC236}">
                                  <a16:creationId xmlns:a16="http://schemas.microsoft.com/office/drawing/2014/main" id="{6B24675D-461C-AEF5-03A8-BAE97D9876FA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9676840" y="2603065"/>
                              <a:ext cx="342092" cy="0"/>
                            </a:xfrm>
                            <a:prstGeom prst="line">
                              <a:avLst/>
                            </a:prstGeom>
                            <a:ln w="57150">
                              <a:solidFill>
                                <a:srgbClr val="20D16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44" name="Straight Connector 43">
                            <a:extLst>
                              <a:ext uri="{FF2B5EF4-FFF2-40B4-BE49-F238E27FC236}">
                                <a16:creationId xmlns:a16="http://schemas.microsoft.com/office/drawing/2014/main" id="{3A5BD974-8EA7-1BD5-AE1B-1202570EE32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5423732" y="4757332"/>
                            <a:ext cx="167587" cy="0"/>
                          </a:xfrm>
                          <a:prstGeom prst="line">
                            <a:avLst/>
                          </a:prstGeom>
                          <a:ln w="57150">
                            <a:solidFill>
                              <a:srgbClr val="20D16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48" name="Straight Connector 47">
                          <a:extLst>
                            <a:ext uri="{FF2B5EF4-FFF2-40B4-BE49-F238E27FC236}">
                              <a16:creationId xmlns:a16="http://schemas.microsoft.com/office/drawing/2014/main" id="{7E0F7B7D-79BC-3528-F685-D4D1A41A1E6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949714" y="2693660"/>
                          <a:ext cx="311804" cy="6666"/>
                        </a:xfrm>
                        <a:prstGeom prst="line">
                          <a:avLst/>
                        </a:prstGeom>
                        <a:ln w="57150">
                          <a:solidFill>
                            <a:srgbClr val="20D16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37" name="Straight Connector 36">
                        <a:extLst>
                          <a:ext uri="{FF2B5EF4-FFF2-40B4-BE49-F238E27FC236}">
                            <a16:creationId xmlns:a16="http://schemas.microsoft.com/office/drawing/2014/main" id="{6BCE7936-3406-5E06-11B8-CCA0132A64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012448" y="3041510"/>
                        <a:ext cx="160672" cy="0"/>
                      </a:xfrm>
                      <a:prstGeom prst="line">
                        <a:avLst/>
                      </a:prstGeom>
                      <a:ln w="57150">
                        <a:solidFill>
                          <a:srgbClr val="20D1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850030E9-69A7-E46E-9D27-0ABD5ABC65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2668163" y="3046610"/>
                        <a:ext cx="115756" cy="0"/>
                      </a:xfrm>
                      <a:prstGeom prst="line">
                        <a:avLst/>
                      </a:prstGeom>
                      <a:ln w="57150">
                        <a:solidFill>
                          <a:srgbClr val="20D1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6" name="Arc 75">
                        <a:extLst>
                          <a:ext uri="{FF2B5EF4-FFF2-40B4-BE49-F238E27FC236}">
                            <a16:creationId xmlns:a16="http://schemas.microsoft.com/office/drawing/2014/main" id="{E9788F47-A06B-824A-0D2C-6B6BE8B44E4F}"/>
                          </a:ext>
                        </a:extLst>
                      </p:cNvPr>
                      <p:cNvSpPr/>
                      <p:nvPr/>
                    </p:nvSpPr>
                    <p:spPr>
                      <a:xfrm rot="7737894">
                        <a:off x="2089870" y="2791018"/>
                        <a:ext cx="418805" cy="418909"/>
                      </a:xfrm>
                      <a:prstGeom prst="arc">
                        <a:avLst>
                          <a:gd name="adj1" fmla="val 14472064"/>
                          <a:gd name="adj2" fmla="val 2503602"/>
                        </a:avLst>
                      </a:prstGeom>
                      <a:ln w="38100">
                        <a:solidFill>
                          <a:srgbClr val="20D1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2000" b="1">
                          <a:latin typeface="Sassoon Sans US 2023" pitchFamily="2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A7C00880-135C-105A-312F-29430B4E68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50280" y="3054882"/>
                    <a:ext cx="186423" cy="0"/>
                  </a:xfrm>
                  <a:prstGeom prst="line">
                    <a:avLst/>
                  </a:prstGeom>
                  <a:ln w="57150">
                    <a:solidFill>
                      <a:srgbClr val="20D1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D57CE259-9C20-D98C-DFA8-F0ED90C61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239036" y="4346374"/>
                  <a:ext cx="165624" cy="859"/>
                </a:xfrm>
                <a:prstGeom prst="line">
                  <a:avLst/>
                </a:prstGeom>
                <a:ln w="57150">
                  <a:solidFill>
                    <a:srgbClr val="20D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4BFBEC-3717-DD14-BCF4-B3A076603F19}"/>
              </a:ext>
            </a:extLst>
          </p:cNvPr>
          <p:cNvGrpSpPr/>
          <p:nvPr/>
        </p:nvGrpSpPr>
        <p:grpSpPr>
          <a:xfrm>
            <a:off x="415162" y="3334841"/>
            <a:ext cx="7097417" cy="1721716"/>
            <a:chOff x="415162" y="3211318"/>
            <a:chExt cx="7097417" cy="1721716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5A085E3-B93C-F598-665C-291D60F468DF}"/>
                </a:ext>
              </a:extLst>
            </p:cNvPr>
            <p:cNvGrpSpPr/>
            <p:nvPr/>
          </p:nvGrpSpPr>
          <p:grpSpPr>
            <a:xfrm>
              <a:off x="2598871" y="4514469"/>
              <a:ext cx="555680" cy="418565"/>
              <a:chOff x="6633613" y="2185448"/>
              <a:chExt cx="555680" cy="418565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C469D63-E98C-752F-1A76-5400CA1A3A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8186" y="2452514"/>
                <a:ext cx="141107" cy="0"/>
              </a:xfrm>
              <a:prstGeom prst="line">
                <a:avLst/>
              </a:prstGeom>
              <a:ln w="57150">
                <a:solidFill>
                  <a:srgbClr val="20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F84CCE2-A71C-6809-9C47-DB12CA9BDB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3613" y="2452514"/>
                <a:ext cx="141107" cy="0"/>
              </a:xfrm>
              <a:prstGeom prst="line">
                <a:avLst/>
              </a:prstGeom>
              <a:ln w="57150">
                <a:solidFill>
                  <a:srgbClr val="20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Arc 113">
                <a:extLst>
                  <a:ext uri="{FF2B5EF4-FFF2-40B4-BE49-F238E27FC236}">
                    <a16:creationId xmlns:a16="http://schemas.microsoft.com/office/drawing/2014/main" id="{9DA5C4BF-CF5D-F1CA-44BD-9DEFDC12416F}"/>
                  </a:ext>
                </a:extLst>
              </p:cNvPr>
              <p:cNvSpPr/>
              <p:nvPr/>
            </p:nvSpPr>
            <p:spPr>
              <a:xfrm rot="7737894">
                <a:off x="6714940" y="2190231"/>
                <a:ext cx="418565" cy="408999"/>
              </a:xfrm>
              <a:prstGeom prst="arc">
                <a:avLst>
                  <a:gd name="adj1" fmla="val 14963946"/>
                  <a:gd name="adj2" fmla="val 2503602"/>
                </a:avLst>
              </a:prstGeom>
              <a:ln w="38100">
                <a:solidFill>
                  <a:srgbClr val="20D1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FF3760"/>
                  </a:solidFill>
                  <a:latin typeface="Sassoon Sans US 2023" pitchFamily="2" charset="0"/>
                </a:endParaRPr>
              </a:p>
            </p:txBody>
          </p: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47137A5-860F-FB74-3ED3-3525701B2D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1253" y="3677764"/>
              <a:ext cx="143433" cy="570"/>
            </a:xfrm>
            <a:prstGeom prst="line">
              <a:avLst/>
            </a:prstGeom>
            <a:ln w="57150">
              <a:solidFill>
                <a:srgbClr val="20D1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1BA83AA-7441-4F6C-BE25-9153C3C7C30C}"/>
                </a:ext>
              </a:extLst>
            </p:cNvPr>
            <p:cNvGrpSpPr/>
            <p:nvPr/>
          </p:nvGrpSpPr>
          <p:grpSpPr>
            <a:xfrm>
              <a:off x="415162" y="3211318"/>
              <a:ext cx="7097417" cy="1618155"/>
              <a:chOff x="415162" y="3211318"/>
              <a:chExt cx="7097417" cy="1618155"/>
            </a:xfrm>
          </p:grpSpPr>
          <p:sp>
            <p:nvSpPr>
              <p:cNvPr id="97" name="Text Placeholder 1">
                <a:extLst>
                  <a:ext uri="{FF2B5EF4-FFF2-40B4-BE49-F238E27FC236}">
                    <a16:creationId xmlns:a16="http://schemas.microsoft.com/office/drawing/2014/main" id="{42FFFA17-C760-CCD3-E0F8-81F8D73473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130" y="4488641"/>
                <a:ext cx="3943349" cy="30195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b="0" dirty="0">
                    <a:solidFill>
                      <a:srgbClr val="FF3760"/>
                    </a:solidFill>
                    <a:latin typeface="Sassoon Sans US 2023" pitchFamily="2" charset="0"/>
                  </a:rPr>
                  <a:t>crusade</a:t>
                </a: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366EF29-401E-0706-3966-087EBA8CBF6D}"/>
                  </a:ext>
                </a:extLst>
              </p:cNvPr>
              <p:cNvGrpSpPr/>
              <p:nvPr/>
            </p:nvGrpSpPr>
            <p:grpSpPr>
              <a:xfrm>
                <a:off x="415162" y="3211318"/>
                <a:ext cx="7097417" cy="1618155"/>
                <a:chOff x="415162" y="3211318"/>
                <a:chExt cx="7097417" cy="1618155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BD11D0F1-C9C2-3DF8-FC83-C82EDEEFD5F6}"/>
                    </a:ext>
                  </a:extLst>
                </p:cNvPr>
                <p:cNvGrpSpPr/>
                <p:nvPr/>
              </p:nvGrpSpPr>
              <p:grpSpPr>
                <a:xfrm>
                  <a:off x="415162" y="3211318"/>
                  <a:ext cx="6672199" cy="1618155"/>
                  <a:chOff x="-10947625" y="4205282"/>
                  <a:chExt cx="6672199" cy="1618155"/>
                </a:xfrm>
              </p:grpSpPr>
              <p:sp>
                <p:nvSpPr>
                  <p:cNvPr id="33" name="Text Placeholder 1">
                    <a:extLst>
                      <a:ext uri="{FF2B5EF4-FFF2-40B4-BE49-F238E27FC236}">
                        <a16:creationId xmlns:a16="http://schemas.microsoft.com/office/drawing/2014/main" id="{D7A30D86-10D0-10BA-4E4A-B1AFD24724C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-10947625" y="4205282"/>
                    <a:ext cx="3943349" cy="434267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marL="0" indent="0" algn="ctr" defTabSz="914400" rtl="0" eaLnBrk="1" latinLnBrk="0" hangingPunct="1">
                      <a:lnSpc>
                        <a:spcPts val="2700"/>
                      </a:lnSpc>
                      <a:spcBef>
                        <a:spcPts val="0"/>
                      </a:spcBef>
                      <a:buFont typeface="Arial" panose="020B0604020202020204" pitchFamily="34" charset="0"/>
                      <a:buNone/>
                      <a:defRPr sz="2000" b="1" i="0" kern="1200">
                        <a:solidFill>
                          <a:srgbClr val="219CEE"/>
                        </a:solidFill>
                        <a:latin typeface="OpenDyslexicAlta" pitchFamily="2" charset="77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3200" b="0" dirty="0">
                        <a:solidFill>
                          <a:srgbClr val="FF3760"/>
                        </a:solidFill>
                        <a:latin typeface="Sassoon Sans US 2023" pitchFamily="2" charset="0"/>
                      </a:rPr>
                      <a:t>lonely</a:t>
                    </a:r>
                  </a:p>
                </p:txBody>
              </p:sp>
              <p:sp>
                <p:nvSpPr>
                  <p:cNvPr id="39" name="Text Placeholder 1">
                    <a:extLst>
                      <a:ext uri="{FF2B5EF4-FFF2-40B4-BE49-F238E27FC236}">
                        <a16:creationId xmlns:a16="http://schemas.microsoft.com/office/drawing/2014/main" id="{6F422969-2F09-9CD0-6E52-C76BAF6391E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-7561126" y="5389170"/>
                    <a:ext cx="3285700" cy="434267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Autofit/>
                  </a:bodyPr>
                  <a:lstStyle>
                    <a:lvl1pPr marL="0" indent="0" algn="ctr" defTabSz="914400" rtl="0" eaLnBrk="1" latinLnBrk="0" hangingPunct="1">
                      <a:lnSpc>
                        <a:spcPts val="2700"/>
                      </a:lnSpc>
                      <a:spcBef>
                        <a:spcPts val="0"/>
                      </a:spcBef>
                      <a:buFont typeface="Arial" panose="020B0604020202020204" pitchFamily="34" charset="0"/>
                      <a:buNone/>
                      <a:defRPr sz="2000" b="1" i="0" kern="1200">
                        <a:solidFill>
                          <a:srgbClr val="219CEE"/>
                        </a:solidFill>
                        <a:latin typeface="OpenDyslexicAlta" pitchFamily="2" charset="77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3200" b="0" dirty="0">
                        <a:solidFill>
                          <a:srgbClr val="FF3760"/>
                        </a:solidFill>
                        <a:latin typeface="Sassoon Sans US 2023" pitchFamily="2" charset="0"/>
                      </a:rPr>
                      <a:t>argue</a:t>
                    </a:r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0AC3EF54-D0DA-0F08-08BE-16D1442F6583}"/>
                    </a:ext>
                  </a:extLst>
                </p:cNvPr>
                <p:cNvGrpSpPr/>
                <p:nvPr/>
              </p:nvGrpSpPr>
              <p:grpSpPr>
                <a:xfrm>
                  <a:off x="6089277" y="3275897"/>
                  <a:ext cx="555680" cy="418565"/>
                  <a:chOff x="6130970" y="2185448"/>
                  <a:chExt cx="555680" cy="418565"/>
                </a:xfrm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43C3026D-67E9-1B5C-5A1A-C1030409A8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45543" y="2452514"/>
                    <a:ext cx="141107" cy="0"/>
                  </a:xfrm>
                  <a:prstGeom prst="line">
                    <a:avLst/>
                  </a:prstGeom>
                  <a:ln w="57150">
                    <a:solidFill>
                      <a:srgbClr val="20D1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A24A70DD-82D4-F66E-CA10-73911001F4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30970" y="2452514"/>
                    <a:ext cx="141107" cy="0"/>
                  </a:xfrm>
                  <a:prstGeom prst="line">
                    <a:avLst/>
                  </a:prstGeom>
                  <a:ln w="57150">
                    <a:solidFill>
                      <a:srgbClr val="20D1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Arc 60">
                    <a:extLst>
                      <a:ext uri="{FF2B5EF4-FFF2-40B4-BE49-F238E27FC236}">
                        <a16:creationId xmlns:a16="http://schemas.microsoft.com/office/drawing/2014/main" id="{654982AA-65EA-4E21-ADB1-CD122D787D62}"/>
                      </a:ext>
                    </a:extLst>
                  </p:cNvPr>
                  <p:cNvSpPr/>
                  <p:nvPr/>
                </p:nvSpPr>
                <p:spPr>
                  <a:xfrm rot="7737894">
                    <a:off x="6212297" y="2190231"/>
                    <a:ext cx="418565" cy="408999"/>
                  </a:xfrm>
                  <a:prstGeom prst="arc">
                    <a:avLst>
                      <a:gd name="adj1" fmla="val 14963946"/>
                      <a:gd name="adj2" fmla="val 2503602"/>
                    </a:avLst>
                  </a:prstGeom>
                  <a:ln w="38100">
                    <a:solidFill>
                      <a:srgbClr val="20D1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solidFill>
                        <a:srgbClr val="FF3760"/>
                      </a:solidFill>
                      <a:latin typeface="Sassoon Sans US 2023" pitchFamily="2" charset="0"/>
                    </a:endParaRPr>
                  </a:p>
                </p:txBody>
              </p:sp>
            </p:grpSp>
            <p:sp>
              <p:nvSpPr>
                <p:cNvPr id="98" name="Text Placeholder 1">
                  <a:extLst>
                    <a:ext uri="{FF2B5EF4-FFF2-40B4-BE49-F238E27FC236}">
                      <a16:creationId xmlns:a16="http://schemas.microsoft.com/office/drawing/2014/main" id="{D45A223F-37BD-5B50-60A2-1CE8005B04A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96035" y="3255603"/>
                  <a:ext cx="3016544" cy="32101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3200" b="0" dirty="0">
                      <a:solidFill>
                        <a:srgbClr val="FF3760"/>
                      </a:solidFill>
                      <a:latin typeface="Sassoon Sans US 2023" pitchFamily="2" charset="0"/>
                    </a:rPr>
                    <a:t>teenage</a:t>
                  </a: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9AC697F-ACAF-CA98-0F4A-849E5C0CC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57187" y="4762072"/>
                  <a:ext cx="357793" cy="0"/>
                </a:xfrm>
                <a:prstGeom prst="line">
                  <a:avLst/>
                </a:prstGeom>
                <a:ln w="57150">
                  <a:solidFill>
                    <a:srgbClr val="20D1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3621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3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EDE8434-9AB3-05E9-C5B3-E61D383701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10939" y="542273"/>
            <a:ext cx="8368769" cy="749135"/>
          </a:xfrm>
        </p:spPr>
        <p:txBody>
          <a:bodyPr/>
          <a:lstStyle/>
          <a:p>
            <a:r>
              <a:rPr lang="en-GB" sz="1800" dirty="0"/>
              <a:t>Can you pick out the graphemes in each word that spell a long vowel sound? Can you sort the graphemes according to the long vowel sound(s) they spell?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A05767-BA9E-E874-19D5-195914EC63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Spelling Sounds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9B4BDC-D8EF-6D47-0B91-1DCD722A9EF7}"/>
              </a:ext>
            </a:extLst>
          </p:cNvPr>
          <p:cNvSpPr/>
          <p:nvPr/>
        </p:nvSpPr>
        <p:spPr>
          <a:xfrm>
            <a:off x="363107" y="3659461"/>
            <a:ext cx="2041326" cy="2891520"/>
          </a:xfrm>
          <a:prstGeom prst="rect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637659-10F0-FBEC-E493-97AB5CD3F27F}"/>
              </a:ext>
            </a:extLst>
          </p:cNvPr>
          <p:cNvSpPr/>
          <p:nvPr/>
        </p:nvSpPr>
        <p:spPr>
          <a:xfrm>
            <a:off x="2715552" y="3657444"/>
            <a:ext cx="2041326" cy="2883951"/>
          </a:xfrm>
          <a:prstGeom prst="rect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BBA18D-1958-C22A-8CB9-A19A0E3B2DAA}"/>
              </a:ext>
            </a:extLst>
          </p:cNvPr>
          <p:cNvSpPr/>
          <p:nvPr/>
        </p:nvSpPr>
        <p:spPr>
          <a:xfrm>
            <a:off x="5067996" y="3659532"/>
            <a:ext cx="2041325" cy="2891520"/>
          </a:xfrm>
          <a:prstGeom prst="rect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83BEE7-CB58-E922-8631-C6BFD0671044}"/>
              </a:ext>
            </a:extLst>
          </p:cNvPr>
          <p:cNvSpPr txBox="1"/>
          <p:nvPr/>
        </p:nvSpPr>
        <p:spPr>
          <a:xfrm>
            <a:off x="3306063" y="3759028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Sassoon Sans US 2023" pitchFamily="2" charset="77"/>
              </a:rPr>
              <a:t>long 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1B6FFF-08C6-6F41-2A34-4465018256C1}"/>
              </a:ext>
            </a:extLst>
          </p:cNvPr>
          <p:cNvSpPr txBox="1"/>
          <p:nvPr/>
        </p:nvSpPr>
        <p:spPr>
          <a:xfrm>
            <a:off x="5703228" y="3756159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Sassoon Sans US 2023" pitchFamily="2" charset="77"/>
              </a:rPr>
              <a:t>long </a:t>
            </a:r>
            <a:r>
              <a:rPr lang="en-GB" b="1" dirty="0" err="1">
                <a:solidFill>
                  <a:srgbClr val="7956D6"/>
                </a:solidFill>
                <a:latin typeface="Sassoon Sans US 2023" pitchFamily="2" charset="77"/>
              </a:rPr>
              <a:t>i</a:t>
            </a:r>
            <a:endParaRPr lang="en-GB" b="1" dirty="0">
              <a:solidFill>
                <a:srgbClr val="7956D6"/>
              </a:solidFill>
              <a:latin typeface="Sassoon Sans US 2023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D2F012-5727-1E84-C6F6-32B0E8B0CBC6}"/>
              </a:ext>
            </a:extLst>
          </p:cNvPr>
          <p:cNvSpPr txBox="1"/>
          <p:nvPr/>
        </p:nvSpPr>
        <p:spPr>
          <a:xfrm>
            <a:off x="962770" y="3756881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Sassoon Sans US 2023" pitchFamily="2" charset="77"/>
              </a:rPr>
              <a:t>long a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798F7A2-54FC-B9AD-52A5-23FBF76F7854}"/>
              </a:ext>
            </a:extLst>
          </p:cNvPr>
          <p:cNvSpPr txBox="1">
            <a:spLocks/>
          </p:cNvSpPr>
          <p:nvPr/>
        </p:nvSpPr>
        <p:spPr>
          <a:xfrm>
            <a:off x="-292215" y="1916140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recycling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3DD5EEB8-6590-1BD5-FCFA-5E8F61DA1251}"/>
              </a:ext>
            </a:extLst>
          </p:cNvPr>
          <p:cNvSpPr txBox="1">
            <a:spLocks/>
          </p:cNvSpPr>
          <p:nvPr/>
        </p:nvSpPr>
        <p:spPr>
          <a:xfrm>
            <a:off x="8697117" y="192106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teenagers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9EAF7AE-1074-11A0-1B44-D2542B575365}"/>
              </a:ext>
            </a:extLst>
          </p:cNvPr>
          <p:cNvSpPr txBox="1">
            <a:spLocks/>
          </p:cNvSpPr>
          <p:nvPr/>
        </p:nvSpPr>
        <p:spPr>
          <a:xfrm>
            <a:off x="3976423" y="192106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boastfully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EE09C084-1D6F-A9AB-B7FC-E445874D9888}"/>
              </a:ext>
            </a:extLst>
          </p:cNvPr>
          <p:cNvSpPr txBox="1">
            <a:spLocks/>
          </p:cNvSpPr>
          <p:nvPr/>
        </p:nvSpPr>
        <p:spPr>
          <a:xfrm>
            <a:off x="4832732" y="268342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satisfying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A59F5133-2BCF-0D8C-5498-AFDACA713967}"/>
              </a:ext>
            </a:extLst>
          </p:cNvPr>
          <p:cNvSpPr txBox="1">
            <a:spLocks/>
          </p:cNvSpPr>
          <p:nvPr/>
        </p:nvSpPr>
        <p:spPr>
          <a:xfrm>
            <a:off x="9175456" y="268302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loneliness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59DCC27A-45DC-1FC6-A4B3-332E561F4FE3}"/>
              </a:ext>
            </a:extLst>
          </p:cNvPr>
          <p:cNvSpPr txBox="1">
            <a:spLocks/>
          </p:cNvSpPr>
          <p:nvPr/>
        </p:nvSpPr>
        <p:spPr>
          <a:xfrm>
            <a:off x="2236888" y="268342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argumentative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F309CF72-AD1A-6982-F239-961B0B3C0A0D}"/>
              </a:ext>
            </a:extLst>
          </p:cNvPr>
          <p:cNvSpPr txBox="1">
            <a:spLocks/>
          </p:cNvSpPr>
          <p:nvPr/>
        </p:nvSpPr>
        <p:spPr>
          <a:xfrm>
            <a:off x="2111055" y="1916140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insightful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51E89CC-921E-D42A-6447-7E54704B8FAA}"/>
              </a:ext>
            </a:extLst>
          </p:cNvPr>
          <p:cNvSpPr txBox="1">
            <a:spLocks/>
          </p:cNvSpPr>
          <p:nvPr/>
        </p:nvSpPr>
        <p:spPr>
          <a:xfrm>
            <a:off x="-168255" y="268302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crusaders</a:t>
            </a: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8ADBF160-8A4F-0F96-CB27-3C03F84A1115}"/>
              </a:ext>
            </a:extLst>
          </p:cNvPr>
          <p:cNvSpPr txBox="1">
            <a:spLocks/>
          </p:cNvSpPr>
          <p:nvPr/>
        </p:nvSpPr>
        <p:spPr>
          <a:xfrm>
            <a:off x="6460017" y="191613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daydreamer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3A64F60D-B201-278A-E26D-E68ECBC32D9F}"/>
              </a:ext>
            </a:extLst>
          </p:cNvPr>
          <p:cNvSpPr txBox="1">
            <a:spLocks/>
          </p:cNvSpPr>
          <p:nvPr/>
        </p:nvSpPr>
        <p:spPr>
          <a:xfrm>
            <a:off x="6848768" y="2683425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exclaimed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CD46B8-F8B4-6D3E-C8AA-A4CB9CF47366}"/>
              </a:ext>
            </a:extLst>
          </p:cNvPr>
          <p:cNvSpPr/>
          <p:nvPr/>
        </p:nvSpPr>
        <p:spPr>
          <a:xfrm>
            <a:off x="7420439" y="3649875"/>
            <a:ext cx="2041325" cy="2891520"/>
          </a:xfrm>
          <a:prstGeom prst="rect">
            <a:avLst/>
          </a:prstGeom>
          <a:noFill/>
          <a:ln w="63500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630512-375C-EEE1-B1C1-D4F939F5A25D}"/>
              </a:ext>
            </a:extLst>
          </p:cNvPr>
          <p:cNvSpPr/>
          <p:nvPr/>
        </p:nvSpPr>
        <p:spPr>
          <a:xfrm>
            <a:off x="9772883" y="3649874"/>
            <a:ext cx="2041325" cy="2891520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0BF66-5366-F664-CA90-D126B1C2B440}"/>
              </a:ext>
            </a:extLst>
          </p:cNvPr>
          <p:cNvSpPr txBox="1"/>
          <p:nvPr/>
        </p:nvSpPr>
        <p:spPr>
          <a:xfrm>
            <a:off x="8068264" y="3759028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139C4"/>
                </a:solidFill>
                <a:latin typeface="Sassoon Sans US 2023" pitchFamily="2" charset="77"/>
              </a:rPr>
              <a:t>long 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56429-26A0-CDC1-DC55-FE89ECC6424D}"/>
              </a:ext>
            </a:extLst>
          </p:cNvPr>
          <p:cNvSpPr txBox="1"/>
          <p:nvPr/>
        </p:nvSpPr>
        <p:spPr>
          <a:xfrm>
            <a:off x="10092138" y="3756159"/>
            <a:ext cx="1425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  <a:latin typeface="Sassoon Sans US 2023" pitchFamily="2" charset="77"/>
              </a:rPr>
              <a:t>long u</a:t>
            </a:r>
          </a:p>
          <a:p>
            <a:pPr algn="ctr"/>
            <a:r>
              <a:rPr lang="en-GB" b="1" dirty="0">
                <a:solidFill>
                  <a:schemeClr val="accent2"/>
                </a:solidFill>
                <a:latin typeface="Sassoon Sans US 2023" pitchFamily="2" charset="77"/>
              </a:rPr>
              <a:t>/</a:t>
            </a:r>
            <a:r>
              <a:rPr lang="en-GB" b="1" dirty="0" err="1">
                <a:solidFill>
                  <a:schemeClr val="accent2"/>
                </a:solidFill>
                <a:latin typeface="Sassoon Sans US 2023" pitchFamily="2" charset="77"/>
              </a:rPr>
              <a:t>yoo</a:t>
            </a:r>
            <a:r>
              <a:rPr lang="en-GB" b="1" dirty="0">
                <a:solidFill>
                  <a:schemeClr val="accent2"/>
                </a:solidFill>
                <a:latin typeface="Sassoon Sans US 2023" pitchFamily="2" charset="77"/>
              </a:rPr>
              <a:t>/ &amp; /</a:t>
            </a:r>
            <a:r>
              <a:rPr lang="en-GB" b="1" dirty="0" err="1">
                <a:solidFill>
                  <a:schemeClr val="accent2"/>
                </a:solidFill>
                <a:latin typeface="Sassoon Sans US 2023" pitchFamily="2" charset="77"/>
              </a:rPr>
              <a:t>oo</a:t>
            </a:r>
            <a:r>
              <a:rPr lang="en-GB" b="1" dirty="0">
                <a:solidFill>
                  <a:schemeClr val="accent2"/>
                </a:solidFill>
                <a:latin typeface="Sassoon Sans US 2023" pitchFamily="2" charset="77"/>
              </a:rPr>
              <a:t>/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8F91353-694A-1A2E-39FC-017A348C783C}"/>
              </a:ext>
            </a:extLst>
          </p:cNvPr>
          <p:cNvSpPr txBox="1">
            <a:spLocks/>
          </p:cNvSpPr>
          <p:nvPr/>
        </p:nvSpPr>
        <p:spPr>
          <a:xfrm>
            <a:off x="-292238" y="1912086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rec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cling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47CB1-F3D4-139D-46C8-463AD66C0F91}"/>
              </a:ext>
            </a:extLst>
          </p:cNvPr>
          <p:cNvSpPr txBox="1"/>
          <p:nvPr/>
        </p:nvSpPr>
        <p:spPr>
          <a:xfrm>
            <a:off x="1337242" y="1896766"/>
            <a:ext cx="4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FF3760"/>
                </a:solidFill>
                <a:latin typeface="Sassoon Sans US 2023" pitchFamily="2" charset="0"/>
              </a:rPr>
              <a:t>y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3843B26D-458E-49E1-B2CF-B9A0986C68A1}"/>
              </a:ext>
            </a:extLst>
          </p:cNvPr>
          <p:cNvSpPr txBox="1">
            <a:spLocks/>
          </p:cNvSpPr>
          <p:nvPr/>
        </p:nvSpPr>
        <p:spPr>
          <a:xfrm>
            <a:off x="2111055" y="191834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ins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igh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tful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7A9405-1172-A8B4-BD26-E08A45203428}"/>
              </a:ext>
            </a:extLst>
          </p:cNvPr>
          <p:cNvSpPr txBox="1"/>
          <p:nvPr/>
        </p:nvSpPr>
        <p:spPr>
          <a:xfrm>
            <a:off x="3347057" y="1901305"/>
            <a:ext cx="73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3760"/>
                </a:solidFill>
                <a:latin typeface="Sassoon Sans US 2023" pitchFamily="2" charset="0"/>
              </a:rPr>
              <a:t>igh</a:t>
            </a:r>
            <a:endParaRPr lang="en-US" sz="2400" dirty="0">
              <a:solidFill>
                <a:srgbClr val="FF3760"/>
              </a:solidFill>
              <a:latin typeface="Sassoon Sans US 2023" pitchFamily="2" charset="77"/>
            </a:endParaRP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57602D40-D470-011D-FB52-AF959398490A}"/>
              </a:ext>
            </a:extLst>
          </p:cNvPr>
          <p:cNvSpPr txBox="1">
            <a:spLocks/>
          </p:cNvSpPr>
          <p:nvPr/>
        </p:nvSpPr>
        <p:spPr>
          <a:xfrm>
            <a:off x="3973253" y="191911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b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oa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stfull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y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0EEBEFE9-7ADC-71F1-A366-72B1B2B26B79}"/>
              </a:ext>
            </a:extLst>
          </p:cNvPr>
          <p:cNvSpPr txBox="1">
            <a:spLocks/>
          </p:cNvSpPr>
          <p:nvPr/>
        </p:nvSpPr>
        <p:spPr>
          <a:xfrm>
            <a:off x="5195614" y="1935163"/>
            <a:ext cx="664029" cy="393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</a:rPr>
              <a:t>oa</a:t>
            </a:r>
            <a:endParaRPr lang="en-US" sz="2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75041CDC-8DD6-7F92-3F44-EEA79AA5C5C8}"/>
              </a:ext>
            </a:extLst>
          </p:cNvPr>
          <p:cNvSpPr txBox="1">
            <a:spLocks/>
          </p:cNvSpPr>
          <p:nvPr/>
        </p:nvSpPr>
        <p:spPr>
          <a:xfrm>
            <a:off x="6153824" y="1942948"/>
            <a:ext cx="664029" cy="393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y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AECB48D9-B007-86D4-4654-3AE02E5BFA19}"/>
              </a:ext>
            </a:extLst>
          </p:cNvPr>
          <p:cNvSpPr txBox="1">
            <a:spLocks/>
          </p:cNvSpPr>
          <p:nvPr/>
        </p:nvSpPr>
        <p:spPr>
          <a:xfrm>
            <a:off x="6460017" y="191728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d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ay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dr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ea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mer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605A7369-BC55-1314-7146-4B7DFF74813F}"/>
              </a:ext>
            </a:extLst>
          </p:cNvPr>
          <p:cNvSpPr txBox="1">
            <a:spLocks/>
          </p:cNvSpPr>
          <p:nvPr/>
        </p:nvSpPr>
        <p:spPr>
          <a:xfrm>
            <a:off x="7325318" y="1946493"/>
            <a:ext cx="579964" cy="369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ay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96C3480C-D585-DA34-CFA2-42E11864B6AE}"/>
              </a:ext>
            </a:extLst>
          </p:cNvPr>
          <p:cNvSpPr txBox="1">
            <a:spLocks/>
          </p:cNvSpPr>
          <p:nvPr/>
        </p:nvSpPr>
        <p:spPr>
          <a:xfrm>
            <a:off x="7957123" y="1979551"/>
            <a:ext cx="579963" cy="309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</a:rPr>
              <a:t>ea</a:t>
            </a:r>
            <a:endParaRPr lang="en-US" sz="2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6066E635-639C-05C4-9323-65846F92DF80}"/>
              </a:ext>
            </a:extLst>
          </p:cNvPr>
          <p:cNvSpPr txBox="1">
            <a:spLocks/>
          </p:cNvSpPr>
          <p:nvPr/>
        </p:nvSpPr>
        <p:spPr>
          <a:xfrm>
            <a:off x="8700287" y="19207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t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ee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n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gers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D3C2E88F-E52E-3DCA-AC56-230C91B1536C}"/>
              </a:ext>
            </a:extLst>
          </p:cNvPr>
          <p:cNvSpPr txBox="1">
            <a:spLocks/>
          </p:cNvSpPr>
          <p:nvPr/>
        </p:nvSpPr>
        <p:spPr>
          <a:xfrm>
            <a:off x="9391099" y="2045576"/>
            <a:ext cx="812918" cy="201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</a:rPr>
              <a:t>ee</a:t>
            </a:r>
            <a:endParaRPr lang="en-US" sz="2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3D8EE62A-55DC-C0FA-891F-21AE469DE958}"/>
              </a:ext>
            </a:extLst>
          </p:cNvPr>
          <p:cNvSpPr txBox="1">
            <a:spLocks/>
          </p:cNvSpPr>
          <p:nvPr/>
        </p:nvSpPr>
        <p:spPr>
          <a:xfrm>
            <a:off x="9998575" y="1963719"/>
            <a:ext cx="718758" cy="350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</a:rPr>
              <a:t>a_e</a:t>
            </a:r>
            <a:endParaRPr lang="en-US" sz="2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F68FF158-4F92-4178-FE8F-E9248EBDB8CC}"/>
              </a:ext>
            </a:extLst>
          </p:cNvPr>
          <p:cNvSpPr txBox="1">
            <a:spLocks/>
          </p:cNvSpPr>
          <p:nvPr/>
        </p:nvSpPr>
        <p:spPr>
          <a:xfrm>
            <a:off x="-169307" y="268274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cr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u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s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ders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27B3BAFD-727A-67B1-2105-722050CDFE54}"/>
              </a:ext>
            </a:extLst>
          </p:cNvPr>
          <p:cNvSpPr txBox="1">
            <a:spLocks/>
          </p:cNvSpPr>
          <p:nvPr/>
        </p:nvSpPr>
        <p:spPr>
          <a:xfrm>
            <a:off x="944935" y="2748440"/>
            <a:ext cx="430181" cy="30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u</a:t>
            </a: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694C3ACE-46E5-6D27-FAEE-3D3DA76AF64C}"/>
              </a:ext>
            </a:extLst>
          </p:cNvPr>
          <p:cNvSpPr txBox="1">
            <a:spLocks/>
          </p:cNvSpPr>
          <p:nvPr/>
        </p:nvSpPr>
        <p:spPr>
          <a:xfrm>
            <a:off x="1261457" y="2747996"/>
            <a:ext cx="719741" cy="30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</a:rPr>
              <a:t>a_e</a:t>
            </a:r>
            <a:endParaRPr lang="en-US" sz="2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1A92F379-9313-64B1-D401-7F846C8277D7}"/>
              </a:ext>
            </a:extLst>
          </p:cNvPr>
          <p:cNvSpPr txBox="1">
            <a:spLocks/>
          </p:cNvSpPr>
          <p:nvPr/>
        </p:nvSpPr>
        <p:spPr>
          <a:xfrm>
            <a:off x="2236888" y="268258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arg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u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mentative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6BEC1A23-5F90-F3E5-3B0B-2616F77DF164}"/>
              </a:ext>
            </a:extLst>
          </p:cNvPr>
          <p:cNvSpPr txBox="1">
            <a:spLocks/>
          </p:cNvSpPr>
          <p:nvPr/>
        </p:nvSpPr>
        <p:spPr>
          <a:xfrm>
            <a:off x="3207389" y="2742027"/>
            <a:ext cx="430181" cy="30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u</a:t>
            </a: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588A4B80-933C-8457-588C-4487EF66E8F2}"/>
              </a:ext>
            </a:extLst>
          </p:cNvPr>
          <p:cNvSpPr txBox="1">
            <a:spLocks/>
          </p:cNvSpPr>
          <p:nvPr/>
        </p:nvSpPr>
        <p:spPr>
          <a:xfrm>
            <a:off x="4833994" y="268302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satisf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y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ing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FB1C9728-329E-85C3-2E71-3C01DB54C9A2}"/>
              </a:ext>
            </a:extLst>
          </p:cNvPr>
          <p:cNvSpPr txBox="1">
            <a:spLocks/>
          </p:cNvSpPr>
          <p:nvPr/>
        </p:nvSpPr>
        <p:spPr>
          <a:xfrm>
            <a:off x="6161798" y="2702901"/>
            <a:ext cx="664029" cy="393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y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6AF9948A-2A32-EDED-BCEE-75CEACB46BE4}"/>
              </a:ext>
            </a:extLst>
          </p:cNvPr>
          <p:cNvSpPr txBox="1">
            <a:spLocks/>
          </p:cNvSpPr>
          <p:nvPr/>
        </p:nvSpPr>
        <p:spPr>
          <a:xfrm>
            <a:off x="6848768" y="2683936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excl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med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A0E65BA1-1EF8-9AC5-5182-BD487FF086F2}"/>
              </a:ext>
            </a:extLst>
          </p:cNvPr>
          <p:cNvSpPr txBox="1">
            <a:spLocks/>
          </p:cNvSpPr>
          <p:nvPr/>
        </p:nvSpPr>
        <p:spPr>
          <a:xfrm>
            <a:off x="8167060" y="2713303"/>
            <a:ext cx="579964" cy="369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ai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777042A7-5003-8F08-D1B3-3CF3627DCED4}"/>
              </a:ext>
            </a:extLst>
          </p:cNvPr>
          <p:cNvSpPr txBox="1">
            <a:spLocks/>
          </p:cNvSpPr>
          <p:nvPr/>
        </p:nvSpPr>
        <p:spPr>
          <a:xfrm>
            <a:off x="9175456" y="268302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l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o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n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l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Sassoon Sans US 2023" pitchFamily="2" charset="0"/>
              </a:rPr>
              <a:t>ness</a:t>
            </a: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8E0396A7-B51C-05A6-1AFA-200F934DC7F9}"/>
              </a:ext>
            </a:extLst>
          </p:cNvPr>
          <p:cNvSpPr txBox="1">
            <a:spLocks/>
          </p:cNvSpPr>
          <p:nvPr/>
        </p:nvSpPr>
        <p:spPr>
          <a:xfrm>
            <a:off x="10124073" y="3106702"/>
            <a:ext cx="1119309" cy="201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</a:rPr>
              <a:t>y</a:t>
            </a:r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  <a:sym typeface="Wingdings" panose="05000000000000000000" pitchFamily="2" charset="2"/>
              </a:rPr>
              <a:t>i</a:t>
            </a:r>
            <a:endParaRPr lang="en-US" sz="2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EDC2EBF7-ADA4-37A5-D95A-1E878F184FE4}"/>
              </a:ext>
            </a:extLst>
          </p:cNvPr>
          <p:cNvSpPr txBox="1">
            <a:spLocks/>
          </p:cNvSpPr>
          <p:nvPr/>
        </p:nvSpPr>
        <p:spPr>
          <a:xfrm>
            <a:off x="9987548" y="2719747"/>
            <a:ext cx="718758" cy="350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3760"/>
                </a:solidFill>
                <a:latin typeface="Sassoon Sans US 2023" pitchFamily="2" charset="0"/>
              </a:rPr>
              <a:t>o_e</a:t>
            </a:r>
            <a:endParaRPr lang="en-US" sz="24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12C40C-FF9C-4DD8-E3ED-B6910D7B8686}"/>
              </a:ext>
            </a:extLst>
          </p:cNvPr>
          <p:cNvSpPr txBox="1"/>
          <p:nvPr/>
        </p:nvSpPr>
        <p:spPr>
          <a:xfrm>
            <a:off x="10763185" y="4837552"/>
            <a:ext cx="80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3760"/>
                </a:solidFill>
                <a:latin typeface="Sassoon Sans US 2023" pitchFamily="2" charset="77"/>
              </a:rPr>
              <a:t>/</a:t>
            </a:r>
            <a:r>
              <a:rPr lang="en-US" sz="1800" b="1" dirty="0" err="1">
                <a:solidFill>
                  <a:srgbClr val="FF3760"/>
                </a:solidFill>
                <a:latin typeface="Sassoon Sans US 2023" pitchFamily="2" charset="77"/>
              </a:rPr>
              <a:t>oo</a:t>
            </a:r>
            <a:r>
              <a:rPr lang="en-US" sz="1800" b="1" dirty="0">
                <a:solidFill>
                  <a:srgbClr val="FF3760"/>
                </a:solidFill>
                <a:latin typeface="Sassoon Sans US 2023" pitchFamily="2" charset="77"/>
              </a:rPr>
              <a:t>/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65971AD-F298-BC88-922E-6705B9DCAD44}"/>
              </a:ext>
            </a:extLst>
          </p:cNvPr>
          <p:cNvSpPr txBox="1"/>
          <p:nvPr/>
        </p:nvSpPr>
        <p:spPr>
          <a:xfrm>
            <a:off x="10668562" y="5610496"/>
            <a:ext cx="993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3760"/>
                </a:solidFill>
                <a:latin typeface="Sassoon Sans US 2023" pitchFamily="2" charset="77"/>
              </a:rPr>
              <a:t>/</a:t>
            </a:r>
            <a:r>
              <a:rPr lang="en-US" sz="1800" b="1" dirty="0" err="1">
                <a:solidFill>
                  <a:srgbClr val="FF3760"/>
                </a:solidFill>
                <a:latin typeface="Sassoon Sans US 2023" pitchFamily="2" charset="77"/>
              </a:rPr>
              <a:t>yoo</a:t>
            </a:r>
            <a:r>
              <a:rPr lang="en-US" sz="1800" b="1" dirty="0">
                <a:solidFill>
                  <a:srgbClr val="FF3760"/>
                </a:solidFill>
                <a:latin typeface="Sassoon Sans US 2023" pitchFamily="2" charset="77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981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37175 0.3710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19726 0.478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24362 0.373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22643 0.3435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5099 0.331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95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6862 0.42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49362 0.500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88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73672 0.4055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36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76198 0.3097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9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02018 0.3733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57318 0.420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0.03255 0.4687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58086 0.4564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15261 0.3914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56901 0.4215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1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36" grpId="0"/>
      <p:bldP spid="41" grpId="0"/>
      <p:bldP spid="41" grpId="1"/>
      <p:bldP spid="42" grpId="0"/>
      <p:bldP spid="45" grpId="1"/>
      <p:bldP spid="45" grpId="2"/>
      <p:bldP spid="46" grpId="1"/>
      <p:bldP spid="46" grpId="2"/>
      <p:bldP spid="47" grpId="0"/>
      <p:bldP spid="48" grpId="0"/>
      <p:bldP spid="48" grpId="1"/>
      <p:bldP spid="49" grpId="0"/>
      <p:bldP spid="49" grpId="1"/>
      <p:bldP spid="50" grpId="0"/>
      <p:bldP spid="51" grpId="0"/>
      <p:bldP spid="51" grpId="1"/>
      <p:bldP spid="52" grpId="0"/>
      <p:bldP spid="52" grpId="1"/>
      <p:bldP spid="53" grpId="0"/>
      <p:bldP spid="54" grpId="0"/>
      <p:bldP spid="54" grpId="1"/>
      <p:bldP spid="55" grpId="0"/>
      <p:bldP spid="55" grpId="1"/>
      <p:bldP spid="56" grpId="0"/>
      <p:bldP spid="58" grpId="0"/>
      <p:bldP spid="58" grpId="1"/>
      <p:bldP spid="59" grpId="0"/>
      <p:bldP spid="60" grpId="0"/>
      <p:bldP spid="60" grpId="1"/>
      <p:bldP spid="61" grpId="0"/>
      <p:bldP spid="62" grpId="0"/>
      <p:bldP spid="62" grpId="1"/>
      <p:bldP spid="63" grpId="0"/>
      <p:bldP spid="64" grpId="0"/>
      <p:bldP spid="64" grpId="1"/>
      <p:bldP spid="65" grpId="0"/>
      <p:bldP spid="65" grpId="1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4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Morphemes on the Scene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60349A-2334-217A-B607-FCB56A1951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break the words into their parts?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2A509D8E-68B0-2945-A66B-EF1C297A3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302305"/>
              </p:ext>
            </p:extLst>
          </p:nvPr>
        </p:nvGraphicFramePr>
        <p:xfrm>
          <a:off x="4368892" y="1749996"/>
          <a:ext cx="7545425" cy="485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175">
                  <a:extLst>
                    <a:ext uri="{9D8B030D-6E8A-4147-A177-3AD203B41FA5}">
                      <a16:colId xmlns:a16="http://schemas.microsoft.com/office/drawing/2014/main" val="2211841140"/>
                    </a:ext>
                  </a:extLst>
                </a:gridCol>
                <a:gridCol w="970044">
                  <a:extLst>
                    <a:ext uri="{9D8B030D-6E8A-4147-A177-3AD203B41FA5}">
                      <a16:colId xmlns:a16="http://schemas.microsoft.com/office/drawing/2014/main" val="2387254660"/>
                    </a:ext>
                  </a:extLst>
                </a:gridCol>
                <a:gridCol w="1776467">
                  <a:extLst>
                    <a:ext uri="{9D8B030D-6E8A-4147-A177-3AD203B41FA5}">
                      <a16:colId xmlns:a16="http://schemas.microsoft.com/office/drawing/2014/main" val="3789070403"/>
                    </a:ext>
                  </a:extLst>
                </a:gridCol>
                <a:gridCol w="2608739">
                  <a:extLst>
                    <a:ext uri="{9D8B030D-6E8A-4147-A177-3AD203B41FA5}">
                      <a16:colId xmlns:a16="http://schemas.microsoft.com/office/drawing/2014/main" val="2815309384"/>
                    </a:ext>
                  </a:extLst>
                </a:gridCol>
              </a:tblGrid>
              <a:tr h="42328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Word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Prefix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Base/Root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Suffix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470680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recycling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019980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loneliness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801033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crusaders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357435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boastfully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650569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teenagers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541649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satisfying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462587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argumentative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2990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exclaimed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018874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daydreamer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940343"/>
                  </a:ext>
                </a:extLst>
              </a:tr>
              <a:tr h="44326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Sassoon Sans US 2023" pitchFamily="2" charset="0"/>
                        </a:rPr>
                        <a:t>insightful</a:t>
                      </a:r>
                    </a:p>
                  </a:txBody>
                  <a:tcPr marL="90209" marR="90209" marT="45105" marB="4510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 marL="90209" marR="90209" marT="45105" marB="451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8916651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59144B95-5980-B5E5-33EB-5F879A88A8AD}"/>
              </a:ext>
            </a:extLst>
          </p:cNvPr>
          <p:cNvGrpSpPr/>
          <p:nvPr/>
        </p:nvGrpSpPr>
        <p:grpSpPr>
          <a:xfrm>
            <a:off x="-463" y="1733548"/>
            <a:ext cx="4297680" cy="1307728"/>
            <a:chOff x="0" y="1583206"/>
            <a:chExt cx="4297680" cy="13077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6AC58B-1220-6277-6312-CDD8AA130E1D}"/>
                </a:ext>
              </a:extLst>
            </p:cNvPr>
            <p:cNvSpPr/>
            <p:nvPr/>
          </p:nvSpPr>
          <p:spPr>
            <a:xfrm>
              <a:off x="0" y="1583206"/>
              <a:ext cx="4297680" cy="70788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6">
                  <a:lumMod val="75000"/>
                </a:scheme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Sassoon Sans US 2023" pitchFamily="2" charset="0"/>
                </a:rPr>
                <a:t>morpheme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BD9123-BD01-EC48-DD2D-253CC1E61938}"/>
                </a:ext>
              </a:extLst>
            </p:cNvPr>
            <p:cNvSpPr txBox="1"/>
            <p:nvPr/>
          </p:nvSpPr>
          <p:spPr>
            <a:xfrm>
              <a:off x="271963" y="2213826"/>
              <a:ext cx="388036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0" dirty="0">
                  <a:solidFill>
                    <a:srgbClr val="00B050"/>
                  </a:solidFill>
                  <a:latin typeface="Sassoon Sans US 2023" pitchFamily="2" charset="0"/>
                </a:rPr>
                <a:t>smallest unit of meaning</a:t>
              </a:r>
            </a:p>
            <a:p>
              <a:pPr algn="ctr"/>
              <a:r>
                <a:rPr lang="en-US" b="1" dirty="0">
                  <a:solidFill>
                    <a:srgbClr val="00B050"/>
                  </a:solidFill>
                  <a:latin typeface="Sassoon Sans US 2023" pitchFamily="2" charset="0"/>
                </a:rPr>
                <a:t>(affixes, base words, word roots)</a:t>
              </a:r>
              <a:endParaRPr lang="en-US" b="1" i="0" dirty="0">
                <a:solidFill>
                  <a:srgbClr val="00B050"/>
                </a:solidFill>
                <a:latin typeface="Sassoon Sans US 2023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CC7D4F-B2B0-FE0A-2BA0-896083D92CB6}"/>
              </a:ext>
            </a:extLst>
          </p:cNvPr>
          <p:cNvGrpSpPr/>
          <p:nvPr/>
        </p:nvGrpSpPr>
        <p:grpSpPr>
          <a:xfrm>
            <a:off x="202541" y="3061018"/>
            <a:ext cx="4020453" cy="1771370"/>
            <a:chOff x="254094" y="3109587"/>
            <a:chExt cx="4020453" cy="17713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69A255-1339-D95D-5E8D-67C4186AD25F}"/>
                </a:ext>
              </a:extLst>
            </p:cNvPr>
            <p:cNvSpPr/>
            <p:nvPr/>
          </p:nvSpPr>
          <p:spPr>
            <a:xfrm>
              <a:off x="591500" y="3307898"/>
              <a:ext cx="1190049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B0F0"/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Sassoon Sans US 2023" pitchFamily="2" charset="0"/>
                </a:rPr>
                <a:t>free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83FD96-EF77-5826-21EB-16F3CB7DAB67}"/>
                </a:ext>
              </a:extLst>
            </p:cNvPr>
            <p:cNvSpPr/>
            <p:nvPr/>
          </p:nvSpPr>
          <p:spPr>
            <a:xfrm>
              <a:off x="2379313" y="3307898"/>
              <a:ext cx="1677505" cy="646331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accent2"/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Sassoon Sans US 2023" pitchFamily="2" charset="0"/>
                </a:rPr>
                <a:t>bound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081632-9C6E-45C6-9AB2-D76DEA25C600}"/>
                </a:ext>
              </a:extLst>
            </p:cNvPr>
            <p:cNvGrpSpPr/>
            <p:nvPr/>
          </p:nvGrpSpPr>
          <p:grpSpPr>
            <a:xfrm>
              <a:off x="1352452" y="3109587"/>
              <a:ext cx="1757273" cy="232521"/>
              <a:chOff x="1352452" y="3109587"/>
              <a:chExt cx="1757273" cy="23252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2969B26-1597-179A-5777-C64B86D5C6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52452" y="3109587"/>
                <a:ext cx="911248" cy="23252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BB5BD79-62BD-1F2A-8476-E439A7E702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1508" y="3109587"/>
                <a:ext cx="858217" cy="23252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417804-CAE2-F849-1FFC-F092890AA921}"/>
                </a:ext>
              </a:extLst>
            </p:cNvPr>
            <p:cNvSpPr txBox="1"/>
            <p:nvPr/>
          </p:nvSpPr>
          <p:spPr>
            <a:xfrm>
              <a:off x="254094" y="3991932"/>
              <a:ext cx="19222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0" dirty="0">
                  <a:solidFill>
                    <a:srgbClr val="219CEE"/>
                  </a:solidFill>
                  <a:latin typeface="Sassoon Sans US 2023" pitchFamily="2" charset="0"/>
                </a:rPr>
                <a:t>can stand alone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6C2B184-061D-2C56-0DFE-56573828EE65}"/>
                </a:ext>
              </a:extLst>
            </p:cNvPr>
            <p:cNvSpPr txBox="1"/>
            <p:nvPr/>
          </p:nvSpPr>
          <p:spPr>
            <a:xfrm>
              <a:off x="2221223" y="3865294"/>
              <a:ext cx="20533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0" dirty="0">
                  <a:solidFill>
                    <a:schemeClr val="accent2"/>
                  </a:solidFill>
                  <a:latin typeface="Sassoon Sans US 2023" pitchFamily="2" charset="0"/>
                </a:rPr>
                <a:t>affixes and word parts that need affixes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3ED4B7-4EEB-E88D-32FA-48CC482D29FB}"/>
              </a:ext>
            </a:extLst>
          </p:cNvPr>
          <p:cNvGrpSpPr/>
          <p:nvPr/>
        </p:nvGrpSpPr>
        <p:grpSpPr>
          <a:xfrm>
            <a:off x="178167" y="4818094"/>
            <a:ext cx="2353049" cy="847723"/>
            <a:chOff x="229720" y="4697277"/>
            <a:chExt cx="2353049" cy="84772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9CCA9A6-78D0-1B70-1196-652ABD1D46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2112" y="4697277"/>
              <a:ext cx="1" cy="1870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F387AF-E140-ADEE-4781-99243438B4DC}"/>
                </a:ext>
              </a:extLst>
            </p:cNvPr>
            <p:cNvSpPr txBox="1"/>
            <p:nvPr/>
          </p:nvSpPr>
          <p:spPr>
            <a:xfrm>
              <a:off x="229720" y="4898669"/>
              <a:ext cx="23530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latin typeface="Sassoon Sans US 2023" pitchFamily="2" charset="0"/>
                </a:rPr>
                <a:t>base words </a:t>
              </a:r>
              <a:r>
                <a:rPr lang="en-US" b="1" dirty="0">
                  <a:latin typeface="Sassoon Sans US 2023" pitchFamily="2" charset="0"/>
                </a:rPr>
                <a:t>(jump)</a:t>
              </a:r>
            </a:p>
            <a:p>
              <a:pPr algn="ctr"/>
              <a:r>
                <a:rPr lang="en-US" b="1" i="0" dirty="0">
                  <a:latin typeface="Sassoon Sans US 2023" pitchFamily="2" charset="0"/>
                </a:rPr>
                <a:t>word roots (</a:t>
              </a:r>
              <a:r>
                <a:rPr lang="en-US" b="1" i="1" dirty="0">
                  <a:latin typeface="Sassoon Sans US 2023" pitchFamily="2" charset="0"/>
                </a:rPr>
                <a:t>act</a:t>
              </a:r>
              <a:r>
                <a:rPr lang="en-US" b="1" i="0" dirty="0">
                  <a:latin typeface="Sassoon Sans US 2023" pitchFamily="2" charset="0"/>
                </a:rPr>
                <a:t>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3CD3AD-43E4-020C-CF18-92035F0267C2}"/>
              </a:ext>
            </a:extLst>
          </p:cNvPr>
          <p:cNvGrpSpPr/>
          <p:nvPr/>
        </p:nvGrpSpPr>
        <p:grpSpPr>
          <a:xfrm>
            <a:off x="2318837" y="4832388"/>
            <a:ext cx="1820389" cy="804840"/>
            <a:chOff x="2337687" y="5525746"/>
            <a:chExt cx="1820389" cy="80484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98D3D5-5C6F-6023-E250-A32EFC2562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7884" y="5525746"/>
              <a:ext cx="1" cy="1870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9FB55C-3035-B573-D91A-E526A85EFBF3}"/>
                </a:ext>
              </a:extLst>
            </p:cNvPr>
            <p:cNvSpPr txBox="1"/>
            <p:nvPr/>
          </p:nvSpPr>
          <p:spPr>
            <a:xfrm>
              <a:off x="2337687" y="5684255"/>
              <a:ext cx="18203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0" dirty="0">
                  <a:latin typeface="Sassoon Sans US 2023" pitchFamily="2" charset="0"/>
                </a:rPr>
                <a:t>word roots (</a:t>
              </a:r>
              <a:r>
                <a:rPr lang="en-US" b="1" i="1" dirty="0" err="1">
                  <a:latin typeface="Sassoon Sans US 2023" pitchFamily="2" charset="0"/>
                </a:rPr>
                <a:t>aud</a:t>
              </a:r>
              <a:r>
                <a:rPr lang="en-US" b="1" i="1" dirty="0">
                  <a:latin typeface="Sassoon Sans US 2023" pitchFamily="2" charset="0"/>
                </a:rPr>
                <a:t>/</a:t>
              </a:r>
              <a:r>
                <a:rPr lang="en-US" b="1" i="1" dirty="0" err="1">
                  <a:latin typeface="Sassoon Sans US 2023" pitchFamily="2" charset="0"/>
                </a:rPr>
                <a:t>audi</a:t>
              </a:r>
              <a:r>
                <a:rPr lang="en-US" b="1" i="0" dirty="0">
                  <a:latin typeface="Sassoon Sans US 2023" pitchFamily="2" charset="0"/>
                </a:rPr>
                <a:t>)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7BA06B6-5029-7176-13AD-7A30661DC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135914"/>
              </p:ext>
            </p:extLst>
          </p:nvPr>
        </p:nvGraphicFramePr>
        <p:xfrm>
          <a:off x="6537397" y="2183363"/>
          <a:ext cx="5376920" cy="4459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307">
                  <a:extLst>
                    <a:ext uri="{9D8B030D-6E8A-4147-A177-3AD203B41FA5}">
                      <a16:colId xmlns:a16="http://schemas.microsoft.com/office/drawing/2014/main" val="604026205"/>
                    </a:ext>
                  </a:extLst>
                </a:gridCol>
                <a:gridCol w="1802585">
                  <a:extLst>
                    <a:ext uri="{9D8B030D-6E8A-4147-A177-3AD203B41FA5}">
                      <a16:colId xmlns:a16="http://schemas.microsoft.com/office/drawing/2014/main" val="2397405576"/>
                    </a:ext>
                  </a:extLst>
                </a:gridCol>
                <a:gridCol w="2590028">
                  <a:extLst>
                    <a:ext uri="{9D8B030D-6E8A-4147-A177-3AD203B41FA5}">
                      <a16:colId xmlns:a16="http://schemas.microsoft.com/office/drawing/2014/main" val="2632948526"/>
                    </a:ext>
                  </a:extLst>
                </a:gridCol>
              </a:tblGrid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376008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ly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+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508300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crusade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er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+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152920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boast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ful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+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ly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058919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teen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er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+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073506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satis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fy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+</a:t>
                      </a:r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589757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rgbClr val="FF000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argue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ment</a:t>
                      </a: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+</a:t>
                      </a: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ative</a:t>
                      </a: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(ate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+</a:t>
                      </a: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ive</a:t>
                      </a:r>
                      <a:r>
                        <a:rPr lang="en-US" sz="18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663727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332717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accent2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day</a:t>
                      </a:r>
                      <a:r>
                        <a:rPr lang="en-US" sz="2000" b="0" dirty="0">
                          <a:solidFill>
                            <a:srgbClr val="FF000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dream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510771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219CEE"/>
                          </a:solidFill>
                          <a:latin typeface="Sassoon Sans US 2023" pitchFamily="2" charset="0"/>
                        </a:rPr>
                        <a:t>sight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solidFill>
                            <a:schemeClr val="accent2"/>
                          </a:solidFill>
                          <a:latin typeface="Sassoon Sans US 2023" pitchFamily="2" charset="0"/>
                        </a:rPr>
                        <a:t>ful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494112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725348CC-1F1A-4566-5AD2-AE04DF036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03994"/>
              </p:ext>
            </p:extLst>
          </p:nvPr>
        </p:nvGraphicFramePr>
        <p:xfrm>
          <a:off x="7512599" y="2183363"/>
          <a:ext cx="1828800" cy="4459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648894698"/>
                    </a:ext>
                  </a:extLst>
                </a:gridCol>
              </a:tblGrid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cycle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579765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949083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crusade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645982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boast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845027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teen + 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554960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satis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9106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argue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271761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claim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403868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day + dream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237824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sight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263776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4B75939C-434B-5E11-CAB8-C69452467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087334"/>
              </p:ext>
            </p:extLst>
          </p:nvPr>
        </p:nvGraphicFramePr>
        <p:xfrm>
          <a:off x="6537396" y="2183362"/>
          <a:ext cx="5401686" cy="4459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456">
                  <a:extLst>
                    <a:ext uri="{9D8B030D-6E8A-4147-A177-3AD203B41FA5}">
                      <a16:colId xmlns:a16="http://schemas.microsoft.com/office/drawing/2014/main" val="4027991193"/>
                    </a:ext>
                  </a:extLst>
                </a:gridCol>
                <a:gridCol w="1791870">
                  <a:extLst>
                    <a:ext uri="{9D8B030D-6E8A-4147-A177-3AD203B41FA5}">
                      <a16:colId xmlns:a16="http://schemas.microsoft.com/office/drawing/2014/main" val="2648894698"/>
                    </a:ext>
                  </a:extLst>
                </a:gridCol>
                <a:gridCol w="2631360">
                  <a:extLst>
                    <a:ext uri="{9D8B030D-6E8A-4147-A177-3AD203B41FA5}">
                      <a16:colId xmlns:a16="http://schemas.microsoft.com/office/drawing/2014/main" val="2238669481"/>
                    </a:ext>
                  </a:extLst>
                </a:gridCol>
              </a:tblGrid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579765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ly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949083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 +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645982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ful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ly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845027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 +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554960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fy</a:t>
                      </a:r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9106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ment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ative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 (ate + </a:t>
                      </a:r>
                      <a:r>
                        <a:rPr lang="en-US" sz="18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ive</a:t>
                      </a:r>
                      <a:r>
                        <a:rPr lang="en-US" sz="18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271761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403868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237824"/>
                  </a:ext>
                </a:extLst>
              </a:tr>
              <a:tr h="4459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3760"/>
                          </a:solidFill>
                          <a:latin typeface="Sassoon Sans US 2023" pitchFamily="2" charset="0"/>
                        </a:rPr>
                        <a:t>ful</a:t>
                      </a:r>
                      <a:endParaRPr lang="en-US" sz="2000" dirty="0">
                        <a:solidFill>
                          <a:srgbClr val="FF3760"/>
                        </a:solidFill>
                        <a:latin typeface="Sassoon Sans US 202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26377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9AA198C-84D5-652A-316F-FA932C74E7EC}"/>
              </a:ext>
            </a:extLst>
          </p:cNvPr>
          <p:cNvSpPr txBox="1"/>
          <p:nvPr/>
        </p:nvSpPr>
        <p:spPr>
          <a:xfrm>
            <a:off x="381069" y="5726124"/>
            <a:ext cx="362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dirty="0">
                <a:solidFill>
                  <a:srgbClr val="FF3760"/>
                </a:solidFill>
                <a:latin typeface="Sassoon Sans US 2023" pitchFamily="2" charset="0"/>
              </a:rPr>
              <a:t>Oftentimes, the morphemes make </a:t>
            </a:r>
          </a:p>
          <a:p>
            <a:pPr algn="ctr"/>
            <a:r>
              <a:rPr lang="en-US" sz="1600" b="1" i="0" dirty="0">
                <a:solidFill>
                  <a:srgbClr val="FF3760"/>
                </a:solidFill>
                <a:latin typeface="Sassoon Sans US 2023" pitchFamily="2" charset="0"/>
              </a:rPr>
              <a:t>up the syllables, but this is not always the case. </a:t>
            </a:r>
          </a:p>
        </p:txBody>
      </p:sp>
    </p:spTree>
    <p:extLst>
      <p:ext uri="{BB962C8B-B14F-4D97-AF65-F5344CB8AC3E}">
        <p14:creationId xmlns:p14="http://schemas.microsoft.com/office/powerpoint/2010/main" val="293679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5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and 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D93AC-707F-2F83-DA58-71E80DC1FE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did the word </a:t>
            </a:r>
            <a:r>
              <a:rPr lang="en-US" b="0" i="1" dirty="0"/>
              <a:t>teenager</a:t>
            </a:r>
            <a:r>
              <a:rPr lang="en-US" dirty="0"/>
              <a:t> originate?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C5FDA9-D469-D1F0-F0A2-55F4E89CE541}"/>
              </a:ext>
            </a:extLst>
          </p:cNvPr>
          <p:cNvSpPr/>
          <p:nvPr/>
        </p:nvSpPr>
        <p:spPr>
          <a:xfrm>
            <a:off x="3589639" y="1669498"/>
            <a:ext cx="5056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assoon Sans US 2023" pitchFamily="2" charset="0"/>
              </a:rPr>
              <a:t>teen + age +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assoon Sans US 2023" pitchFamily="2" charset="0"/>
              </a:rPr>
              <a:t>er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assoon Sans US 2023" pitchFamily="2" charset="0"/>
              </a:rPr>
              <a:t> = teenager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65C752-124F-AD3D-0441-A0C7BD5F304D}"/>
              </a:ext>
            </a:extLst>
          </p:cNvPr>
          <p:cNvSpPr txBox="1"/>
          <p:nvPr/>
        </p:nvSpPr>
        <p:spPr>
          <a:xfrm>
            <a:off x="855194" y="5711922"/>
            <a:ext cx="104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kern="1200" dirty="0">
                <a:solidFill>
                  <a:srgbClr val="3372DC"/>
                </a:solidFill>
                <a:effectLst/>
                <a:latin typeface="Sassoon Sans US 2023" pitchFamily="2" charset="0"/>
              </a:rPr>
              <a:t>Teen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Sassoon Sans US 2023" pitchFamily="2" charset="0"/>
              </a:rPr>
              <a:t> comes from the </a:t>
            </a:r>
            <a:r>
              <a:rPr lang="en-US" sz="1600" dirty="0">
                <a:latin typeface="Sassoon Sans US 2023" pitchFamily="2" charset="0"/>
              </a:rPr>
              <a:t>word-forming element making cardinal numbers from 13 to 19, </a:t>
            </a:r>
          </a:p>
          <a:p>
            <a:pPr algn="ctr"/>
            <a:r>
              <a:rPr lang="en-US" sz="1600" dirty="0">
                <a:latin typeface="Sassoon Sans US 2023" pitchFamily="2" charset="0"/>
              </a:rPr>
              <a:t>meaning ten more than, from Old English </a:t>
            </a:r>
            <a:r>
              <a:rPr lang="en-US" sz="1600" i="1" dirty="0">
                <a:latin typeface="Sassoon Sans US 2023" pitchFamily="2" charset="0"/>
              </a:rPr>
              <a:t>-</a:t>
            </a:r>
            <a:r>
              <a:rPr lang="en-US" sz="1600" i="1" dirty="0" err="1">
                <a:solidFill>
                  <a:srgbClr val="3372DC"/>
                </a:solidFill>
                <a:latin typeface="Sassoon Sans US 2023" pitchFamily="2" charset="0"/>
              </a:rPr>
              <a:t>tene</a:t>
            </a:r>
            <a:r>
              <a:rPr lang="en-US" sz="1600" i="1" dirty="0">
                <a:latin typeface="Sassoon Sans US 2023" pitchFamily="2" charset="0"/>
              </a:rPr>
              <a:t>, -</a:t>
            </a:r>
            <a:r>
              <a:rPr lang="en-US" sz="1600" i="1" dirty="0" err="1">
                <a:solidFill>
                  <a:srgbClr val="3372DC"/>
                </a:solidFill>
                <a:latin typeface="Sassoon Sans US 2023" pitchFamily="2" charset="0"/>
              </a:rPr>
              <a:t>tiene</a:t>
            </a:r>
            <a:r>
              <a:rPr lang="en-US" sz="1600" i="1" dirty="0">
                <a:latin typeface="Sassoon Sans US 2023" pitchFamily="2" charset="0"/>
              </a:rPr>
              <a:t>,</a:t>
            </a:r>
            <a:r>
              <a:rPr lang="en-US" sz="1600" dirty="0">
                <a:latin typeface="Sassoon Sans US 2023" pitchFamily="2" charset="0"/>
              </a:rPr>
              <a:t> from Proto-Germanic </a:t>
            </a:r>
            <a:r>
              <a:rPr lang="en-US" sz="1600" i="1" dirty="0" err="1">
                <a:solidFill>
                  <a:srgbClr val="3372DC"/>
                </a:solidFill>
                <a:latin typeface="Sassoon Sans US 2023" pitchFamily="2" charset="0"/>
              </a:rPr>
              <a:t>tekhuniz</a:t>
            </a:r>
            <a:r>
              <a:rPr lang="en-US" sz="1600" i="1" dirty="0">
                <a:latin typeface="Sassoon Sans US 2023" pitchFamily="2" charset="0"/>
              </a:rPr>
              <a:t>. </a:t>
            </a:r>
          </a:p>
          <a:p>
            <a:pPr algn="ctr"/>
            <a:r>
              <a:rPr lang="en-US" sz="1600" i="1" dirty="0">
                <a:solidFill>
                  <a:srgbClr val="3372DC"/>
                </a:solidFill>
                <a:latin typeface="Sassoon Sans US 2023" pitchFamily="2" charset="0"/>
              </a:rPr>
              <a:t>Age</a:t>
            </a:r>
            <a:r>
              <a:rPr lang="en-US" sz="1600" dirty="0">
                <a:latin typeface="Sassoon Sans US 2023" pitchFamily="2" charset="0"/>
              </a:rPr>
              <a:t> comes from Old French </a:t>
            </a:r>
            <a:r>
              <a:rPr lang="en-US" sz="1600" i="1" dirty="0" err="1">
                <a:solidFill>
                  <a:srgbClr val="3372DC"/>
                </a:solidFill>
                <a:latin typeface="Sassoon Sans US 2023" pitchFamily="2" charset="0"/>
              </a:rPr>
              <a:t>aage</a:t>
            </a:r>
            <a:r>
              <a:rPr lang="en-US" sz="1600" dirty="0">
                <a:latin typeface="Sassoon Sans US 2023" pitchFamily="2" charset="0"/>
              </a:rPr>
              <a:t>, </a:t>
            </a:r>
            <a:r>
              <a:rPr lang="en-US" sz="1600" i="1" dirty="0" err="1">
                <a:solidFill>
                  <a:srgbClr val="3372DC"/>
                </a:solidFill>
                <a:latin typeface="Sassoon Sans US 2023" pitchFamily="2" charset="0"/>
              </a:rPr>
              <a:t>eage</a:t>
            </a:r>
            <a:r>
              <a:rPr lang="en-US" sz="1600" i="1" dirty="0">
                <a:latin typeface="Sassoon Sans US 2023" pitchFamily="2" charset="0"/>
              </a:rPr>
              <a:t>, </a:t>
            </a:r>
            <a:r>
              <a:rPr lang="en-US" sz="1600" dirty="0">
                <a:latin typeface="Sassoon Sans US 2023" pitchFamily="2" charset="0"/>
              </a:rPr>
              <a:t>which comes from Vulgar Latin </a:t>
            </a:r>
            <a:r>
              <a:rPr lang="en-US" sz="1600" i="1" dirty="0">
                <a:solidFill>
                  <a:srgbClr val="3372DC"/>
                </a:solidFill>
                <a:latin typeface="Sassoon Sans US 2023" pitchFamily="2" charset="0"/>
              </a:rPr>
              <a:t>aevum</a:t>
            </a:r>
            <a:r>
              <a:rPr lang="en-US" sz="1600" dirty="0">
                <a:latin typeface="Sassoon Sans US 2023" pitchFamily="2" charset="0"/>
              </a:rPr>
              <a:t> (lifetime, eternity, age).</a:t>
            </a:r>
            <a:endParaRPr lang="en-US" sz="1600" b="1" i="0" dirty="0">
              <a:latin typeface="Sassoon Sans US 2023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75DB87-0073-3D58-67D7-2737C2B835B7}"/>
              </a:ext>
            </a:extLst>
          </p:cNvPr>
          <p:cNvSpPr txBox="1"/>
          <p:nvPr/>
        </p:nvSpPr>
        <p:spPr>
          <a:xfrm>
            <a:off x="176098" y="2310714"/>
            <a:ext cx="11746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Sassoon Sans US 2023" pitchFamily="2" charset="0"/>
              </a:rPr>
              <a:t>The term </a:t>
            </a:r>
            <a:r>
              <a:rPr lang="en-US" sz="1600" i="1" dirty="0">
                <a:solidFill>
                  <a:srgbClr val="3372DC"/>
                </a:solidFill>
                <a:latin typeface="Sassoon Sans US 2023" pitchFamily="2" charset="0"/>
              </a:rPr>
              <a:t>teenager</a:t>
            </a:r>
            <a:r>
              <a:rPr lang="en-US" sz="1600" dirty="0">
                <a:solidFill>
                  <a:srgbClr val="000000"/>
                </a:solidFill>
                <a:latin typeface="Sassoon Sans US 2023" pitchFamily="2" charset="0"/>
              </a:rPr>
              <a:t> was commonly used by Americans in 1944 to describe a particular group of youth in society. </a:t>
            </a:r>
            <a:endParaRPr lang="en-US" sz="1600" dirty="0">
              <a:latin typeface="Sassoon Sans US 2023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07612-5A90-0B44-A125-4266D468729C}"/>
              </a:ext>
            </a:extLst>
          </p:cNvPr>
          <p:cNvSpPr txBox="1"/>
          <p:nvPr/>
        </p:nvSpPr>
        <p:spPr>
          <a:xfrm>
            <a:off x="755534" y="2737061"/>
            <a:ext cx="1068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assoon Sans US 2023" pitchFamily="2" charset="0"/>
              </a:rPr>
              <a:t>The American phrase </a:t>
            </a:r>
            <a:r>
              <a:rPr lang="en-US" sz="1600" i="1" dirty="0">
                <a:latin typeface="Sassoon Sans US 2023" pitchFamily="2" charset="0"/>
              </a:rPr>
              <a:t>teen-ager</a:t>
            </a:r>
            <a:r>
              <a:rPr lang="en-US" sz="1600" dirty="0">
                <a:latin typeface="Sassoon Sans US 2023" pitchFamily="2" charset="0"/>
              </a:rPr>
              <a:t> first appeared in print in the early 1900s, but it did not catch on until after World War II. </a:t>
            </a:r>
          </a:p>
          <a:p>
            <a:pPr algn="ctr"/>
            <a:r>
              <a:rPr lang="en-US" sz="1600" dirty="0">
                <a:latin typeface="Sassoon Sans US 2023" pitchFamily="2" charset="0"/>
              </a:rPr>
              <a:t>In the mid 20</a:t>
            </a:r>
            <a:r>
              <a:rPr lang="en-US" sz="1600" baseline="30000" dirty="0">
                <a:latin typeface="Sassoon Sans US 2023" pitchFamily="2" charset="0"/>
              </a:rPr>
              <a:t>th</a:t>
            </a:r>
            <a:r>
              <a:rPr lang="en-US" sz="1600" dirty="0">
                <a:latin typeface="Sassoon Sans US 2023" pitchFamily="2" charset="0"/>
              </a:rPr>
              <a:t> century, three trends in education, economics, and technology came together to give life to the term </a:t>
            </a:r>
            <a:r>
              <a:rPr lang="en-US" sz="1600" i="1" dirty="0">
                <a:latin typeface="Sassoon Sans US 2023" pitchFamily="2" charset="0"/>
              </a:rPr>
              <a:t>teenagers</a:t>
            </a:r>
            <a:r>
              <a:rPr lang="en-US" sz="1600" dirty="0">
                <a:latin typeface="Sassoon Sans US 2023" pitchFamily="2" charset="0"/>
              </a:rPr>
              <a:t>. It became a marketing word that acknowledged adolescent consumers' purchasing power. </a:t>
            </a:r>
            <a:endParaRPr lang="en-US" sz="1600" dirty="0">
              <a:effectLst/>
              <a:latin typeface="Sassoon Sans US 2023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635604-E30E-770F-5438-9AD0DF4863AB}"/>
              </a:ext>
            </a:extLst>
          </p:cNvPr>
          <p:cNvGrpSpPr/>
          <p:nvPr/>
        </p:nvGrpSpPr>
        <p:grpSpPr>
          <a:xfrm>
            <a:off x="584987" y="3688675"/>
            <a:ext cx="11094950" cy="2150721"/>
            <a:chOff x="584987" y="3688675"/>
            <a:chExt cx="11094950" cy="215072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F9F58B7-BF62-F5E5-EFA3-76F6885A2168}"/>
                </a:ext>
              </a:extLst>
            </p:cNvPr>
            <p:cNvGrpSpPr/>
            <p:nvPr/>
          </p:nvGrpSpPr>
          <p:grpSpPr>
            <a:xfrm>
              <a:off x="584987" y="4656710"/>
              <a:ext cx="10596065" cy="1182686"/>
              <a:chOff x="402011" y="4928216"/>
              <a:chExt cx="10596065" cy="1182686"/>
            </a:xfrm>
          </p:grpSpPr>
          <p:pic>
            <p:nvPicPr>
              <p:cNvPr id="10" name="Picture 9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56F236E-B1D9-4C12-2EE1-BEFBA080F3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011" y="4928216"/>
                <a:ext cx="1533303" cy="1091280"/>
              </a:xfrm>
              <a:prstGeom prst="rect">
                <a:avLst/>
              </a:prstGeom>
            </p:spPr>
          </p:pic>
          <p:pic>
            <p:nvPicPr>
              <p:cNvPr id="16" name="Picture 15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EE34B747-53D9-7211-AD0E-24D805503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2909" y="5001982"/>
                <a:ext cx="758229" cy="773950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vector graphics&#10;&#10;Description automatically generated">
                <a:extLst>
                  <a:ext uri="{FF2B5EF4-FFF2-40B4-BE49-F238E27FC236}">
                    <a16:creationId xmlns:a16="http://schemas.microsoft.com/office/drawing/2014/main" id="{3F48A47C-852C-0974-BB93-1FD3CC877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9575589" y="5019621"/>
                <a:ext cx="1422487" cy="1091281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CE51C4-7304-6DF9-7579-C26230811F52}"/>
                </a:ext>
              </a:extLst>
            </p:cNvPr>
            <p:cNvSpPr txBox="1"/>
            <p:nvPr/>
          </p:nvSpPr>
          <p:spPr>
            <a:xfrm>
              <a:off x="755534" y="3688675"/>
              <a:ext cx="3231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3372DC"/>
                  </a:solidFill>
                  <a:latin typeface="Sassoon Sans US 2023" pitchFamily="2" charset="0"/>
                </a:rPr>
                <a:t>High schools allowed young people to create a separate, independent culture away from their families.</a:t>
              </a:r>
              <a:endParaRPr lang="en-US" sz="1600" dirty="0">
                <a:solidFill>
                  <a:srgbClr val="3372DC"/>
                </a:solidFill>
                <a:effectLst/>
                <a:latin typeface="Sassoon Sans US 2023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B6EB26-0634-EE5E-BB13-38D82D1BB5CE}"/>
                </a:ext>
              </a:extLst>
            </p:cNvPr>
            <p:cNvSpPr txBox="1"/>
            <p:nvPr/>
          </p:nvSpPr>
          <p:spPr>
            <a:xfrm>
              <a:off x="4364482" y="3697307"/>
              <a:ext cx="3231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3372DC"/>
                  </a:solidFill>
                  <a:latin typeface="Sassoon Sans US 2023" pitchFamily="2" charset="0"/>
                </a:rPr>
                <a:t>Due to rapid economic growth, they acquired money; either through work or parental contributions.</a:t>
              </a:r>
              <a:endParaRPr lang="en-US" sz="1600" dirty="0">
                <a:solidFill>
                  <a:srgbClr val="3372DC"/>
                </a:solidFill>
                <a:effectLst/>
                <a:latin typeface="Sassoon Sans US 2023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3E9671-F7B1-2F68-2D73-BF14567F78E5}"/>
                </a:ext>
              </a:extLst>
            </p:cNvPr>
            <p:cNvSpPr txBox="1"/>
            <p:nvPr/>
          </p:nvSpPr>
          <p:spPr>
            <a:xfrm>
              <a:off x="7827519" y="3688676"/>
              <a:ext cx="3852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3372DC"/>
                  </a:solidFill>
                  <a:latin typeface="Sassoon Sans US 2023" pitchFamily="2" charset="0"/>
                </a:rPr>
                <a:t>They were able to gain further independence due to the creation of automobiles           (and later through mobile technologies).</a:t>
              </a:r>
              <a:endParaRPr lang="en-US" sz="1600" dirty="0">
                <a:solidFill>
                  <a:srgbClr val="3372DC"/>
                </a:solidFill>
                <a:effectLst/>
                <a:latin typeface="Sassoon Sans US 2023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0B9151-C37B-5E08-8670-F950F9C6DFBD}"/>
                </a:ext>
              </a:extLst>
            </p:cNvPr>
            <p:cNvSpPr/>
            <p:nvPr/>
          </p:nvSpPr>
          <p:spPr>
            <a:xfrm>
              <a:off x="4948084" y="4970923"/>
              <a:ext cx="229582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Sassoon Sans US 2023" pitchFamily="2" charset="0"/>
                </a:rPr>
                <a:t>Teenagers!!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1B7710-420C-9AE5-6D2B-2233EDC01C69}"/>
                </a:ext>
              </a:extLst>
            </p:cNvPr>
            <p:cNvCxnSpPr>
              <a:cxnSpLocks/>
            </p:cNvCxnSpPr>
            <p:nvPr/>
          </p:nvCxnSpPr>
          <p:spPr>
            <a:xfrm>
              <a:off x="3833907" y="4465742"/>
              <a:ext cx="1034866" cy="66390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9D56B4A-15EE-6E76-4CAC-FA8A48ADF563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5969489" y="4528304"/>
              <a:ext cx="10618" cy="40604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5C4C527-7326-7CA0-61B8-1211194225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686" y="4486888"/>
              <a:ext cx="630744" cy="63791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D5BD24C3-7E5A-DBA7-2D50-38C8BA22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660039" y="4687505"/>
              <a:ext cx="1337229" cy="993622"/>
            </a:xfrm>
            <a:prstGeom prst="rect">
              <a:avLst/>
            </a:prstGeom>
          </p:spPr>
        </p:pic>
      </p:grpSp>
      <p:pic>
        <p:nvPicPr>
          <p:cNvPr id="28" name="Picture 2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4A6C1BFF-902C-59F1-55B3-4D3E94834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268" y="3777689"/>
            <a:ext cx="3941236" cy="250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0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0"/>
              </a:rPr>
              <a:pPr/>
              <a:t>6</a:t>
            </a:fld>
            <a:endParaRPr lang="en-US" dirty="0">
              <a:latin typeface="Sassoon Sans US 2023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758B4E-0BD4-5F4C-7BF6-C40464D39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and Etymology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89061-B729-068D-88E4-A9B46E8982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do these things have in common?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8B54FA-9329-A343-985F-0EA88E451B2A}"/>
              </a:ext>
            </a:extLst>
          </p:cNvPr>
          <p:cNvSpPr txBox="1"/>
          <p:nvPr/>
        </p:nvSpPr>
        <p:spPr>
          <a:xfrm>
            <a:off x="303070" y="4054682"/>
            <a:ext cx="2014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return (material) to a previous stage in a cyclic process</a:t>
            </a:r>
            <a:endParaRPr lang="en-GB" sz="2000" dirty="0">
              <a:solidFill>
                <a:srgbClr val="3372DC"/>
              </a:solidFill>
              <a:latin typeface="Sassoon Sans US 202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CFCE185-C169-CA4F-AAA3-C24C768EF8EA}"/>
              </a:ext>
            </a:extLst>
          </p:cNvPr>
          <p:cNvSpPr txBox="1"/>
          <p:nvPr/>
        </p:nvSpPr>
        <p:spPr>
          <a:xfrm>
            <a:off x="2400827" y="4054682"/>
            <a:ext cx="201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a period of events which </a:t>
            </a:r>
            <a:r>
              <a:rPr lang="en-US" i="1" dirty="0">
                <a:latin typeface="Sassoon Sans US 2023" pitchFamily="2" charset="0"/>
              </a:rPr>
              <a:t>circle</a:t>
            </a:r>
            <a:r>
              <a:rPr lang="en-US" dirty="0">
                <a:latin typeface="Sassoon Sans US 2023" pitchFamily="2" charset="0"/>
              </a:rPr>
              <a:t> back to an original state</a:t>
            </a:r>
            <a:endParaRPr lang="en-GB" sz="2000" dirty="0">
              <a:solidFill>
                <a:srgbClr val="3372DC"/>
              </a:solidFill>
              <a:latin typeface="Sassoon Sans US 2023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99AA7F-5D4B-4549-BAE4-FDC69F0051E3}"/>
              </a:ext>
            </a:extLst>
          </p:cNvPr>
          <p:cNvSpPr txBox="1"/>
          <p:nvPr/>
        </p:nvSpPr>
        <p:spPr>
          <a:xfrm>
            <a:off x="8429439" y="4054682"/>
            <a:ext cx="173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great </a:t>
            </a:r>
            <a:r>
              <a:rPr lang="en-US" i="1" dirty="0">
                <a:latin typeface="Sassoon Sans US 2023" pitchFamily="2" charset="0"/>
              </a:rPr>
              <a:t>circular</a:t>
            </a:r>
            <a:r>
              <a:rPr lang="en-US" dirty="0">
                <a:latin typeface="Sassoon Sans US 2023" pitchFamily="2" charset="0"/>
              </a:rPr>
              <a:t> storm</a:t>
            </a:r>
            <a:endParaRPr lang="en-GB" sz="2000" dirty="0">
              <a:solidFill>
                <a:srgbClr val="3372DC"/>
              </a:solidFill>
              <a:latin typeface="Sassoon Sans US 2023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BB7C8A-28CC-B344-A6A3-519CC2D6999E}"/>
              </a:ext>
            </a:extLst>
          </p:cNvPr>
          <p:cNvSpPr txBox="1"/>
          <p:nvPr/>
        </p:nvSpPr>
        <p:spPr>
          <a:xfrm>
            <a:off x="10336143" y="4054682"/>
            <a:ext cx="1507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mythological single </a:t>
            </a:r>
            <a:r>
              <a:rPr lang="en-US" i="1" dirty="0">
                <a:latin typeface="Sassoon Sans US 2023" pitchFamily="2" charset="0"/>
              </a:rPr>
              <a:t>circle-eyed</a:t>
            </a:r>
            <a:r>
              <a:rPr lang="en-US" dirty="0">
                <a:latin typeface="Sassoon Sans US 2023" pitchFamily="2" charset="0"/>
              </a:rPr>
              <a:t> giant</a:t>
            </a:r>
            <a:endParaRPr lang="en-GB" sz="2000" dirty="0">
              <a:solidFill>
                <a:srgbClr val="3372DC"/>
              </a:solidFill>
              <a:latin typeface="Sassoon Sans US 2023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7C6928-6DE6-8449-93AE-C7E95A268CA4}"/>
              </a:ext>
            </a:extLst>
          </p:cNvPr>
          <p:cNvSpPr txBox="1"/>
          <p:nvPr/>
        </p:nvSpPr>
        <p:spPr>
          <a:xfrm>
            <a:off x="167729" y="5199175"/>
            <a:ext cx="1185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3760"/>
                </a:solidFill>
                <a:latin typeface="Sassoon Sans US 2023" pitchFamily="2" charset="0"/>
              </a:rPr>
              <a:t>cycl</a:t>
            </a:r>
            <a:r>
              <a:rPr lang="en-US" sz="2400" b="1" dirty="0">
                <a:solidFill>
                  <a:srgbClr val="FF3760"/>
                </a:solidFill>
                <a:latin typeface="Sassoon Sans US 2023" pitchFamily="2" charset="0"/>
              </a:rPr>
              <a:t> 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- a Greek word root that means </a:t>
            </a:r>
            <a:r>
              <a:rPr lang="en-US" sz="2400" i="1" dirty="0">
                <a:solidFill>
                  <a:srgbClr val="FF3760"/>
                </a:solidFill>
                <a:latin typeface="Sassoon Sans US 2023" pitchFamily="2" charset="0"/>
              </a:rPr>
              <a:t>circle</a:t>
            </a:r>
            <a:r>
              <a:rPr lang="en-US" sz="2400" dirty="0">
                <a:solidFill>
                  <a:srgbClr val="FF3760"/>
                </a:solidFill>
                <a:latin typeface="Sassoon Sans US 2023" pitchFamily="2" charset="0"/>
              </a:rPr>
              <a:t> or </a:t>
            </a:r>
            <a:r>
              <a:rPr lang="en-US" sz="2400" i="1" dirty="0">
                <a:solidFill>
                  <a:srgbClr val="FF3760"/>
                </a:solidFill>
                <a:latin typeface="Sassoon Sans US 2023" pitchFamily="2" charset="0"/>
              </a:rPr>
              <a:t>wheel</a:t>
            </a:r>
            <a:endParaRPr lang="en-GB" sz="2400" i="1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80D5F-7935-3169-25E6-5A7E12E8A71F}"/>
              </a:ext>
            </a:extLst>
          </p:cNvPr>
          <p:cNvSpPr txBox="1"/>
          <p:nvPr/>
        </p:nvSpPr>
        <p:spPr>
          <a:xfrm>
            <a:off x="4562085" y="4054682"/>
            <a:ext cx="165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two-wheeled or </a:t>
            </a:r>
            <a:r>
              <a:rPr lang="en-US" i="1" dirty="0">
                <a:latin typeface="Sassoon Sans US 2023" pitchFamily="2" charset="0"/>
              </a:rPr>
              <a:t>circled</a:t>
            </a:r>
            <a:r>
              <a:rPr lang="en-US" dirty="0">
                <a:latin typeface="Sassoon Sans US 2023" pitchFamily="2" charset="0"/>
              </a:rPr>
              <a:t> vehicle</a:t>
            </a:r>
            <a:endParaRPr lang="en-GB" sz="2000" dirty="0">
              <a:solidFill>
                <a:srgbClr val="3372DC"/>
              </a:solidFill>
              <a:latin typeface="Sassoon Sans US 202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CF95A-B6AD-3261-D7AC-E242BA28FDC6}"/>
              </a:ext>
            </a:extLst>
          </p:cNvPr>
          <p:cNvSpPr txBox="1"/>
          <p:nvPr/>
        </p:nvSpPr>
        <p:spPr>
          <a:xfrm>
            <a:off x="6467494" y="4054682"/>
            <a:ext cx="1840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motorized vehicle with two wheels or </a:t>
            </a:r>
            <a:r>
              <a:rPr lang="en-US" i="1" dirty="0">
                <a:latin typeface="Sassoon Sans US 2023" pitchFamily="2" charset="0"/>
              </a:rPr>
              <a:t>circles</a:t>
            </a:r>
            <a:endParaRPr lang="en-GB" sz="2000" i="1" dirty="0">
              <a:solidFill>
                <a:srgbClr val="3372DC"/>
              </a:solidFill>
              <a:latin typeface="Sassoon Sans US 202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71B6B1-E93E-499D-2A45-8CDA097B0D2C}"/>
              </a:ext>
            </a:extLst>
          </p:cNvPr>
          <p:cNvSpPr txBox="1"/>
          <p:nvPr/>
        </p:nvSpPr>
        <p:spPr>
          <a:xfrm>
            <a:off x="889314" y="5875568"/>
            <a:ext cx="10413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assoon Sans US 2023" pitchFamily="2" charset="0"/>
              </a:rPr>
              <a:t>The idea behind </a:t>
            </a:r>
            <a:r>
              <a:rPr lang="en-US" dirty="0">
                <a:solidFill>
                  <a:srgbClr val="3372DC"/>
                </a:solidFill>
                <a:latin typeface="Sassoon Sans US 2023" pitchFamily="2" charset="0"/>
              </a:rPr>
              <a:t>recycling</a:t>
            </a:r>
            <a:r>
              <a:rPr lang="en-US" dirty="0">
                <a:latin typeface="Sassoon Sans US 2023" pitchFamily="2" charset="0"/>
              </a:rPr>
              <a:t> is the </a:t>
            </a:r>
            <a:r>
              <a:rPr lang="en-US" i="1" dirty="0">
                <a:latin typeface="Sassoon Sans US 2023" pitchFamily="2" charset="0"/>
              </a:rPr>
              <a:t>circling</a:t>
            </a:r>
            <a:r>
              <a:rPr lang="en-US" dirty="0">
                <a:latin typeface="Sassoon Sans US 2023" pitchFamily="2" charset="0"/>
              </a:rPr>
              <a:t> of a product back to its original form in order to be used once again; for example, the plastic that forms a bottle can be </a:t>
            </a:r>
            <a:r>
              <a:rPr lang="en-US" i="1" dirty="0">
                <a:latin typeface="Sassoon Sans US 2023" pitchFamily="2" charset="0"/>
              </a:rPr>
              <a:t>circled</a:t>
            </a:r>
            <a:r>
              <a:rPr lang="en-US" dirty="0">
                <a:latin typeface="Sassoon Sans US 2023" pitchFamily="2" charset="0"/>
              </a:rPr>
              <a:t> back into yet another bottle.</a:t>
            </a:r>
            <a:endParaRPr lang="en-GB" sz="2400" dirty="0">
              <a:latin typeface="Sassoon Sans US 2023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6963F7-C5D6-4D91-98C4-0BAFA13B3BCA}"/>
              </a:ext>
            </a:extLst>
          </p:cNvPr>
          <p:cNvGrpSpPr/>
          <p:nvPr/>
        </p:nvGrpSpPr>
        <p:grpSpPr>
          <a:xfrm>
            <a:off x="614479" y="1841225"/>
            <a:ext cx="1385355" cy="2065063"/>
            <a:chOff x="614479" y="1841225"/>
            <a:chExt cx="1385355" cy="206506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4C4639-F05B-8B48-BD89-D3D29A94F9D5}"/>
                </a:ext>
              </a:extLst>
            </p:cNvPr>
            <p:cNvSpPr txBox="1"/>
            <p:nvPr/>
          </p:nvSpPr>
          <p:spPr>
            <a:xfrm>
              <a:off x="614479" y="1841225"/>
              <a:ext cx="13853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3372DC"/>
                  </a:solidFill>
                  <a:latin typeface="Sassoon Sans US 2023" pitchFamily="2" charset="0"/>
                </a:rPr>
                <a:t>recycling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D90F1A6-12D5-864F-A2FD-AC4977DBEC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2956" y="2395261"/>
              <a:ext cx="372285" cy="233089"/>
            </a:xfrm>
            <a:prstGeom prst="straightConnector1">
              <a:avLst/>
            </a:prstGeom>
            <a:ln w="349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A blue recycle bin with white arrows&#10;&#10;Description automatically generated">
              <a:extLst>
                <a:ext uri="{FF2B5EF4-FFF2-40B4-BE49-F238E27FC236}">
                  <a16:creationId xmlns:a16="http://schemas.microsoft.com/office/drawing/2014/main" id="{1F4C0241-6FB1-F48E-6CD8-479EEEB97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914" y="2349699"/>
              <a:ext cx="836048" cy="155658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3BBB54-5234-6949-5EDE-B2EC0DBF8B0C}"/>
              </a:ext>
            </a:extLst>
          </p:cNvPr>
          <p:cNvGrpSpPr/>
          <p:nvPr/>
        </p:nvGrpSpPr>
        <p:grpSpPr>
          <a:xfrm>
            <a:off x="4663005" y="1841225"/>
            <a:ext cx="1455402" cy="1767897"/>
            <a:chOff x="4663005" y="1841225"/>
            <a:chExt cx="1455402" cy="17678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DB2CF9-6B04-D95B-1317-AD9A5B99AAAB}"/>
                </a:ext>
              </a:extLst>
            </p:cNvPr>
            <p:cNvSpPr txBox="1"/>
            <p:nvPr/>
          </p:nvSpPr>
          <p:spPr>
            <a:xfrm>
              <a:off x="4923523" y="1841225"/>
              <a:ext cx="9343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bicycle</a:t>
              </a:r>
              <a:endParaRPr lang="en-GB" sz="2000" dirty="0">
                <a:solidFill>
                  <a:srgbClr val="0432FF"/>
                </a:solidFill>
                <a:latin typeface="Sassoon Sans US 2023" pitchFamily="2" charset="0"/>
              </a:endParaRPr>
            </a:p>
          </p:txBody>
        </p:sp>
        <p:pic>
          <p:nvPicPr>
            <p:cNvPr id="13" name="Picture 12" descr="A red bike with a basket on it&#10;&#10;Description automatically generated with low confidence">
              <a:extLst>
                <a:ext uri="{FF2B5EF4-FFF2-40B4-BE49-F238E27FC236}">
                  <a16:creationId xmlns:a16="http://schemas.microsoft.com/office/drawing/2014/main" id="{9D5B8F66-EB6C-6FA6-7DBC-8A4F5F13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005" y="2671331"/>
              <a:ext cx="1455402" cy="93779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C2FE17-F56B-E14B-5DD2-09D1F7CE2562}"/>
              </a:ext>
            </a:extLst>
          </p:cNvPr>
          <p:cNvGrpSpPr/>
          <p:nvPr/>
        </p:nvGrpSpPr>
        <p:grpSpPr>
          <a:xfrm>
            <a:off x="6559261" y="1841225"/>
            <a:ext cx="1657242" cy="1743430"/>
            <a:chOff x="6559261" y="1841225"/>
            <a:chExt cx="1657242" cy="174343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97678D-B24E-FC43-BCEC-FC41FA089E47}"/>
                </a:ext>
              </a:extLst>
            </p:cNvPr>
            <p:cNvSpPr txBox="1"/>
            <p:nvPr/>
          </p:nvSpPr>
          <p:spPr>
            <a:xfrm>
              <a:off x="6739338" y="1841225"/>
              <a:ext cx="12970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motorcycle</a:t>
              </a:r>
            </a:p>
          </p:txBody>
        </p:sp>
        <p:pic>
          <p:nvPicPr>
            <p:cNvPr id="15" name="Picture 14" descr="A picture containing wheel, tire, vehicle, land vehicle&#10;&#10;Description automatically generated">
              <a:extLst>
                <a:ext uri="{FF2B5EF4-FFF2-40B4-BE49-F238E27FC236}">
                  <a16:creationId xmlns:a16="http://schemas.microsoft.com/office/drawing/2014/main" id="{5F1ED5A1-7B82-1358-9D81-4A2A5DB4A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9261" y="2671331"/>
              <a:ext cx="1657242" cy="91332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FA7070-5FC1-1B19-4BA9-FE336D3F66E4}"/>
              </a:ext>
            </a:extLst>
          </p:cNvPr>
          <p:cNvGrpSpPr/>
          <p:nvPr/>
        </p:nvGrpSpPr>
        <p:grpSpPr>
          <a:xfrm>
            <a:off x="2541049" y="1841225"/>
            <a:ext cx="1850118" cy="2254137"/>
            <a:chOff x="2541049" y="1841225"/>
            <a:chExt cx="1850118" cy="225413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410210-5E61-2E4C-A99A-6ADE1AA22533}"/>
                </a:ext>
              </a:extLst>
            </p:cNvPr>
            <p:cNvSpPr txBox="1"/>
            <p:nvPr/>
          </p:nvSpPr>
          <p:spPr>
            <a:xfrm>
              <a:off x="3017191" y="1841225"/>
              <a:ext cx="7565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cycle</a:t>
              </a:r>
              <a:endParaRPr lang="en-GB" sz="2000" dirty="0">
                <a:solidFill>
                  <a:srgbClr val="0432FF"/>
                </a:solidFill>
                <a:latin typeface="Sassoon Sans US 2023" pitchFamily="2" charset="0"/>
              </a:endParaRPr>
            </a:p>
          </p:txBody>
        </p:sp>
        <p:pic>
          <p:nvPicPr>
            <p:cNvPr id="17" name="Picture 16" descr="A picture containing graphics, circle, text, graphic design&#10;&#10;Description automatically generated">
              <a:extLst>
                <a:ext uri="{FF2B5EF4-FFF2-40B4-BE49-F238E27FC236}">
                  <a16:creationId xmlns:a16="http://schemas.microsoft.com/office/drawing/2014/main" id="{97B0E43E-0F7F-A6ED-4602-080E280BF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1049" y="2245244"/>
              <a:ext cx="1850118" cy="185011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7BD77D-F406-3B25-A3B3-B53A9DC4C806}"/>
              </a:ext>
            </a:extLst>
          </p:cNvPr>
          <p:cNvGrpSpPr/>
          <p:nvPr/>
        </p:nvGrpSpPr>
        <p:grpSpPr>
          <a:xfrm>
            <a:off x="8455244" y="1841225"/>
            <a:ext cx="1686051" cy="2149809"/>
            <a:chOff x="8455244" y="1841225"/>
            <a:chExt cx="1686051" cy="21498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085D305-927A-974D-9EE6-39E22F6DFE0B}"/>
                </a:ext>
              </a:extLst>
            </p:cNvPr>
            <p:cNvSpPr txBox="1"/>
            <p:nvPr/>
          </p:nvSpPr>
          <p:spPr>
            <a:xfrm>
              <a:off x="8746862" y="1841225"/>
              <a:ext cx="1099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cyclone</a:t>
              </a:r>
              <a:endParaRPr lang="en-GB" sz="2000" dirty="0">
                <a:solidFill>
                  <a:srgbClr val="0432FF"/>
                </a:solidFill>
                <a:latin typeface="Sassoon Sans US 2023" pitchFamily="2" charset="0"/>
              </a:endParaRPr>
            </a:p>
          </p:txBody>
        </p:sp>
        <p:pic>
          <p:nvPicPr>
            <p:cNvPr id="20" name="Picture 19" descr="A white tornado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71CF328-3B22-210B-FCC7-EA91AFF1C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5244" y="2304983"/>
              <a:ext cx="1686051" cy="168605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522A7C-1117-B72E-B40F-E089D5D7621E}"/>
              </a:ext>
            </a:extLst>
          </p:cNvPr>
          <p:cNvGrpSpPr/>
          <p:nvPr/>
        </p:nvGrpSpPr>
        <p:grpSpPr>
          <a:xfrm>
            <a:off x="10337613" y="1841225"/>
            <a:ext cx="1402753" cy="2065063"/>
            <a:chOff x="10337613" y="1841225"/>
            <a:chExt cx="1402753" cy="20650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64B11B-5138-E94D-3B63-11DF644F6125}"/>
                </a:ext>
              </a:extLst>
            </p:cNvPr>
            <p:cNvSpPr txBox="1"/>
            <p:nvPr/>
          </p:nvSpPr>
          <p:spPr>
            <a:xfrm>
              <a:off x="10607231" y="1841225"/>
              <a:ext cx="965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0"/>
                </a:rPr>
                <a:t>cyclops</a:t>
              </a:r>
              <a:endParaRPr lang="en-GB" sz="2000" dirty="0">
                <a:solidFill>
                  <a:srgbClr val="0432FF"/>
                </a:solidFill>
                <a:latin typeface="Sassoon Sans US 2023" pitchFamily="2" charset="0"/>
              </a:endParaRPr>
            </a:p>
          </p:txBody>
        </p:sp>
        <p:pic>
          <p:nvPicPr>
            <p:cNvPr id="22" name="Picture 21" descr="A cartoon of a green monster&#10;&#10;Description automatically generated with medium confidence">
              <a:extLst>
                <a:ext uri="{FF2B5EF4-FFF2-40B4-BE49-F238E27FC236}">
                  <a16:creationId xmlns:a16="http://schemas.microsoft.com/office/drawing/2014/main" id="{37B28490-9372-55C0-35BF-9275F289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37613" y="2359134"/>
              <a:ext cx="1402753" cy="1547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6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7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0FD311-4F38-50A9-2FD6-3A5699F30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7D401-F3E8-1883-71C4-B0389BB934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is the base word in </a:t>
            </a:r>
            <a:r>
              <a:rPr lang="en-GB" b="0" i="1" dirty="0"/>
              <a:t>insightful</a:t>
            </a:r>
            <a:r>
              <a:rPr lang="en-GB" i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6E498-3B4B-1A63-6749-82D355EBC3FE}"/>
              </a:ext>
            </a:extLst>
          </p:cNvPr>
          <p:cNvSpPr txBox="1"/>
          <p:nvPr/>
        </p:nvSpPr>
        <p:spPr>
          <a:xfrm>
            <a:off x="2027169" y="6244039"/>
            <a:ext cx="2935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in + </a:t>
            </a:r>
            <a:r>
              <a:rPr lang="en-GB" sz="2000" u="sng" dirty="0">
                <a:solidFill>
                  <a:srgbClr val="FF3760"/>
                </a:solidFill>
                <a:latin typeface="Sassoon Sans US 2023" pitchFamily="2" charset="77"/>
              </a:rPr>
              <a:t>sight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 + </a:t>
            </a:r>
            <a:r>
              <a:rPr lang="en-GB" sz="2000" dirty="0" err="1">
                <a:solidFill>
                  <a:srgbClr val="FF3760"/>
                </a:solidFill>
                <a:latin typeface="Sassoon Sans US 2023" pitchFamily="2" charset="77"/>
              </a:rPr>
              <a:t>ful</a:t>
            </a:r>
            <a:r>
              <a:rPr lang="en-GB" sz="2000" dirty="0">
                <a:solidFill>
                  <a:srgbClr val="FF3760"/>
                </a:solidFill>
                <a:latin typeface="Sassoon Sans US 2023" pitchFamily="2" charset="77"/>
              </a:rPr>
              <a:t> = insightful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B6B83-3A21-9160-FA80-2CF232366E32}"/>
              </a:ext>
            </a:extLst>
          </p:cNvPr>
          <p:cNvSpPr txBox="1"/>
          <p:nvPr/>
        </p:nvSpPr>
        <p:spPr>
          <a:xfrm>
            <a:off x="8596919" y="1868715"/>
            <a:ext cx="1772584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insight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insights</a:t>
            </a:r>
          </a:p>
          <a:p>
            <a:pPr algn="ctr"/>
            <a:r>
              <a:rPr lang="en-US" sz="1800" b="1" dirty="0">
                <a:solidFill>
                  <a:srgbClr val="FF3760"/>
                </a:solidFill>
                <a:latin typeface="Sassoon Sans US 2023" pitchFamily="2" charset="0"/>
              </a:rPr>
              <a:t>insightful*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insightfully</a:t>
            </a:r>
            <a:endParaRPr lang="en-US" sz="1800" dirty="0">
              <a:solidFill>
                <a:srgbClr val="FF3760"/>
              </a:solidFill>
              <a:latin typeface="Sassoon Sans US 2023" pitchFamily="2" charset="0"/>
            </a:endParaRPr>
          </a:p>
          <a:p>
            <a:pPr algn="ctr"/>
            <a:endParaRPr lang="en-US" sz="18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0CDDC-363A-B2F7-E537-F3F8D70ECAB9}"/>
              </a:ext>
            </a:extLst>
          </p:cNvPr>
          <p:cNvSpPr txBox="1"/>
          <p:nvPr/>
        </p:nvSpPr>
        <p:spPr>
          <a:xfrm>
            <a:off x="7187890" y="1838531"/>
            <a:ext cx="1630409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sights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sighted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sighting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sightings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sightless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sightlessly</a:t>
            </a:r>
            <a:endParaRPr lang="en-US" sz="1800" dirty="0">
              <a:solidFill>
                <a:srgbClr val="FF3760"/>
              </a:solidFill>
              <a:latin typeface="Sassoon Sans US 2023" pitchFamily="2" charset="0"/>
            </a:endParaRP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sightlessness</a:t>
            </a:r>
            <a:endParaRPr lang="en-US" sz="1800" dirty="0">
              <a:solidFill>
                <a:srgbClr val="FF3760"/>
              </a:solidFill>
              <a:latin typeface="Sassoon Sans US 2023" pitchFamily="2" charset="0"/>
            </a:endParaRP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sightly</a:t>
            </a:r>
            <a:endParaRPr lang="en-US" sz="18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76DA66C-63B8-9913-BAB0-2CD971AD8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842434"/>
              </p:ext>
            </p:extLst>
          </p:nvPr>
        </p:nvGraphicFramePr>
        <p:xfrm>
          <a:off x="4525429" y="2077938"/>
          <a:ext cx="2511508" cy="404099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55754">
                  <a:extLst>
                    <a:ext uri="{9D8B030D-6E8A-4147-A177-3AD203B41FA5}">
                      <a16:colId xmlns:a16="http://schemas.microsoft.com/office/drawing/2014/main" val="3014020322"/>
                    </a:ext>
                  </a:extLst>
                </a:gridCol>
                <a:gridCol w="1255754">
                  <a:extLst>
                    <a:ext uri="{9D8B030D-6E8A-4147-A177-3AD203B41FA5}">
                      <a16:colId xmlns:a16="http://schemas.microsoft.com/office/drawing/2014/main" val="951684567"/>
                    </a:ext>
                  </a:extLst>
                </a:gridCol>
              </a:tblGrid>
              <a:tr h="1147906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ing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Sassoon Sans US 2023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391432"/>
                  </a:ext>
                </a:extLst>
              </a:tr>
              <a:tr h="1220426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Sassoon Sans US 2023" pitchFamily="2" charset="0"/>
                        </a:rPr>
                        <a:t>ed</a:t>
                      </a:r>
                    </a:p>
                    <a:p>
                      <a:pPr algn="ctr"/>
                      <a:r>
                        <a:rPr lang="en-US" sz="3200" b="0" dirty="0">
                          <a:latin typeface="Sassoon Sans US 2023" pitchFamily="2" charset="0"/>
                        </a:rPr>
                        <a:t>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Muli" panose="020B060402020202020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2035053"/>
                  </a:ext>
                </a:extLst>
              </a:tr>
              <a:tr h="1672663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latin typeface="Sassoon Sans US 2023" pitchFamily="2" charset="0"/>
                      </a:endParaRPr>
                    </a:p>
                    <a:p>
                      <a:pPr algn="ctr"/>
                      <a:r>
                        <a:rPr lang="en-US" sz="3200" b="0" dirty="0">
                          <a:latin typeface="Sassoon Sans US 2023" pitchFamily="2" charset="0"/>
                        </a:rPr>
                        <a:t>less</a:t>
                      </a:r>
                    </a:p>
                    <a:p>
                      <a:pPr algn="ctr"/>
                      <a:r>
                        <a:rPr lang="en-US" sz="3200" b="0" dirty="0" err="1">
                          <a:latin typeface="Sassoon Sans US 2023" pitchFamily="2" charset="0"/>
                        </a:rPr>
                        <a:t>ly</a:t>
                      </a:r>
                      <a:endParaRPr lang="en-US" sz="3200" b="0" dirty="0">
                        <a:latin typeface="Sassoon Sans US 2023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latin typeface="Sassoon Sans US 2023" pitchFamily="2" charset="0"/>
                        </a:rPr>
                        <a:t>ness</a:t>
                      </a:r>
                    </a:p>
                    <a:p>
                      <a:pPr algn="ctr"/>
                      <a:r>
                        <a:rPr lang="en-US" sz="3200" b="0" dirty="0" err="1">
                          <a:latin typeface="Sassoon Sans US 2023" pitchFamily="2" charset="0"/>
                        </a:rPr>
                        <a:t>ly</a:t>
                      </a:r>
                      <a:endParaRPr lang="en-US" sz="3200" b="0" dirty="0">
                        <a:latin typeface="Sassoon Sans US 2023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95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0768096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0A97AAAD-BE8D-8ED4-118B-F4EB6184CB5C}"/>
              </a:ext>
            </a:extLst>
          </p:cNvPr>
          <p:cNvGrpSpPr/>
          <p:nvPr/>
        </p:nvGrpSpPr>
        <p:grpSpPr>
          <a:xfrm>
            <a:off x="447979" y="1675970"/>
            <a:ext cx="6588958" cy="4442963"/>
            <a:chOff x="447979" y="1675970"/>
            <a:chExt cx="6588958" cy="44429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0BE35B-D1F8-9F8D-FEF1-79CB59C15C58}"/>
                </a:ext>
              </a:extLst>
            </p:cNvPr>
            <p:cNvSpPr txBox="1"/>
            <p:nvPr/>
          </p:nvSpPr>
          <p:spPr>
            <a:xfrm>
              <a:off x="598724" y="1682836"/>
              <a:ext cx="939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19CEE"/>
                  </a:solidFill>
                  <a:latin typeface="Sassoon Sans US 2023" pitchFamily="2" charset="77"/>
                </a:rPr>
                <a:t>Prefix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D938F2-31D6-E71F-3805-EB32EE0BA2AB}"/>
                </a:ext>
              </a:extLst>
            </p:cNvPr>
            <p:cNvSpPr txBox="1"/>
            <p:nvPr/>
          </p:nvSpPr>
          <p:spPr>
            <a:xfrm>
              <a:off x="5079434" y="1692568"/>
              <a:ext cx="1286928" cy="37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956D6"/>
                  </a:solidFill>
                  <a:latin typeface="Sassoon Sans US 2023" pitchFamily="2" charset="77"/>
                </a:rPr>
                <a:t>Suffix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7A0EDE-AAD6-8D25-D021-C6DCE2E7DAF6}"/>
                </a:ext>
              </a:extLst>
            </p:cNvPr>
            <p:cNvSpPr txBox="1"/>
            <p:nvPr/>
          </p:nvSpPr>
          <p:spPr>
            <a:xfrm>
              <a:off x="2333316" y="1675970"/>
              <a:ext cx="1513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5D160"/>
                  </a:solidFill>
                  <a:latin typeface="Sassoon Sans US 2023" pitchFamily="2" charset="77"/>
                </a:rPr>
                <a:t>Base Word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B61225-540E-1B03-12C4-05241599376F}"/>
                </a:ext>
              </a:extLst>
            </p:cNvPr>
            <p:cNvSpPr/>
            <p:nvPr/>
          </p:nvSpPr>
          <p:spPr>
            <a:xfrm>
              <a:off x="447979" y="2077940"/>
              <a:ext cx="1208666" cy="4040993"/>
            </a:xfrm>
            <a:prstGeom prst="rect">
              <a:avLst/>
            </a:prstGeom>
            <a:noFill/>
            <a:ln w="5715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87190AA-6E1A-72EE-681B-292CEE0B2ED1}"/>
                </a:ext>
              </a:extLst>
            </p:cNvPr>
            <p:cNvSpPr/>
            <p:nvPr/>
          </p:nvSpPr>
          <p:spPr>
            <a:xfrm>
              <a:off x="1913061" y="2063510"/>
              <a:ext cx="2355951" cy="4055423"/>
            </a:xfrm>
            <a:prstGeom prst="rect">
              <a:avLst/>
            </a:prstGeom>
            <a:noFill/>
            <a:ln w="57150">
              <a:solidFill>
                <a:srgbClr val="25D16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CE3B61-189D-9946-3F26-C0A69DB389D5}"/>
                </a:ext>
              </a:extLst>
            </p:cNvPr>
            <p:cNvSpPr txBox="1"/>
            <p:nvPr/>
          </p:nvSpPr>
          <p:spPr>
            <a:xfrm>
              <a:off x="2207844" y="3559563"/>
              <a:ext cx="17645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>
                  <a:latin typeface="Sassoon Sans US 2023" pitchFamily="2" charset="77"/>
                </a:rPr>
                <a:t>sight</a:t>
              </a:r>
              <a:endParaRPr lang="en-GB" sz="48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3B88939-27FC-8DED-9B42-00920598B28E}"/>
                </a:ext>
              </a:extLst>
            </p:cNvPr>
            <p:cNvSpPr/>
            <p:nvPr/>
          </p:nvSpPr>
          <p:spPr>
            <a:xfrm>
              <a:off x="4512191" y="2077940"/>
              <a:ext cx="2524746" cy="4040993"/>
            </a:xfrm>
            <a:prstGeom prst="rect">
              <a:avLst/>
            </a:prstGeom>
            <a:noFill/>
            <a:ln w="57150">
              <a:solidFill>
                <a:srgbClr val="7956D6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4F31E6-D159-01E2-0DB0-210A0CD72A8A}"/>
              </a:ext>
            </a:extLst>
          </p:cNvPr>
          <p:cNvGrpSpPr/>
          <p:nvPr/>
        </p:nvGrpSpPr>
        <p:grpSpPr>
          <a:xfrm>
            <a:off x="467248" y="2427261"/>
            <a:ext cx="4972387" cy="2653432"/>
            <a:chOff x="467248" y="2427261"/>
            <a:chExt cx="4972387" cy="26534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DD032F-7E63-B62C-005E-049CD17F39EF}"/>
                </a:ext>
              </a:extLst>
            </p:cNvPr>
            <p:cNvSpPr txBox="1"/>
            <p:nvPr/>
          </p:nvSpPr>
          <p:spPr>
            <a:xfrm>
              <a:off x="467248" y="2427261"/>
              <a:ext cx="12026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latin typeface="Sassoon Sans US 2023" pitchFamily="2" charset="77"/>
                </a:rPr>
                <a:t>in</a:t>
              </a:r>
              <a:endParaRPr lang="en-GB" sz="28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FC847F-4DFB-CE6C-C73E-F28AE698D990}"/>
                </a:ext>
              </a:extLst>
            </p:cNvPr>
            <p:cNvSpPr txBox="1"/>
            <p:nvPr/>
          </p:nvSpPr>
          <p:spPr>
            <a:xfrm>
              <a:off x="4825333" y="4495918"/>
              <a:ext cx="614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Sassoon Sans US 2023" pitchFamily="2" charset="0"/>
                </a:rPr>
                <a:t>ful</a:t>
              </a:r>
              <a:endParaRPr lang="en-US" sz="3200" i="0" dirty="0">
                <a:latin typeface="Sassoon Sans US 2023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3789DA-6FD1-1883-5104-28102394C05C}"/>
              </a:ext>
            </a:extLst>
          </p:cNvPr>
          <p:cNvGrpSpPr/>
          <p:nvPr/>
        </p:nvGrpSpPr>
        <p:grpSpPr>
          <a:xfrm>
            <a:off x="451482" y="3278412"/>
            <a:ext cx="1218400" cy="2577155"/>
            <a:chOff x="451482" y="3278412"/>
            <a:chExt cx="1218400" cy="257715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A7C6A30-D290-9015-0C3B-4ACDDE74321E}"/>
                </a:ext>
              </a:extLst>
            </p:cNvPr>
            <p:cNvSpPr txBox="1"/>
            <p:nvPr/>
          </p:nvSpPr>
          <p:spPr>
            <a:xfrm>
              <a:off x="467248" y="4191691"/>
              <a:ext cx="12026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latin typeface="Sassoon Sans US 2023" pitchFamily="2" charset="77"/>
                </a:rPr>
                <a:t>over</a:t>
              </a:r>
              <a:endParaRPr lang="en-GB" sz="28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3F1F9D-B5D1-ABA2-BBE6-D8D08A895C2C}"/>
                </a:ext>
              </a:extLst>
            </p:cNvPr>
            <p:cNvSpPr txBox="1"/>
            <p:nvPr/>
          </p:nvSpPr>
          <p:spPr>
            <a:xfrm>
              <a:off x="467248" y="5086126"/>
              <a:ext cx="12026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latin typeface="Sassoon Sans US 2023" pitchFamily="2" charset="77"/>
                </a:rPr>
                <a:t>fore </a:t>
              </a:r>
              <a:r>
                <a:rPr lang="en-GB" sz="1600" dirty="0">
                  <a:latin typeface="Sassoon Sans US 2023" pitchFamily="2" charset="77"/>
                </a:rPr>
                <a:t>(before)</a:t>
              </a:r>
              <a:endParaRPr lang="en-GB" sz="28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357655-32A4-20BC-C3FF-E0EE54A07CC9}"/>
                </a:ext>
              </a:extLst>
            </p:cNvPr>
            <p:cNvSpPr txBox="1"/>
            <p:nvPr/>
          </p:nvSpPr>
          <p:spPr>
            <a:xfrm>
              <a:off x="451482" y="3278412"/>
              <a:ext cx="12026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>
                  <a:latin typeface="Sassoon Sans US 2023" pitchFamily="2" charset="77"/>
                </a:rPr>
                <a:t>un</a:t>
              </a:r>
              <a:endParaRPr lang="en-GB" sz="2800" dirty="0">
                <a:solidFill>
                  <a:schemeClr val="tx1"/>
                </a:solidFill>
                <a:latin typeface="Sassoon Sans US 2023" pitchFamily="2" charset="77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77B49D5-74F1-2892-D6E2-CEDD1AAB9DF0}"/>
              </a:ext>
            </a:extLst>
          </p:cNvPr>
          <p:cNvSpPr txBox="1"/>
          <p:nvPr/>
        </p:nvSpPr>
        <p:spPr>
          <a:xfrm>
            <a:off x="8747212" y="3211200"/>
            <a:ext cx="1471999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unsightly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unsightliness</a:t>
            </a:r>
            <a:endParaRPr lang="en-US" sz="18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FCF37A-5A6C-A2C4-FC46-0E963DB28EA5}"/>
              </a:ext>
            </a:extLst>
          </p:cNvPr>
          <p:cNvSpPr txBox="1"/>
          <p:nvPr/>
        </p:nvSpPr>
        <p:spPr>
          <a:xfrm>
            <a:off x="10240666" y="3193456"/>
            <a:ext cx="1471999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oversight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oversights</a:t>
            </a:r>
            <a:endParaRPr lang="en-US" sz="1800" dirty="0">
              <a:solidFill>
                <a:srgbClr val="FF3760"/>
              </a:solidFill>
              <a:latin typeface="Sassoon Sans US 202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54462-74B3-11DC-3032-982BB51AFFBD}"/>
              </a:ext>
            </a:extLst>
          </p:cNvPr>
          <p:cNvSpPr txBox="1"/>
          <p:nvPr/>
        </p:nvSpPr>
        <p:spPr>
          <a:xfrm>
            <a:off x="10090373" y="2140058"/>
            <a:ext cx="1772584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foresight</a:t>
            </a:r>
          </a:p>
          <a:p>
            <a:pPr algn="ctr"/>
            <a:r>
              <a:rPr lang="en-US" dirty="0">
                <a:solidFill>
                  <a:srgbClr val="FF3760"/>
                </a:solidFill>
                <a:latin typeface="Sassoon Sans US 2023" pitchFamily="2" charset="0"/>
              </a:rPr>
              <a:t>foresightful</a:t>
            </a:r>
          </a:p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foresightfulness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743E8D-33A2-7C58-4BA4-5E063F0F12E7}"/>
              </a:ext>
            </a:extLst>
          </p:cNvPr>
          <p:cNvSpPr txBox="1"/>
          <p:nvPr/>
        </p:nvSpPr>
        <p:spPr>
          <a:xfrm>
            <a:off x="7208110" y="4239651"/>
            <a:ext cx="4784859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dirty="0">
                <a:solidFill>
                  <a:srgbClr val="3372DC"/>
                </a:solidFill>
                <a:latin typeface="Sassoon Sans US 2023" pitchFamily="2" charset="0"/>
              </a:rPr>
              <a:t>Can you think of other words with </a:t>
            </a:r>
            <a:r>
              <a:rPr lang="en-US" i="1" dirty="0">
                <a:solidFill>
                  <a:srgbClr val="3372DC"/>
                </a:solidFill>
                <a:latin typeface="Sassoon Sans US 2023" pitchFamily="2" charset="0"/>
              </a:rPr>
              <a:t>fore </a:t>
            </a:r>
            <a:r>
              <a:rPr lang="en-US" dirty="0">
                <a:solidFill>
                  <a:srgbClr val="3372DC"/>
                </a:solidFill>
                <a:latin typeface="Sassoon Sans US 2023" pitchFamily="2" charset="0"/>
              </a:rPr>
              <a:t>in them?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E9E547-6994-86C3-4FFB-6608B5090DEA}"/>
              </a:ext>
            </a:extLst>
          </p:cNvPr>
          <p:cNvSpPr txBox="1"/>
          <p:nvPr/>
        </p:nvSpPr>
        <p:spPr>
          <a:xfrm>
            <a:off x="7608013" y="4554385"/>
            <a:ext cx="3985052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forecast, foreshadow, foreword, forefather, forewarn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A46A43-2E2C-2805-D99B-555858B9D6AE}"/>
              </a:ext>
            </a:extLst>
          </p:cNvPr>
          <p:cNvSpPr txBox="1"/>
          <p:nvPr/>
        </p:nvSpPr>
        <p:spPr>
          <a:xfrm>
            <a:off x="7518567" y="5297443"/>
            <a:ext cx="4074498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3372DC"/>
                </a:solidFill>
                <a:latin typeface="Sassoon Sans US 2023" pitchFamily="2" charset="0"/>
              </a:rPr>
              <a:t>Can you think of any compound words with </a:t>
            </a:r>
            <a:r>
              <a:rPr lang="en-US" sz="1800" i="1" dirty="0">
                <a:solidFill>
                  <a:srgbClr val="3372DC"/>
                </a:solidFill>
                <a:latin typeface="Sassoon Sans US 2023" pitchFamily="2" charset="0"/>
              </a:rPr>
              <a:t>sight </a:t>
            </a:r>
            <a:r>
              <a:rPr lang="en-US" sz="1800" dirty="0">
                <a:solidFill>
                  <a:srgbClr val="3372DC"/>
                </a:solidFill>
                <a:latin typeface="Sassoon Sans US 2023" pitchFamily="2" charset="0"/>
              </a:rPr>
              <a:t>in them?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6664FA-3AA9-B859-F4B3-605EEF8E4596}"/>
              </a:ext>
            </a:extLst>
          </p:cNvPr>
          <p:cNvSpPr txBox="1"/>
          <p:nvPr/>
        </p:nvSpPr>
        <p:spPr>
          <a:xfrm>
            <a:off x="7361387" y="5866254"/>
            <a:ext cx="4364150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800" dirty="0">
                <a:solidFill>
                  <a:srgbClr val="FF3760"/>
                </a:solidFill>
                <a:latin typeface="Sassoon Sans US 2023" pitchFamily="2" charset="0"/>
              </a:rPr>
              <a:t>eyesight, sightsee, sightline, hindsight, shortsighted, farsighted, nearsighted</a:t>
            </a:r>
          </a:p>
        </p:txBody>
      </p:sp>
    </p:spTree>
    <p:extLst>
      <p:ext uri="{BB962C8B-B14F-4D97-AF65-F5344CB8AC3E}">
        <p14:creationId xmlns:p14="http://schemas.microsoft.com/office/powerpoint/2010/main" val="16427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8" grpId="0"/>
      <p:bldP spid="20" grpId="0"/>
      <p:bldP spid="23" grpId="0"/>
      <p:bldP spid="24" grpId="0"/>
      <p:bldP spid="25" grpId="0"/>
      <p:bldP spid="26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FC16-56BB-5020-E216-0909A9A531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Sassoon Sans US 2023" pitchFamily="2" charset="77"/>
              </a:rPr>
              <a:t>2.</a:t>
            </a:r>
            <a:fld id="{46F6552A-941E-B249-8E39-1E2EE7BF53B4}" type="slidenum">
              <a:rPr lang="en-US" smtClean="0">
                <a:latin typeface="Sassoon Sans US 2023" pitchFamily="2" charset="77"/>
              </a:rPr>
              <a:pPr/>
              <a:t>8</a:t>
            </a:fld>
            <a:endParaRPr lang="en-US" dirty="0">
              <a:latin typeface="Sassoon Sans US 2023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CC55A-5FA0-9B90-C128-1F1E02C81C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Count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664AF-C25C-04B5-F490-CB576DD154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many syllables are in each word?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F9F542-40F9-AABA-B484-C01B654EE2D4}"/>
              </a:ext>
            </a:extLst>
          </p:cNvPr>
          <p:cNvSpPr txBox="1">
            <a:spLocks/>
          </p:cNvSpPr>
          <p:nvPr/>
        </p:nvSpPr>
        <p:spPr>
          <a:xfrm>
            <a:off x="1588586" y="1857124"/>
            <a:ext cx="1265090" cy="4339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recycling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695CC63-EE0D-7B09-D28B-F0F68AF8571A}"/>
              </a:ext>
            </a:extLst>
          </p:cNvPr>
          <p:cNvSpPr txBox="1">
            <a:spLocks/>
          </p:cNvSpPr>
          <p:nvPr/>
        </p:nvSpPr>
        <p:spPr>
          <a:xfrm>
            <a:off x="3779819" y="1882010"/>
            <a:ext cx="139012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exclaimed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E99D429-E5F0-A442-05CD-28CDCC07E966}"/>
              </a:ext>
            </a:extLst>
          </p:cNvPr>
          <p:cNvSpPr txBox="1">
            <a:spLocks/>
          </p:cNvSpPr>
          <p:nvPr/>
        </p:nvSpPr>
        <p:spPr>
          <a:xfrm>
            <a:off x="7101522" y="3089066"/>
            <a:ext cx="1350049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loneliness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ACC4267-0B0D-FABB-4759-CF92CD460EDB}"/>
              </a:ext>
            </a:extLst>
          </p:cNvPr>
          <p:cNvSpPr txBox="1">
            <a:spLocks/>
          </p:cNvSpPr>
          <p:nvPr/>
        </p:nvSpPr>
        <p:spPr>
          <a:xfrm>
            <a:off x="5908715" y="1853511"/>
            <a:ext cx="1962397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Sassoon Sans US 2023" pitchFamily="2" charset="0"/>
              </a:rPr>
              <a:t>argumentative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6CB957-5943-F8BC-C686-ECD4A8736EF4}"/>
              </a:ext>
            </a:extLst>
          </p:cNvPr>
          <p:cNvSpPr txBox="1">
            <a:spLocks/>
          </p:cNvSpPr>
          <p:nvPr/>
        </p:nvSpPr>
        <p:spPr>
          <a:xfrm>
            <a:off x="644296" y="3112829"/>
            <a:ext cx="1298753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insightful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FCA30B9-6B18-84B1-C4D5-663DCC76B8C7}"/>
              </a:ext>
            </a:extLst>
          </p:cNvPr>
          <p:cNvSpPr txBox="1">
            <a:spLocks/>
          </p:cNvSpPr>
          <p:nvPr/>
        </p:nvSpPr>
        <p:spPr>
          <a:xfrm>
            <a:off x="6219259" y="2467081"/>
            <a:ext cx="1367682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teenagers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944B99B-5810-2B78-2058-9619E1559C00}"/>
              </a:ext>
            </a:extLst>
          </p:cNvPr>
          <p:cNvSpPr txBox="1">
            <a:spLocks/>
          </p:cNvSpPr>
          <p:nvPr/>
        </p:nvSpPr>
        <p:spPr>
          <a:xfrm>
            <a:off x="2761747" y="3105770"/>
            <a:ext cx="137890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boastfully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539B38D-0BB7-1159-1D81-CBD19416C652}"/>
              </a:ext>
            </a:extLst>
          </p:cNvPr>
          <p:cNvSpPr txBox="1">
            <a:spLocks/>
          </p:cNvSpPr>
          <p:nvPr/>
        </p:nvSpPr>
        <p:spPr>
          <a:xfrm>
            <a:off x="1378660" y="2491671"/>
            <a:ext cx="1664238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daydreamer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B5D1666-4625-5269-D029-75A429A5D609}"/>
              </a:ext>
            </a:extLst>
          </p:cNvPr>
          <p:cNvSpPr txBox="1">
            <a:spLocks/>
          </p:cNvSpPr>
          <p:nvPr/>
        </p:nvSpPr>
        <p:spPr>
          <a:xfrm>
            <a:off x="4880647" y="3101712"/>
            <a:ext cx="1338828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satisfying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5BA4D5C-3A45-0CE8-CCD0-EA08B4E6CEF8}"/>
              </a:ext>
            </a:extLst>
          </p:cNvPr>
          <p:cNvSpPr txBox="1">
            <a:spLocks/>
          </p:cNvSpPr>
          <p:nvPr/>
        </p:nvSpPr>
        <p:spPr>
          <a:xfrm>
            <a:off x="3778974" y="2485376"/>
            <a:ext cx="134524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Sassoon Sans US 2023" pitchFamily="2" charset="0"/>
              </a:rPr>
              <a:t>crusaders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988525-1972-38DC-51B7-2CF512C16C8E}"/>
              </a:ext>
            </a:extLst>
          </p:cNvPr>
          <p:cNvSpPr txBox="1"/>
          <p:nvPr/>
        </p:nvSpPr>
        <p:spPr>
          <a:xfrm>
            <a:off x="1561213" y="3854793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3760"/>
                </a:solidFill>
                <a:latin typeface="Sassoon Sans US 2023" pitchFamily="2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77AB2A-7895-F7F8-059F-C3C4FD1765B1}"/>
              </a:ext>
            </a:extLst>
          </p:cNvPr>
          <p:cNvSpPr txBox="1"/>
          <p:nvPr/>
        </p:nvSpPr>
        <p:spPr>
          <a:xfrm>
            <a:off x="4453589" y="3869369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0D160"/>
                </a:solidFill>
                <a:latin typeface="Sassoon Sans US 2023" pitchFamily="2" charset="0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E00250-5105-ED14-0DD8-CABBA87C2841}"/>
              </a:ext>
            </a:extLst>
          </p:cNvPr>
          <p:cNvGrpSpPr/>
          <p:nvPr/>
        </p:nvGrpSpPr>
        <p:grpSpPr>
          <a:xfrm>
            <a:off x="8909848" y="1811283"/>
            <a:ext cx="2841278" cy="1734437"/>
            <a:chOff x="7841482" y="3565294"/>
            <a:chExt cx="2841278" cy="1734437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C16FD3DF-E034-82E4-70E8-FA3325253D6C}"/>
                </a:ext>
              </a:extLst>
            </p:cNvPr>
            <p:cNvSpPr/>
            <p:nvPr/>
          </p:nvSpPr>
          <p:spPr>
            <a:xfrm>
              <a:off x="7841482" y="3722625"/>
              <a:ext cx="1580824" cy="1550446"/>
            </a:xfrm>
            <a:prstGeom prst="wedgeRoundRectCallout">
              <a:avLst>
                <a:gd name="adj1" fmla="val 68148"/>
                <a:gd name="adj2" fmla="val 3109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00BEF7-3BCA-0141-B108-2CECE6EBFFE4}"/>
                </a:ext>
              </a:extLst>
            </p:cNvPr>
            <p:cNvSpPr txBox="1"/>
            <p:nvPr/>
          </p:nvSpPr>
          <p:spPr>
            <a:xfrm>
              <a:off x="7900899" y="3824505"/>
              <a:ext cx="1459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Sassoon Sans US 2023" pitchFamily="2" charset="77"/>
                </a:rPr>
                <a:t>How many syllables does each word have?</a:t>
              </a:r>
            </a:p>
          </p:txBody>
        </p:sp>
        <p:pic>
          <p:nvPicPr>
            <p:cNvPr id="12" name="Picture 11" descr="A cartoon of a child&#10;&#10;Description automatically generated with low confidence">
              <a:extLst>
                <a:ext uri="{FF2B5EF4-FFF2-40B4-BE49-F238E27FC236}">
                  <a16:creationId xmlns:a16="http://schemas.microsoft.com/office/drawing/2014/main" id="{59C00AC1-1236-6344-6F95-A0064F80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6537" y="3565294"/>
              <a:ext cx="1046223" cy="1734437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4AD798-AADF-F309-91A4-B47E89202821}"/>
              </a:ext>
            </a:extLst>
          </p:cNvPr>
          <p:cNvSpPr/>
          <p:nvPr/>
        </p:nvSpPr>
        <p:spPr>
          <a:xfrm>
            <a:off x="379166" y="3756854"/>
            <a:ext cx="2745930" cy="2726007"/>
          </a:xfrm>
          <a:prstGeom prst="roundRect">
            <a:avLst/>
          </a:prstGeom>
          <a:noFill/>
          <a:ln w="381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380044-8DD7-5224-F718-EFA48AF53394}"/>
              </a:ext>
            </a:extLst>
          </p:cNvPr>
          <p:cNvSpPr/>
          <p:nvPr/>
        </p:nvSpPr>
        <p:spPr>
          <a:xfrm>
            <a:off x="3271542" y="3776252"/>
            <a:ext cx="2745930" cy="2726007"/>
          </a:xfrm>
          <a:prstGeom prst="roundRect">
            <a:avLst/>
          </a:prstGeom>
          <a:noFill/>
          <a:ln w="38100">
            <a:solidFill>
              <a:srgbClr val="20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3A9F42-D20D-4683-4118-756C828D0A52}"/>
              </a:ext>
            </a:extLst>
          </p:cNvPr>
          <p:cNvSpPr/>
          <p:nvPr/>
        </p:nvSpPr>
        <p:spPr>
          <a:xfrm>
            <a:off x="6163918" y="3781648"/>
            <a:ext cx="2745930" cy="2726007"/>
          </a:xfrm>
          <a:prstGeom prst="roundRect">
            <a:avLst/>
          </a:prstGeom>
          <a:noFill/>
          <a:ln w="381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359A9-022E-BBB3-AC3A-2E9A67F785C3}"/>
              </a:ext>
            </a:extLst>
          </p:cNvPr>
          <p:cNvSpPr txBox="1"/>
          <p:nvPr/>
        </p:nvSpPr>
        <p:spPr>
          <a:xfrm>
            <a:off x="7326261" y="3880414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219CEE"/>
                </a:solidFill>
                <a:latin typeface="Sassoon Sans US 2023" pitchFamily="2" charset="0"/>
              </a:rPr>
              <a:t>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5A2486-4B79-CF0A-AB80-251714AA445D}"/>
              </a:ext>
            </a:extLst>
          </p:cNvPr>
          <p:cNvSpPr/>
          <p:nvPr/>
        </p:nvSpPr>
        <p:spPr>
          <a:xfrm>
            <a:off x="9056294" y="3781648"/>
            <a:ext cx="2745930" cy="272600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481EC-82B8-2CC1-E9B3-B67C06C05F03}"/>
              </a:ext>
            </a:extLst>
          </p:cNvPr>
          <p:cNvSpPr txBox="1"/>
          <p:nvPr/>
        </p:nvSpPr>
        <p:spPr>
          <a:xfrm>
            <a:off x="10323067" y="3880414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C000"/>
                </a:solidFill>
                <a:latin typeface="Sassoon Sans US 2023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837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15261 0.35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-0.22253 0.446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29532 0.44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162 L 0.1582 0.345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6433 0.30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13386 0.473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23346 0.34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05651 0.423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6341 0.264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20352 0.307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19785</TotalTime>
  <Words>2169</Words>
  <Application>Microsoft Macintosh PowerPoint</Application>
  <PresentationFormat>Widescreen</PresentationFormat>
  <Paragraphs>667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Georgia</vt:lpstr>
      <vt:lpstr>Calibri</vt:lpstr>
      <vt:lpstr>Sassoon Sans US 2023</vt:lpstr>
      <vt:lpstr>Muli</vt:lpstr>
      <vt:lpstr>Lucida Handwriting</vt:lpstr>
      <vt:lpstr>OpenDyslexicAlta</vt:lpstr>
      <vt:lpstr>Calibri Light</vt:lpstr>
      <vt:lpstr>Arial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305</cp:revision>
  <dcterms:created xsi:type="dcterms:W3CDTF">2022-07-19T20:08:30Z</dcterms:created>
  <dcterms:modified xsi:type="dcterms:W3CDTF">2023-07-03T11:14:46Z</dcterms:modified>
</cp:coreProperties>
</file>