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70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2" r:id="rId3"/>
    <p:sldId id="313" r:id="rId4"/>
    <p:sldId id="260" r:id="rId5"/>
    <p:sldId id="269" r:id="rId6"/>
    <p:sldId id="314" r:id="rId7"/>
    <p:sldId id="299" r:id="rId8"/>
    <p:sldId id="281" r:id="rId9"/>
    <p:sldId id="291" r:id="rId10"/>
    <p:sldId id="263" r:id="rId11"/>
    <p:sldId id="294" r:id="rId12"/>
    <p:sldId id="295" r:id="rId13"/>
    <p:sldId id="300" r:id="rId14"/>
    <p:sldId id="296" r:id="rId15"/>
    <p:sldId id="304" r:id="rId16"/>
    <p:sldId id="305" r:id="rId17"/>
    <p:sldId id="279" r:id="rId18"/>
    <p:sldId id="280" r:id="rId19"/>
    <p:sldId id="317" r:id="rId20"/>
    <p:sldId id="308" r:id="rId21"/>
    <p:sldId id="316" r:id="rId22"/>
    <p:sldId id="310" r:id="rId23"/>
    <p:sldId id="319" r:id="rId24"/>
    <p:sldId id="298" r:id="rId25"/>
    <p:sldId id="318" r:id="rId26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Lucida Handwriting" panose="03010101010101010101" pitchFamily="66" charset="77"/>
      <p:regular r:id="rId39"/>
    </p:embeddedFont>
    <p:embeddedFont>
      <p:font typeface="Muli" pitchFamily="2" charset="77"/>
      <p:regular r:id="rId40"/>
      <p:bold r:id="rId41"/>
      <p:italic r:id="rId42"/>
      <p:boldItalic r:id="rId43"/>
    </p:embeddedFont>
    <p:embeddedFont>
      <p:font typeface="OpenDyslexicAlta" pitchFamily="2" charset="77"/>
      <p:regular r:id="rId44"/>
      <p:bold r:id="rId45"/>
      <p:italic r:id="rId46"/>
      <p:boldItalic r:id="rId47"/>
    </p:embeddedFont>
    <p:embeddedFont>
      <p:font typeface="Sassoon Sans US 2023" pitchFamily="2" charset="77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60"/>
    <a:srgbClr val="7956D6"/>
    <a:srgbClr val="219CEE"/>
    <a:srgbClr val="20D160"/>
    <a:srgbClr val="25D160"/>
    <a:srgbClr val="3372DC"/>
    <a:srgbClr val="FFDE56"/>
    <a:srgbClr val="F139C4"/>
    <a:srgbClr val="4A4A4A"/>
    <a:srgbClr val="619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5" autoAdjust="0"/>
    <p:restoredTop sz="94579" autoAdjust="0"/>
  </p:normalViewPr>
  <p:slideViewPr>
    <p:cSldViewPr snapToGrid="0" snapToObjects="1">
      <p:cViewPr>
        <p:scale>
          <a:sx n="104" d="100"/>
          <a:sy n="104" d="100"/>
        </p:scale>
        <p:origin x="728" y="8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7/5/23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1:26.5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1095 24575,'1'13'0,"1"1"0,0-1 0,1 0 0,1 1 0,0-1 0,0-1 0,9 18 0,-4-6 0,9 22 0,-8-24 0,0 1 0,-2 1 0,-1 0 0,0 0 0,-2 1 0,4 31 0,-8-43 0,7 163 0,-8-71 0,1-127 0,1 1 0,1-1 0,7-24 0,3-20 0,28-329 0,-16 121 0,-16 205 0,3 1 0,34-117 0,-38 158 0,38-108 0,-43 129 0,-1-1 0,0 0 0,0 0 0,-1 0 0,1 0 0,-1-1 0,0-10 0,-4-51 0,1 33 0,-2-197 0,4 230 0,0 1 0,0 0 0,0 0 0,0-1 0,0 1 0,1 0 0,-1 0 0,1 0 0,-1-1 0,1 1 0,0 0 0,0 0 0,0 0 0,0 0 0,2-2 0,-2 3 0,0 0 0,0 1 0,0-1 0,0 0 0,0 1 0,0-1 0,0 1 0,0 0 0,0-1 0,0 1 0,0 0 0,0 0 0,0 0 0,0-1 0,0 1 0,0 0 0,0 1 0,0-1 0,1 0 0,-1 0 0,0 0 0,0 1 0,0-1 0,0 1 0,0-1 0,0 1 0,0-1 0,0 1 0,1 1 0,5 5 0,1 0 0,-2 0 0,1 0 0,-1 1 0,0 1 0,0-1 0,5 10 0,-7-7 0,0 0 0,0 0 0,-1 1 0,0-1 0,0 1 0,-2 0 0,2 16 0,1 3 0,8 40 0,21 72 0,-29-121 0,0 1 0,-1-1 0,-2 1 0,0 0 0,-2 40 0,-1-12 0,2-24 0,1 23 0,-2-1 0,-2 1 0,-17 89 0,10-100 0,-2-2 0,-23 51 0,16-42 0,9-16 0,-11 43 0,14-46 0,-1 1 0,-14 33 0,14-40 0,1 1 0,1 0 0,1 1 0,-5 37 0,-1 8 0,6-40 0,5-21 0,-1-1 0,0 1 0,0-1 0,0 1 0,-1-1 0,-5 12 0,7-17 0,0-1 0,-1 1 0,1-1 0,0 0 0,-1 1 0,1-1 0,0 0 0,-1 1 0,1-1 0,-1 0 0,1 0 0,-1 1 0,1-1 0,0 0 0,-1 0 0,1 0 0,-1 0 0,1 1 0,-1-1 0,1 0 0,-1 0 0,1 0 0,-1 0 0,1 0 0,-1-1 0,1 1 0,-1 0 0,1 0 0,-1 0 0,1 0 0,0-1 0,-1 1 0,1 0 0,-1 0 0,1-1 0,-1 1 0,1 0 0,0-1 0,-1 1 0,1 0 0,0-1 0,-1 1 0,1-1 0,0 1 0,-1-1 0,-15-23 0,14 21 0,-13-26 0,2-1 0,0 0 0,2-1 0,-8-34 0,0 3 0,11 29 0,8 28 0,-1-1 0,-1 1 0,1 0 0,-1-1 0,1 1 0,-1 0 0,-4-8 0,1 4-51,1 0 0,0 0-1,-5-18 1,5 15-1109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1:38.7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79 109 24575,'-9'26'0,"-9"33"0,12-36 0,-1 0 0,-12 28 0,17-47 0,0 1 0,1 0 0,-1 0 0,1 0 0,0 7 0,-6 19 0,5-70 0,2 13 0,-1 15 0,1 1 0,0-1 0,0 0 0,1 0 0,0 1 0,1-1 0,0 1 0,1-1 0,0 1 0,5-14 0,1 3 0,-8 17 0,0 0 0,1 0 0,0 0 0,0 1 0,3-7 0,-3 7 29,0 0 1,0 0-1,0 0 0,-1-1 0,1 1 1,-1-1-1,0 0 0,0 1 0,0-1 0,1-7 1,-1-40-760,-2 34-227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1:41.1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3:13.1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24575,'501'0'0,"-460"7"0,-15-2 0,27 3 0,-20-2 0,54 1 0,-64-7 0,0-1 0,0 1 0,43 8 0,-40-4 0,1-2 0,-1 0 0,33-4 0,-5 0 0,187 2 0,-229 1 0,0 0 0,0 1 0,15 5 0,-15-3 0,0-1 0,25 1 0,-13-2 0,1 1 0,-1 1 0,46 15 0,64 15 0,-21-7 0,-55-10-1365,-8-2-5461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3:24.6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216 0 24575,'0'4'0,"-1"0"0,1-1 0,-1 1 0,0-1 0,0 1 0,-1-1 0,1 1 0,0-1 0,-5 6 0,4-4 0,0-1 0,0 0 0,0 0 0,0 1 0,-2 8 0,0 4 0,-1 0 0,0-1 0,-2 0 0,1 0 0,-2-1 0,-9 15 0,3-3 0,-27 47 0,8-26 0,19-30 0,-13 24 0,21-31 0,8-15 0,12-18 0,-7 17 0,0 0 0,0 0 0,10-5 0,-9 6 0,0-1 0,14-11 0,10-6 0,-27 20 0,-1-1 0,1 0 0,-1 0 0,0 0 0,1-1 0,-1 1 0,0-1 0,-1 0 0,1-1 0,3-4 0,-5 5 60,1 0-1,0 1 1,0 0 0,6-7-1,5-5-1722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3:42.5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1341 1 24575,'-11'1'0,"0"1"0,0 0 0,0 1 0,1 0 0,-1 1 0,-18 10 0,10-5 0,-31 14 0,0 2 0,2 2 0,1 3 0,1 2 0,1 3 0,-41 40 0,-308 356 0,237-230 0,133-165 0,12-19 0,1-1 0,-22 23 0,33-39 0,0 0 0,0 0 0,0 0 0,0 0 0,0 0 0,0 0 0,0 0 0,0 0 0,0 0 0,0 0 0,0 0 0,0 0 0,0 0 0,0 0 0,0-1 0,0 1 0,0 0 0,0 0 0,0 0 0,0 0 0,0 0 0,0 0 0,0 0 0,0 0 0,-1 0 0,1 0 0,0 0 0,0 0 0,0 0 0,0 0 0,0 0 0,0 0 0,0 0 0,0 0 0,0 0 0,0 0 0,0 0 0,0 0 0,0 0 0,0 0 0,0 0 0,0 0 0,0 0 0,0 0 0,0 0 0,-1 0 0,1 0 0,0 0 0,0 0 0,0 0 0,0 0 0,0 0 0,0 0 0,0 0 0,0 0 0,3-9 0,5-12 0,92-170 0,-47 95 0,-25 45 0,29-60 0,-56 109 0,0-1 0,0 1 0,0-1 0,-1 1 0,1-1 0,-1 1 0,0-1 0,1 0 0,-1 1 0,0-1 0,0 0 0,-1 1 0,1-1 0,0 0 0,-1 1 0,1-1 0,-1 1 0,0-1 0,0 1 0,0-1 0,0 1 0,-2-3 0,-3-5 0,-1 0 0,1 1 0,-16-15 0,0-2 0,19 23 0,0 0 0,0 0 0,0 1 0,0 0 0,0-1 0,0 1 0,-1 1 0,1-1 0,-1 1 0,1-1 0,-1 1 0,0 0 0,1 0 0,-1 1 0,0-1 0,-5 1 0,-6 0 0,1 1 0,-28 4 0,24 0 0,0 0 0,1 1 0,-29 14 0,-48 34 0,80-44 0,-12 8 0,25-18 0,0 1 0,0 0 0,-1-1 0,1 1 0,0-1 0,0 1 0,-1-1 0,1 0 0,0 0 0,-1 1 0,1-1 0,0 0 0,-1 0 0,1-1 0,0 1 0,-3-1 0,3 1 0,0-1 0,0 0 0,0 0 0,1 0 0,-1 1 0,0-1 0,1 0 0,-1 0 0,0 0 0,1 0 0,-1 0 0,1 0 0,-1 0 0,1-1 0,0 1 0,-1 0 0,1 0 0,0 0 0,0 0 0,-1-3 0,1-28 0,0 23 0,0-50 0,-1 25 0,1-1 0,2 1 0,5-36 0,0 49 0,-7 21 0,0-1 0,1 1 0,-1 0 0,0 0 0,0 0 0,0 0 0,0 0 0,0 0 0,0 0 0,0-1 0,0 1 0,1 0 0,-1 0 0,0 0 0,0 0 0,0 0 0,0 0 0,0 0 0,0 0 0,1 0 0,-1 0 0,0 0 0,0 0 0,0 0 0,0 0 0,0 0 0,1 0 0,-1 0 0,0 0 0,0 0 0,0 0 0,0 0 0,0 0 0,0 0 0,1 0 0,-1 0 0,0 1 0,5 10 0,-2 16 0,0 0 0,-1 0 0,-2 54 0,-1-14 0,10 209 0,-9-274 0,0 0 0,0-1 0,0 1 0,0 0 0,1 0 0,-1-1 0,0 1 0,1 0 0,-1 0 0,1-1 0,0 1 0,0-1 0,-1 1 0,1-1 0,0 1 0,0-1 0,0 1 0,0-1 0,0 0 0,1 0 0,-1 0 0,0 0 0,0 0 0,1 0 0,-1 0 0,0 0 0,3 1 0,-1-2 0,0 1 0,0-1 0,0 1 0,-1-1 0,1 0 0,0-1 0,0 1 0,0 0 0,0-1 0,-1 0 0,1 0 0,0 0 0,-1 0 0,6-3 0,2-2 0,0-1 0,0 0 0,-1-1 0,18-19 0,30-43 0,-9 9 0,8 0 0,106-92 0,-133 130 0,1 1 0,1 1 0,1 3 0,0 0 0,1 2 0,36-11 0,-48 22 0,0 1 0,1 1 0,24 1 0,-6-1 0,-30 2 0,-1-1 0,15-6 0,-18 6 0,0 0 0,0 0 0,0 1 0,1-1 0,-1 2 0,0-1 0,0 1 0,7 0 0,-12 0 0,0 1 0,0-1 0,0 0 0,-1 0 0,1 1 0,0-1 0,0 0 0,-1 1 0,1-1 0,0 1 0,-1-1 0,1 1 0,0 0 0,-1-1 0,1 1 0,-1 0 0,1-1 0,-1 1 0,1 0 0,-1 0 0,1-1 0,-1 1 0,0 0 0,1 0 0,-1 0 0,0 0 0,0 0 0,1-1 0,-1 1 0,0 0 0,0 0 0,0 0 0,0 0 0,0 0 0,0 0 0,0 0 0,0 0 0,-1 0 0,1 0 0,0-1 0,0 1 0,-1 2 0,-2 4 0,1 1 0,-1-1 0,-7 13 0,8-15 0,-3 3 0,-1 1 0,1-1 0,-1 0 0,-1-1 0,1 0 0,-11 9 0,-11 12 0,-42 49 0,-43 50 0,94-105 0,3-3 0,-21 32 0,11-12 0,3 2 0,-33 75 0,52-103 0,1 1 0,0 0 0,1 0 0,0 1 0,1 16 0,0-21 0,1-9 0,-1 1 0,1-1 0,0 0 0,0 0 0,0 0 0,0 0 0,0 0 0,0 0 0,1 0 0,-1 1 0,0-1 0,0 0 0,1 0 0,-1 0 0,0 0 0,1 0 0,-1 0 0,1 0 0,-1 0 0,1 0 0,0-1 0,-1 1 0,1 0 0,0 0 0,-1 0 0,1-1 0,0 1 0,0-1 0,0 1 0,1 0 0,-1-1 0,1 1 0,0-1 0,-1 0 0,1 0 0,-1 0 0,1 0 0,0 0 0,-1-1 0,1 1 0,0 0 0,-1-1 0,1 0 0,-1 1 0,1-1 0,-1 0 0,1 0 0,2-2 0,9-7 0,0-1 0,-1-1 0,0-1 0,19-26 0,35-63 0,-22 32 0,-31 51 0,-1-1 0,-1 0 0,13-29 0,-22 43 0,1 0 0,0 1 0,0 0 0,6-7 0,9-17 0,-14 23 0,-1 1 0,1 0 0,-1 0 0,1 0 0,1 1 0,-1 0 0,9-7 0,13-14 0,-16 14 0,1 0 0,0 2 0,14-11 0,-10 8 0,-10 8 0,0 1 0,0-1 0,0 1 0,0 1 0,1-1 0,8-2 0,-13 4 0,0 1 0,0 0 0,0 0 0,0-1 0,0 1 0,0 0 0,0 0 0,1 0 0,-1 0 0,0 1 0,0-1 0,0 0 0,0 0 0,0 1 0,0-1 0,0 1 0,0-1 0,0 1 0,0 0 0,0-1 0,-1 1 0,1 0 0,0-1 0,0 1 0,0 0 0,-1 0 0,1 0 0,0 0 0,-1 0 0,1 0 0,-1 0 0,1 0 0,-1 0 0,1 0 0,-1 0 0,0 1 0,1-1 0,-1 0 0,0 0 0,0 0 0,0 3 0,1 5 0,0 0 0,-1-1 0,0 1 0,-1 0 0,0 0 0,0 0 0,-1 0 0,0 0 0,0-1 0,0 1 0,-1-1 0,0 0 0,-5 10 0,-7 8 0,0 0 0,-27 34 0,20-30 0,9-10 0,-4 3 0,1 0 0,1 2 0,-14 29 0,29-53 0,0 0 0,-1 0 0,1 1 0,0-1 0,-1 0 0,0 0 0,1 0 0,-1 0 0,1 0 0,-1 0 0,0 0 0,0 0 0,1-1 0,-1 1 0,-2 1 0,3-2 0,0-1 0,-1 1 0,1-1 0,0 1 0,0-1 0,-1 1 0,1 0 0,0-1 0,0 1 0,0-1 0,-1 1 0,1-1 0,0 0 0,0 1 0,0-1 0,0 1 0,0-1 0,0 1 0,0-1 0,0 1 0,0-1 0,0 0 0,4-46 0,2 16 0,0 1 0,18-48 0,27-56 0,-44 117 0,5-14 0,1 0 0,2 2 0,23-39 0,-19 43 0,-11 15 0,1-2 0,9-17 0,1-1 0,-15 25 0,0-1 0,0-1 0,6-10 0,-8 13 0,0-1 0,1 2 0,0-1 0,0 0 0,0 1 0,0-1 0,0 1 0,5-4 0,-3 3 0,-1 0 0,0 0 0,0 0 0,7-9 0,-5 2 0,1 2 0,0-1 0,0 1 0,15-14 0,-23 24 0,-2 1 0,-1 1 0,1 1 0,0-1 0,0 1 0,0-1 0,0 1 0,0 0 0,1 0 0,-3 6 0,-53 125 0,38-92 0,10-21 0,5-13 0,1 0 0,-6 16 0,5-11 0,0 0 0,0 0 0,-2-1 0,1 0 0,-15 21 0,-10 4 0,-14 18 0,23-24 0,2-4 0,1 1 0,-16 34 0,-9 19 0,26-51 0,-21 47 0,23-37 0,-22 77 0,11-8 0,-24 94 0,44-159 0,3-49 0,-1 1 0,1 0 0,-1 0 0,0 1 0,0 0 0,0 0 0,0 0 0,0 0 0,0 1 0,-6-1 0,-20-6 0,26 6 0,-6-2 0,-1-1 0,-15-9 0,24 11 0,-1 1 0,1-1 0,-1 0 0,1 0 0,0 0 0,0-1 0,0 1 0,1-1 0,-1 0 0,-3-7 0,3 5 0,0 0 0,0 1 0,1-1 0,0-1 0,0 1 0,0 0 0,-1-9 0,3 14 0,0 0 0,0 0 0,0 1 0,-1-1 0,1 0 0,0 0 0,-1 0 0,1 0 0,0 0 0,-1 0 0,1 0 0,-1 0 0,0 1 0,1-1 0,-1 0 0,1 0 0,-1 1 0,0-1 0,0 1 0,1-1 0,-2 0 0,0 0 0,0 0 0,0 1 0,0-1 0,0 1 0,0-1 0,0 1 0,0 0 0,0 0 0,-3 0 0,-5 2 0,-1-1 0,1 2 0,-11 4 0,10-4 0,3 0 0,1 0 0,-1 1 0,1-1 0,0 2 0,0-1 0,0 1 0,-10 9 0,-3 5 0,-17 23 0,7-7 0,27-31 0,0 0 0,0 0 0,1 1 0,-1 0 0,1-1 0,0 1 0,0 0 0,1 0 0,-2 6 0,-9 25 0,5-22 0,3-4 0,-1-1 0,1 0 0,-1-1 0,-1 1 0,-9 11 0,14-20 0,1 1 0,-1-1 0,1 1 0,-1-1 0,1 1 0,-1-1 0,0 0 0,1 1 0,-1-1 0,0 0 0,1 0 0,-1 1 0,0-1 0,1 0 0,-1 0 0,0 0 0,0 0 0,1 0 0,-1 0 0,0 0 0,1 0 0,-1-1 0,0 1 0,-1 0 0,0-2 0,0 1 0,0 0 0,1 0 0,-1-1 0,0 1 0,0-1 0,1 0 0,-3-2 0,-1-3 0,0 0 0,0-1 0,-5-11 0,-2-1 0,12 20 0,0 0 0,0 0 0,0 0 0,0 0 0,-1 0 0,1 0 0,0 0 0,0-1 0,0 1 0,0 0 0,0 0 0,0 0 0,0 0 0,-1 0 0,1 0 0,0 0 0,0 0 0,0 0 0,0 0 0,0 0 0,0 0 0,-1 0 0,1 0 0,0 0 0,0 0 0,0 0 0,0 0 0,0 0 0,-1 0 0,1 0 0,0 0 0,0 0 0,0 0 0,0 0 0,0 0 0,0 0 0,0 1 0,-1-1 0,1 0 0,0 0 0,-1 14 0,11 83 0,-5-62 0,0 45 0,-6 12 0,2 64 0,3-112 0,2 74 0,-8-33 0,-18 143 0,14-161 0,2 1 0,8 129 0,3-84 0,4 167 0,-11-236 0,1-20 0,0 0 0,-2-1 0,-1 1 0,-8 42 0,6-40 0,0 1 0,2 0 0,0 1 0,4 52 0,-1-15 0,-8 91 0,4 62 0,4-123 0,-1 250 0,0-343 0,0-1 0,0 0 0,0 1 0,0-1 0,0 0 0,0 0 0,1 1 0,-1-1 0,0 0 0,1 0 0,-1 1 0,1-1 0,-1 0 0,1 0 0,-1 0 0,1 0 0,0 0 0,0 0 0,-1 0 0,1 0 0,0 0 0,0 0 0,0-1 0,0 1 0,0 0 0,0 0 0,0-1 0,0 1 0,0-1 0,0 1 0,2-1 0,3 2 0,0-1 0,0-1 0,0 0 0,0 0 0,7 0 0,-7-1 0,0 1 0,0 0 0,-1 0 0,11 2 0,1 2 0,1-1 0,-1-1 0,1-1 0,35-3 0,-9 1 0,-42 1 0,0 0 0,0 0 0,-1 0 0,1-1 0,0 1 0,0 0 0,0-1 0,0 0 0,-1 1 0,1-1 0,0 0 0,0 0 0,-1 0 0,1 0 0,-1 0 0,1-1 0,-1 1 0,1 0 0,-1-1 0,0 1 0,1-1 0,-1 0 0,0 1 0,0-1 0,0 0 0,0 0 0,0 0 0,-1 0 0,1 0 0,0 0 0,-1 0 0,1-3 0,0-1 0,-1 1 0,0 0 0,0 0 0,0-1 0,0 1 0,-1 0 0,1-1 0,-1 1 0,-1 0 0,1 0 0,0 0 0,-4-6 0,0-1 0,1-1 0,0 0 0,1 0 0,0 0 0,1 0 0,-2-17 0,2-83 0,2 78 0,5-29 0,-3 44 0,1-27 0,-3 29 0,-1 5 0,1 0 0,0 0 0,1 0 0,0 0 0,1 0 0,6-22 0,0 6 0,-2-1 0,5-35 0,-3 15 0,1-8 0,-2 0 0,0-98 0,-7-504 0,5 588 0,0-3 0,-6 47 0,-1 0 0,-1 0 0,-7-33 0,7 42 0,2 0 0,0 0 0,1-1 0,1 1 0,0 0 0,7-35 0,-3 24 0,1-52 0,-16-66 0,0-7 0,19 2 0,-9 139 0,0-1 0,-1 1 0,-2-21 0,-2-25 0,5 25 0,1-42 0,-1 77 0,0-1 0,0 0 0,0 0 0,0 0 0,0 0 0,0 1 0,0-1 0,0 0 0,1 0 0,-1 0 0,0 1 0,0-1 0,1 0 0,-1 0 0,1 1 0,-1-1 0,0 0 0,1 1 0,-1-1 0,1 1 0,0-2 0,0 2 0,-1 0 0,1 0 0,0 0 0,-1 0 0,1 0 0,-1 0 0,1 0 0,-1 0 0,1 0 0,-1 0 0,1 0 0,0 0 0,-1 1 0,1-1 0,-1 0 0,1 0 0,-1 1 0,1-1 0,-1 0 0,1 1 0,-1 0 0,3 1 0,0 0 0,-1 1 0,0 0 0,0-1 0,0 1 0,0 0 0,0 0 0,2 5 0,-1 1 0,0 1 0,-1 0 0,1 0 0,-2 0 0,1 12 0,-1-11 0,1 0 0,-1 0 0,2 0 0,3 11 0,-1-11 0,1 0 0,0 0 0,1 0 0,0-1 0,1-1 0,0 1 0,0-1 0,12 10 0,-3-2 0,-12-13 0,1 0 0,-1 0 0,1-1 0,-1 1 0,12 3 0,14 10 0,-21-12 0,0 0 0,1 0 0,-1-1 0,18 3 0,-10-2 0,-2-2 0,-1 0 0,2-2 0,-1 0 0,27-3 0,0 0 0,-14 2 0,-27 0 0,-4 0 0,-15 0 0,-126-8 0,134 7 0,0 1 0,0 1 0,0 0 0,0 0 0,-16 5 0,-14 2 0,38-8 0,-1 0 0,1 0 0,0 0 0,0 0 0,-1 0 0,1 0 0,0 0 0,0 0 0,-1-1 0,1 1 0,0-1 0,0 1 0,0-1 0,0 1 0,0-1 0,-1 0 0,1 1 0,0-1 0,0 0 0,1 0 0,-2-2 0,0 1 0,1 0 0,-1 0 0,1-1 0,0 1 0,0-1 0,0 1 0,1-1 0,-1 1 0,0-1 0,0-3 0,0-6 0,1 0 0,0 0 0,2-22 0,-1 23 0,0-1 0,0 1 0,1-1 0,1 1 0,-1 0 0,2 0 0,-1 0 0,1 1 0,1-1 0,0 1 0,0 0 0,7-10 0,-9 16 0,-1 0 0,1-1 0,-1 1 0,0-1 0,-1 0 0,1 0 0,-1 0 0,1 0 0,0-6 0,4-47 0,-6 54 0,10-231 0,-10 16 0,0 220 0,-1 0 0,1 0 0,0-1 0,-1 1 0,1 0 0,-1-1 0,1 1 0,-1-1 0,1 1 0,-1 0 0,1-1 0,-1 0 0,0 1 0,1-1 0,-1 1 0,1-1 0,-1 0 0,0 1 0,0-1 0,1 0 0,-1 0 0,0 0 0,-1 1 0,-18 3 0,20-4 0,-15 0 0,0 0 0,0 0 0,-23-6 0,2 1 0,31 4 0,1 0 0,0-1 0,0 1 0,0-1 0,0 0 0,0-1 0,0 1 0,1-1 0,-4-3 0,-13-7 0,13 9 0,0 1 0,0 0 0,0 1 0,0 0 0,0 0 0,-9-1 0,-48 0 0,15 1 0,11 0 0,26 2 0,0-1 0,0 0 0,-1-1 0,1 0 0,0-1 0,1 0 0,-1-1 0,-21-11 0,32 13 0,-1 1 0,0-1 0,0 0 0,1 0 0,-1 0 0,0 0 0,1 0 0,0 0 0,-1 0 0,1 0 0,0-1 0,0 1 0,0-1 0,1 1 0,-1-1 0,0 1 0,1-1 0,-1 0 0,1 1 0,0-1 0,0 1 0,0-1 0,0 0 0,1-2 0,-1-3 0,1 0 0,0 0 0,1 0 0,0 0 0,0 0 0,5-11 0,28-53 0,-32 69 0,0 0 0,0 0 0,0 1 0,0-1 0,0 1 0,1 0 0,-1 0 0,1 0 0,0 0 0,-1 1 0,1-1 0,6 0 0,12-6 0,-7 3-1365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3:50.9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230 0 24575,'-5'1'0,"0"0"0,0 1 0,0 0 0,0 0 0,1 0 0,-1 1 0,0 0 0,1 0 0,0 0 0,0 0 0,-1 1 0,-3 4 0,-14 11 0,13-13 0,1 1 0,0 0 0,-10 11 0,16-15 0,-1 0 0,1 0 0,0 0 0,0 1 0,0-1 0,0 1 0,0-1 0,1 1 0,-1 0 0,1 0 0,0 0 0,-2 6 0,-7 124 0,4-84 0,-1-1 0,-2 0 0,-20 62 0,24-91 0,3-13 0,0 0 0,0 1 0,1-1 0,0 1 0,0 13 0,1-18 0,0 0 0,1 0 0,-1 0 0,1 0 0,0 0 0,0 0 0,0 0 0,0 0 0,0 0 0,1 0 0,-1-1 0,1 1 0,0-1 0,-1 1 0,1-1 0,4 4 0,2 0 0,0 0 0,0 0 0,0-1 0,1 0 0,0 0 0,0-1 0,13 3 0,-18-5 0,7 1 0,-1-1 0,1 0 0,0-1 0,0-1 0,0 0 0,0 0 0,0-2 0,17-3 0,-9 2 0,27-1 0,233 4 0,-193 11 0,39-11-1365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4:28.9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1039 876 24575,'-63'2'0,"-67"-4"0,123 1 0,0-1 0,0 0 0,0-1 0,0 1 0,-7-5 0,-23-8 0,24 10 0,1 0 0,0-1 0,0-1 0,0 0 0,1 0 0,-1-2 0,-13-13 0,22 20 0,-3-4 0,1 0 0,1 0 0,-1-1 0,1 1 0,0-1 0,0 0 0,1 0 0,-1-1 0,1 1 0,1-1 0,-3-10 0,-1 0 0,0 0 0,-15-30 0,15 34 0,2 1 0,0-1 0,0 0 0,1 0 0,1-1 0,0 1 0,-1-24 0,-7-90 0,11 128 0,-1 0 0,0 0 0,0 0 0,0-1 0,0 1 0,0 0 0,0 0 0,0-1 0,0 1 0,0 0 0,0 0 0,0 0 0,0-1 0,0 1 0,0 0 0,0 0 0,0 0 0,0-1 0,0 1 0,-1 0 0,1 0 0,0-1 0,0 1 0,0 0 0,0 0 0,0 0 0,0 0 0,0-1 0,-1 1 0,1 0 0,0 0 0,0 0 0,0 0 0,0 0 0,-1 0 0,1-1 0,0 1 0,0 0 0,0 0 0,-1 0 0,1 0 0,-5 9 0,-3 17 0,7-19 0,0 0 0,-1-1 0,0 0 0,0 1 0,0-1 0,0 0 0,-1 0 0,-7 11 0,8-14 0,1 0 0,-1-1 0,-1 1 0,1-1 0,0 1 0,0-1 0,-1 0 0,0 0 0,1-1 0,-1 1 0,0 0 0,1-1 0,-1 0 0,0 0 0,0 0 0,0 0 0,0 0 0,-6 0 0,-44-2 0,30 0 0,-27 2 0,43 1 0,-1-1 0,0 1 0,-8 4 0,9-3 0,1-1 0,-1 0 0,0 0 0,-13 1 0,6-3 0,11-1 0,0 1 0,0 0 0,0 0 0,0 0 0,0 0 0,0 0 0,0 1 0,0 0 0,-1 0 0,2 0 0,-1 0 0,0 0 0,0 1 0,0-1 0,0 1 0,1 0 0,-5 3 0,5-3 0,-1 1 0,0-1 0,1-1 0,-1 1 0,0 0 0,0-1 0,0 0 0,0 0 0,0 0 0,-4 1 0,-32 3 0,39-5 0,-1 0 0,1 0 0,-1 0 0,1-1 0,-1 1 0,1 0 0,-1 0 0,1-1 0,-1 1 0,1 0 0,-1-1 0,1 1 0,0 0 0,-1-1 0,1 1 0,-1-1 0,1 1 0,0-1 0,-1 1 0,1-1 0,0 1 0,0-1 0,-1 1 0,1-1 0,0 1 0,0-1 0,0 0 0,0 1 0,0-1 0,0 1 0,-1-1 0,1 0 0,0 1 0,1-2 0,-1-26 0,0 22 0,1 0 0,0 0 0,0 1 0,0-1 0,1 1 0,0 0 0,0 0 0,0 0 0,1 0 0,-1 0 0,1 0 0,3-4 0,14-28 0,-15 23 0,-1-1 0,0 0 0,-1 0 0,0 0 0,-1-1 0,1-21 0,-3 28 0,1 0 0,0 0 0,0 0 0,1 0 0,0 0 0,0 0 0,7-15 0,-2 14 0,-1 0 0,-1 0 0,1-1 0,3-12 0,-7 19 0,-1 0 0,0 0 0,0 1 0,0-1 0,0 0 0,-1 0 0,0 0 0,1 0 0,-1 0 0,-1 0 0,1 0 0,0 0 0,-1 0 0,0 0 0,1 0 0,-3-6 0,2 8 0,0 1 0,0 0 0,0-1 0,-1 1 0,1 0 0,0-1 0,0 1 0,-1 0 0,1 0 0,0 0 0,-1 0 0,1 1 0,-1-1 0,1 0 0,-1 1 0,1-1 0,-1 1 0,0-1 0,1 1 0,-1 0 0,1 0 0,-1 0 0,0 0 0,1 0 0,-3 1 0,-6 0 0,0 0 0,-16 6 0,24-7 0,-6 3 0,1-1 0,0 1 0,0 1 0,0 0 0,1 0 0,-1 0 0,1 1 0,-11 11 0,14-14-170,1 0-1,0-1 0,0 1 1,0-1-1,-1 0 0,1 0 1,-4 1-1,-1 0-6655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4:43.1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188 338 24575,'-1'-56'0,"2"-62"0,9 46 0,-11 144 0,2-39 0,-1-27 0,0-9 0,0-95 0,0 189 0,14-117 0,-11 18 0,-2 5 0,-1 0 0,1 1 0,0-1 0,0 0 0,0 1 0,0 0 0,1-1 0,-1 1 0,1 0 0,2-4 0,-4 6 0,1 0 0,-1 1 0,0-1 0,1 0 0,-1 0 0,0 0 0,0 1 0,1-1 0,-1 0 0,0 0 0,1 1 0,-1-1 0,0 0 0,0 0 0,0 1 0,1-1 0,-1 0 0,0 1 0,0-1 0,0 1 0,1-1 0,-1 0 0,0 1 0,0-1 0,0 0 0,0 1 0,0-1 0,0 1 0,0-1 0,0 1 0,0-1 0,0 0 0,0 1 0,0-1 0,0 1 0,0-1 0,-1 1 0,1 17 0,-3-2 0,1-6 0,0 0 0,0-1 0,-5 15 0,5-63 0,6-8 0,-2 41 0,-1 1 0,0-1 0,0 0 0,-1 0 0,0 0 0,0 0 0,0 0 0,0 0 0,-1 0 0,0 1 0,0-1 0,0 0 0,-4-10 0,-2-2 0,6 14 0,-1 0 0,1 0 0,-1 0 0,0 0 0,-3-4 0,5 7 0,-1 1 0,1 0 0,-1-1 0,1 1 0,-1 0 0,1 0 0,-1-1 0,1 1 0,-1 0 0,1 0 0,-1 0 0,1 0 0,-1 0 0,1 0 0,-1 0 0,1 0 0,-1 0 0,1 0 0,-1 0 0,1 0 0,-1 0 0,1 0 0,-1 1 0,1-1 0,-1 0 0,1 0 0,-1 1 0,1-1 0,-1 0 0,1 1 0,0-1 0,-1 0 0,1 1 0,-1-1 0,1 1 0,0-1 0,-1 1 0,1 0 0,-14 20 0,4 4 0,0 1 0,-12 48 0,20-68 0,0-1 0,-1 1 0,1-1 0,-1 1 0,-7 9 0,-9 20 0,16-29 0,-3 8 0,0 0 0,1 0 0,1 1 0,0-1 0,1 1 0,0 0 0,1 0 0,-1 25 0,3 145 0,1-196 0,-2-1 0,1 0 0,-4-16 0,3 23 0,0 0 0,-1 0 0,0 1 0,0-1 0,0 1 0,0-1 0,0 1 0,-1 0 0,0 0 0,-5-7 0,7 10 0,0 0 0,0 1 0,0-1 0,1 0 0,-1 0 0,0-1 0,1 1 0,-1 0 0,0 0 0,1 0 0,-1 0 0,1-1 0,0 1 0,-1 0 0,1 0 0,0-1 0,0 1 0,0 0 0,0-1 0,0 1 0,0 0 0,0-1 0,0 1 0,0 0 0,0-1 0,1 1 0,-1 0 0,0 0 0,1-2 0,2-2 0,0 1 0,0-1 0,0 1 0,0 0 0,8-7 0,6-10 0,-14 17 0,0 0 0,0 0 0,-1 0 0,1-1 0,-1 1 0,0-1 0,0 0 0,-1 1 0,1-1 0,-1 0 0,0 0 0,0 0 0,0 0 0,-1 0 0,0 0 0,0-6 0,-1-33 0,1-53 0,1 84 0,0 1 0,0-1 0,2 1 0,-1-1 0,7-17 0,-8 27 0,0 1 0,0-1 0,0 0 0,1 1 0,-1 0 0,1-1 0,1-2 0,-3 5 0,1 0 0,-1 0 0,0 0 0,0-1 0,0 1 0,1 0 0,-1 0 0,0 0 0,0 0 0,1-1 0,-1 1 0,0 0 0,1 0 0,-1 0 0,0 0 0,0 0 0,1 0 0,-1 0 0,0 0 0,0 0 0,1 0 0,-1 0 0,0 0 0,1 0 0,-1 0 0,0 0 0,1 1 0,-1-1 0,1 1 0,-1-1 0,1 1 0,-1 0 0,1-1 0,-1 1 0,0 0 0,1-1 0,-1 1 0,0 0 0,1-1 0,-1 1 0,0 0 0,0 0 0,0 0 0,4 24 0,-1-1 0,-1 1 0,-1-1 0,-3 42 0,0-4 0,2 252 0,0-313 0,1-1 0,-1 0 0,0 1 0,0-1 0,0 0 0,0 1 0,0-1 0,0 0 0,0 1 0,0-1 0,0 0 0,0 1 0,0-1 0,0 0 0,0 1 0,0-1 0,0 0 0,0 1 0,0-1 0,0 1 0,0-1 0,-1 0 0,1 0 0,0 1 0,0-1 0,0 0 0,-1 1 0,1-1 0,0 0 0,0 0 0,0 1 0,-1-1 0,1 0 0,0 0 0,-1 0 0,1 1 0,-8-12 0,-6-24 0,7-2 0,1 0 0,1-1 0,2 0 0,1-61 0,4 73 0,0 0 0,1 0 0,1 0 0,2 0 0,10-33 0,-16 59 0,0 0 0,0 0 0,0 1 0,0-1 0,0 0 0,0 0 0,0 0 0,0 0 0,0 0 0,0 0 0,0 0 0,0 0 0,1 0 0,-1 0 0,0 0 0,0 1 0,0-1 0,0 0 0,0 0 0,0 0 0,0 0 0,0 0 0,0 0 0,1 0 0,-1 0 0,0 0 0,0 0 0,0 0 0,0 0 0,0 0 0,0 0 0,0 0 0,0 0 0,1 0 0,-1 0 0,0-1 0,0 1 0,0 0 0,0 0 0,0 0 0,0 0 0,0 0 0,0 0 0,0 0 0,0 0 0,1 0 0,-1 0 0,0 0 0,0-1 0,0 1 0,0 0 0,0 0 0,0 0 0,0 0 0,0 0 0,0 0 0,0 0 0,0 0 0,0-1 0,0 1 0,0 0 0,4 17 0,2 25 0,-4-3 0,-3 61 0,2 24 0,3-82 0,-1-21 0,0 30 0,-4 41-1365,1-81-5461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4:53.1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51 165 24575,'1'0'0,"0"0"0,0 1 0,0-1 0,0 0 0,-1 0 0,1 1 0,0-1 0,0 0 0,0 1 0,0-1 0,-1 1 0,1 0 0,0-1 0,0 1 0,-1 0 0,1-1 0,0 1 0,-1 0 0,1 0 0,-1-1 0,1 1 0,0 1 0,8 24 0,-5-13 0,2-3 0,-1 1 0,11 13 0,-11-17 0,-1-1 0,0 1 0,0 0 0,0 0 0,-1 1 0,0-1 0,3 11 0,-2-6 0,-1-1 0,2 0 0,8 18 0,0-1 0,-11-20 0,0-1 0,0 1 0,0-1 0,-1 1 0,-1 0 0,1 12 0,1 8 0,-2-25 0,0 0 0,1 0 0,-1 0 0,-1 0 0,1 0 0,0 0 0,0 0 0,-2 4 0,2-7 0,0 1 0,-1-1 0,1 1 0,0-1 0,0 1 0,-1-1 0,1 1 0,0-1 0,0 0 0,-1 1 0,1-1 0,0 0 0,-1 1 0,1-1 0,0 0 0,-1 1 0,1-1 0,-1 0 0,1 0 0,0 0 0,-2 1 0,2-1 0,-1 0 0,0 0 0,0 0 0,0-1 0,0 1 0,0 0 0,0 0 0,1-1 0,-1 1 0,0 0 0,0-1 0,1 1 0,-1-1 0,0 1 0,-1-2 0,-4-4 0,0 0 0,0 0 0,1 0 0,0-1 0,0 0 0,0 0 0,1-1 0,0 1 0,0-1 0,0 0 0,1 0 0,0-1 0,1 1 0,-1-1 0,2 0 0,-3-14 0,4 20 0,-1 1 0,0 0 0,0 0 0,1-1 0,-1 1 0,0 0 0,-1 0 0,1 0 0,0 0 0,-1 0 0,1 0 0,0 1 0,-1-1 0,-2-1 0,2 1 0,0 0 0,0-1 0,0 1 0,0 0 0,1-1 0,-1 0 0,-2-4 0,-8-22 0,9 23 0,0-1 0,0 0 0,1 0 0,-1 0 0,1 0 0,-1-8 0,1 4 0,1 5 0,0 0 0,0 0 0,0 0 0,0-10 0,1 16 0,0-1 0,0 1 0,0-1 0,1 0 0,-1 1 0,0-1 0,0 0 0,0 1 0,0-1 0,1 1 0,-1-1 0,0 0 0,0 1 0,1-1 0,-1 1 0,0-1 0,1 1 0,-1-1 0,0 1 0,1-1 0,-1 1 0,1 0 0,-1-1 0,1 1 0,-1 0 0,1-1 0,-1 1 0,1 0 0,-1 0 0,1-1 0,-1 1 0,1 0 0,-1 0 0,1 0 0,-1 0 0,1 0 0,0 0 0,-1 0 0,1 0 0,-1 0 0,1 0 0,-1 0 0,1 0 0,0 1 0,-1-1 0,1 0 0,-1 0 0,1 1 0,-1-1 0,1 0 0,0 1 0,4 2 0,0 1 0,1 0 0,-1 0 0,0 0 0,-1 1 0,6 6 0,5 4 0,-11-11 0,-1 0 0,0 0 0,0 0 0,0 0 0,0 1 0,-1-1 0,1 1 0,-1 0 0,3 9 0,10 51 0,-9-35 0,-4-24 0,-1 1 0,1-1 0,1 0 0,-1 1 0,1-1 0,-1-1 0,8 11 0,-9-14 0,1 0 0,-1 0 0,1 0 0,0 0 0,-1 0 0,1-1 0,0 1 0,0-1 0,0 1 0,0-1 0,0 0 0,0 0 0,1 0 0,-1 0 0,0 0 0,0-1 0,1 1 0,-1-1 0,0 0 0,0 1 0,1-1 0,-1 0 0,0-1 0,1 1 0,1-1 0,2 0 0,-1-1 0,0 0 0,0 0 0,0 0 0,0-1 0,-1 0 0,1 0 0,0 0 0,-1 0 0,5-6 0,-9 9 0,1 0 0,-1-1 0,1 1 0,-1 0 0,0-1 0,1 1 0,-1-1 0,1 1 0,-1 0 0,0-1 0,0 1 0,1-1 0,-1 1 0,0-1 0,0 0 0,1 1 0,-1-1 0,0 1 0,0-1 0,0 1 0,0-1 0,0 0 0,0 1 0,0-1 0,0 0 0,0 0 0,0 1 0,-1-1 0,1 1 0,-1-1 0,1 1 0,-1-1 0,1 1 0,-1-1 0,1 1 0,-1 0 0,1-1 0,-1 1 0,1 0 0,-1 0 0,1-1 0,-1 1 0,0 0 0,0 0 0,-35-3 0,30 3 0,2-1 0,1 1 0,0-1 0,0 0 0,0 0 0,0 0 0,0 0 0,0-1 0,0 1 0,0-1 0,1 0 0,-1 0 0,0 0 0,1 0 0,-1-1 0,1 1 0,0-1 0,0 1 0,0-1 0,0 0 0,0 0 0,0 0 0,1-1 0,-1 1 0,1 0 0,0 0 0,0-1 0,0 1 0,0-1 0,1 1 0,-1-6 0,1 8 0,-1 1 0,1-1 0,0 0 0,0 1 0,0-1 0,0 1 0,0-1 0,0 1 0,1-1 0,-1 0 0,0 1 0,0-1 0,0 1 0,0-1 0,1 1 0,-1-1 0,0 1 0,0-1 0,1 1 0,-1-1 0,0 1 0,1 0 0,-1-1 0,0 1 0,1-1 0,-1 1 0,1 0 0,-1-1 0,0 1 0,1 0 0,0-1 0,1 1 0,-1 0 0,1-1 0,-1 1 0,1 0 0,0 0 0,-1 0 0,1 0 0,-1 1 0,1-1 0,2 1 0,1 1 0,0 0 0,1 0 0,-1 1 0,0 0 0,6 4 0,21 13 0,-27-17 0,0-1 0,0 1 0,0 0 0,-1 0 0,1 1 0,-1 0 0,0 0 0,6 7 0,-8-9 0,4 6 0,0 1 0,8 15 0,-12-20 0,0 0 0,-1 0 0,0 1 0,1-1 0,-2 0 0,1 1 0,0-1 0,-1 1 0,1 6 0,-1 9 0,-2 33 0,2-53 0,0 0 0,0 0 0,0 0 0,0 0 0,0 1 0,0-1 0,0 0 0,0 0 0,0 0 0,0 0 0,0 0 0,0 0 0,0 0 0,0 0 0,0 1 0,-1-1 0,1 0 0,0 0 0,0 0 0,0 0 0,0 0 0,0 0 0,0 0 0,0 0 0,-1 0 0,1 0 0,0 0 0,0 0 0,0 0 0,0 0 0,0 0 0,0 0 0,0 0 0,-1 0 0,1 0 0,0 0 0,0 0 0,0 0 0,0 0 0,0 0 0,0 0 0,0 0 0,-1 0 0,1 0 0,0 0 0,0 0 0,-8-7 0,-7-8 0,-49-59 0,16 7 0,42 60 0,1-1 0,-9-15 0,10 14 0,-1 1 0,-10-13 0,4 9 0,0 1 0,0 0 0,-22-14 0,29 22 0,0-1 0,0 0 0,0 1 0,1-1 0,0-1 0,-1 1 0,1-1 0,0 1 0,1-1 0,-1 0 0,1 0 0,0 0 0,0 0 0,-3-11 0,3 8 0,-7-16 0,-4-14 0,10 16 0,-3-39 0,5 34 0,1 26 0,0 0 0,0 0 0,0 0 0,0 0 0,0 0 0,-1 0 0,1 0 0,0 0 0,0 0 0,-1 0 0,1 0 0,0 0 0,-1 0 0,1 0 0,-1 0 0,1 0 0,-1 0 0,0 1 0,1-1 0,-1 0 0,1 0 0,-1 1 0,-1-2 0,2 2 0,0 0 0,-1 0 0,1 0 0,0 0 0,0 0 0,-1 0 0,1 0 0,0 0 0,0 1 0,-1-1 0,1 0 0,0 0 0,0 0 0,0 0 0,-1 0 0,1 1 0,0-1 0,0 0 0,0 0 0,-1 0 0,1 1 0,0-1 0,0 0 0,0 0 0,0 0 0,0 1 0,-1-1 0,-2 17 0,3-13 0,-2 15 0,1 0 0,1 0 0,1 0 0,3 23 0,-4-41 0,0 1 0,1-1 0,-1 1 0,1-1 0,-1 1 0,1-1 0,0 1 0,-1-1 0,1 1 0,0-1 0,0 0 0,0 1 0,0-1 0,0 0 0,0 0 0,0 0 0,0 0 0,0 0 0,0 0 0,1 0 0,-1-1 0,0 1 0,1 0 0,-1-1 0,0 1 0,1-1 0,-1 1 0,1-1 0,-1 0 0,3 0 0,-2 0 0,0 0 0,-1 0 0,1-1 0,0 1 0,0-1 0,-1 0 0,1 1 0,0-1 0,-1 0 0,1 0 0,-1 0 0,1 0 0,-1 0 0,1-1 0,-1 1 0,0 0 0,0-1 0,1 1 0,-1-1 0,0 0 0,0 1 0,0-1 0,-1 0 0,2-3 0,1-1 0,-1 0 0,1 0 0,0 0 0,1 0 0,-1 0 0,9-9 0,-1-5 0,-11 20 0,0-1 0,0 1 0,0 0 0,0 0 0,0-1 0,0 1 0,0 0 0,0 0 0,0 0 0,0-1 0,0 1 0,0 0 0,0 0 0,0-1 0,0 1 0,0 0 0,0 0 0,0 0 0,0-1 0,0 1 0,-1 0 0,1 0 0,0 0 0,0-1 0,0 1 0,0 0 0,0 0 0,0 0 0,-1 0 0,1-1 0,-11 3 0,-2 5-1365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5:22.2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497 184 24575,'1'23'0,"6"44"0,-4-51 0,-2-12 0,-1-1 0,1 0 0,0 1 0,-1-1 0,0 0 0,0 1 0,0 4 0,0-7 0,0 0 0,-1 0 0,1 0 0,-1 0 0,1-1 0,0 1 0,-1 0 0,1 0 0,-1 0 0,0-1 0,1 1 0,-1 0 0,1-1 0,-1 1 0,0-1 0,1 1 0,-1-1 0,0 1 0,0-1 0,0 1 0,1-1 0,-1 0 0,0 1 0,0-1 0,0 0 0,1 0 0,-1 0 0,0 0 0,0 0 0,0 0 0,-1 0 0,-11 0 0,0 0 0,-21-3 0,30 3 0,0-1 0,0 0 0,0 0 0,0-1 0,0 1 0,0-1 0,0 0 0,0 0 0,0 0 0,1-1 0,-1 0 0,-3-3 0,6 5 0,1 1 0,-1-1 0,0 0 0,1 1 0,-1-1 0,1 0 0,-1 0 0,1 0 0,-1 0 0,1 1 0,0-1 0,-1 0 0,1 0 0,0 0 0,-1 0 0,1 0 0,0 0 0,0 0 0,0 0 0,0 0 0,0 0 0,0 0 0,0 0 0,0 0 0,0 0 0,1-1 0,-1 2 0,0-1 0,0 1 0,0 0 0,1-1 0,-1 1 0,0 0 0,0 0 0,1 0 0,-1-1 0,0 1 0,0 0 0,1 0 0,-1 0 0,0 0 0,0-1 0,1 1 0,-1 0 0,0 0 0,1 0 0,-1 0 0,0 0 0,1 0 0,-1 0 0,0 0 0,1 0 0,12 8 0,-1 5 0,-6-7 0,-1-1 0,1 1 0,11 8 0,-15-13 0,0 0 0,0 0 0,0 0 0,0-1 0,0 1 0,0 0 0,0-1 0,0 1 0,0-1 0,0 0 0,0 0 0,0 0 0,0 0 0,0 0 0,0-1 0,0 1 0,0-1 0,0 1 0,2-2 0,-4 2 0,1 0 0,-1 0 0,1 0 0,-1 0 0,1-1 0,-1 1 0,1 0 0,-1 0 0,1-1 0,-1 1 0,1 0 0,-1-1 0,0 1 0,1 0 0,-1-1 0,1 1 0,-1-1 0,0 1 0,1-1 0,-1 1 0,0-1 0,0 1 0,1-1 0,-1 1 0,0-1 0,0 1 0,0-1 0,1 0 0,-1 1 0,0-1 0,0 1 0,0-2 0,-1 1 0,1 0 0,-1-1 0,0 1 0,1 0 0,-1 0 0,0 0 0,0 0 0,1 0 0,-1 0 0,0 0 0,0 0 0,0 0 0,-2 0 0,-3-4 0,-1 1 0,0 1 0,-11-5 0,7 6 0,-1 0 0,0 1 0,1 0 0,-1 1 0,1 1 0,-1 0 0,1 1 0,-23 6 0,17-4 0,-1 0 0,-30 0 0,31-4 0,-1 0 0,1 1 0,0 1 0,-29 8 0,42-9 0,1 0 0,-1 0 0,0 0 0,1 0 0,-1-1 0,0 0 0,1 1 0,-1-2 0,0 1 0,-6-2 0,8 2 0,0-1 0,0 0 0,1-1 0,-1 1 0,0 0 0,1-1 0,-1 1 0,1-1 0,-1 1 0,1-1 0,-1 0 0,1 1 0,0-1 0,0 0 0,0 0 0,0 0 0,0 0 0,0-1 0,1 1 0,-1 0 0,0-3 0,-2-6 0,1-1 0,0 1 0,1-1 0,-1-16 0,1 5 0,0 10 0,-1-1 0,-4-13 0,3 15 0,1 1 0,0 0 0,-1-21 0,3 28 25,0-6-373,0 1 1,0 0-1,-3-13 1,1 12-6479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1:34.7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234 250 24575,'0'-250'0,"1"346"0,-2 105 0,-4-147 0,0 21 0,5-65 0,-1 0 0,0 0 0,0 0 0,-1 0 0,0 0 0,-4 11 0,3-15 0,-1 0 0,0-1 0,0 1 0,0-1 0,0 1 0,-1-2 0,-5 6 0,-8 9 0,-1-5 0,17-13 0,0 0 0,0 1 0,0-1 0,0 0 0,1 1 0,-1-1 0,0 1 0,1-1 0,-1 1 0,1 0 0,0 0 0,-2 2 0,-16 26 0,14-22 0,0 0 0,0 0 0,-5 12 0,-18 57 0,23-67 0,1 0 0,-11 17 0,-1 1 0,16-28 0,0 0 0,0 0 0,0 0 0,0 0 0,0 0 0,0 0 0,0 1 0,0-1 0,0 0 0,0 0 0,0 0 0,0 0 0,0 1 0,0-1 0,0 0 0,0 0 0,0 0 0,0 0 0,0 1 0,0-1 0,0 0 0,0 0 0,0 0 0,0 0 0,0 0 0,0 1 0,0-1 0,0 0 0,0 0 0,0 0 0,0 0 0,0 0 0,0 1 0,1-1 0,-1 0 0,0 0 0,0 0 0,0 0 0,0 0 0,0 0 0,0 0 0,0 0 0,1 1 0,-1-1 0,0 0 0,11 0 0,11-4 0,-22 4 0,19-6 0,32-15 0,1-1 0,4 9 0,-26 7 0,-24 5 0,-1-1 0,0 0 0,0 0 0,0-1 0,0 1 0,0-1 0,-1-1 0,1 1 0,-1-1 0,0 0 0,1 0 0,-2 0 0,1-1 0,0 1 0,3-7 0,4-8 0,-1 0 0,16-39 0,-4 7 0,7-17 0,-16 36 0,24-41 0,-29 63 0,-3 10 0,-4 2 0,-1 0 0,1-1 0,-1 1 0,1 0 0,-1 0 0,0 0 0,0 0 0,1 0 0,-1 0 0,-1 2 0,1 10 0,-1 0 0,0 1 0,-1-1 0,0 0 0,-1 0 0,0-1 0,-1 1 0,-1-1 0,0 0 0,-9 18 0,-2 6 0,12-26 0,-1 0 0,-9 16 0,10-19 0,0-1 0,1 1 0,0 0 0,0 1 0,-3 15 0,-2 3 0,4-16 0,-1 0 0,0 0 0,-7 10 0,-8 19 0,-76 159 0,90-190 0,4-3 0,-1-1 0,0 0 0,-1 0 0,1-1 0,-1 1 0,-4 4 0,1-1 0,1 0 0,0 0 0,0 1 0,1 0 0,-7 14 0,-8 13 0,16-27 0,0 0 0,0 0 0,0 0 0,1 0 0,0 1 0,-2 14 0,-3 9 0,1 0 0,1 0 0,1 0 0,-1 58 0,1-11 0,0-37 0,2-15 0,-1 33 0,3 19 0,3 78 0,8-76 0,-1-27 0,-7-45 0,0-1 0,1 0 0,-1 1 0,2-1 0,-1 0 0,9 14 0,-7-13 0,0-1 0,-1 1 0,0 0 0,0 0 0,2 13 0,0 5 0,14 40 0,2 10 0,-18-59 0,4 38 0,-4-20 0,-2-14 0,1 26 0,-3-32 0,1 1 0,5 26 0,-3 7-1365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5:28.4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125 175 24575,'16'1'0,"15"0"0,-29-1 0,-1 0 0,1 0 0,0-1 0,-1 1 0,1 0 0,0-1 0,-1 1 0,1-1 0,-1 0 0,1 0 0,-1 1 0,1-1 0,1-2 0,-2 2 0,-1 1 0,1-1 0,-1 0 0,1 0 0,-1 0 0,0 1 0,1-1 0,-1 0 0,0 0 0,0 0 0,0 0 0,1 0 0,-1 0 0,0 0 0,0 0 0,0 1 0,0-1 0,0 0 0,-1 0 0,1 0 0,0 0 0,0 0 0,0 0 0,-1 0 0,1 1 0,0-1 0,-1 0 0,1 0 0,-1 0 0,1 1 0,-1-1 0,1 0 0,-1 0 0,1 1 0,-1-1 0,0 1 0,-1-2 0,-3-4 0,-1 1 0,0 0 0,-7-5 0,8 6 0,-15-11 0,0-1 0,-31-34 0,47 46-124,-1 1 0,1 1 0,0-1 0,-1 1 0,0 0 0,1 0-1,-1 1 1,0-1 0,0 1 0,-6 0 0,4-1-6702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5:41.2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261 48 24575,'31'0'0,"34"-1"0,-64 2 0,0-1 0,0 0 0,0-1 0,0 1 0,0 0 0,-1 0 0,1 0 0,0-1 0,0 1 0,0 0 0,0-1 0,0 1 0,-1-1 0,1 1 0,0-1 0,0 0 0,-1 1 0,1-1 0,0 0 0,-1 1 0,1-1 0,-1 0 0,1 0 0,-1 0 0,1 0 0,-1 1 0,1-3 0,-1 2 0,0 0 0,0 0 0,0 0 0,0 0 0,0 0 0,-1 0 0,1 0 0,0 1 0,0-1 0,-1 0 0,1 0 0,-1 0 0,1 0 0,-1 0 0,1 1 0,-1-1 0,1 0 0,-1 1 0,1-1 0,-1 0 0,0 1 0,1-1 0,-1 1 0,0-1 0,0 1 0,1-1 0,-1 1 0,-2-1 0,-6-2 0,1 1 0,-1 0 0,-1 1 0,1 0 0,0 0 0,0 1 0,-18 2 0,-5 0 0,25-1 0,0 0 0,1 0 0,-1 1 0,0-1 0,1 2 0,-11 4 0,10-3 0,1-1 0,-1-1 0,0 0 0,0 0 0,0 0 0,-10 0 0,-109-2 0,167 6 0,45-1 0,-48-5-1365,-30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1:47.3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0 774 24575,'12'-2'0,"0"0"0,0-1 0,-1 0 0,1-1 0,-1-1 0,0 0 0,0 0 0,13-10 0,34-33 0,-53 45 0,0-1 0,0 0 0,0-1 0,8-9 0,10-8 0,7 2 0,5-4 0,24-31 0,-7 5 0,-25 23 0,8-6 0,25-19 0,-5 7 0,-3 2 0,-29 22 0,3-2 0,-18 17 0,1-1 0,12-13 0,5-4 0,-8 8 0,20-23 0,0-1 0,-26 30 0,0 1 0,19-12 0,-14 10 0,0-3 275,-15 12-439,1 0 0,-1 0 0,1 0 0,-1 0 0,1 0 0,0 0 0,0 1 0,0 0 0,5-2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1:53.5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2:03.8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161 0 24575,'0'480'0,"0"-474"0,-1 0 0,0 0 0,0 0 0,-1-1 0,1 1 0,-1 0 0,0-1 0,-5 10 0,4-52 0,4 31 0,-1-3 0,0-1 0,-1 1 0,-1-12 0,2 18 0,-1 0 0,0 1 0,0-1 0,0 0 0,0 0 0,0 0 0,0 1 0,-1-1 0,1 0 0,-1 1 0,0 0 0,1-1 0,-1 1 0,-2-2 0,3 3 0,0 0 0,1 1 0,-1-1 0,0 0 0,1 1 0,-1-1 0,0 1 0,0-1 0,1 1 0,-1-1 0,0 1 0,0-1 0,0 1 0,0 0 0,-1-1 0,-1 13 0,1 6 0,-11 68 0,11-64 0,0 0 0,2 23 0,0-23 0,-3 36 0,2-50 0,-1 0 0,0 0 0,0 0 0,0 0 0,-1 0 0,0-1 0,0 1 0,-5 6 0,6-9 0,0 1 0,0-1 0,1 0 0,0 1 0,0-1 0,0 1 0,0-1 0,1 1 0,0 0 0,0 9 0,1-5 0,-2-1 0,-1 18 0,0-21 0,0 1 0,0-1 0,-1 0 0,-4 10 0,5-11 0,-1 0 0,1 0 0,0 0 0,0 0 0,1 1 0,-1-1 0,-1 10 0,3 53 0,1-49 0,-2 35 0,1-54 9,0 0-1,0 1 1,0-1-1,0 0 1,0 0-1,0 1 1,0-1 0,0 0-1,0 1 1,0-1-1,0 0 1,0 1-1,0-1 1,-1 0-1,1 0 1,0 1-1,0-1 1,0 0-1,0 0 1,0 1-1,-1-1 1,1 0 0,0 0-1,0 0 1,0 1-1,-1-1 1,1 0-1,0 0 1,0 0-1,-1 0 1,1 0-1,0 1 1,0-1-1,-1 0 1,1 0-1,0 0 1,0 0 0,-1 0-1,1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2:26.0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145 2654 24575,'0'-23'0,"-2"-1"0,0 0 0,-1 1 0,-7-27 0,6 36 0,2 1 0,-1-1 0,2 1 0,0-1 0,0-16 0,1-31 0,-2-1 0,-9-60 0,-4 18 0,12 43 0,-2-18 0,1 39 0,3-1 0,2-48 0,1 15 0,-2-302 0,-1 361 0,-1 0 0,0 0 0,-7-24 0,1 3 0,-8-85 0,13 90 0,-5-89 0,9-305 0,-11 338 0,4 34 0,2 19 0,0-1 0,1 13 0,0-28 0,3 33 0,3-75 0,-2 79 0,1 0 0,0 1 0,1-1 0,0 1 0,5-14 0,-4 20 342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2:34.2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 0 24575,'1'68'0,"-3"72"0,-2-104 0,-1 15 0,-1-14-1365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2:41.6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953 0 24575,'-1'37'0,"-5"43"0,4-64 0,-1 1 0,0-1 0,-1 1 0,-9 25 0,1-9 0,6-14 0,-1-1 0,0 0 0,-19 31 0,21-40 0,1-1 0,0 1 0,1 1 0,0-1 0,-3 11 0,0 2 0,-8 19 0,8-23 0,0 1 0,0-1 0,-5 37 0,-3 24 0,0-6 0,9-44 0,3-19 0,1-1 0,0 1 0,0-1 0,0 1 0,1-1 0,0 1 0,3 16 0,-3-26 0,0 0 0,0 1 0,0-1 0,0 0 0,0 1 0,0-1 0,0 0 0,0 0 0,0 1 0,0-1 0,1 0 0,-1 1 0,0-1 0,0 0 0,0 1 0,0-1 0,0 0 0,1 0 0,-1 1 0,0-1 0,0 0 0,0 0 0,1 0 0,-1 1 0,0-1 0,0 0 0,1 0 0,-1 0 0,0 0 0,1 1 0,-1-1 0,0 0 0,0 0 0,1 0 0,-1 0 0,1 0 0,8-9 0,4-18 0,-9 19 0,1-1 0,-1 1 0,11-13 0,7-14 0,-18 26 0,-1 0 0,0 0 0,-1 0 0,3-15 0,0 1 0,-4 13 0,1 1 0,-1-1 0,0-12 0,3-26 0,-2 41 0,1-7 0,0 1 0,-1-1 0,0 0 0,-1 0 0,-1-24 0,0 37 0,0 0 0,0 1 0,1-1 0,-1 1 0,0-1 0,-1 1 0,1-1 0,0 1 0,0-1 0,0 0 0,0 1 0,0-1 0,0 1 0,-1-1 0,1 1 0,0-1 0,0 1 0,-1-1 0,1 1 0,0 0 0,-1-1 0,1 1 0,0-1 0,-1 1 0,1 0 0,0-1 0,-1 1 0,1 0 0,-1-1 0,1 1 0,-1 0 0,1 0 0,-1 0 0,1-1 0,-1 1 0,-1 1 0,1-1 0,0 0 0,-1 1 0,1 0 0,-1-1 0,1 1 0,0 0 0,0 0 0,-1 0 0,1 0 0,-2 2 0,-27 34 0,-40 80 0,66-109 0,0 1 0,0-1 0,0 1 0,1 1 0,1-1 0,-1 0 0,-1 16 0,-6 19 0,-4 5 0,2 0 0,2 2 0,2 0 0,2 0 0,2 0 0,2 68 0,4-106 0,0-1 0,0 0 0,1 0 0,0 0 0,6 13 0,-3-9 0,-2 0 0,4 16 0,1 13 0,10 86 0,-18-126 0,-1-2 0,0 0 0,0 1 0,0-1 0,1 0 0,-1 0 0,1 1 0,0-1 0,0 0 0,0 0 0,0 0 0,0 0 0,0 0 0,1 0 0,2 3 0,-3-6 0,-1-1 0,0 0 0,1 0 0,-1 1 0,0-1 0,1 0 0,-1 0 0,0 0 0,0 1 0,1-1 0,-1 0 0,0 0 0,0 0 0,0 0 0,0-1 0,1-46 0,-2 1 0,-1 0 0,-14-80 0,-5 22 0,8 49 0,-5-66 0,10 40 0,-22-105 0,24 156 0,1-1 0,2 1 0,1-1 0,1-36 0,2 61 0,-2-1 0,1 0 0,-1 0 0,0 0 0,-1 1 0,1-1 0,-5-10 0,6 18 0,0 0 0,0 0 0,0 0 0,0 0 0,0 0 0,0 0 0,-1 0 0,1 0 0,0 0 0,0 0 0,0 0 0,0 0 0,0 0 0,-1 0 0,1 0 0,0 0 0,0 0 0,0 0 0,0 0 0,0 0 0,0 0 0,-1 0 0,1 0 0,0 0 0,0 0 0,0 0 0,0 0 0,0 0 0,0 1 0,-1-1 0,1 0 0,0 0 0,0 0 0,0 0 0,0 0 0,0 0 0,0 0 0,0 1 0,0-1 0,0 0 0,0 0 0,0 0 0,0 0 0,0 0 0,0 1 0,-1-1 0,1 0 0,0 0 0,0 0 0,0 0 0,0 0 0,0 1 0,1-1 0,-1 0 0,0 0 0,0 0 0,0 1 0,-3 11 0,2-12 0,-6 45 0,-5 86 0,10-82 0,-13 68 0,0-48 0,-3 0 0,-42 103 0,56-155 0,0-2 0,0-16 0,0-11 0,-3-11 0,-2-4 0,2-1 0,-9-54 0,4-48 0,-9-74 0,19 187 0,2 10 0,-1 0 0,0 0 0,0-1 0,-2-6 0,3 13 0,0 0 0,-1 0 0,1 0 0,0 0 0,-1 0 0,1 0 0,0 0 0,-1 1 0,1-1 0,-1 0 0,0 0 0,1 0 0,-1 1 0,0-1 0,1 0 0,-1 1 0,0-1 0,0 1 0,1-1 0,-1 1 0,0-1 0,0 1 0,0-1 0,1 1 0,-1 0 0,0 0 0,0-1 0,0 1 0,0 0 0,0 0 0,0 0 0,0 0 0,-1 1 0,0-1 0,1 1 0,0-1 0,0 1 0,0-1 0,0 1 0,0 0 0,-1 0 0,1 0 0,0 0 0,0-1 0,1 2 0,-1-1 0,0 0 0,0 0 0,0 0 0,1 0 0,-2 3 0,-9 24 0,10-23 0,-9 31 0,-12 76 0,4 42 0,14-115 0,-18 136 0,22-175 0,0 0 0,0 0 0,0 0 0,0 0 0,0 1 0,0-1 0,0 0 0,0 0 0,0 0 0,0 0 0,0 1 0,0-1 0,0 0 0,0 0 0,0 0 0,0 0 0,0 1 0,0-1 0,0 0 0,0 0 0,0 0 0,0 0 0,0 1 0,0-1 0,0 0 0,0 0 0,0 0 0,0 0 0,0 1 0,0-1 0,0 0 0,-1 0 0,1 0 0,0 0 0,0 0 0,0 0 0,0 0 0,0 1 0,0-1 0,-1 0 0,1 0 0,0 0 0,0 0 0,0 0 0,0 0 0,0 0 0,-1 0 0,1 0 0,0 0 0,-5-10 0,-1-21 0,-9-408 0,16 377 0,-1 62 0,0-1 0,0 0 0,0 0 0,0 0 0,0 0 0,0 0 0,0 1 0,0-1 0,0 0 0,0 0 0,0 0 0,0 0 0,-1 1 0,1-1 0,0 0 0,0 0 0,-1 0 0,1 1 0,-1-1 0,1 0 0,0 1 0,-1-1 0,1 0 0,-1 1 0,0-1 0,0 1 0,0 0 0,0 0 0,1 0 0,-1 1 0,0-1 0,1 0 0,-1 1 0,0-1 0,0 0 0,1 1 0,-1-1 0,1 1 0,-1 0 0,0-1 0,1 1 0,-1 0 0,1-1 0,-1 2 0,-24 41 0,20-32 0,0 1 0,1 0 0,1 0 0,-1 0 0,2 0 0,-3 24 0,1 79 0,2-27 0,1-79 0,-1-1 0,1 0 0,-2 0 0,1 0 0,-5 10 0,-2 8 0,9-25 0,0 0 0,-1 0 0,1-1 0,0 1 0,0 0 0,0 0 0,-1 0 0,1 0 0,0 0 0,-1-1 0,1 1 0,-1 0 0,1 0 0,-1-1 0,1 1 0,-1 0 0,1-1 0,-1 1 0,0 0 0,1-1 0,-1 1 0,0-1 0,1 1 0,-1-1 0,0 0 0,0 1 0,1-1 0,-1 0 0,0 0 0,0 1 0,0-1 0,1 0 0,-1 0 0,0 0 0,0 0 0,0 0 0,1 0 0,-1-1 0,0 1 0,0 0 0,0 0 0,1-1 0,-1 1 0,0 0 0,0-1 0,1 1 0,-1-1 0,0 1 0,1-1 0,-1 1 0,1-1 0,-1 1 0,0-1 0,0-1 0,-3-2 0,0-1 0,0 0 0,0-1 0,1 1 0,-1-1 0,-2-5 0,-3-12-136,1 0-1,1 0 1,1 0-1,1-1 1,1 0-1,0 0 1,2 0-1,1-1 0,1-26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15:43:06.7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2373 36 24575,'-4'1'0,"0"0"0,-1 0 0,1 0 0,0 1 0,0 0 0,0 0 0,0 0 0,-5 4 0,-18 8 0,12-9 0,0 0 0,1 2 0,0 0 0,0 0 0,1 2 0,-23 18 0,28-21 0,0-1 0,-1 0 0,0 0 0,0-1 0,0 0 0,-11 3 0,-24 11 0,31-13 0,1-1 0,-1 0 0,0-1 0,-26 2 0,-79-3 0,64-3 0,-23-10 0,57 11 0,-26 6 0,16-2 0,-10-1 0,-48-5 0,-34 3 0,55 9 0,61-8 0,-1-1 0,1 1 0,-10 4 0,10-3 0,1-1 0,0 0 0,0-1 0,-1 0 0,-9 2 0,-4-4 0,-32-5 0,23 2 0,19 4 0,-1 1 0,0 0 0,1 1 0,0 0 0,-1 0 0,-9 5 0,8-3 0,-13 6 0,19-7 0,0-1 0,1 0 0,-1 0 0,0-1 0,0 0 0,-8 1 0,9-1 0,0-1 0,-1 1 0,1 0 0,0 1 0,0-1 0,0 1 0,0 0 0,0 0 0,0 0 0,-7 6 0,0 1 0,1 1 0,-12 14 0,13-14 0,-39 45 0,-26 17 0,59-55 0,0 2 0,-23 38 0,24-35 0,7-10 0,-1-1 0,0 0 0,-1-1 0,-14 13 0,17-19 0,0-1 0,0 0 0,0-1 0,-1 1 0,1-1 0,-1-1 0,1 1 0,-1-1 0,1-1 0,-1 1 0,0-1 0,1-1 0,-9-1 0,13 2 0,-1-1 0,0 0 0,1 1 0,-1-2 0,1 1 0,0 0 0,-5-3 0,5 2 0,1 1 0,-1 0 0,0 0 0,0 0 0,0 0 0,0 0 0,0 1 0,0-1 0,0 0 0,0 1 0,0 0 0,0 0 0,0-1 0,0 1 0,-3 1 0,1 0 0,0 0 0,0 0 0,0 1 0,0-1 0,0 1 0,0 0 0,1 0 0,-1 1 0,0-1 0,1 1 0,0 0 0,-1 0 0,-4 7 0,0 1 0,0 1 0,1 0 0,-7 15 0,4-7 0,-3 4 0,4-9 0,1 0 0,1 0 0,0 1 0,1 1 0,-5 17 0,4-10 0,-1 1 0,-11 25 0,9-28 0,2 0 0,-10 37 0,15-50 0,1-1 0,-1 0 0,-1 0 0,1 0 0,-1 0 0,-8 11 0,-3 8 0,4 0 0,10-22 0,0 0 0,-1-1 0,0 1 0,0-1 0,0 0 0,-3 5 0,-8 12 0,1 1 0,-17 40 0,9-17 0,12-25 0,1-1 0,-9 34 0,10-29 0,-12 29 0,15-44 0,0 0 0,0 1 0,1 0 0,0-1 0,0 1 0,0 10 0,2 62 0,0-56 0,-2 44 0,-10 115 0,12-147 0,2-1 0,8 53 0,-5-59 0,-1 1 0,-1 0 0,-2 0 0,-3 38 0,-6 58 0,-1-79 0,10-72 0,0 1 0,-2-26 0,0 1 0,2 10 0,5-39 0,-3 15 0,-2 42 0,3-35 0,-2 42 0,22-113 0,-15 89 0,16-77 0,-2-10 0,-9 64 0,20-75 0,-25 102 0,-6 21 0,0-1 0,8-18 0,36-63 0,-28 59 0,32-46 0,-22 38 0,-15 22 0,2 2 0,-1 0 0,2 1 0,20-17 0,13-12 0,-16 13 0,2 1 0,69-45 0,-101 74 0,20-12 0,0-2 0,21-19 0,-22 19 0,0 0 0,1 1 0,1 2 0,37-15 0,0-2 0,137-77 0,-177 99 0,1 0 0,0 2 0,0 0 0,42-4 0,-52 9 0,7-3 0,0-1 0,0-1 0,34-17 0,9-4 0,53-23 0,14-6 0,102-13 0,-204 66 0,-1 1 0,1 2 0,37 3 0,-6 0 0,-1-3 0,63 2 0,-116 0 0,0 0 0,-1 0 0,1 1 0,0-1 0,4 4 0,-5-3 0,0 0 0,1-1 0,-1 1 0,1-1 0,7 1 0,1-1 0,-9-1 0,-1 0 0,1 0 0,-1 0 0,1 1 0,-1-1 0,1 1 0,6 3 0,-9-4 0,-1 1 0,1 0 0,0-1 0,0 1 0,-1 0 0,1 0 0,0 0 0,-1 0 0,1 0 0,-1 0 0,1 0 0,-1 0 0,1 0 0,-1 0 0,0 0 0,0 0 0,1 0 0,-1 1 0,0-1 0,0 0 0,0 0 0,0 0 0,0 0 0,0 0 0,0 1 0,0-1 0,0 0 0,-1 0 0,1 0 0,0 0 0,-1 0 0,1 0 0,-1 1 0,-1 3 0,0 0 0,0 0 0,0 0 0,-1-1 0,1 1 0,-1-1 0,0 0 0,0 0 0,0 0 0,-1 0 0,-3 3 0,-9 6 0,-23 16 0,18-14 0,-99 75 0,-306 206 0,316-243 0,13-6 0,86-42 0,0 0 0,0-1 0,-12 2 0,15-4 0,-1 0 0,0 1 0,1 0 0,0 1 0,0 0 0,-13 8 0,8-3 0,1-1 0,-1-1 0,-14 6 0,-13 7 0,39-20 0,-44 26 0,-54 21 0,86-42 0,0 2 0,1-1 0,-1 2 0,1-1 0,1 2 0,-1 0 0,1 1 0,-15 17 0,11-8 0,0 0 0,1 2 0,1 0 0,-16 33 0,-3 13 0,3 2 0,2 1 0,-21 84 0,-15 134 0,0-3 0,51-229 0,-9 104 0,5-28 0,14-117 0,1 28 0,-2 12 0,0-55 0,-3-6 0,-2-8 0,1-2 0,1 0 0,0 0 0,1-1 0,1 0 0,0-1 0,-2-26 0,2 16 0,-10-40 0,8 53 0,-1 0 0,0 0 0,0 0 0,-2 1 0,1 1 0,-2-1 0,-11-12 0,11 13 0,8 10 0,0 0 0,-1 1 0,1-1 0,-1 1 0,1-1 0,-1 1 0,0 0 0,0 0 0,0 1 0,0-1 0,0 1 0,0-1 0,0 1 0,0 0 0,0 0 0,-1 1 0,-3-1 0,5 1 0,0 0 0,0 1 0,0-1 0,-1 0 0,1 1 0,0 0 0,0 0 0,0-1 0,0 1 0,0 1 0,0-1 0,1 0 0,-1 0 0,0 1 0,0-1 0,1 1 0,-1 0 0,1 0 0,-1-1 0,1 1 0,0 0 0,0 0 0,0 1 0,0-1 0,0 0 0,-2 5 0,0 3 0,1 0 0,0 0 0,0 1 0,0 0 0,1 16 0,2 59 0,1-30 0,-2-39 0,0 18 0,0-25 0,-2-13 0,-6-30 0,-3-18 0,-20-56 0,22 83 0,-14-23 0,1 1 0,21 43 0,-1 0 0,1 1 0,-1-1 0,1 0 0,-1 0 0,0 1 0,0 0 0,0-1 0,-3-2 0,4 4 0,1 1 0,0 0 0,-1 0 0,1-1 0,-1 1 0,1 0 0,0 0 0,-1 0 0,1 0 0,-1 0 0,1 0 0,-1 0 0,1 0 0,0 0 0,-1 0 0,1 0 0,-1 0 0,1 0 0,-1 0 0,1 0 0,0 0 0,-1 0 0,1 1 0,-1-1 0,0 1 0,0 0 0,0 0 0,0 0 0,1 0 0,-1 0 0,0 0 0,0 0 0,1 1 0,-1-1 0,1 0 0,-1 0 0,0 3 0,-6 24 0,1 1 0,-4 50 0,8-63 0,2 6 0,0-19 0,0 1 0,1-1 0,-1 1 0,-1-1 0,1 1 0,0-1 0,-1 1 0,1-1 0,-1 0 0,0 1 0,0-1 0,-2 5 0,2-7 0,1-1 0,0 0 0,0 0 0,-1 0 0,1 0 0,0 1 0,0-1 0,-1 0 0,1 0 0,0 0 0,0 0 0,-1 0 0,1 0 0,0 0 0,0 0 0,-1 0 0,1 0 0,0 0 0,-1 0 0,1 0 0,0 0 0,0 0 0,-1-1 0,1 1 0,0 0 0,0 0 0,-1 0 0,1 0 0,0 0 0,0-1 0,0 1 0,-1 0 0,1 0 0,0 0 0,0-1 0,0 1 0,-1 0 0,1-1 0,0 1 0,0 0 0,0 0 0,0-1 0,0 1 0,0-1 0,-8-16 0,7 12 0,-6-14 0,0-1 0,2 0 0,0 0 0,-4-40 0,0-86 0,9 137 0,-1 0 0,2-158 0,-1 160 0,1 0 0,0 0 0,0 0 0,1 0 0,3-11 0,-5 17 0,1 0 0,-1 0 0,1-1 0,-1 1 0,1 0 0,-1 0 0,1 0 0,0 0 0,0 0 0,-1 0 0,1 0 0,0 0 0,0 1 0,0-1 0,0 0 0,0 0 0,0 1 0,0-1 0,0 1 0,0-1 0,0 1 0,0-1 0,0 1 0,0 0 0,0 0 0,0-1 0,0 1 0,1 0 0,-1 0 0,0 0 0,0 0 0,0 1 0,0-1 0,0 0 0,0 0 0,0 1 0,0-1 0,2 1 0,2 2 0,-1 0 0,1-1 0,0 2 0,-1-1 0,0 1 0,0-1 0,0 1 0,0 0 0,0 1 0,-1-1 0,1 1 0,-1 0 0,3 6 0,-2-5 0,0-1 0,0 0 0,8 8 0,-7-8 0,-1-1 0,0 1 0,7 10 0,-8-11 0,0 1 0,1-1 0,-1 0 0,1-1 0,-1 1 0,1-1 0,0 0 0,1 0 0,-1 0 0,0 0 0,9 3 0,-10-5 0,1 0 0,-1 1 0,0-1 0,1-1 0,0 1 0,-1 0 0,1-1 0,-1 0 0,1 0 0,-1 0 0,1-1 0,0 1 0,-1-1 0,1 0 0,-1 0 0,6-3 0,-6 2 0,1 0 0,-1-1 0,0 1 0,0-1 0,0 0 0,0-1 0,0 1 0,-1 0 0,1-1 0,-1 0 0,0 1 0,3-7 0,-2 3 0,0-1 0,-1 0 0,0 0 0,0 0 0,0 0 0,0-11 0,-1 3 0,-1 0 0,0 1 0,-1-1 0,0 0 0,-1 1 0,-7-27 0,-13-19 0,15 42 0,-10-37 0,13 40 0,-1 1 0,-1 1 0,-13-27 0,12 26 0,1 1 0,-1-1 0,-5-25 0,10 32 0,-10-50 0,12 53 0,-1 0 0,1 0 0,0-1 0,0 1 0,0 0 0,1 0 0,-1-1 0,3-9 0,-1 12 0,0-1 0,0 1 0,0-1 0,0 1 0,1 0 0,-1 0 0,1 0 0,-1 0 0,1 0 0,0 1 0,0 0 0,0-1 0,0 1 0,6-2 0,2-2 0,0 1 0,24-8 0,-6 3 0,34-17 0,-61 26 0,7-3 0,6-2 0,-14 6 0,-1 0 0,1 1 0,-1-1 0,1 0 0,-1 1 0,1-1 0,-1 0 0,1 1 0,-1-1 0,0 1 0,1-1 0,-1 1 0,1-1 0,-1 1 0,0 0 0,0-1 0,1 1 0,-1-1 0,0 1 0,0 0 0,1-1 0,-1 1 0,0 0 0,0-1 0,0 1 0,0 0 0,0-1 0,0 2 0,2 22 0,0 1 0,-1-1 0,-4 42 0,-15 73 0,8-91 0,-2 10 0,3 0 0,9-380 0,1 316 0,-1-1 0,1 1 0,0 0 0,0 0 0,1 0 0,0 0 0,0 1 0,0-1 0,3-5 0,29-49 0,-24 45 0,38-68 0,-45 80 0,0-1 0,0 0 0,1 1 0,-1-1 0,5-2 0,-5 3 0,1 0 0,0 0 0,-1-1 0,0 1 0,4-6 0,23-33 0,1 1 0,2 2 0,59-55 0,-63 64 0,-18 18 0,0 1 0,0 0 0,17-12 0,2-1 0,-24 18 0,0 1 0,0 0 0,0 0 0,1 1 0,9-5 0,50-26 0,-55 27 0,0 1 0,1 1 0,0 0 0,0 1 0,0 0 0,1 1 0,0 1 0,24-3 0,-26 6 0,1-1 0,-1 0 0,1-1 0,-1-1 0,1 0 0,-1 0 0,0-1 0,0-1 0,-1 0 0,1 0 0,-1-2 0,11-7 0,-2 0 0,1 1 0,0 2 0,27-12 0,-10 5 0,-27 12 0,-1 0 0,-1-1 0,1-1 0,-1 1 0,0-1 0,13-18 0,11-10 0,-11 14 0,-10 11 0,0 0 0,0 0 0,17-11 0,6-2 0,-24 16 0,1 0 0,0 1 0,0 1 0,0 0 0,13-5 0,-5 2 0,1-1 0,-1 0 0,0-2 0,25-21 0,-30 23 0,25-19 0,101-69 0,-126 91 0,0 0 0,19-5 0,-24 10 0,1-2 0,-1 1 0,1-1 0,-1-1 0,0 0 0,-1-1 0,14-10 0,-21 15 0,21-20 0,34-41 0,-49 55 0,-1 0 0,1 1 0,14-11 0,10-10 0,-30 26-21,-1 1-1,0 0 0,0-1 1,0 1-1,0 0 0,1-1 1,-1 1-1,0 0 0,0-1 1,1 1-1,-1 0 0,0 0 1,0-1-1,1 1 0,-1 0 1,0 0-1,1 0 0,-1-1 0,0 1 1,1 0-1,-1 0 0,0 0 1,1 0-1,-1 0 0,0 0 1,1 0-1,-1 0 0,0 0 1,1 0-1,-1 0 0,0 0 1,1 0-1,-1 0 0,0 0 1,1 0-1,-1 1 0,0-1 1,1 0-1,-1 0 0,0 0 1,0 0-1,1 1 0,-1-1 1,0 0-1,1 1 0,-1-1 1,0 0-1,0 0 0,0 1 1,1-1-1,-1 0 0,0 1 1,0-1-1,0 0 0,0 1 1,0-1-1,1 1 0,-1-1 1,0 0-1,0 1 0,0-1 1,0 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7/5/23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30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Treachery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 can be considered as a base word which doesn’t have a suffix. While 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–</a:t>
            </a:r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ery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 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(act or practice) and 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–y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 (activity) are common suffixes, neither </a:t>
            </a:r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treach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 nor </a:t>
            </a:r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treacher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 are roots or base words. This is a bit of a gray area in which some morphologists would consider it to still have a suffix, and some would not. </a:t>
            </a:r>
          </a:p>
          <a:p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Treacher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 (</a:t>
            </a:r>
            <a:r>
              <a:rPr lang="en-US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deceiver, cheat, traitor) 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was a Middle English word that is now obsolete. 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Treachery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 comes from Old French </a:t>
            </a:r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trecherie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 and </a:t>
            </a:r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trechier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, and 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-</a:t>
            </a:r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erie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 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and 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-</a:t>
            </a:r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ier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 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are both suffixes from Latin 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-</a:t>
            </a:r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arius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 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(also </a:t>
            </a:r>
            <a:r>
              <a:rPr lang="en-US" b="0" i="1" dirty="0">
                <a:solidFill>
                  <a:srgbClr val="1D1C1D"/>
                </a:solidFill>
                <a:effectLst/>
                <a:latin typeface="Sassoon Sans US 2023" pitchFamily="2" charset="0"/>
              </a:rPr>
              <a:t>-</a:t>
            </a:r>
            <a:r>
              <a:rPr lang="en-US" b="0" i="1" dirty="0" err="1">
                <a:solidFill>
                  <a:srgbClr val="1D1C1D"/>
                </a:solidFill>
                <a:effectLst/>
                <a:latin typeface="Sassoon Sans US 2023" pitchFamily="2" charset="0"/>
              </a:rPr>
              <a:t>ary</a:t>
            </a:r>
            <a:r>
              <a:rPr lang="en-US" b="0" i="0" dirty="0">
                <a:solidFill>
                  <a:srgbClr val="1D1C1D"/>
                </a:solidFill>
                <a:effectLst/>
                <a:latin typeface="Sassoon Sans US 2023" pitchFamily="2" charset="0"/>
              </a:rPr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64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03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15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16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1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15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0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85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The final "e" keeps the /s/ sound in suspense and helps to distinguish it from "suspends" (plural of suspend; with the final –s making a /z/ sound).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06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9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8005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628292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59" y="6026934"/>
            <a:ext cx="1051968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8344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119206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38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36510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66E18-4B12-AFF2-7E40-7F5014C6AA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</p:spTree>
    <p:extLst>
      <p:ext uri="{BB962C8B-B14F-4D97-AF65-F5344CB8AC3E}">
        <p14:creationId xmlns:p14="http://schemas.microsoft.com/office/powerpoint/2010/main" val="335801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B4C47-536B-996E-0ED4-82AD5B427E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64011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203496"/>
            <a:ext cx="776770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</p:spTree>
    <p:extLst>
      <p:ext uri="{BB962C8B-B14F-4D97-AF65-F5344CB8AC3E}">
        <p14:creationId xmlns:p14="http://schemas.microsoft.com/office/powerpoint/2010/main" val="376022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A7781-8B8E-75D8-E1D5-F4AE78164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3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E9404-A30A-8586-DF76-E72DF9EA14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8952" y="367017"/>
            <a:ext cx="1040165" cy="1038013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91199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0266" y="361103"/>
            <a:ext cx="1077537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92997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05/07/2023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customXml" Target="../ink/ink18.xml"/><Relationship Id="rId21" Type="http://schemas.openxmlformats.org/officeDocument/2006/relationships/image" Target="../media/image28.png"/><Relationship Id="rId34" Type="http://schemas.openxmlformats.org/officeDocument/2006/relationships/image" Target="../media/image34.png"/><Relationship Id="rId42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6.xml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11" Type="http://schemas.openxmlformats.org/officeDocument/2006/relationships/image" Target="../media/image23.png"/><Relationship Id="rId24" Type="http://schemas.openxmlformats.org/officeDocument/2006/relationships/customXml" Target="../ink/ink10.xml"/><Relationship Id="rId32" Type="http://schemas.openxmlformats.org/officeDocument/2006/relationships/image" Target="../media/image33.png"/><Relationship Id="rId37" Type="http://schemas.openxmlformats.org/officeDocument/2006/relationships/customXml" Target="../ink/ink17.xml"/><Relationship Id="rId40" Type="http://schemas.openxmlformats.org/officeDocument/2006/relationships/image" Target="../media/image37.png"/><Relationship Id="rId45" Type="http://schemas.openxmlformats.org/officeDocument/2006/relationships/customXml" Target="../ink/ink21.xml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image" Target="../media/image31.png"/><Relationship Id="rId36" Type="http://schemas.openxmlformats.org/officeDocument/2006/relationships/image" Target="../media/image35.png"/><Relationship Id="rId10" Type="http://schemas.openxmlformats.org/officeDocument/2006/relationships/customXml" Target="../ink/ink3.xml"/><Relationship Id="rId19" Type="http://schemas.openxmlformats.org/officeDocument/2006/relationships/image" Target="../media/image27.png"/><Relationship Id="rId31" Type="http://schemas.openxmlformats.org/officeDocument/2006/relationships/customXml" Target="../ink/ink14.xml"/><Relationship Id="rId44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customXml" Target="../ink/ink12.xml"/><Relationship Id="rId30" Type="http://schemas.openxmlformats.org/officeDocument/2006/relationships/image" Target="../media/image32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8" Type="http://schemas.openxmlformats.org/officeDocument/2006/relationships/customXml" Target="../ink/ink2.xml"/><Relationship Id="rId3" Type="http://schemas.openxmlformats.org/officeDocument/2006/relationships/image" Target="../media/image15.png"/><Relationship Id="rId12" Type="http://schemas.openxmlformats.org/officeDocument/2006/relationships/customXml" Target="../ink/ink4.xm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customXml" Target="../ink/ink15.xml"/><Relationship Id="rId38" Type="http://schemas.openxmlformats.org/officeDocument/2006/relationships/image" Target="../media/image36.png"/><Relationship Id="rId46" Type="http://schemas.openxmlformats.org/officeDocument/2006/relationships/image" Target="../media/image40.png"/><Relationship Id="rId20" Type="http://schemas.openxmlformats.org/officeDocument/2006/relationships/customXml" Target="../ink/ink8.xml"/><Relationship Id="rId41" Type="http://schemas.openxmlformats.org/officeDocument/2006/relationships/customXml" Target="../ink/ink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0" marR="0" indent="0" algn="ctr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b="1" i="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To be able to spell </a:t>
            </a:r>
            <a:r>
              <a:rPr lang="en-US" b="1" i="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multiple sound-spelling patterns</a:t>
            </a:r>
            <a:endParaRPr lang="en-US" dirty="0">
              <a:effectLst/>
              <a:latin typeface="Sassoon Sans US 202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i="0" kern="1200">
                <a:solidFill>
                  <a:srgbClr val="000000"/>
                </a:solidFill>
                <a:effectLst/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b="1" i="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schwas and common and uncommon short vowels</a:t>
            </a:r>
            <a:endParaRPr lang="en-US" dirty="0">
              <a:latin typeface="Sassoon Sans US 202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729" y="6026934"/>
            <a:ext cx="11098542" cy="312191"/>
          </a:xfrm>
        </p:spPr>
        <p:txBody>
          <a:bodyPr>
            <a:noAutofit/>
          </a:bodyPr>
          <a:lstStyle/>
          <a:p>
            <a:r>
              <a:rPr lang="en-GB" dirty="0">
                <a:latin typeface="Sassoon Sans US 2023" pitchFamily="2" charset="0"/>
              </a:rPr>
              <a:t>This week’s words: </a:t>
            </a:r>
            <a:r>
              <a:rPr lang="en-US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treachery, pheasant, alphabet, amendments, impressive, pyramid, doubled, backpacking, optimistic, suspenseful</a:t>
            </a:r>
            <a:endParaRPr lang="en-US" dirty="0"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and Phoneme Maps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F49484-6DB2-741E-1BEE-8351E32D1804}"/>
              </a:ext>
            </a:extLst>
          </p:cNvPr>
          <p:cNvSpPr/>
          <p:nvPr/>
        </p:nvSpPr>
        <p:spPr>
          <a:xfrm>
            <a:off x="1140345" y="4159973"/>
            <a:ext cx="2636696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Sassoon Sans US 2023" pitchFamily="2" charset="77"/>
              </a:rPr>
              <a:t>pyramid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3EE26-C805-9131-3EBB-BD3086597130}"/>
              </a:ext>
            </a:extLst>
          </p:cNvPr>
          <p:cNvSpPr/>
          <p:nvPr/>
        </p:nvSpPr>
        <p:spPr>
          <a:xfrm>
            <a:off x="1663634" y="4964949"/>
            <a:ext cx="1580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800" dirty="0" err="1">
                <a:latin typeface="Sassoon Sans US 2023" pitchFamily="2" charset="77"/>
              </a:rPr>
              <a:t>pyr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a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mid</a:t>
            </a:r>
            <a:endParaRPr lang="en-GB" sz="2800" dirty="0">
              <a:latin typeface="Sassoon Sans US 2023" pitchFamily="2" charset="77"/>
            </a:endParaRPr>
          </a:p>
          <a:p>
            <a:pPr lvl="0" algn="ctr">
              <a:defRPr/>
            </a:pP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26CBE-196A-7153-2FD7-5ED852760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72588" y="4605380"/>
            <a:ext cx="1246823" cy="124424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6B53D7-ECE1-271E-FF0F-B8FBEB061966}"/>
              </a:ext>
            </a:extLst>
          </p:cNvPr>
          <p:cNvSpPr/>
          <p:nvPr/>
        </p:nvSpPr>
        <p:spPr>
          <a:xfrm>
            <a:off x="4504421" y="1943240"/>
            <a:ext cx="3183155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Sassoon Sans US 2023" pitchFamily="2" charset="77"/>
              </a:rPr>
              <a:t>pheasant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36A3B48-B67E-4B2E-7D50-EE5F412387D6}"/>
              </a:ext>
            </a:extLst>
          </p:cNvPr>
          <p:cNvSpPr/>
          <p:nvPr/>
        </p:nvSpPr>
        <p:spPr>
          <a:xfrm>
            <a:off x="8293207" y="4154515"/>
            <a:ext cx="2432442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Sassoon Sans US 2023" pitchFamily="2" charset="77"/>
              </a:rPr>
              <a:t>doubled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569D45-BB62-78E6-51C7-49FF56A4FF52}"/>
              </a:ext>
            </a:extLst>
          </p:cNvPr>
          <p:cNvSpPr/>
          <p:nvPr/>
        </p:nvSpPr>
        <p:spPr>
          <a:xfrm>
            <a:off x="4312711" y="2657859"/>
            <a:ext cx="3566573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Sassoon Sans US 2023" pitchFamily="2" charset="77"/>
              </a:rPr>
              <a:t>pheas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ant</a:t>
            </a:r>
            <a:endParaRPr lang="en-GB" sz="2800" dirty="0">
              <a:solidFill>
                <a:schemeClr val="tx1"/>
              </a:solidFill>
              <a:latin typeface="Sassoon Sans US 2023" pitchFamily="2" charset="77"/>
            </a:endParaRP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90BA866-7B89-AA4F-84C8-F670EDA73E44}"/>
              </a:ext>
            </a:extLst>
          </p:cNvPr>
          <p:cNvSpPr/>
          <p:nvPr/>
        </p:nvSpPr>
        <p:spPr>
          <a:xfrm>
            <a:off x="8024983" y="4887087"/>
            <a:ext cx="2968890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Sassoon Sans US 2023" pitchFamily="2" charset="77"/>
              </a:rPr>
              <a:t>dou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bled</a:t>
            </a:r>
            <a:endParaRPr lang="en-GB" sz="2800" dirty="0">
              <a:latin typeface="Sassoon Sans US 2023" pitchFamily="2" charset="77"/>
            </a:endParaRP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47E06F-B04E-DBCC-D2B0-97042ED03ED3}"/>
              </a:ext>
            </a:extLst>
          </p:cNvPr>
          <p:cNvGrpSpPr/>
          <p:nvPr/>
        </p:nvGrpSpPr>
        <p:grpSpPr>
          <a:xfrm>
            <a:off x="8280872" y="2228149"/>
            <a:ext cx="3509888" cy="1908537"/>
            <a:chOff x="7981966" y="2168826"/>
            <a:chExt cx="3509888" cy="1908537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5B276822-13A4-80E0-43A2-D304BA8B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24198" y="2168826"/>
              <a:ext cx="767656" cy="19085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98D534-FEB1-5DA1-50A1-33DB98B3B208}"/>
                </a:ext>
              </a:extLst>
            </p:cNvPr>
            <p:cNvSpPr txBox="1"/>
            <p:nvPr/>
          </p:nvSpPr>
          <p:spPr>
            <a:xfrm>
              <a:off x="8035667" y="2353230"/>
              <a:ext cx="223324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Sassoon Sans US 2023" pitchFamily="2" charset="0"/>
                </a:rPr>
                <a:t>Each box should contain one spelled sound. </a:t>
              </a:r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272F9C13-D775-6192-42CA-EACCD3795514}"/>
                </a:ext>
              </a:extLst>
            </p:cNvPr>
            <p:cNvSpPr/>
            <p:nvPr/>
          </p:nvSpPr>
          <p:spPr>
            <a:xfrm>
              <a:off x="7981966" y="2289622"/>
              <a:ext cx="2298354" cy="699520"/>
            </a:xfrm>
            <a:prstGeom prst="wedgeRoundRectCallout">
              <a:avLst>
                <a:gd name="adj1" fmla="val 61257"/>
                <a:gd name="adj2" fmla="val 20884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21656DB-F2C6-8242-9868-A99BCAC55DD8}"/>
              </a:ext>
            </a:extLst>
          </p:cNvPr>
          <p:cNvGrpSpPr/>
          <p:nvPr/>
        </p:nvGrpSpPr>
        <p:grpSpPr>
          <a:xfrm>
            <a:off x="539513" y="2045969"/>
            <a:ext cx="2815002" cy="2043438"/>
            <a:chOff x="188084" y="1668880"/>
            <a:chExt cx="2815002" cy="204343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F9F1CA1-6F26-05B3-5253-907669900CEC}"/>
                </a:ext>
              </a:extLst>
            </p:cNvPr>
            <p:cNvGrpSpPr/>
            <p:nvPr/>
          </p:nvGrpSpPr>
          <p:grpSpPr>
            <a:xfrm>
              <a:off x="188084" y="1668880"/>
              <a:ext cx="2815002" cy="2043438"/>
              <a:chOff x="429902" y="1899154"/>
              <a:chExt cx="2815002" cy="204343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BDD9C3-E9B7-8E3F-29AF-F369546C9F45}"/>
                  </a:ext>
                </a:extLst>
              </p:cNvPr>
              <p:cNvSpPr txBox="1"/>
              <p:nvPr/>
            </p:nvSpPr>
            <p:spPr>
              <a:xfrm>
                <a:off x="1521643" y="2126710"/>
                <a:ext cx="1723261" cy="1815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Sans US 2023" pitchFamily="2" charset="0"/>
                  </a:rPr>
                  <a:t>How many syllables does each word have? Can you break down the words into phonemes?</a:t>
                </a:r>
              </a:p>
              <a:p>
                <a:pPr algn="ctr"/>
                <a:endParaRPr lang="en-GB" sz="1600" dirty="0">
                  <a:latin typeface="Sassoon Sans US 2023" pitchFamily="2" charset="77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D8DE7111-8EBD-A256-383E-681501C88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902" y="1899154"/>
                <a:ext cx="803796" cy="1849947"/>
              </a:xfrm>
              <a:prstGeom prst="rect">
                <a:avLst/>
              </a:prstGeom>
            </p:spPr>
          </p:pic>
        </p:grpSp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4F04DDB0-F8E6-519E-42C6-5D5DB7D211F4}"/>
                </a:ext>
              </a:extLst>
            </p:cNvPr>
            <p:cNvSpPr/>
            <p:nvPr/>
          </p:nvSpPr>
          <p:spPr>
            <a:xfrm>
              <a:off x="1302905" y="1833107"/>
              <a:ext cx="1656824" cy="1676538"/>
            </a:xfrm>
            <a:prstGeom prst="wedgeRoundRectCallout">
              <a:avLst>
                <a:gd name="adj1" fmla="val -61216"/>
                <a:gd name="adj2" fmla="val -22637"/>
                <a:gd name="adj3" fmla="val 16667"/>
              </a:avLst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2C8C06-0DA7-62A9-2D7E-D8D36DDA9B6A}"/>
              </a:ext>
            </a:extLst>
          </p:cNvPr>
          <p:cNvGrpSpPr/>
          <p:nvPr/>
        </p:nvGrpSpPr>
        <p:grpSpPr>
          <a:xfrm>
            <a:off x="8673775" y="3205002"/>
            <a:ext cx="1942691" cy="901450"/>
            <a:chOff x="7982532" y="2990478"/>
            <a:chExt cx="2487208" cy="109630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F327B3-3C6E-7A41-34E8-A3C0FE8C269B}"/>
                </a:ext>
              </a:extLst>
            </p:cNvPr>
            <p:cNvSpPr txBox="1"/>
            <p:nvPr/>
          </p:nvSpPr>
          <p:spPr>
            <a:xfrm>
              <a:off x="7982532" y="3039015"/>
              <a:ext cx="2424918" cy="10106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 err="1">
                  <a:latin typeface="Sassoon Sans US 2023" pitchFamily="2" charset="0"/>
                </a:rPr>
                <a:t>ph</a:t>
              </a:r>
              <a:r>
                <a:rPr lang="en-GB" sz="1600" dirty="0">
                  <a:latin typeface="Sassoon Sans US 2023" pitchFamily="2" charset="0"/>
                </a:rPr>
                <a:t> spells the /f/ sound and </a:t>
              </a:r>
              <a:r>
                <a:rPr lang="en-GB" sz="1600" i="1" dirty="0" err="1">
                  <a:latin typeface="Sassoon Sans US 2023" pitchFamily="2" charset="0"/>
                </a:rPr>
                <a:t>ea</a:t>
              </a:r>
              <a:r>
                <a:rPr lang="en-GB" sz="1600" dirty="0">
                  <a:latin typeface="Sassoon Sans US 2023" pitchFamily="2" charset="0"/>
                </a:rPr>
                <a:t> spells the short vowel </a:t>
              </a:r>
              <a:r>
                <a:rPr lang="en-GB" sz="1600" i="1" dirty="0">
                  <a:latin typeface="Sassoon Sans US 2023" pitchFamily="2" charset="0"/>
                </a:rPr>
                <a:t>e</a:t>
              </a:r>
              <a:r>
                <a:rPr lang="en-GB" sz="1600" dirty="0">
                  <a:latin typeface="Sassoon Sans US 2023" pitchFamily="2" charset="0"/>
                </a:rPr>
                <a:t>.</a:t>
              </a:r>
            </a:p>
          </p:txBody>
        </p:sp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AFBD9C06-9E1D-882E-043E-15404ADB3E4A}"/>
                </a:ext>
              </a:extLst>
            </p:cNvPr>
            <p:cNvSpPr/>
            <p:nvPr/>
          </p:nvSpPr>
          <p:spPr>
            <a:xfrm>
              <a:off x="7982532" y="2990478"/>
              <a:ext cx="2487208" cy="1096307"/>
            </a:xfrm>
            <a:prstGeom prst="wedgeRoundRectCallout">
              <a:avLst>
                <a:gd name="adj1" fmla="val 62218"/>
                <a:gd name="adj2" fmla="val -54883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AAE65E25-2467-B796-4C49-09F6094F3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835241"/>
              </p:ext>
            </p:extLst>
          </p:nvPr>
        </p:nvGraphicFramePr>
        <p:xfrm>
          <a:off x="4192732" y="3671307"/>
          <a:ext cx="3835812" cy="54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302">
                  <a:extLst>
                    <a:ext uri="{9D8B030D-6E8A-4147-A177-3AD203B41FA5}">
                      <a16:colId xmlns:a16="http://schemas.microsoft.com/office/drawing/2014/main" val="2968937442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2140897055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61935418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356916915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2800077131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3860735777"/>
                    </a:ext>
                  </a:extLst>
                </a:gridCol>
              </a:tblGrid>
              <a:tr h="54873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ph</a:t>
                      </a:r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ea</a:t>
                      </a:r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64917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F76F135-E77C-3776-2267-724656B7B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245537"/>
              </p:ext>
            </p:extLst>
          </p:nvPr>
        </p:nvGraphicFramePr>
        <p:xfrm>
          <a:off x="4192732" y="3664636"/>
          <a:ext cx="3835812" cy="54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302">
                  <a:extLst>
                    <a:ext uri="{9D8B030D-6E8A-4147-A177-3AD203B41FA5}">
                      <a16:colId xmlns:a16="http://schemas.microsoft.com/office/drawing/2014/main" val="2968937442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2140897055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61935418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356916915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2800077131"/>
                    </a:ext>
                  </a:extLst>
                </a:gridCol>
                <a:gridCol w="639302">
                  <a:extLst>
                    <a:ext uri="{9D8B030D-6E8A-4147-A177-3AD203B41FA5}">
                      <a16:colId xmlns:a16="http://schemas.microsoft.com/office/drawing/2014/main" val="3860735777"/>
                    </a:ext>
                  </a:extLst>
                </a:gridCol>
              </a:tblGrid>
              <a:tr h="54873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649179"/>
                  </a:ext>
                </a:extLst>
              </a:tr>
            </a:tbl>
          </a:graphicData>
        </a:graphic>
      </p:graphicFrame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B9CFFF08-E2B1-8F66-2169-DE5041F9F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55210"/>
              </p:ext>
            </p:extLst>
          </p:nvPr>
        </p:nvGraphicFramePr>
        <p:xfrm>
          <a:off x="539513" y="5880828"/>
          <a:ext cx="4038615" cy="54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945">
                  <a:extLst>
                    <a:ext uri="{9D8B030D-6E8A-4147-A177-3AD203B41FA5}">
                      <a16:colId xmlns:a16="http://schemas.microsoft.com/office/drawing/2014/main" val="3316676556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668744175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79166596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3289853451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1375078052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9976318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421095548"/>
                    </a:ext>
                  </a:extLst>
                </a:gridCol>
              </a:tblGrid>
              <a:tr h="54873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28230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50D5282-39D7-DEEC-1601-AD862AEA1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406893"/>
              </p:ext>
            </p:extLst>
          </p:nvPr>
        </p:nvGraphicFramePr>
        <p:xfrm>
          <a:off x="539513" y="5874157"/>
          <a:ext cx="4038615" cy="54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945">
                  <a:extLst>
                    <a:ext uri="{9D8B030D-6E8A-4147-A177-3AD203B41FA5}">
                      <a16:colId xmlns:a16="http://schemas.microsoft.com/office/drawing/2014/main" val="3316676556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668744175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79166596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3289853451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1375078052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9976318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421095548"/>
                    </a:ext>
                  </a:extLst>
                </a:gridCol>
              </a:tblGrid>
              <a:tr h="54873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282307"/>
                  </a:ext>
                </a:extLst>
              </a:tr>
            </a:tbl>
          </a:graphicData>
        </a:graphic>
      </p:graphicFrame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0BD8554-7772-8F79-22C9-CB756B7D1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065130"/>
              </p:ext>
            </p:extLst>
          </p:nvPr>
        </p:nvGraphicFramePr>
        <p:xfrm>
          <a:off x="7817650" y="5883841"/>
          <a:ext cx="3307460" cy="54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492">
                  <a:extLst>
                    <a:ext uri="{9D8B030D-6E8A-4147-A177-3AD203B41FA5}">
                      <a16:colId xmlns:a16="http://schemas.microsoft.com/office/drawing/2014/main" val="4058761096"/>
                    </a:ext>
                  </a:extLst>
                </a:gridCol>
                <a:gridCol w="661492">
                  <a:extLst>
                    <a:ext uri="{9D8B030D-6E8A-4147-A177-3AD203B41FA5}">
                      <a16:colId xmlns:a16="http://schemas.microsoft.com/office/drawing/2014/main" val="1764513044"/>
                    </a:ext>
                  </a:extLst>
                </a:gridCol>
                <a:gridCol w="661492">
                  <a:extLst>
                    <a:ext uri="{9D8B030D-6E8A-4147-A177-3AD203B41FA5}">
                      <a16:colId xmlns:a16="http://schemas.microsoft.com/office/drawing/2014/main" val="2309327204"/>
                    </a:ext>
                  </a:extLst>
                </a:gridCol>
                <a:gridCol w="661492">
                  <a:extLst>
                    <a:ext uri="{9D8B030D-6E8A-4147-A177-3AD203B41FA5}">
                      <a16:colId xmlns:a16="http://schemas.microsoft.com/office/drawing/2014/main" val="3779136195"/>
                    </a:ext>
                  </a:extLst>
                </a:gridCol>
                <a:gridCol w="661492">
                  <a:extLst>
                    <a:ext uri="{9D8B030D-6E8A-4147-A177-3AD203B41FA5}">
                      <a16:colId xmlns:a16="http://schemas.microsoft.com/office/drawing/2014/main" val="3378935907"/>
                    </a:ext>
                  </a:extLst>
                </a:gridCol>
              </a:tblGrid>
              <a:tr h="5487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15950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936A077-BAD5-4A14-83A0-5B891D850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056835"/>
              </p:ext>
            </p:extLst>
          </p:nvPr>
        </p:nvGraphicFramePr>
        <p:xfrm>
          <a:off x="7817650" y="5880738"/>
          <a:ext cx="3307460" cy="54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492">
                  <a:extLst>
                    <a:ext uri="{9D8B030D-6E8A-4147-A177-3AD203B41FA5}">
                      <a16:colId xmlns:a16="http://schemas.microsoft.com/office/drawing/2014/main" val="4058761096"/>
                    </a:ext>
                  </a:extLst>
                </a:gridCol>
                <a:gridCol w="661492">
                  <a:extLst>
                    <a:ext uri="{9D8B030D-6E8A-4147-A177-3AD203B41FA5}">
                      <a16:colId xmlns:a16="http://schemas.microsoft.com/office/drawing/2014/main" val="1764513044"/>
                    </a:ext>
                  </a:extLst>
                </a:gridCol>
                <a:gridCol w="661492">
                  <a:extLst>
                    <a:ext uri="{9D8B030D-6E8A-4147-A177-3AD203B41FA5}">
                      <a16:colId xmlns:a16="http://schemas.microsoft.com/office/drawing/2014/main" val="2309327204"/>
                    </a:ext>
                  </a:extLst>
                </a:gridCol>
                <a:gridCol w="661492">
                  <a:extLst>
                    <a:ext uri="{9D8B030D-6E8A-4147-A177-3AD203B41FA5}">
                      <a16:colId xmlns:a16="http://schemas.microsoft.com/office/drawing/2014/main" val="3779136195"/>
                    </a:ext>
                  </a:extLst>
                </a:gridCol>
                <a:gridCol w="661492">
                  <a:extLst>
                    <a:ext uri="{9D8B030D-6E8A-4147-A177-3AD203B41FA5}">
                      <a16:colId xmlns:a16="http://schemas.microsoft.com/office/drawing/2014/main" val="3378935907"/>
                    </a:ext>
                  </a:extLst>
                </a:gridCol>
              </a:tblGrid>
              <a:tr h="54873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ou</a:t>
                      </a:r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159507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825E523D-13D7-031C-64F9-53010560E5A0}"/>
              </a:ext>
            </a:extLst>
          </p:cNvPr>
          <p:cNvGrpSpPr/>
          <p:nvPr/>
        </p:nvGrpSpPr>
        <p:grpSpPr>
          <a:xfrm>
            <a:off x="10053465" y="6050298"/>
            <a:ext cx="525760" cy="400110"/>
            <a:chOff x="7046396" y="4716887"/>
            <a:chExt cx="525760" cy="40011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544B42-F22C-05BA-22B2-43F37A2FE3FF}"/>
                </a:ext>
              </a:extLst>
            </p:cNvPr>
            <p:cNvSpPr txBox="1"/>
            <p:nvPr/>
          </p:nvSpPr>
          <p:spPr>
            <a:xfrm>
              <a:off x="7046396" y="4716887"/>
              <a:ext cx="525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12D992-9C6A-984C-D1EF-589D69BD4701}"/>
                </a:ext>
              </a:extLst>
            </p:cNvPr>
            <p:cNvCxnSpPr>
              <a:cxnSpLocks/>
            </p:cNvCxnSpPr>
            <p:nvPr/>
          </p:nvCxnSpPr>
          <p:spPr>
            <a:xfrm>
              <a:off x="7234663" y="4833429"/>
              <a:ext cx="149225" cy="18466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998E9D-13BD-4E3B-B1C1-1FBB997BA982}"/>
              </a:ext>
            </a:extLst>
          </p:cNvPr>
          <p:cNvSpPr txBox="1"/>
          <p:nvPr/>
        </p:nvSpPr>
        <p:spPr>
          <a:xfrm>
            <a:off x="2335153" y="1774204"/>
            <a:ext cx="75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Remember to always be flexible when dividing syllables. </a:t>
            </a:r>
          </a:p>
        </p:txBody>
      </p:sp>
    </p:spTree>
    <p:extLst>
      <p:ext uri="{BB962C8B-B14F-4D97-AF65-F5344CB8AC3E}">
        <p14:creationId xmlns:p14="http://schemas.microsoft.com/office/powerpoint/2010/main" val="98577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3" grpId="0"/>
      <p:bldP spid="24" grpId="0"/>
      <p:bldP spid="2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7271CF7-98DF-D080-09D6-5EA9FB6D5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639435"/>
              </p:ext>
            </p:extLst>
          </p:nvPr>
        </p:nvGraphicFramePr>
        <p:xfrm>
          <a:off x="280476" y="1730538"/>
          <a:ext cx="11643796" cy="4845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2064">
                  <a:extLst>
                    <a:ext uri="{9D8B030D-6E8A-4147-A177-3AD203B41FA5}">
                      <a16:colId xmlns:a16="http://schemas.microsoft.com/office/drawing/2014/main" val="2451205565"/>
                    </a:ext>
                  </a:extLst>
                </a:gridCol>
                <a:gridCol w="1521593">
                  <a:extLst>
                    <a:ext uri="{9D8B030D-6E8A-4147-A177-3AD203B41FA5}">
                      <a16:colId xmlns:a16="http://schemas.microsoft.com/office/drawing/2014/main" val="2416134538"/>
                    </a:ext>
                  </a:extLst>
                </a:gridCol>
                <a:gridCol w="460306">
                  <a:extLst>
                    <a:ext uri="{9D8B030D-6E8A-4147-A177-3AD203B41FA5}">
                      <a16:colId xmlns:a16="http://schemas.microsoft.com/office/drawing/2014/main" val="1999317782"/>
                    </a:ext>
                  </a:extLst>
                </a:gridCol>
                <a:gridCol w="534801">
                  <a:extLst>
                    <a:ext uri="{9D8B030D-6E8A-4147-A177-3AD203B41FA5}">
                      <a16:colId xmlns:a16="http://schemas.microsoft.com/office/drawing/2014/main" val="2778621668"/>
                    </a:ext>
                  </a:extLst>
                </a:gridCol>
                <a:gridCol w="493471">
                  <a:extLst>
                    <a:ext uri="{9D8B030D-6E8A-4147-A177-3AD203B41FA5}">
                      <a16:colId xmlns:a16="http://schemas.microsoft.com/office/drawing/2014/main" val="3611946740"/>
                    </a:ext>
                  </a:extLst>
                </a:gridCol>
                <a:gridCol w="460305">
                  <a:extLst>
                    <a:ext uri="{9D8B030D-6E8A-4147-A177-3AD203B41FA5}">
                      <a16:colId xmlns:a16="http://schemas.microsoft.com/office/drawing/2014/main" val="2183819620"/>
                    </a:ext>
                  </a:extLst>
                </a:gridCol>
                <a:gridCol w="460306">
                  <a:extLst>
                    <a:ext uri="{9D8B030D-6E8A-4147-A177-3AD203B41FA5}">
                      <a16:colId xmlns:a16="http://schemas.microsoft.com/office/drawing/2014/main" val="3164950184"/>
                    </a:ext>
                  </a:extLst>
                </a:gridCol>
                <a:gridCol w="460306">
                  <a:extLst>
                    <a:ext uri="{9D8B030D-6E8A-4147-A177-3AD203B41FA5}">
                      <a16:colId xmlns:a16="http://schemas.microsoft.com/office/drawing/2014/main" val="1045702879"/>
                    </a:ext>
                  </a:extLst>
                </a:gridCol>
                <a:gridCol w="460305">
                  <a:extLst>
                    <a:ext uri="{9D8B030D-6E8A-4147-A177-3AD203B41FA5}">
                      <a16:colId xmlns:a16="http://schemas.microsoft.com/office/drawing/2014/main" val="67997172"/>
                    </a:ext>
                  </a:extLst>
                </a:gridCol>
                <a:gridCol w="493471">
                  <a:extLst>
                    <a:ext uri="{9D8B030D-6E8A-4147-A177-3AD203B41FA5}">
                      <a16:colId xmlns:a16="http://schemas.microsoft.com/office/drawing/2014/main" val="2996680947"/>
                    </a:ext>
                  </a:extLst>
                </a:gridCol>
                <a:gridCol w="534801">
                  <a:extLst>
                    <a:ext uri="{9D8B030D-6E8A-4147-A177-3AD203B41FA5}">
                      <a16:colId xmlns:a16="http://schemas.microsoft.com/office/drawing/2014/main" val="1111395746"/>
                    </a:ext>
                  </a:extLst>
                </a:gridCol>
                <a:gridCol w="460306">
                  <a:extLst>
                    <a:ext uri="{9D8B030D-6E8A-4147-A177-3AD203B41FA5}">
                      <a16:colId xmlns:a16="http://schemas.microsoft.com/office/drawing/2014/main" val="2553973382"/>
                    </a:ext>
                  </a:extLst>
                </a:gridCol>
                <a:gridCol w="1396334">
                  <a:extLst>
                    <a:ext uri="{9D8B030D-6E8A-4147-A177-3AD203B41FA5}">
                      <a16:colId xmlns:a16="http://schemas.microsoft.com/office/drawing/2014/main" val="4060289005"/>
                    </a:ext>
                  </a:extLst>
                </a:gridCol>
                <a:gridCol w="1935427">
                  <a:extLst>
                    <a:ext uri="{9D8B030D-6E8A-4147-A177-3AD203B41FA5}">
                      <a16:colId xmlns:a16="http://schemas.microsoft.com/office/drawing/2014/main" val="4092447763"/>
                    </a:ext>
                  </a:extLst>
                </a:gridCol>
              </a:tblGrid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Sassoon Sans US 2023" pitchFamily="2" charset="0"/>
                        </a:rPr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Syllables</a:t>
                      </a:r>
                    </a:p>
                  </a:txBody>
                  <a:tcPr anchor="ctr"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Sound Boxes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Suffix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My Words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2706255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pheasant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pheas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ant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ph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ea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pheasant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553400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amendments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419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alphabet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3894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treachery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9979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impressive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0235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pyramid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32371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backpacking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7207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optimistic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53647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doubled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77279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suspenseful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4230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973D3C3-99D1-EAED-FE9C-804DF7803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0207" y="294715"/>
            <a:ext cx="7418543" cy="320675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cs typeface="Arial" panose="020B0604020202020204" pitchFamily="34" charset="0"/>
              </a:rPr>
              <a:t>Words with schwas and common and uncommon short vowels</a:t>
            </a:r>
            <a:endParaRPr lang="en-GB" b="1" dirty="0">
              <a:cs typeface="Arial" panose="020B0604020202020204" pitchFamily="34" charset="0"/>
            </a:endParaRP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27587DB-A9D0-547D-51D3-043BD896610F}"/>
              </a:ext>
            </a:extLst>
          </p:cNvPr>
          <p:cNvSpPr txBox="1">
            <a:spLocks/>
          </p:cNvSpPr>
          <p:nvPr/>
        </p:nvSpPr>
        <p:spPr>
          <a:xfrm>
            <a:off x="2290206" y="595984"/>
            <a:ext cx="7418543" cy="749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372DC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  <a:latin typeface="Sassoon Sans US 2023" pitchFamily="2" charset="0"/>
              </a:rPr>
              <a:t>Read each word and split into syllables and phonemes, spelling one sound in each box. If the word has a suffix, write what it is, and if not, write </a:t>
            </a:r>
            <a:r>
              <a:rPr lang="en-GB" sz="1400" b="0" i="1" dirty="0">
                <a:solidFill>
                  <a:schemeClr val="tx1"/>
                </a:solidFill>
                <a:latin typeface="Sassoon Sans US 2023" pitchFamily="2" charset="0"/>
              </a:rPr>
              <a:t>N</a:t>
            </a:r>
            <a:r>
              <a:rPr lang="en-GB" sz="1400" b="0" dirty="0">
                <a:solidFill>
                  <a:schemeClr val="tx1"/>
                </a:solidFill>
                <a:latin typeface="Sassoon Sans US 2023" pitchFamily="2" charset="0"/>
              </a:rPr>
              <a:t> for none. Finally, write the word out again.</a:t>
            </a:r>
          </a:p>
        </p:txBody>
      </p:sp>
    </p:spTree>
    <p:extLst>
      <p:ext uri="{BB962C8B-B14F-4D97-AF65-F5344CB8AC3E}">
        <p14:creationId xmlns:p14="http://schemas.microsoft.com/office/powerpoint/2010/main" val="26894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973D3C3-99D1-EAED-FE9C-804DF7803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cs typeface="Arial" panose="020B0604020202020204" pitchFamily="34" charset="0"/>
              </a:rPr>
              <a:t>Words with the </a:t>
            </a:r>
            <a:r>
              <a:rPr lang="en-US" i="1" dirty="0">
                <a:cs typeface="Arial" panose="020B0604020202020204" pitchFamily="34" charset="0"/>
              </a:rPr>
              <a:t>long</a:t>
            </a:r>
            <a:r>
              <a:rPr lang="en-US" dirty="0">
                <a:cs typeface="Arial" panose="020B0604020202020204" pitchFamily="34" charset="0"/>
              </a:rPr>
              <a:t> and </a:t>
            </a:r>
            <a:r>
              <a:rPr lang="en-US" i="1" dirty="0">
                <a:cs typeface="Arial" panose="020B0604020202020204" pitchFamily="34" charset="0"/>
              </a:rPr>
              <a:t>short u </a:t>
            </a:r>
            <a:r>
              <a:rPr lang="en-US" dirty="0">
                <a:cs typeface="Arial" panose="020B0604020202020204" pitchFamily="34" charset="0"/>
              </a:rPr>
              <a:t>sound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5C1A2-415F-7647-EB80-D1502624F5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7271CF7-98DF-D080-09D6-5EA9FB6D5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60581"/>
              </p:ext>
            </p:extLst>
          </p:nvPr>
        </p:nvGraphicFramePr>
        <p:xfrm>
          <a:off x="266389" y="1680038"/>
          <a:ext cx="11657884" cy="49184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7841">
                  <a:extLst>
                    <a:ext uri="{9D8B030D-6E8A-4147-A177-3AD203B41FA5}">
                      <a16:colId xmlns:a16="http://schemas.microsoft.com/office/drawing/2014/main" val="2451205565"/>
                    </a:ext>
                  </a:extLst>
                </a:gridCol>
                <a:gridCol w="1698540">
                  <a:extLst>
                    <a:ext uri="{9D8B030D-6E8A-4147-A177-3AD203B41FA5}">
                      <a16:colId xmlns:a16="http://schemas.microsoft.com/office/drawing/2014/main" val="2416134538"/>
                    </a:ext>
                  </a:extLst>
                </a:gridCol>
                <a:gridCol w="463300">
                  <a:extLst>
                    <a:ext uri="{9D8B030D-6E8A-4147-A177-3AD203B41FA5}">
                      <a16:colId xmlns:a16="http://schemas.microsoft.com/office/drawing/2014/main" val="1999317782"/>
                    </a:ext>
                  </a:extLst>
                </a:gridCol>
                <a:gridCol w="538280">
                  <a:extLst>
                    <a:ext uri="{9D8B030D-6E8A-4147-A177-3AD203B41FA5}">
                      <a16:colId xmlns:a16="http://schemas.microsoft.com/office/drawing/2014/main" val="1889574044"/>
                    </a:ext>
                  </a:extLst>
                </a:gridCol>
                <a:gridCol w="496680">
                  <a:extLst>
                    <a:ext uri="{9D8B030D-6E8A-4147-A177-3AD203B41FA5}">
                      <a16:colId xmlns:a16="http://schemas.microsoft.com/office/drawing/2014/main" val="3676947753"/>
                    </a:ext>
                  </a:extLst>
                </a:gridCol>
                <a:gridCol w="463300">
                  <a:extLst>
                    <a:ext uri="{9D8B030D-6E8A-4147-A177-3AD203B41FA5}">
                      <a16:colId xmlns:a16="http://schemas.microsoft.com/office/drawing/2014/main" val="2939150221"/>
                    </a:ext>
                  </a:extLst>
                </a:gridCol>
                <a:gridCol w="463300">
                  <a:extLst>
                    <a:ext uri="{9D8B030D-6E8A-4147-A177-3AD203B41FA5}">
                      <a16:colId xmlns:a16="http://schemas.microsoft.com/office/drawing/2014/main" val="2897052061"/>
                    </a:ext>
                  </a:extLst>
                </a:gridCol>
                <a:gridCol w="463300">
                  <a:extLst>
                    <a:ext uri="{9D8B030D-6E8A-4147-A177-3AD203B41FA5}">
                      <a16:colId xmlns:a16="http://schemas.microsoft.com/office/drawing/2014/main" val="3538229835"/>
                    </a:ext>
                  </a:extLst>
                </a:gridCol>
                <a:gridCol w="463300">
                  <a:extLst>
                    <a:ext uri="{9D8B030D-6E8A-4147-A177-3AD203B41FA5}">
                      <a16:colId xmlns:a16="http://schemas.microsoft.com/office/drawing/2014/main" val="401764888"/>
                    </a:ext>
                  </a:extLst>
                </a:gridCol>
                <a:gridCol w="496679">
                  <a:extLst>
                    <a:ext uri="{9D8B030D-6E8A-4147-A177-3AD203B41FA5}">
                      <a16:colId xmlns:a16="http://schemas.microsoft.com/office/drawing/2014/main" val="3509314921"/>
                    </a:ext>
                  </a:extLst>
                </a:gridCol>
                <a:gridCol w="538279">
                  <a:extLst>
                    <a:ext uri="{9D8B030D-6E8A-4147-A177-3AD203B41FA5}">
                      <a16:colId xmlns:a16="http://schemas.microsoft.com/office/drawing/2014/main" val="3183510670"/>
                    </a:ext>
                  </a:extLst>
                </a:gridCol>
                <a:gridCol w="463300">
                  <a:extLst>
                    <a:ext uri="{9D8B030D-6E8A-4147-A177-3AD203B41FA5}">
                      <a16:colId xmlns:a16="http://schemas.microsoft.com/office/drawing/2014/main" val="1703848715"/>
                    </a:ext>
                  </a:extLst>
                </a:gridCol>
                <a:gridCol w="1380758">
                  <a:extLst>
                    <a:ext uri="{9D8B030D-6E8A-4147-A177-3AD203B41FA5}">
                      <a16:colId xmlns:a16="http://schemas.microsoft.com/office/drawing/2014/main" val="4060289005"/>
                    </a:ext>
                  </a:extLst>
                </a:gridCol>
                <a:gridCol w="1911027">
                  <a:extLst>
                    <a:ext uri="{9D8B030D-6E8A-4147-A177-3AD203B41FA5}">
                      <a16:colId xmlns:a16="http://schemas.microsoft.com/office/drawing/2014/main" val="4092447763"/>
                    </a:ext>
                  </a:extLst>
                </a:gridCol>
              </a:tblGrid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Sassoon Sans US 2023" pitchFamily="2" charset="0"/>
                        </a:rPr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Syllables</a:t>
                      </a:r>
                    </a:p>
                  </a:txBody>
                  <a:tcPr anchor="ctr"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Sound Boxes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Suffix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My Words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2706255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pheasant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pheas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ant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ph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ea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pheasant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553400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amendments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a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mend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ments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ment</a:t>
                      </a:r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amendments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41946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alphabet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al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pha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bet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ph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alphabet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389409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treachery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treach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e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ry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ch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treachery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99796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impressive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im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press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ive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ve</a:t>
                      </a:r>
                      <a:endParaRPr lang="en-GB" sz="1800" u="none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ive</a:t>
                      </a:r>
                      <a:endParaRPr lang="en-US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impressive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023546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pyramid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pyr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a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mid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pyramid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323719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backpacking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back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pack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ing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backpacking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720709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optimistic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op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ti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mis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tic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ist</a:t>
                      </a:r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ic</a:t>
                      </a:r>
                      <a:endParaRPr lang="en-US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optimistic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536478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doubled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dou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bled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ou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doubled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772798"/>
                  </a:ext>
                </a:extLst>
              </a:tr>
              <a:tr h="44713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suspenseful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sus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pense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ful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ful</a:t>
                      </a:r>
                      <a:endParaRPr lang="en-US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suspenseful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423063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D19BB7-57FD-C815-9875-269A421EFD8A}"/>
              </a:ext>
            </a:extLst>
          </p:cNvPr>
          <p:cNvCxnSpPr>
            <a:cxnSpLocks/>
          </p:cNvCxnSpPr>
          <p:nvPr/>
        </p:nvCxnSpPr>
        <p:spPr>
          <a:xfrm>
            <a:off x="7358845" y="4022329"/>
            <a:ext cx="144157" cy="2225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F3191B1-4067-F28D-1EC5-DD4339A77C19}"/>
              </a:ext>
            </a:extLst>
          </p:cNvPr>
          <p:cNvGrpSpPr/>
          <p:nvPr/>
        </p:nvGrpSpPr>
        <p:grpSpPr>
          <a:xfrm>
            <a:off x="5357230" y="5842370"/>
            <a:ext cx="525760" cy="338554"/>
            <a:chOff x="7046396" y="4716887"/>
            <a:chExt cx="525760" cy="3385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F789D7-A5F9-2B93-23E5-D2FEE88FEF23}"/>
                </a:ext>
              </a:extLst>
            </p:cNvPr>
            <p:cNvSpPr txBox="1"/>
            <p:nvPr/>
          </p:nvSpPr>
          <p:spPr>
            <a:xfrm>
              <a:off x="7046396" y="4716887"/>
              <a:ext cx="525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DC3AED3-7A80-DD1F-6DB4-65DA377AF1A9}"/>
                </a:ext>
              </a:extLst>
            </p:cNvPr>
            <p:cNvCxnSpPr>
              <a:cxnSpLocks/>
            </p:cNvCxnSpPr>
            <p:nvPr/>
          </p:nvCxnSpPr>
          <p:spPr>
            <a:xfrm>
              <a:off x="7243023" y="4838477"/>
              <a:ext cx="132506" cy="1335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E6E92F-D36C-D3AA-581D-C7592D8B2FF8}"/>
              </a:ext>
            </a:extLst>
          </p:cNvPr>
          <p:cNvCxnSpPr>
            <a:cxnSpLocks/>
          </p:cNvCxnSpPr>
          <p:nvPr/>
        </p:nvCxnSpPr>
        <p:spPr>
          <a:xfrm>
            <a:off x="6871338" y="6256766"/>
            <a:ext cx="144157" cy="2225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702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8BE8D-F17C-74AB-B480-F6AE35809C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0EB766-2DDC-C0B1-379A-BE260A77D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9125" y="550982"/>
            <a:ext cx="7513746" cy="7491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  <a:latin typeface="Sassoon Sans US 2023" pitchFamily="2" charset="0"/>
              </a:rPr>
              <a:t>Work with a partner or team and race each other to find each word in the dictionary. Find the correct definition on the list and write in the word to match.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F799470-8896-420B-E8C0-3A50141FBB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79" y="265932"/>
            <a:ext cx="5202237" cy="320675"/>
          </a:xfrm>
        </p:spPr>
        <p:txBody>
          <a:bodyPr/>
          <a:lstStyle/>
          <a:p>
            <a:r>
              <a:rPr lang="en-US" b="1" dirty="0">
                <a:latin typeface="Sassoon Sans US 2023" pitchFamily="2" charset="77"/>
              </a:rPr>
              <a:t>Dictionary Skills</a:t>
            </a:r>
            <a:endParaRPr lang="en-US" b="1" dirty="0"/>
          </a:p>
        </p:txBody>
      </p:sp>
      <p:graphicFrame>
        <p:nvGraphicFramePr>
          <p:cNvPr id="18" name="Table 10">
            <a:extLst>
              <a:ext uri="{FF2B5EF4-FFF2-40B4-BE49-F238E27FC236}">
                <a16:creationId xmlns:a16="http://schemas.microsoft.com/office/drawing/2014/main" id="{CD7DD103-15FE-28A2-897F-DF2FC1004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382409"/>
              </p:ext>
            </p:extLst>
          </p:nvPr>
        </p:nvGraphicFramePr>
        <p:xfrm>
          <a:off x="2353482" y="1711542"/>
          <a:ext cx="9531372" cy="4923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044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74203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</a:tblGrid>
              <a:tr h="449876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Word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77"/>
                          <a:ea typeface="+mn-ea"/>
                          <a:cs typeface="+mn-cs"/>
                        </a:rPr>
                        <a:t>Dictionary Definition</a:t>
                      </a:r>
                      <a:endParaRPr lang="en-GB" sz="1800" b="1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3079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minor change or addition designed to improve a text, piece of legislation, etc.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5233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betrayal of trust;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deceptive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action or nature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5233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set of letters or symbols in a fixed order, used to represent the basic sounds of a language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41564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large long-tailed game bird native to Asia, the male of which typically has very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showy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plumage</a:t>
                      </a:r>
                      <a:endParaRPr lang="en-GB" sz="3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3079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evoking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admiration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through size, quality, or skill; grand, imposing, or awesome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5233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 structure with a square or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triangular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base and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sloping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sides that meet in a point on top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30794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travel or hike carrying one's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belongings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in a backpack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41564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hopeful and confident about the future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512646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to have become twice as much or as many;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folded or bended (paper, cloth, or other material) over on itself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422819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arousing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excited expectation or uncertainty about what may happen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  <p:graphicFrame>
        <p:nvGraphicFramePr>
          <p:cNvPr id="27" name="Table 29">
            <a:extLst>
              <a:ext uri="{FF2B5EF4-FFF2-40B4-BE49-F238E27FC236}">
                <a16:creationId xmlns:a16="http://schemas.microsoft.com/office/drawing/2014/main" id="{5DF67DEA-31E6-AC2F-AA78-C33440709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58349"/>
              </p:ext>
            </p:extLst>
          </p:nvPr>
        </p:nvGraphicFramePr>
        <p:xfrm>
          <a:off x="318032" y="1711542"/>
          <a:ext cx="1842033" cy="4917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033">
                  <a:extLst>
                    <a:ext uri="{9D8B030D-6E8A-4147-A177-3AD203B41FA5}">
                      <a16:colId xmlns:a16="http://schemas.microsoft.com/office/drawing/2014/main" val="4111992786"/>
                    </a:ext>
                  </a:extLst>
                </a:gridCol>
              </a:tblGrid>
              <a:tr h="4470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This Week’s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775935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pheasant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564297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amendments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101074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alphabet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123694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treachery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04954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impressive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268540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pyramid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401293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backpacking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0540974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optimistic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677245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doubled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09350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suspenseful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3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393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27785-3850-33D2-732D-94629C94F8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Dictionary Skills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0AA84-E260-2895-3FC2-36D0E2A5D9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E2D47603-A169-5688-7EC7-7527A9F35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099687"/>
              </p:ext>
            </p:extLst>
          </p:nvPr>
        </p:nvGraphicFramePr>
        <p:xfrm>
          <a:off x="2353482" y="1711542"/>
          <a:ext cx="9531372" cy="4923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044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74203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</a:tblGrid>
              <a:tr h="449876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Word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77"/>
                          <a:ea typeface="+mn-ea"/>
                          <a:cs typeface="+mn-cs"/>
                        </a:rPr>
                        <a:t>Dictionary Definition</a:t>
                      </a:r>
                      <a:endParaRPr lang="en-GB" sz="1800" b="1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3079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minor change or addition designed to improve a text, piece of legislation, etc.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5233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betrayal of trust;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deceptive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action or nature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5233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set of letters or symbols in a fixed order, used to represent the basic sounds of a language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41564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large long-tailed game bird native to Asia, the male of which typically has very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showy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plumage</a:t>
                      </a:r>
                      <a:endParaRPr lang="en-GB" sz="3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3079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evoking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admiration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through size, quality, or skill; grand, imposing, or awesome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52335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 structure with a square or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triangular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base and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sloping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sides that meet in a point on top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30794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travel or hike carrying one's 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belongings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in a backpack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41564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hopeful and confident about the future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512646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to have become twice as much or as many;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folded or bended (paper, cloth, or other material) over on itself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422819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arousing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excited expectation or uncertainty about what may happen</a:t>
                      </a:r>
                      <a:endParaRPr lang="en-GB" sz="6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AB37761C-23CE-3A33-9B08-A0AC10A4C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017346"/>
              </p:ext>
            </p:extLst>
          </p:nvPr>
        </p:nvGraphicFramePr>
        <p:xfrm>
          <a:off x="318032" y="1711542"/>
          <a:ext cx="1842033" cy="4917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033">
                  <a:extLst>
                    <a:ext uri="{9D8B030D-6E8A-4147-A177-3AD203B41FA5}">
                      <a16:colId xmlns:a16="http://schemas.microsoft.com/office/drawing/2014/main" val="4111992786"/>
                    </a:ext>
                  </a:extLst>
                </a:gridCol>
              </a:tblGrid>
              <a:tr h="4470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This Week’s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775935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pheasant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564297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amendments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101074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alphabet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123694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treachery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04954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impressive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268540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pyramid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401293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backpacking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0540974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optimistic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677245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doubled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09350"/>
                  </a:ext>
                </a:extLst>
              </a:tr>
              <a:tr h="447078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suspenseful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39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54A1621-C8D3-7510-555A-AEC564E144B5}"/>
              </a:ext>
            </a:extLst>
          </p:cNvPr>
          <p:cNvSpPr txBox="1"/>
          <p:nvPr/>
        </p:nvSpPr>
        <p:spPr>
          <a:xfrm>
            <a:off x="2160065" y="2177422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amendments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6F9DD-81C1-EE0B-AC73-EEC5E4700DCB}"/>
              </a:ext>
            </a:extLst>
          </p:cNvPr>
          <p:cNvSpPr txBox="1"/>
          <p:nvPr/>
        </p:nvSpPr>
        <p:spPr>
          <a:xfrm>
            <a:off x="2160065" y="2642176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treachery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3698A-CD66-272C-712C-EE1A7ADC1315}"/>
              </a:ext>
            </a:extLst>
          </p:cNvPr>
          <p:cNvSpPr txBox="1"/>
          <p:nvPr/>
        </p:nvSpPr>
        <p:spPr>
          <a:xfrm>
            <a:off x="2160065" y="3106930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alphabet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F7204-47C3-5BE6-7797-751BC94FA8FB}"/>
              </a:ext>
            </a:extLst>
          </p:cNvPr>
          <p:cNvSpPr txBox="1"/>
          <p:nvPr/>
        </p:nvSpPr>
        <p:spPr>
          <a:xfrm>
            <a:off x="2160065" y="3569325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pheasant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EDC5B6-120B-60E0-DFB6-025845807583}"/>
              </a:ext>
            </a:extLst>
          </p:cNvPr>
          <p:cNvSpPr txBox="1"/>
          <p:nvPr/>
        </p:nvSpPr>
        <p:spPr>
          <a:xfrm>
            <a:off x="2160065" y="3985805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impressive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B3892-4823-7C32-A46B-099F2FCDE396}"/>
              </a:ext>
            </a:extLst>
          </p:cNvPr>
          <p:cNvSpPr txBox="1"/>
          <p:nvPr/>
        </p:nvSpPr>
        <p:spPr>
          <a:xfrm>
            <a:off x="2160065" y="4402285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pyramid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329EA2-D2A8-AA37-82ED-9394CEE41523}"/>
              </a:ext>
            </a:extLst>
          </p:cNvPr>
          <p:cNvSpPr txBox="1"/>
          <p:nvPr/>
        </p:nvSpPr>
        <p:spPr>
          <a:xfrm>
            <a:off x="2160065" y="4834107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backpacking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53C6D-F578-2705-A1A4-D15DE71A8C3D}"/>
              </a:ext>
            </a:extLst>
          </p:cNvPr>
          <p:cNvSpPr txBox="1"/>
          <p:nvPr/>
        </p:nvSpPr>
        <p:spPr>
          <a:xfrm>
            <a:off x="2160065" y="5299931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optimistic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3EC20-1F1C-DE5E-8427-919616A78D2D}"/>
              </a:ext>
            </a:extLst>
          </p:cNvPr>
          <p:cNvSpPr txBox="1"/>
          <p:nvPr/>
        </p:nvSpPr>
        <p:spPr>
          <a:xfrm>
            <a:off x="2160065" y="5779999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doubled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9CFB57-57F7-949A-6DBD-9343FB5081CD}"/>
              </a:ext>
            </a:extLst>
          </p:cNvPr>
          <p:cNvSpPr txBox="1"/>
          <p:nvPr/>
        </p:nvSpPr>
        <p:spPr>
          <a:xfrm>
            <a:off x="2160065" y="6235539"/>
            <a:ext cx="25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FF3760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suspenseful</a:t>
            </a:r>
          </a:p>
        </p:txBody>
      </p:sp>
    </p:spTree>
    <p:extLst>
      <p:ext uri="{BB962C8B-B14F-4D97-AF65-F5344CB8AC3E}">
        <p14:creationId xmlns:p14="http://schemas.microsoft.com/office/powerpoint/2010/main" val="38455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7C254A-19F4-4C13-FE8D-E00F68704C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marR="0" indent="0" algn="ctr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800" b="1" i="0" kern="1200" dirty="0">
                <a:effectLst/>
                <a:latin typeface="Sassoon Sans US 2023" pitchFamily="2" charset="0"/>
                <a:ea typeface="+mn-ea"/>
                <a:cs typeface="+mn-cs"/>
              </a:rPr>
              <a:t>To be able to spell </a:t>
            </a:r>
            <a:r>
              <a:rPr lang="en-US" sz="1800" b="1" i="0" kern="1200" dirty="0">
                <a:effectLst/>
                <a:latin typeface="Sassoon Sans US 2023" pitchFamily="2" charset="0"/>
                <a:ea typeface="+mn-ea"/>
                <a:cs typeface="+mn-cs"/>
              </a:rPr>
              <a:t>words with multiple sound-spelling patterns</a:t>
            </a:r>
            <a:endParaRPr lang="en-US" sz="1400" dirty="0">
              <a:effectLst/>
            </a:endParaRPr>
          </a:p>
          <a:p>
            <a:r>
              <a:rPr lang="en-GB" sz="1800" b="1" i="0" kern="1200" dirty="0">
                <a:effectLst/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sz="1800" b="1" i="0" kern="1200" dirty="0">
                <a:effectLst/>
                <a:latin typeface="Sassoon Sans US 2023" pitchFamily="2" charset="0"/>
              </a:rPr>
              <a:t>words with schwas and common and uncommon short vowels</a:t>
            </a:r>
            <a:endParaRPr lang="en-US" sz="1800" dirty="0">
              <a:latin typeface="Sassoon Sans US 2023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B3B372-A1CF-6E83-B828-B93FE7395D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Spell Check</a:t>
            </a: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450C33F3-2911-8AE5-19CF-841E634AEA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704600"/>
              </p:ext>
            </p:extLst>
          </p:nvPr>
        </p:nvGraphicFramePr>
        <p:xfrm>
          <a:off x="352564" y="2121098"/>
          <a:ext cx="11502552" cy="4457772"/>
        </p:xfrm>
        <a:graphic>
          <a:graphicData uri="http://schemas.openxmlformats.org/drawingml/2006/table">
            <a:tbl>
              <a:tblPr firstRow="1" bandRow="1"/>
              <a:tblGrid>
                <a:gridCol w="1421152">
                  <a:extLst>
                    <a:ext uri="{9D8B030D-6E8A-4147-A177-3AD203B41FA5}">
                      <a16:colId xmlns:a16="http://schemas.microsoft.com/office/drawing/2014/main" val="512071563"/>
                    </a:ext>
                  </a:extLst>
                </a:gridCol>
                <a:gridCol w="1470227">
                  <a:extLst>
                    <a:ext uri="{9D8B030D-6E8A-4147-A177-3AD203B41FA5}">
                      <a16:colId xmlns:a16="http://schemas.microsoft.com/office/drawing/2014/main" val="158541868"/>
                    </a:ext>
                  </a:extLst>
                </a:gridCol>
                <a:gridCol w="1589314">
                  <a:extLst>
                    <a:ext uri="{9D8B030D-6E8A-4147-A177-3AD203B41FA5}">
                      <a16:colId xmlns:a16="http://schemas.microsoft.com/office/drawing/2014/main" val="1353089889"/>
                    </a:ext>
                  </a:extLst>
                </a:gridCol>
                <a:gridCol w="7021859">
                  <a:extLst>
                    <a:ext uri="{9D8B030D-6E8A-4147-A177-3AD203B41FA5}">
                      <a16:colId xmlns:a16="http://schemas.microsoft.com/office/drawing/2014/main" val="4104120523"/>
                    </a:ext>
                  </a:extLst>
                </a:gridCol>
              </a:tblGrid>
              <a:tr h="43053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optimistic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optumistic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optimistik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456544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trechery</a:t>
                      </a:r>
                      <a:endParaRPr lang="en-GB" sz="180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treachery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cs typeface="OpenDyslexic" charset="0"/>
                        </a:rPr>
                        <a:t>treachary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954320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alfabet</a:t>
                      </a:r>
                      <a:endParaRPr lang="en-GB" sz="180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alphabet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alphubet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2582558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pyramid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piramid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pyiramid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5049063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amendments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umendments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amenments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4653723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impreassive</a:t>
                      </a:r>
                      <a:endParaRPr lang="en-GB" sz="180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impresive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impressive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603428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cs typeface="OpenDyslexic" charset="0"/>
                        </a:rPr>
                        <a:t>phesant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feasant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pheasant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274538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bacpaking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backpacking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backpaking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150441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doubled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dubled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doubuled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321130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suspensful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cs typeface="OpenDyslexic" charset="0"/>
                        </a:rPr>
                        <a:t>suspensefull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suspenseful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3390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FD386E-1815-7430-9249-DC12D3D57BF3}"/>
              </a:ext>
            </a:extLst>
          </p:cNvPr>
          <p:cNvSpPr txBox="1"/>
          <p:nvPr/>
        </p:nvSpPr>
        <p:spPr>
          <a:xfrm>
            <a:off x="1952438" y="1711974"/>
            <a:ext cx="8292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600" baseline="0" dirty="0">
                <a:latin typeface="Sassoon Sans US 2023" pitchFamily="2" charset="77"/>
              </a:rPr>
              <a:t>Circle the correct spelling of each word and write a sentence for each.</a:t>
            </a:r>
            <a:endParaRPr lang="en-GB" sz="1600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3913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1">
            <a:extLst>
              <a:ext uri="{FF2B5EF4-FFF2-40B4-BE49-F238E27FC236}">
                <a16:creationId xmlns:a16="http://schemas.microsoft.com/office/drawing/2014/main" id="{5C4B092A-0C3F-44DC-4FC3-83EAF5C50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287292"/>
              </p:ext>
            </p:extLst>
          </p:nvPr>
        </p:nvGraphicFramePr>
        <p:xfrm>
          <a:off x="330344" y="1781299"/>
          <a:ext cx="11502552" cy="4785756"/>
        </p:xfrm>
        <a:graphic>
          <a:graphicData uri="http://schemas.openxmlformats.org/drawingml/2006/table">
            <a:tbl>
              <a:tblPr firstRow="1" bandRow="1"/>
              <a:tblGrid>
                <a:gridCol w="1421152">
                  <a:extLst>
                    <a:ext uri="{9D8B030D-6E8A-4147-A177-3AD203B41FA5}">
                      <a16:colId xmlns:a16="http://schemas.microsoft.com/office/drawing/2014/main" val="512071563"/>
                    </a:ext>
                  </a:extLst>
                </a:gridCol>
                <a:gridCol w="1432192">
                  <a:extLst>
                    <a:ext uri="{9D8B030D-6E8A-4147-A177-3AD203B41FA5}">
                      <a16:colId xmlns:a16="http://schemas.microsoft.com/office/drawing/2014/main" val="158541868"/>
                    </a:ext>
                  </a:extLst>
                </a:gridCol>
                <a:gridCol w="1499148">
                  <a:extLst>
                    <a:ext uri="{9D8B030D-6E8A-4147-A177-3AD203B41FA5}">
                      <a16:colId xmlns:a16="http://schemas.microsoft.com/office/drawing/2014/main" val="1353089889"/>
                    </a:ext>
                  </a:extLst>
                </a:gridCol>
                <a:gridCol w="7150060">
                  <a:extLst>
                    <a:ext uri="{9D8B030D-6E8A-4147-A177-3AD203B41FA5}">
                      <a16:colId xmlns:a16="http://schemas.microsoft.com/office/drawing/2014/main" val="4104120523"/>
                    </a:ext>
                  </a:extLst>
                </a:gridCol>
              </a:tblGrid>
              <a:tr h="46221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optimistic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optumistic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optimistik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Her </a:t>
                      </a:r>
                      <a:r>
                        <a:rPr lang="en-GB" sz="18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optimistic</a:t>
                      </a:r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attitude was a pleasant addition to the team.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456544"/>
                  </a:ext>
                </a:extLst>
              </a:tr>
              <a:tr h="4803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trechery</a:t>
                      </a:r>
                      <a:endParaRPr lang="en-GB" sz="180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treachery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cs typeface="OpenDyslexic" charset="0"/>
                        </a:rPr>
                        <a:t>treachary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His </a:t>
                      </a:r>
                      <a:r>
                        <a:rPr lang="en-GB" sz="18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treachery </a:t>
                      </a:r>
                      <a:r>
                        <a:rPr lang="en-GB" sz="1800" b="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was unforgivable</a:t>
                      </a:r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954320"/>
                  </a:ext>
                </a:extLst>
              </a:tr>
              <a:tr h="4803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alfabet</a:t>
                      </a:r>
                      <a:endParaRPr lang="en-GB" sz="180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alphabet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alphubet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The Chinese </a:t>
                      </a:r>
                      <a:r>
                        <a:rPr lang="en-GB" sz="18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alphabet </a:t>
                      </a:r>
                      <a:r>
                        <a:rPr lang="en-GB" sz="1800" b="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was a bit tricky for him to learn.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2582558"/>
                  </a:ext>
                </a:extLst>
              </a:tr>
              <a:tr h="4803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pyramid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piramid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pyiramid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They went to visit the </a:t>
                      </a:r>
                      <a:r>
                        <a:rPr lang="en-US" sz="18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pyramids</a:t>
                      </a:r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 in Egypt.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5049063"/>
                  </a:ext>
                </a:extLst>
              </a:tr>
              <a:tr h="48039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amendments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umendments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amenments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The principal made some </a:t>
                      </a:r>
                      <a:r>
                        <a:rPr lang="en-GB" sz="18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amendments</a:t>
                      </a:r>
                      <a:r>
                        <a:rPr lang="en-GB" sz="1800" b="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to the school charter.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4653723"/>
                  </a:ext>
                </a:extLst>
              </a:tr>
              <a:tr h="48039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impreassive</a:t>
                      </a:r>
                      <a:endParaRPr lang="en-GB" sz="180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impresive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impressive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It was </a:t>
                      </a:r>
                      <a:r>
                        <a:rPr lang="en-GB" sz="18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impressive</a:t>
                      </a:r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that she could handle so many tasks at once.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603428"/>
                  </a:ext>
                </a:extLst>
              </a:tr>
              <a:tr h="48039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cs typeface="OpenDyslexic" charset="0"/>
                        </a:rPr>
                        <a:t>phesant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feasant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pheasant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pheasant</a:t>
                      </a:r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 flapped its wings vigorously.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274538"/>
                  </a:ext>
                </a:extLst>
              </a:tr>
              <a:tr h="48039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bacpaking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backpacking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backpaking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They were excited about </a:t>
                      </a:r>
                      <a:r>
                        <a:rPr lang="en-US" sz="18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backpacking</a:t>
                      </a:r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 through Europe.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150441"/>
                  </a:ext>
                </a:extLst>
              </a:tr>
              <a:tr h="48039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doubled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dubled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doubuled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 value of the stocks </a:t>
                      </a:r>
                      <a:r>
                        <a:rPr lang="en-US" sz="18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doubled</a:t>
                      </a:r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 overnight! 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321130"/>
                  </a:ext>
                </a:extLst>
              </a:tr>
              <a:tr h="48039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suspensful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Sassoon Sans US 2023" pitchFamily="2" charset="0"/>
                          <a:cs typeface="OpenDyslexic" charset="0"/>
                        </a:rPr>
                        <a:t>suspensefull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suspenseful</a:t>
                      </a:r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There was a </a:t>
                      </a:r>
                      <a:r>
                        <a:rPr lang="en-US" sz="18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suspenseful</a:t>
                      </a:r>
                      <a:r>
                        <a:rPr lang="en-US" sz="18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 silence that sent chills down their spines.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33902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0511D-5490-0C4B-ABFB-FC9B3EB76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ea typeface="Calibri" panose="020F0502020204030204" pitchFamily="34" charset="0"/>
                <a:cs typeface="Arial" panose="020B0604020202020204" pitchFamily="34" charset="0"/>
              </a:rPr>
              <a:t>Spell Check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E60F7-BD1E-9EA2-174F-7262E589EC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CF18D2-58D2-CB9C-BD43-6646FB08519E}"/>
              </a:ext>
            </a:extLst>
          </p:cNvPr>
          <p:cNvSpPr/>
          <p:nvPr/>
        </p:nvSpPr>
        <p:spPr>
          <a:xfrm>
            <a:off x="178772" y="1835130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C86FFD-EB84-C52C-77CF-965766EE0B7C}"/>
              </a:ext>
            </a:extLst>
          </p:cNvPr>
          <p:cNvSpPr/>
          <p:nvPr/>
        </p:nvSpPr>
        <p:spPr>
          <a:xfrm>
            <a:off x="1600139" y="2307895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96E715-9ADD-07BD-3304-0D89DC1F1FB5}"/>
              </a:ext>
            </a:extLst>
          </p:cNvPr>
          <p:cNvSpPr/>
          <p:nvPr/>
        </p:nvSpPr>
        <p:spPr>
          <a:xfrm>
            <a:off x="1614800" y="2780342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C0549F-504E-6097-F9AF-70E7E17DE544}"/>
              </a:ext>
            </a:extLst>
          </p:cNvPr>
          <p:cNvSpPr/>
          <p:nvPr/>
        </p:nvSpPr>
        <p:spPr>
          <a:xfrm>
            <a:off x="134899" y="3266244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22C260-D354-C172-4AF8-0805C386209E}"/>
              </a:ext>
            </a:extLst>
          </p:cNvPr>
          <p:cNvSpPr/>
          <p:nvPr/>
        </p:nvSpPr>
        <p:spPr>
          <a:xfrm>
            <a:off x="134899" y="3764061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96B9F-10BD-DC63-234D-DD89861341C6}"/>
              </a:ext>
            </a:extLst>
          </p:cNvPr>
          <p:cNvSpPr/>
          <p:nvPr/>
        </p:nvSpPr>
        <p:spPr>
          <a:xfrm>
            <a:off x="3168073" y="4212058"/>
            <a:ext cx="1538306" cy="362292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50FF5D-CE1F-88BD-F5DC-4D39E2A3478B}"/>
              </a:ext>
            </a:extLst>
          </p:cNvPr>
          <p:cNvSpPr/>
          <p:nvPr/>
        </p:nvSpPr>
        <p:spPr>
          <a:xfrm>
            <a:off x="3074445" y="4706985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288F34-B40F-E17B-7F80-2149929442F3}"/>
              </a:ext>
            </a:extLst>
          </p:cNvPr>
          <p:cNvSpPr/>
          <p:nvPr/>
        </p:nvSpPr>
        <p:spPr>
          <a:xfrm>
            <a:off x="1600138" y="5195584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23BF08F-17CC-19C2-A744-13BA4D26775A}"/>
              </a:ext>
            </a:extLst>
          </p:cNvPr>
          <p:cNvSpPr/>
          <p:nvPr/>
        </p:nvSpPr>
        <p:spPr>
          <a:xfrm>
            <a:off x="3067332" y="6155905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B54CF8-650F-85AD-A702-E533E726F9E6}"/>
              </a:ext>
            </a:extLst>
          </p:cNvPr>
          <p:cNvSpPr/>
          <p:nvPr/>
        </p:nvSpPr>
        <p:spPr>
          <a:xfrm>
            <a:off x="215721" y="5684184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0F97E1-4863-F23F-C5C7-0911D394B819}"/>
              </a:ext>
            </a:extLst>
          </p:cNvPr>
          <p:cNvSpPr/>
          <p:nvPr/>
        </p:nvSpPr>
        <p:spPr>
          <a:xfrm>
            <a:off x="4887686" y="1821883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D58C9A-F9EF-56B7-B233-D0E7EF9ECADC}"/>
              </a:ext>
            </a:extLst>
          </p:cNvPr>
          <p:cNvSpPr/>
          <p:nvPr/>
        </p:nvSpPr>
        <p:spPr>
          <a:xfrm>
            <a:off x="4791629" y="2277400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3D5FA9-2850-C81F-995A-EBE117598928}"/>
              </a:ext>
            </a:extLst>
          </p:cNvPr>
          <p:cNvSpPr/>
          <p:nvPr/>
        </p:nvSpPr>
        <p:spPr>
          <a:xfrm>
            <a:off x="4719700" y="2767095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5AE661-95C2-6786-D804-E834E7B647AB}"/>
              </a:ext>
            </a:extLst>
          </p:cNvPr>
          <p:cNvSpPr/>
          <p:nvPr/>
        </p:nvSpPr>
        <p:spPr>
          <a:xfrm>
            <a:off x="4798742" y="3266244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CE0461-1924-5AFB-D887-F7130E58EDEE}"/>
              </a:ext>
            </a:extLst>
          </p:cNvPr>
          <p:cNvSpPr/>
          <p:nvPr/>
        </p:nvSpPr>
        <p:spPr>
          <a:xfrm>
            <a:off x="4719700" y="3755939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972B28-200E-2500-B365-6F00A2446185}"/>
              </a:ext>
            </a:extLst>
          </p:cNvPr>
          <p:cNvSpPr/>
          <p:nvPr/>
        </p:nvSpPr>
        <p:spPr>
          <a:xfrm>
            <a:off x="4895066" y="4214077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BA9895-BD7E-DEFA-DA5C-26B740604C41}"/>
              </a:ext>
            </a:extLst>
          </p:cNvPr>
          <p:cNvSpPr/>
          <p:nvPr/>
        </p:nvSpPr>
        <p:spPr>
          <a:xfrm>
            <a:off x="4913365" y="4689040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45CC69-26D4-1641-55AA-206E04637B5C}"/>
              </a:ext>
            </a:extLst>
          </p:cNvPr>
          <p:cNvSpPr/>
          <p:nvPr/>
        </p:nvSpPr>
        <p:spPr>
          <a:xfrm>
            <a:off x="4913365" y="5208110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047360-DED9-672A-ACEE-6C75FE738372}"/>
              </a:ext>
            </a:extLst>
          </p:cNvPr>
          <p:cNvSpPr/>
          <p:nvPr/>
        </p:nvSpPr>
        <p:spPr>
          <a:xfrm>
            <a:off x="4976394" y="5677560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B60E06-9065-868A-9FF8-34212FDCCFA0}"/>
              </a:ext>
            </a:extLst>
          </p:cNvPr>
          <p:cNvSpPr/>
          <p:nvPr/>
        </p:nvSpPr>
        <p:spPr>
          <a:xfrm>
            <a:off x="4887685" y="6135238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EC766B-67BB-C541-4CC3-CD7EA060DB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optimistic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A73981-B59F-6A84-2025-48FF14851C11}"/>
              </a:ext>
            </a:extLst>
          </p:cNvPr>
          <p:cNvCxnSpPr>
            <a:cxnSpLocks/>
          </p:cNvCxnSpPr>
          <p:nvPr/>
        </p:nvCxnSpPr>
        <p:spPr>
          <a:xfrm flipV="1">
            <a:off x="2048679" y="4353667"/>
            <a:ext cx="3417734" cy="18247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B01C807-BF5E-DC02-AFFF-A9F74616C28F}"/>
              </a:ext>
            </a:extLst>
          </p:cNvPr>
          <p:cNvSpPr/>
          <p:nvPr/>
        </p:nvSpPr>
        <p:spPr>
          <a:xfrm>
            <a:off x="2180178" y="2248839"/>
            <a:ext cx="2439323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Base Word and Other Related Words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FFFFC-42C1-4EFD-3966-AA26CF4655AB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Characteristics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EADD46-DCEB-1B25-A871-CEE151EA8789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Synonyms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68D31-F3F5-432F-55B4-95B19F404DA7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Examples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BFA826-4836-CDC5-4ED8-35055CE7DC05}"/>
              </a:ext>
            </a:extLst>
          </p:cNvPr>
          <p:cNvSpPr/>
          <p:nvPr/>
        </p:nvSpPr>
        <p:spPr>
          <a:xfrm>
            <a:off x="3674864" y="5728337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686461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79AA58-0633-577C-9B55-72988F7C50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optimistic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3A7F02-2A83-8E3B-A841-675B703B2D28}"/>
              </a:ext>
            </a:extLst>
          </p:cNvPr>
          <p:cNvSpPr txBox="1"/>
          <p:nvPr/>
        </p:nvSpPr>
        <p:spPr>
          <a:xfrm>
            <a:off x="2309766" y="2871717"/>
            <a:ext cx="29631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FF3760"/>
                </a:solidFill>
                <a:effectLst/>
                <a:latin typeface="Sassoon Sans US 2023" pitchFamily="2" charset="0"/>
              </a:rPr>
              <a:t>optimum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optimal, optimize, optimizer, optimist, </a:t>
            </a:r>
            <a:r>
              <a:rPr lang="en-US" sz="1600" b="0" i="0" dirty="0">
                <a:solidFill>
                  <a:srgbClr val="FF3760"/>
                </a:solidFill>
                <a:effectLst/>
                <a:latin typeface="Sassoon Sans US 2023" pitchFamily="2" charset="0"/>
              </a:rPr>
              <a:t>optimism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, optimistically</a:t>
            </a:r>
            <a:endParaRPr lang="en-US" sz="1600" b="0" i="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9CBF1-FB21-B214-674E-EC5C571F5237}"/>
              </a:ext>
            </a:extLst>
          </p:cNvPr>
          <p:cNvSpPr txBox="1"/>
          <p:nvPr/>
        </p:nvSpPr>
        <p:spPr>
          <a:xfrm>
            <a:off x="2135117" y="4573769"/>
            <a:ext cx="2271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3760"/>
                </a:solidFill>
                <a:latin typeface="Sassoon Sans US 2023" pitchFamily="2" charset="77"/>
              </a:rPr>
              <a:t>cheerful, positive, confident, hopeful, encouraging</a:t>
            </a:r>
            <a:endParaRPr lang="en-GB" sz="2000" dirty="0">
              <a:solidFill>
                <a:srgbClr val="FF37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2A0F29-C08B-14E1-63C2-6465DE843B31}"/>
              </a:ext>
            </a:extLst>
          </p:cNvPr>
          <p:cNvSpPr txBox="1"/>
          <p:nvPr/>
        </p:nvSpPr>
        <p:spPr>
          <a:xfrm>
            <a:off x="5926417" y="2683315"/>
            <a:ext cx="258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growth mindset, positive thinking, expressing gratitude, expects things to work out for the best</a:t>
            </a:r>
            <a:endParaRPr lang="en-GB" sz="16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5FDD80-5FC4-D3D2-E63A-ADCE652944C3}"/>
              </a:ext>
            </a:extLst>
          </p:cNvPr>
          <p:cNvSpPr txBox="1"/>
          <p:nvPr/>
        </p:nvSpPr>
        <p:spPr>
          <a:xfrm>
            <a:off x="5627866" y="4573769"/>
            <a:ext cx="30747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3760"/>
                </a:solidFill>
                <a:latin typeface="Sassoon Sans US 2023" pitchFamily="2" charset="0"/>
              </a:rPr>
              <a:t>“the glass is half full”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3760"/>
                </a:solidFill>
                <a:latin typeface="Sassoon Sans US 2023" pitchFamily="2" charset="0"/>
              </a:rPr>
              <a:t>sees challenges or obstacles as opportunities to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3760"/>
                </a:solidFill>
                <a:latin typeface="Sassoon Sans US 2023" pitchFamily="2" charset="0"/>
              </a:rPr>
              <a:t>believing that there will always be opportunities to make things better tomorrow, even if you are experiencing challenges today.</a:t>
            </a:r>
            <a:endParaRPr lang="en-GB" sz="1400" dirty="0">
              <a:solidFill>
                <a:srgbClr val="FF3760"/>
              </a:solidFill>
              <a:latin typeface="Sassoon Sans US 202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FF3760"/>
              </a:solidFill>
              <a:latin typeface="Sassoon Sans US 202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73E5CE-4A5C-7DFE-A2A6-52080346DECA}"/>
              </a:ext>
            </a:extLst>
          </p:cNvPr>
          <p:cNvSpPr txBox="1"/>
          <p:nvPr/>
        </p:nvSpPr>
        <p:spPr>
          <a:xfrm>
            <a:off x="3565223" y="5317091"/>
            <a:ext cx="195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3760"/>
                </a:solidFill>
                <a:latin typeface="Sassoon Sans US 2023" pitchFamily="2" charset="77"/>
              </a:rPr>
              <a:t>pessimistic, gloomy, ominous, negative</a:t>
            </a:r>
            <a:endParaRPr lang="en-GB" sz="2000" dirty="0">
              <a:solidFill>
                <a:srgbClr val="FF376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5E0076-F96E-636F-3A59-17F662FADF47}"/>
              </a:ext>
            </a:extLst>
          </p:cNvPr>
          <p:cNvCxnSpPr>
            <a:cxnSpLocks/>
          </p:cNvCxnSpPr>
          <p:nvPr/>
        </p:nvCxnSpPr>
        <p:spPr>
          <a:xfrm flipV="1">
            <a:off x="2048679" y="4353667"/>
            <a:ext cx="3417734" cy="18247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3D67E6B-94EF-2A9D-8B9A-698D6DAF5D38}"/>
              </a:ext>
            </a:extLst>
          </p:cNvPr>
          <p:cNvSpPr/>
          <p:nvPr/>
        </p:nvSpPr>
        <p:spPr>
          <a:xfrm>
            <a:off x="2180178" y="2248839"/>
            <a:ext cx="2439323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Base Word and Other Related Words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A00DB2-C6F8-E75E-63A6-2B111ADE728E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Characteristics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663AE5-CDE4-2304-9E29-8B88BC073379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Synonyms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B592AB-2BB5-434D-A5B8-BD36E72EF619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Examples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743DB5-6E02-1570-C838-5454FF230E4F}"/>
              </a:ext>
            </a:extLst>
          </p:cNvPr>
          <p:cNvSpPr/>
          <p:nvPr/>
        </p:nvSpPr>
        <p:spPr>
          <a:xfrm>
            <a:off x="3674864" y="5728337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21367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A05767-BA9E-E874-19D5-195914EC6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Word Relay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8C2C3-6A9A-87AB-BE82-6C878F4D9250}"/>
              </a:ext>
            </a:extLst>
          </p:cNvPr>
          <p:cNvSpPr txBox="1"/>
          <p:nvPr/>
        </p:nvSpPr>
        <p:spPr>
          <a:xfrm>
            <a:off x="417268" y="1947137"/>
            <a:ext cx="64121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Sassoon Sans US 2023" pitchFamily="2" charset="0"/>
              </a:rPr>
              <a:t>Rules:</a:t>
            </a:r>
          </a:p>
          <a:p>
            <a:endParaRPr lang="en-GB" u="sng" dirty="0">
              <a:latin typeface="Sassoon Sans US 2023" pitchFamily="2" charset="0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0"/>
              </a:rPr>
              <a:t>Split into 2-3 teams.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0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0"/>
              </a:rPr>
              <a:t>Call out one of this week’s words. One member from each team races to the board and writes the first letter, grapheme, or syllable of a word (decide on which one before the game begins), and they run back and pass the marker on to the next teammate.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0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0"/>
              </a:rPr>
              <a:t>The next person writes the next letter, grapheme, or syllable, and so on, until the word is complete.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0"/>
            </a:endParaRPr>
          </a:p>
          <a:p>
            <a:pPr marL="342900" indent="-342900">
              <a:buAutoNum type="arabicParenR"/>
            </a:pPr>
            <a:r>
              <a:rPr lang="en-US" i="0" dirty="0">
                <a:effectLst/>
                <a:latin typeface="Sassoon Sans US 2023" pitchFamily="2" charset="0"/>
              </a:rPr>
              <a:t>Team members can correct an incorrect letter on their turn, but they may not add anything new. The first team to correctly spell the word scores a point.</a:t>
            </a:r>
            <a:endParaRPr lang="en-GB" dirty="0">
              <a:latin typeface="Sassoon Sans US 2023" pitchFamily="2" charset="0"/>
            </a:endParaRP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2F8E94CE-2EB7-707C-9C6A-580C5941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91482" y="2395863"/>
            <a:ext cx="3577931" cy="309132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1DD6B99-2A2C-8BAC-906B-BFC9C4DEB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690" y="1686297"/>
            <a:ext cx="2720310" cy="136015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CE79333-16F2-13A3-6466-A0DF395DEBD4}"/>
              </a:ext>
            </a:extLst>
          </p:cNvPr>
          <p:cNvGrpSpPr/>
          <p:nvPr/>
        </p:nvGrpSpPr>
        <p:grpSpPr>
          <a:xfrm>
            <a:off x="9355753" y="3253655"/>
            <a:ext cx="2333296" cy="2976024"/>
            <a:chOff x="7903723" y="2403435"/>
            <a:chExt cx="2852380" cy="321302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6F919FE-FBB8-1E44-3489-E227E6F3D6E3}"/>
                </a:ext>
              </a:extLst>
            </p:cNvPr>
            <p:cNvGrpSpPr/>
            <p:nvPr/>
          </p:nvGrpSpPr>
          <p:grpSpPr>
            <a:xfrm>
              <a:off x="7903723" y="2403435"/>
              <a:ext cx="2852380" cy="3213025"/>
              <a:chOff x="6983604" y="2527334"/>
              <a:chExt cx="2852380" cy="3213025"/>
            </a:xfrm>
          </p:grpSpPr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D7297ED-1966-05C9-0843-980CF9FFF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83604" y="2527334"/>
                <a:ext cx="2852380" cy="3213025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614D6B59-E563-BE93-EB8E-D6C4A66B431A}"/>
                      </a:ext>
                    </a:extLst>
                  </p14:cNvPr>
                  <p14:cNvContentPartPr/>
                  <p14:nvPr/>
                </p14:nvContentPartPr>
                <p14:xfrm>
                  <a:off x="9545913" y="3888460"/>
                  <a:ext cx="234720" cy="6915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614D6B59-E563-BE93-EB8E-D6C4A66B431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468847" y="3820470"/>
                    <a:ext cx="388411" cy="827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735AA16-EA59-2892-C3AF-D2AFBF6772D0}"/>
                      </a:ext>
                    </a:extLst>
                  </p14:cNvPr>
                  <p14:cNvContentPartPr/>
                  <p14:nvPr/>
                </p14:nvContentPartPr>
                <p14:xfrm>
                  <a:off x="9392193" y="4457980"/>
                  <a:ext cx="213480" cy="10584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735AA16-EA59-2892-C3AF-D2AFBF6772D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315164" y="4389959"/>
                    <a:ext cx="367098" cy="1194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3C3B0FA-9F91-8205-9873-2F4B54ADBA69}"/>
                      </a:ext>
                    </a:extLst>
                  </p14:cNvPr>
                  <p14:cNvContentPartPr/>
                  <p14:nvPr/>
                </p14:nvContentPartPr>
                <p14:xfrm>
                  <a:off x="9059193" y="4715740"/>
                  <a:ext cx="424080" cy="3009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3C3B0FA-9F91-8205-9873-2F4B54ADBA6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982208" y="4647693"/>
                    <a:ext cx="577611" cy="4366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372CC570-95AD-135F-E28B-22E8AD6036D6}"/>
                      </a:ext>
                    </a:extLst>
                  </p14:cNvPr>
                  <p14:cNvContentPartPr/>
                  <p14:nvPr/>
                </p14:nvContentPartPr>
                <p14:xfrm>
                  <a:off x="8805033" y="5029300"/>
                  <a:ext cx="36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372CC570-95AD-135F-E28B-22E8AD6036D6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742033" y="4966300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29BF6EBD-49F0-CAE1-A9F5-E451335FFA76}"/>
                      </a:ext>
                    </a:extLst>
                  </p14:cNvPr>
                  <p14:cNvContentPartPr/>
                  <p14:nvPr/>
                </p14:nvContentPartPr>
                <p14:xfrm>
                  <a:off x="8734473" y="5088340"/>
                  <a:ext cx="70920" cy="434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29BF6EBD-49F0-CAE1-A9F5-E451335FFA7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57386" y="5020329"/>
                    <a:ext cx="224653" cy="5705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20A7097-943F-7FBE-BCDF-4D11A210688D}"/>
                      </a:ext>
                    </a:extLst>
                  </p14:cNvPr>
                  <p14:cNvContentPartPr/>
                  <p14:nvPr/>
                </p14:nvContentPartPr>
                <p14:xfrm>
                  <a:off x="8097993" y="4687660"/>
                  <a:ext cx="64080" cy="10317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E20A7097-943F-7FBE-BCDF-4D11A210688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21185" y="4619628"/>
                    <a:ext cx="217258" cy="1167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934BE6B7-57B8-BC11-83A1-349FE26289F1}"/>
                      </a:ext>
                    </a:extLst>
                  </p14:cNvPr>
                  <p14:cNvContentPartPr/>
                  <p14:nvPr/>
                </p14:nvContentPartPr>
                <p14:xfrm>
                  <a:off x="8209953" y="4753900"/>
                  <a:ext cx="7560" cy="1292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934BE6B7-57B8-BC11-83A1-349FE26289F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136453" y="4685981"/>
                    <a:ext cx="154140" cy="264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59FA179-44DC-2597-35B7-B987897E070B}"/>
                      </a:ext>
                    </a:extLst>
                  </p14:cNvPr>
                  <p14:cNvContentPartPr/>
                  <p14:nvPr/>
                </p14:nvContentPartPr>
                <p14:xfrm>
                  <a:off x="7759233" y="4952980"/>
                  <a:ext cx="419760" cy="603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59FA179-44DC-2597-35B7-B987897E070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682152" y="4884946"/>
                    <a:ext cx="573481" cy="7390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3A65D85B-55B0-1027-003B-AEFD5661B6B5}"/>
                      </a:ext>
                    </a:extLst>
                  </p14:cNvPr>
                  <p14:cNvContentPartPr/>
                  <p14:nvPr/>
                </p14:nvContentPartPr>
                <p14:xfrm>
                  <a:off x="8252073" y="4523860"/>
                  <a:ext cx="1111680" cy="10926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3A65D85B-55B0-1027-003B-AEFD5661B6B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175056" y="4455840"/>
                    <a:ext cx="1265273" cy="1228252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7C63532-ACA7-28AF-B3DE-F7D00C3F00B6}"/>
                  </a:ext>
                </a:extLst>
              </p:cNvPr>
              <p:cNvGrpSpPr/>
              <p:nvPr/>
            </p:nvGrpSpPr>
            <p:grpSpPr>
              <a:xfrm>
                <a:off x="8149113" y="4643740"/>
                <a:ext cx="1236240" cy="355320"/>
                <a:chOff x="8149113" y="4643740"/>
                <a:chExt cx="1236240" cy="355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16" name="Ink 15">
                      <a:extLst>
                        <a:ext uri="{FF2B5EF4-FFF2-40B4-BE49-F238E27FC236}">
                          <a16:creationId xmlns:a16="http://schemas.microsoft.com/office/drawing/2014/main" id="{43500AF1-E094-8C80-83E0-5EEE68A8CA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50433" y="4859740"/>
                    <a:ext cx="34920" cy="139320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43500AF1-E094-8C80-83E0-5EEE68A8CA55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9273079" y="4791826"/>
                      <a:ext cx="189187" cy="2747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D7ECBF79-1BDC-BC10-FB29-2831AD8B57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29913" y="4851460"/>
                    <a:ext cx="360" cy="36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D7ECBF79-1BDC-BC10-FB29-2831AD8B576B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9266913" y="4788460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172D4A61-84B3-0658-ED34-91CAA91C96B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49113" y="4643740"/>
                    <a:ext cx="849960" cy="7308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172D4A61-84B3-0658-ED34-91CAA91C96B7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8072124" y="4575713"/>
                      <a:ext cx="1003498" cy="20874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8AB0F99-CBBE-D9A4-F3BE-CC599BECD0B0}"/>
                      </a:ext>
                    </a:extLst>
                  </p14:cNvPr>
                  <p14:cNvContentPartPr/>
                  <p14:nvPr/>
                </p14:nvContentPartPr>
                <p14:xfrm>
                  <a:off x="7571313" y="4152700"/>
                  <a:ext cx="95400" cy="1645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C8AB0F99-CBBE-D9A4-F3BE-CC599BECD0B0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494021" y="4084797"/>
                    <a:ext cx="249542" cy="2999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EE430A00-05DC-5C1E-31CF-18282D4D8929}"/>
                      </a:ext>
                    </a:extLst>
                  </p14:cNvPr>
                  <p14:cNvContentPartPr/>
                  <p14:nvPr/>
                </p14:nvContentPartPr>
                <p14:xfrm>
                  <a:off x="7025553" y="3953620"/>
                  <a:ext cx="590400" cy="17287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EE430A00-05DC-5C1E-31CF-18282D4D892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948506" y="3885606"/>
                    <a:ext cx="744054" cy="18643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7BB8882C-AF5D-03D4-CEC0-65EBC95B4F13}"/>
                      </a:ext>
                    </a:extLst>
                  </p14:cNvPr>
                  <p14:cNvContentPartPr/>
                  <p14:nvPr/>
                </p14:nvContentPartPr>
                <p14:xfrm>
                  <a:off x="7425513" y="4351780"/>
                  <a:ext cx="343080" cy="2811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7BB8882C-AF5D-03D4-CEC0-65EBC95B4F1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348441" y="4283726"/>
                    <a:ext cx="496783" cy="4168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5D4B244-16E7-54A5-5D0C-0A680C65A19D}"/>
                      </a:ext>
                    </a:extLst>
                  </p14:cNvPr>
                  <p14:cNvContentPartPr/>
                  <p14:nvPr/>
                </p14:nvContentPartPr>
                <p14:xfrm>
                  <a:off x="7590393" y="4299220"/>
                  <a:ext cx="457200" cy="3412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5D4B244-16E7-54A5-5D0C-0A680C65A19D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579392" y="4289502"/>
                    <a:ext cx="478762" cy="360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895FE1C-2F06-EC94-6807-B719C7EA1FB1}"/>
                      </a:ext>
                    </a:extLst>
                  </p14:cNvPr>
                  <p14:cNvContentPartPr/>
                  <p14:nvPr/>
                </p14:nvContentPartPr>
                <p14:xfrm>
                  <a:off x="7528833" y="4338820"/>
                  <a:ext cx="104040" cy="2498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895FE1C-2F06-EC94-6807-B719C7EA1FB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517812" y="4329106"/>
                    <a:ext cx="125642" cy="2688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AD2E194-CFE1-CF3A-C686-66D188625D46}"/>
                      </a:ext>
                    </a:extLst>
                  </p14:cNvPr>
                  <p14:cNvContentPartPr/>
                  <p14:nvPr/>
                </p14:nvContentPartPr>
                <p14:xfrm>
                  <a:off x="7788033" y="4473820"/>
                  <a:ext cx="158760" cy="2250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AD2E194-CFE1-CF3A-C686-66D188625D4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777039" y="4464105"/>
                    <a:ext cx="180309" cy="2440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9C73636C-3F26-26D6-D51B-423CC8BE9AAF}"/>
                      </a:ext>
                    </a:extLst>
                  </p14:cNvPr>
                  <p14:cNvContentPartPr/>
                  <p14:nvPr/>
                </p14:nvContentPartPr>
                <p14:xfrm>
                  <a:off x="7583193" y="4394620"/>
                  <a:ext cx="225000" cy="1321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C73636C-3F26-26D6-D51B-423CC8BE9AAF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572185" y="4384905"/>
                    <a:ext cx="246575" cy="1511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6C7EF6C7-DA17-B75D-7C8E-8C682E983E87}"/>
                      </a:ext>
                    </a:extLst>
                  </p14:cNvPr>
                  <p14:cNvContentPartPr/>
                  <p14:nvPr/>
                </p14:nvContentPartPr>
                <p14:xfrm>
                  <a:off x="7691913" y="4474540"/>
                  <a:ext cx="88200" cy="687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6C7EF6C7-DA17-B75D-7C8E-8C682E983E8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680943" y="4464883"/>
                    <a:ext cx="109701" cy="876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880C899B-F739-F5AD-72F1-EE829105C2A4}"/>
                      </a:ext>
                    </a:extLst>
                  </p14:cNvPr>
                  <p14:cNvContentPartPr/>
                  <p14:nvPr/>
                </p14:nvContentPartPr>
                <p14:xfrm>
                  <a:off x="7585713" y="4523860"/>
                  <a:ext cx="166680" cy="1908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880C899B-F739-F5AD-72F1-EE829105C2A4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574718" y="4514125"/>
                    <a:ext cx="188230" cy="38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41" name="Picture 4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FEB1C1E1-32F8-FE1A-FBE3-C6C867672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60219" t="76902" r="9515"/>
            <a:stretch/>
          </p:blipFill>
          <p:spPr>
            <a:xfrm>
              <a:off x="9026752" y="4385021"/>
              <a:ext cx="1412667" cy="1228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24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60349A-2334-217A-B607-FCB56A1951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break the words into their parts?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094D98-FE7B-A815-27D5-2A32E8E62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608372"/>
              </p:ext>
            </p:extLst>
          </p:nvPr>
        </p:nvGraphicFramePr>
        <p:xfrm>
          <a:off x="289281" y="1726869"/>
          <a:ext cx="11621668" cy="4875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417">
                  <a:extLst>
                    <a:ext uri="{9D8B030D-6E8A-4147-A177-3AD203B41FA5}">
                      <a16:colId xmlns:a16="http://schemas.microsoft.com/office/drawing/2014/main" val="2211841140"/>
                    </a:ext>
                  </a:extLst>
                </a:gridCol>
                <a:gridCol w="2905417">
                  <a:extLst>
                    <a:ext uri="{9D8B030D-6E8A-4147-A177-3AD203B41FA5}">
                      <a16:colId xmlns:a16="http://schemas.microsoft.com/office/drawing/2014/main" val="2387254660"/>
                    </a:ext>
                  </a:extLst>
                </a:gridCol>
                <a:gridCol w="2905417">
                  <a:extLst>
                    <a:ext uri="{9D8B030D-6E8A-4147-A177-3AD203B41FA5}">
                      <a16:colId xmlns:a16="http://schemas.microsoft.com/office/drawing/2014/main" val="3789070403"/>
                    </a:ext>
                  </a:extLst>
                </a:gridCol>
                <a:gridCol w="2905417">
                  <a:extLst>
                    <a:ext uri="{9D8B030D-6E8A-4147-A177-3AD203B41FA5}">
                      <a16:colId xmlns:a16="http://schemas.microsoft.com/office/drawing/2014/main" val="2815309384"/>
                    </a:ext>
                  </a:extLst>
                </a:gridCol>
              </a:tblGrid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Prefix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Base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Suffix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470680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unhelpful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019980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undo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801033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personal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357435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misuse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650569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discolored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541649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harmless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462587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trainer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2990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unsure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018874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refreshing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940343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fearless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916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570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D02E6-B88D-9A6F-3AB2-AB3D7FDBEE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49A02-E85E-D584-33EE-5C479FF408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EAD66E-A5BC-4212-2155-EC8035FF7D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Add affixes to make as many new words as you can.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C9173F2-34BE-8A7B-BFB1-FD582A79D1C5}"/>
              </a:ext>
            </a:extLst>
          </p:cNvPr>
          <p:cNvSpPr txBox="1"/>
          <p:nvPr/>
        </p:nvSpPr>
        <p:spPr>
          <a:xfrm>
            <a:off x="809561" y="1738645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986DD11-5549-61AE-CA8F-2439BD43A9D7}"/>
              </a:ext>
            </a:extLst>
          </p:cNvPr>
          <p:cNvSpPr txBox="1"/>
          <p:nvPr/>
        </p:nvSpPr>
        <p:spPr>
          <a:xfrm>
            <a:off x="5265659" y="1734515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4499CF-20F9-F830-0A31-AE449EDE6A13}"/>
              </a:ext>
            </a:extLst>
          </p:cNvPr>
          <p:cNvSpPr txBox="1"/>
          <p:nvPr/>
        </p:nvSpPr>
        <p:spPr>
          <a:xfrm>
            <a:off x="2581294" y="1734515"/>
            <a:ext cx="176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or Root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14C7EF7-2C31-3242-0263-FC110A7A33D3}"/>
              </a:ext>
            </a:extLst>
          </p:cNvPr>
          <p:cNvSpPr/>
          <p:nvPr/>
        </p:nvSpPr>
        <p:spPr>
          <a:xfrm>
            <a:off x="408792" y="2139386"/>
            <a:ext cx="1770121" cy="4388736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8D0FDA9-D4FE-C0D4-D2E0-BB1D9BF2419B}"/>
              </a:ext>
            </a:extLst>
          </p:cNvPr>
          <p:cNvSpPr/>
          <p:nvPr/>
        </p:nvSpPr>
        <p:spPr>
          <a:xfrm>
            <a:off x="2340570" y="2139388"/>
            <a:ext cx="2202936" cy="4388735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F560653-1505-7303-0164-25565B9C4A66}"/>
              </a:ext>
            </a:extLst>
          </p:cNvPr>
          <p:cNvSpPr/>
          <p:nvPr/>
        </p:nvSpPr>
        <p:spPr>
          <a:xfrm>
            <a:off x="4705163" y="2139389"/>
            <a:ext cx="2202937" cy="4388734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9608BCF-8894-939D-4D8F-1C21D7D20C2B}"/>
              </a:ext>
            </a:extLst>
          </p:cNvPr>
          <p:cNvCxnSpPr>
            <a:cxnSpLocks/>
          </p:cNvCxnSpPr>
          <p:nvPr/>
        </p:nvCxnSpPr>
        <p:spPr>
          <a:xfrm>
            <a:off x="405196" y="3602913"/>
            <a:ext cx="1773717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2A6C49C-871C-303E-198C-4136B8656493}"/>
              </a:ext>
            </a:extLst>
          </p:cNvPr>
          <p:cNvCxnSpPr>
            <a:cxnSpLocks/>
          </p:cNvCxnSpPr>
          <p:nvPr/>
        </p:nvCxnSpPr>
        <p:spPr>
          <a:xfrm>
            <a:off x="405196" y="2872071"/>
            <a:ext cx="1773717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798BD28-0F6F-1F9C-CE11-B811362C0441}"/>
              </a:ext>
            </a:extLst>
          </p:cNvPr>
          <p:cNvCxnSpPr>
            <a:cxnSpLocks/>
            <a:endCxn id="130" idx="3"/>
          </p:cNvCxnSpPr>
          <p:nvPr/>
        </p:nvCxnSpPr>
        <p:spPr>
          <a:xfrm flipV="1">
            <a:off x="421264" y="4333754"/>
            <a:ext cx="1757649" cy="1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84A68A7-23BD-117D-9288-EA8B48A44ABB}"/>
              </a:ext>
            </a:extLst>
          </p:cNvPr>
          <p:cNvCxnSpPr>
            <a:cxnSpLocks/>
          </p:cNvCxnSpPr>
          <p:nvPr/>
        </p:nvCxnSpPr>
        <p:spPr>
          <a:xfrm>
            <a:off x="405196" y="5064597"/>
            <a:ext cx="1773717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20CDBE5-4042-2207-AE59-6F41178F9FF0}"/>
              </a:ext>
            </a:extLst>
          </p:cNvPr>
          <p:cNvCxnSpPr>
            <a:cxnSpLocks/>
          </p:cNvCxnSpPr>
          <p:nvPr/>
        </p:nvCxnSpPr>
        <p:spPr>
          <a:xfrm>
            <a:off x="405196" y="5795439"/>
            <a:ext cx="1773717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84B7936-2E04-7DE9-612C-9DAA18E87904}"/>
              </a:ext>
            </a:extLst>
          </p:cNvPr>
          <p:cNvCxnSpPr>
            <a:cxnSpLocks/>
          </p:cNvCxnSpPr>
          <p:nvPr/>
        </p:nvCxnSpPr>
        <p:spPr>
          <a:xfrm flipV="1">
            <a:off x="1297447" y="2872071"/>
            <a:ext cx="0" cy="3656051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687672C9-8FF8-3821-87A7-A03C3E41ED4E}"/>
              </a:ext>
            </a:extLst>
          </p:cNvPr>
          <p:cNvSpPr txBox="1"/>
          <p:nvPr/>
        </p:nvSpPr>
        <p:spPr>
          <a:xfrm>
            <a:off x="572680" y="3036184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de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F59A54-3F61-9789-84B8-BC12EB2C9A41}"/>
              </a:ext>
            </a:extLst>
          </p:cNvPr>
          <p:cNvSpPr txBox="1"/>
          <p:nvPr/>
        </p:nvSpPr>
        <p:spPr>
          <a:xfrm>
            <a:off x="1338880" y="3036184"/>
            <a:ext cx="79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com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9352F28-015C-98CD-3B62-077C379F107F}"/>
              </a:ext>
            </a:extLst>
          </p:cNvPr>
          <p:cNvSpPr txBox="1"/>
          <p:nvPr/>
        </p:nvSpPr>
        <p:spPr>
          <a:xfrm>
            <a:off x="1446906" y="3780642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de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E47B8BD-DFEE-B3F3-F839-19AE6EBD3075}"/>
              </a:ext>
            </a:extLst>
          </p:cNvPr>
          <p:cNvSpPr txBox="1"/>
          <p:nvPr/>
        </p:nvSpPr>
        <p:spPr>
          <a:xfrm>
            <a:off x="1446906" y="448358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ex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4F47ED6-837F-2CA7-E3C0-269CDCF3B662}"/>
              </a:ext>
            </a:extLst>
          </p:cNvPr>
          <p:cNvSpPr txBox="1"/>
          <p:nvPr/>
        </p:nvSpPr>
        <p:spPr>
          <a:xfrm>
            <a:off x="1446906" y="5217601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im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0B9B508-F293-BD77-292C-A7851333A17D}"/>
              </a:ext>
            </a:extLst>
          </p:cNvPr>
          <p:cNvSpPr txBox="1"/>
          <p:nvPr/>
        </p:nvSpPr>
        <p:spPr>
          <a:xfrm>
            <a:off x="1446906" y="5958381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re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60BDF0B-FC98-1FF8-6CCD-139396C9ABF0}"/>
              </a:ext>
            </a:extLst>
          </p:cNvPr>
          <p:cNvSpPr txBox="1"/>
          <p:nvPr/>
        </p:nvSpPr>
        <p:spPr>
          <a:xfrm>
            <a:off x="582352" y="5217601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un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AA570D7-615D-BAC3-21C7-35CB172EDD7A}"/>
              </a:ext>
            </a:extLst>
          </p:cNvPr>
          <p:cNvSpPr txBox="1"/>
          <p:nvPr/>
        </p:nvSpPr>
        <p:spPr>
          <a:xfrm>
            <a:off x="2291495" y="3599440"/>
            <a:ext cx="23416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Sassoon Sans US 2023" pitchFamily="2" charset="77"/>
              </a:rPr>
              <a:t>press</a:t>
            </a:r>
            <a:endParaRPr lang="en-US" sz="3600" b="1" dirty="0">
              <a:latin typeface="Sassoon Sans US 2023" pitchFamily="2" charset="77"/>
            </a:endParaRPr>
          </a:p>
          <a:p>
            <a:pPr algn="ctr"/>
            <a:r>
              <a:rPr lang="en-US" sz="2000" dirty="0">
                <a:latin typeface="Sassoon Sans US 2023" pitchFamily="2" charset="77"/>
              </a:rPr>
              <a:t>(to push or force)</a:t>
            </a:r>
            <a:endParaRPr lang="en-US" sz="1400" dirty="0">
              <a:latin typeface="Sassoon Sans US 2023" pitchFamily="2" charset="77"/>
            </a:endParaRP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EFBDDCE-A1C4-5DE0-FC10-93941F51965B}"/>
              </a:ext>
            </a:extLst>
          </p:cNvPr>
          <p:cNvCxnSpPr>
            <a:cxnSpLocks/>
          </p:cNvCxnSpPr>
          <p:nvPr/>
        </p:nvCxnSpPr>
        <p:spPr>
          <a:xfrm>
            <a:off x="4705163" y="2817826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A0BE4EAE-7671-BF8E-70E6-403E9A003F68}"/>
              </a:ext>
            </a:extLst>
          </p:cNvPr>
          <p:cNvSpPr txBox="1"/>
          <p:nvPr/>
        </p:nvSpPr>
        <p:spPr>
          <a:xfrm>
            <a:off x="4742626" y="2152452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ant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or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way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5811735-7946-064E-DD24-83FFD6B4CA9C}"/>
              </a:ext>
            </a:extLst>
          </p:cNvPr>
          <p:cNvSpPr txBox="1"/>
          <p:nvPr/>
        </p:nvSpPr>
        <p:spPr>
          <a:xfrm>
            <a:off x="5839432" y="2277655"/>
            <a:ext cx="1003113" cy="400110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s</a:t>
            </a:r>
            <a:endParaRPr lang="en-US" dirty="0">
              <a:latin typeface="Sassoon Sans US 2023" pitchFamily="2" charset="77"/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0DB1FE33-2DDC-6201-8B8D-9622D9F8F136}"/>
              </a:ext>
            </a:extLst>
          </p:cNvPr>
          <p:cNvCxnSpPr>
            <a:cxnSpLocks/>
          </p:cNvCxnSpPr>
          <p:nvPr/>
        </p:nvCxnSpPr>
        <p:spPr>
          <a:xfrm flipV="1">
            <a:off x="5750429" y="2143160"/>
            <a:ext cx="0" cy="676615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47DA7FAA-E444-C234-408D-22607463AF32}"/>
              </a:ext>
            </a:extLst>
          </p:cNvPr>
          <p:cNvSpPr txBox="1"/>
          <p:nvPr/>
        </p:nvSpPr>
        <p:spPr>
          <a:xfrm>
            <a:off x="5244182" y="2846797"/>
            <a:ext cx="1003113" cy="83099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es</a:t>
            </a:r>
          </a:p>
          <a:p>
            <a:pPr algn="ctr"/>
            <a:r>
              <a:rPr lang="en-US" sz="1200" dirty="0" err="1">
                <a:latin typeface="Sassoon Sans US 2023" pitchFamily="2" charset="77"/>
              </a:rPr>
              <a:t>ible</a:t>
            </a:r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able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B59B59E8-2824-6CE7-ADE4-A37CEC8E83C5}"/>
              </a:ext>
            </a:extLst>
          </p:cNvPr>
          <p:cNvCxnSpPr>
            <a:cxnSpLocks/>
          </p:cNvCxnSpPr>
          <p:nvPr/>
        </p:nvCxnSpPr>
        <p:spPr>
          <a:xfrm>
            <a:off x="4705163" y="3686811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92FC673C-4EAE-18D8-2B2F-A185FAFBF13B}"/>
              </a:ext>
            </a:extLst>
          </p:cNvPr>
          <p:cNvSpPr txBox="1"/>
          <p:nvPr/>
        </p:nvSpPr>
        <p:spPr>
          <a:xfrm>
            <a:off x="4744793" y="3706716"/>
            <a:ext cx="1003113" cy="30777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400" dirty="0" err="1">
                <a:latin typeface="Sassoon Sans US 2023" pitchFamily="2" charset="77"/>
              </a:rPr>
              <a:t>ing</a:t>
            </a:r>
            <a:endParaRPr lang="en-US" sz="1400" dirty="0">
              <a:latin typeface="Sassoon Sans US 2023" pitchFamily="2" charset="77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30F95C11-B6C0-BC78-DB33-1BDF8DBA01AB}"/>
              </a:ext>
            </a:extLst>
          </p:cNvPr>
          <p:cNvCxnSpPr>
            <a:cxnSpLocks/>
          </p:cNvCxnSpPr>
          <p:nvPr/>
        </p:nvCxnSpPr>
        <p:spPr>
          <a:xfrm>
            <a:off x="4705163" y="4073452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C57F1DC-EDB1-F82D-EB3F-BFD59906803E}"/>
              </a:ext>
            </a:extLst>
          </p:cNvPr>
          <p:cNvCxnSpPr>
            <a:cxnSpLocks/>
          </p:cNvCxnSpPr>
          <p:nvPr/>
        </p:nvCxnSpPr>
        <p:spPr>
          <a:xfrm flipV="1">
            <a:off x="5745739" y="3686811"/>
            <a:ext cx="0" cy="2841312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0CC5BAB7-80B5-71D3-9FF2-EEFBADD09559}"/>
              </a:ext>
            </a:extLst>
          </p:cNvPr>
          <p:cNvSpPr txBox="1"/>
          <p:nvPr/>
        </p:nvSpPr>
        <p:spPr>
          <a:xfrm>
            <a:off x="5822928" y="4090078"/>
            <a:ext cx="1003113" cy="30777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400" dirty="0">
                <a:latin typeface="Sassoon Sans US 2023" pitchFamily="2" charset="77"/>
              </a:rPr>
              <a:t>able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8E51A5FB-8B62-E99F-6048-9AA3F370B259}"/>
              </a:ext>
            </a:extLst>
          </p:cNvPr>
          <p:cNvCxnSpPr>
            <a:cxnSpLocks/>
          </p:cNvCxnSpPr>
          <p:nvPr/>
        </p:nvCxnSpPr>
        <p:spPr>
          <a:xfrm>
            <a:off x="5745738" y="4398010"/>
            <a:ext cx="1162362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9A44EA8-3DD5-4560-FF6B-38AD309113C1}"/>
              </a:ext>
            </a:extLst>
          </p:cNvPr>
          <p:cNvCxnSpPr>
            <a:cxnSpLocks/>
          </p:cNvCxnSpPr>
          <p:nvPr/>
        </p:nvCxnSpPr>
        <p:spPr>
          <a:xfrm flipV="1">
            <a:off x="6325841" y="4396827"/>
            <a:ext cx="0" cy="472028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BDA6E515-0B63-959F-BCD4-A683FF4F1FED}"/>
              </a:ext>
            </a:extLst>
          </p:cNvPr>
          <p:cNvSpPr txBox="1"/>
          <p:nvPr/>
        </p:nvSpPr>
        <p:spPr>
          <a:xfrm>
            <a:off x="6347624" y="4411485"/>
            <a:ext cx="552574" cy="461665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ic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0B601D7-B29C-8B05-7BDD-D3FCE225187B}"/>
              </a:ext>
            </a:extLst>
          </p:cNvPr>
          <p:cNvSpPr txBox="1"/>
          <p:nvPr/>
        </p:nvSpPr>
        <p:spPr>
          <a:xfrm>
            <a:off x="5847376" y="4485956"/>
            <a:ext cx="392842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ist</a:t>
            </a:r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8EDE93E-75AF-AD32-6567-2813BE91588C}"/>
              </a:ext>
            </a:extLst>
          </p:cNvPr>
          <p:cNvCxnSpPr>
            <a:cxnSpLocks/>
          </p:cNvCxnSpPr>
          <p:nvPr/>
        </p:nvCxnSpPr>
        <p:spPr>
          <a:xfrm>
            <a:off x="4705163" y="4889989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5198BA19-48EA-2A7C-1F2C-1CD80C8AC563}"/>
              </a:ext>
            </a:extLst>
          </p:cNvPr>
          <p:cNvSpPr txBox="1"/>
          <p:nvPr/>
        </p:nvSpPr>
        <p:spPr>
          <a:xfrm>
            <a:off x="4958337" y="427453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ion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7E4A67EF-DACF-E2F7-FC39-0BA97A5176CF}"/>
              </a:ext>
            </a:extLst>
          </p:cNvPr>
          <p:cNvSpPr txBox="1"/>
          <p:nvPr/>
        </p:nvSpPr>
        <p:spPr>
          <a:xfrm>
            <a:off x="5839432" y="4898302"/>
            <a:ext cx="1003113" cy="30777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Sans US 2023" pitchFamily="2" charset="77"/>
              </a:rPr>
              <a:t>ness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8CCD296C-E5BB-CE0B-8B42-84FF9E12E5AC}"/>
              </a:ext>
            </a:extLst>
          </p:cNvPr>
          <p:cNvCxnSpPr>
            <a:cxnSpLocks/>
          </p:cNvCxnSpPr>
          <p:nvPr/>
        </p:nvCxnSpPr>
        <p:spPr>
          <a:xfrm>
            <a:off x="4705163" y="5228344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51FA53C3-07FD-022F-35EC-C5A9DFC4F41A}"/>
              </a:ext>
            </a:extLst>
          </p:cNvPr>
          <p:cNvSpPr txBox="1"/>
          <p:nvPr/>
        </p:nvSpPr>
        <p:spPr>
          <a:xfrm>
            <a:off x="4957253" y="4893761"/>
            <a:ext cx="576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Sassoon Sans US 2023" pitchFamily="2" charset="77"/>
              </a:rPr>
              <a:t>ive</a:t>
            </a:r>
            <a:endParaRPr lang="en-US" sz="14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0ACA1DE-A755-C91F-82CF-EA4A00184B42}"/>
              </a:ext>
            </a:extLst>
          </p:cNvPr>
          <p:cNvSpPr txBox="1"/>
          <p:nvPr/>
        </p:nvSpPr>
        <p:spPr>
          <a:xfrm>
            <a:off x="6114915" y="6003607"/>
            <a:ext cx="1003113" cy="461665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ation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05AB0D32-0A9F-699F-9547-5B8AF40184FD}"/>
              </a:ext>
            </a:extLst>
          </p:cNvPr>
          <p:cNvCxnSpPr>
            <a:cxnSpLocks/>
          </p:cNvCxnSpPr>
          <p:nvPr/>
        </p:nvCxnSpPr>
        <p:spPr>
          <a:xfrm>
            <a:off x="5743582" y="5958381"/>
            <a:ext cx="1164518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22533705-89D3-8963-8171-43D701EB2B1B}"/>
              </a:ext>
            </a:extLst>
          </p:cNvPr>
          <p:cNvSpPr txBox="1"/>
          <p:nvPr/>
        </p:nvSpPr>
        <p:spPr>
          <a:xfrm>
            <a:off x="5830392" y="5275569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r>
              <a:rPr lang="en-US" sz="1200" dirty="0" err="1">
                <a:latin typeface="Sassoon Sans US 2023" pitchFamily="2" charset="77"/>
              </a:rPr>
              <a:t>ing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s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23F37B7C-BAA2-518F-78AF-48F736E90185}"/>
              </a:ext>
            </a:extLst>
          </p:cNvPr>
          <p:cNvCxnSpPr>
            <a:cxnSpLocks/>
          </p:cNvCxnSpPr>
          <p:nvPr/>
        </p:nvCxnSpPr>
        <p:spPr>
          <a:xfrm flipV="1">
            <a:off x="6328122" y="5958381"/>
            <a:ext cx="0" cy="553888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9A8DC50C-ECF4-7FE0-0AF9-82F3F0D82130}"/>
              </a:ext>
            </a:extLst>
          </p:cNvPr>
          <p:cNvSpPr txBox="1"/>
          <p:nvPr/>
        </p:nvSpPr>
        <p:spPr>
          <a:xfrm>
            <a:off x="5540344" y="6108080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ize</a:t>
            </a:r>
            <a:endParaRPr lang="en-US" sz="1200" dirty="0">
              <a:latin typeface="Sassoon Sans US 2023" pitchFamily="2" charset="77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F8C4682-20D0-D850-E735-8192DDBA6F61}"/>
              </a:ext>
            </a:extLst>
          </p:cNvPr>
          <p:cNvSpPr txBox="1"/>
          <p:nvPr/>
        </p:nvSpPr>
        <p:spPr>
          <a:xfrm>
            <a:off x="4958134" y="5636930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ure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AA3EC08D-D873-3687-9422-E60BEE81E892}"/>
              </a:ext>
            </a:extLst>
          </p:cNvPr>
          <p:cNvSpPr txBox="1"/>
          <p:nvPr/>
        </p:nvSpPr>
        <p:spPr>
          <a:xfrm>
            <a:off x="777846" y="2208207"/>
            <a:ext cx="1003113" cy="584775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600" dirty="0">
                <a:latin typeface="Sassoon Sans US 2023" pitchFamily="2" charset="77"/>
              </a:rPr>
              <a:t>op</a:t>
            </a:r>
          </a:p>
          <a:p>
            <a:pPr algn="ctr"/>
            <a:r>
              <a:rPr lang="en-US" sz="1600" dirty="0">
                <a:latin typeface="Sassoon Sans US 2023" pitchFamily="2" charset="77"/>
              </a:rPr>
              <a:t>sup</a:t>
            </a:r>
            <a:endParaRPr lang="en-US" sz="1200" dirty="0">
              <a:latin typeface="Sassoon Sans US 2023" pitchFamily="2" charset="77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BD05C54-84E4-F1AD-A5C6-D8765582E903}"/>
              </a:ext>
            </a:extLst>
          </p:cNvPr>
          <p:cNvSpPr txBox="1"/>
          <p:nvPr/>
        </p:nvSpPr>
        <p:spPr>
          <a:xfrm>
            <a:off x="8207348" y="1732746"/>
            <a:ext cx="244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3760"/>
                </a:solidFill>
                <a:latin typeface="Sassoon Sans US 2023" pitchFamily="2" charset="0"/>
              </a:rPr>
              <a:t>New Words: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CB94AF6-688B-1879-B90E-88D8155F3E9D}"/>
              </a:ext>
            </a:extLst>
          </p:cNvPr>
          <p:cNvSpPr/>
          <p:nvPr/>
        </p:nvSpPr>
        <p:spPr>
          <a:xfrm>
            <a:off x="7159705" y="2139388"/>
            <a:ext cx="4623497" cy="4388735"/>
          </a:xfrm>
          <a:prstGeom prst="rect">
            <a:avLst/>
          </a:prstGeom>
          <a:noFill/>
          <a:ln w="57150">
            <a:solidFill>
              <a:srgbClr val="FF37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09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0D5043-787C-DD55-4E8D-87014522D4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F067AB2-74FD-EE33-EA10-CC3DE0FCD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0E4211-0D23-A58E-3167-1B14D1607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55FFB-3C92-0CFB-D95C-202E008FC5E2}"/>
              </a:ext>
            </a:extLst>
          </p:cNvPr>
          <p:cNvSpPr txBox="1"/>
          <p:nvPr/>
        </p:nvSpPr>
        <p:spPr>
          <a:xfrm>
            <a:off x="7169332" y="2265677"/>
            <a:ext cx="1183784" cy="4324261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pressed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presses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pressable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pressing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pressure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pressured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pressuring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pressures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pressurize 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pressurization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pressurized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oppressor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oppressors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oppressed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oppresses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oppressing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oppression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oppressive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oppressiveness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suppressant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suppressor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suppressors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suppressed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suppresses</a:t>
            </a:r>
          </a:p>
          <a:p>
            <a:pPr algn="ctr"/>
            <a:endParaRPr lang="en-US" sz="11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FA896-F2F7-CE73-E522-EA9BB83DFBBC}"/>
              </a:ext>
            </a:extLst>
          </p:cNvPr>
          <p:cNvSpPr txBox="1"/>
          <p:nvPr/>
        </p:nvSpPr>
        <p:spPr>
          <a:xfrm>
            <a:off x="8147611" y="2265677"/>
            <a:ext cx="1380347" cy="4154984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suppressible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suppressing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suppression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suppressive</a:t>
            </a:r>
          </a:p>
          <a:p>
            <a:pPr algn="ctr"/>
            <a:r>
              <a:rPr lang="en-US" sz="1100" dirty="0">
                <a:solidFill>
                  <a:srgbClr val="FF3760"/>
                </a:solidFill>
                <a:latin typeface="Sassoon Sans US 2023" pitchFamily="2" charset="0"/>
              </a:rPr>
              <a:t>suppressiveness </a:t>
            </a: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compress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compressor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compressors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compressed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compresses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compressible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compressing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compression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compressive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decompress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decompressor 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decompressors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decompressing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decompression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decompressive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depressant 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depressor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depressors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A0BF4-412E-8AFB-8B5D-B7AEE9F40D80}"/>
              </a:ext>
            </a:extLst>
          </p:cNvPr>
          <p:cNvSpPr txBox="1"/>
          <p:nvPr/>
        </p:nvSpPr>
        <p:spPr>
          <a:xfrm>
            <a:off x="9269259" y="2272537"/>
            <a:ext cx="1380347" cy="4154984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depressed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depresses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depressible 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depressing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depression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depressive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depressiveness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depressurize 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depressurization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depressurized 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expressor 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expressors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expressway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expressways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expressing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expression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expressionist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expressionistic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expressionists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expressive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expressiveness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impressed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1C265-0BE1-E1DA-8BC0-26EC5603057E}"/>
              </a:ext>
            </a:extLst>
          </p:cNvPr>
          <p:cNvSpPr txBox="1"/>
          <p:nvPr/>
        </p:nvSpPr>
        <p:spPr>
          <a:xfrm>
            <a:off x="10443577" y="2272537"/>
            <a:ext cx="1380347" cy="3816429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algn="ctr"/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impresses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impressible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impressing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impression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impressionable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impressionist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impressionists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impressionistic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impressive*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impressiveness 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unimpressed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unimpressive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repressor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repressors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repressed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represses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repressible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repressing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repression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repressive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  <a:p>
            <a:pPr algn="ctr"/>
            <a:r>
              <a:rPr lang="en-US" sz="11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repressiveness</a:t>
            </a:r>
            <a:endParaRPr lang="en-US" sz="110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7AAEE-8123-D30B-4D16-55201F5AEDDB}"/>
              </a:ext>
            </a:extLst>
          </p:cNvPr>
          <p:cNvSpPr txBox="1"/>
          <p:nvPr/>
        </p:nvSpPr>
        <p:spPr>
          <a:xfrm>
            <a:off x="809561" y="1738645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D43CC-C83D-CC63-980A-CCD2685EB8D1}"/>
              </a:ext>
            </a:extLst>
          </p:cNvPr>
          <p:cNvSpPr txBox="1"/>
          <p:nvPr/>
        </p:nvSpPr>
        <p:spPr>
          <a:xfrm>
            <a:off x="5265659" y="1734515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FCE79F-44A4-9155-5F98-D82A80ED8324}"/>
              </a:ext>
            </a:extLst>
          </p:cNvPr>
          <p:cNvSpPr txBox="1"/>
          <p:nvPr/>
        </p:nvSpPr>
        <p:spPr>
          <a:xfrm>
            <a:off x="2581294" y="1734515"/>
            <a:ext cx="176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or Root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A6CB81-6C9D-5D61-7F1A-533B23276AA8}"/>
              </a:ext>
            </a:extLst>
          </p:cNvPr>
          <p:cNvSpPr/>
          <p:nvPr/>
        </p:nvSpPr>
        <p:spPr>
          <a:xfrm>
            <a:off x="408792" y="2139386"/>
            <a:ext cx="1770121" cy="4388736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1C0A3-2EA7-5F02-250A-67DA6F84DE0C}"/>
              </a:ext>
            </a:extLst>
          </p:cNvPr>
          <p:cNvSpPr/>
          <p:nvPr/>
        </p:nvSpPr>
        <p:spPr>
          <a:xfrm>
            <a:off x="2340570" y="2139388"/>
            <a:ext cx="2202936" cy="4388735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6CB578-D9F5-109E-7D18-AB0F95187619}"/>
              </a:ext>
            </a:extLst>
          </p:cNvPr>
          <p:cNvSpPr/>
          <p:nvPr/>
        </p:nvSpPr>
        <p:spPr>
          <a:xfrm>
            <a:off x="4705163" y="2139389"/>
            <a:ext cx="2202937" cy="4388734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ED9F07-9E05-6B0A-C660-2A0E5F585132}"/>
              </a:ext>
            </a:extLst>
          </p:cNvPr>
          <p:cNvCxnSpPr>
            <a:cxnSpLocks/>
          </p:cNvCxnSpPr>
          <p:nvPr/>
        </p:nvCxnSpPr>
        <p:spPr>
          <a:xfrm>
            <a:off x="405196" y="3602913"/>
            <a:ext cx="1773717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7A7FBD-D62E-AC0A-8321-E65847D911CE}"/>
              </a:ext>
            </a:extLst>
          </p:cNvPr>
          <p:cNvCxnSpPr>
            <a:cxnSpLocks/>
          </p:cNvCxnSpPr>
          <p:nvPr/>
        </p:nvCxnSpPr>
        <p:spPr>
          <a:xfrm>
            <a:off x="405196" y="2872071"/>
            <a:ext cx="1773717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F8D3D0-7E49-6EA7-CBFC-E616871856BF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421264" y="4333754"/>
            <a:ext cx="1757649" cy="1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F46491-B344-13BD-9435-449AA966D3C3}"/>
              </a:ext>
            </a:extLst>
          </p:cNvPr>
          <p:cNvCxnSpPr>
            <a:cxnSpLocks/>
          </p:cNvCxnSpPr>
          <p:nvPr/>
        </p:nvCxnSpPr>
        <p:spPr>
          <a:xfrm>
            <a:off x="405196" y="5064597"/>
            <a:ext cx="1773717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B906F8-2AA8-8323-7A13-8D57D17FC03C}"/>
              </a:ext>
            </a:extLst>
          </p:cNvPr>
          <p:cNvCxnSpPr>
            <a:cxnSpLocks/>
          </p:cNvCxnSpPr>
          <p:nvPr/>
        </p:nvCxnSpPr>
        <p:spPr>
          <a:xfrm>
            <a:off x="405196" y="5795439"/>
            <a:ext cx="1773717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1BD14B-9546-793F-6280-B177F0EB9189}"/>
              </a:ext>
            </a:extLst>
          </p:cNvPr>
          <p:cNvCxnSpPr>
            <a:cxnSpLocks/>
          </p:cNvCxnSpPr>
          <p:nvPr/>
        </p:nvCxnSpPr>
        <p:spPr>
          <a:xfrm flipV="1">
            <a:off x="1297447" y="2872071"/>
            <a:ext cx="0" cy="3656051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3AFD81D-772E-EB32-1369-6E4C2A4C78AA}"/>
              </a:ext>
            </a:extLst>
          </p:cNvPr>
          <p:cNvSpPr txBox="1"/>
          <p:nvPr/>
        </p:nvSpPr>
        <p:spPr>
          <a:xfrm>
            <a:off x="572680" y="3036184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de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DEFD17-FEDA-12D9-7A49-8FBAA198D236}"/>
              </a:ext>
            </a:extLst>
          </p:cNvPr>
          <p:cNvSpPr txBox="1"/>
          <p:nvPr/>
        </p:nvSpPr>
        <p:spPr>
          <a:xfrm>
            <a:off x="1338880" y="3036184"/>
            <a:ext cx="79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com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DEA84E-4E5D-6EE8-656F-4616E5A92A00}"/>
              </a:ext>
            </a:extLst>
          </p:cNvPr>
          <p:cNvSpPr txBox="1"/>
          <p:nvPr/>
        </p:nvSpPr>
        <p:spPr>
          <a:xfrm>
            <a:off x="1446906" y="3780642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de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3A0B69-EF0D-5BEF-9489-92459F8FF72A}"/>
              </a:ext>
            </a:extLst>
          </p:cNvPr>
          <p:cNvSpPr txBox="1"/>
          <p:nvPr/>
        </p:nvSpPr>
        <p:spPr>
          <a:xfrm>
            <a:off x="1446906" y="448358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ex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8B6137-9B40-AD89-49F4-92F6BE0E6BFD}"/>
              </a:ext>
            </a:extLst>
          </p:cNvPr>
          <p:cNvSpPr txBox="1"/>
          <p:nvPr/>
        </p:nvSpPr>
        <p:spPr>
          <a:xfrm>
            <a:off x="1446906" y="5217601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im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7ECA9B-254E-28B4-C9A6-729B555CF81B}"/>
              </a:ext>
            </a:extLst>
          </p:cNvPr>
          <p:cNvSpPr txBox="1"/>
          <p:nvPr/>
        </p:nvSpPr>
        <p:spPr>
          <a:xfrm>
            <a:off x="1446906" y="5958381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re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CA5663-FA56-1015-9319-613DAF8D2EA8}"/>
              </a:ext>
            </a:extLst>
          </p:cNvPr>
          <p:cNvSpPr txBox="1"/>
          <p:nvPr/>
        </p:nvSpPr>
        <p:spPr>
          <a:xfrm>
            <a:off x="582352" y="5217601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un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1C9FDF-CAA9-ACC9-59E6-2283D341A68B}"/>
              </a:ext>
            </a:extLst>
          </p:cNvPr>
          <p:cNvSpPr txBox="1"/>
          <p:nvPr/>
        </p:nvSpPr>
        <p:spPr>
          <a:xfrm>
            <a:off x="2291495" y="3599440"/>
            <a:ext cx="23416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Sassoon Sans US 2023" pitchFamily="2" charset="77"/>
              </a:rPr>
              <a:t>press</a:t>
            </a:r>
            <a:endParaRPr lang="en-US" sz="3600" b="1" dirty="0">
              <a:latin typeface="Sassoon Sans US 2023" pitchFamily="2" charset="77"/>
            </a:endParaRPr>
          </a:p>
          <a:p>
            <a:pPr algn="ctr"/>
            <a:r>
              <a:rPr lang="en-US" sz="2000" dirty="0">
                <a:latin typeface="Sassoon Sans US 2023" pitchFamily="2" charset="77"/>
              </a:rPr>
              <a:t>(to push or force)</a:t>
            </a:r>
            <a:endParaRPr lang="en-US" sz="1400" dirty="0">
              <a:latin typeface="Sassoon Sans US 2023" pitchFamily="2" charset="77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5A515B-2C68-344E-68C3-A91EAFADFD1A}"/>
              </a:ext>
            </a:extLst>
          </p:cNvPr>
          <p:cNvCxnSpPr>
            <a:cxnSpLocks/>
          </p:cNvCxnSpPr>
          <p:nvPr/>
        </p:nvCxnSpPr>
        <p:spPr>
          <a:xfrm>
            <a:off x="4705163" y="2817826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F540A4D-E995-61F6-1C0C-59B1C1E19991}"/>
              </a:ext>
            </a:extLst>
          </p:cNvPr>
          <p:cNvSpPr txBox="1"/>
          <p:nvPr/>
        </p:nvSpPr>
        <p:spPr>
          <a:xfrm>
            <a:off x="4742626" y="2152452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ant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or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way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A4F258-23F2-F867-1E36-B93430915399}"/>
              </a:ext>
            </a:extLst>
          </p:cNvPr>
          <p:cNvSpPr txBox="1"/>
          <p:nvPr/>
        </p:nvSpPr>
        <p:spPr>
          <a:xfrm>
            <a:off x="5839432" y="2277655"/>
            <a:ext cx="1003113" cy="400110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s</a:t>
            </a:r>
            <a:endParaRPr lang="en-US" dirty="0">
              <a:latin typeface="Sassoon Sans US 2023" pitchFamily="2" charset="77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0A93FA-5F63-99B2-04E3-8E2681033DED}"/>
              </a:ext>
            </a:extLst>
          </p:cNvPr>
          <p:cNvCxnSpPr>
            <a:cxnSpLocks/>
          </p:cNvCxnSpPr>
          <p:nvPr/>
        </p:nvCxnSpPr>
        <p:spPr>
          <a:xfrm flipV="1">
            <a:off x="5750429" y="2143160"/>
            <a:ext cx="0" cy="676615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55595D4-8B77-A9FB-302D-E6402ABA6B6A}"/>
              </a:ext>
            </a:extLst>
          </p:cNvPr>
          <p:cNvSpPr txBox="1"/>
          <p:nvPr/>
        </p:nvSpPr>
        <p:spPr>
          <a:xfrm>
            <a:off x="5244182" y="2846797"/>
            <a:ext cx="1003113" cy="83099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es</a:t>
            </a:r>
          </a:p>
          <a:p>
            <a:pPr algn="ctr"/>
            <a:r>
              <a:rPr lang="en-US" sz="1200" dirty="0" err="1">
                <a:latin typeface="Sassoon Sans US 2023" pitchFamily="2" charset="77"/>
              </a:rPr>
              <a:t>ible</a:t>
            </a:r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able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6B5DC8-F4D1-7355-16E3-89F32B52806A}"/>
              </a:ext>
            </a:extLst>
          </p:cNvPr>
          <p:cNvCxnSpPr>
            <a:cxnSpLocks/>
          </p:cNvCxnSpPr>
          <p:nvPr/>
        </p:nvCxnSpPr>
        <p:spPr>
          <a:xfrm>
            <a:off x="4705163" y="3686811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DAB3F8A-C6DA-DD61-94BA-730DB6BC5173}"/>
              </a:ext>
            </a:extLst>
          </p:cNvPr>
          <p:cNvSpPr txBox="1"/>
          <p:nvPr/>
        </p:nvSpPr>
        <p:spPr>
          <a:xfrm>
            <a:off x="4744793" y="3706716"/>
            <a:ext cx="1003113" cy="30777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400" dirty="0" err="1">
                <a:latin typeface="Sassoon Sans US 2023" pitchFamily="2" charset="77"/>
              </a:rPr>
              <a:t>ing</a:t>
            </a:r>
            <a:endParaRPr lang="en-US" sz="1400" dirty="0">
              <a:latin typeface="Sassoon Sans US 2023" pitchFamily="2" charset="77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06929DA-A612-58F0-AC70-AC5EB768F02F}"/>
              </a:ext>
            </a:extLst>
          </p:cNvPr>
          <p:cNvCxnSpPr>
            <a:cxnSpLocks/>
          </p:cNvCxnSpPr>
          <p:nvPr/>
        </p:nvCxnSpPr>
        <p:spPr>
          <a:xfrm>
            <a:off x="4705163" y="4073452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E55ADE2-B6C6-112E-3880-118AA089B37A}"/>
              </a:ext>
            </a:extLst>
          </p:cNvPr>
          <p:cNvCxnSpPr>
            <a:cxnSpLocks/>
          </p:cNvCxnSpPr>
          <p:nvPr/>
        </p:nvCxnSpPr>
        <p:spPr>
          <a:xfrm flipV="1">
            <a:off x="5745739" y="3686811"/>
            <a:ext cx="0" cy="2841312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20E0E90-10F2-A114-60CC-6C7749AEEADE}"/>
              </a:ext>
            </a:extLst>
          </p:cNvPr>
          <p:cNvSpPr txBox="1"/>
          <p:nvPr/>
        </p:nvSpPr>
        <p:spPr>
          <a:xfrm>
            <a:off x="5822928" y="4090078"/>
            <a:ext cx="1003113" cy="30777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400" dirty="0">
                <a:latin typeface="Sassoon Sans US 2023" pitchFamily="2" charset="77"/>
              </a:rPr>
              <a:t>able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8FEA6DB-D264-3DC1-2ECA-1FBE3C817B5C}"/>
              </a:ext>
            </a:extLst>
          </p:cNvPr>
          <p:cNvCxnSpPr>
            <a:cxnSpLocks/>
          </p:cNvCxnSpPr>
          <p:nvPr/>
        </p:nvCxnSpPr>
        <p:spPr>
          <a:xfrm>
            <a:off x="5745738" y="4398010"/>
            <a:ext cx="1162362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C05BE79-3BE0-2F6B-7735-290783ED9721}"/>
              </a:ext>
            </a:extLst>
          </p:cNvPr>
          <p:cNvCxnSpPr>
            <a:cxnSpLocks/>
          </p:cNvCxnSpPr>
          <p:nvPr/>
        </p:nvCxnSpPr>
        <p:spPr>
          <a:xfrm flipV="1">
            <a:off x="6325841" y="4396827"/>
            <a:ext cx="0" cy="472028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CA3BD6C-B68B-A8CF-D4DE-C7E3F90D1D09}"/>
              </a:ext>
            </a:extLst>
          </p:cNvPr>
          <p:cNvSpPr txBox="1"/>
          <p:nvPr/>
        </p:nvSpPr>
        <p:spPr>
          <a:xfrm>
            <a:off x="6347624" y="4411485"/>
            <a:ext cx="552574" cy="461665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ic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F2B389-751B-873D-602C-66937F4300CF}"/>
              </a:ext>
            </a:extLst>
          </p:cNvPr>
          <p:cNvSpPr txBox="1"/>
          <p:nvPr/>
        </p:nvSpPr>
        <p:spPr>
          <a:xfrm>
            <a:off x="5847376" y="4485956"/>
            <a:ext cx="392842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ist</a:t>
            </a:r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C871710-5270-4CBD-D1BE-0C3919DEBEF0}"/>
              </a:ext>
            </a:extLst>
          </p:cNvPr>
          <p:cNvCxnSpPr>
            <a:cxnSpLocks/>
          </p:cNvCxnSpPr>
          <p:nvPr/>
        </p:nvCxnSpPr>
        <p:spPr>
          <a:xfrm>
            <a:off x="4705163" y="4889989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39CB7D5-B899-7CBD-C43B-74F99E468E9A}"/>
              </a:ext>
            </a:extLst>
          </p:cNvPr>
          <p:cNvSpPr txBox="1"/>
          <p:nvPr/>
        </p:nvSpPr>
        <p:spPr>
          <a:xfrm>
            <a:off x="4958337" y="427453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ion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9626D4-06BC-DF7A-59D2-8E0D467E9E17}"/>
              </a:ext>
            </a:extLst>
          </p:cNvPr>
          <p:cNvSpPr txBox="1"/>
          <p:nvPr/>
        </p:nvSpPr>
        <p:spPr>
          <a:xfrm>
            <a:off x="5839432" y="4898302"/>
            <a:ext cx="1003113" cy="30777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Sans US 2023" pitchFamily="2" charset="77"/>
              </a:rPr>
              <a:t>ness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51C5D91-EAAB-5B40-D0EE-21005FA3D342}"/>
              </a:ext>
            </a:extLst>
          </p:cNvPr>
          <p:cNvCxnSpPr>
            <a:cxnSpLocks/>
          </p:cNvCxnSpPr>
          <p:nvPr/>
        </p:nvCxnSpPr>
        <p:spPr>
          <a:xfrm>
            <a:off x="4705163" y="5228344"/>
            <a:ext cx="2202937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A11D600-208A-CA6C-4BB7-00695FD7262A}"/>
              </a:ext>
            </a:extLst>
          </p:cNvPr>
          <p:cNvSpPr txBox="1"/>
          <p:nvPr/>
        </p:nvSpPr>
        <p:spPr>
          <a:xfrm>
            <a:off x="4957253" y="4893761"/>
            <a:ext cx="576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Sassoon Sans US 2023" pitchFamily="2" charset="77"/>
              </a:rPr>
              <a:t>ive</a:t>
            </a:r>
            <a:endParaRPr lang="en-US" sz="14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2CFF8E6-5172-1590-B6EA-5E44898B3AEB}"/>
              </a:ext>
            </a:extLst>
          </p:cNvPr>
          <p:cNvSpPr txBox="1"/>
          <p:nvPr/>
        </p:nvSpPr>
        <p:spPr>
          <a:xfrm>
            <a:off x="6114915" y="6003607"/>
            <a:ext cx="1003113" cy="461665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ation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70ECCE-358F-753A-E22E-83324D643303}"/>
              </a:ext>
            </a:extLst>
          </p:cNvPr>
          <p:cNvCxnSpPr>
            <a:cxnSpLocks/>
          </p:cNvCxnSpPr>
          <p:nvPr/>
        </p:nvCxnSpPr>
        <p:spPr>
          <a:xfrm>
            <a:off x="5743582" y="5958381"/>
            <a:ext cx="1164518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21BF852-8A4F-6F7D-DFAE-F6D5C285257E}"/>
              </a:ext>
            </a:extLst>
          </p:cNvPr>
          <p:cNvSpPr txBox="1"/>
          <p:nvPr/>
        </p:nvSpPr>
        <p:spPr>
          <a:xfrm>
            <a:off x="5830392" y="5275569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r>
              <a:rPr lang="en-US" sz="1200" dirty="0" err="1">
                <a:latin typeface="Sassoon Sans US 2023" pitchFamily="2" charset="77"/>
              </a:rPr>
              <a:t>ing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0CBF8C8-CB37-C5B1-6282-6330784F18B2}"/>
              </a:ext>
            </a:extLst>
          </p:cNvPr>
          <p:cNvCxnSpPr>
            <a:cxnSpLocks/>
          </p:cNvCxnSpPr>
          <p:nvPr/>
        </p:nvCxnSpPr>
        <p:spPr>
          <a:xfrm flipV="1">
            <a:off x="6328122" y="5958381"/>
            <a:ext cx="0" cy="553888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12F181A-6007-71BF-5073-E4E30E100A67}"/>
              </a:ext>
            </a:extLst>
          </p:cNvPr>
          <p:cNvSpPr txBox="1"/>
          <p:nvPr/>
        </p:nvSpPr>
        <p:spPr>
          <a:xfrm>
            <a:off x="5540344" y="6108080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ize</a:t>
            </a:r>
            <a:endParaRPr lang="en-US" sz="1200" dirty="0">
              <a:latin typeface="Sassoon Sans US 2023" pitchFamily="2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AD4498-35B8-45F7-9D8E-E925E6A433F9}"/>
              </a:ext>
            </a:extLst>
          </p:cNvPr>
          <p:cNvSpPr txBox="1"/>
          <p:nvPr/>
        </p:nvSpPr>
        <p:spPr>
          <a:xfrm>
            <a:off x="4958134" y="5636930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ure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92092A-F127-3018-F61E-1A05AFE5220B}"/>
              </a:ext>
            </a:extLst>
          </p:cNvPr>
          <p:cNvSpPr txBox="1"/>
          <p:nvPr/>
        </p:nvSpPr>
        <p:spPr>
          <a:xfrm>
            <a:off x="777846" y="2208207"/>
            <a:ext cx="1003113" cy="584775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600" dirty="0">
                <a:latin typeface="Sassoon Sans US 2023" pitchFamily="2" charset="77"/>
              </a:rPr>
              <a:t>op</a:t>
            </a:r>
          </a:p>
          <a:p>
            <a:pPr algn="ctr"/>
            <a:r>
              <a:rPr lang="en-US" sz="1600" dirty="0">
                <a:latin typeface="Sassoon Sans US 2023" pitchFamily="2" charset="77"/>
              </a:rPr>
              <a:t>sup</a:t>
            </a:r>
            <a:endParaRPr lang="en-US" sz="1200" dirty="0">
              <a:latin typeface="Sassoon Sans US 2023" pitchFamily="2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0E532ED-37B7-EFDC-A8F7-84E018DB66D9}"/>
              </a:ext>
            </a:extLst>
          </p:cNvPr>
          <p:cNvSpPr txBox="1"/>
          <p:nvPr/>
        </p:nvSpPr>
        <p:spPr>
          <a:xfrm>
            <a:off x="8207348" y="1732746"/>
            <a:ext cx="244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3760"/>
                </a:solidFill>
                <a:latin typeface="Sassoon Sans US 2023" pitchFamily="2" charset="0"/>
              </a:rPr>
              <a:t>New Words: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ACE1D1-123F-635A-C2A9-B3C825BAF167}"/>
              </a:ext>
            </a:extLst>
          </p:cNvPr>
          <p:cNvSpPr/>
          <p:nvPr/>
        </p:nvSpPr>
        <p:spPr>
          <a:xfrm>
            <a:off x="7159705" y="2139388"/>
            <a:ext cx="4623497" cy="4388735"/>
          </a:xfrm>
          <a:prstGeom prst="rect">
            <a:avLst/>
          </a:prstGeom>
          <a:noFill/>
          <a:ln w="57150">
            <a:solidFill>
              <a:srgbClr val="FF37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80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FD71CA-AF87-EF2F-F3D4-4EF3C712A6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F5224C-93B9-5D58-9AD9-2DE4D2F8C72D}"/>
              </a:ext>
            </a:extLst>
          </p:cNvPr>
          <p:cNvSpPr txBox="1"/>
          <p:nvPr/>
        </p:nvSpPr>
        <p:spPr>
          <a:xfrm>
            <a:off x="7670000" y="2623133"/>
            <a:ext cx="22206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acupressure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antidepressant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antidepressants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inexpressible 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inexpressive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inexpressibly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irrepressible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irrepressibly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expressly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depressingly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expressively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impressively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oppressively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8DC43D-5C81-2B01-77A8-0BEB9FC7F0CD}"/>
              </a:ext>
            </a:extLst>
          </p:cNvPr>
          <p:cNvSpPr txBox="1"/>
          <p:nvPr/>
        </p:nvSpPr>
        <p:spPr>
          <a:xfrm>
            <a:off x="9546524" y="2620661"/>
            <a:ext cx="22206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repressively expressionlessly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expressionism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impressionism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depressions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impressions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repressions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expressionless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depressives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pressurizes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pressurizing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depressurizes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algn="ctr"/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depressurizing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3D55D3-A6FB-5654-F527-660795A39CD9}"/>
              </a:ext>
            </a:extLst>
          </p:cNvPr>
          <p:cNvSpPr txBox="1"/>
          <p:nvPr/>
        </p:nvSpPr>
        <p:spPr>
          <a:xfrm>
            <a:off x="7649975" y="1514003"/>
            <a:ext cx="403054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assoon Sans US 2023" pitchFamily="2" charset="0"/>
              </a:rPr>
              <a:t>Extension</a:t>
            </a:r>
            <a:r>
              <a:rPr lang="en-US" sz="2000" dirty="0">
                <a:latin typeface="Sassoon Sans US 2023" pitchFamily="2" charset="0"/>
              </a:rPr>
              <a:t>: </a:t>
            </a:r>
          </a:p>
          <a:p>
            <a:pPr algn="ctr"/>
            <a:r>
              <a:rPr lang="en-US" sz="2000" dirty="0">
                <a:latin typeface="Sassoon Sans US 2023" pitchFamily="2" charset="0"/>
              </a:rPr>
              <a:t>Use the word list to help you fill in the missing parts of the matrix.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8055B-EE5C-A85D-83D6-1511E50A6ADC}"/>
              </a:ext>
            </a:extLst>
          </p:cNvPr>
          <p:cNvSpPr txBox="1"/>
          <p:nvPr/>
        </p:nvSpPr>
        <p:spPr>
          <a:xfrm>
            <a:off x="731447" y="254922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1980D9-E22A-1ECC-26BD-5EF7CEAB8E87}"/>
              </a:ext>
            </a:extLst>
          </p:cNvPr>
          <p:cNvSpPr txBox="1"/>
          <p:nvPr/>
        </p:nvSpPr>
        <p:spPr>
          <a:xfrm>
            <a:off x="5327940" y="255324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76C3E2-8B34-079B-6592-FE855FC1DA08}"/>
              </a:ext>
            </a:extLst>
          </p:cNvPr>
          <p:cNvSpPr txBox="1"/>
          <p:nvPr/>
        </p:nvSpPr>
        <p:spPr>
          <a:xfrm>
            <a:off x="2433908" y="254922"/>
            <a:ext cx="176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or Root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775D7B-0885-0AF9-A33B-A9ECD3FF17A7}"/>
              </a:ext>
            </a:extLst>
          </p:cNvPr>
          <p:cNvSpPr/>
          <p:nvPr/>
        </p:nvSpPr>
        <p:spPr>
          <a:xfrm>
            <a:off x="374248" y="647700"/>
            <a:ext cx="1662722" cy="5880422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2115D3-19FD-1E12-550F-95972B00A021}"/>
              </a:ext>
            </a:extLst>
          </p:cNvPr>
          <p:cNvSpPr/>
          <p:nvPr/>
        </p:nvSpPr>
        <p:spPr>
          <a:xfrm>
            <a:off x="2201805" y="647700"/>
            <a:ext cx="2129939" cy="5880424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9C6DFD-9B84-0EBA-7581-9B361F5E057D}"/>
              </a:ext>
            </a:extLst>
          </p:cNvPr>
          <p:cNvSpPr/>
          <p:nvPr/>
        </p:nvSpPr>
        <p:spPr>
          <a:xfrm>
            <a:off x="4496578" y="647699"/>
            <a:ext cx="2782041" cy="5880424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E8E1F9-D71B-AAB4-67DF-69A74717FCCD}"/>
              </a:ext>
            </a:extLst>
          </p:cNvPr>
          <p:cNvCxnSpPr/>
          <p:nvPr/>
        </p:nvCxnSpPr>
        <p:spPr>
          <a:xfrm>
            <a:off x="370652" y="164405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F0F56D-E4DA-814E-816C-8BE16C2B8320}"/>
              </a:ext>
            </a:extLst>
          </p:cNvPr>
          <p:cNvCxnSpPr/>
          <p:nvPr/>
        </p:nvCxnSpPr>
        <p:spPr>
          <a:xfrm>
            <a:off x="370652" y="264227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08E49E-A1E6-110E-E713-F61CEAF3D4CB}"/>
              </a:ext>
            </a:extLst>
          </p:cNvPr>
          <p:cNvCxnSpPr/>
          <p:nvPr/>
        </p:nvCxnSpPr>
        <p:spPr>
          <a:xfrm>
            <a:off x="370652" y="364049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CEE355E-90C4-9CD2-32C7-39052ABD4717}"/>
              </a:ext>
            </a:extLst>
          </p:cNvPr>
          <p:cNvCxnSpPr/>
          <p:nvPr/>
        </p:nvCxnSpPr>
        <p:spPr>
          <a:xfrm>
            <a:off x="370652" y="463871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F407F8-77F7-FDB4-5C53-9DE0098B2409}"/>
              </a:ext>
            </a:extLst>
          </p:cNvPr>
          <p:cNvCxnSpPr/>
          <p:nvPr/>
        </p:nvCxnSpPr>
        <p:spPr>
          <a:xfrm>
            <a:off x="370652" y="563693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9D57AD-56E8-91C4-5CAF-4DCE3EFCC3D4}"/>
              </a:ext>
            </a:extLst>
          </p:cNvPr>
          <p:cNvCxnSpPr>
            <a:cxnSpLocks/>
            <a:stCxn id="29" idx="2"/>
          </p:cNvCxnSpPr>
          <p:nvPr/>
        </p:nvCxnSpPr>
        <p:spPr>
          <a:xfrm flipH="1" flipV="1">
            <a:off x="1201287" y="1644050"/>
            <a:ext cx="4322" cy="4884072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CFB0B9D-EE05-A37C-6E45-5B664D7D3376}"/>
              </a:ext>
            </a:extLst>
          </p:cNvPr>
          <p:cNvSpPr txBox="1"/>
          <p:nvPr/>
        </p:nvSpPr>
        <p:spPr>
          <a:xfrm>
            <a:off x="528187" y="704639"/>
            <a:ext cx="134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assoon Sans US 2023" pitchFamily="2" charset="77"/>
              </a:rPr>
              <a:t>op</a:t>
            </a:r>
          </a:p>
          <a:p>
            <a:pPr algn="ctr"/>
            <a:r>
              <a:rPr lang="en-US" sz="1400" dirty="0">
                <a:latin typeface="Sassoon Sans US 2023" pitchFamily="2" charset="77"/>
              </a:rPr>
              <a:t>sup (sub)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D063B1-4AE4-BB53-3B32-3BB772305CC0}"/>
              </a:ext>
            </a:extLst>
          </p:cNvPr>
          <p:cNvSpPr txBox="1"/>
          <p:nvPr/>
        </p:nvSpPr>
        <p:spPr>
          <a:xfrm>
            <a:off x="499754" y="19431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de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F3239F-ACB3-FEBA-F1D6-25C0D4D4034F}"/>
              </a:ext>
            </a:extLst>
          </p:cNvPr>
          <p:cNvSpPr txBox="1"/>
          <p:nvPr/>
        </p:nvSpPr>
        <p:spPr>
          <a:xfrm>
            <a:off x="1236535" y="1943105"/>
            <a:ext cx="79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com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1385A6-A67B-2F82-8B94-98F672121382}"/>
              </a:ext>
            </a:extLst>
          </p:cNvPr>
          <p:cNvSpPr txBox="1"/>
          <p:nvPr/>
        </p:nvSpPr>
        <p:spPr>
          <a:xfrm>
            <a:off x="1337954" y="29464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de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E7DCE3-45B9-D7EE-F444-43242B0D8A1A}"/>
              </a:ext>
            </a:extLst>
          </p:cNvPr>
          <p:cNvSpPr txBox="1"/>
          <p:nvPr/>
        </p:nvSpPr>
        <p:spPr>
          <a:xfrm>
            <a:off x="1337954" y="39370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ex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A705B9-0519-DD1C-4DAA-C380B5C92461}"/>
              </a:ext>
            </a:extLst>
          </p:cNvPr>
          <p:cNvSpPr txBox="1"/>
          <p:nvPr/>
        </p:nvSpPr>
        <p:spPr>
          <a:xfrm>
            <a:off x="1337954" y="49403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im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19F228-CC21-CED5-7B05-681A164F7ADF}"/>
              </a:ext>
            </a:extLst>
          </p:cNvPr>
          <p:cNvSpPr txBox="1"/>
          <p:nvPr/>
        </p:nvSpPr>
        <p:spPr>
          <a:xfrm>
            <a:off x="1337954" y="58801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re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15C1D8-1DD9-D58A-D39F-86DAEDD1A48C}"/>
              </a:ext>
            </a:extLst>
          </p:cNvPr>
          <p:cNvSpPr txBox="1"/>
          <p:nvPr/>
        </p:nvSpPr>
        <p:spPr>
          <a:xfrm>
            <a:off x="512454" y="49403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un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BAFB07-EBA3-C726-8D54-5E586A98B072}"/>
              </a:ext>
            </a:extLst>
          </p:cNvPr>
          <p:cNvSpPr txBox="1"/>
          <p:nvPr/>
        </p:nvSpPr>
        <p:spPr>
          <a:xfrm>
            <a:off x="2113048" y="2967335"/>
            <a:ext cx="2341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ssoon Sans US 2023" pitchFamily="2" charset="77"/>
              </a:rPr>
              <a:t>press</a:t>
            </a:r>
            <a:endParaRPr lang="en-US" sz="3200" b="1" dirty="0">
              <a:latin typeface="Sassoon Sans US 2023" pitchFamily="2" charset="77"/>
            </a:endParaRPr>
          </a:p>
          <a:p>
            <a:pPr algn="ctr"/>
            <a:r>
              <a:rPr lang="en-US" sz="1800" dirty="0">
                <a:latin typeface="Sassoon Sans US 2023" pitchFamily="2" charset="77"/>
              </a:rPr>
              <a:t>(to push or force)</a:t>
            </a:r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BBD66EF-3E2D-C3EE-6D74-9039BFCB5D37}"/>
              </a:ext>
            </a:extLst>
          </p:cNvPr>
          <p:cNvCxnSpPr>
            <a:cxnSpLocks/>
          </p:cNvCxnSpPr>
          <p:nvPr/>
        </p:nvCxnSpPr>
        <p:spPr>
          <a:xfrm>
            <a:off x="4496578" y="1324314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0BCF11B-25A8-6227-60D3-6A9B5498DE51}"/>
              </a:ext>
            </a:extLst>
          </p:cNvPr>
          <p:cNvSpPr txBox="1"/>
          <p:nvPr/>
        </p:nvSpPr>
        <p:spPr>
          <a:xfrm>
            <a:off x="4702934" y="666326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ant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or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way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AA7D69-7EDC-31AA-1990-69D039FF2B42}"/>
              </a:ext>
            </a:extLst>
          </p:cNvPr>
          <p:cNvSpPr txBox="1"/>
          <p:nvPr/>
        </p:nvSpPr>
        <p:spPr>
          <a:xfrm>
            <a:off x="6068301" y="765403"/>
            <a:ext cx="1003113" cy="400110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s</a:t>
            </a:r>
            <a:endParaRPr lang="en-US" dirty="0">
              <a:latin typeface="Sassoon Sans US 2023" pitchFamily="2" charset="77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6E3D65C-7357-256F-5CA1-AEA5174EF587}"/>
              </a:ext>
            </a:extLst>
          </p:cNvPr>
          <p:cNvCxnSpPr>
            <a:cxnSpLocks/>
          </p:cNvCxnSpPr>
          <p:nvPr/>
        </p:nvCxnSpPr>
        <p:spPr>
          <a:xfrm flipV="1">
            <a:off x="5892289" y="647699"/>
            <a:ext cx="0" cy="676615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2320FA4-485F-1A2C-A884-2181DC2EBEDB}"/>
              </a:ext>
            </a:extLst>
          </p:cNvPr>
          <p:cNvSpPr txBox="1"/>
          <p:nvPr/>
        </p:nvSpPr>
        <p:spPr>
          <a:xfrm>
            <a:off x="5383652" y="1367695"/>
            <a:ext cx="1003113" cy="120032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es</a:t>
            </a:r>
          </a:p>
          <a:p>
            <a:pPr algn="ctr"/>
            <a:r>
              <a:rPr lang="en-US" sz="1200" dirty="0" err="1">
                <a:latin typeface="Sassoon Sans US 2023" pitchFamily="2" charset="77"/>
              </a:rPr>
              <a:t>ible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able</a:t>
            </a:r>
          </a:p>
          <a:p>
            <a:pPr algn="ctr"/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EDAA3C9-E946-9022-42ED-442645657524}"/>
              </a:ext>
            </a:extLst>
          </p:cNvPr>
          <p:cNvCxnSpPr>
            <a:cxnSpLocks/>
          </p:cNvCxnSpPr>
          <p:nvPr/>
        </p:nvCxnSpPr>
        <p:spPr>
          <a:xfrm>
            <a:off x="4496578" y="2577380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45EF417-1E42-E7DA-AD10-A397E807427A}"/>
              </a:ext>
            </a:extLst>
          </p:cNvPr>
          <p:cNvSpPr txBox="1"/>
          <p:nvPr/>
        </p:nvSpPr>
        <p:spPr>
          <a:xfrm>
            <a:off x="4650561" y="2602243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ing</a:t>
            </a:r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768B072-91C8-FA20-BB2E-9B2551933D3C}"/>
              </a:ext>
            </a:extLst>
          </p:cNvPr>
          <p:cNvCxnSpPr>
            <a:cxnSpLocks/>
          </p:cNvCxnSpPr>
          <p:nvPr/>
        </p:nvCxnSpPr>
        <p:spPr>
          <a:xfrm>
            <a:off x="4496578" y="2904551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18925FC-39FA-E241-B8D8-F26B79B53806}"/>
              </a:ext>
            </a:extLst>
          </p:cNvPr>
          <p:cNvCxnSpPr>
            <a:cxnSpLocks/>
            <a:stCxn id="31" idx="2"/>
          </p:cNvCxnSpPr>
          <p:nvPr/>
        </p:nvCxnSpPr>
        <p:spPr>
          <a:xfrm flipV="1">
            <a:off x="5887599" y="2585556"/>
            <a:ext cx="4690" cy="3942567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F54B893B-FCDC-E766-16FA-E73CF9C18FAD}"/>
              </a:ext>
            </a:extLst>
          </p:cNvPr>
          <p:cNvSpPr txBox="1"/>
          <p:nvPr/>
        </p:nvSpPr>
        <p:spPr>
          <a:xfrm>
            <a:off x="6063161" y="2929532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able</a:t>
            </a:r>
          </a:p>
          <a:p>
            <a:pPr algn="ctr"/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  <a:p>
            <a:pPr algn="ctr"/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05C6270-DC69-1BE4-A660-B230CE845754}"/>
              </a:ext>
            </a:extLst>
          </p:cNvPr>
          <p:cNvCxnSpPr>
            <a:cxnSpLocks/>
          </p:cNvCxnSpPr>
          <p:nvPr/>
        </p:nvCxnSpPr>
        <p:spPr>
          <a:xfrm>
            <a:off x="5892289" y="3575670"/>
            <a:ext cx="138633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227489B-1F7D-E972-44C3-3F709D720698}"/>
              </a:ext>
            </a:extLst>
          </p:cNvPr>
          <p:cNvCxnSpPr>
            <a:cxnSpLocks/>
          </p:cNvCxnSpPr>
          <p:nvPr/>
        </p:nvCxnSpPr>
        <p:spPr>
          <a:xfrm flipV="1">
            <a:off x="6580186" y="3571133"/>
            <a:ext cx="0" cy="765982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953AE91-71CC-4F40-6777-BDBD7E41FB2E}"/>
              </a:ext>
            </a:extLst>
          </p:cNvPr>
          <p:cNvSpPr txBox="1"/>
          <p:nvPr/>
        </p:nvSpPr>
        <p:spPr>
          <a:xfrm>
            <a:off x="6558340" y="3581496"/>
            <a:ext cx="734377" cy="461665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ic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0BE0023-DE7D-0469-62B7-5B57EF41AB97}"/>
              </a:ext>
            </a:extLst>
          </p:cNvPr>
          <p:cNvCxnSpPr>
            <a:cxnSpLocks/>
          </p:cNvCxnSpPr>
          <p:nvPr/>
        </p:nvCxnSpPr>
        <p:spPr>
          <a:xfrm>
            <a:off x="5892289" y="4037065"/>
            <a:ext cx="138633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13E58DB-66F0-C215-3432-8B52B0D7B660}"/>
              </a:ext>
            </a:extLst>
          </p:cNvPr>
          <p:cNvSpPr txBox="1"/>
          <p:nvPr/>
        </p:nvSpPr>
        <p:spPr>
          <a:xfrm>
            <a:off x="5751544" y="3663616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ist</a:t>
            </a:r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D8D66ED-B306-FB50-96FC-ACCC028C44E0}"/>
              </a:ext>
            </a:extLst>
          </p:cNvPr>
          <p:cNvCxnSpPr>
            <a:cxnSpLocks/>
          </p:cNvCxnSpPr>
          <p:nvPr/>
        </p:nvCxnSpPr>
        <p:spPr>
          <a:xfrm>
            <a:off x="4496578" y="4364235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3299179-4AC1-FBBE-FF27-2E8CA0E27367}"/>
              </a:ext>
            </a:extLst>
          </p:cNvPr>
          <p:cNvSpPr txBox="1"/>
          <p:nvPr/>
        </p:nvSpPr>
        <p:spPr>
          <a:xfrm>
            <a:off x="4908468" y="3374576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ion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D41BBF-F3AC-1061-0626-039F444B8B33}"/>
              </a:ext>
            </a:extLst>
          </p:cNvPr>
          <p:cNvSpPr txBox="1"/>
          <p:nvPr/>
        </p:nvSpPr>
        <p:spPr>
          <a:xfrm>
            <a:off x="6063161" y="4375379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endParaRPr lang="en-US" sz="1200" dirty="0">
              <a:solidFill>
                <a:schemeClr val="tx1"/>
              </a:solidFill>
              <a:latin typeface="Sassoon Sans US 2023" pitchFamily="2" charset="77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Sassoon Sans US 2023" pitchFamily="2" charset="77"/>
              </a:rPr>
              <a:t>ness</a:t>
            </a:r>
          </a:p>
          <a:p>
            <a:pPr algn="ctr"/>
            <a:endParaRPr lang="en-US" sz="1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A3ECC61-5844-9426-590C-1C47CCE0C056}"/>
              </a:ext>
            </a:extLst>
          </p:cNvPr>
          <p:cNvCxnSpPr>
            <a:cxnSpLocks/>
          </p:cNvCxnSpPr>
          <p:nvPr/>
        </p:nvCxnSpPr>
        <p:spPr>
          <a:xfrm>
            <a:off x="4496578" y="5024635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BB4AD41-81B9-BE82-A55E-45D8BC430F96}"/>
              </a:ext>
            </a:extLst>
          </p:cNvPr>
          <p:cNvSpPr txBox="1"/>
          <p:nvPr/>
        </p:nvSpPr>
        <p:spPr>
          <a:xfrm>
            <a:off x="4908468" y="4484919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ive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901A12-7350-1EC6-C8EA-83CAB276715F}"/>
              </a:ext>
            </a:extLst>
          </p:cNvPr>
          <p:cNvSpPr txBox="1"/>
          <p:nvPr/>
        </p:nvSpPr>
        <p:spPr>
          <a:xfrm>
            <a:off x="6427134" y="5681272"/>
            <a:ext cx="1003113" cy="83099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ation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endParaRPr lang="en-US" sz="1200" dirty="0">
              <a:latin typeface="Sassoon Sans US 2023" pitchFamily="2" charset="77"/>
            </a:endParaRPr>
          </a:p>
          <a:p>
            <a:pPr algn="ctr"/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9D4CD4E-AAAD-B49A-37D6-7915936EAAE6}"/>
              </a:ext>
            </a:extLst>
          </p:cNvPr>
          <p:cNvCxnSpPr>
            <a:cxnSpLocks/>
          </p:cNvCxnSpPr>
          <p:nvPr/>
        </p:nvCxnSpPr>
        <p:spPr>
          <a:xfrm>
            <a:off x="5892289" y="5677778"/>
            <a:ext cx="138633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59AD5FA-B57F-75E8-D909-0CDA68C3961B}"/>
              </a:ext>
            </a:extLst>
          </p:cNvPr>
          <p:cNvSpPr txBox="1"/>
          <p:nvPr/>
        </p:nvSpPr>
        <p:spPr>
          <a:xfrm>
            <a:off x="6070418" y="5041360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r>
              <a:rPr lang="en-US" sz="1200" dirty="0" err="1">
                <a:latin typeface="Sassoon Sans US 2023" pitchFamily="2" charset="77"/>
              </a:rPr>
              <a:t>ing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7AD8771-4E93-282E-467E-0FF91156E231}"/>
              </a:ext>
            </a:extLst>
          </p:cNvPr>
          <p:cNvCxnSpPr>
            <a:cxnSpLocks/>
          </p:cNvCxnSpPr>
          <p:nvPr/>
        </p:nvCxnSpPr>
        <p:spPr>
          <a:xfrm flipV="1">
            <a:off x="6580186" y="5690219"/>
            <a:ext cx="0" cy="82205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12B7533-9FE3-E66C-3522-26CBA4471D01}"/>
              </a:ext>
            </a:extLst>
          </p:cNvPr>
          <p:cNvSpPr txBox="1"/>
          <p:nvPr/>
        </p:nvSpPr>
        <p:spPr>
          <a:xfrm>
            <a:off x="5737030" y="5949616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ize</a:t>
            </a:r>
            <a:endParaRPr lang="en-US" sz="1200" dirty="0">
              <a:latin typeface="Sassoon Sans US 2023" pitchFamily="2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2240D5E-1E76-D8D6-EAAB-1570C518AD56}"/>
              </a:ext>
            </a:extLst>
          </p:cNvPr>
          <p:cNvSpPr txBox="1"/>
          <p:nvPr/>
        </p:nvSpPr>
        <p:spPr>
          <a:xfrm>
            <a:off x="4908468" y="5551719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ure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0183F5-0EFF-38A6-3B90-B933AB86DB6A}"/>
              </a:ext>
            </a:extLst>
          </p:cNvPr>
          <p:cNvSpPr/>
          <p:nvPr/>
        </p:nvSpPr>
        <p:spPr>
          <a:xfrm>
            <a:off x="512454" y="1227859"/>
            <a:ext cx="1401527" cy="315715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A6D5087-18AD-043A-15ED-537164D3CD6B}"/>
              </a:ext>
            </a:extLst>
          </p:cNvPr>
          <p:cNvSpPr/>
          <p:nvPr/>
        </p:nvSpPr>
        <p:spPr>
          <a:xfrm>
            <a:off x="470510" y="2771433"/>
            <a:ext cx="633520" cy="751942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7D3B446-2EE1-81C4-5BD9-63CD00F8ADAD}"/>
              </a:ext>
            </a:extLst>
          </p:cNvPr>
          <p:cNvSpPr/>
          <p:nvPr/>
        </p:nvSpPr>
        <p:spPr>
          <a:xfrm>
            <a:off x="470510" y="3761334"/>
            <a:ext cx="633520" cy="751942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8D303CF-DD74-9168-2036-E83DF28B9B87}"/>
              </a:ext>
            </a:extLst>
          </p:cNvPr>
          <p:cNvSpPr/>
          <p:nvPr/>
        </p:nvSpPr>
        <p:spPr>
          <a:xfrm>
            <a:off x="470510" y="5741136"/>
            <a:ext cx="633520" cy="684827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6D675CA-1710-E301-D4F8-2762689EE8D9}"/>
              </a:ext>
            </a:extLst>
          </p:cNvPr>
          <p:cNvSpPr/>
          <p:nvPr/>
        </p:nvSpPr>
        <p:spPr>
          <a:xfrm>
            <a:off x="5442497" y="1979571"/>
            <a:ext cx="885422" cy="152648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1C7154F-6CCF-1EC4-D588-20BA8627E1BB}"/>
              </a:ext>
            </a:extLst>
          </p:cNvPr>
          <p:cNvSpPr/>
          <p:nvPr/>
        </p:nvSpPr>
        <p:spPr>
          <a:xfrm>
            <a:off x="5442497" y="2336288"/>
            <a:ext cx="885422" cy="152648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E737E29-2296-8C14-094D-AC0928C7626A}"/>
              </a:ext>
            </a:extLst>
          </p:cNvPr>
          <p:cNvSpPr/>
          <p:nvPr/>
        </p:nvSpPr>
        <p:spPr>
          <a:xfrm>
            <a:off x="5959987" y="2642761"/>
            <a:ext cx="1245684" cy="194005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949244A-6C56-D61A-1599-838FEE0B97F5}"/>
              </a:ext>
            </a:extLst>
          </p:cNvPr>
          <p:cNvSpPr/>
          <p:nvPr/>
        </p:nvSpPr>
        <p:spPr>
          <a:xfrm>
            <a:off x="6135833" y="3155228"/>
            <a:ext cx="885422" cy="152648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2E334E8-C1B9-3381-DCF3-2FCD10535BD9}"/>
              </a:ext>
            </a:extLst>
          </p:cNvPr>
          <p:cNvSpPr/>
          <p:nvPr/>
        </p:nvSpPr>
        <p:spPr>
          <a:xfrm>
            <a:off x="6135833" y="3346147"/>
            <a:ext cx="885422" cy="152648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9B2EEF-81B9-6A8A-249B-75C3E6E597E8}"/>
              </a:ext>
            </a:extLst>
          </p:cNvPr>
          <p:cNvSpPr/>
          <p:nvPr/>
        </p:nvSpPr>
        <p:spPr>
          <a:xfrm>
            <a:off x="5959986" y="4109821"/>
            <a:ext cx="541632" cy="186617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7B76B7E-6123-36CA-2EC3-A385F7EBFEAA}"/>
              </a:ext>
            </a:extLst>
          </p:cNvPr>
          <p:cNvSpPr/>
          <p:nvPr/>
        </p:nvSpPr>
        <p:spPr>
          <a:xfrm>
            <a:off x="6658347" y="4109821"/>
            <a:ext cx="541632" cy="186617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FB0230A-7A25-4E78-FB9D-F357284943B3}"/>
              </a:ext>
            </a:extLst>
          </p:cNvPr>
          <p:cNvSpPr/>
          <p:nvPr/>
        </p:nvSpPr>
        <p:spPr>
          <a:xfrm>
            <a:off x="6135833" y="4441418"/>
            <a:ext cx="885422" cy="152648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98A8ABC-9BC9-E7D0-A099-9A569477BCE2}"/>
              </a:ext>
            </a:extLst>
          </p:cNvPr>
          <p:cNvSpPr/>
          <p:nvPr/>
        </p:nvSpPr>
        <p:spPr>
          <a:xfrm>
            <a:off x="6135833" y="4798135"/>
            <a:ext cx="885422" cy="152648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95117B0-CB66-967B-F296-ACAB27538D2C}"/>
              </a:ext>
            </a:extLst>
          </p:cNvPr>
          <p:cNvSpPr/>
          <p:nvPr/>
        </p:nvSpPr>
        <p:spPr>
          <a:xfrm>
            <a:off x="6658347" y="6094371"/>
            <a:ext cx="541632" cy="165336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F47437C-6C02-235D-187F-F60EF0503A18}"/>
              </a:ext>
            </a:extLst>
          </p:cNvPr>
          <p:cNvSpPr/>
          <p:nvPr/>
        </p:nvSpPr>
        <p:spPr>
          <a:xfrm>
            <a:off x="6658347" y="6295338"/>
            <a:ext cx="541632" cy="165336"/>
          </a:xfrm>
          <a:prstGeom prst="rect">
            <a:avLst/>
          </a:prstGeom>
          <a:noFill/>
          <a:ln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11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FD71CA-AF87-EF2F-F3D4-4EF3C712A6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464B5-42FB-53D9-7915-5EE80188B12B}"/>
              </a:ext>
            </a:extLst>
          </p:cNvPr>
          <p:cNvSpPr txBox="1"/>
          <p:nvPr/>
        </p:nvSpPr>
        <p:spPr>
          <a:xfrm>
            <a:off x="7670000" y="2623133"/>
            <a:ext cx="22206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acupressure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antidepressant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antidepressants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inexpressible 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inexpressive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inexpressibly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irrepressible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irrepressibly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expressly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depressingly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expressively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impressively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oppressively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47A11-93E5-557E-044C-BFA7C8CE40C4}"/>
              </a:ext>
            </a:extLst>
          </p:cNvPr>
          <p:cNvSpPr txBox="1"/>
          <p:nvPr/>
        </p:nvSpPr>
        <p:spPr>
          <a:xfrm>
            <a:off x="9546524" y="2620661"/>
            <a:ext cx="22206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repressively expressionlessly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expressionism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impressionism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depressions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impressions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repressions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expressionless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depressives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pressurizes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pressurizing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depressurizes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  <a:p>
            <a:pPr algn="ctr"/>
            <a:r>
              <a:rPr lang="en-US" sz="1800" b="1" kern="1200" dirty="0">
                <a:solidFill>
                  <a:srgbClr val="219CEE"/>
                </a:solidFill>
                <a:effectLst/>
                <a:latin typeface="Sassoon Sans US 2023" pitchFamily="2" charset="77"/>
              </a:rPr>
              <a:t>depressurizing</a:t>
            </a:r>
            <a:endParaRPr lang="en-US" b="1" dirty="0">
              <a:solidFill>
                <a:srgbClr val="219CEE"/>
              </a:solidFill>
              <a:effectLst/>
              <a:latin typeface="Sassoon Sans US 2023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4FE6F-F032-8160-131A-30455CAE7F2B}"/>
              </a:ext>
            </a:extLst>
          </p:cNvPr>
          <p:cNvSpPr txBox="1"/>
          <p:nvPr/>
        </p:nvSpPr>
        <p:spPr>
          <a:xfrm>
            <a:off x="7649975" y="1514003"/>
            <a:ext cx="403054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assoon Sans US 2023" pitchFamily="2" charset="0"/>
              </a:rPr>
              <a:t>Extension</a:t>
            </a:r>
            <a:r>
              <a:rPr lang="en-US" sz="2000" dirty="0">
                <a:latin typeface="Sassoon Sans US 2023" pitchFamily="2" charset="0"/>
              </a:rPr>
              <a:t>: </a:t>
            </a:r>
          </a:p>
          <a:p>
            <a:pPr algn="ctr"/>
            <a:r>
              <a:rPr lang="en-US" sz="2000" dirty="0">
                <a:latin typeface="Sassoon Sans US 2023" pitchFamily="2" charset="0"/>
              </a:rPr>
              <a:t>Use the word list to help you fill in the missing parts of the matrix.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5E3892-ABB6-0A28-DD44-5A0E703C4DA8}"/>
              </a:ext>
            </a:extLst>
          </p:cNvPr>
          <p:cNvSpPr txBox="1"/>
          <p:nvPr/>
        </p:nvSpPr>
        <p:spPr>
          <a:xfrm>
            <a:off x="2318185" y="2582623"/>
            <a:ext cx="1993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3760"/>
                </a:solidFill>
                <a:latin typeface="Sassoon Sans US 2023" pitchFamily="2" charset="77"/>
              </a:rPr>
              <a:t>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3DF51-60DA-C7F2-D752-F97AC489D8D4}"/>
              </a:ext>
            </a:extLst>
          </p:cNvPr>
          <p:cNvSpPr txBox="1"/>
          <p:nvPr/>
        </p:nvSpPr>
        <p:spPr>
          <a:xfrm>
            <a:off x="731447" y="254922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6D671-5ABD-9BF8-D1F0-7400D765F394}"/>
              </a:ext>
            </a:extLst>
          </p:cNvPr>
          <p:cNvSpPr txBox="1"/>
          <p:nvPr/>
        </p:nvSpPr>
        <p:spPr>
          <a:xfrm>
            <a:off x="5327940" y="255324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E366-86BF-C84D-9C1D-9769BBEFA515}"/>
              </a:ext>
            </a:extLst>
          </p:cNvPr>
          <p:cNvSpPr txBox="1"/>
          <p:nvPr/>
        </p:nvSpPr>
        <p:spPr>
          <a:xfrm>
            <a:off x="2433908" y="254922"/>
            <a:ext cx="176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or Root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25FE5-9DF1-1774-BBD3-D2D0A06F55F0}"/>
              </a:ext>
            </a:extLst>
          </p:cNvPr>
          <p:cNvSpPr/>
          <p:nvPr/>
        </p:nvSpPr>
        <p:spPr>
          <a:xfrm>
            <a:off x="374248" y="647700"/>
            <a:ext cx="1662722" cy="5880422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4E2356-C8E1-0401-2985-E04CC47468B5}"/>
              </a:ext>
            </a:extLst>
          </p:cNvPr>
          <p:cNvSpPr/>
          <p:nvPr/>
        </p:nvSpPr>
        <p:spPr>
          <a:xfrm>
            <a:off x="2201805" y="647700"/>
            <a:ext cx="2129939" cy="5880424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5E00E1-BDA8-0E9A-D622-6F5E4019D225}"/>
              </a:ext>
            </a:extLst>
          </p:cNvPr>
          <p:cNvSpPr/>
          <p:nvPr/>
        </p:nvSpPr>
        <p:spPr>
          <a:xfrm>
            <a:off x="4496578" y="647699"/>
            <a:ext cx="2782041" cy="5880424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F9840E-27EB-55A9-5D90-951B73BA1A34}"/>
              </a:ext>
            </a:extLst>
          </p:cNvPr>
          <p:cNvCxnSpPr/>
          <p:nvPr/>
        </p:nvCxnSpPr>
        <p:spPr>
          <a:xfrm>
            <a:off x="370652" y="164405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E42B96-2070-6B8E-8D45-45C5A25ED284}"/>
              </a:ext>
            </a:extLst>
          </p:cNvPr>
          <p:cNvCxnSpPr/>
          <p:nvPr/>
        </p:nvCxnSpPr>
        <p:spPr>
          <a:xfrm>
            <a:off x="370652" y="264227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F7F26D-515A-4CD7-37DD-32945B9C58B7}"/>
              </a:ext>
            </a:extLst>
          </p:cNvPr>
          <p:cNvCxnSpPr/>
          <p:nvPr/>
        </p:nvCxnSpPr>
        <p:spPr>
          <a:xfrm>
            <a:off x="370652" y="364049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F2FF3C-D828-768D-01E5-E9A754FAFF20}"/>
              </a:ext>
            </a:extLst>
          </p:cNvPr>
          <p:cNvCxnSpPr/>
          <p:nvPr/>
        </p:nvCxnSpPr>
        <p:spPr>
          <a:xfrm>
            <a:off x="370652" y="463871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7EC387-EF43-4AF9-0C73-6818528347BA}"/>
              </a:ext>
            </a:extLst>
          </p:cNvPr>
          <p:cNvCxnSpPr/>
          <p:nvPr/>
        </p:nvCxnSpPr>
        <p:spPr>
          <a:xfrm>
            <a:off x="370652" y="5636930"/>
            <a:ext cx="1666318" cy="0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DB2EC6-0B95-2F89-29A8-CCAE69231181}"/>
              </a:ext>
            </a:extLst>
          </p:cNvPr>
          <p:cNvCxnSpPr>
            <a:cxnSpLocks/>
            <a:stCxn id="10" idx="2"/>
          </p:cNvCxnSpPr>
          <p:nvPr/>
        </p:nvCxnSpPr>
        <p:spPr>
          <a:xfrm flipH="1" flipV="1">
            <a:off x="1201287" y="1644050"/>
            <a:ext cx="4322" cy="4884072"/>
          </a:xfrm>
          <a:prstGeom prst="line">
            <a:avLst/>
          </a:prstGeom>
          <a:ln w="57150">
            <a:solidFill>
              <a:srgbClr val="219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E336950-70A5-6080-8594-F20A8B77B314}"/>
              </a:ext>
            </a:extLst>
          </p:cNvPr>
          <p:cNvSpPr txBox="1"/>
          <p:nvPr/>
        </p:nvSpPr>
        <p:spPr>
          <a:xfrm>
            <a:off x="528187" y="738195"/>
            <a:ext cx="1346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assoon Sans US 2023" pitchFamily="2" charset="77"/>
              </a:rPr>
              <a:t>op</a:t>
            </a:r>
          </a:p>
          <a:p>
            <a:pPr algn="ctr"/>
            <a:r>
              <a:rPr lang="en-US" sz="1400" dirty="0">
                <a:latin typeface="Sassoon Sans US 2023" pitchFamily="2" charset="77"/>
              </a:rPr>
              <a:t>sup (sub)</a:t>
            </a:r>
          </a:p>
          <a:p>
            <a:pPr algn="ctr"/>
            <a:r>
              <a:rPr lang="en-US" sz="1600" b="1" dirty="0" err="1">
                <a:solidFill>
                  <a:srgbClr val="FF3760"/>
                </a:solidFill>
                <a:latin typeface="Sassoon Sans US 2023" pitchFamily="2" charset="77"/>
              </a:rPr>
              <a:t>acu</a:t>
            </a:r>
            <a:endParaRPr lang="en-US" sz="14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972144-7F7A-5716-A256-E30DAB2167D4}"/>
              </a:ext>
            </a:extLst>
          </p:cNvPr>
          <p:cNvSpPr txBox="1"/>
          <p:nvPr/>
        </p:nvSpPr>
        <p:spPr>
          <a:xfrm>
            <a:off x="499754" y="19431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de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725801-740C-20F3-C856-5BB9709C55F7}"/>
              </a:ext>
            </a:extLst>
          </p:cNvPr>
          <p:cNvSpPr txBox="1"/>
          <p:nvPr/>
        </p:nvSpPr>
        <p:spPr>
          <a:xfrm>
            <a:off x="1236535" y="1943105"/>
            <a:ext cx="79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com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9D3EE0-5B66-C644-9812-ED4511DB1BD1}"/>
              </a:ext>
            </a:extLst>
          </p:cNvPr>
          <p:cNvSpPr txBox="1"/>
          <p:nvPr/>
        </p:nvSpPr>
        <p:spPr>
          <a:xfrm>
            <a:off x="1337954" y="29464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de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D95832-4C69-E7D2-D9E2-772D7FD28430}"/>
              </a:ext>
            </a:extLst>
          </p:cNvPr>
          <p:cNvSpPr txBox="1"/>
          <p:nvPr/>
        </p:nvSpPr>
        <p:spPr>
          <a:xfrm>
            <a:off x="1337954" y="39370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ex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6B886A-2ED5-A081-0843-85DCC3B06008}"/>
              </a:ext>
            </a:extLst>
          </p:cNvPr>
          <p:cNvSpPr txBox="1"/>
          <p:nvPr/>
        </p:nvSpPr>
        <p:spPr>
          <a:xfrm>
            <a:off x="1337954" y="49403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im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4138BE-14F3-9FAC-C2FC-48D4AB712115}"/>
              </a:ext>
            </a:extLst>
          </p:cNvPr>
          <p:cNvSpPr txBox="1"/>
          <p:nvPr/>
        </p:nvSpPr>
        <p:spPr>
          <a:xfrm>
            <a:off x="1337954" y="58801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re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E09124-8E9F-97FD-ED32-BBFAD67BB1A7}"/>
              </a:ext>
            </a:extLst>
          </p:cNvPr>
          <p:cNvSpPr txBox="1"/>
          <p:nvPr/>
        </p:nvSpPr>
        <p:spPr>
          <a:xfrm>
            <a:off x="512454" y="49403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un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C2B394-D80C-D544-088E-B60140388C95}"/>
              </a:ext>
            </a:extLst>
          </p:cNvPr>
          <p:cNvSpPr txBox="1"/>
          <p:nvPr/>
        </p:nvSpPr>
        <p:spPr>
          <a:xfrm>
            <a:off x="525154" y="39370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3760"/>
                </a:solidFill>
                <a:latin typeface="Sassoon Sans US 2023" pitchFamily="2" charset="77"/>
              </a:rPr>
              <a:t>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8ECBCE-C074-9777-7897-9B6E4845E34A}"/>
              </a:ext>
            </a:extLst>
          </p:cNvPr>
          <p:cNvSpPr txBox="1"/>
          <p:nvPr/>
        </p:nvSpPr>
        <p:spPr>
          <a:xfrm>
            <a:off x="453753" y="2933705"/>
            <a:ext cx="689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3760"/>
                </a:solidFill>
                <a:latin typeface="Sassoon Sans US 2023" pitchFamily="2" charset="77"/>
              </a:rPr>
              <a:t>anti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5AFF8F-E065-B9A3-D4EE-C6399A21A149}"/>
              </a:ext>
            </a:extLst>
          </p:cNvPr>
          <p:cNvSpPr txBox="1"/>
          <p:nvPr/>
        </p:nvSpPr>
        <p:spPr>
          <a:xfrm>
            <a:off x="499754" y="5880105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3760"/>
                </a:solidFill>
                <a:latin typeface="Sassoon Sans US 2023" pitchFamily="2" charset="77"/>
              </a:rPr>
              <a:t>ir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FFD2E6-782C-B52B-0216-C859B32BE464}"/>
              </a:ext>
            </a:extLst>
          </p:cNvPr>
          <p:cNvSpPr txBox="1"/>
          <p:nvPr/>
        </p:nvSpPr>
        <p:spPr>
          <a:xfrm>
            <a:off x="2113048" y="2967335"/>
            <a:ext cx="2341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ssoon Sans US 2023" pitchFamily="2" charset="77"/>
              </a:rPr>
              <a:t>press</a:t>
            </a:r>
            <a:endParaRPr lang="en-US" sz="3200" b="1" dirty="0">
              <a:latin typeface="Sassoon Sans US 2023" pitchFamily="2" charset="77"/>
            </a:endParaRPr>
          </a:p>
          <a:p>
            <a:pPr algn="ctr"/>
            <a:r>
              <a:rPr lang="en-US" sz="1800" dirty="0">
                <a:latin typeface="Sassoon Sans US 2023" pitchFamily="2" charset="77"/>
              </a:rPr>
              <a:t>(to push or force)</a:t>
            </a:r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7948C13-CF6A-1DC5-1FC4-598C5519066B}"/>
              </a:ext>
            </a:extLst>
          </p:cNvPr>
          <p:cNvCxnSpPr>
            <a:cxnSpLocks/>
          </p:cNvCxnSpPr>
          <p:nvPr/>
        </p:nvCxnSpPr>
        <p:spPr>
          <a:xfrm>
            <a:off x="4496578" y="1324314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56F9D10-AB43-29D4-FB9B-B948052988F9}"/>
              </a:ext>
            </a:extLst>
          </p:cNvPr>
          <p:cNvSpPr txBox="1"/>
          <p:nvPr/>
        </p:nvSpPr>
        <p:spPr>
          <a:xfrm>
            <a:off x="4702934" y="666326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ant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or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way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FB791A-2E06-7097-7099-A5641BDF1BFE}"/>
              </a:ext>
            </a:extLst>
          </p:cNvPr>
          <p:cNvSpPr txBox="1"/>
          <p:nvPr/>
        </p:nvSpPr>
        <p:spPr>
          <a:xfrm>
            <a:off x="6068301" y="765403"/>
            <a:ext cx="1003113" cy="400110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s</a:t>
            </a:r>
            <a:endParaRPr lang="en-US" dirty="0">
              <a:latin typeface="Sassoon Sans US 2023" pitchFamily="2" charset="77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548FD1-4563-2DBE-6CA1-BD42FF3B59E6}"/>
              </a:ext>
            </a:extLst>
          </p:cNvPr>
          <p:cNvCxnSpPr>
            <a:cxnSpLocks/>
          </p:cNvCxnSpPr>
          <p:nvPr/>
        </p:nvCxnSpPr>
        <p:spPr>
          <a:xfrm flipV="1">
            <a:off x="5892289" y="647699"/>
            <a:ext cx="0" cy="676615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49D2F38-2423-1001-6719-7637CDF87F0F}"/>
              </a:ext>
            </a:extLst>
          </p:cNvPr>
          <p:cNvSpPr txBox="1"/>
          <p:nvPr/>
        </p:nvSpPr>
        <p:spPr>
          <a:xfrm>
            <a:off x="5383652" y="1367695"/>
            <a:ext cx="1003113" cy="120032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r>
              <a:rPr lang="en-US" sz="1200" dirty="0">
                <a:latin typeface="Sassoon Sans US 2023" pitchFamily="2" charset="77"/>
              </a:rPr>
              <a:t>es</a:t>
            </a:r>
          </a:p>
          <a:p>
            <a:pPr algn="ctr"/>
            <a:r>
              <a:rPr lang="en-US" sz="1200" dirty="0" err="1">
                <a:latin typeface="Sassoon Sans US 2023" pitchFamily="2" charset="77"/>
              </a:rPr>
              <a:t>ible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b="1" dirty="0" err="1">
                <a:solidFill>
                  <a:srgbClr val="FF3760"/>
                </a:solidFill>
                <a:latin typeface="Sassoon Sans US 2023" pitchFamily="2" charset="77"/>
              </a:rPr>
              <a:t>ibly</a:t>
            </a:r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able</a:t>
            </a:r>
          </a:p>
          <a:p>
            <a:pPr algn="ctr"/>
            <a:r>
              <a:rPr lang="en-US" sz="1200" b="1" dirty="0" err="1">
                <a:solidFill>
                  <a:srgbClr val="FF3760"/>
                </a:solidFill>
                <a:latin typeface="Sassoon Sans US 2023" pitchFamily="2" charset="77"/>
              </a:rPr>
              <a:t>ly</a:t>
            </a:r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839312D-4A70-122C-6E39-6A4A83CC7699}"/>
              </a:ext>
            </a:extLst>
          </p:cNvPr>
          <p:cNvCxnSpPr>
            <a:cxnSpLocks/>
          </p:cNvCxnSpPr>
          <p:nvPr/>
        </p:nvCxnSpPr>
        <p:spPr>
          <a:xfrm>
            <a:off x="4496578" y="2577380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3C226BB-AF66-FC50-FC35-C46F4AA508A5}"/>
              </a:ext>
            </a:extLst>
          </p:cNvPr>
          <p:cNvSpPr txBox="1"/>
          <p:nvPr/>
        </p:nvSpPr>
        <p:spPr>
          <a:xfrm>
            <a:off x="4650561" y="2602243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ing</a:t>
            </a:r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21F983-9181-75B9-254E-C03B1D9E63AD}"/>
              </a:ext>
            </a:extLst>
          </p:cNvPr>
          <p:cNvCxnSpPr>
            <a:cxnSpLocks/>
          </p:cNvCxnSpPr>
          <p:nvPr/>
        </p:nvCxnSpPr>
        <p:spPr>
          <a:xfrm>
            <a:off x="4496578" y="2904551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57F7A86-C4FD-92D2-B2B2-CBAE529779E8}"/>
              </a:ext>
            </a:extLst>
          </p:cNvPr>
          <p:cNvSpPr txBox="1"/>
          <p:nvPr/>
        </p:nvSpPr>
        <p:spPr>
          <a:xfrm>
            <a:off x="6051522" y="2602243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b="1" dirty="0" err="1">
                <a:solidFill>
                  <a:srgbClr val="FF3760"/>
                </a:solidFill>
                <a:latin typeface="Sassoon Sans US 2023" pitchFamily="2" charset="77"/>
              </a:rPr>
              <a:t>ly</a:t>
            </a:r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9B3C4C7-AD9F-FD4F-8EB8-4DC85953E7B9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5887599" y="2585556"/>
            <a:ext cx="4690" cy="3942567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62C0171-175C-9DF1-6ECD-E5514045D1B8}"/>
              </a:ext>
            </a:extLst>
          </p:cNvPr>
          <p:cNvSpPr txBox="1"/>
          <p:nvPr/>
        </p:nvSpPr>
        <p:spPr>
          <a:xfrm>
            <a:off x="6063161" y="2929532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able</a:t>
            </a:r>
          </a:p>
          <a:p>
            <a:pPr algn="ctr"/>
            <a:r>
              <a:rPr lang="en-US" sz="1200" b="1" dirty="0">
                <a:solidFill>
                  <a:srgbClr val="FF3760"/>
                </a:solidFill>
                <a:latin typeface="Sassoon Sans US 2023" pitchFamily="2" charset="77"/>
              </a:rPr>
              <a:t>ism</a:t>
            </a:r>
          </a:p>
          <a:p>
            <a:pPr algn="ctr"/>
            <a:r>
              <a:rPr lang="en-US" sz="1200" b="1" dirty="0">
                <a:solidFill>
                  <a:srgbClr val="FF3760"/>
                </a:solidFill>
                <a:latin typeface="Sassoon Sans US 2023" pitchFamily="2" charset="77"/>
              </a:rPr>
              <a:t>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280EEEA-5F90-6E3B-E43D-027F3DEB154E}"/>
              </a:ext>
            </a:extLst>
          </p:cNvPr>
          <p:cNvCxnSpPr>
            <a:cxnSpLocks/>
          </p:cNvCxnSpPr>
          <p:nvPr/>
        </p:nvCxnSpPr>
        <p:spPr>
          <a:xfrm>
            <a:off x="5892289" y="3575670"/>
            <a:ext cx="138633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65F3150-6A09-3EE0-7607-12F02AC38335}"/>
              </a:ext>
            </a:extLst>
          </p:cNvPr>
          <p:cNvCxnSpPr>
            <a:cxnSpLocks/>
          </p:cNvCxnSpPr>
          <p:nvPr/>
        </p:nvCxnSpPr>
        <p:spPr>
          <a:xfrm flipV="1">
            <a:off x="6580186" y="3571133"/>
            <a:ext cx="0" cy="765982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CD35D14C-C737-4E45-52C8-F98553D4C2A6}"/>
              </a:ext>
            </a:extLst>
          </p:cNvPr>
          <p:cNvSpPr txBox="1"/>
          <p:nvPr/>
        </p:nvSpPr>
        <p:spPr>
          <a:xfrm>
            <a:off x="6558340" y="3581496"/>
            <a:ext cx="734377" cy="461665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ic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339C33C-92C2-BEC5-69D7-EFBBB3AB9CCA}"/>
              </a:ext>
            </a:extLst>
          </p:cNvPr>
          <p:cNvCxnSpPr>
            <a:cxnSpLocks/>
          </p:cNvCxnSpPr>
          <p:nvPr/>
        </p:nvCxnSpPr>
        <p:spPr>
          <a:xfrm>
            <a:off x="5892289" y="4037065"/>
            <a:ext cx="138633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AE7E71A-27BC-18C0-CD97-ADCA919D7408}"/>
              </a:ext>
            </a:extLst>
          </p:cNvPr>
          <p:cNvSpPr txBox="1"/>
          <p:nvPr/>
        </p:nvSpPr>
        <p:spPr>
          <a:xfrm>
            <a:off x="5751544" y="3663616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ist</a:t>
            </a:r>
            <a:endParaRPr lang="en-US" sz="1200" dirty="0">
              <a:latin typeface="Sassoon Sans US 2023" pitchFamily="2" charset="77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C86222-AA02-18F9-5DB6-8A0AE1C36CEC}"/>
              </a:ext>
            </a:extLst>
          </p:cNvPr>
          <p:cNvCxnSpPr>
            <a:cxnSpLocks/>
          </p:cNvCxnSpPr>
          <p:nvPr/>
        </p:nvCxnSpPr>
        <p:spPr>
          <a:xfrm>
            <a:off x="4496578" y="4364235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391ED8F-3DBF-C584-F931-538DC3E1D6AD}"/>
              </a:ext>
            </a:extLst>
          </p:cNvPr>
          <p:cNvSpPr txBox="1"/>
          <p:nvPr/>
        </p:nvSpPr>
        <p:spPr>
          <a:xfrm>
            <a:off x="5744287" y="4070016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b="1" dirty="0">
                <a:solidFill>
                  <a:srgbClr val="FF3760"/>
                </a:solidFill>
                <a:latin typeface="Sassoon Sans US 2023" pitchFamily="2" charset="77"/>
              </a:rPr>
              <a:t>less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1770863-91E5-58D8-A3BD-EBE0C5220B76}"/>
              </a:ext>
            </a:extLst>
          </p:cNvPr>
          <p:cNvSpPr txBox="1"/>
          <p:nvPr/>
        </p:nvSpPr>
        <p:spPr>
          <a:xfrm>
            <a:off x="6426459" y="4070016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b="1" dirty="0" err="1">
                <a:solidFill>
                  <a:srgbClr val="FF3760"/>
                </a:solidFill>
                <a:latin typeface="Sassoon Sans US 2023" pitchFamily="2" charset="77"/>
              </a:rPr>
              <a:t>ly</a:t>
            </a:r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3EF53F1-8BE0-29BE-9652-DFA02832BB01}"/>
              </a:ext>
            </a:extLst>
          </p:cNvPr>
          <p:cNvSpPr txBox="1"/>
          <p:nvPr/>
        </p:nvSpPr>
        <p:spPr>
          <a:xfrm>
            <a:off x="4908468" y="3374576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77"/>
              </a:rPr>
              <a:t>ion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723834E-70D4-3A84-2FD9-1D955A7FD13E}"/>
              </a:ext>
            </a:extLst>
          </p:cNvPr>
          <p:cNvSpPr txBox="1"/>
          <p:nvPr/>
        </p:nvSpPr>
        <p:spPr>
          <a:xfrm>
            <a:off x="6063161" y="4395475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b="1" dirty="0" err="1">
                <a:solidFill>
                  <a:srgbClr val="FF3760"/>
                </a:solidFill>
                <a:latin typeface="Sassoon Sans US 2023" pitchFamily="2" charset="77"/>
              </a:rPr>
              <a:t>ly</a:t>
            </a:r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Sassoon Sans US 2023" pitchFamily="2" charset="77"/>
              </a:rPr>
              <a:t>ness</a:t>
            </a:r>
          </a:p>
          <a:p>
            <a:pPr algn="ctr"/>
            <a:r>
              <a:rPr lang="en-US" sz="1200" b="1" dirty="0">
                <a:solidFill>
                  <a:srgbClr val="FF3760"/>
                </a:solidFill>
                <a:latin typeface="Sassoon Sans US 2023" pitchFamily="2" charset="77"/>
              </a:rPr>
              <a:t>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BD66752-4EBE-0997-87C8-5C2260A3AE46}"/>
              </a:ext>
            </a:extLst>
          </p:cNvPr>
          <p:cNvCxnSpPr>
            <a:cxnSpLocks/>
          </p:cNvCxnSpPr>
          <p:nvPr/>
        </p:nvCxnSpPr>
        <p:spPr>
          <a:xfrm>
            <a:off x="4496578" y="5024635"/>
            <a:ext cx="2782041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16C9661-F61F-F4F5-22FC-C54A6E63F36E}"/>
              </a:ext>
            </a:extLst>
          </p:cNvPr>
          <p:cNvSpPr txBox="1"/>
          <p:nvPr/>
        </p:nvSpPr>
        <p:spPr>
          <a:xfrm>
            <a:off x="4908468" y="4484919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ive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E18AA0-CC3E-6314-29FA-0B6F0AE9BFC0}"/>
              </a:ext>
            </a:extLst>
          </p:cNvPr>
          <p:cNvSpPr txBox="1"/>
          <p:nvPr/>
        </p:nvSpPr>
        <p:spPr>
          <a:xfrm>
            <a:off x="6427134" y="5681272"/>
            <a:ext cx="1003113" cy="83099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ation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r>
              <a:rPr lang="en-US" sz="1200" b="1" dirty="0">
                <a:solidFill>
                  <a:srgbClr val="FF3760"/>
                </a:solidFill>
                <a:latin typeface="Sassoon Sans US 2023" pitchFamily="2" charset="77"/>
              </a:rPr>
              <a:t>es</a:t>
            </a:r>
          </a:p>
          <a:p>
            <a:pPr algn="ctr"/>
            <a:r>
              <a:rPr lang="en-US" sz="1200" b="1" dirty="0" err="1">
                <a:solidFill>
                  <a:srgbClr val="FF3760"/>
                </a:solidFill>
                <a:latin typeface="Sassoon Sans US 2023" pitchFamily="2" charset="77"/>
              </a:rPr>
              <a:t>ing</a:t>
            </a:r>
            <a:endParaRPr lang="en-US" sz="12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CCFABE6-8610-BE88-3068-14A00D4B6888}"/>
              </a:ext>
            </a:extLst>
          </p:cNvPr>
          <p:cNvCxnSpPr>
            <a:cxnSpLocks/>
          </p:cNvCxnSpPr>
          <p:nvPr/>
        </p:nvCxnSpPr>
        <p:spPr>
          <a:xfrm>
            <a:off x="5892289" y="5677778"/>
            <a:ext cx="138633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92D4CBD6-F922-0E87-F154-9A4D5680842F}"/>
              </a:ext>
            </a:extLst>
          </p:cNvPr>
          <p:cNvSpPr txBox="1"/>
          <p:nvPr/>
        </p:nvSpPr>
        <p:spPr>
          <a:xfrm>
            <a:off x="6070418" y="5041360"/>
            <a:ext cx="1003113" cy="6463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>
                <a:latin typeface="Sassoon Sans US 2023" pitchFamily="2" charset="77"/>
              </a:rPr>
              <a:t>ed</a:t>
            </a:r>
          </a:p>
          <a:p>
            <a:pPr algn="ctr"/>
            <a:r>
              <a:rPr lang="en-US" sz="1200" dirty="0" err="1">
                <a:latin typeface="Sassoon Sans US 2023" pitchFamily="2" charset="77"/>
              </a:rPr>
              <a:t>ing</a:t>
            </a:r>
            <a:endParaRPr lang="en-US" sz="1200" dirty="0">
              <a:latin typeface="Sassoon Sans US 2023" pitchFamily="2" charset="77"/>
            </a:endParaRPr>
          </a:p>
          <a:p>
            <a:pPr algn="ctr"/>
            <a:r>
              <a:rPr lang="en-US" sz="1200" dirty="0">
                <a:latin typeface="Sassoon Sans US 2023" pitchFamily="2" charset="77"/>
              </a:rPr>
              <a:t>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E193FD2-4B5E-87B3-DA33-03443195DE2A}"/>
              </a:ext>
            </a:extLst>
          </p:cNvPr>
          <p:cNvCxnSpPr>
            <a:cxnSpLocks/>
          </p:cNvCxnSpPr>
          <p:nvPr/>
        </p:nvCxnSpPr>
        <p:spPr>
          <a:xfrm flipV="1">
            <a:off x="6580186" y="5690219"/>
            <a:ext cx="0" cy="82205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E5F4288-4F0F-494C-8B97-EDC9A0521BB0}"/>
              </a:ext>
            </a:extLst>
          </p:cNvPr>
          <p:cNvSpPr txBox="1"/>
          <p:nvPr/>
        </p:nvSpPr>
        <p:spPr>
          <a:xfrm>
            <a:off x="5737030" y="5949616"/>
            <a:ext cx="1003113" cy="276999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/>
            <a:r>
              <a:rPr lang="en-US" sz="1200" dirty="0" err="1">
                <a:latin typeface="Sassoon Sans US 2023" pitchFamily="2" charset="77"/>
              </a:rPr>
              <a:t>ize</a:t>
            </a:r>
            <a:endParaRPr lang="en-US" sz="1200" dirty="0">
              <a:latin typeface="Sassoon Sans US 2023" pitchFamily="2" charset="7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4086DB2-44D6-D1B5-BC30-8F11796CC287}"/>
              </a:ext>
            </a:extLst>
          </p:cNvPr>
          <p:cNvSpPr txBox="1"/>
          <p:nvPr/>
        </p:nvSpPr>
        <p:spPr>
          <a:xfrm>
            <a:off x="4908468" y="5551719"/>
            <a:ext cx="57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assoon Sans US 2023" pitchFamily="2" charset="77"/>
              </a:rPr>
              <a:t>ure</a:t>
            </a:r>
            <a:endParaRPr lang="en-US" sz="2000" b="1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3429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How many new words can you create by </a:t>
            </a:r>
          </a:p>
          <a:p>
            <a:pPr>
              <a:lnSpc>
                <a:spcPct val="100000"/>
              </a:lnSpc>
            </a:pPr>
            <a:r>
              <a:rPr lang="en-GB" dirty="0"/>
              <a:t>adding prefix(es)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849C9-3FCD-A501-C9D8-DEF5D5975C73}"/>
              </a:ext>
            </a:extLst>
          </p:cNvPr>
          <p:cNvSpPr txBox="1"/>
          <p:nvPr/>
        </p:nvSpPr>
        <p:spPr>
          <a:xfrm>
            <a:off x="1295428" y="1745680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C6DF1-B8FB-A9C1-F53F-113B94E6F6AB}"/>
              </a:ext>
            </a:extLst>
          </p:cNvPr>
          <p:cNvSpPr txBox="1"/>
          <p:nvPr/>
        </p:nvSpPr>
        <p:spPr>
          <a:xfrm>
            <a:off x="9869462" y="1745680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5813F7-BE72-6734-81FE-9647E32AF061}"/>
              </a:ext>
            </a:extLst>
          </p:cNvPr>
          <p:cNvSpPr txBox="1"/>
          <p:nvPr/>
        </p:nvSpPr>
        <p:spPr>
          <a:xfrm>
            <a:off x="5337292" y="1745680"/>
            <a:ext cx="151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8402E3-0EF9-E377-F466-FDE70CBD23D2}"/>
              </a:ext>
            </a:extLst>
          </p:cNvPr>
          <p:cNvSpPr/>
          <p:nvPr/>
        </p:nvSpPr>
        <p:spPr>
          <a:xfrm>
            <a:off x="374248" y="2194738"/>
            <a:ext cx="2782042" cy="4333384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715B56-0EAA-3BC9-EC28-B2DAAF82A2A6}"/>
              </a:ext>
            </a:extLst>
          </p:cNvPr>
          <p:cNvSpPr/>
          <p:nvPr/>
        </p:nvSpPr>
        <p:spPr>
          <a:xfrm>
            <a:off x="3356657" y="2194740"/>
            <a:ext cx="5474827" cy="4333384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60C38B-1A9D-77A4-E4EC-B81F60A0A5A4}"/>
              </a:ext>
            </a:extLst>
          </p:cNvPr>
          <p:cNvSpPr/>
          <p:nvPr/>
        </p:nvSpPr>
        <p:spPr>
          <a:xfrm>
            <a:off x="9035711" y="2194739"/>
            <a:ext cx="2782041" cy="4333384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6499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24</a:t>
            </a:fld>
            <a:endParaRPr lang="en-US" dirty="0">
              <a:latin typeface="Sassoon Sans US 2023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9042CE-B9C0-0227-5846-7ADDF2FB767A}"/>
              </a:ext>
            </a:extLst>
          </p:cNvPr>
          <p:cNvCxnSpPr>
            <a:cxnSpLocks/>
          </p:cNvCxnSpPr>
          <p:nvPr/>
        </p:nvCxnSpPr>
        <p:spPr>
          <a:xfrm flipV="1">
            <a:off x="2048679" y="4353667"/>
            <a:ext cx="3417734" cy="18247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934D6E0-0323-CFC7-76CB-F0BCB949274C}"/>
              </a:ext>
            </a:extLst>
          </p:cNvPr>
          <p:cNvSpPr/>
          <p:nvPr/>
        </p:nvSpPr>
        <p:spPr>
          <a:xfrm>
            <a:off x="2180178" y="2248839"/>
            <a:ext cx="2439323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Base Word and Other Related Words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13B41-442D-5527-1E8A-37B9C34B8259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Characteristics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278245-FA65-0B1C-BD0B-E456E3C12214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Synonyms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E3B71B-73FB-9691-6D96-0D95E833AD2D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Examples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ABCAE5-211B-7A6B-9650-E3145C602A7E}"/>
              </a:ext>
            </a:extLst>
          </p:cNvPr>
          <p:cNvSpPr/>
          <p:nvPr/>
        </p:nvSpPr>
        <p:spPr>
          <a:xfrm>
            <a:off x="3674864" y="5728337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368020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60349A-2334-217A-B607-FCB56A1951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break the words into their parts?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2A509D8E-68B0-2945-A66B-EF1C297A3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744022"/>
              </p:ext>
            </p:extLst>
          </p:nvPr>
        </p:nvGraphicFramePr>
        <p:xfrm>
          <a:off x="289281" y="1726869"/>
          <a:ext cx="11621668" cy="4875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417">
                  <a:extLst>
                    <a:ext uri="{9D8B030D-6E8A-4147-A177-3AD203B41FA5}">
                      <a16:colId xmlns:a16="http://schemas.microsoft.com/office/drawing/2014/main" val="2211841140"/>
                    </a:ext>
                  </a:extLst>
                </a:gridCol>
                <a:gridCol w="2905417">
                  <a:extLst>
                    <a:ext uri="{9D8B030D-6E8A-4147-A177-3AD203B41FA5}">
                      <a16:colId xmlns:a16="http://schemas.microsoft.com/office/drawing/2014/main" val="2387254660"/>
                    </a:ext>
                  </a:extLst>
                </a:gridCol>
                <a:gridCol w="2905417">
                  <a:extLst>
                    <a:ext uri="{9D8B030D-6E8A-4147-A177-3AD203B41FA5}">
                      <a16:colId xmlns:a16="http://schemas.microsoft.com/office/drawing/2014/main" val="3789070403"/>
                    </a:ext>
                  </a:extLst>
                </a:gridCol>
                <a:gridCol w="2905417">
                  <a:extLst>
                    <a:ext uri="{9D8B030D-6E8A-4147-A177-3AD203B41FA5}">
                      <a16:colId xmlns:a16="http://schemas.microsoft.com/office/drawing/2014/main" val="2815309384"/>
                    </a:ext>
                  </a:extLst>
                </a:gridCol>
              </a:tblGrid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Prefix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Base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Suffix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470680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unhelpful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help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ful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019980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undo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801033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personal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person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357435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misuse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650569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discolored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color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541649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harmless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harm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462587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trainer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2990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unsure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018874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refreshing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fresh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940343"/>
                  </a:ext>
                </a:extLst>
              </a:tr>
              <a:tr h="44325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fearless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916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79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664AF-C25C-04B5-F490-CB576DD15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390F41-BABE-D2FD-D4EB-E4C494931184}"/>
              </a:ext>
            </a:extLst>
          </p:cNvPr>
          <p:cNvSpPr txBox="1">
            <a:spLocks/>
          </p:cNvSpPr>
          <p:nvPr/>
        </p:nvSpPr>
        <p:spPr>
          <a:xfrm>
            <a:off x="363707" y="220615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treachery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FFC074F-F12E-FA49-014B-19898986A6E3}"/>
              </a:ext>
            </a:extLst>
          </p:cNvPr>
          <p:cNvSpPr txBox="1">
            <a:spLocks/>
          </p:cNvSpPr>
          <p:nvPr/>
        </p:nvSpPr>
        <p:spPr>
          <a:xfrm>
            <a:off x="4609985" y="22061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impressive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2419075-383D-8E76-5F9E-D5D6883DF4D7}"/>
              </a:ext>
            </a:extLst>
          </p:cNvPr>
          <p:cNvSpPr txBox="1">
            <a:spLocks/>
          </p:cNvSpPr>
          <p:nvPr/>
        </p:nvSpPr>
        <p:spPr>
          <a:xfrm>
            <a:off x="4215071" y="302772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pyramid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245CDA2-99EC-335F-3E69-DF6BF341849B}"/>
              </a:ext>
            </a:extLst>
          </p:cNvPr>
          <p:cNvSpPr txBox="1">
            <a:spLocks/>
          </p:cNvSpPr>
          <p:nvPr/>
        </p:nvSpPr>
        <p:spPr>
          <a:xfrm>
            <a:off x="8355990" y="3005874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doubled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9BD2976-7F2D-7D5D-DCB3-FB8B7AE1B8BD}"/>
              </a:ext>
            </a:extLst>
          </p:cNvPr>
          <p:cNvSpPr txBox="1">
            <a:spLocks/>
          </p:cNvSpPr>
          <p:nvPr/>
        </p:nvSpPr>
        <p:spPr>
          <a:xfrm>
            <a:off x="827109" y="302772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alphabet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5BF2B76-5E8D-C3D5-0EFE-87E743F49CCC}"/>
              </a:ext>
            </a:extLst>
          </p:cNvPr>
          <p:cNvSpPr txBox="1">
            <a:spLocks/>
          </p:cNvSpPr>
          <p:nvPr/>
        </p:nvSpPr>
        <p:spPr>
          <a:xfrm>
            <a:off x="692532" y="386232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pheasant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EC723F7-8D5A-4429-DB8C-EFDB179C694F}"/>
              </a:ext>
            </a:extLst>
          </p:cNvPr>
          <p:cNvSpPr txBox="1">
            <a:spLocks/>
          </p:cNvSpPr>
          <p:nvPr/>
        </p:nvSpPr>
        <p:spPr>
          <a:xfrm>
            <a:off x="4475407" y="3849286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backpacking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0415594-2ED8-9D51-A5E6-4BA7B5F8F383}"/>
              </a:ext>
            </a:extLst>
          </p:cNvPr>
          <p:cNvSpPr txBox="1">
            <a:spLocks/>
          </p:cNvSpPr>
          <p:nvPr/>
        </p:nvSpPr>
        <p:spPr>
          <a:xfrm>
            <a:off x="8258282" y="383502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suspenseful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5DF6B67-23BE-41A7-64BC-FDB16707C720}"/>
              </a:ext>
            </a:extLst>
          </p:cNvPr>
          <p:cNvSpPr txBox="1">
            <a:spLocks/>
          </p:cNvSpPr>
          <p:nvPr/>
        </p:nvSpPr>
        <p:spPr>
          <a:xfrm>
            <a:off x="8221412" y="220615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optimistic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F306858-5E17-8F03-E2FB-306F0AE05176}"/>
              </a:ext>
            </a:extLst>
          </p:cNvPr>
          <p:cNvSpPr txBox="1">
            <a:spLocks/>
          </p:cNvSpPr>
          <p:nvPr/>
        </p:nvSpPr>
        <p:spPr>
          <a:xfrm>
            <a:off x="4453148" y="467085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amendments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95CAA9-98D4-A9A7-E292-17204E6B5C60}"/>
              </a:ext>
            </a:extLst>
          </p:cNvPr>
          <p:cNvGrpSpPr/>
          <p:nvPr/>
        </p:nvGrpSpPr>
        <p:grpSpPr>
          <a:xfrm>
            <a:off x="8305814" y="4788422"/>
            <a:ext cx="3419724" cy="1506377"/>
            <a:chOff x="8305814" y="4788422"/>
            <a:chExt cx="3419724" cy="1506377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AA3B387-2B16-53C5-ED8B-8D78B2D2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60091" y="4885375"/>
              <a:ext cx="765447" cy="1409424"/>
            </a:xfrm>
            <a:prstGeom prst="rect">
              <a:avLst/>
            </a:prstGeom>
          </p:spPr>
        </p:pic>
        <p:sp>
          <p:nvSpPr>
            <p:cNvPr id="18" name="Rounded Rectangular Callout 17">
              <a:extLst>
                <a:ext uri="{FF2B5EF4-FFF2-40B4-BE49-F238E27FC236}">
                  <a16:creationId xmlns:a16="http://schemas.microsoft.com/office/drawing/2014/main" id="{53EE25EB-2B8E-FE73-BD43-8C4A4DBA0F70}"/>
                </a:ext>
              </a:extLst>
            </p:cNvPr>
            <p:cNvSpPr/>
            <p:nvPr/>
          </p:nvSpPr>
          <p:spPr>
            <a:xfrm>
              <a:off x="8305814" y="4788422"/>
              <a:ext cx="2350116" cy="787946"/>
            </a:xfrm>
            <a:prstGeom prst="wedgeRoundRectCallout">
              <a:avLst>
                <a:gd name="adj1" fmla="val 59226"/>
                <a:gd name="adj2" fmla="val 21048"/>
                <a:gd name="adj3" fmla="val 16667"/>
              </a:avLst>
            </a:prstGeom>
            <a:noFill/>
            <a:ln w="3810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60BB77-D11D-6BB7-C048-EAB37533253D}"/>
                </a:ext>
              </a:extLst>
            </p:cNvPr>
            <p:cNvSpPr txBox="1"/>
            <p:nvPr/>
          </p:nvSpPr>
          <p:spPr>
            <a:xfrm>
              <a:off x="8384543" y="4859229"/>
              <a:ext cx="21736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These words all have short vowel sounds.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35642F8-FB27-A810-955A-0E0A91A3D335}"/>
              </a:ext>
            </a:extLst>
          </p:cNvPr>
          <p:cNvGrpSpPr/>
          <p:nvPr/>
        </p:nvGrpSpPr>
        <p:grpSpPr>
          <a:xfrm>
            <a:off x="453243" y="4486611"/>
            <a:ext cx="4042246" cy="2027688"/>
            <a:chOff x="361162" y="4604601"/>
            <a:chExt cx="4042246" cy="20276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BB5638-792E-9948-E1D4-9435A0C8B99A}"/>
                </a:ext>
              </a:extLst>
            </p:cNvPr>
            <p:cNvGrpSpPr/>
            <p:nvPr/>
          </p:nvGrpSpPr>
          <p:grpSpPr>
            <a:xfrm>
              <a:off x="361162" y="4622942"/>
              <a:ext cx="3994745" cy="2009347"/>
              <a:chOff x="10957548" y="1798343"/>
              <a:chExt cx="3994745" cy="200934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AA1A00D-ABE2-8C1C-12FA-A78F7EAF076F}"/>
                  </a:ext>
                </a:extLst>
              </p:cNvPr>
              <p:cNvSpPr txBox="1"/>
              <p:nvPr/>
            </p:nvSpPr>
            <p:spPr>
              <a:xfrm>
                <a:off x="12096646" y="1798343"/>
                <a:ext cx="2855647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GB" dirty="0">
                    <a:latin typeface="Sassoon Sans US 2023" pitchFamily="2" charset="0"/>
                  </a:rPr>
                  <a:t>Many of the words also contain a schwa sound, /u/ or /</a:t>
                </a:r>
                <a:r>
                  <a:rPr lang="en-GB" dirty="0" err="1">
                    <a:latin typeface="Sassoon Sans US 2023" pitchFamily="2" charset="0"/>
                  </a:rPr>
                  <a:t>i</a:t>
                </a:r>
                <a:r>
                  <a:rPr lang="en-GB" dirty="0">
                    <a:latin typeface="Sassoon Sans US 2023" pitchFamily="2" charset="0"/>
                  </a:rPr>
                  <a:t>/, which usually occurs in the unstressed syllable.</a:t>
                </a:r>
              </a:p>
            </p:txBody>
          </p:sp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7B87BADC-4456-F459-7BF4-EE8AC42C4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57548" y="1899153"/>
                <a:ext cx="767656" cy="1908537"/>
              </a:xfrm>
              <a:prstGeom prst="rect">
                <a:avLst/>
              </a:prstGeom>
            </p:spPr>
          </p:pic>
        </p:grpSp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1F9DBEE5-D091-9F5F-8452-A32AF9B39C84}"/>
                </a:ext>
              </a:extLst>
            </p:cNvPr>
            <p:cNvSpPr/>
            <p:nvPr/>
          </p:nvSpPr>
          <p:spPr>
            <a:xfrm>
              <a:off x="1453376" y="4604601"/>
              <a:ext cx="2950032" cy="1237012"/>
            </a:xfrm>
            <a:prstGeom prst="wedgeRoundRectCallout">
              <a:avLst>
                <a:gd name="adj1" fmla="val -57787"/>
                <a:gd name="adj2" fmla="val 17273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FC751E-3765-A38A-5241-63E015D0ABB1}"/>
              </a:ext>
            </a:extLst>
          </p:cNvPr>
          <p:cNvGrpSpPr/>
          <p:nvPr/>
        </p:nvGrpSpPr>
        <p:grpSpPr>
          <a:xfrm>
            <a:off x="1732302" y="2572580"/>
            <a:ext cx="8879504" cy="2480836"/>
            <a:chOff x="1732302" y="2572580"/>
            <a:chExt cx="8879504" cy="248083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AA55C23-968D-01DC-B3FF-F6D5B82A6CDD}"/>
                </a:ext>
              </a:extLst>
            </p:cNvPr>
            <p:cNvGrpSpPr/>
            <p:nvPr/>
          </p:nvGrpSpPr>
          <p:grpSpPr>
            <a:xfrm>
              <a:off x="1732302" y="2572580"/>
              <a:ext cx="8879504" cy="2480836"/>
              <a:chOff x="1732302" y="2572580"/>
              <a:chExt cx="8879504" cy="248083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B7CED5F-2A6D-D2A1-9EF4-AB17E1F70525}"/>
                  </a:ext>
                </a:extLst>
              </p:cNvPr>
              <p:cNvGrpSpPr/>
              <p:nvPr/>
            </p:nvGrpSpPr>
            <p:grpSpPr>
              <a:xfrm>
                <a:off x="1732302" y="2572580"/>
                <a:ext cx="8690577" cy="2480836"/>
                <a:chOff x="1732302" y="2572580"/>
                <a:chExt cx="8690577" cy="2480836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AB1A3D2-D2B0-D0C8-6351-345ABDCC5BA5}"/>
                    </a:ext>
                  </a:extLst>
                </p:cNvPr>
                <p:cNvGrpSpPr/>
                <p:nvPr/>
              </p:nvGrpSpPr>
              <p:grpSpPr>
                <a:xfrm>
                  <a:off x="1732302" y="2572580"/>
                  <a:ext cx="8690577" cy="2480836"/>
                  <a:chOff x="1732302" y="2572580"/>
                  <a:chExt cx="8690577" cy="2480836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E22AFBB2-73BD-27FF-30B5-8C8F950CC9D0}"/>
                      </a:ext>
                    </a:extLst>
                  </p:cNvPr>
                  <p:cNvGrpSpPr/>
                  <p:nvPr/>
                </p:nvGrpSpPr>
                <p:grpSpPr>
                  <a:xfrm>
                    <a:off x="1732302" y="2572580"/>
                    <a:ext cx="8353530" cy="2480836"/>
                    <a:chOff x="1732302" y="2572580"/>
                    <a:chExt cx="8353530" cy="2480836"/>
                  </a:xfrm>
                </p:grpSpPr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D722139D-EC33-DFC1-5638-1CBDD71F4F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32302" y="2572580"/>
                      <a:ext cx="8353530" cy="2480836"/>
                      <a:chOff x="1732302" y="2572580"/>
                      <a:chExt cx="8353530" cy="2480836"/>
                    </a:xfrm>
                  </p:grpSpPr>
                  <p:grpSp>
                    <p:nvGrpSpPr>
                      <p:cNvPr id="58" name="Group 57">
                        <a:extLst>
                          <a:ext uri="{FF2B5EF4-FFF2-40B4-BE49-F238E27FC236}">
                            <a16:creationId xmlns:a16="http://schemas.microsoft.com/office/drawing/2014/main" id="{258965A2-8494-A265-501B-5734AB06CE1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35480" y="2572580"/>
                        <a:ext cx="8150352" cy="1668781"/>
                        <a:chOff x="1893152" y="2645158"/>
                        <a:chExt cx="8150352" cy="1668781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4B6A582C-F0E0-F20A-4C18-4DF2FEFA011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93152" y="2645158"/>
                          <a:ext cx="8150352" cy="1668781"/>
                          <a:chOff x="1893152" y="2645158"/>
                          <a:chExt cx="8150352" cy="1668781"/>
                        </a:xfrm>
                      </p:grpSpPr>
                      <p:grpSp>
                        <p:nvGrpSpPr>
                          <p:cNvPr id="51" name="Group 50">
                            <a:extLst>
                              <a:ext uri="{FF2B5EF4-FFF2-40B4-BE49-F238E27FC236}">
                                <a16:creationId xmlns:a16="http://schemas.microsoft.com/office/drawing/2014/main" id="{92BE99CD-379F-8594-C87E-FB090E1C49F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93152" y="2645158"/>
                            <a:ext cx="8150352" cy="1668781"/>
                            <a:chOff x="1893152" y="2645158"/>
                            <a:chExt cx="8150352" cy="1668781"/>
                          </a:xfrm>
                        </p:grpSpPr>
                        <p:grpSp>
                          <p:nvGrpSpPr>
                            <p:cNvPr id="23" name="Group 22">
                              <a:extLst>
                                <a:ext uri="{FF2B5EF4-FFF2-40B4-BE49-F238E27FC236}">
                                  <a16:creationId xmlns:a16="http://schemas.microsoft.com/office/drawing/2014/main" id="{976A9C9A-EBEF-D20F-7E24-A9BF0A3F09B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893152" y="2645158"/>
                              <a:ext cx="8150352" cy="908664"/>
                              <a:chOff x="1893152" y="2645158"/>
                              <a:chExt cx="8150352" cy="908664"/>
                            </a:xfrm>
                          </p:grpSpPr>
                          <p:cxnSp>
                            <p:nvCxnSpPr>
                              <p:cNvPr id="17" name="Straight Connector 16">
                                <a:extLst>
                                  <a:ext uri="{FF2B5EF4-FFF2-40B4-BE49-F238E27FC236}">
                                    <a16:creationId xmlns:a16="http://schemas.microsoft.com/office/drawing/2014/main" id="{26B23078-25A9-1DCB-D661-4F8233E88C3F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1893152" y="2656461"/>
                                <a:ext cx="286584" cy="0"/>
                              </a:xfrm>
                              <a:prstGeom prst="line">
                                <a:avLst/>
                              </a:prstGeom>
                              <a:ln w="57150">
                                <a:solidFill>
                                  <a:srgbClr val="00B05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2" name="Straight Connector 21">
                                <a:extLst>
                                  <a:ext uri="{FF2B5EF4-FFF2-40B4-BE49-F238E27FC236}">
                                    <a16:creationId xmlns:a16="http://schemas.microsoft.com/office/drawing/2014/main" id="{5618CEBF-9B71-A876-53FF-9D2CC9D57530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5350476" y="2645158"/>
                                <a:ext cx="77721" cy="0"/>
                              </a:xfrm>
                              <a:prstGeom prst="line">
                                <a:avLst/>
                              </a:prstGeom>
                              <a:ln w="57150">
                                <a:solidFill>
                                  <a:srgbClr val="00B05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5" name="Straight Connector 24">
                                <a:extLst>
                                  <a:ext uri="{FF2B5EF4-FFF2-40B4-BE49-F238E27FC236}">
                                    <a16:creationId xmlns:a16="http://schemas.microsoft.com/office/drawing/2014/main" id="{13617D05-6A0F-0660-57FD-E7E822877E7E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9467705" y="3453683"/>
                                <a:ext cx="312315" cy="0"/>
                              </a:xfrm>
                              <a:prstGeom prst="line">
                                <a:avLst/>
                              </a:prstGeom>
                              <a:ln w="57150">
                                <a:solidFill>
                                  <a:srgbClr val="00B05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6" name="Straight Connector 25">
                                <a:extLst>
                                  <a:ext uri="{FF2B5EF4-FFF2-40B4-BE49-F238E27FC236}">
                                    <a16:creationId xmlns:a16="http://schemas.microsoft.com/office/drawing/2014/main" id="{7B013768-741B-EA3F-667F-128B6A1DE8C7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5669880" y="3553822"/>
                                <a:ext cx="166771" cy="0"/>
                              </a:xfrm>
                              <a:prstGeom prst="line">
                                <a:avLst/>
                              </a:prstGeom>
                              <a:ln w="57150">
                                <a:solidFill>
                                  <a:srgbClr val="00B05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7" name="Straight Connector 26">
                                <a:extLst>
                                  <a:ext uri="{FF2B5EF4-FFF2-40B4-BE49-F238E27FC236}">
                                    <a16:creationId xmlns:a16="http://schemas.microsoft.com/office/drawing/2014/main" id="{F57A0CAF-FAC7-B33B-DB9A-8F8665A0F3B6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2644972" y="3480263"/>
                                <a:ext cx="161989" cy="2894"/>
                              </a:xfrm>
                              <a:prstGeom prst="line">
                                <a:avLst/>
                              </a:prstGeom>
                              <a:ln w="57150">
                                <a:solidFill>
                                  <a:srgbClr val="00B05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9" name="Straight Connector 28">
                                <a:extLst>
                                  <a:ext uri="{FF2B5EF4-FFF2-40B4-BE49-F238E27FC236}">
                                    <a16:creationId xmlns:a16="http://schemas.microsoft.com/office/drawing/2014/main" id="{6B24675D-461C-AEF5-03A8-BAE97D9876FA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9950648" y="2660608"/>
                                <a:ext cx="92856" cy="0"/>
                              </a:xfrm>
                              <a:prstGeom prst="line">
                                <a:avLst/>
                              </a:prstGeom>
                              <a:ln w="57150">
                                <a:solidFill>
                                  <a:srgbClr val="00B05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44" name="Straight Connector 43">
                              <a:extLst>
                                <a:ext uri="{FF2B5EF4-FFF2-40B4-BE49-F238E27FC236}">
                                  <a16:creationId xmlns:a16="http://schemas.microsoft.com/office/drawing/2014/main" id="{3A5BD974-8EA7-1BD5-AE1B-1202570EE32D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2035392" y="4313939"/>
                              <a:ext cx="277602" cy="0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rgbClr val="00B05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48" name="Straight Connector 47">
                            <a:extLst>
                              <a:ext uri="{FF2B5EF4-FFF2-40B4-BE49-F238E27FC236}">
                                <a16:creationId xmlns:a16="http://schemas.microsoft.com/office/drawing/2014/main" id="{7E0F7B7D-79BC-3528-F685-D4D1A41A1E6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9162851" y="2654763"/>
                            <a:ext cx="13151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00B05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57" name="Straight Connector 56">
                          <a:extLst>
                            <a:ext uri="{FF2B5EF4-FFF2-40B4-BE49-F238E27FC236}">
                              <a16:creationId xmlns:a16="http://schemas.microsoft.com/office/drawing/2014/main" id="{D1892FC7-1FDF-C96A-8508-DE6C668D44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9210336" y="4269662"/>
                          <a:ext cx="156512" cy="0"/>
                        </a:xfrm>
                        <a:prstGeom prst="line">
                          <a:avLst/>
                        </a:prstGeom>
                        <a:ln w="57150">
                          <a:solidFill>
                            <a:srgbClr val="00B05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37" name="Straight Connector 36">
                        <a:extLst>
                          <a:ext uri="{FF2B5EF4-FFF2-40B4-BE49-F238E27FC236}">
                            <a16:creationId xmlns:a16="http://schemas.microsoft.com/office/drawing/2014/main" id="{6BCE7936-3406-5E06-11B8-CCA0132A64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32302" y="3407685"/>
                        <a:ext cx="160672" cy="0"/>
                      </a:xfrm>
                      <a:prstGeom prst="line">
                        <a:avLst/>
                      </a:prstGeom>
                      <a:ln w="5715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Straight Connector 37">
                        <a:extLst>
                          <a:ext uri="{FF2B5EF4-FFF2-40B4-BE49-F238E27FC236}">
                            <a16:creationId xmlns:a16="http://schemas.microsoft.com/office/drawing/2014/main" id="{F224DB76-27F6-FD77-20C7-43C1F1B959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654040" y="5053416"/>
                        <a:ext cx="146634" cy="0"/>
                      </a:xfrm>
                      <a:prstGeom prst="line">
                        <a:avLst/>
                      </a:prstGeom>
                      <a:ln w="5715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850030E9-69A7-E46E-9D27-0ABD5ABC65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420688" y="4219491"/>
                        <a:ext cx="152072" cy="0"/>
                      </a:xfrm>
                      <a:prstGeom prst="line">
                        <a:avLst/>
                      </a:prstGeom>
                      <a:ln w="5715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4" name="Straight Connector 23">
                      <a:extLst>
                        <a:ext uri="{FF2B5EF4-FFF2-40B4-BE49-F238E27FC236}">
                          <a16:creationId xmlns:a16="http://schemas.microsoft.com/office/drawing/2014/main" id="{43C3026D-67E9-1B5C-5A1A-C1030409A8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40994" y="2583883"/>
                      <a:ext cx="141107" cy="0"/>
                    </a:xfrm>
                    <a:prstGeom prst="line">
                      <a:avLst/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>
                      <a:extLst>
                        <a:ext uri="{FF2B5EF4-FFF2-40B4-BE49-F238E27FC236}">
                          <a16:creationId xmlns:a16="http://schemas.microsoft.com/office/drawing/2014/main" id="{A24A70DD-82D4-F66E-CA10-73911001F4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440564" y="2583883"/>
                      <a:ext cx="97974" cy="0"/>
                    </a:xfrm>
                    <a:prstGeom prst="line">
                      <a:avLst/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54ADCDEE-78E2-FAE3-51CF-4F5A44A28C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15022" y="2588030"/>
                    <a:ext cx="107857" cy="0"/>
                  </a:xfrm>
                  <a:prstGeom prst="line">
                    <a:avLst/>
                  </a:prstGeom>
                  <a:ln w="571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73F1923C-78B0-B015-F16F-60DDC6E0D1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31081" y="3394954"/>
                  <a:ext cx="107457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51DD073-4C16-E747-41A5-4F6316E6A0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3829" y="4197084"/>
                <a:ext cx="154149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F085080-1819-AAC1-4532-1E52D6E91E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60736" y="4197084"/>
                <a:ext cx="151070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0393E05-D6D0-B3F1-381A-0BAE5D31980F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43" y="4219491"/>
              <a:ext cx="152917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C690A00-51A2-1B1F-7FCB-60E3ED53BA45}"/>
                </a:ext>
              </a:extLst>
            </p:cNvPr>
            <p:cNvCxnSpPr>
              <a:cxnSpLocks/>
            </p:cNvCxnSpPr>
            <p:nvPr/>
          </p:nvCxnSpPr>
          <p:spPr>
            <a:xfrm>
              <a:off x="6568469" y="4219491"/>
              <a:ext cx="111724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95CED6B-2699-55A6-B138-BDA9E9E94249}"/>
              </a:ext>
            </a:extLst>
          </p:cNvPr>
          <p:cNvGrpSpPr/>
          <p:nvPr/>
        </p:nvGrpSpPr>
        <p:grpSpPr>
          <a:xfrm>
            <a:off x="2340082" y="2583883"/>
            <a:ext cx="7896526" cy="2469533"/>
            <a:chOff x="2340082" y="2583883"/>
            <a:chExt cx="7896526" cy="2469533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648A4A-6BD1-10A7-9BDA-E1B40A24EF51}"/>
                </a:ext>
              </a:extLst>
            </p:cNvPr>
            <p:cNvCxnSpPr>
              <a:cxnSpLocks/>
            </p:cNvCxnSpPr>
            <p:nvPr/>
          </p:nvCxnSpPr>
          <p:spPr>
            <a:xfrm>
              <a:off x="2556590" y="2583883"/>
              <a:ext cx="160672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F21447E-E32F-15C3-2744-67AA2CA546F9}"/>
                </a:ext>
              </a:extLst>
            </p:cNvPr>
            <p:cNvCxnSpPr>
              <a:cxnSpLocks/>
            </p:cNvCxnSpPr>
            <p:nvPr/>
          </p:nvCxnSpPr>
          <p:spPr>
            <a:xfrm>
              <a:off x="2340082" y="3407685"/>
              <a:ext cx="159278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BD2ECDB-A469-8101-C4DF-06363E60D69F}"/>
                </a:ext>
              </a:extLst>
            </p:cNvPr>
            <p:cNvCxnSpPr>
              <a:cxnSpLocks/>
            </p:cNvCxnSpPr>
            <p:nvPr/>
          </p:nvCxnSpPr>
          <p:spPr>
            <a:xfrm>
              <a:off x="2521179" y="4244453"/>
              <a:ext cx="166121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332E221-1560-0FBB-76FA-C10E06E10091}"/>
                </a:ext>
              </a:extLst>
            </p:cNvPr>
            <p:cNvCxnSpPr>
              <a:cxnSpLocks/>
            </p:cNvCxnSpPr>
            <p:nvPr/>
          </p:nvCxnSpPr>
          <p:spPr>
            <a:xfrm>
              <a:off x="6012973" y="3394954"/>
              <a:ext cx="154147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E611F8-D73D-EC25-495A-3D1A74347DC0}"/>
                </a:ext>
              </a:extLst>
            </p:cNvPr>
            <p:cNvCxnSpPr>
              <a:cxnSpLocks/>
            </p:cNvCxnSpPr>
            <p:nvPr/>
          </p:nvCxnSpPr>
          <p:spPr>
            <a:xfrm>
              <a:off x="5207226" y="5053416"/>
              <a:ext cx="153193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9AD270-1031-9AEA-B03F-F4314FF1AA8C}"/>
                </a:ext>
              </a:extLst>
            </p:cNvPr>
            <p:cNvCxnSpPr>
              <a:cxnSpLocks/>
            </p:cNvCxnSpPr>
            <p:nvPr/>
          </p:nvCxnSpPr>
          <p:spPr>
            <a:xfrm>
              <a:off x="6424391" y="5053416"/>
              <a:ext cx="174529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A5662CB-2667-1F57-B9A7-A9F10B7EB510}"/>
                </a:ext>
              </a:extLst>
            </p:cNvPr>
            <p:cNvCxnSpPr>
              <a:cxnSpLocks/>
            </p:cNvCxnSpPr>
            <p:nvPr/>
          </p:nvCxnSpPr>
          <p:spPr>
            <a:xfrm>
              <a:off x="10030260" y="3381238"/>
              <a:ext cx="206348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3CC78D1-858D-7ED5-213C-A777C9BC7369}"/>
                </a:ext>
              </a:extLst>
            </p:cNvPr>
            <p:cNvCxnSpPr>
              <a:cxnSpLocks/>
            </p:cNvCxnSpPr>
            <p:nvPr/>
          </p:nvCxnSpPr>
          <p:spPr>
            <a:xfrm>
              <a:off x="9640550" y="2588030"/>
              <a:ext cx="110960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Placeholder 1">
            <a:extLst>
              <a:ext uri="{FF2B5EF4-FFF2-40B4-BE49-F238E27FC236}">
                <a16:creationId xmlns:a16="http://schemas.microsoft.com/office/drawing/2014/main" id="{AB68807B-6526-CEF0-736F-E480F23CD971}"/>
              </a:ext>
            </a:extLst>
          </p:cNvPr>
          <p:cNvSpPr txBox="1">
            <a:spLocks/>
          </p:cNvSpPr>
          <p:nvPr/>
        </p:nvSpPr>
        <p:spPr>
          <a:xfrm>
            <a:off x="8356003" y="300054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doub</a:t>
            </a:r>
            <a:r>
              <a:rPr lang="en-US" sz="2800" b="0" dirty="0">
                <a:solidFill>
                  <a:srgbClr val="3372DC"/>
                </a:solidFill>
                <a:latin typeface="Sassoon Sans US 2023" pitchFamily="2" charset="77"/>
              </a:rPr>
              <a:t>le</a:t>
            </a:r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d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87121C8-6444-D5CD-D1EC-AC0BC76C6ADB}"/>
              </a:ext>
            </a:extLst>
          </p:cNvPr>
          <p:cNvGrpSpPr/>
          <p:nvPr/>
        </p:nvGrpSpPr>
        <p:grpSpPr>
          <a:xfrm>
            <a:off x="1732302" y="5845562"/>
            <a:ext cx="3568953" cy="656862"/>
            <a:chOff x="1567719" y="5833439"/>
            <a:chExt cx="3568953" cy="656862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D0C511A-800A-9126-61C2-48A9027D20C3}"/>
                </a:ext>
              </a:extLst>
            </p:cNvPr>
            <p:cNvSpPr txBox="1"/>
            <p:nvPr/>
          </p:nvSpPr>
          <p:spPr>
            <a:xfrm>
              <a:off x="1662104" y="5843970"/>
              <a:ext cx="340818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dirty="0">
                  <a:latin typeface="Sassoon Sans US 2023" pitchFamily="2" charset="0"/>
                </a:rPr>
                <a:t>The final stable syllable </a:t>
              </a:r>
              <a:r>
                <a:rPr lang="en-GB" i="1" dirty="0">
                  <a:latin typeface="Sassoon Sans US 2023" pitchFamily="2" charset="0"/>
                </a:rPr>
                <a:t>le</a:t>
              </a:r>
              <a:r>
                <a:rPr lang="en-GB" dirty="0">
                  <a:latin typeface="Sassoon Sans US 2023" pitchFamily="2" charset="0"/>
                </a:rPr>
                <a:t> contains a schwa sound + /l/, /</a:t>
              </a:r>
              <a:r>
                <a:rPr lang="en-GB" dirty="0" err="1">
                  <a:latin typeface="Sassoon Sans US 2023" pitchFamily="2" charset="0"/>
                </a:rPr>
                <a:t>ul</a:t>
              </a:r>
              <a:r>
                <a:rPr lang="en-GB" dirty="0">
                  <a:latin typeface="Sassoon Sans US 2023" pitchFamily="2" charset="0"/>
                </a:rPr>
                <a:t>/.</a:t>
              </a:r>
            </a:p>
          </p:txBody>
        </p:sp>
        <p:sp>
          <p:nvSpPr>
            <p:cNvPr id="87" name="Speech Bubble: Rectangle with Corners Rounded 86">
              <a:extLst>
                <a:ext uri="{FF2B5EF4-FFF2-40B4-BE49-F238E27FC236}">
                  <a16:creationId xmlns:a16="http://schemas.microsoft.com/office/drawing/2014/main" id="{400641DB-54E1-635B-4764-C4A43840725F}"/>
                </a:ext>
              </a:extLst>
            </p:cNvPr>
            <p:cNvSpPr/>
            <p:nvPr/>
          </p:nvSpPr>
          <p:spPr>
            <a:xfrm>
              <a:off x="1567719" y="5833439"/>
              <a:ext cx="3568953" cy="651412"/>
            </a:xfrm>
            <a:prstGeom prst="wedgeRoundRectCallout">
              <a:avLst>
                <a:gd name="adj1" fmla="val -57390"/>
                <a:gd name="adj2" fmla="val -54437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ounded Rectangular Callout 17">
            <a:extLst>
              <a:ext uri="{FF2B5EF4-FFF2-40B4-BE49-F238E27FC236}">
                <a16:creationId xmlns:a16="http://schemas.microsoft.com/office/drawing/2014/main" id="{EB430719-111F-3819-262D-E90B31907406}"/>
              </a:ext>
            </a:extLst>
          </p:cNvPr>
          <p:cNvSpPr/>
          <p:nvPr/>
        </p:nvSpPr>
        <p:spPr>
          <a:xfrm>
            <a:off x="7738848" y="5708855"/>
            <a:ext cx="2932663" cy="787946"/>
          </a:xfrm>
          <a:prstGeom prst="wedgeRoundRectCallout">
            <a:avLst>
              <a:gd name="adj1" fmla="val 56900"/>
              <a:gd name="adj2" fmla="val -36223"/>
              <a:gd name="adj3" fmla="val 16667"/>
            </a:avLst>
          </a:prstGeom>
          <a:noFill/>
          <a:ln w="381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5F54AC-B637-F3F9-F2FA-96F9704A6011}"/>
              </a:ext>
            </a:extLst>
          </p:cNvPr>
          <p:cNvSpPr txBox="1"/>
          <p:nvPr/>
        </p:nvSpPr>
        <p:spPr>
          <a:xfrm>
            <a:off x="7838445" y="5793176"/>
            <a:ext cx="2734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Sans US 2023" pitchFamily="2" charset="77"/>
              </a:rPr>
              <a:t>Which short vowel spellings are less common?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11D0F1-C9C2-3DF8-FC83-C82EDEEFD5F6}"/>
              </a:ext>
            </a:extLst>
          </p:cNvPr>
          <p:cNvGrpSpPr/>
          <p:nvPr/>
        </p:nvGrpSpPr>
        <p:grpSpPr>
          <a:xfrm>
            <a:off x="363707" y="2196689"/>
            <a:ext cx="11008827" cy="2099903"/>
            <a:chOff x="363707" y="2196689"/>
            <a:chExt cx="11008827" cy="2099903"/>
          </a:xfrm>
        </p:grpSpPr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D7A30D86-10D0-10BA-4E4A-B1AFD24724CF}"/>
                </a:ext>
              </a:extLst>
            </p:cNvPr>
            <p:cNvSpPr txBox="1">
              <a:spLocks/>
            </p:cNvSpPr>
            <p:nvPr/>
          </p:nvSpPr>
          <p:spPr>
            <a:xfrm>
              <a:off x="363707" y="2196689"/>
              <a:ext cx="3943349" cy="4342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0" dirty="0">
                  <a:solidFill>
                    <a:schemeClr val="tx1"/>
                  </a:solidFill>
                  <a:latin typeface="Sassoon Sans US 2023" pitchFamily="2" charset="77"/>
                </a:rPr>
                <a:t>tr</a:t>
              </a:r>
              <a:r>
                <a:rPr lang="en-US" sz="2800" b="0" dirty="0">
                  <a:solidFill>
                    <a:srgbClr val="FF0000"/>
                  </a:solidFill>
                  <a:latin typeface="Sassoon Sans US 2023" pitchFamily="2" charset="77"/>
                </a:rPr>
                <a:t>ea</a:t>
              </a:r>
              <a:r>
                <a:rPr lang="en-US" sz="2800" b="0" dirty="0">
                  <a:solidFill>
                    <a:schemeClr val="tx1"/>
                  </a:solidFill>
                  <a:latin typeface="Sassoon Sans US 2023" pitchFamily="2" charset="77"/>
                </a:rPr>
                <a:t>chery</a:t>
              </a:r>
            </a:p>
          </p:txBody>
        </p:sp>
        <p:sp>
          <p:nvSpPr>
            <p:cNvPr id="39" name="Text Placeholder 1">
              <a:extLst>
                <a:ext uri="{FF2B5EF4-FFF2-40B4-BE49-F238E27FC236}">
                  <a16:creationId xmlns:a16="http://schemas.microsoft.com/office/drawing/2014/main" id="{6F422969-2F09-9CD0-6E52-C76BAF6391E2}"/>
                </a:ext>
              </a:extLst>
            </p:cNvPr>
            <p:cNvSpPr txBox="1">
              <a:spLocks/>
            </p:cNvSpPr>
            <p:nvPr/>
          </p:nvSpPr>
          <p:spPr>
            <a:xfrm>
              <a:off x="691612" y="3862325"/>
              <a:ext cx="3285700" cy="4342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0" dirty="0">
                  <a:solidFill>
                    <a:schemeClr val="tx1"/>
                  </a:solidFill>
                  <a:latin typeface="Sassoon Sans US 2023" pitchFamily="2" charset="77"/>
                </a:rPr>
                <a:t>ph</a:t>
              </a:r>
              <a:r>
                <a:rPr lang="en-US" sz="2800" b="0" dirty="0">
                  <a:solidFill>
                    <a:srgbClr val="FF0000"/>
                  </a:solidFill>
                  <a:latin typeface="Sassoon Sans US 2023" pitchFamily="2" charset="77"/>
                </a:rPr>
                <a:t>ea</a:t>
              </a:r>
              <a:r>
                <a:rPr lang="en-US" sz="2800" b="0" dirty="0">
                  <a:solidFill>
                    <a:schemeClr val="tx1"/>
                  </a:solidFill>
                  <a:latin typeface="Sassoon Sans US 2023" pitchFamily="2" charset="77"/>
                </a:rPr>
                <a:t>sant</a:t>
              </a:r>
            </a:p>
          </p:txBody>
        </p:sp>
        <p:sp>
          <p:nvSpPr>
            <p:cNvPr id="41" name="Text Placeholder 1">
              <a:extLst>
                <a:ext uri="{FF2B5EF4-FFF2-40B4-BE49-F238E27FC236}">
                  <a16:creationId xmlns:a16="http://schemas.microsoft.com/office/drawing/2014/main" id="{4A7D16D2-3814-0710-1128-C3B9F9F1C573}"/>
                </a:ext>
              </a:extLst>
            </p:cNvPr>
            <p:cNvSpPr txBox="1">
              <a:spLocks/>
            </p:cNvSpPr>
            <p:nvPr/>
          </p:nvSpPr>
          <p:spPr>
            <a:xfrm>
              <a:off x="4219303" y="3036817"/>
              <a:ext cx="3801155" cy="4342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0" dirty="0">
                  <a:solidFill>
                    <a:schemeClr val="tx1"/>
                  </a:solidFill>
                  <a:latin typeface="Sassoon Sans US 2023" pitchFamily="2" charset="77"/>
                </a:rPr>
                <a:t>p</a:t>
              </a:r>
              <a:r>
                <a:rPr lang="en-US" sz="2800" b="0" dirty="0">
                  <a:solidFill>
                    <a:srgbClr val="FF0000"/>
                  </a:solidFill>
                  <a:latin typeface="Sassoon Sans US 2023" pitchFamily="2" charset="77"/>
                </a:rPr>
                <a:t>y</a:t>
              </a:r>
              <a:r>
                <a:rPr lang="en-US" sz="2800" b="0" dirty="0">
                  <a:solidFill>
                    <a:schemeClr val="tx1"/>
                  </a:solidFill>
                  <a:latin typeface="Sassoon Sans US 2023" pitchFamily="2" charset="77"/>
                </a:rPr>
                <a:t>ramid</a:t>
              </a:r>
            </a:p>
          </p:txBody>
        </p:sp>
        <p:sp>
          <p:nvSpPr>
            <p:cNvPr id="47" name="Text Placeholder 1">
              <a:extLst>
                <a:ext uri="{FF2B5EF4-FFF2-40B4-BE49-F238E27FC236}">
                  <a16:creationId xmlns:a16="http://schemas.microsoft.com/office/drawing/2014/main" id="{565668F9-8F76-4AFF-D8D5-DFB754722520}"/>
                </a:ext>
              </a:extLst>
            </p:cNvPr>
            <p:cNvSpPr txBox="1">
              <a:spLocks/>
            </p:cNvSpPr>
            <p:nvPr/>
          </p:nvSpPr>
          <p:spPr>
            <a:xfrm>
              <a:off x="8355990" y="3002151"/>
              <a:ext cx="3016544" cy="4342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0" dirty="0">
                  <a:solidFill>
                    <a:schemeClr val="tx1"/>
                  </a:solidFill>
                  <a:latin typeface="Sassoon Sans US 2023" pitchFamily="2" charset="77"/>
                </a:rPr>
                <a:t>d</a:t>
              </a:r>
              <a:r>
                <a:rPr lang="en-US" sz="2800" b="0" dirty="0">
                  <a:solidFill>
                    <a:srgbClr val="FF0000"/>
                  </a:solidFill>
                  <a:latin typeface="Sassoon Sans US 2023" pitchFamily="2" charset="77"/>
                </a:rPr>
                <a:t>ou</a:t>
              </a:r>
              <a:r>
                <a:rPr lang="en-US" sz="2800" b="0" dirty="0">
                  <a:solidFill>
                    <a:schemeClr val="tx1"/>
                  </a:solidFill>
                  <a:latin typeface="Sassoon Sans US 2023" pitchFamily="2" charset="77"/>
                </a:rPr>
                <a:t>b</a:t>
              </a:r>
              <a:r>
                <a:rPr lang="en-US" sz="2800" b="0" dirty="0">
                  <a:solidFill>
                    <a:srgbClr val="3372DC"/>
                  </a:solidFill>
                  <a:latin typeface="Sassoon Sans US 2023" pitchFamily="2" charset="77"/>
                </a:rPr>
                <a:t>le</a:t>
              </a:r>
              <a:r>
                <a:rPr lang="en-US" sz="2800" b="0" dirty="0">
                  <a:solidFill>
                    <a:schemeClr val="tx1"/>
                  </a:solidFill>
                  <a:latin typeface="Sassoon Sans US 2023" pitchFamily="2" charset="77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21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84" grpId="0"/>
      <p:bldP spid="19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EDE8434-9AB3-05E9-C5B3-E61D383701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these words according to </a:t>
            </a:r>
          </a:p>
          <a:p>
            <a:r>
              <a:rPr lang="en-GB" dirty="0"/>
              <a:t>the short vowel sound(s) they contain?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A05767-BA9E-E874-19D5-195914EC6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Spelling Sounds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9B4BDC-D8EF-6D47-0B91-1DCD722A9EF7}"/>
              </a:ext>
            </a:extLst>
          </p:cNvPr>
          <p:cNvSpPr/>
          <p:nvPr/>
        </p:nvSpPr>
        <p:spPr>
          <a:xfrm>
            <a:off x="361660" y="2945152"/>
            <a:ext cx="2041326" cy="3586278"/>
          </a:xfrm>
          <a:prstGeom prst="rect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637659-10F0-FBEC-E493-97AB5CD3F27F}"/>
              </a:ext>
            </a:extLst>
          </p:cNvPr>
          <p:cNvSpPr/>
          <p:nvPr/>
        </p:nvSpPr>
        <p:spPr>
          <a:xfrm>
            <a:off x="2712103" y="2945151"/>
            <a:ext cx="2041326" cy="3576891"/>
          </a:xfrm>
          <a:prstGeom prst="rect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BBA18D-1958-C22A-8CB9-A19A0E3B2DAA}"/>
              </a:ext>
            </a:extLst>
          </p:cNvPr>
          <p:cNvSpPr/>
          <p:nvPr/>
        </p:nvSpPr>
        <p:spPr>
          <a:xfrm>
            <a:off x="5062546" y="2945223"/>
            <a:ext cx="2041325" cy="3586278"/>
          </a:xfrm>
          <a:prstGeom prst="rect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83BEE7-CB58-E922-8631-C6BFD0671044}"/>
              </a:ext>
            </a:extLst>
          </p:cNvPr>
          <p:cNvSpPr txBox="1"/>
          <p:nvPr/>
        </p:nvSpPr>
        <p:spPr>
          <a:xfrm>
            <a:off x="3312723" y="302971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long 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1B6FFF-08C6-6F41-2A34-4465018256C1}"/>
              </a:ext>
            </a:extLst>
          </p:cNvPr>
          <p:cNvSpPr txBox="1"/>
          <p:nvPr/>
        </p:nvSpPr>
        <p:spPr>
          <a:xfrm>
            <a:off x="5691113" y="3029711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long </a:t>
            </a:r>
            <a:r>
              <a:rPr lang="en-GB" b="1" dirty="0" err="1">
                <a:solidFill>
                  <a:srgbClr val="7956D6"/>
                </a:solidFill>
                <a:latin typeface="Sassoon Sans US 2023" pitchFamily="2" charset="77"/>
              </a:rPr>
              <a:t>i</a:t>
            </a:r>
            <a:endParaRPr lang="en-GB" b="1" dirty="0">
              <a:solidFill>
                <a:srgbClr val="7956D6"/>
              </a:solidFill>
              <a:latin typeface="Sassoon Sans US 2023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D2F012-5727-1E84-C6F6-32B0E8B0CBC6}"/>
              </a:ext>
            </a:extLst>
          </p:cNvPr>
          <p:cNvSpPr txBox="1"/>
          <p:nvPr/>
        </p:nvSpPr>
        <p:spPr>
          <a:xfrm>
            <a:off x="953909" y="3029711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long a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798F7A2-54FC-B9AD-52A5-23FBF76F7854}"/>
              </a:ext>
            </a:extLst>
          </p:cNvPr>
          <p:cNvSpPr txBox="1">
            <a:spLocks/>
          </p:cNvSpPr>
          <p:nvPr/>
        </p:nvSpPr>
        <p:spPr>
          <a:xfrm>
            <a:off x="-443136" y="1766071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treachery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DD5EEB8-6590-1BD5-FCFA-5E8F61DA1251}"/>
              </a:ext>
            </a:extLst>
          </p:cNvPr>
          <p:cNvSpPr txBox="1">
            <a:spLocks/>
          </p:cNvSpPr>
          <p:nvPr/>
        </p:nvSpPr>
        <p:spPr>
          <a:xfrm>
            <a:off x="9204663" y="176607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impressive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C9EAF7AE-1074-11A0-1B44-D2542B575365}"/>
              </a:ext>
            </a:extLst>
          </p:cNvPr>
          <p:cNvSpPr txBox="1">
            <a:spLocks/>
          </p:cNvSpPr>
          <p:nvPr/>
        </p:nvSpPr>
        <p:spPr>
          <a:xfrm>
            <a:off x="4213742" y="1766071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pyramid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EE09C084-1D6F-A9AB-B7FC-E445874D9888}"/>
              </a:ext>
            </a:extLst>
          </p:cNvPr>
          <p:cNvSpPr txBox="1">
            <a:spLocks/>
          </p:cNvSpPr>
          <p:nvPr/>
        </p:nvSpPr>
        <p:spPr>
          <a:xfrm>
            <a:off x="4580344" y="2257780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doubled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A59F5133-2BCF-0D8C-5498-AFDACA713967}"/>
              </a:ext>
            </a:extLst>
          </p:cNvPr>
          <p:cNvSpPr txBox="1">
            <a:spLocks/>
          </p:cNvSpPr>
          <p:nvPr/>
        </p:nvSpPr>
        <p:spPr>
          <a:xfrm>
            <a:off x="9204663" y="2257780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alphabet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59DCC27A-45DC-1FC6-A4B3-332E561F4FE3}"/>
              </a:ext>
            </a:extLst>
          </p:cNvPr>
          <p:cNvSpPr txBox="1">
            <a:spLocks/>
          </p:cNvSpPr>
          <p:nvPr/>
        </p:nvSpPr>
        <p:spPr>
          <a:xfrm>
            <a:off x="2230384" y="225778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pheasant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F309CF72-AD1A-6982-F239-961B0B3C0A0D}"/>
              </a:ext>
            </a:extLst>
          </p:cNvPr>
          <p:cNvSpPr txBox="1">
            <a:spLocks/>
          </p:cNvSpPr>
          <p:nvPr/>
        </p:nvSpPr>
        <p:spPr>
          <a:xfrm>
            <a:off x="2235649" y="176607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backpacking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51E89CC-921E-D42A-6447-7E54704B8FAA}"/>
              </a:ext>
            </a:extLst>
          </p:cNvPr>
          <p:cNvSpPr txBox="1">
            <a:spLocks/>
          </p:cNvSpPr>
          <p:nvPr/>
        </p:nvSpPr>
        <p:spPr>
          <a:xfrm>
            <a:off x="-114312" y="225778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suspenseful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8ADBF160-8A4F-0F96-CB27-3C03F84A1115}"/>
              </a:ext>
            </a:extLst>
          </p:cNvPr>
          <p:cNvSpPr txBox="1">
            <a:spLocks/>
          </p:cNvSpPr>
          <p:nvPr/>
        </p:nvSpPr>
        <p:spPr>
          <a:xfrm>
            <a:off x="6693202" y="176607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optimistic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3A64F60D-B201-278A-E26D-E68ECBC32D9F}"/>
              </a:ext>
            </a:extLst>
          </p:cNvPr>
          <p:cNvSpPr txBox="1">
            <a:spLocks/>
          </p:cNvSpPr>
          <p:nvPr/>
        </p:nvSpPr>
        <p:spPr>
          <a:xfrm>
            <a:off x="6690954" y="225778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amendments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CD46B8-F8B4-6D3E-C8AA-A4CB9CF47366}"/>
              </a:ext>
            </a:extLst>
          </p:cNvPr>
          <p:cNvSpPr/>
          <p:nvPr/>
        </p:nvSpPr>
        <p:spPr>
          <a:xfrm>
            <a:off x="7412988" y="2935566"/>
            <a:ext cx="2041325" cy="3586278"/>
          </a:xfrm>
          <a:prstGeom prst="rect">
            <a:avLst/>
          </a:prstGeom>
          <a:noFill/>
          <a:ln w="63500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30512-375C-EEE1-B1C1-D4F939F5A25D}"/>
              </a:ext>
            </a:extLst>
          </p:cNvPr>
          <p:cNvSpPr/>
          <p:nvPr/>
        </p:nvSpPr>
        <p:spPr>
          <a:xfrm>
            <a:off x="9763429" y="2935565"/>
            <a:ext cx="2041325" cy="3586278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0BF66-5366-F664-CA90-D126B1C2B440}"/>
              </a:ext>
            </a:extLst>
          </p:cNvPr>
          <p:cNvSpPr txBox="1"/>
          <p:nvPr/>
        </p:nvSpPr>
        <p:spPr>
          <a:xfrm>
            <a:off x="8006882" y="3029711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139C4"/>
                </a:solidFill>
                <a:latin typeface="Sassoon Sans US 2023" pitchFamily="2" charset="77"/>
              </a:rPr>
              <a:t>long 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56429-26A0-CDC1-DC55-FE89ECC6424D}"/>
              </a:ext>
            </a:extLst>
          </p:cNvPr>
          <p:cNvSpPr txBox="1"/>
          <p:nvPr/>
        </p:nvSpPr>
        <p:spPr>
          <a:xfrm>
            <a:off x="10357047" y="3029711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Sassoon Sans US 2023" pitchFamily="2" charset="77"/>
              </a:rPr>
              <a:t>long u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F5F8492-B96D-B226-921B-4785C4DCB921}"/>
              </a:ext>
            </a:extLst>
          </p:cNvPr>
          <p:cNvSpPr txBox="1">
            <a:spLocks/>
          </p:cNvSpPr>
          <p:nvPr/>
        </p:nvSpPr>
        <p:spPr>
          <a:xfrm>
            <a:off x="1817600" y="3419524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tr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ea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chery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D237622-1C7B-455F-9A09-09C86E30498F}"/>
              </a:ext>
            </a:extLst>
          </p:cNvPr>
          <p:cNvSpPr txBox="1">
            <a:spLocks/>
          </p:cNvSpPr>
          <p:nvPr/>
        </p:nvSpPr>
        <p:spPr>
          <a:xfrm>
            <a:off x="-254943" y="341952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b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ckp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cking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AF2F96A-E17D-01C4-3F30-FE7CC62D1D61}"/>
              </a:ext>
            </a:extLst>
          </p:cNvPr>
          <p:cNvSpPr txBox="1">
            <a:spLocks/>
          </p:cNvSpPr>
          <p:nvPr/>
        </p:nvSpPr>
        <p:spPr>
          <a:xfrm>
            <a:off x="4456570" y="341952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backpack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i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ng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A6A7B34-7866-B41D-775F-6F568FE87255}"/>
              </a:ext>
            </a:extLst>
          </p:cNvPr>
          <p:cNvSpPr txBox="1">
            <a:spLocks/>
          </p:cNvSpPr>
          <p:nvPr/>
        </p:nvSpPr>
        <p:spPr>
          <a:xfrm>
            <a:off x="4198843" y="3844793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p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y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ram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i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d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D37CAFB-44B2-5C32-F7D6-08F6A00B9F01}"/>
              </a:ext>
            </a:extLst>
          </p:cNvPr>
          <p:cNvSpPr txBox="1">
            <a:spLocks/>
          </p:cNvSpPr>
          <p:nvPr/>
        </p:nvSpPr>
        <p:spPr>
          <a:xfrm>
            <a:off x="6788096" y="341952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o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ptimistic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E654AA0-2655-06CE-1F97-18AF0DDDC293}"/>
              </a:ext>
            </a:extLst>
          </p:cNvPr>
          <p:cNvSpPr txBox="1">
            <a:spLocks/>
          </p:cNvSpPr>
          <p:nvPr/>
        </p:nvSpPr>
        <p:spPr>
          <a:xfrm>
            <a:off x="4456570" y="429736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optim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i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st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i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c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ECD1B3B2-A5DE-861F-48F6-52C5B398B6D2}"/>
              </a:ext>
            </a:extLst>
          </p:cNvPr>
          <p:cNvSpPr txBox="1">
            <a:spLocks/>
          </p:cNvSpPr>
          <p:nvPr/>
        </p:nvSpPr>
        <p:spPr>
          <a:xfrm>
            <a:off x="4591148" y="475102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i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mpress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i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ve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18375EF8-FA27-3125-A837-51DEBC35A8B7}"/>
              </a:ext>
            </a:extLst>
          </p:cNvPr>
          <p:cNvSpPr txBox="1">
            <a:spLocks/>
          </p:cNvSpPr>
          <p:nvPr/>
        </p:nvSpPr>
        <p:spPr>
          <a:xfrm>
            <a:off x="2281002" y="384479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impr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e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ssive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E0AE5257-59AA-2108-520B-87D7449FCBE8}"/>
              </a:ext>
            </a:extLst>
          </p:cNvPr>
          <p:cNvSpPr txBox="1">
            <a:spLocks/>
          </p:cNvSpPr>
          <p:nvPr/>
        </p:nvSpPr>
        <p:spPr>
          <a:xfrm>
            <a:off x="9183355" y="341952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s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u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spensef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u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l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31578574-9EED-E26D-FBC4-374568E76C13}"/>
              </a:ext>
            </a:extLst>
          </p:cNvPr>
          <p:cNvSpPr txBox="1">
            <a:spLocks/>
          </p:cNvSpPr>
          <p:nvPr/>
        </p:nvSpPr>
        <p:spPr>
          <a:xfrm>
            <a:off x="2146424" y="431178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susp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e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nseful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3688EC3E-B1C4-CAC9-956E-BD5C0F0282B0}"/>
              </a:ext>
            </a:extLst>
          </p:cNvPr>
          <p:cNvSpPr txBox="1">
            <a:spLocks/>
          </p:cNvSpPr>
          <p:nvPr/>
        </p:nvSpPr>
        <p:spPr>
          <a:xfrm>
            <a:off x="2146424" y="473970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ph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ea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sant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AD858F9A-1DB3-9CFC-E8CA-5519A590BD4A}"/>
              </a:ext>
            </a:extLst>
          </p:cNvPr>
          <p:cNvSpPr txBox="1">
            <a:spLocks/>
          </p:cNvSpPr>
          <p:nvPr/>
        </p:nvSpPr>
        <p:spPr>
          <a:xfrm>
            <a:off x="9314537" y="384479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d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ou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bled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EFDDC7D3-5EFD-9ED7-D93A-E00D3B613B5D}"/>
              </a:ext>
            </a:extLst>
          </p:cNvPr>
          <p:cNvSpPr txBox="1">
            <a:spLocks/>
          </p:cNvSpPr>
          <p:nvPr/>
        </p:nvSpPr>
        <p:spPr>
          <a:xfrm>
            <a:off x="2146424" y="520993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am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e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ndments</a:t>
            </a: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19FC13A1-3D8D-A097-3F6D-727CA34CE244}"/>
              </a:ext>
            </a:extLst>
          </p:cNvPr>
          <p:cNvSpPr txBox="1">
            <a:spLocks/>
          </p:cNvSpPr>
          <p:nvPr/>
        </p:nvSpPr>
        <p:spPr>
          <a:xfrm>
            <a:off x="-120365" y="384479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lphabet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1E2FDDC9-490C-ECFD-62BD-100611190A5C}"/>
              </a:ext>
            </a:extLst>
          </p:cNvPr>
          <p:cNvSpPr txBox="1">
            <a:spLocks/>
          </p:cNvSpPr>
          <p:nvPr/>
        </p:nvSpPr>
        <p:spPr>
          <a:xfrm>
            <a:off x="2281002" y="568190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alphab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e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981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32" grpId="0"/>
      <p:bldP spid="35" grpId="0"/>
      <p:bldP spid="39" grpId="0"/>
      <p:bldP spid="10" grpId="0"/>
      <p:bldP spid="11" grpId="0"/>
      <p:bldP spid="12" grpId="0"/>
      <p:bldP spid="13" grpId="0"/>
      <p:bldP spid="14" grpId="0"/>
      <p:bldP spid="15" grpId="0"/>
      <p:bldP spid="26" grpId="0"/>
      <p:bldP spid="30" grpId="0"/>
      <p:bldP spid="33" grpId="0"/>
      <p:bldP spid="34" grpId="0"/>
      <p:bldP spid="37" grpId="0"/>
      <p:bldP spid="38" grpId="0"/>
      <p:bldP spid="40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EDE8434-9AB3-05E9-C5B3-E61D383701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Which words have schwas? Can you sort these words according to the schwa sound(s) they contain?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A05767-BA9E-E874-19D5-195914EC6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Spelling Sounds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BBA18D-1958-C22A-8CB9-A19A0E3B2DAA}"/>
              </a:ext>
            </a:extLst>
          </p:cNvPr>
          <p:cNvSpPr/>
          <p:nvPr/>
        </p:nvSpPr>
        <p:spPr>
          <a:xfrm>
            <a:off x="1018652" y="2937123"/>
            <a:ext cx="4840470" cy="3158746"/>
          </a:xfrm>
          <a:prstGeom prst="rect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1B6FFF-08C6-6F41-2A34-4465018256C1}"/>
              </a:ext>
            </a:extLst>
          </p:cNvPr>
          <p:cNvSpPr txBox="1"/>
          <p:nvPr/>
        </p:nvSpPr>
        <p:spPr>
          <a:xfrm>
            <a:off x="3106046" y="3047149"/>
            <a:ext cx="497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7956D6"/>
                </a:solidFill>
                <a:latin typeface="Sassoon Sans US 2023" pitchFamily="2" charset="77"/>
              </a:rPr>
              <a:t>/</a:t>
            </a:r>
            <a:r>
              <a:rPr lang="en-GB" sz="2800" b="1" dirty="0" err="1">
                <a:solidFill>
                  <a:srgbClr val="7956D6"/>
                </a:solidFill>
                <a:latin typeface="Sassoon Sans US 2023" pitchFamily="2" charset="77"/>
              </a:rPr>
              <a:t>i</a:t>
            </a:r>
            <a:r>
              <a:rPr lang="en-GB" sz="2800" b="1" dirty="0">
                <a:solidFill>
                  <a:srgbClr val="7956D6"/>
                </a:solidFill>
                <a:latin typeface="Sassoon Sans US 2023" pitchFamily="2" charset="77"/>
              </a:rPr>
              <a:t>/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798F7A2-54FC-B9AD-52A5-23FBF76F7854}"/>
              </a:ext>
            </a:extLst>
          </p:cNvPr>
          <p:cNvSpPr txBox="1">
            <a:spLocks/>
          </p:cNvSpPr>
          <p:nvPr/>
        </p:nvSpPr>
        <p:spPr>
          <a:xfrm>
            <a:off x="-340050" y="1774293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treachery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DD5EEB8-6590-1BD5-FCFA-5E8F61DA1251}"/>
              </a:ext>
            </a:extLst>
          </p:cNvPr>
          <p:cNvSpPr txBox="1">
            <a:spLocks/>
          </p:cNvSpPr>
          <p:nvPr/>
        </p:nvSpPr>
        <p:spPr>
          <a:xfrm>
            <a:off x="9028178" y="181437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impressive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C9EAF7AE-1074-11A0-1B44-D2542B575365}"/>
              </a:ext>
            </a:extLst>
          </p:cNvPr>
          <p:cNvSpPr txBox="1">
            <a:spLocks/>
          </p:cNvSpPr>
          <p:nvPr/>
        </p:nvSpPr>
        <p:spPr>
          <a:xfrm>
            <a:off x="4195421" y="1788528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pyramid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EE09C084-1D6F-A9AB-B7FC-E445874D9888}"/>
              </a:ext>
            </a:extLst>
          </p:cNvPr>
          <p:cNvSpPr txBox="1">
            <a:spLocks/>
          </p:cNvSpPr>
          <p:nvPr/>
        </p:nvSpPr>
        <p:spPr>
          <a:xfrm>
            <a:off x="4587728" y="229326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doubled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A59F5133-2BCF-0D8C-5498-AFDACA713967}"/>
              </a:ext>
            </a:extLst>
          </p:cNvPr>
          <p:cNvSpPr txBox="1">
            <a:spLocks/>
          </p:cNvSpPr>
          <p:nvPr/>
        </p:nvSpPr>
        <p:spPr>
          <a:xfrm>
            <a:off x="9028178" y="2279225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alphabet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59DCC27A-45DC-1FC6-A4B3-332E561F4FE3}"/>
              </a:ext>
            </a:extLst>
          </p:cNvPr>
          <p:cNvSpPr txBox="1">
            <a:spLocks/>
          </p:cNvSpPr>
          <p:nvPr/>
        </p:nvSpPr>
        <p:spPr>
          <a:xfrm>
            <a:off x="2286553" y="229326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pheasant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F309CF72-AD1A-6982-F239-961B0B3C0A0D}"/>
              </a:ext>
            </a:extLst>
          </p:cNvPr>
          <p:cNvSpPr txBox="1">
            <a:spLocks/>
          </p:cNvSpPr>
          <p:nvPr/>
        </p:nvSpPr>
        <p:spPr>
          <a:xfrm>
            <a:off x="2268096" y="178813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backpacking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51E89CC-921E-D42A-6447-7E54704B8FAA}"/>
              </a:ext>
            </a:extLst>
          </p:cNvPr>
          <p:cNvSpPr txBox="1">
            <a:spLocks/>
          </p:cNvSpPr>
          <p:nvPr/>
        </p:nvSpPr>
        <p:spPr>
          <a:xfrm>
            <a:off x="-14621" y="229286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suspenseful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8ADBF160-8A4F-0F96-CB27-3C03F84A1115}"/>
              </a:ext>
            </a:extLst>
          </p:cNvPr>
          <p:cNvSpPr txBox="1">
            <a:spLocks/>
          </p:cNvSpPr>
          <p:nvPr/>
        </p:nvSpPr>
        <p:spPr>
          <a:xfrm>
            <a:off x="6625699" y="1814776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optimistic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3A64F60D-B201-278A-E26D-E68ECBC32D9F}"/>
              </a:ext>
            </a:extLst>
          </p:cNvPr>
          <p:cNvSpPr txBox="1">
            <a:spLocks/>
          </p:cNvSpPr>
          <p:nvPr/>
        </p:nvSpPr>
        <p:spPr>
          <a:xfrm>
            <a:off x="6673373" y="229326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amendments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30512-375C-EEE1-B1C1-D4F939F5A25D}"/>
              </a:ext>
            </a:extLst>
          </p:cNvPr>
          <p:cNvSpPr/>
          <p:nvPr/>
        </p:nvSpPr>
        <p:spPr>
          <a:xfrm>
            <a:off x="6332880" y="2927465"/>
            <a:ext cx="4840470" cy="3158746"/>
          </a:xfrm>
          <a:prstGeom prst="rect">
            <a:avLst/>
          </a:prstGeom>
          <a:noFill/>
          <a:ln w="63500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139C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56429-26A0-CDC1-DC55-FE89ECC6424D}"/>
              </a:ext>
            </a:extLst>
          </p:cNvPr>
          <p:cNvSpPr txBox="1"/>
          <p:nvPr/>
        </p:nvSpPr>
        <p:spPr>
          <a:xfrm>
            <a:off x="8397195" y="3047149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139C4"/>
                </a:solidFill>
                <a:latin typeface="Sassoon Sans US 2023" pitchFamily="2" charset="77"/>
              </a:rPr>
              <a:t>/u/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F5F8492-B96D-B226-921B-4785C4DCB921}"/>
              </a:ext>
            </a:extLst>
          </p:cNvPr>
          <p:cNvSpPr txBox="1">
            <a:spLocks/>
          </p:cNvSpPr>
          <p:nvPr/>
        </p:nvSpPr>
        <p:spPr>
          <a:xfrm>
            <a:off x="-340051" y="1781106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treach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e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ry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A6A7B34-7866-B41D-775F-6F568FE87255}"/>
              </a:ext>
            </a:extLst>
          </p:cNvPr>
          <p:cNvSpPr txBox="1">
            <a:spLocks/>
          </p:cNvSpPr>
          <p:nvPr/>
        </p:nvSpPr>
        <p:spPr>
          <a:xfrm>
            <a:off x="4195420" y="1790029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pyr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mid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D37CAFB-44B2-5C32-F7D6-08F6A00B9F01}"/>
              </a:ext>
            </a:extLst>
          </p:cNvPr>
          <p:cNvSpPr txBox="1">
            <a:spLocks/>
          </p:cNvSpPr>
          <p:nvPr/>
        </p:nvSpPr>
        <p:spPr>
          <a:xfrm>
            <a:off x="6625699" y="181444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opt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i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mistic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3688EC3E-B1C4-CAC9-956E-BD5C0F0282B0}"/>
              </a:ext>
            </a:extLst>
          </p:cNvPr>
          <p:cNvSpPr txBox="1">
            <a:spLocks/>
          </p:cNvSpPr>
          <p:nvPr/>
        </p:nvSpPr>
        <p:spPr>
          <a:xfrm>
            <a:off x="2286553" y="228809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pheas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nt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AD858F9A-1DB3-9CFC-E8CA-5519A590BD4A}"/>
              </a:ext>
            </a:extLst>
          </p:cNvPr>
          <p:cNvSpPr txBox="1">
            <a:spLocks/>
          </p:cNvSpPr>
          <p:nvPr/>
        </p:nvSpPr>
        <p:spPr>
          <a:xfrm>
            <a:off x="4587726" y="229326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doubl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e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d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EFDDC7D3-5EFD-9ED7-D93A-E00D3B613B5D}"/>
              </a:ext>
            </a:extLst>
          </p:cNvPr>
          <p:cNvSpPr txBox="1">
            <a:spLocks/>
          </p:cNvSpPr>
          <p:nvPr/>
        </p:nvSpPr>
        <p:spPr>
          <a:xfrm>
            <a:off x="6673373" y="229770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amendm</a:t>
            </a:r>
            <a:r>
              <a:rPr lang="en-US" sz="2400" b="0" dirty="0">
                <a:solidFill>
                  <a:srgbClr val="FF0000"/>
                </a:solidFill>
                <a:latin typeface="Sassoon Sans US 2023" pitchFamily="2" charset="0"/>
              </a:rPr>
              <a:t>e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nts</a:t>
            </a: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19FC13A1-3D8D-A097-3F6D-727CA34CE244}"/>
              </a:ext>
            </a:extLst>
          </p:cNvPr>
          <p:cNvSpPr txBox="1">
            <a:spLocks/>
          </p:cNvSpPr>
          <p:nvPr/>
        </p:nvSpPr>
        <p:spPr>
          <a:xfrm>
            <a:off x="9028176" y="2279225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alph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bet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383D5DB-20C2-032A-2B8F-E35E4B0F713B}"/>
              </a:ext>
            </a:extLst>
          </p:cNvPr>
          <p:cNvSpPr txBox="1">
            <a:spLocks/>
          </p:cNvSpPr>
          <p:nvPr/>
        </p:nvSpPr>
        <p:spPr>
          <a:xfrm>
            <a:off x="6673371" y="229326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mendments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F726AC8-703B-4C49-A715-5259ED55D5B9}"/>
              </a:ext>
            </a:extLst>
          </p:cNvPr>
          <p:cNvSpPr txBox="1">
            <a:spLocks/>
          </p:cNvSpPr>
          <p:nvPr/>
        </p:nvSpPr>
        <p:spPr>
          <a:xfrm>
            <a:off x="6673373" y="229770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mendm</a:t>
            </a:r>
            <a:r>
              <a:rPr lang="en-US" sz="2400" b="0" dirty="0">
                <a:solidFill>
                  <a:srgbClr val="FF3760"/>
                </a:solidFill>
                <a:latin typeface="Sassoon Sans US 2023" pitchFamily="2" charset="0"/>
              </a:rPr>
              <a:t>e</a:t>
            </a:r>
            <a:r>
              <a:rPr lang="en-US" sz="2400" b="0" dirty="0">
                <a:solidFill>
                  <a:schemeClr val="tx1"/>
                </a:solidFill>
                <a:latin typeface="Sassoon Sans US 2023" pitchFamily="2" charset="0"/>
              </a:rPr>
              <a:t>nts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6AC4F5-3F8F-9AAE-3AAC-87A15178363B}"/>
              </a:ext>
            </a:extLst>
          </p:cNvPr>
          <p:cNvSpPr txBox="1"/>
          <p:nvPr/>
        </p:nvSpPr>
        <p:spPr>
          <a:xfrm>
            <a:off x="1018651" y="6240524"/>
            <a:ext cx="1015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372DC"/>
                </a:solidFill>
                <a:latin typeface="Sassoon Sans US 2023" pitchFamily="2" charset="77"/>
              </a:rPr>
              <a:t>Which schwa sound is more common?</a:t>
            </a:r>
          </a:p>
        </p:txBody>
      </p:sp>
    </p:spTree>
    <p:extLst>
      <p:ext uri="{BB962C8B-B14F-4D97-AF65-F5344CB8AC3E}">
        <p14:creationId xmlns:p14="http://schemas.microsoft.com/office/powerpoint/2010/main" val="36981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48985 0.25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2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4427 0.362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12448 0.3634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4076 0.228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3659 0.174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40547 0.371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3" y="1854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04557 0.4377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1263 0.4425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4" grpId="0"/>
      <p:bldP spid="14" grpId="1"/>
      <p:bldP spid="37" grpId="0"/>
      <p:bldP spid="37" grpId="1"/>
      <p:bldP spid="38" grpId="0"/>
      <p:bldP spid="38" grpId="1"/>
      <p:bldP spid="40" grpId="0"/>
      <p:bldP spid="40" grpId="1"/>
      <p:bldP spid="43" grpId="0"/>
      <p:bldP spid="43" grpId="1"/>
      <p:bldP spid="8" grpId="0"/>
      <p:bldP spid="8" grpId="1"/>
      <p:bldP spid="9" grpId="0"/>
      <p:bldP spid="9" grpId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and 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D93AC-707F-2F83-DA58-71E80DC1FE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the base word in </a:t>
            </a:r>
            <a:r>
              <a:rPr lang="en-US" b="0" i="1" dirty="0"/>
              <a:t>suspenseful</a:t>
            </a:r>
            <a:r>
              <a:rPr lang="en-US" i="1" dirty="0"/>
              <a:t>?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A8EBD4-E0F9-32C7-CB28-F0290B2637A6}"/>
              </a:ext>
            </a:extLst>
          </p:cNvPr>
          <p:cNvGrpSpPr/>
          <p:nvPr/>
        </p:nvGrpSpPr>
        <p:grpSpPr>
          <a:xfrm>
            <a:off x="7464257" y="4821998"/>
            <a:ext cx="2501470" cy="1466068"/>
            <a:chOff x="7043110" y="3860038"/>
            <a:chExt cx="2501470" cy="146606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C70856F-0E54-84D7-21E2-FEF6AF4F9774}"/>
                </a:ext>
              </a:extLst>
            </p:cNvPr>
            <p:cNvSpPr/>
            <p:nvPr/>
          </p:nvSpPr>
          <p:spPr>
            <a:xfrm>
              <a:off x="7155877" y="4245582"/>
              <a:ext cx="2240185" cy="1080524"/>
            </a:xfrm>
            <a:prstGeom prst="roundRect">
              <a:avLst/>
            </a:prstGeom>
            <a:noFill/>
            <a:ln>
              <a:solidFill>
                <a:srgbClr val="3372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rgbClr val="FFC000"/>
                  </a:solidFill>
                  <a:latin typeface="Sassoon Sans US 2023" pitchFamily="2" charset="0"/>
                </a:rPr>
                <a:t>suspense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Sassoon Sans US 2023" pitchFamily="2" charset="0"/>
                </a:rPr>
                <a:t>(a state of excitement or anxiety that comes from mystery or doubt)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19E974-52C6-B345-CE0C-3FF6E573F5A1}"/>
                </a:ext>
              </a:extLst>
            </p:cNvPr>
            <p:cNvSpPr txBox="1"/>
            <p:nvPr/>
          </p:nvSpPr>
          <p:spPr>
            <a:xfrm>
              <a:off x="7043110" y="3860038"/>
              <a:ext cx="2501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372DC"/>
                  </a:solidFill>
                  <a:latin typeface="Sassoon Sans US 2023" pitchFamily="2" charset="0"/>
                </a:rPr>
                <a:t>Late Middle English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88F8726-6170-7368-ABA1-543D925EACF5}"/>
              </a:ext>
            </a:extLst>
          </p:cNvPr>
          <p:cNvSpPr txBox="1"/>
          <p:nvPr/>
        </p:nvSpPr>
        <p:spPr>
          <a:xfrm>
            <a:off x="1347767" y="2323113"/>
            <a:ext cx="113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assoon Sans US 2023" pitchFamily="2" charset="0"/>
              </a:rPr>
              <a:t>Latin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C5FDA9-D469-D1F0-F0A2-55F4E89CE541}"/>
              </a:ext>
            </a:extLst>
          </p:cNvPr>
          <p:cNvSpPr/>
          <p:nvPr/>
        </p:nvSpPr>
        <p:spPr>
          <a:xfrm>
            <a:off x="6813533" y="3188795"/>
            <a:ext cx="47949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assoon Sans US 2023" pitchFamily="2" charset="0"/>
              </a:rPr>
              <a:t>suspense + </a:t>
            </a:r>
            <a:r>
              <a:rPr lang="en-US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assoon Sans US 2023" pitchFamily="2" charset="0"/>
              </a:rPr>
              <a:t>ful</a:t>
            </a:r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assoon Sans US 2023" pitchFamily="2" charset="0"/>
              </a:rPr>
              <a:t> = suspenseful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65C752-124F-AD3D-0441-A0C7BD5F304D}"/>
              </a:ext>
            </a:extLst>
          </p:cNvPr>
          <p:cNvSpPr txBox="1"/>
          <p:nvPr/>
        </p:nvSpPr>
        <p:spPr>
          <a:xfrm>
            <a:off x="245531" y="1813934"/>
            <a:ext cx="1174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kern="1200" dirty="0">
                <a:solidFill>
                  <a:srgbClr val="3372DC"/>
                </a:solidFill>
                <a:effectLst/>
                <a:latin typeface="Sassoon Sans US 2023" pitchFamily="2" charset="0"/>
              </a:rPr>
              <a:t>Suspense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 comes from the word </a:t>
            </a:r>
            <a:r>
              <a:rPr lang="en-US" sz="1800" i="1" kern="1200" dirty="0">
                <a:solidFill>
                  <a:srgbClr val="3372DC"/>
                </a:solidFill>
                <a:effectLst/>
                <a:latin typeface="Sassoon Sans US 2023" pitchFamily="2" charset="0"/>
              </a:rPr>
              <a:t>suspend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 which comes from Old French and Latin</a:t>
            </a:r>
            <a:r>
              <a:rPr lang="en-US" sz="1800" kern="1200" dirty="0">
                <a:effectLst/>
                <a:latin typeface="Sassoon Sans US 2023" pitchFamily="2" charset="0"/>
              </a:rPr>
              <a:t>. The suffix </a:t>
            </a:r>
            <a:r>
              <a:rPr lang="en-US" sz="1800" i="1" kern="1200" dirty="0">
                <a:effectLst/>
                <a:latin typeface="Sassoon Sans US 2023" pitchFamily="2" charset="0"/>
              </a:rPr>
              <a:t>-</a:t>
            </a:r>
            <a:r>
              <a:rPr lang="en-US" sz="1800" i="1" kern="1200" dirty="0" err="1">
                <a:effectLst/>
                <a:latin typeface="Sassoon Sans US 2023" pitchFamily="2" charset="0"/>
              </a:rPr>
              <a:t>ful</a:t>
            </a:r>
            <a:r>
              <a:rPr lang="en-US" sz="1800" i="1" kern="1200" dirty="0">
                <a:effectLst/>
                <a:latin typeface="Sassoon Sans US 2023" pitchFamily="2" charset="0"/>
              </a:rPr>
              <a:t> </a:t>
            </a:r>
            <a:r>
              <a:rPr lang="en-US" sz="1800" kern="1200" dirty="0">
                <a:effectLst/>
                <a:latin typeface="Sassoon Sans US 2023" pitchFamily="2" charset="0"/>
              </a:rPr>
              <a:t>means </a:t>
            </a:r>
            <a:r>
              <a:rPr lang="en-US" sz="1800" i="1" kern="1200" dirty="0">
                <a:effectLst/>
                <a:latin typeface="Sassoon Sans US 2023" pitchFamily="2" charset="0"/>
              </a:rPr>
              <a:t>full of, resembling</a:t>
            </a:r>
            <a:r>
              <a:rPr lang="en-US" sz="1800" kern="1200" dirty="0">
                <a:effectLst/>
                <a:latin typeface="Sassoon Sans US 2023" pitchFamily="2" charset="0"/>
              </a:rPr>
              <a:t>.</a:t>
            </a:r>
            <a:endParaRPr lang="en-US" dirty="0">
              <a:effectLst/>
              <a:latin typeface="Sassoon Sans US 2023" pitchFamily="2" charset="0"/>
            </a:endParaRPr>
          </a:p>
          <a:p>
            <a:pPr algn="ctr"/>
            <a:endParaRPr lang="en-US" sz="1800" dirty="0">
              <a:latin typeface="Sassoon Sans US 2023" pitchFamily="2" charset="77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8C0BAD6-F799-E4A9-7FFB-506367D836C3}"/>
              </a:ext>
            </a:extLst>
          </p:cNvPr>
          <p:cNvGrpSpPr/>
          <p:nvPr/>
        </p:nvGrpSpPr>
        <p:grpSpPr>
          <a:xfrm>
            <a:off x="4694064" y="4624593"/>
            <a:ext cx="2829559" cy="1967105"/>
            <a:chOff x="4508710" y="4624593"/>
            <a:chExt cx="2829559" cy="196710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ADC4036-1C19-FBC9-26ED-6598E1BDCBC2}"/>
                </a:ext>
              </a:extLst>
            </p:cNvPr>
            <p:cNvSpPr/>
            <p:nvPr/>
          </p:nvSpPr>
          <p:spPr>
            <a:xfrm>
              <a:off x="4508710" y="5747130"/>
              <a:ext cx="1895038" cy="844568"/>
            </a:xfrm>
            <a:prstGeom prst="roundRect">
              <a:avLst/>
            </a:prstGeom>
            <a:noFill/>
            <a:ln>
              <a:solidFill>
                <a:srgbClr val="3372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rgbClr val="FFC000"/>
                  </a:solidFill>
                  <a:latin typeface="Sassoon Sans US 2023" pitchFamily="2" charset="0"/>
                </a:rPr>
                <a:t>suspend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Sassoon Sans US 2023" pitchFamily="2" charset="0"/>
                </a:rPr>
                <a:t>(to hang or prevent from continuing)</a:t>
              </a:r>
            </a:p>
          </p:txBody>
        </p:sp>
        <p:sp>
          <p:nvSpPr>
            <p:cNvPr id="27" name="Arrow: Left-Right-Up 26">
              <a:extLst>
                <a:ext uri="{FF2B5EF4-FFF2-40B4-BE49-F238E27FC236}">
                  <a16:creationId xmlns:a16="http://schemas.microsoft.com/office/drawing/2014/main" id="{51FBA73F-1686-E071-10BE-8AFA090D224D}"/>
                </a:ext>
              </a:extLst>
            </p:cNvPr>
            <p:cNvSpPr/>
            <p:nvPr/>
          </p:nvSpPr>
          <p:spPr>
            <a:xfrm rot="5400000">
              <a:off x="5928146" y="3963631"/>
              <a:ext cx="749162" cy="2071085"/>
            </a:xfrm>
            <a:prstGeom prst="leftRightUpArrow">
              <a:avLst/>
            </a:prstGeom>
            <a:noFill/>
            <a:ln>
              <a:solidFill>
                <a:srgbClr val="3372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ssoon Sans US 2023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7D54D7-4FB6-B420-C11C-96281025D5F7}"/>
                </a:ext>
              </a:extLst>
            </p:cNvPr>
            <p:cNvSpPr txBox="1"/>
            <p:nvPr/>
          </p:nvSpPr>
          <p:spPr>
            <a:xfrm>
              <a:off x="4899894" y="5396219"/>
              <a:ext cx="11351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372DC"/>
                  </a:solidFill>
                  <a:latin typeface="Sassoon Sans US 2023" pitchFamily="2" charset="0"/>
                </a:rPr>
                <a:t>English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5CEEEBC-6050-75FC-EF24-E2B6079AA945}"/>
              </a:ext>
            </a:extLst>
          </p:cNvPr>
          <p:cNvGrpSpPr/>
          <p:nvPr/>
        </p:nvGrpSpPr>
        <p:grpSpPr>
          <a:xfrm>
            <a:off x="4680057" y="3305737"/>
            <a:ext cx="1895038" cy="1220816"/>
            <a:chOff x="4322135" y="3305737"/>
            <a:chExt cx="1895038" cy="122081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F5FC21-FCF0-E2FA-7679-4BAC41A2916A}"/>
                </a:ext>
              </a:extLst>
            </p:cNvPr>
            <p:cNvSpPr/>
            <p:nvPr/>
          </p:nvSpPr>
          <p:spPr>
            <a:xfrm>
              <a:off x="4322135" y="3656153"/>
              <a:ext cx="1895038" cy="870400"/>
            </a:xfrm>
            <a:prstGeom prst="roundRect">
              <a:avLst/>
            </a:prstGeom>
            <a:noFill/>
            <a:ln>
              <a:solidFill>
                <a:srgbClr val="3372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err="1">
                  <a:solidFill>
                    <a:srgbClr val="FFC000"/>
                  </a:solidFill>
                  <a:latin typeface="Sassoon Sans US 2023" pitchFamily="2" charset="0"/>
                </a:rPr>
                <a:t>sospense</a:t>
              </a:r>
              <a:endParaRPr lang="en-US" sz="1600" i="1" dirty="0">
                <a:solidFill>
                  <a:srgbClr val="FFC000"/>
                </a:solidFill>
                <a:latin typeface="Sassoon Sans US 2023" pitchFamily="2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Sassoon Sans US 2023" pitchFamily="2" charset="0"/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  <a:latin typeface="Sassoon Sans US 2023" pitchFamily="2" charset="0"/>
                </a:rPr>
                <a:t>delay, abeyance [of legal matters])</a:t>
              </a:r>
              <a:endParaRPr lang="en-US" dirty="0">
                <a:solidFill>
                  <a:schemeClr val="tx1"/>
                </a:solidFill>
                <a:latin typeface="Sassoon Sans US 2023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034CC5-D8D5-5868-E2C3-4912F6FED05C}"/>
                </a:ext>
              </a:extLst>
            </p:cNvPr>
            <p:cNvSpPr txBox="1"/>
            <p:nvPr/>
          </p:nvSpPr>
          <p:spPr>
            <a:xfrm>
              <a:off x="4521959" y="3305737"/>
              <a:ext cx="15371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372DC"/>
                  </a:solidFill>
                  <a:latin typeface="Sassoon Sans US 2023" pitchFamily="2" charset="0"/>
                </a:rPr>
                <a:t>Old French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748CC4C-BB97-5B57-AFC3-3CCF486A7760}"/>
              </a:ext>
            </a:extLst>
          </p:cNvPr>
          <p:cNvGrpSpPr/>
          <p:nvPr/>
        </p:nvGrpSpPr>
        <p:grpSpPr>
          <a:xfrm>
            <a:off x="2666194" y="3298703"/>
            <a:ext cx="1853954" cy="3118849"/>
            <a:chOff x="2458117" y="3257294"/>
            <a:chExt cx="1853954" cy="311884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6C22241-A72B-1F98-AEF3-E9964FDBA59A}"/>
                </a:ext>
              </a:extLst>
            </p:cNvPr>
            <p:cNvSpPr/>
            <p:nvPr/>
          </p:nvSpPr>
          <p:spPr>
            <a:xfrm>
              <a:off x="2458117" y="3590525"/>
              <a:ext cx="1252219" cy="1323786"/>
            </a:xfrm>
            <a:prstGeom prst="roundRect">
              <a:avLst/>
            </a:prstGeom>
            <a:noFill/>
            <a:ln>
              <a:solidFill>
                <a:srgbClr val="3372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err="1">
                  <a:solidFill>
                    <a:srgbClr val="FFC000"/>
                  </a:solidFill>
                  <a:latin typeface="Sassoon Sans US 2023" pitchFamily="2" charset="0"/>
                </a:rPr>
                <a:t>suspensus</a:t>
              </a:r>
              <a:endParaRPr lang="en-US" sz="1600" i="1" dirty="0">
                <a:solidFill>
                  <a:srgbClr val="FFC000"/>
                </a:solidFill>
                <a:latin typeface="Sassoon Sans US 2023" pitchFamily="2" charset="0"/>
              </a:endParaRP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Sassoon Sans US 2023" pitchFamily="2" charset="0"/>
                </a:rPr>
                <a:t>(suspended, hovering, doubtful)</a:t>
              </a: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C0132FCF-9ED3-9F16-1471-9B080096F8B9}"/>
                </a:ext>
              </a:extLst>
            </p:cNvPr>
            <p:cNvSpPr/>
            <p:nvPr/>
          </p:nvSpPr>
          <p:spPr>
            <a:xfrm>
              <a:off x="3710336" y="3805673"/>
              <a:ext cx="601735" cy="523712"/>
            </a:xfrm>
            <a:prstGeom prst="rightArrow">
              <a:avLst/>
            </a:prstGeom>
            <a:noFill/>
            <a:ln>
              <a:solidFill>
                <a:srgbClr val="3372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ssoon Sans US 2023" pitchFamily="2" charset="0"/>
              </a:endParaRPr>
            </a:p>
          </p:txBody>
        </p:sp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EF88EDC5-FA6A-56E0-F734-C0778121A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6902" y="4939641"/>
              <a:ext cx="1378144" cy="143650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A61F6D-D8AD-7219-BED8-D45FB0A3A7E5}"/>
                </a:ext>
              </a:extLst>
            </p:cNvPr>
            <p:cNvSpPr txBox="1"/>
            <p:nvPr/>
          </p:nvSpPr>
          <p:spPr>
            <a:xfrm>
              <a:off x="2656291" y="3257294"/>
              <a:ext cx="849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372DC"/>
                  </a:solidFill>
                  <a:latin typeface="Sassoon Sans US 2023" pitchFamily="2" charset="0"/>
                </a:rPr>
                <a:t>Latin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6CDF267-4C6D-334F-6C9C-E64FD69C5D7E}"/>
              </a:ext>
            </a:extLst>
          </p:cNvPr>
          <p:cNvGrpSpPr/>
          <p:nvPr/>
        </p:nvGrpSpPr>
        <p:grpSpPr>
          <a:xfrm>
            <a:off x="665813" y="3305242"/>
            <a:ext cx="2002468" cy="3086808"/>
            <a:chOff x="267586" y="3069795"/>
            <a:chExt cx="2002468" cy="308680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A65064-792C-7847-8C92-5B43ACDD5204}"/>
                </a:ext>
              </a:extLst>
            </p:cNvPr>
            <p:cNvSpPr/>
            <p:nvPr/>
          </p:nvSpPr>
          <p:spPr>
            <a:xfrm>
              <a:off x="267586" y="3396487"/>
              <a:ext cx="1237087" cy="1323786"/>
            </a:xfrm>
            <a:prstGeom prst="roundRect">
              <a:avLst/>
            </a:prstGeom>
            <a:noFill/>
            <a:ln>
              <a:solidFill>
                <a:srgbClr val="3372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err="1">
                  <a:solidFill>
                    <a:srgbClr val="FFC000"/>
                  </a:solidFill>
                  <a:latin typeface="Sassoon Sans US 2023" pitchFamily="2" charset="0"/>
                </a:rPr>
                <a:t>suspendere</a:t>
              </a:r>
              <a:endParaRPr lang="en-US" sz="1600" i="1" dirty="0">
                <a:solidFill>
                  <a:srgbClr val="FFC000"/>
                </a:solidFill>
                <a:latin typeface="Sassoon Sans US 2023" pitchFamily="2" charset="0"/>
              </a:endParaRP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Sassoon Sans US 2023" pitchFamily="2" charset="0"/>
                </a:rPr>
                <a:t>(to hang up, leave undecided, interrupt)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3DD666-62AE-027D-DD7F-F891B961EDDF}"/>
                </a:ext>
              </a:extLst>
            </p:cNvPr>
            <p:cNvGrpSpPr/>
            <p:nvPr/>
          </p:nvGrpSpPr>
          <p:grpSpPr>
            <a:xfrm>
              <a:off x="450129" y="3069795"/>
              <a:ext cx="1819925" cy="3086808"/>
              <a:chOff x="450129" y="3069795"/>
              <a:chExt cx="1819925" cy="3086808"/>
            </a:xfrm>
          </p:grpSpPr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14392E86-3A56-A389-CB28-94A25EEA9743}"/>
                  </a:ext>
                </a:extLst>
              </p:cNvPr>
              <p:cNvSpPr/>
              <p:nvPr/>
            </p:nvSpPr>
            <p:spPr>
              <a:xfrm>
                <a:off x="1507753" y="3613001"/>
                <a:ext cx="596458" cy="523712"/>
              </a:xfrm>
              <a:prstGeom prst="rightArrow">
                <a:avLst/>
              </a:prstGeom>
              <a:noFill/>
              <a:ln>
                <a:solidFill>
                  <a:srgbClr val="3372D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assoon Sans US 2023" pitchFamily="2" charset="0"/>
                </a:endParaRPr>
              </a:p>
            </p:txBody>
          </p:sp>
          <p:pic>
            <p:nvPicPr>
              <p:cNvPr id="54" name="Picture 53" descr="Icon&#10;&#10;Description automatically generated">
                <a:extLst>
                  <a:ext uri="{FF2B5EF4-FFF2-40B4-BE49-F238E27FC236}">
                    <a16:creationId xmlns:a16="http://schemas.microsoft.com/office/drawing/2014/main" id="{B5708401-F636-7119-4C96-0A80831F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4627" y="3950405"/>
                <a:ext cx="1375427" cy="2206198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C4D5C20-2B2F-F534-0AC7-FD0AEE36D52C}"/>
                  </a:ext>
                </a:extLst>
              </p:cNvPr>
              <p:cNvSpPr txBox="1"/>
              <p:nvPr/>
            </p:nvSpPr>
            <p:spPr>
              <a:xfrm>
                <a:off x="450129" y="3069795"/>
                <a:ext cx="8491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3372DC"/>
                    </a:solidFill>
                    <a:latin typeface="Sassoon Sans US 2023" pitchFamily="2" charset="0"/>
                  </a:rPr>
                  <a:t>Latin</a:t>
                </a: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975DB87-0073-3D58-67D7-2737C2B835B7}"/>
              </a:ext>
            </a:extLst>
          </p:cNvPr>
          <p:cNvSpPr txBox="1"/>
          <p:nvPr/>
        </p:nvSpPr>
        <p:spPr>
          <a:xfrm>
            <a:off x="1151164" y="2247693"/>
            <a:ext cx="9889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The meaning </a:t>
            </a:r>
            <a:r>
              <a:rPr lang="en-US" b="0" i="1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state of mental uncertainty with more or less anxiety </a:t>
            </a:r>
            <a:r>
              <a:rPr lang="en-US" b="0" i="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is from the legal meaning, perhaps via the notion of awaiting an expected decision, or that of </a:t>
            </a:r>
            <a:r>
              <a:rPr lang="en-US" b="0" i="1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state of having the mind or thoughts suspended</a:t>
            </a:r>
            <a:r>
              <a:rPr lang="en-US" b="0" i="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. As a genre of novels, stories, etc., attested from 1951. </a:t>
            </a:r>
            <a:r>
              <a:rPr lang="en-US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 </a:t>
            </a:r>
            <a:endParaRPr lang="en-US" dirty="0">
              <a:latin typeface="Sassoon Sans US 2023" pitchFamily="2" charset="7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B896DB-7484-9E66-9180-7B34A84C7AD3}"/>
              </a:ext>
            </a:extLst>
          </p:cNvPr>
          <p:cNvSpPr txBox="1"/>
          <p:nvPr/>
        </p:nvSpPr>
        <p:spPr>
          <a:xfrm>
            <a:off x="6727105" y="3730545"/>
            <a:ext cx="49677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3372DC"/>
                </a:solidFill>
                <a:effectLst/>
                <a:latin typeface="Sassoon Sans US 2023" pitchFamily="2" charset="0"/>
              </a:rPr>
              <a:t>Have you ever sat at the edge of your seat in anxious anticipation, waiting for something to happen? What situations have you felt suspenseful? </a:t>
            </a:r>
            <a:endParaRPr lang="en-US" dirty="0">
              <a:solidFill>
                <a:srgbClr val="3372DC"/>
              </a:solidFill>
              <a:effectLst/>
              <a:latin typeface="Sassoon Sans US 2023" pitchFamily="2" charset="0"/>
            </a:endParaRPr>
          </a:p>
          <a:p>
            <a:pPr algn="ctr"/>
            <a:endParaRPr lang="en-US" sz="1600" i="0" dirty="0">
              <a:solidFill>
                <a:srgbClr val="3372DC"/>
              </a:solidFill>
              <a:latin typeface="Sassoon Sans US 2023" pitchFamily="2" charset="0"/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351118C-B60B-ECB8-C54F-309BBAB79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14" b="12550"/>
          <a:stretch/>
        </p:blipFill>
        <p:spPr>
          <a:xfrm>
            <a:off x="9940591" y="5067569"/>
            <a:ext cx="1638467" cy="133418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E8A6D68-8BF0-5142-AAA1-29E873DB8030}"/>
              </a:ext>
            </a:extLst>
          </p:cNvPr>
          <p:cNvSpPr txBox="1"/>
          <p:nvPr/>
        </p:nvSpPr>
        <p:spPr>
          <a:xfrm>
            <a:off x="3837135" y="3079841"/>
            <a:ext cx="4517723" cy="1754326"/>
          </a:xfrm>
          <a:custGeom>
            <a:avLst/>
            <a:gdLst>
              <a:gd name="connsiteX0" fmla="*/ 0 w 4517723"/>
              <a:gd name="connsiteY0" fmla="*/ 0 h 1754326"/>
              <a:gd name="connsiteX1" fmla="*/ 655070 w 4517723"/>
              <a:gd name="connsiteY1" fmla="*/ 0 h 1754326"/>
              <a:gd name="connsiteX2" fmla="*/ 1264962 w 4517723"/>
              <a:gd name="connsiteY2" fmla="*/ 0 h 1754326"/>
              <a:gd name="connsiteX3" fmla="*/ 1829678 w 4517723"/>
              <a:gd name="connsiteY3" fmla="*/ 0 h 1754326"/>
              <a:gd name="connsiteX4" fmla="*/ 2394393 w 4517723"/>
              <a:gd name="connsiteY4" fmla="*/ 0 h 1754326"/>
              <a:gd name="connsiteX5" fmla="*/ 3049463 w 4517723"/>
              <a:gd name="connsiteY5" fmla="*/ 0 h 1754326"/>
              <a:gd name="connsiteX6" fmla="*/ 3659356 w 4517723"/>
              <a:gd name="connsiteY6" fmla="*/ 0 h 1754326"/>
              <a:gd name="connsiteX7" fmla="*/ 4517723 w 4517723"/>
              <a:gd name="connsiteY7" fmla="*/ 0 h 1754326"/>
              <a:gd name="connsiteX8" fmla="*/ 4517723 w 4517723"/>
              <a:gd name="connsiteY8" fmla="*/ 567232 h 1754326"/>
              <a:gd name="connsiteX9" fmla="*/ 4517723 w 4517723"/>
              <a:gd name="connsiteY9" fmla="*/ 1099378 h 1754326"/>
              <a:gd name="connsiteX10" fmla="*/ 4517723 w 4517723"/>
              <a:gd name="connsiteY10" fmla="*/ 1754326 h 1754326"/>
              <a:gd name="connsiteX11" fmla="*/ 4043362 w 4517723"/>
              <a:gd name="connsiteY11" fmla="*/ 1754326 h 1754326"/>
              <a:gd name="connsiteX12" fmla="*/ 3388292 w 4517723"/>
              <a:gd name="connsiteY12" fmla="*/ 1754326 h 1754326"/>
              <a:gd name="connsiteX13" fmla="*/ 2868754 w 4517723"/>
              <a:gd name="connsiteY13" fmla="*/ 1754326 h 1754326"/>
              <a:gd name="connsiteX14" fmla="*/ 2213684 w 4517723"/>
              <a:gd name="connsiteY14" fmla="*/ 1754326 h 1754326"/>
              <a:gd name="connsiteX15" fmla="*/ 1739323 w 4517723"/>
              <a:gd name="connsiteY15" fmla="*/ 1754326 h 1754326"/>
              <a:gd name="connsiteX16" fmla="*/ 1310140 w 4517723"/>
              <a:gd name="connsiteY16" fmla="*/ 1754326 h 1754326"/>
              <a:gd name="connsiteX17" fmla="*/ 880956 w 4517723"/>
              <a:gd name="connsiteY17" fmla="*/ 1754326 h 1754326"/>
              <a:gd name="connsiteX18" fmla="*/ 0 w 4517723"/>
              <a:gd name="connsiteY18" fmla="*/ 1754326 h 1754326"/>
              <a:gd name="connsiteX19" fmla="*/ 0 w 4517723"/>
              <a:gd name="connsiteY19" fmla="*/ 1222180 h 1754326"/>
              <a:gd name="connsiteX20" fmla="*/ 0 w 4517723"/>
              <a:gd name="connsiteY20" fmla="*/ 602319 h 1754326"/>
              <a:gd name="connsiteX21" fmla="*/ 0 w 4517723"/>
              <a:gd name="connsiteY21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17723" h="1754326" fill="none" extrusionOk="0">
                <a:moveTo>
                  <a:pt x="0" y="0"/>
                </a:moveTo>
                <a:cubicBezTo>
                  <a:pt x="292441" y="-40835"/>
                  <a:pt x="468818" y="34391"/>
                  <a:pt x="655070" y="0"/>
                </a:cubicBezTo>
                <a:cubicBezTo>
                  <a:pt x="841322" y="-34391"/>
                  <a:pt x="961498" y="7614"/>
                  <a:pt x="1264962" y="0"/>
                </a:cubicBezTo>
                <a:cubicBezTo>
                  <a:pt x="1568426" y="-7614"/>
                  <a:pt x="1614628" y="29958"/>
                  <a:pt x="1829678" y="0"/>
                </a:cubicBezTo>
                <a:cubicBezTo>
                  <a:pt x="2044728" y="-29958"/>
                  <a:pt x="2199169" y="66524"/>
                  <a:pt x="2394393" y="0"/>
                </a:cubicBezTo>
                <a:cubicBezTo>
                  <a:pt x="2589617" y="-66524"/>
                  <a:pt x="2783442" y="60165"/>
                  <a:pt x="3049463" y="0"/>
                </a:cubicBezTo>
                <a:cubicBezTo>
                  <a:pt x="3315484" y="-60165"/>
                  <a:pt x="3367852" y="9122"/>
                  <a:pt x="3659356" y="0"/>
                </a:cubicBezTo>
                <a:cubicBezTo>
                  <a:pt x="3950860" y="-9122"/>
                  <a:pt x="4245168" y="70913"/>
                  <a:pt x="4517723" y="0"/>
                </a:cubicBezTo>
                <a:cubicBezTo>
                  <a:pt x="4563735" y="270962"/>
                  <a:pt x="4468291" y="450052"/>
                  <a:pt x="4517723" y="567232"/>
                </a:cubicBezTo>
                <a:cubicBezTo>
                  <a:pt x="4567155" y="684412"/>
                  <a:pt x="4454739" y="873710"/>
                  <a:pt x="4517723" y="1099378"/>
                </a:cubicBezTo>
                <a:cubicBezTo>
                  <a:pt x="4580707" y="1325046"/>
                  <a:pt x="4502147" y="1578052"/>
                  <a:pt x="4517723" y="1754326"/>
                </a:cubicBezTo>
                <a:cubicBezTo>
                  <a:pt x="4420925" y="1770059"/>
                  <a:pt x="4184235" y="1752435"/>
                  <a:pt x="4043362" y="1754326"/>
                </a:cubicBezTo>
                <a:cubicBezTo>
                  <a:pt x="3902489" y="1756217"/>
                  <a:pt x="3669904" y="1712914"/>
                  <a:pt x="3388292" y="1754326"/>
                </a:cubicBezTo>
                <a:cubicBezTo>
                  <a:pt x="3106680" y="1795738"/>
                  <a:pt x="3028073" y="1713217"/>
                  <a:pt x="2868754" y="1754326"/>
                </a:cubicBezTo>
                <a:cubicBezTo>
                  <a:pt x="2709435" y="1795435"/>
                  <a:pt x="2395786" y="1676900"/>
                  <a:pt x="2213684" y="1754326"/>
                </a:cubicBezTo>
                <a:cubicBezTo>
                  <a:pt x="2031582" y="1831752"/>
                  <a:pt x="1901962" y="1736086"/>
                  <a:pt x="1739323" y="1754326"/>
                </a:cubicBezTo>
                <a:cubicBezTo>
                  <a:pt x="1576684" y="1772566"/>
                  <a:pt x="1431469" y="1702941"/>
                  <a:pt x="1310140" y="1754326"/>
                </a:cubicBezTo>
                <a:cubicBezTo>
                  <a:pt x="1188811" y="1805711"/>
                  <a:pt x="1031272" y="1733104"/>
                  <a:pt x="880956" y="1754326"/>
                </a:cubicBezTo>
                <a:cubicBezTo>
                  <a:pt x="730640" y="1775548"/>
                  <a:pt x="350848" y="1726652"/>
                  <a:pt x="0" y="1754326"/>
                </a:cubicBezTo>
                <a:cubicBezTo>
                  <a:pt x="-4517" y="1580876"/>
                  <a:pt x="25843" y="1463384"/>
                  <a:pt x="0" y="1222180"/>
                </a:cubicBezTo>
                <a:cubicBezTo>
                  <a:pt x="-25843" y="980976"/>
                  <a:pt x="58152" y="732298"/>
                  <a:pt x="0" y="602319"/>
                </a:cubicBezTo>
                <a:cubicBezTo>
                  <a:pt x="-58152" y="472340"/>
                  <a:pt x="61291" y="183428"/>
                  <a:pt x="0" y="0"/>
                </a:cubicBezTo>
                <a:close/>
              </a:path>
              <a:path w="4517723" h="1754326" stroke="0" extrusionOk="0">
                <a:moveTo>
                  <a:pt x="0" y="0"/>
                </a:moveTo>
                <a:cubicBezTo>
                  <a:pt x="174041" y="-6121"/>
                  <a:pt x="286482" y="22608"/>
                  <a:pt x="519538" y="0"/>
                </a:cubicBezTo>
                <a:cubicBezTo>
                  <a:pt x="752594" y="-22608"/>
                  <a:pt x="847297" y="8683"/>
                  <a:pt x="948722" y="0"/>
                </a:cubicBezTo>
                <a:cubicBezTo>
                  <a:pt x="1050147" y="-8683"/>
                  <a:pt x="1281799" y="20842"/>
                  <a:pt x="1603792" y="0"/>
                </a:cubicBezTo>
                <a:cubicBezTo>
                  <a:pt x="1925785" y="-20842"/>
                  <a:pt x="1897996" y="28893"/>
                  <a:pt x="2123330" y="0"/>
                </a:cubicBezTo>
                <a:cubicBezTo>
                  <a:pt x="2348664" y="-28893"/>
                  <a:pt x="2394312" y="12092"/>
                  <a:pt x="2642868" y="0"/>
                </a:cubicBezTo>
                <a:cubicBezTo>
                  <a:pt x="2891424" y="-12092"/>
                  <a:pt x="3004357" y="21158"/>
                  <a:pt x="3297938" y="0"/>
                </a:cubicBezTo>
                <a:cubicBezTo>
                  <a:pt x="3591519" y="-21158"/>
                  <a:pt x="3609526" y="53132"/>
                  <a:pt x="3772299" y="0"/>
                </a:cubicBezTo>
                <a:cubicBezTo>
                  <a:pt x="3935072" y="-53132"/>
                  <a:pt x="4256773" y="66665"/>
                  <a:pt x="4517723" y="0"/>
                </a:cubicBezTo>
                <a:cubicBezTo>
                  <a:pt x="4549807" y="191307"/>
                  <a:pt x="4496968" y="444356"/>
                  <a:pt x="4517723" y="619862"/>
                </a:cubicBezTo>
                <a:cubicBezTo>
                  <a:pt x="4538478" y="795368"/>
                  <a:pt x="4472828" y="964875"/>
                  <a:pt x="4517723" y="1169551"/>
                </a:cubicBezTo>
                <a:cubicBezTo>
                  <a:pt x="4562618" y="1374227"/>
                  <a:pt x="4502996" y="1542932"/>
                  <a:pt x="4517723" y="1754326"/>
                </a:cubicBezTo>
                <a:cubicBezTo>
                  <a:pt x="4341186" y="1780381"/>
                  <a:pt x="4133327" y="1698451"/>
                  <a:pt x="3907830" y="1754326"/>
                </a:cubicBezTo>
                <a:cubicBezTo>
                  <a:pt x="3682333" y="1810201"/>
                  <a:pt x="3505715" y="1734902"/>
                  <a:pt x="3252761" y="1754326"/>
                </a:cubicBezTo>
                <a:cubicBezTo>
                  <a:pt x="2999807" y="1773750"/>
                  <a:pt x="2849119" y="1707155"/>
                  <a:pt x="2597691" y="1754326"/>
                </a:cubicBezTo>
                <a:cubicBezTo>
                  <a:pt x="2346263" y="1801497"/>
                  <a:pt x="2243051" y="1703231"/>
                  <a:pt x="2123330" y="1754326"/>
                </a:cubicBezTo>
                <a:cubicBezTo>
                  <a:pt x="2003609" y="1805421"/>
                  <a:pt x="1794942" y="1749073"/>
                  <a:pt x="1558614" y="1754326"/>
                </a:cubicBezTo>
                <a:cubicBezTo>
                  <a:pt x="1322286" y="1759579"/>
                  <a:pt x="1218648" y="1720064"/>
                  <a:pt x="903545" y="1754326"/>
                </a:cubicBezTo>
                <a:cubicBezTo>
                  <a:pt x="588442" y="1788588"/>
                  <a:pt x="180900" y="1665683"/>
                  <a:pt x="0" y="1754326"/>
                </a:cubicBezTo>
                <a:cubicBezTo>
                  <a:pt x="-3391" y="1570364"/>
                  <a:pt x="37509" y="1445855"/>
                  <a:pt x="0" y="1222180"/>
                </a:cubicBezTo>
                <a:cubicBezTo>
                  <a:pt x="-37509" y="998505"/>
                  <a:pt x="57334" y="842168"/>
                  <a:pt x="0" y="672492"/>
                </a:cubicBezTo>
                <a:cubicBezTo>
                  <a:pt x="-57334" y="502816"/>
                  <a:pt x="18374" y="237529"/>
                  <a:pt x="0" y="0"/>
                </a:cubicBezTo>
                <a:close/>
              </a:path>
            </a:pathLst>
          </a:custGeom>
          <a:solidFill>
            <a:srgbClr val="FFDE56"/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assoon Sans US 2023" pitchFamily="2" charset="0"/>
              </a:rPr>
              <a:t>Which is more likely to be suspenseful?</a:t>
            </a:r>
          </a:p>
          <a:p>
            <a:pPr algn="ctr"/>
            <a:endParaRPr lang="en-US" b="1" dirty="0">
              <a:latin typeface="Sassoon Sans US 2023" pitchFamily="2" charset="0"/>
            </a:endParaRPr>
          </a:p>
          <a:p>
            <a:pPr marL="342900" indent="-342900" algn="ctr">
              <a:buAutoNum type="alphaLcPeriod"/>
            </a:pPr>
            <a:r>
              <a:rPr lang="en-US" b="1" dirty="0">
                <a:latin typeface="Sassoon Sans US 2023" pitchFamily="2" charset="0"/>
              </a:rPr>
              <a:t>Grocery shopping</a:t>
            </a:r>
          </a:p>
          <a:p>
            <a:pPr marL="342900" indent="-342900" algn="ctr">
              <a:buAutoNum type="alphaLcPeriod"/>
            </a:pPr>
            <a:r>
              <a:rPr lang="en-US" b="1" dirty="0">
                <a:latin typeface="Sassoon Sans US 2023" pitchFamily="2" charset="0"/>
              </a:rPr>
              <a:t>A lullaby</a:t>
            </a:r>
          </a:p>
          <a:p>
            <a:pPr marL="342900" indent="-342900" algn="ctr">
              <a:buAutoNum type="alphaLcPeriod"/>
            </a:pPr>
            <a:r>
              <a:rPr lang="en-US" b="1" dirty="0">
                <a:latin typeface="Sassoon Sans US 2023" pitchFamily="2" charset="0"/>
              </a:rPr>
              <a:t>Opening a mysterious package</a:t>
            </a:r>
          </a:p>
          <a:p>
            <a:pPr marL="342900" indent="-342900" algn="ctr">
              <a:buAutoNum type="alphaLcPeriod"/>
            </a:pPr>
            <a:r>
              <a:rPr lang="en-US" b="1" dirty="0">
                <a:latin typeface="Sassoon Sans US 2023" pitchFamily="2" charset="0"/>
              </a:rPr>
              <a:t>Taking a bath</a:t>
            </a:r>
          </a:p>
        </p:txBody>
      </p:sp>
    </p:spTree>
    <p:extLst>
      <p:ext uri="{BB962C8B-B14F-4D97-AF65-F5344CB8AC3E}">
        <p14:creationId xmlns:p14="http://schemas.microsoft.com/office/powerpoint/2010/main" val="37378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9" grpId="0"/>
      <p:bldP spid="61" grpId="0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A97AAAD-BE8D-8ED4-118B-F4EB6184CB5C}"/>
              </a:ext>
            </a:extLst>
          </p:cNvPr>
          <p:cNvGrpSpPr/>
          <p:nvPr/>
        </p:nvGrpSpPr>
        <p:grpSpPr>
          <a:xfrm>
            <a:off x="447979" y="1706070"/>
            <a:ext cx="6588958" cy="4765318"/>
            <a:chOff x="447979" y="1706070"/>
            <a:chExt cx="6588958" cy="47653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0BE35B-D1F8-9F8D-FEF1-79CB59C15C58}"/>
                </a:ext>
              </a:extLst>
            </p:cNvPr>
            <p:cNvSpPr txBox="1"/>
            <p:nvPr/>
          </p:nvSpPr>
          <p:spPr>
            <a:xfrm>
              <a:off x="579416" y="1708608"/>
              <a:ext cx="939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219CEE"/>
                  </a:solidFill>
                  <a:latin typeface="Sassoon Sans US 2023" pitchFamily="2" charset="77"/>
                </a:rPr>
                <a:t>Prefix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D938F2-31D6-E71F-3805-EB32EE0BA2AB}"/>
                </a:ext>
              </a:extLst>
            </p:cNvPr>
            <p:cNvSpPr txBox="1"/>
            <p:nvPr/>
          </p:nvSpPr>
          <p:spPr>
            <a:xfrm>
              <a:off x="5131489" y="1706070"/>
              <a:ext cx="1286928" cy="37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7956D6"/>
                  </a:solidFill>
                  <a:latin typeface="Sassoon Sans US 2023" pitchFamily="2" charset="77"/>
                </a:rPr>
                <a:t>Suffix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7A0EDE-AAD6-8D25-D021-C6DCE2E7DAF6}"/>
                </a:ext>
              </a:extLst>
            </p:cNvPr>
            <p:cNvSpPr txBox="1"/>
            <p:nvPr/>
          </p:nvSpPr>
          <p:spPr>
            <a:xfrm>
              <a:off x="2334257" y="1708608"/>
              <a:ext cx="1513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25D160"/>
                  </a:solidFill>
                  <a:latin typeface="Sassoon Sans US 2023" pitchFamily="2" charset="77"/>
                </a:rPr>
                <a:t>Base</a:t>
              </a:r>
              <a:r>
                <a:rPr lang="en-GB" dirty="0">
                  <a:solidFill>
                    <a:srgbClr val="25D160"/>
                  </a:solidFill>
                  <a:latin typeface="Sassoon Sans US 2023" pitchFamily="2" charset="77"/>
                </a:rPr>
                <a:t> </a:t>
              </a:r>
              <a:r>
                <a:rPr lang="en-GB" b="1" dirty="0">
                  <a:solidFill>
                    <a:srgbClr val="25D160"/>
                  </a:solidFill>
                  <a:latin typeface="Sassoon Sans US 2023" pitchFamily="2" charset="77"/>
                </a:rPr>
                <a:t>Word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B61225-540E-1B03-12C4-05241599376F}"/>
                </a:ext>
              </a:extLst>
            </p:cNvPr>
            <p:cNvSpPr/>
            <p:nvPr/>
          </p:nvSpPr>
          <p:spPr>
            <a:xfrm>
              <a:off x="447979" y="2077940"/>
              <a:ext cx="1208666" cy="4385107"/>
            </a:xfrm>
            <a:prstGeom prst="rect">
              <a:avLst/>
            </a:prstGeom>
            <a:noFill/>
            <a:ln w="5715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7190AA-6E1A-72EE-681B-292CEE0B2ED1}"/>
                </a:ext>
              </a:extLst>
            </p:cNvPr>
            <p:cNvSpPr/>
            <p:nvPr/>
          </p:nvSpPr>
          <p:spPr>
            <a:xfrm>
              <a:off x="1913061" y="2077940"/>
              <a:ext cx="2355951" cy="4393448"/>
            </a:xfrm>
            <a:prstGeom prst="rect">
              <a:avLst/>
            </a:pr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CE3B61-189D-9946-3F26-C0A69DB389D5}"/>
                </a:ext>
              </a:extLst>
            </p:cNvPr>
            <p:cNvSpPr txBox="1"/>
            <p:nvPr/>
          </p:nvSpPr>
          <p:spPr>
            <a:xfrm>
              <a:off x="2208785" y="3775840"/>
              <a:ext cx="176450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000" dirty="0">
                  <a:latin typeface="Sassoon Sans US 2023" pitchFamily="2" charset="77"/>
                </a:rPr>
                <a:t>press</a:t>
              </a:r>
              <a:endParaRPr lang="en-GB" sz="400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88939-27FC-8DED-9B42-00920598B28E}"/>
                </a:ext>
              </a:extLst>
            </p:cNvPr>
            <p:cNvSpPr/>
            <p:nvPr/>
          </p:nvSpPr>
          <p:spPr>
            <a:xfrm>
              <a:off x="4512191" y="2077940"/>
              <a:ext cx="2524746" cy="4385107"/>
            </a:xfrm>
            <a:prstGeom prst="rect">
              <a:avLst/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0FD311-4F38-50A9-2FD6-3A5699F301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7D401-F3E8-1883-71C4-B0389BB934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What is the base word in </a:t>
            </a:r>
            <a:r>
              <a:rPr lang="en-GB" b="0" i="1" dirty="0"/>
              <a:t>impressive</a:t>
            </a:r>
            <a:r>
              <a:rPr lang="en-GB" i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6E498-3B4B-1A63-6749-82D355EBC3FE}"/>
              </a:ext>
            </a:extLst>
          </p:cNvPr>
          <p:cNvSpPr txBox="1"/>
          <p:nvPr/>
        </p:nvSpPr>
        <p:spPr>
          <a:xfrm>
            <a:off x="7975982" y="1974164"/>
            <a:ext cx="3179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3760"/>
                </a:solidFill>
                <a:latin typeface="Sassoon Sans US 2023" pitchFamily="2" charset="77"/>
              </a:rPr>
              <a:t>im</a:t>
            </a: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 + </a:t>
            </a:r>
            <a:r>
              <a:rPr lang="en-GB" sz="2000" u="sng" dirty="0">
                <a:solidFill>
                  <a:srgbClr val="FF3760"/>
                </a:solidFill>
                <a:latin typeface="Sassoon Sans US 2023" pitchFamily="2" charset="77"/>
              </a:rPr>
              <a:t>press</a:t>
            </a: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 + </a:t>
            </a:r>
            <a:r>
              <a:rPr lang="en-GB" sz="2000" dirty="0" err="1">
                <a:solidFill>
                  <a:srgbClr val="FF3760"/>
                </a:solidFill>
                <a:latin typeface="Sassoon Sans US 2023" pitchFamily="2" charset="77"/>
              </a:rPr>
              <a:t>ive</a:t>
            </a: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 = impressive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7C6A30-D290-9015-0C3B-4ACDDE74321E}"/>
              </a:ext>
            </a:extLst>
          </p:cNvPr>
          <p:cNvSpPr txBox="1"/>
          <p:nvPr/>
        </p:nvSpPr>
        <p:spPr>
          <a:xfrm>
            <a:off x="447940" y="4618499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Sassoon Sans US 2023" pitchFamily="2" charset="77"/>
              </a:rPr>
              <a:t>ex</a:t>
            </a:r>
            <a:endParaRPr lang="en-GB" sz="28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B6B83-3A21-9160-FA80-2CF232366E32}"/>
              </a:ext>
            </a:extLst>
          </p:cNvPr>
          <p:cNvSpPr txBox="1"/>
          <p:nvPr/>
        </p:nvSpPr>
        <p:spPr>
          <a:xfrm>
            <a:off x="8621670" y="2637067"/>
            <a:ext cx="1887697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impressed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impresses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impressible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impressing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impression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impressionable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impressionist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impressionists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impressionistic</a:t>
            </a:r>
          </a:p>
          <a:p>
            <a:pPr algn="ctr"/>
            <a:r>
              <a:rPr lang="en-US" sz="1800" b="1" dirty="0">
                <a:solidFill>
                  <a:srgbClr val="FF3760"/>
                </a:solidFill>
                <a:latin typeface="Sassoon Sans US 2023" pitchFamily="2" charset="0"/>
              </a:rPr>
              <a:t>impressive</a:t>
            </a:r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*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impressiveness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A54416-D9FD-20D8-B17B-59EA07D7CB15}"/>
              </a:ext>
            </a:extLst>
          </p:cNvPr>
          <p:cNvSpPr txBox="1"/>
          <p:nvPr/>
        </p:nvSpPr>
        <p:spPr>
          <a:xfrm>
            <a:off x="10182279" y="2622861"/>
            <a:ext cx="1887697" cy="369331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  <a:ea typeface="+mn-ea"/>
                <a:cs typeface="+mn-cs"/>
              </a:rPr>
              <a:t>express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expresses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expressor 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expressors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expressway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expressways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expressing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expression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expressionist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expressionistic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expressionists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expressive</a:t>
            </a:r>
            <a:endParaRPr lang="en-US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FF3760"/>
                </a:solidFill>
                <a:effectLst/>
                <a:latin typeface="Sassoon Sans US 2023" pitchFamily="2" charset="0"/>
              </a:rPr>
              <a:t>expressiveness</a:t>
            </a:r>
            <a:endParaRPr lang="en-US" dirty="0">
              <a:solidFill>
                <a:srgbClr val="FF3760"/>
              </a:solidFill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A0CDDC-363A-B2F7-E537-F3F8D70ECAB9}"/>
              </a:ext>
            </a:extLst>
          </p:cNvPr>
          <p:cNvSpPr txBox="1"/>
          <p:nvPr/>
        </p:nvSpPr>
        <p:spPr>
          <a:xfrm>
            <a:off x="7050175" y="2637067"/>
            <a:ext cx="1887697" cy="313932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pressed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presses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pressable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pressing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pressure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pressured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pressuring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pressures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pressurize 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pressurization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pressurized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76DA66C-63B8-9913-BAB0-2CD971AD8E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70114"/>
              </p:ext>
            </p:extLst>
          </p:nvPr>
        </p:nvGraphicFramePr>
        <p:xfrm>
          <a:off x="4525429" y="2088826"/>
          <a:ext cx="2511508" cy="435874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55754">
                  <a:extLst>
                    <a:ext uri="{9D8B030D-6E8A-4147-A177-3AD203B41FA5}">
                      <a16:colId xmlns:a16="http://schemas.microsoft.com/office/drawing/2014/main" val="3014020322"/>
                    </a:ext>
                  </a:extLst>
                </a:gridCol>
                <a:gridCol w="627877">
                  <a:extLst>
                    <a:ext uri="{9D8B030D-6E8A-4147-A177-3AD203B41FA5}">
                      <a16:colId xmlns:a16="http://schemas.microsoft.com/office/drawing/2014/main" val="951684567"/>
                    </a:ext>
                  </a:extLst>
                </a:gridCol>
                <a:gridCol w="627877">
                  <a:extLst>
                    <a:ext uri="{9D8B030D-6E8A-4147-A177-3AD203B41FA5}">
                      <a16:colId xmlns:a16="http://schemas.microsoft.com/office/drawing/2014/main" val="2093094131"/>
                    </a:ext>
                  </a:extLst>
                </a:gridCol>
              </a:tblGrid>
              <a:tr h="520088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or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way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391432"/>
                  </a:ext>
                </a:extLst>
              </a:tr>
              <a:tr h="124647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ed</a:t>
                      </a:r>
                    </a:p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es</a:t>
                      </a:r>
                    </a:p>
                    <a:p>
                      <a:pPr algn="ctr"/>
                      <a:r>
                        <a:rPr lang="en-US" sz="1600" b="0" dirty="0" err="1">
                          <a:latin typeface="Sassoon Sans US 2023" pitchFamily="2" charset="0"/>
                        </a:rPr>
                        <a:t>ible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able</a:t>
                      </a:r>
                    </a:p>
                    <a:p>
                      <a:pPr algn="ctr"/>
                      <a:r>
                        <a:rPr lang="en-US" sz="1600" b="0" dirty="0" err="1">
                          <a:latin typeface="Sassoon Sans US 2023" pitchFamily="2" charset="0"/>
                        </a:rPr>
                        <a:t>ing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Muli" panose="020B060402020202020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035053"/>
                  </a:ext>
                </a:extLst>
              </a:tr>
              <a:tr h="51484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ion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Sassoon Sans US 2023" pitchFamily="2" charset="0"/>
                        </a:rPr>
                        <a:t>ist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Sassoon Sans US 2023" pitchFamily="2" charset="0"/>
                        </a:rPr>
                        <a:t>able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Sassoon Sans US 2023" pitchFamily="2" charset="0"/>
                        </a:rPr>
                        <a:t>ic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s</a:t>
                      </a:r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505389"/>
                  </a:ext>
                </a:extLst>
              </a:tr>
              <a:tr h="315346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Sassoon Sans US 2023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ness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200" dirty="0" err="1">
                          <a:latin typeface="Muli" panose="020B0604020202020204" charset="0"/>
                        </a:rPr>
                        <a:t>ly</a:t>
                      </a:r>
                      <a:endParaRPr lang="en-US" sz="1200" dirty="0">
                        <a:latin typeface="Muli" panose="020B060402020202020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0768096"/>
                  </a:ext>
                </a:extLst>
              </a:tr>
              <a:tr h="731624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Sassoon Sans US 2023" pitchFamily="2" charset="0"/>
                        </a:rPr>
                        <a:t>ure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ed</a:t>
                      </a:r>
                    </a:p>
                    <a:p>
                      <a:pPr algn="ctr"/>
                      <a:r>
                        <a:rPr lang="en-US" sz="1600" b="0" dirty="0" err="1">
                          <a:latin typeface="Sassoon Sans US 2023" pitchFamily="2" charset="0"/>
                        </a:rPr>
                        <a:t>ing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547167"/>
                  </a:ext>
                </a:extLst>
              </a:tr>
              <a:tr h="7316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Sassoon Sans US 2023" pitchFamily="2" charset="0"/>
                        </a:rPr>
                        <a:t>ize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Sassoon Sans US 2023" pitchFamily="2" charset="0"/>
                        </a:rPr>
                        <a:t>ation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990697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C4F31E6-D159-01E2-0DB0-210A0CD72A8A}"/>
              </a:ext>
            </a:extLst>
          </p:cNvPr>
          <p:cNvGrpSpPr/>
          <p:nvPr/>
        </p:nvGrpSpPr>
        <p:grpSpPr>
          <a:xfrm>
            <a:off x="465311" y="3149640"/>
            <a:ext cx="4990918" cy="1730469"/>
            <a:chOff x="465311" y="3149640"/>
            <a:chExt cx="4990918" cy="173046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DD032F-7E63-B62C-005E-049CD17F39EF}"/>
                </a:ext>
              </a:extLst>
            </p:cNvPr>
            <p:cNvSpPr txBox="1"/>
            <p:nvPr/>
          </p:nvSpPr>
          <p:spPr>
            <a:xfrm>
              <a:off x="465311" y="3149640"/>
              <a:ext cx="12026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 err="1">
                  <a:latin typeface="Sassoon Sans US 2023" pitchFamily="2" charset="77"/>
                </a:rPr>
                <a:t>im</a:t>
              </a:r>
              <a:endParaRPr lang="en-GB" sz="280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FC847F-4DFB-CE6C-C73E-F28AE698D990}"/>
                </a:ext>
              </a:extLst>
            </p:cNvPr>
            <p:cNvSpPr txBox="1"/>
            <p:nvPr/>
          </p:nvSpPr>
          <p:spPr>
            <a:xfrm>
              <a:off x="4841927" y="4541555"/>
              <a:ext cx="6143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err="1">
                  <a:latin typeface="Sassoon Sans US 2023" pitchFamily="2" charset="0"/>
                </a:rPr>
                <a:t>ive</a:t>
              </a:r>
              <a:endParaRPr lang="en-US" sz="1600" i="0" dirty="0">
                <a:latin typeface="Sassoon Sans US 202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7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Count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664AF-C25C-04B5-F490-CB576DD154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many syllables are in each word?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F9F542-40F9-AABA-B484-C01B654EE2D4}"/>
              </a:ext>
            </a:extLst>
          </p:cNvPr>
          <p:cNvSpPr txBox="1">
            <a:spLocks/>
          </p:cNvSpPr>
          <p:nvPr/>
        </p:nvSpPr>
        <p:spPr>
          <a:xfrm>
            <a:off x="1465957" y="1882010"/>
            <a:ext cx="1342034" cy="4339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Sassoon Sans US 2023" pitchFamily="2" charset="0"/>
              </a:rPr>
              <a:t>treachery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695CC63-EE0D-7B09-D28B-F0F68AF8571A}"/>
              </a:ext>
            </a:extLst>
          </p:cNvPr>
          <p:cNvSpPr txBox="1">
            <a:spLocks/>
          </p:cNvSpPr>
          <p:nvPr/>
        </p:nvSpPr>
        <p:spPr>
          <a:xfrm>
            <a:off x="3484134" y="1882010"/>
            <a:ext cx="1742785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amendments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E99D429-E5F0-A442-05CD-28CDCC07E966}"/>
              </a:ext>
            </a:extLst>
          </p:cNvPr>
          <p:cNvSpPr txBox="1">
            <a:spLocks/>
          </p:cNvSpPr>
          <p:nvPr/>
        </p:nvSpPr>
        <p:spPr>
          <a:xfrm>
            <a:off x="5876247" y="1870514"/>
            <a:ext cx="1257074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Sassoon Sans US 2023" pitchFamily="2" charset="0"/>
              </a:rPr>
              <a:t>alphabet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ACC4267-0B0D-FABB-4759-CF92CD460EDB}"/>
              </a:ext>
            </a:extLst>
          </p:cNvPr>
          <p:cNvSpPr txBox="1">
            <a:spLocks/>
          </p:cNvSpPr>
          <p:nvPr/>
        </p:nvSpPr>
        <p:spPr>
          <a:xfrm>
            <a:off x="6919613" y="3102505"/>
            <a:ext cx="1301959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Sassoon Sans US 2023" pitchFamily="2" charset="0"/>
              </a:rPr>
              <a:t>pheasant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D6CB957-5943-F8BC-C686-ECD4A8736EF4}"/>
              </a:ext>
            </a:extLst>
          </p:cNvPr>
          <p:cNvSpPr txBox="1">
            <a:spLocks/>
          </p:cNvSpPr>
          <p:nvPr/>
        </p:nvSpPr>
        <p:spPr>
          <a:xfrm>
            <a:off x="453511" y="3112829"/>
            <a:ext cx="1731564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backpacking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FCA30B9-6B18-84B1-C4D5-663DCC76B8C7}"/>
              </a:ext>
            </a:extLst>
          </p:cNvPr>
          <p:cNvSpPr txBox="1">
            <a:spLocks/>
          </p:cNvSpPr>
          <p:nvPr/>
        </p:nvSpPr>
        <p:spPr>
          <a:xfrm>
            <a:off x="5782471" y="2501068"/>
            <a:ext cx="1444626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impressive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944B99B-5810-2B78-2058-9619E1559C00}"/>
              </a:ext>
            </a:extLst>
          </p:cNvPr>
          <p:cNvSpPr txBox="1">
            <a:spLocks/>
          </p:cNvSpPr>
          <p:nvPr/>
        </p:nvSpPr>
        <p:spPr>
          <a:xfrm>
            <a:off x="2978575" y="3112829"/>
            <a:ext cx="1200970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pyramid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539B38D-0BB7-1159-1D81-CBD19416C652}"/>
              </a:ext>
            </a:extLst>
          </p:cNvPr>
          <p:cNvSpPr txBox="1">
            <a:spLocks/>
          </p:cNvSpPr>
          <p:nvPr/>
        </p:nvSpPr>
        <p:spPr>
          <a:xfrm>
            <a:off x="1414580" y="2491671"/>
            <a:ext cx="1362874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optimistic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B5D1666-4625-5269-D029-75A429A5D609}"/>
              </a:ext>
            </a:extLst>
          </p:cNvPr>
          <p:cNvSpPr txBox="1">
            <a:spLocks/>
          </p:cNvSpPr>
          <p:nvPr/>
        </p:nvSpPr>
        <p:spPr>
          <a:xfrm>
            <a:off x="4973046" y="3112829"/>
            <a:ext cx="1167307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doubled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5BA4D5C-3A45-0CE8-CCD0-EA08B4E6CEF8}"/>
              </a:ext>
            </a:extLst>
          </p:cNvPr>
          <p:cNvSpPr txBox="1">
            <a:spLocks/>
          </p:cNvSpPr>
          <p:nvPr/>
        </p:nvSpPr>
        <p:spPr>
          <a:xfrm>
            <a:off x="3603115" y="2496109"/>
            <a:ext cx="1558440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suspenseful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988525-1972-38DC-51B7-2CF512C16C8E}"/>
              </a:ext>
            </a:extLst>
          </p:cNvPr>
          <p:cNvSpPr txBox="1"/>
          <p:nvPr/>
        </p:nvSpPr>
        <p:spPr>
          <a:xfrm>
            <a:off x="2069603" y="3844485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3760"/>
                </a:solidFill>
                <a:latin typeface="Sassoon Sans US 2023" pitchFamily="2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77AB2A-7895-F7F8-059F-C3C4FD1765B1}"/>
              </a:ext>
            </a:extLst>
          </p:cNvPr>
          <p:cNvSpPr txBox="1"/>
          <p:nvPr/>
        </p:nvSpPr>
        <p:spPr>
          <a:xfrm>
            <a:off x="5877028" y="3844486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20D160"/>
                </a:solidFill>
                <a:latin typeface="Sassoon Sans US 2023" pitchFamily="2" charset="0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E00250-5105-ED14-0DD8-CABBA87C2841}"/>
              </a:ext>
            </a:extLst>
          </p:cNvPr>
          <p:cNvGrpSpPr/>
          <p:nvPr/>
        </p:nvGrpSpPr>
        <p:grpSpPr>
          <a:xfrm>
            <a:off x="8664467" y="1791822"/>
            <a:ext cx="3007086" cy="1783442"/>
            <a:chOff x="7520196" y="3453203"/>
            <a:chExt cx="3007086" cy="1783442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C16FD3DF-E034-82E4-70E8-FA3325253D6C}"/>
                </a:ext>
              </a:extLst>
            </p:cNvPr>
            <p:cNvSpPr/>
            <p:nvPr/>
          </p:nvSpPr>
          <p:spPr>
            <a:xfrm>
              <a:off x="7520196" y="3607552"/>
              <a:ext cx="1734465" cy="1575460"/>
            </a:xfrm>
            <a:prstGeom prst="wedgeRoundRectCallout">
              <a:avLst>
                <a:gd name="adj1" fmla="val 68148"/>
                <a:gd name="adj2" fmla="val 3109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00BEF7-3BCA-0141-B108-2CECE6EBFFE4}"/>
                </a:ext>
              </a:extLst>
            </p:cNvPr>
            <p:cNvSpPr txBox="1"/>
            <p:nvPr/>
          </p:nvSpPr>
          <p:spPr>
            <a:xfrm>
              <a:off x="7650349" y="3733562"/>
              <a:ext cx="1524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How many syllables does each word have?</a:t>
              </a:r>
            </a:p>
          </p:txBody>
        </p:sp>
        <p:pic>
          <p:nvPicPr>
            <p:cNvPr id="12" name="Picture 11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59C00AC1-1236-6344-6F95-A0064F80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1499" y="3453203"/>
              <a:ext cx="1075783" cy="1783442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4AD798-AADF-F309-91A4-B47E89202821}"/>
              </a:ext>
            </a:extLst>
          </p:cNvPr>
          <p:cNvSpPr/>
          <p:nvPr/>
        </p:nvSpPr>
        <p:spPr>
          <a:xfrm>
            <a:off x="518984" y="3748838"/>
            <a:ext cx="3539179" cy="2646646"/>
          </a:xfrm>
          <a:prstGeom prst="roundRect">
            <a:avLst/>
          </a:prstGeom>
          <a:noFill/>
          <a:ln w="381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76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380044-8DD7-5224-F718-EFA48AF53394}"/>
              </a:ext>
            </a:extLst>
          </p:cNvPr>
          <p:cNvSpPr/>
          <p:nvPr/>
        </p:nvSpPr>
        <p:spPr>
          <a:xfrm>
            <a:off x="4299368" y="3729441"/>
            <a:ext cx="3539179" cy="2646646"/>
          </a:xfrm>
          <a:prstGeom prst="roundRect">
            <a:avLst/>
          </a:prstGeom>
          <a:noFill/>
          <a:ln w="38100">
            <a:solidFill>
              <a:srgbClr val="20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3A9F42-D20D-4683-4118-756C828D0A52}"/>
              </a:ext>
            </a:extLst>
          </p:cNvPr>
          <p:cNvSpPr/>
          <p:nvPr/>
        </p:nvSpPr>
        <p:spPr>
          <a:xfrm>
            <a:off x="8079753" y="3729440"/>
            <a:ext cx="3539180" cy="2646646"/>
          </a:xfrm>
          <a:prstGeom prst="roundRect">
            <a:avLst/>
          </a:prstGeom>
          <a:noFill/>
          <a:ln w="381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9359A9-022E-BBB3-AC3A-2E9A67F785C3}"/>
              </a:ext>
            </a:extLst>
          </p:cNvPr>
          <p:cNvSpPr txBox="1"/>
          <p:nvPr/>
        </p:nvSpPr>
        <p:spPr>
          <a:xfrm>
            <a:off x="9630373" y="3844487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219CEE"/>
                </a:solidFill>
                <a:latin typeface="Sassoon Sans US 2023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9837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24727 0.3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3646 0.38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04323 0.31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3711 0.359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6941 0.469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03594 0.47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33216 0.294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28997 0.296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2201 0.228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3789 0.3502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14715</TotalTime>
  <Words>2405</Words>
  <Application>Microsoft Macintosh PowerPoint</Application>
  <PresentationFormat>Widescreen</PresentationFormat>
  <Paragraphs>978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Georgia</vt:lpstr>
      <vt:lpstr>Calibri</vt:lpstr>
      <vt:lpstr>Sassoon Sans US 2023</vt:lpstr>
      <vt:lpstr>Muli</vt:lpstr>
      <vt:lpstr>Lucida Handwriting</vt:lpstr>
      <vt:lpstr>OpenDyslexicAlta</vt:lpstr>
      <vt:lpstr>Calibri Light</vt:lpstr>
      <vt:lpstr>Arial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306</cp:revision>
  <dcterms:created xsi:type="dcterms:W3CDTF">2022-07-19T20:08:30Z</dcterms:created>
  <dcterms:modified xsi:type="dcterms:W3CDTF">2023-07-05T14:05:39Z</dcterms:modified>
</cp:coreProperties>
</file>