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6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27" r:id="rId3"/>
    <p:sldId id="319" r:id="rId4"/>
    <p:sldId id="421" r:id="rId5"/>
    <p:sldId id="429" r:id="rId6"/>
    <p:sldId id="348" r:id="rId7"/>
    <p:sldId id="433" r:id="rId8"/>
    <p:sldId id="423" r:id="rId9"/>
    <p:sldId id="418" r:id="rId10"/>
    <p:sldId id="318" r:id="rId11"/>
    <p:sldId id="411" r:id="rId12"/>
    <p:sldId id="412" r:id="rId13"/>
    <p:sldId id="430" r:id="rId14"/>
    <p:sldId id="431" r:id="rId15"/>
    <p:sldId id="425" r:id="rId16"/>
    <p:sldId id="426" r:id="rId17"/>
    <p:sldId id="405" r:id="rId18"/>
    <p:sldId id="414" r:id="rId19"/>
    <p:sldId id="406" r:id="rId20"/>
    <p:sldId id="432" r:id="rId21"/>
    <p:sldId id="410" r:id="rId22"/>
    <p:sldId id="416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Lucida Handwriting" panose="03010101010101010101" pitchFamily="66" charset="77"/>
      <p:regular r:id="rId32"/>
    </p:embeddedFont>
    <p:embeddedFont>
      <p:font typeface="Muli" pitchFamily="2" charset="77"/>
      <p:regular r:id="rId33"/>
      <p:bold r:id="rId34"/>
      <p:italic r:id="rId35"/>
      <p:boldItalic r:id="rId36"/>
    </p:embeddedFont>
    <p:embeddedFont>
      <p:font typeface="OpenDyslexicAlta" pitchFamily="2" charset="77"/>
      <p:regular r:id="rId37"/>
      <p:bold r:id="rId38"/>
      <p:italic r:id="rId39"/>
      <p:boldItalic r:id="rId40"/>
    </p:embeddedFont>
    <p:embeddedFont>
      <p:font typeface="Sassoon Sans US 2023" pitchFamily="2" charset="77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p15="http://schemas.microsoft.com/office/powerpoint/2012/main" xmlns:go="http://customooxmlschemas.google.com/" roundtripDataSignature="AMtx7mi9WjbpKGIB10LCalUtpSXX9hGKRQ==" r:id="rId48"/>
    </p:ext>
    <p:ext uri="GoogleSlidesCustomDataVersion2">
      <go:slidesCustomData xmlns:go="http://customooxmlschemas.google.com/" xmlns:p15="http://schemas.microsoft.com/office/powerpoint/2012/main" xmlns="" roundtripDataSignature="AMtx7mgc0yNdRvwRWglp3kSygmRomq+O8g==" r:id="rId48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ggie Moosv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60"/>
    <a:srgbClr val="219CEE"/>
    <a:srgbClr val="3372DC"/>
    <a:srgbClr val="25D160"/>
    <a:srgbClr val="4A4A4A"/>
    <a:srgbClr val="B9A8EA"/>
    <a:srgbClr val="F5910B"/>
    <a:srgbClr val="FF9FB1"/>
    <a:srgbClr val="7956D6"/>
    <a:srgbClr val="8EC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6" autoAdjust="0"/>
    <p:restoredTop sz="87580" autoAdjust="0"/>
  </p:normalViewPr>
  <p:slideViewPr>
    <p:cSldViewPr snapToGrid="0" snapToObjects="1">
      <p:cViewPr varScale="1">
        <p:scale>
          <a:sx n="94" d="100"/>
          <a:sy n="94" d="100"/>
        </p:scale>
        <p:origin x="1048" y="192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24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38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42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6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99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16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1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5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43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0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17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*To form nouns from verbs ending in </a:t>
            </a:r>
            <a:r>
              <a:rPr lang="en-US" i="1" dirty="0"/>
              <a:t>-d</a:t>
            </a:r>
            <a:r>
              <a:rPr lang="en-US" dirty="0"/>
              <a:t> or </a:t>
            </a:r>
            <a:r>
              <a:rPr lang="en-US" i="1" dirty="0"/>
              <a:t>-de</a:t>
            </a:r>
            <a:r>
              <a:rPr lang="en-US" dirty="0"/>
              <a:t>, change the </a:t>
            </a:r>
            <a:r>
              <a:rPr lang="en-US" i="1" dirty="0"/>
              <a:t>d</a:t>
            </a:r>
            <a:r>
              <a:rPr lang="en-US" dirty="0"/>
              <a:t> or </a:t>
            </a:r>
            <a:r>
              <a:rPr lang="en-US" i="1" dirty="0"/>
              <a:t>de</a:t>
            </a:r>
            <a:r>
              <a:rPr lang="en-US" dirty="0"/>
              <a:t> to </a:t>
            </a:r>
            <a:r>
              <a:rPr lang="en-US" i="1" dirty="0"/>
              <a:t>s</a:t>
            </a:r>
            <a:r>
              <a:rPr lang="en-US" dirty="0"/>
              <a:t> and add the suffix </a:t>
            </a:r>
            <a:r>
              <a:rPr lang="en-US" i="1" dirty="0"/>
              <a:t>-ion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*To form adjectives from words ending in </a:t>
            </a:r>
            <a:r>
              <a:rPr lang="en-US" i="1" dirty="0"/>
              <a:t>-d</a:t>
            </a:r>
            <a:r>
              <a:rPr lang="en-US" dirty="0"/>
              <a:t> or </a:t>
            </a:r>
            <a:r>
              <a:rPr lang="en-US" i="1" dirty="0"/>
              <a:t>-de</a:t>
            </a:r>
            <a:r>
              <a:rPr lang="en-US" dirty="0"/>
              <a:t>, change the </a:t>
            </a:r>
            <a:r>
              <a:rPr lang="en-US" i="1" dirty="0"/>
              <a:t>d</a:t>
            </a:r>
            <a:r>
              <a:rPr lang="en-US" dirty="0"/>
              <a:t> or </a:t>
            </a:r>
            <a:r>
              <a:rPr lang="en-US" i="1" dirty="0"/>
              <a:t>de</a:t>
            </a:r>
            <a:r>
              <a:rPr lang="en-US" dirty="0"/>
              <a:t> to </a:t>
            </a:r>
            <a:r>
              <a:rPr lang="en-US" i="1" dirty="0"/>
              <a:t>s</a:t>
            </a:r>
            <a:r>
              <a:rPr lang="en-US" dirty="0"/>
              <a:t> and add the suffix </a:t>
            </a:r>
            <a:r>
              <a:rPr lang="en-US" i="1" dirty="0"/>
              <a:t>-</a:t>
            </a:r>
            <a:r>
              <a:rPr lang="en-US" i="1" dirty="0" err="1"/>
              <a:t>ive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92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8005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628292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59" y="6026934"/>
            <a:ext cx="1051968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2150455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341132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8315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123709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66E18-4B12-AFF2-7E40-7F5014C6AA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</p:spTree>
    <p:extLst>
      <p:ext uri="{BB962C8B-B14F-4D97-AF65-F5344CB8AC3E}">
        <p14:creationId xmlns:p14="http://schemas.microsoft.com/office/powerpoint/2010/main" val="89857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B4C47-536B-996E-0ED4-82AD5B427E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377166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203496"/>
            <a:ext cx="776770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</p:spTree>
    <p:extLst>
      <p:ext uri="{BB962C8B-B14F-4D97-AF65-F5344CB8AC3E}">
        <p14:creationId xmlns:p14="http://schemas.microsoft.com/office/powerpoint/2010/main" val="372931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A7781-8B8E-75D8-E1D5-F4AE78164C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E9404-A30A-8586-DF76-E72DF9EA14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0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8952" y="367017"/>
            <a:ext cx="1040165" cy="1038013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54272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0266" y="361103"/>
            <a:ext cx="1077537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59196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21/08/2023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dirty="0">
                <a:latin typeface="Sassoon Sans US 2023" pitchFamily="2" charset="0"/>
              </a:rPr>
              <a:t>To be able to spell </a:t>
            </a:r>
            <a:r>
              <a:rPr lang="en-US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words with multiple sound-spelling patterns</a:t>
            </a:r>
            <a:endParaRPr lang="en-US" dirty="0">
              <a:latin typeface="Sassoon Sans US 202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ea typeface="Calibri" panose="020F0502020204030204" pitchFamily="34" charset="0"/>
                <a:cs typeface="Arial" panose="020B0604020202020204" pitchFamily="34" charset="0"/>
              </a:rPr>
              <a:t>To spell </a:t>
            </a:r>
            <a:r>
              <a:rPr lang="en-GB" dirty="0"/>
              <a:t>words that contain graphemes with the </a:t>
            </a:r>
            <a:r>
              <a:rPr lang="en-GB" i="1" dirty="0"/>
              <a:t>long o </a:t>
            </a:r>
            <a:r>
              <a:rPr lang="en-GB" dirty="0"/>
              <a:t>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Autofit/>
          </a:bodyPr>
          <a:lstStyle/>
          <a:p>
            <a:pPr fontAlgn="t"/>
            <a:r>
              <a:rPr lang="en-GB" dirty="0">
                <a:latin typeface="Sassoon Sans US 2023" pitchFamily="2" charset="0"/>
              </a:rPr>
              <a:t>This week’s words: </a:t>
            </a:r>
            <a:r>
              <a:rPr lang="en-US" b="0" i="0" u="none" strike="noStrike" dirty="0">
                <a:solidFill>
                  <a:srgbClr val="6AA84F"/>
                </a:solidFill>
                <a:effectLst/>
                <a:latin typeface="Sassoon Sans US 2023" pitchFamily="2" charset="0"/>
              </a:rPr>
              <a:t>notice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, ozone, shoulder, explosive, provoke, composer, bloated, doughnut, approach, overflow</a:t>
            </a:r>
            <a:endParaRPr lang="en-GB" dirty="0">
              <a:latin typeface="Sassoon Sans US 202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39">
            <a:extLst>
              <a:ext uri="{FF2B5EF4-FFF2-40B4-BE49-F238E27FC236}">
                <a16:creationId xmlns:a16="http://schemas.microsoft.com/office/drawing/2014/main" id="{749742C4-A7C1-3903-ECE8-66EDF0847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441518"/>
              </p:ext>
            </p:extLst>
          </p:nvPr>
        </p:nvGraphicFramePr>
        <p:xfrm>
          <a:off x="7297701" y="5792503"/>
          <a:ext cx="3805728" cy="5478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6319">
                  <a:extLst>
                    <a:ext uri="{9D8B030D-6E8A-4147-A177-3AD203B41FA5}">
                      <a16:colId xmlns:a16="http://schemas.microsoft.com/office/drawing/2014/main" val="4018612581"/>
                    </a:ext>
                  </a:extLst>
                </a:gridCol>
                <a:gridCol w="636319">
                  <a:extLst>
                    <a:ext uri="{9D8B030D-6E8A-4147-A177-3AD203B41FA5}">
                      <a16:colId xmlns:a16="http://schemas.microsoft.com/office/drawing/2014/main" val="3093511587"/>
                    </a:ext>
                  </a:extLst>
                </a:gridCol>
                <a:gridCol w="636319">
                  <a:extLst>
                    <a:ext uri="{9D8B030D-6E8A-4147-A177-3AD203B41FA5}">
                      <a16:colId xmlns:a16="http://schemas.microsoft.com/office/drawing/2014/main" val="1781982433"/>
                    </a:ext>
                  </a:extLst>
                </a:gridCol>
                <a:gridCol w="636319">
                  <a:extLst>
                    <a:ext uri="{9D8B030D-6E8A-4147-A177-3AD203B41FA5}">
                      <a16:colId xmlns:a16="http://schemas.microsoft.com/office/drawing/2014/main" val="2905466184"/>
                    </a:ext>
                  </a:extLst>
                </a:gridCol>
                <a:gridCol w="636319">
                  <a:extLst>
                    <a:ext uri="{9D8B030D-6E8A-4147-A177-3AD203B41FA5}">
                      <a16:colId xmlns:a16="http://schemas.microsoft.com/office/drawing/2014/main" val="3078129906"/>
                    </a:ext>
                  </a:extLst>
                </a:gridCol>
                <a:gridCol w="624133">
                  <a:extLst>
                    <a:ext uri="{9D8B030D-6E8A-4147-A177-3AD203B41FA5}">
                      <a16:colId xmlns:a16="http://schemas.microsoft.com/office/drawing/2014/main" val="3441436570"/>
                    </a:ext>
                  </a:extLst>
                </a:gridCol>
              </a:tblGrid>
              <a:tr h="547842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u="sng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853278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ADADF91-337F-0F00-2305-A44C1E2EC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205141"/>
              </p:ext>
            </p:extLst>
          </p:nvPr>
        </p:nvGraphicFramePr>
        <p:xfrm>
          <a:off x="1349207" y="5801229"/>
          <a:ext cx="3007425" cy="5478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485">
                  <a:extLst>
                    <a:ext uri="{9D8B030D-6E8A-4147-A177-3AD203B41FA5}">
                      <a16:colId xmlns:a16="http://schemas.microsoft.com/office/drawing/2014/main" val="3043968632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3252401291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4193533483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2322992391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865650011"/>
                    </a:ext>
                  </a:extLst>
                </a:gridCol>
              </a:tblGrid>
              <a:tr h="547842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087834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E3D6-FF3C-13BF-E493-C101F8F3F8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81769-8D38-304B-AAA2-976FCE08B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and Phoneme Maps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382247-99FD-8AA6-CC38-155F3822EFA3}"/>
              </a:ext>
            </a:extLst>
          </p:cNvPr>
          <p:cNvSpPr txBox="1">
            <a:spLocks/>
          </p:cNvSpPr>
          <p:nvPr/>
        </p:nvSpPr>
        <p:spPr>
          <a:xfrm>
            <a:off x="5232350" y="2277632"/>
            <a:ext cx="1723549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Sassoon Sans US 2023" pitchFamily="2" charset="77"/>
              </a:rPr>
              <a:t>approach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F8BE29-0DCF-4087-1E1D-3D8F35E47441}"/>
              </a:ext>
            </a:extLst>
          </p:cNvPr>
          <p:cNvSpPr txBox="1">
            <a:spLocks/>
          </p:cNvSpPr>
          <p:nvPr/>
        </p:nvSpPr>
        <p:spPr>
          <a:xfrm>
            <a:off x="5266201" y="2891732"/>
            <a:ext cx="1632178" cy="7648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 err="1">
                <a:latin typeface="Sassoon Sans US 2023" pitchFamily="2" charset="77"/>
              </a:rPr>
              <a:t>a</a:t>
            </a:r>
            <a:r>
              <a:rPr lang="en-GB" sz="2800" b="1" dirty="0" err="1">
                <a:solidFill>
                  <a:srgbClr val="FF000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pproach</a:t>
            </a:r>
            <a:endParaRPr lang="en-GB" sz="2800" dirty="0">
              <a:latin typeface="Sassoon Sans US 2023" pitchFamily="2" charset="77"/>
            </a:endParaRP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2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5844EC9-7ED8-A999-1B1C-0214F1D6AEBA}"/>
              </a:ext>
            </a:extLst>
          </p:cNvPr>
          <p:cNvSpPr txBox="1">
            <a:spLocks/>
          </p:cNvSpPr>
          <p:nvPr/>
        </p:nvSpPr>
        <p:spPr>
          <a:xfrm>
            <a:off x="8573643" y="4867711"/>
            <a:ext cx="1447832" cy="7648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err="1">
                <a:latin typeface="Sassoon Sans US 2023" pitchFamily="2" charset="77"/>
              </a:rPr>
              <a:t>pro</a:t>
            </a:r>
            <a:r>
              <a:rPr lang="en-GB" sz="2800" b="1" dirty="0" err="1">
                <a:solidFill>
                  <a:srgbClr val="FF000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voke</a:t>
            </a:r>
            <a:endParaRPr lang="en-GB" sz="2800" dirty="0">
              <a:solidFill>
                <a:srgbClr val="FF0000"/>
              </a:solidFill>
              <a:latin typeface="Sassoon Sans US 2023" pitchFamily="2" charset="77"/>
            </a:endParaRP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89A1D08-DA3C-5A10-DB97-1049FDF28A98}"/>
              </a:ext>
            </a:extLst>
          </p:cNvPr>
          <p:cNvSpPr txBox="1">
            <a:spLocks/>
          </p:cNvSpPr>
          <p:nvPr/>
        </p:nvSpPr>
        <p:spPr>
          <a:xfrm>
            <a:off x="2032500" y="4877682"/>
            <a:ext cx="1505540" cy="7648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 err="1">
                <a:latin typeface="Sassoon Sans US 2023" pitchFamily="2" charset="77"/>
              </a:rPr>
              <a:t>shoul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der</a:t>
            </a:r>
            <a:endParaRPr lang="en-GB" sz="2800" dirty="0">
              <a:latin typeface="Sassoon Sans US 2023" pitchFamily="2" charset="77"/>
            </a:endParaRP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2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927B173-84FF-6574-4619-64E22465D265}"/>
              </a:ext>
            </a:extLst>
          </p:cNvPr>
          <p:cNvSpPr txBox="1">
            <a:spLocks/>
          </p:cNvSpPr>
          <p:nvPr/>
        </p:nvSpPr>
        <p:spPr>
          <a:xfrm>
            <a:off x="8540717" y="4299718"/>
            <a:ext cx="1510350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Sassoon Sans US 2023" pitchFamily="2" charset="77"/>
              </a:rPr>
              <a:t>provoke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7720E54-B476-D233-5456-0528A91B250D}"/>
              </a:ext>
            </a:extLst>
          </p:cNvPr>
          <p:cNvSpPr txBox="1">
            <a:spLocks/>
          </p:cNvSpPr>
          <p:nvPr/>
        </p:nvSpPr>
        <p:spPr>
          <a:xfrm>
            <a:off x="1992958" y="4284518"/>
            <a:ext cx="1576072" cy="58477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200" dirty="0">
                <a:latin typeface="Sassoon Sans US 2023" pitchFamily="2" charset="77"/>
              </a:rPr>
              <a:t>shoulder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8D9211-05D6-521A-8E8F-65C622B0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7709" y="4878279"/>
            <a:ext cx="1199950" cy="11974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FDC9E7-CB65-2774-A934-FECB40CC7C85}"/>
              </a:ext>
            </a:extLst>
          </p:cNvPr>
          <p:cNvGrpSpPr/>
          <p:nvPr/>
        </p:nvGrpSpPr>
        <p:grpSpPr>
          <a:xfrm>
            <a:off x="7796200" y="1938790"/>
            <a:ext cx="3897395" cy="1899292"/>
            <a:chOff x="7775879" y="1352752"/>
            <a:chExt cx="3897395" cy="18992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24CD31E-ABDC-EFE4-062C-E2B2F78EF9EE}"/>
                </a:ext>
              </a:extLst>
            </p:cNvPr>
            <p:cNvGrpSpPr/>
            <p:nvPr/>
          </p:nvGrpSpPr>
          <p:grpSpPr>
            <a:xfrm>
              <a:off x="7775879" y="1352752"/>
              <a:ext cx="3897395" cy="1899292"/>
              <a:chOff x="5958692" y="1427780"/>
              <a:chExt cx="4523712" cy="229239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9FBA0A-9940-B3AA-63F3-C97CBEFC5930}"/>
                  </a:ext>
                </a:extLst>
              </p:cNvPr>
              <p:cNvSpPr txBox="1"/>
              <p:nvPr/>
            </p:nvSpPr>
            <p:spPr>
              <a:xfrm>
                <a:off x="5958692" y="2007956"/>
                <a:ext cx="2803141" cy="115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Sassoon Sans US 2023" pitchFamily="2" charset="77"/>
                  </a:rPr>
                  <a:t>Each box should contain one spelled sound. Two or more letters that spell one sound should occupy one box. </a:t>
                </a:r>
              </a:p>
            </p:txBody>
          </p:sp>
          <p:pic>
            <p:nvPicPr>
              <p:cNvPr id="6" name="Picture 5" descr="A cartoon of a child&#10;&#10;Description automatically generated with low confidence">
                <a:extLst>
                  <a:ext uri="{FF2B5EF4-FFF2-40B4-BE49-F238E27FC236}">
                    <a16:creationId xmlns:a16="http://schemas.microsoft.com/office/drawing/2014/main" id="{0C62147C-A0B4-E9CE-1B74-09416B440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7261" y="1427780"/>
                <a:ext cx="1415143" cy="2292395"/>
              </a:xfrm>
              <a:prstGeom prst="rect">
                <a:avLst/>
              </a:prstGeom>
            </p:spPr>
          </p:pic>
        </p:grpSp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7E726031-48EC-6AEC-6E86-DA4FDE40A75A}"/>
                </a:ext>
              </a:extLst>
            </p:cNvPr>
            <p:cNvSpPr/>
            <p:nvPr/>
          </p:nvSpPr>
          <p:spPr>
            <a:xfrm>
              <a:off x="7800221" y="1709251"/>
              <a:ext cx="2415040" cy="1212612"/>
            </a:xfrm>
            <a:prstGeom prst="wedgeRoundRectCallout">
              <a:avLst>
                <a:gd name="adj1" fmla="val 63466"/>
                <a:gd name="adj2" fmla="val 5592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37348B1-ABB4-75B0-8826-F728A815F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160480"/>
              </p:ext>
            </p:extLst>
          </p:nvPr>
        </p:nvGraphicFramePr>
        <p:xfrm>
          <a:off x="4592287" y="3795276"/>
          <a:ext cx="3007425" cy="5478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485">
                  <a:extLst>
                    <a:ext uri="{9D8B030D-6E8A-4147-A177-3AD203B41FA5}">
                      <a16:colId xmlns:a16="http://schemas.microsoft.com/office/drawing/2014/main" val="3043968632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3252401291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4193533483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2322992391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865650011"/>
                    </a:ext>
                  </a:extLst>
                </a:gridCol>
              </a:tblGrid>
              <a:tr h="5478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87834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E2E7311-145C-6BF3-0B8A-BF439161B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469569"/>
              </p:ext>
            </p:extLst>
          </p:nvPr>
        </p:nvGraphicFramePr>
        <p:xfrm>
          <a:off x="4592288" y="3786887"/>
          <a:ext cx="3007425" cy="5478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485">
                  <a:extLst>
                    <a:ext uri="{9D8B030D-6E8A-4147-A177-3AD203B41FA5}">
                      <a16:colId xmlns:a16="http://schemas.microsoft.com/office/drawing/2014/main" val="3043968632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3252401291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4193533483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2322992391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865650011"/>
                    </a:ext>
                  </a:extLst>
                </a:gridCol>
              </a:tblGrid>
              <a:tr h="5478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oa</a:t>
                      </a:r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ch</a:t>
                      </a:r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0878345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BD3C2F0A-8555-46B5-372C-43239D6D1619}"/>
              </a:ext>
            </a:extLst>
          </p:cNvPr>
          <p:cNvGrpSpPr/>
          <p:nvPr/>
        </p:nvGrpSpPr>
        <p:grpSpPr>
          <a:xfrm>
            <a:off x="409576" y="1887395"/>
            <a:ext cx="2984149" cy="2203468"/>
            <a:chOff x="409576" y="1838627"/>
            <a:chExt cx="2984149" cy="220346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7415E43-189A-5D4F-148F-7BA1F787AFCF}"/>
                </a:ext>
              </a:extLst>
            </p:cNvPr>
            <p:cNvGrpSpPr/>
            <p:nvPr/>
          </p:nvGrpSpPr>
          <p:grpSpPr>
            <a:xfrm>
              <a:off x="409576" y="1838627"/>
              <a:ext cx="2940826" cy="2203468"/>
              <a:chOff x="710849" y="4949007"/>
              <a:chExt cx="2940826" cy="2203468"/>
            </a:xfrm>
          </p:grpSpPr>
          <p:pic>
            <p:nvPicPr>
              <p:cNvPr id="11" name="Picture 10" descr="A cartoon of a person&#10;&#10;Description automatically generated with low confidence">
                <a:extLst>
                  <a:ext uri="{FF2B5EF4-FFF2-40B4-BE49-F238E27FC236}">
                    <a16:creationId xmlns:a16="http://schemas.microsoft.com/office/drawing/2014/main" id="{5120C976-346C-3C3E-85BC-5A0C43A3A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710849" y="4949007"/>
                <a:ext cx="877886" cy="2203468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F542A7-FD70-F866-AC92-EE12D761A796}"/>
                  </a:ext>
                </a:extLst>
              </p:cNvPr>
              <p:cNvSpPr txBox="1"/>
              <p:nvPr/>
            </p:nvSpPr>
            <p:spPr>
              <a:xfrm>
                <a:off x="1802924" y="5236379"/>
                <a:ext cx="1848751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assoon Sans US 2023" pitchFamily="2" charset="0"/>
                  </a:rPr>
                  <a:t>How many syllables does each word have? Can you break down the words into phonemes?</a:t>
                </a:r>
              </a:p>
            </p:txBody>
          </p:sp>
        </p:grpSp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99A21BAC-BEFC-FC44-C7E9-B29FBC467EC5}"/>
                </a:ext>
              </a:extLst>
            </p:cNvPr>
            <p:cNvSpPr/>
            <p:nvPr/>
          </p:nvSpPr>
          <p:spPr>
            <a:xfrm>
              <a:off x="1501651" y="2046943"/>
              <a:ext cx="1892074" cy="1974407"/>
            </a:xfrm>
            <a:prstGeom prst="wedgeRoundRectCallout">
              <a:avLst>
                <a:gd name="adj1" fmla="val -61591"/>
                <a:gd name="adj2" fmla="val -23987"/>
                <a:gd name="adj3" fmla="val 16667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3A93F5-A1C5-8F0A-C476-C75B67092472}"/>
              </a:ext>
            </a:extLst>
          </p:cNvPr>
          <p:cNvGrpSpPr/>
          <p:nvPr/>
        </p:nvGrpSpPr>
        <p:grpSpPr>
          <a:xfrm>
            <a:off x="9995835" y="4926740"/>
            <a:ext cx="1688142" cy="1538840"/>
            <a:chOff x="1304221" y="5952816"/>
            <a:chExt cx="1688142" cy="153884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332E3C0-BC23-B39D-8409-33252838C7D8}"/>
                </a:ext>
              </a:extLst>
            </p:cNvPr>
            <p:cNvSpPr txBox="1"/>
            <p:nvPr/>
          </p:nvSpPr>
          <p:spPr>
            <a:xfrm>
              <a:off x="2599317" y="6861667"/>
              <a:ext cx="292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0" u="sng" dirty="0">
                  <a:solidFill>
                    <a:srgbClr val="FF3760"/>
                  </a:solidFill>
                  <a:latin typeface="Sassoon Sans US 2023" pitchFamily="2" charset="0"/>
                </a:rPr>
                <a:t>e</a:t>
              </a: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FD8869FD-2468-E415-DA9F-D44FC2147006}"/>
                </a:ext>
              </a:extLst>
            </p:cNvPr>
            <p:cNvSpPr/>
            <p:nvPr/>
          </p:nvSpPr>
          <p:spPr>
            <a:xfrm rot="8679668">
              <a:off x="1304221" y="5952816"/>
              <a:ext cx="1688142" cy="1538840"/>
            </a:xfrm>
            <a:prstGeom prst="arc">
              <a:avLst>
                <a:gd name="adj1" fmla="val 15397066"/>
                <a:gd name="adj2" fmla="val 21525050"/>
              </a:avLst>
            </a:prstGeom>
            <a:ln w="1905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9" name="Table 39">
            <a:extLst>
              <a:ext uri="{FF2B5EF4-FFF2-40B4-BE49-F238E27FC236}">
                <a16:creationId xmlns:a16="http://schemas.microsoft.com/office/drawing/2014/main" id="{63C6D44D-FD20-B025-6714-CF3CDA057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115294"/>
              </p:ext>
            </p:extLst>
          </p:nvPr>
        </p:nvGraphicFramePr>
        <p:xfrm>
          <a:off x="7297701" y="5802075"/>
          <a:ext cx="3817914" cy="5478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6319">
                  <a:extLst>
                    <a:ext uri="{9D8B030D-6E8A-4147-A177-3AD203B41FA5}">
                      <a16:colId xmlns:a16="http://schemas.microsoft.com/office/drawing/2014/main" val="4018612581"/>
                    </a:ext>
                  </a:extLst>
                </a:gridCol>
                <a:gridCol w="636319">
                  <a:extLst>
                    <a:ext uri="{9D8B030D-6E8A-4147-A177-3AD203B41FA5}">
                      <a16:colId xmlns:a16="http://schemas.microsoft.com/office/drawing/2014/main" val="3093511587"/>
                    </a:ext>
                  </a:extLst>
                </a:gridCol>
                <a:gridCol w="636319">
                  <a:extLst>
                    <a:ext uri="{9D8B030D-6E8A-4147-A177-3AD203B41FA5}">
                      <a16:colId xmlns:a16="http://schemas.microsoft.com/office/drawing/2014/main" val="1781982433"/>
                    </a:ext>
                  </a:extLst>
                </a:gridCol>
                <a:gridCol w="636319">
                  <a:extLst>
                    <a:ext uri="{9D8B030D-6E8A-4147-A177-3AD203B41FA5}">
                      <a16:colId xmlns:a16="http://schemas.microsoft.com/office/drawing/2014/main" val="2905466184"/>
                    </a:ext>
                  </a:extLst>
                </a:gridCol>
                <a:gridCol w="636319">
                  <a:extLst>
                    <a:ext uri="{9D8B030D-6E8A-4147-A177-3AD203B41FA5}">
                      <a16:colId xmlns:a16="http://schemas.microsoft.com/office/drawing/2014/main" val="3078129906"/>
                    </a:ext>
                  </a:extLst>
                </a:gridCol>
                <a:gridCol w="636319">
                  <a:extLst>
                    <a:ext uri="{9D8B030D-6E8A-4147-A177-3AD203B41FA5}">
                      <a16:colId xmlns:a16="http://schemas.microsoft.com/office/drawing/2014/main" val="3441436570"/>
                    </a:ext>
                  </a:extLst>
                </a:gridCol>
              </a:tblGrid>
              <a:tr h="5478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853278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1156C8-46D2-9A8D-1767-17CDA5309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082787"/>
              </p:ext>
            </p:extLst>
          </p:nvPr>
        </p:nvGraphicFramePr>
        <p:xfrm>
          <a:off x="1359651" y="5809618"/>
          <a:ext cx="3007425" cy="5478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485">
                  <a:extLst>
                    <a:ext uri="{9D8B030D-6E8A-4147-A177-3AD203B41FA5}">
                      <a16:colId xmlns:a16="http://schemas.microsoft.com/office/drawing/2014/main" val="3043968632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3252401291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4193533483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2322992391"/>
                    </a:ext>
                  </a:extLst>
                </a:gridCol>
                <a:gridCol w="601485">
                  <a:extLst>
                    <a:ext uri="{9D8B030D-6E8A-4147-A177-3AD203B41FA5}">
                      <a16:colId xmlns:a16="http://schemas.microsoft.com/office/drawing/2014/main" val="865650011"/>
                    </a:ext>
                  </a:extLst>
                </a:gridCol>
              </a:tblGrid>
              <a:tr h="5478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sh</a:t>
                      </a:r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ou</a:t>
                      </a:r>
                      <a:endParaRPr lang="en-US" sz="28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087834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9E415CA-A6DE-D484-EECB-F8F1555A98E5}"/>
              </a:ext>
            </a:extLst>
          </p:cNvPr>
          <p:cNvSpPr txBox="1"/>
          <p:nvPr/>
        </p:nvSpPr>
        <p:spPr>
          <a:xfrm>
            <a:off x="2333278" y="1765684"/>
            <a:ext cx="752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Remember to always be flexible when dividing syllables. </a:t>
            </a:r>
          </a:p>
        </p:txBody>
      </p:sp>
    </p:spTree>
    <p:extLst>
      <p:ext uri="{BB962C8B-B14F-4D97-AF65-F5344CB8AC3E}">
        <p14:creationId xmlns:p14="http://schemas.microsoft.com/office/powerpoint/2010/main" val="25462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  <p:bldP spid="25" grpId="0"/>
      <p:bldP spid="2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5A45B-DC1F-5F59-E040-DF2E2E0B3C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12145" y="564630"/>
            <a:ext cx="7767706" cy="749135"/>
          </a:xfrm>
        </p:spPr>
        <p:txBody>
          <a:bodyPr/>
          <a:lstStyle/>
          <a:p>
            <a:pPr lvl="0" algn="ctr">
              <a:lnSpc>
                <a:spcPct val="100000"/>
              </a:lnSpc>
              <a:defRPr/>
            </a:pPr>
            <a:r>
              <a:rPr lang="en-GB" sz="1400" b="0" dirty="0">
                <a:solidFill>
                  <a:schemeClr val="tx1"/>
                </a:solidFill>
                <a:latin typeface="Sassoon Sans US 2023" pitchFamily="2" charset="0"/>
              </a:rPr>
              <a:t>Read each word and split into syllables and phonemes, spelling one sound in each box. Write the grapheme that spells the </a:t>
            </a:r>
            <a:r>
              <a:rPr lang="en-GB" sz="1400" b="0" i="1" dirty="0">
                <a:solidFill>
                  <a:schemeClr val="tx1"/>
                </a:solidFill>
                <a:latin typeface="Sassoon Sans US 2023" pitchFamily="2" charset="0"/>
              </a:rPr>
              <a:t>long o </a:t>
            </a:r>
            <a:r>
              <a:rPr lang="en-GB" sz="1400" b="0" dirty="0">
                <a:solidFill>
                  <a:schemeClr val="tx1"/>
                </a:solidFill>
                <a:latin typeface="Sassoon Sans US 2023" pitchFamily="2" charset="0"/>
              </a:rPr>
              <a:t>sound in each word. Finally, write the word out again.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290285"/>
            <a:ext cx="5202237" cy="320675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cs typeface="Arial" panose="020B0604020202020204" pitchFamily="34" charset="0"/>
              </a:rPr>
              <a:t>Words with the </a:t>
            </a:r>
            <a:r>
              <a:rPr lang="en-US" b="1" i="1" dirty="0">
                <a:cs typeface="Arial" panose="020B0604020202020204" pitchFamily="34" charset="0"/>
              </a:rPr>
              <a:t>long o </a:t>
            </a:r>
            <a:r>
              <a:rPr lang="en-US" b="1" dirty="0">
                <a:cs typeface="Arial" panose="020B0604020202020204" pitchFamily="34" charset="0"/>
              </a:rPr>
              <a:t>sound</a:t>
            </a:r>
            <a:endParaRPr lang="en-GB" b="1" dirty="0">
              <a:cs typeface="Arial" panose="020B060402020202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5DA805F3-79D5-B62C-12FA-E1D449E5A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153268"/>
              </p:ext>
            </p:extLst>
          </p:nvPr>
        </p:nvGraphicFramePr>
        <p:xfrm>
          <a:off x="262279" y="1722611"/>
          <a:ext cx="11661500" cy="4845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4166">
                  <a:extLst>
                    <a:ext uri="{9D8B030D-6E8A-4147-A177-3AD203B41FA5}">
                      <a16:colId xmlns:a16="http://schemas.microsoft.com/office/drawing/2014/main" val="2451205565"/>
                    </a:ext>
                  </a:extLst>
                </a:gridCol>
                <a:gridCol w="1530931">
                  <a:extLst>
                    <a:ext uri="{9D8B030D-6E8A-4147-A177-3AD203B41FA5}">
                      <a16:colId xmlns:a16="http://schemas.microsoft.com/office/drawing/2014/main" val="2416134538"/>
                    </a:ext>
                  </a:extLst>
                </a:gridCol>
                <a:gridCol w="504715">
                  <a:extLst>
                    <a:ext uri="{9D8B030D-6E8A-4147-A177-3AD203B41FA5}">
                      <a16:colId xmlns:a16="http://schemas.microsoft.com/office/drawing/2014/main" val="1999317782"/>
                    </a:ext>
                  </a:extLst>
                </a:gridCol>
                <a:gridCol w="504715">
                  <a:extLst>
                    <a:ext uri="{9D8B030D-6E8A-4147-A177-3AD203B41FA5}">
                      <a16:colId xmlns:a16="http://schemas.microsoft.com/office/drawing/2014/main" val="1558674223"/>
                    </a:ext>
                  </a:extLst>
                </a:gridCol>
                <a:gridCol w="504715">
                  <a:extLst>
                    <a:ext uri="{9D8B030D-6E8A-4147-A177-3AD203B41FA5}">
                      <a16:colId xmlns:a16="http://schemas.microsoft.com/office/drawing/2014/main" val="4148139577"/>
                    </a:ext>
                  </a:extLst>
                </a:gridCol>
                <a:gridCol w="549150">
                  <a:extLst>
                    <a:ext uri="{9D8B030D-6E8A-4147-A177-3AD203B41FA5}">
                      <a16:colId xmlns:a16="http://schemas.microsoft.com/office/drawing/2014/main" val="3894188437"/>
                    </a:ext>
                  </a:extLst>
                </a:gridCol>
                <a:gridCol w="504716">
                  <a:extLst>
                    <a:ext uri="{9D8B030D-6E8A-4147-A177-3AD203B41FA5}">
                      <a16:colId xmlns:a16="http://schemas.microsoft.com/office/drawing/2014/main" val="975247714"/>
                    </a:ext>
                  </a:extLst>
                </a:gridCol>
                <a:gridCol w="549150">
                  <a:extLst>
                    <a:ext uri="{9D8B030D-6E8A-4147-A177-3AD203B41FA5}">
                      <a16:colId xmlns:a16="http://schemas.microsoft.com/office/drawing/2014/main" val="1009565518"/>
                    </a:ext>
                  </a:extLst>
                </a:gridCol>
                <a:gridCol w="504715">
                  <a:extLst>
                    <a:ext uri="{9D8B030D-6E8A-4147-A177-3AD203B41FA5}">
                      <a16:colId xmlns:a16="http://schemas.microsoft.com/office/drawing/2014/main" val="2442857991"/>
                    </a:ext>
                  </a:extLst>
                </a:gridCol>
                <a:gridCol w="504715">
                  <a:extLst>
                    <a:ext uri="{9D8B030D-6E8A-4147-A177-3AD203B41FA5}">
                      <a16:colId xmlns:a16="http://schemas.microsoft.com/office/drawing/2014/main" val="910865134"/>
                    </a:ext>
                  </a:extLst>
                </a:gridCol>
                <a:gridCol w="504715">
                  <a:extLst>
                    <a:ext uri="{9D8B030D-6E8A-4147-A177-3AD203B41FA5}">
                      <a16:colId xmlns:a16="http://schemas.microsoft.com/office/drawing/2014/main" val="2354315038"/>
                    </a:ext>
                  </a:extLst>
                </a:gridCol>
                <a:gridCol w="1471582">
                  <a:extLst>
                    <a:ext uri="{9D8B030D-6E8A-4147-A177-3AD203B41FA5}">
                      <a16:colId xmlns:a16="http://schemas.microsoft.com/office/drawing/2014/main" val="4060289005"/>
                    </a:ext>
                  </a:extLst>
                </a:gridCol>
                <a:gridCol w="2043515">
                  <a:extLst>
                    <a:ext uri="{9D8B030D-6E8A-4147-A177-3AD203B41FA5}">
                      <a16:colId xmlns:a16="http://schemas.microsoft.com/office/drawing/2014/main" val="4092447763"/>
                    </a:ext>
                  </a:extLst>
                </a:gridCol>
              </a:tblGrid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Sassoon Sans US 2023" pitchFamily="2" charset="0"/>
                        </a:rPr>
                        <a:t>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Syllables</a:t>
                      </a:r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Sound Boxes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Sassoon Sans US 2023" pitchFamily="2" charset="0"/>
                        </a:rPr>
                        <a:t>Spelling of </a:t>
                      </a:r>
                      <a:r>
                        <a:rPr lang="en-US" sz="1200" b="1" i="1" dirty="0">
                          <a:latin typeface="Sassoon Sans US 2023" pitchFamily="2" charset="0"/>
                        </a:rPr>
                        <a:t>long 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My Words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2706255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approach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pproach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oa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ch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oa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</a:rPr>
                        <a:t>approach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553400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ozone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419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notice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3894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overflow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9979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shoulder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0235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bloated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32371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doughnut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7207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composer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53647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explosive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77279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provoke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423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60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cs typeface="Arial" panose="020B0604020202020204" pitchFamily="34" charset="0"/>
              </a:rPr>
              <a:t>Words with the </a:t>
            </a:r>
            <a:r>
              <a:rPr lang="en-US" i="1" dirty="0">
                <a:cs typeface="Arial" panose="020B0604020202020204" pitchFamily="34" charset="0"/>
              </a:rPr>
              <a:t>long o </a:t>
            </a:r>
            <a:r>
              <a:rPr lang="en-US" dirty="0">
                <a:cs typeface="Arial" panose="020B0604020202020204" pitchFamily="34" charset="0"/>
              </a:rPr>
              <a:t>sound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AF3199-B430-F2B7-303A-8924BBF51C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5DA805F3-79D5-B62C-12FA-E1D449E5A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465949"/>
              </p:ext>
            </p:extLst>
          </p:nvPr>
        </p:nvGraphicFramePr>
        <p:xfrm>
          <a:off x="268797" y="1715982"/>
          <a:ext cx="11630595" cy="4845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691">
                  <a:extLst>
                    <a:ext uri="{9D8B030D-6E8A-4147-A177-3AD203B41FA5}">
                      <a16:colId xmlns:a16="http://schemas.microsoft.com/office/drawing/2014/main" val="2451205565"/>
                    </a:ext>
                  </a:extLst>
                </a:gridCol>
                <a:gridCol w="1793547">
                  <a:extLst>
                    <a:ext uri="{9D8B030D-6E8A-4147-A177-3AD203B41FA5}">
                      <a16:colId xmlns:a16="http://schemas.microsoft.com/office/drawing/2014/main" val="2416134538"/>
                    </a:ext>
                  </a:extLst>
                </a:gridCol>
                <a:gridCol w="506027">
                  <a:extLst>
                    <a:ext uri="{9D8B030D-6E8A-4147-A177-3AD203B41FA5}">
                      <a16:colId xmlns:a16="http://schemas.microsoft.com/office/drawing/2014/main" val="1999317782"/>
                    </a:ext>
                  </a:extLst>
                </a:gridCol>
                <a:gridCol w="157308">
                  <a:extLst>
                    <a:ext uri="{9D8B030D-6E8A-4147-A177-3AD203B41FA5}">
                      <a16:colId xmlns:a16="http://schemas.microsoft.com/office/drawing/2014/main" val="4290506550"/>
                    </a:ext>
                  </a:extLst>
                </a:gridCol>
                <a:gridCol w="348719">
                  <a:extLst>
                    <a:ext uri="{9D8B030D-6E8A-4147-A177-3AD203B41FA5}">
                      <a16:colId xmlns:a16="http://schemas.microsoft.com/office/drawing/2014/main" val="488013163"/>
                    </a:ext>
                  </a:extLst>
                </a:gridCol>
                <a:gridCol w="506027">
                  <a:extLst>
                    <a:ext uri="{9D8B030D-6E8A-4147-A177-3AD203B41FA5}">
                      <a16:colId xmlns:a16="http://schemas.microsoft.com/office/drawing/2014/main" val="4024755246"/>
                    </a:ext>
                  </a:extLst>
                </a:gridCol>
                <a:gridCol w="588764">
                  <a:extLst>
                    <a:ext uri="{9D8B030D-6E8A-4147-A177-3AD203B41FA5}">
                      <a16:colId xmlns:a16="http://schemas.microsoft.com/office/drawing/2014/main" val="750935937"/>
                    </a:ext>
                  </a:extLst>
                </a:gridCol>
                <a:gridCol w="506028">
                  <a:extLst>
                    <a:ext uri="{9D8B030D-6E8A-4147-A177-3AD203B41FA5}">
                      <a16:colId xmlns:a16="http://schemas.microsoft.com/office/drawing/2014/main" val="3724079126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98151215"/>
                    </a:ext>
                  </a:extLst>
                </a:gridCol>
                <a:gridCol w="471924">
                  <a:extLst>
                    <a:ext uri="{9D8B030D-6E8A-4147-A177-3AD203B41FA5}">
                      <a16:colId xmlns:a16="http://schemas.microsoft.com/office/drawing/2014/main" val="4121074500"/>
                    </a:ext>
                  </a:extLst>
                </a:gridCol>
                <a:gridCol w="191411">
                  <a:extLst>
                    <a:ext uri="{9D8B030D-6E8A-4147-A177-3AD203B41FA5}">
                      <a16:colId xmlns:a16="http://schemas.microsoft.com/office/drawing/2014/main" val="3080785001"/>
                    </a:ext>
                  </a:extLst>
                </a:gridCol>
                <a:gridCol w="314616">
                  <a:extLst>
                    <a:ext uri="{9D8B030D-6E8A-4147-A177-3AD203B41FA5}">
                      <a16:colId xmlns:a16="http://schemas.microsoft.com/office/drawing/2014/main" val="1191537358"/>
                    </a:ext>
                  </a:extLst>
                </a:gridCol>
                <a:gridCol w="348719">
                  <a:extLst>
                    <a:ext uri="{9D8B030D-6E8A-4147-A177-3AD203B41FA5}">
                      <a16:colId xmlns:a16="http://schemas.microsoft.com/office/drawing/2014/main" val="3167834436"/>
                    </a:ext>
                  </a:extLst>
                </a:gridCol>
                <a:gridCol w="157308">
                  <a:extLst>
                    <a:ext uri="{9D8B030D-6E8A-4147-A177-3AD203B41FA5}">
                      <a16:colId xmlns:a16="http://schemas.microsoft.com/office/drawing/2014/main" val="1634414333"/>
                    </a:ext>
                  </a:extLst>
                </a:gridCol>
                <a:gridCol w="506027">
                  <a:extLst>
                    <a:ext uri="{9D8B030D-6E8A-4147-A177-3AD203B41FA5}">
                      <a16:colId xmlns:a16="http://schemas.microsoft.com/office/drawing/2014/main" val="3708204728"/>
                    </a:ext>
                  </a:extLst>
                </a:gridCol>
                <a:gridCol w="1475409">
                  <a:extLst>
                    <a:ext uri="{9D8B030D-6E8A-4147-A177-3AD203B41FA5}">
                      <a16:colId xmlns:a16="http://schemas.microsoft.com/office/drawing/2014/main" val="4060289005"/>
                    </a:ext>
                  </a:extLst>
                </a:gridCol>
                <a:gridCol w="1911230">
                  <a:extLst>
                    <a:ext uri="{9D8B030D-6E8A-4147-A177-3AD203B41FA5}">
                      <a16:colId xmlns:a16="http://schemas.microsoft.com/office/drawing/2014/main" val="4092447763"/>
                    </a:ext>
                  </a:extLst>
                </a:gridCol>
              </a:tblGrid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Sassoon Sans US 2023" pitchFamily="2" charset="0"/>
                        </a:rPr>
                        <a:t>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Syllables</a:t>
                      </a:r>
                    </a:p>
                  </a:txBody>
                  <a:tcPr anchor="ctr"/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Sound Boxes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Sassoon Sans US 2023" pitchFamily="2" charset="0"/>
                        </a:rPr>
                        <a:t>Spelling of </a:t>
                      </a:r>
                      <a:r>
                        <a:rPr lang="en-US" sz="1200" b="1" i="1" dirty="0">
                          <a:latin typeface="Sassoon Sans US 2023" pitchFamily="2" charset="0"/>
                        </a:rPr>
                        <a:t>long 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My Words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2706255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approach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pproach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oa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ch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oa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</a:rPr>
                        <a:t>approach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553400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ozone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zone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z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 / 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o_e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ozone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419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notice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no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tice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ce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notice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3894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overflow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over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flow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v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ow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 / 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overflow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9979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shoulder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shoul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der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sh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u="sng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ou</a:t>
                      </a:r>
                      <a:endParaRPr lang="en-GB" sz="2000" u="sng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ou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shoulder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0235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bloated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bloat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ed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b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oa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oa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bloated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32371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doughnut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dough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nut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ough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ough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doughnut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7207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composer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com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po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ser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o_e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composer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53647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explosive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ex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plo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sive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x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ve</a:t>
                      </a:r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explosive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77279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Sassoon Sans US 2023" pitchFamily="2" charset="0"/>
                        </a:rPr>
                        <a:t>provoke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pro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|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voke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p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o_e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provoke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423063"/>
                  </a:ext>
                </a:extLst>
              </a:tr>
            </a:tbl>
          </a:graphicData>
        </a:graphic>
      </p:graphicFrame>
      <p:sp>
        <p:nvSpPr>
          <p:cNvPr id="3" name="Arc 2">
            <a:extLst>
              <a:ext uri="{FF2B5EF4-FFF2-40B4-BE49-F238E27FC236}">
                <a16:creationId xmlns:a16="http://schemas.microsoft.com/office/drawing/2014/main" id="{53EE4CA9-FC1F-AD96-99F5-FD77AAAA3EC5}"/>
              </a:ext>
            </a:extLst>
          </p:cNvPr>
          <p:cNvSpPr/>
          <p:nvPr/>
        </p:nvSpPr>
        <p:spPr>
          <a:xfrm rot="8758394">
            <a:off x="4773257" y="1499839"/>
            <a:ext cx="1788463" cy="1616722"/>
          </a:xfrm>
          <a:prstGeom prst="arc">
            <a:avLst>
              <a:gd name="adj1" fmla="val 16057212"/>
              <a:gd name="adj2" fmla="val 20784577"/>
            </a:avLst>
          </a:prstGeom>
          <a:ln w="19050">
            <a:solidFill>
              <a:srgbClr val="FF3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367B47-48B8-F7AA-3A1D-3330211266C1}"/>
              </a:ext>
            </a:extLst>
          </p:cNvPr>
          <p:cNvCxnSpPr>
            <a:cxnSpLocks/>
          </p:cNvCxnSpPr>
          <p:nvPr/>
        </p:nvCxnSpPr>
        <p:spPr>
          <a:xfrm>
            <a:off x="6136345" y="3141134"/>
            <a:ext cx="144157" cy="2225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2FEBDB-2771-666A-6438-1B8490D3A1F4}"/>
              </a:ext>
            </a:extLst>
          </p:cNvPr>
          <p:cNvGrpSpPr/>
          <p:nvPr/>
        </p:nvGrpSpPr>
        <p:grpSpPr>
          <a:xfrm>
            <a:off x="5945904" y="4498776"/>
            <a:ext cx="1273771" cy="1242141"/>
            <a:chOff x="4277254" y="3350568"/>
            <a:chExt cx="1273771" cy="12421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24137E-ECCC-6C35-5FA0-F4246409D9F7}"/>
                </a:ext>
              </a:extLst>
            </p:cNvPr>
            <p:cNvSpPr txBox="1"/>
            <p:nvPr/>
          </p:nvSpPr>
          <p:spPr>
            <a:xfrm>
              <a:off x="5129819" y="4226011"/>
              <a:ext cx="194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u="sng" dirty="0">
                  <a:solidFill>
                    <a:srgbClr val="FF3760"/>
                  </a:solidFill>
                  <a:latin typeface="Sassoon Sans US 2023" pitchFamily="2" charset="0"/>
                </a:rPr>
                <a:t>e</a:t>
              </a: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942E132-3FF4-75F9-73AF-BC2F0E762FD7}"/>
                </a:ext>
              </a:extLst>
            </p:cNvPr>
            <p:cNvSpPr/>
            <p:nvPr/>
          </p:nvSpPr>
          <p:spPr>
            <a:xfrm rot="8652851">
              <a:off x="4277254" y="3350568"/>
              <a:ext cx="1273771" cy="1242141"/>
            </a:xfrm>
            <a:prstGeom prst="arc">
              <a:avLst>
                <a:gd name="adj1" fmla="val 16460442"/>
                <a:gd name="adj2" fmla="val 20946620"/>
              </a:avLst>
            </a:prstGeom>
            <a:ln w="1905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C93FAC6-AEE0-9778-A424-060731E209DD}"/>
                </a:ext>
              </a:extLst>
            </p:cNvPr>
            <p:cNvCxnSpPr>
              <a:cxnSpLocks/>
            </p:cNvCxnSpPr>
            <p:nvPr/>
          </p:nvCxnSpPr>
          <p:spPr>
            <a:xfrm>
              <a:off x="5151227" y="4338581"/>
              <a:ext cx="151361" cy="13238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78C8CB-DA69-2C7F-9D5F-ACF8A6943596}"/>
              </a:ext>
            </a:extLst>
          </p:cNvPr>
          <p:cNvCxnSpPr>
            <a:cxnSpLocks/>
          </p:cNvCxnSpPr>
          <p:nvPr/>
        </p:nvCxnSpPr>
        <p:spPr>
          <a:xfrm>
            <a:off x="7752282" y="5816787"/>
            <a:ext cx="126647" cy="18960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7FF80BFA-AAAC-B489-DFA6-16573AF8DF5A}"/>
              </a:ext>
            </a:extLst>
          </p:cNvPr>
          <p:cNvSpPr/>
          <p:nvPr/>
        </p:nvSpPr>
        <p:spPr>
          <a:xfrm rot="8684436">
            <a:off x="5892944" y="5083458"/>
            <a:ext cx="1686029" cy="1574256"/>
          </a:xfrm>
          <a:prstGeom prst="arc">
            <a:avLst>
              <a:gd name="adj1" fmla="val 15905618"/>
              <a:gd name="adj2" fmla="val 20876240"/>
            </a:avLst>
          </a:prstGeom>
          <a:ln w="19050">
            <a:solidFill>
              <a:srgbClr val="FF3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83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F4F9C7-5426-E5F4-CCC7-AB7533EAD5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12147" y="204533"/>
            <a:ext cx="7767706" cy="1038013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GB" dirty="0">
                <a:latin typeface="Sassoon Sans US 2023" pitchFamily="2" charset="0"/>
              </a:rPr>
              <a:t>To be able to spell </a:t>
            </a:r>
            <a:r>
              <a:rPr lang="en-US" dirty="0">
                <a:latin typeface="Sassoon Sans US 2023" pitchFamily="2" charset="0"/>
              </a:rPr>
              <a:t>words with multiple sound-spelling patterns</a:t>
            </a:r>
          </a:p>
          <a:p>
            <a:r>
              <a:rPr lang="en-GB" dirty="0">
                <a:latin typeface="Sassoon Sans US 202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spell </a:t>
            </a:r>
            <a:r>
              <a:rPr lang="en-GB" dirty="0">
                <a:latin typeface="Sassoon Sans US 2023" pitchFamily="2" charset="0"/>
              </a:rPr>
              <a:t>words that contain graphemes with the </a:t>
            </a:r>
            <a:r>
              <a:rPr lang="en-GB" i="1" dirty="0">
                <a:latin typeface="Sassoon Sans US 2023" pitchFamily="2" charset="0"/>
              </a:rPr>
              <a:t>long o </a:t>
            </a:r>
            <a:r>
              <a:rPr lang="en-GB" dirty="0">
                <a:latin typeface="Sassoon Sans US 2023" pitchFamily="2" charset="0"/>
              </a:rPr>
              <a:t>sound</a:t>
            </a:r>
            <a:endParaRPr lang="en-US" dirty="0">
              <a:latin typeface="Sassoon Sans US 2023" pitchFamily="2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8EEFA40-B03D-2AF6-60C5-D948FAA7082A}"/>
              </a:ext>
            </a:extLst>
          </p:cNvPr>
          <p:cNvSpPr txBox="1">
            <a:spLocks/>
          </p:cNvSpPr>
          <p:nvPr/>
        </p:nvSpPr>
        <p:spPr>
          <a:xfrm>
            <a:off x="3156958" y="3313120"/>
            <a:ext cx="1842047" cy="1436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  <a:ea typeface="OpenDyslexic" charset="0"/>
                <a:cs typeface="OpenDyslexic" charset="0"/>
              </a:rPr>
              <a:t>Match each word to its definition.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BB40086-589E-308E-D76A-6E8821C1D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983798"/>
              </p:ext>
            </p:extLst>
          </p:nvPr>
        </p:nvGraphicFramePr>
        <p:xfrm>
          <a:off x="5463513" y="1743606"/>
          <a:ext cx="6366960" cy="4846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66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387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colorless, odorless gas with three oxygen atoms found in the earth’s stratosphere; absorbs the ultraviolet part of solar radiation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Sassoon Sans US 2023" pitchFamily="2" charset="0"/>
                        </a:rPr>
                        <a:t>able to cause an explosion;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 substance that can cause an explosion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Sassoon Sans US 2023" pitchFamily="2" charset="0"/>
                        </a:rPr>
                        <a:t>to cause or make angry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Sassoon Sans US 2023" pitchFamily="2" charset="0"/>
                        </a:rPr>
                        <a:t>attention; advanced warning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the part of the human body between the neck and the upper arm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to have made swollen or too full of air, water, or food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to be so full that the contents spill from one place to another</a:t>
                      </a:r>
                      <a:endParaRPr lang="en-GB" sz="14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someone who composes something, especially music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 small, sweet cake shaped like a ring, that has been fried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38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to come or go near to, to go to with a request, to begin to work on, prepare to do; a way of entering, coming near, or dealing with something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5B998F-3FAD-AC63-12DB-76E6AB40B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746546"/>
              </p:ext>
            </p:extLst>
          </p:nvPr>
        </p:nvGraphicFramePr>
        <p:xfrm>
          <a:off x="361527" y="1743606"/>
          <a:ext cx="2210033" cy="4815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0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3878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notice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ozone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shoulder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explosive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provoke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composer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bloated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doughnut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approach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3878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overflow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5971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with the </a:t>
            </a:r>
            <a:r>
              <a:rPr lang="en-GB" i="1" dirty="0"/>
              <a:t>long o </a:t>
            </a:r>
            <a:r>
              <a:rPr lang="en-GB" dirty="0"/>
              <a:t>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6E7BF08-17C9-3A94-6961-94C686BAB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47867"/>
              </p:ext>
            </p:extLst>
          </p:nvPr>
        </p:nvGraphicFramePr>
        <p:xfrm>
          <a:off x="5463513" y="1743606"/>
          <a:ext cx="6366960" cy="4846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66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387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colorless, odorless gas with three oxygen atoms found in the earth’s stratosphere; absorbs the ultraviolet part of solar radiation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Sassoon Sans US 2023" pitchFamily="2" charset="0"/>
                        </a:rPr>
                        <a:t>able to cause an explosion;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 substance that can cause an explosion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Sassoon Sans US 2023" pitchFamily="2" charset="0"/>
                        </a:rPr>
                        <a:t>to cause or make angry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Sassoon Sans US 2023" pitchFamily="2" charset="0"/>
                        </a:rPr>
                        <a:t>attention; advanced warning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the part of the human body between the neck and the upper arm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to have made swollen or too full of air, water, or food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to be so full that the contents spill from one place to another</a:t>
                      </a:r>
                      <a:endParaRPr lang="en-GB" sz="14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someone who composes something, especially music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 small, sweet cake shaped like a ring, that has been fried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38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to come or go near to, to go to with a request, to begin to work on, prepare to do; a way of entering, coming near, or dealing with something</a:t>
                      </a:r>
                      <a:endParaRPr lang="en-GB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04C206-64E5-C95C-ABA3-6AAE90A7F9E7}"/>
              </a:ext>
            </a:extLst>
          </p:cNvPr>
          <p:cNvCxnSpPr>
            <a:cxnSpLocks/>
          </p:cNvCxnSpPr>
          <p:nvPr/>
        </p:nvCxnSpPr>
        <p:spPr>
          <a:xfrm>
            <a:off x="2571560" y="2037355"/>
            <a:ext cx="2891953" cy="1471217"/>
          </a:xfrm>
          <a:prstGeom prst="straightConnector1">
            <a:avLst/>
          </a:prstGeom>
          <a:ln w="38100">
            <a:solidFill>
              <a:srgbClr val="FF37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AD5C30-5C00-9402-9207-66B41DCBBC0F}"/>
              </a:ext>
            </a:extLst>
          </p:cNvPr>
          <p:cNvCxnSpPr>
            <a:cxnSpLocks/>
          </p:cNvCxnSpPr>
          <p:nvPr/>
        </p:nvCxnSpPr>
        <p:spPr>
          <a:xfrm flipV="1">
            <a:off x="2571560" y="2045842"/>
            <a:ext cx="2891953" cy="477461"/>
          </a:xfrm>
          <a:prstGeom prst="straightConnector1">
            <a:avLst/>
          </a:prstGeom>
          <a:ln w="38100">
            <a:solidFill>
              <a:srgbClr val="7956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E76F2E-AF49-6334-3FD0-2E2D42848461}"/>
              </a:ext>
            </a:extLst>
          </p:cNvPr>
          <p:cNvCxnSpPr>
            <a:cxnSpLocks/>
          </p:cNvCxnSpPr>
          <p:nvPr/>
        </p:nvCxnSpPr>
        <p:spPr>
          <a:xfrm>
            <a:off x="2571560" y="3025666"/>
            <a:ext cx="2891953" cy="927347"/>
          </a:xfrm>
          <a:prstGeom prst="straightConnector1">
            <a:avLst/>
          </a:prstGeom>
          <a:ln w="38100">
            <a:solidFill>
              <a:srgbClr val="FFD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82E9D2-8A44-129E-AC7E-A4CB77B2D7E2}"/>
              </a:ext>
            </a:extLst>
          </p:cNvPr>
          <p:cNvCxnSpPr>
            <a:cxnSpLocks/>
          </p:cNvCxnSpPr>
          <p:nvPr/>
        </p:nvCxnSpPr>
        <p:spPr>
          <a:xfrm flipV="1">
            <a:off x="2571560" y="2523303"/>
            <a:ext cx="2891953" cy="949681"/>
          </a:xfrm>
          <a:prstGeom prst="straightConnector1">
            <a:avLst/>
          </a:prstGeom>
          <a:ln w="38100">
            <a:solidFill>
              <a:srgbClr val="25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E244E7-803A-A972-C97D-D0EE4D781976}"/>
              </a:ext>
            </a:extLst>
          </p:cNvPr>
          <p:cNvCxnSpPr>
            <a:cxnSpLocks/>
          </p:cNvCxnSpPr>
          <p:nvPr/>
        </p:nvCxnSpPr>
        <p:spPr>
          <a:xfrm flipV="1">
            <a:off x="2571560" y="2992956"/>
            <a:ext cx="2891953" cy="949681"/>
          </a:xfrm>
          <a:prstGeom prst="straightConnector1">
            <a:avLst/>
          </a:prstGeom>
          <a:ln w="38100">
            <a:solidFill>
              <a:srgbClr val="3372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C7EEA5-2300-26FE-6948-EFDA6E56AB10}"/>
              </a:ext>
            </a:extLst>
          </p:cNvPr>
          <p:cNvCxnSpPr>
            <a:cxnSpLocks/>
          </p:cNvCxnSpPr>
          <p:nvPr/>
        </p:nvCxnSpPr>
        <p:spPr>
          <a:xfrm>
            <a:off x="2571560" y="4422666"/>
            <a:ext cx="2897443" cy="904271"/>
          </a:xfrm>
          <a:prstGeom prst="straightConnector1">
            <a:avLst/>
          </a:prstGeom>
          <a:ln w="38100">
            <a:solidFill>
              <a:srgbClr val="7956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796EE1-9DB8-DEE3-B9E4-63F5D456D4B4}"/>
              </a:ext>
            </a:extLst>
          </p:cNvPr>
          <p:cNvCxnSpPr>
            <a:cxnSpLocks/>
          </p:cNvCxnSpPr>
          <p:nvPr/>
        </p:nvCxnSpPr>
        <p:spPr>
          <a:xfrm flipV="1">
            <a:off x="2571560" y="4387078"/>
            <a:ext cx="2891953" cy="487723"/>
          </a:xfrm>
          <a:prstGeom prst="straightConnector1">
            <a:avLst/>
          </a:prstGeom>
          <a:ln w="38100">
            <a:solidFill>
              <a:srgbClr val="25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89D93-8620-70D2-793A-704BC0B5DBB7}"/>
              </a:ext>
            </a:extLst>
          </p:cNvPr>
          <p:cNvCxnSpPr>
            <a:cxnSpLocks/>
          </p:cNvCxnSpPr>
          <p:nvPr/>
        </p:nvCxnSpPr>
        <p:spPr>
          <a:xfrm>
            <a:off x="2578692" y="5326937"/>
            <a:ext cx="2884821" cy="452136"/>
          </a:xfrm>
          <a:prstGeom prst="straightConnector1">
            <a:avLst/>
          </a:prstGeom>
          <a:ln w="38100">
            <a:solidFill>
              <a:srgbClr val="FF37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464106-F056-288A-4B35-71A5341550C3}"/>
              </a:ext>
            </a:extLst>
          </p:cNvPr>
          <p:cNvCxnSpPr>
            <a:cxnSpLocks/>
          </p:cNvCxnSpPr>
          <p:nvPr/>
        </p:nvCxnSpPr>
        <p:spPr>
          <a:xfrm flipV="1">
            <a:off x="2578692" y="4831637"/>
            <a:ext cx="2890311" cy="1442414"/>
          </a:xfrm>
          <a:prstGeom prst="straightConnector1">
            <a:avLst/>
          </a:prstGeom>
          <a:ln w="38100">
            <a:solidFill>
              <a:srgbClr val="219C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CD540A-7FA3-340B-E151-66B827E5B5DE}"/>
              </a:ext>
            </a:extLst>
          </p:cNvPr>
          <p:cNvCxnSpPr>
            <a:cxnSpLocks/>
          </p:cNvCxnSpPr>
          <p:nvPr/>
        </p:nvCxnSpPr>
        <p:spPr>
          <a:xfrm>
            <a:off x="2571560" y="5779073"/>
            <a:ext cx="2891953" cy="530566"/>
          </a:xfrm>
          <a:prstGeom prst="straightConnector1">
            <a:avLst/>
          </a:prstGeom>
          <a:ln w="38100">
            <a:solidFill>
              <a:srgbClr val="FFD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D0AAD8-353A-8CD1-CFF0-3BEED4C34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146631"/>
              </p:ext>
            </p:extLst>
          </p:nvPr>
        </p:nvGraphicFramePr>
        <p:xfrm>
          <a:off x="361527" y="1743606"/>
          <a:ext cx="2210033" cy="4815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0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3878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notice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ozone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shoulder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explosive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provoke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composer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bloated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doughnut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approach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3878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Sans US 2023" pitchFamily="2" charset="77"/>
                        </a:rPr>
                        <a:t>overflow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46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marR="0" indent="0" algn="ctr" rtl="0" eaLnBrk="1" fontAlgn="auto" latinLnBrk="0" hangingPunct="1">
              <a:spcBef>
                <a:spcPts val="1000"/>
              </a:spcBef>
              <a:spcAft>
                <a:spcPts val="0"/>
              </a:spcAft>
            </a:pPr>
            <a:r>
              <a:rPr lang="en-GB" b="1" i="0" kern="1200" dirty="0">
                <a:effectLst/>
                <a:latin typeface="Sassoon Sans US 2023" pitchFamily="2" charset="0"/>
              </a:rPr>
              <a:t>To be able to spell </a:t>
            </a:r>
            <a:r>
              <a:rPr lang="en-US" b="1" i="0" kern="1200" dirty="0">
                <a:effectLst/>
                <a:latin typeface="Sassoon Sans US 2023" pitchFamily="2" charset="0"/>
              </a:rPr>
              <a:t>words with multiple sound-spelling patterns</a:t>
            </a:r>
            <a:endParaRPr lang="en-US" dirty="0">
              <a:effectLst/>
              <a:latin typeface="Sassoon Sans US 2023" pitchFamily="2" charset="0"/>
            </a:endParaRPr>
          </a:p>
          <a:p>
            <a:r>
              <a:rPr lang="en-GB" b="1" i="0" kern="1200" dirty="0">
                <a:effectLst/>
                <a:latin typeface="Sassoon Sans US 202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spell </a:t>
            </a:r>
            <a:r>
              <a:rPr lang="en-GB" b="1" i="0" kern="1200" dirty="0">
                <a:effectLst/>
                <a:latin typeface="Sassoon Sans US 2023" pitchFamily="2" charset="0"/>
              </a:rPr>
              <a:t>words that contain graphemes with the </a:t>
            </a:r>
            <a:r>
              <a:rPr lang="en-GB" b="1" i="1" kern="1200" dirty="0">
                <a:effectLst/>
                <a:latin typeface="Sassoon Sans US 2023" pitchFamily="2" charset="0"/>
              </a:rPr>
              <a:t>long o </a:t>
            </a:r>
            <a:r>
              <a:rPr lang="en-GB" b="1" i="0" kern="1200" dirty="0">
                <a:effectLst/>
                <a:latin typeface="Sassoon Sans US 2023" pitchFamily="2" charset="0"/>
              </a:rPr>
              <a:t>sound</a:t>
            </a:r>
            <a:endParaRPr lang="en-US" dirty="0">
              <a:effectLst/>
              <a:latin typeface="Sassoon Sans US 2023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253733B-99DD-C50B-F32B-F9897F553F4F}"/>
              </a:ext>
            </a:extLst>
          </p:cNvPr>
          <p:cNvCxnSpPr>
            <a:cxnSpLocks/>
          </p:cNvCxnSpPr>
          <p:nvPr/>
        </p:nvCxnSpPr>
        <p:spPr>
          <a:xfrm>
            <a:off x="706595" y="6246496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26E1A7-D449-C985-1E06-0CEEFA45C593}"/>
              </a:ext>
            </a:extLst>
          </p:cNvPr>
          <p:cNvCxnSpPr>
            <a:cxnSpLocks/>
          </p:cNvCxnSpPr>
          <p:nvPr/>
        </p:nvCxnSpPr>
        <p:spPr>
          <a:xfrm>
            <a:off x="706595" y="2603442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0B4C31-72DC-58C4-55DC-1446BCD2C649}"/>
              </a:ext>
            </a:extLst>
          </p:cNvPr>
          <p:cNvCxnSpPr>
            <a:cxnSpLocks/>
          </p:cNvCxnSpPr>
          <p:nvPr/>
        </p:nvCxnSpPr>
        <p:spPr>
          <a:xfrm>
            <a:off x="706595" y="3008226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A3C3D0-42D2-957B-6397-F577CA3E6B83}"/>
              </a:ext>
            </a:extLst>
          </p:cNvPr>
          <p:cNvCxnSpPr>
            <a:cxnSpLocks/>
          </p:cNvCxnSpPr>
          <p:nvPr/>
        </p:nvCxnSpPr>
        <p:spPr>
          <a:xfrm>
            <a:off x="706595" y="3413010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FDDE82-0FCC-686C-2EB3-C457831CA967}"/>
              </a:ext>
            </a:extLst>
          </p:cNvPr>
          <p:cNvCxnSpPr>
            <a:cxnSpLocks/>
          </p:cNvCxnSpPr>
          <p:nvPr/>
        </p:nvCxnSpPr>
        <p:spPr>
          <a:xfrm>
            <a:off x="706595" y="3817794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1FC8DC8-8975-B442-BC33-A45BFACF993B}"/>
              </a:ext>
            </a:extLst>
          </p:cNvPr>
          <p:cNvCxnSpPr>
            <a:cxnSpLocks/>
          </p:cNvCxnSpPr>
          <p:nvPr/>
        </p:nvCxnSpPr>
        <p:spPr>
          <a:xfrm>
            <a:off x="706595" y="4222578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AEC119-0EF2-2F5F-DA4B-733A4F04F5C8}"/>
              </a:ext>
            </a:extLst>
          </p:cNvPr>
          <p:cNvCxnSpPr>
            <a:cxnSpLocks/>
          </p:cNvCxnSpPr>
          <p:nvPr/>
        </p:nvCxnSpPr>
        <p:spPr>
          <a:xfrm>
            <a:off x="706595" y="4627362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90B2B7C-9BAC-2611-A3B2-410BA0A694C1}"/>
              </a:ext>
            </a:extLst>
          </p:cNvPr>
          <p:cNvCxnSpPr>
            <a:cxnSpLocks/>
          </p:cNvCxnSpPr>
          <p:nvPr/>
        </p:nvCxnSpPr>
        <p:spPr>
          <a:xfrm>
            <a:off x="706595" y="5032146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87A364-B1E9-62E3-CB0B-46B00290AD91}"/>
              </a:ext>
            </a:extLst>
          </p:cNvPr>
          <p:cNvCxnSpPr>
            <a:cxnSpLocks/>
          </p:cNvCxnSpPr>
          <p:nvPr/>
        </p:nvCxnSpPr>
        <p:spPr>
          <a:xfrm>
            <a:off x="706595" y="5436930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7CA3272-752F-CE28-029C-C4FF665ABBB5}"/>
              </a:ext>
            </a:extLst>
          </p:cNvPr>
          <p:cNvCxnSpPr>
            <a:cxnSpLocks/>
          </p:cNvCxnSpPr>
          <p:nvPr/>
        </p:nvCxnSpPr>
        <p:spPr>
          <a:xfrm>
            <a:off x="706595" y="5841714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25DC1F5-E602-E5BE-E373-688506D46A8E}"/>
              </a:ext>
            </a:extLst>
          </p:cNvPr>
          <p:cNvSpPr/>
          <p:nvPr/>
        </p:nvSpPr>
        <p:spPr>
          <a:xfrm>
            <a:off x="420445" y="2115402"/>
            <a:ext cx="2388294" cy="4408227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3FCC78C-EE5F-3C6A-F234-36A21914AB62}"/>
              </a:ext>
            </a:extLst>
          </p:cNvPr>
          <p:cNvSpPr txBox="1">
            <a:spLocks/>
          </p:cNvSpPr>
          <p:nvPr/>
        </p:nvSpPr>
        <p:spPr>
          <a:xfrm>
            <a:off x="245191" y="1691882"/>
            <a:ext cx="11701613" cy="364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  <a:latin typeface="Sassoon Sans US 2023" pitchFamily="2" charset="77"/>
              </a:rPr>
              <a:t>Put this week’s words in alphabetical order. Then write sentences making sure to use each word. </a:t>
            </a:r>
          </a:p>
        </p:txBody>
      </p:sp>
      <p:graphicFrame>
        <p:nvGraphicFramePr>
          <p:cNvPr id="5" name="Table 42">
            <a:extLst>
              <a:ext uri="{FF2B5EF4-FFF2-40B4-BE49-F238E27FC236}">
                <a16:creationId xmlns:a16="http://schemas.microsoft.com/office/drawing/2014/main" id="{E0DBE714-1C26-C11C-E6A4-971C8010D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056613"/>
              </p:ext>
            </p:extLst>
          </p:nvPr>
        </p:nvGraphicFramePr>
        <p:xfrm>
          <a:off x="2987786" y="2115401"/>
          <a:ext cx="8846041" cy="4408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1819">
                  <a:extLst>
                    <a:ext uri="{9D8B030D-6E8A-4147-A177-3AD203B41FA5}">
                      <a16:colId xmlns:a16="http://schemas.microsoft.com/office/drawing/2014/main" val="187011877"/>
                    </a:ext>
                  </a:extLst>
                </a:gridCol>
                <a:gridCol w="4434222">
                  <a:extLst>
                    <a:ext uri="{9D8B030D-6E8A-4147-A177-3AD203B41FA5}">
                      <a16:colId xmlns:a16="http://schemas.microsoft.com/office/drawing/2014/main" val="3675399391"/>
                    </a:ext>
                  </a:extLst>
                </a:gridCol>
              </a:tblGrid>
              <a:tr h="8816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979513"/>
                  </a:ext>
                </a:extLst>
              </a:tr>
              <a:tr h="8816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165148"/>
                  </a:ext>
                </a:extLst>
              </a:tr>
              <a:tr h="8816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975368"/>
                  </a:ext>
                </a:extLst>
              </a:tr>
              <a:tr h="8816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60835"/>
                  </a:ext>
                </a:extLst>
              </a:tr>
              <a:tr h="8816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377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442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1D1C1D"/>
                </a:solidFill>
                <a:latin typeface="Sassoon Sans US 2023" pitchFamily="2" charset="77"/>
                <a:cs typeface="Arial" panose="020B0604020202020204" pitchFamily="34" charset="0"/>
              </a:rPr>
              <a:t>Words with the </a:t>
            </a:r>
            <a:r>
              <a:rPr lang="en-US" i="1" dirty="0">
                <a:solidFill>
                  <a:srgbClr val="1D1C1D"/>
                </a:solidFill>
                <a:latin typeface="Sassoon Sans US 2023" pitchFamily="2" charset="77"/>
                <a:cs typeface="Arial" panose="020B0604020202020204" pitchFamily="34" charset="0"/>
              </a:rPr>
              <a:t>long o </a:t>
            </a:r>
            <a:r>
              <a:rPr lang="en-US" dirty="0">
                <a:solidFill>
                  <a:srgbClr val="1D1C1D"/>
                </a:solidFill>
                <a:latin typeface="Sassoon Sans US 2023" pitchFamily="2" charset="77"/>
                <a:cs typeface="Arial" panose="020B0604020202020204" pitchFamily="34" charset="0"/>
              </a:rPr>
              <a:t>sound</a:t>
            </a:r>
            <a:endParaRPr lang="en-GB" dirty="0">
              <a:latin typeface="Sassoon Sans US 2023" pitchFamily="2" charset="77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80878AB-1B2E-17C0-6E65-AFB640961E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483A00-3E1F-5A9F-F286-5EC34B2CE2C3}"/>
              </a:ext>
            </a:extLst>
          </p:cNvPr>
          <p:cNvCxnSpPr>
            <a:cxnSpLocks/>
          </p:cNvCxnSpPr>
          <p:nvPr/>
        </p:nvCxnSpPr>
        <p:spPr>
          <a:xfrm>
            <a:off x="706595" y="6246496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607810-F7BD-890F-575B-0C013F1EA3A5}"/>
              </a:ext>
            </a:extLst>
          </p:cNvPr>
          <p:cNvCxnSpPr>
            <a:cxnSpLocks/>
          </p:cNvCxnSpPr>
          <p:nvPr/>
        </p:nvCxnSpPr>
        <p:spPr>
          <a:xfrm>
            <a:off x="706595" y="2603442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C00768-A6C5-EB1B-8600-45E78D385926}"/>
              </a:ext>
            </a:extLst>
          </p:cNvPr>
          <p:cNvCxnSpPr>
            <a:cxnSpLocks/>
          </p:cNvCxnSpPr>
          <p:nvPr/>
        </p:nvCxnSpPr>
        <p:spPr>
          <a:xfrm>
            <a:off x="706595" y="3008226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5375B2-1D6C-A475-0975-2DCC68A74D25}"/>
              </a:ext>
            </a:extLst>
          </p:cNvPr>
          <p:cNvCxnSpPr>
            <a:cxnSpLocks/>
          </p:cNvCxnSpPr>
          <p:nvPr/>
        </p:nvCxnSpPr>
        <p:spPr>
          <a:xfrm>
            <a:off x="706595" y="3413010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2393EC-5BBC-FD1F-AB19-E53AA46BF424}"/>
              </a:ext>
            </a:extLst>
          </p:cNvPr>
          <p:cNvCxnSpPr>
            <a:cxnSpLocks/>
          </p:cNvCxnSpPr>
          <p:nvPr/>
        </p:nvCxnSpPr>
        <p:spPr>
          <a:xfrm>
            <a:off x="706595" y="3817794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14881A-27F4-604A-9436-BBF677F60DEE}"/>
              </a:ext>
            </a:extLst>
          </p:cNvPr>
          <p:cNvCxnSpPr>
            <a:cxnSpLocks/>
          </p:cNvCxnSpPr>
          <p:nvPr/>
        </p:nvCxnSpPr>
        <p:spPr>
          <a:xfrm>
            <a:off x="706595" y="4222578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0ABC56-4E8C-7EB2-07AB-9E7F35D50972}"/>
              </a:ext>
            </a:extLst>
          </p:cNvPr>
          <p:cNvCxnSpPr>
            <a:cxnSpLocks/>
          </p:cNvCxnSpPr>
          <p:nvPr/>
        </p:nvCxnSpPr>
        <p:spPr>
          <a:xfrm>
            <a:off x="706595" y="4627362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6BF31B-8B16-06A1-8413-C926F0980DA7}"/>
              </a:ext>
            </a:extLst>
          </p:cNvPr>
          <p:cNvCxnSpPr>
            <a:cxnSpLocks/>
          </p:cNvCxnSpPr>
          <p:nvPr/>
        </p:nvCxnSpPr>
        <p:spPr>
          <a:xfrm>
            <a:off x="706595" y="5032146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80A613-F788-FAA0-73FA-7D9B97CF5F82}"/>
              </a:ext>
            </a:extLst>
          </p:cNvPr>
          <p:cNvCxnSpPr>
            <a:cxnSpLocks/>
          </p:cNvCxnSpPr>
          <p:nvPr/>
        </p:nvCxnSpPr>
        <p:spPr>
          <a:xfrm>
            <a:off x="706595" y="5436930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7EAF44-2303-BF1B-197D-D66A79181609}"/>
              </a:ext>
            </a:extLst>
          </p:cNvPr>
          <p:cNvCxnSpPr>
            <a:cxnSpLocks/>
          </p:cNvCxnSpPr>
          <p:nvPr/>
        </p:nvCxnSpPr>
        <p:spPr>
          <a:xfrm>
            <a:off x="706595" y="5841714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771EF5F-CE55-6515-A7AD-88452DB86145}"/>
              </a:ext>
            </a:extLst>
          </p:cNvPr>
          <p:cNvSpPr/>
          <p:nvPr/>
        </p:nvSpPr>
        <p:spPr>
          <a:xfrm>
            <a:off x="420445" y="2115402"/>
            <a:ext cx="2388294" cy="4408227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7AA7F53-7356-906E-59AD-3BF9AFFFA537}"/>
              </a:ext>
            </a:extLst>
          </p:cNvPr>
          <p:cNvSpPr txBox="1">
            <a:spLocks/>
          </p:cNvSpPr>
          <p:nvPr/>
        </p:nvSpPr>
        <p:spPr>
          <a:xfrm>
            <a:off x="245191" y="1691882"/>
            <a:ext cx="11701613" cy="364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  <a:latin typeface="Sassoon Sans US 2023" pitchFamily="2" charset="77"/>
              </a:rPr>
              <a:t>Put this week’s words in alphabetical order. Then write sentences making sure to use each word. </a:t>
            </a:r>
          </a:p>
        </p:txBody>
      </p:sp>
      <p:graphicFrame>
        <p:nvGraphicFramePr>
          <p:cNvPr id="28" name="Table 42">
            <a:extLst>
              <a:ext uri="{FF2B5EF4-FFF2-40B4-BE49-F238E27FC236}">
                <a16:creationId xmlns:a16="http://schemas.microsoft.com/office/drawing/2014/main" id="{6B0ED055-836D-2A6E-FB0B-18F51646A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862965"/>
              </p:ext>
            </p:extLst>
          </p:nvPr>
        </p:nvGraphicFramePr>
        <p:xfrm>
          <a:off x="2987786" y="2115401"/>
          <a:ext cx="8846041" cy="4408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1819">
                  <a:extLst>
                    <a:ext uri="{9D8B030D-6E8A-4147-A177-3AD203B41FA5}">
                      <a16:colId xmlns:a16="http://schemas.microsoft.com/office/drawing/2014/main" val="187011877"/>
                    </a:ext>
                  </a:extLst>
                </a:gridCol>
                <a:gridCol w="4434222">
                  <a:extLst>
                    <a:ext uri="{9D8B030D-6E8A-4147-A177-3AD203B41FA5}">
                      <a16:colId xmlns:a16="http://schemas.microsoft.com/office/drawing/2014/main" val="3675399391"/>
                    </a:ext>
                  </a:extLst>
                </a:gridCol>
              </a:tblGrid>
              <a:tr h="8816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979513"/>
                  </a:ext>
                </a:extLst>
              </a:tr>
              <a:tr h="8816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165148"/>
                  </a:ext>
                </a:extLst>
              </a:tr>
              <a:tr h="8816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975368"/>
                  </a:ext>
                </a:extLst>
              </a:tr>
              <a:tr h="8816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60835"/>
                  </a:ext>
                </a:extLst>
              </a:tr>
              <a:tr h="8816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377467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91456332-2654-5D80-9443-55E6587B71E4}"/>
              </a:ext>
            </a:extLst>
          </p:cNvPr>
          <p:cNvGrpSpPr/>
          <p:nvPr/>
        </p:nvGrpSpPr>
        <p:grpSpPr>
          <a:xfrm>
            <a:off x="937535" y="2257142"/>
            <a:ext cx="1318535" cy="4086407"/>
            <a:chOff x="937535" y="2257142"/>
            <a:chExt cx="1318535" cy="4086407"/>
          </a:xfrm>
        </p:grpSpPr>
        <p:sp>
          <p:nvSpPr>
            <p:cNvPr id="39" name="Rounded Rectangle 15">
              <a:extLst>
                <a:ext uri="{FF2B5EF4-FFF2-40B4-BE49-F238E27FC236}">
                  <a16:creationId xmlns:a16="http://schemas.microsoft.com/office/drawing/2014/main" id="{224EBC31-21AF-A650-CE5F-F9652F350029}"/>
                </a:ext>
              </a:extLst>
            </p:cNvPr>
            <p:cNvSpPr/>
            <p:nvPr/>
          </p:nvSpPr>
          <p:spPr>
            <a:xfrm>
              <a:off x="1048013" y="4686296"/>
              <a:ext cx="1097578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Sassoon Sans US 2023" pitchFamily="2" charset="0"/>
                </a:rPr>
                <a:t>overflow</a:t>
              </a:r>
            </a:p>
          </p:txBody>
        </p:sp>
        <p:sp>
          <p:nvSpPr>
            <p:cNvPr id="40" name="Rounded Rectangle 15">
              <a:extLst>
                <a:ext uri="{FF2B5EF4-FFF2-40B4-BE49-F238E27FC236}">
                  <a16:creationId xmlns:a16="http://schemas.microsoft.com/office/drawing/2014/main" id="{65F77B8F-DF13-1F72-904E-377D8EE07DF8}"/>
                </a:ext>
              </a:extLst>
            </p:cNvPr>
            <p:cNvSpPr/>
            <p:nvPr/>
          </p:nvSpPr>
          <p:spPr>
            <a:xfrm>
              <a:off x="1179866" y="4281437"/>
              <a:ext cx="833873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Sassoon Sans US 2023" pitchFamily="2" charset="0"/>
                </a:rPr>
                <a:t>notice</a:t>
              </a:r>
            </a:p>
          </p:txBody>
        </p:sp>
        <p:sp>
          <p:nvSpPr>
            <p:cNvPr id="42" name="Rounded Rectangle 15">
              <a:extLst>
                <a:ext uri="{FF2B5EF4-FFF2-40B4-BE49-F238E27FC236}">
                  <a16:creationId xmlns:a16="http://schemas.microsoft.com/office/drawing/2014/main" id="{8498A198-0414-028C-4383-0DEBE24E1933}"/>
                </a:ext>
              </a:extLst>
            </p:cNvPr>
            <p:cNvSpPr/>
            <p:nvPr/>
          </p:nvSpPr>
          <p:spPr>
            <a:xfrm>
              <a:off x="1023870" y="3876578"/>
              <a:ext cx="1145864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Sassoon Sans US 2023" pitchFamily="2" charset="0"/>
                </a:rPr>
                <a:t>explosive</a:t>
              </a:r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DEFC8AFB-168A-DD71-713C-9FCE8E630AEE}"/>
                </a:ext>
              </a:extLst>
            </p:cNvPr>
            <p:cNvSpPr/>
            <p:nvPr/>
          </p:nvSpPr>
          <p:spPr>
            <a:xfrm>
              <a:off x="1071324" y="5496014"/>
              <a:ext cx="1050957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Sassoon Sans US 2023" pitchFamily="2" charset="0"/>
                </a:rPr>
                <a:t>provoke</a:t>
              </a:r>
            </a:p>
          </p:txBody>
        </p:sp>
        <p:sp>
          <p:nvSpPr>
            <p:cNvPr id="49" name="Rounded Rectangle 15">
              <a:extLst>
                <a:ext uri="{FF2B5EF4-FFF2-40B4-BE49-F238E27FC236}">
                  <a16:creationId xmlns:a16="http://schemas.microsoft.com/office/drawing/2014/main" id="{9E0C5FB4-D41A-CA23-670E-F8CE7D199C15}"/>
                </a:ext>
              </a:extLst>
            </p:cNvPr>
            <p:cNvSpPr/>
            <p:nvPr/>
          </p:nvSpPr>
          <p:spPr>
            <a:xfrm>
              <a:off x="1049678" y="5900875"/>
              <a:ext cx="1094248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Sassoon Sans US 2023" pitchFamily="2" charset="0"/>
                </a:rPr>
                <a:t>shoulder</a:t>
              </a:r>
            </a:p>
          </p:txBody>
        </p:sp>
        <p:sp>
          <p:nvSpPr>
            <p:cNvPr id="50" name="Rounded Rectangle 15">
              <a:extLst>
                <a:ext uri="{FF2B5EF4-FFF2-40B4-BE49-F238E27FC236}">
                  <a16:creationId xmlns:a16="http://schemas.microsoft.com/office/drawing/2014/main" id="{EC0A9185-BCF6-4026-BC8E-534035D84272}"/>
                </a:ext>
              </a:extLst>
            </p:cNvPr>
            <p:cNvSpPr/>
            <p:nvPr/>
          </p:nvSpPr>
          <p:spPr>
            <a:xfrm>
              <a:off x="1187428" y="5091155"/>
              <a:ext cx="818748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Sassoon Sans US 2023" pitchFamily="2" charset="0"/>
                </a:rPr>
                <a:t>ozone</a:t>
              </a:r>
            </a:p>
          </p:txBody>
        </p:sp>
        <p:sp>
          <p:nvSpPr>
            <p:cNvPr id="51" name="Rounded Rectangle 15">
              <a:extLst>
                <a:ext uri="{FF2B5EF4-FFF2-40B4-BE49-F238E27FC236}">
                  <a16:creationId xmlns:a16="http://schemas.microsoft.com/office/drawing/2014/main" id="{865D558E-FA4F-ED3D-1385-AE2DA045D5D9}"/>
                </a:ext>
              </a:extLst>
            </p:cNvPr>
            <p:cNvSpPr/>
            <p:nvPr/>
          </p:nvSpPr>
          <p:spPr>
            <a:xfrm>
              <a:off x="1001988" y="3066860"/>
              <a:ext cx="1189628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Sassoon Sans US 2023" pitchFamily="2" charset="0"/>
                </a:rPr>
                <a:t>composer</a:t>
              </a:r>
            </a:p>
          </p:txBody>
        </p:sp>
        <p:sp>
          <p:nvSpPr>
            <p:cNvPr id="52" name="Rounded Rectangle 15">
              <a:extLst>
                <a:ext uri="{FF2B5EF4-FFF2-40B4-BE49-F238E27FC236}">
                  <a16:creationId xmlns:a16="http://schemas.microsoft.com/office/drawing/2014/main" id="{F7628AEB-3109-793A-F500-4570D5EC33FC}"/>
                </a:ext>
              </a:extLst>
            </p:cNvPr>
            <p:cNvSpPr/>
            <p:nvPr/>
          </p:nvSpPr>
          <p:spPr>
            <a:xfrm>
              <a:off x="995390" y="3471719"/>
              <a:ext cx="1202824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Sassoon Sans US 2023" pitchFamily="2" charset="0"/>
                </a:rPr>
                <a:t>doughnut</a:t>
              </a:r>
            </a:p>
          </p:txBody>
        </p:sp>
        <p:sp>
          <p:nvSpPr>
            <p:cNvPr id="53" name="Rounded Rectangle 15">
              <a:extLst>
                <a:ext uri="{FF2B5EF4-FFF2-40B4-BE49-F238E27FC236}">
                  <a16:creationId xmlns:a16="http://schemas.microsoft.com/office/drawing/2014/main" id="{8977A9F0-2559-EF3A-DB59-F03B35642828}"/>
                </a:ext>
              </a:extLst>
            </p:cNvPr>
            <p:cNvSpPr/>
            <p:nvPr/>
          </p:nvSpPr>
          <p:spPr>
            <a:xfrm>
              <a:off x="1008586" y="2257142"/>
              <a:ext cx="1176432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Sassoon Sans US 2023" pitchFamily="2" charset="0"/>
                </a:rPr>
                <a:t>approach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EB5776E5-5955-69A4-746A-61020A0D5808}"/>
                </a:ext>
              </a:extLst>
            </p:cNvPr>
            <p:cNvSpPr/>
            <p:nvPr/>
          </p:nvSpPr>
          <p:spPr>
            <a:xfrm>
              <a:off x="937535" y="2662001"/>
              <a:ext cx="1318535" cy="4426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3760"/>
                  </a:solidFill>
                  <a:latin typeface="Sassoon Sans US 2023" pitchFamily="2" charset="0"/>
                </a:rPr>
                <a:t>bloated</a:t>
              </a:r>
            </a:p>
          </p:txBody>
        </p:sp>
      </p:grpSp>
      <p:sp>
        <p:nvSpPr>
          <p:cNvPr id="55" name="Rounded Rectangle 15">
            <a:extLst>
              <a:ext uri="{FF2B5EF4-FFF2-40B4-BE49-F238E27FC236}">
                <a16:creationId xmlns:a16="http://schemas.microsoft.com/office/drawing/2014/main" id="{D978A649-CED6-B48B-8095-26FBBEEF7DF7}"/>
              </a:ext>
            </a:extLst>
          </p:cNvPr>
          <p:cNvSpPr/>
          <p:nvPr/>
        </p:nvSpPr>
        <p:spPr>
          <a:xfrm>
            <a:off x="3076741" y="2184475"/>
            <a:ext cx="424664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The 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composer 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crumpled up the paper and threw it over his 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shoulder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in frustration.</a:t>
            </a:r>
          </a:p>
        </p:txBody>
      </p:sp>
      <p:sp>
        <p:nvSpPr>
          <p:cNvPr id="56" name="Rounded Rectangle 15">
            <a:extLst>
              <a:ext uri="{FF2B5EF4-FFF2-40B4-BE49-F238E27FC236}">
                <a16:creationId xmlns:a16="http://schemas.microsoft.com/office/drawing/2014/main" id="{BBF02F43-E25D-E98E-07F3-A965FD88F027}"/>
              </a:ext>
            </a:extLst>
          </p:cNvPr>
          <p:cNvSpPr/>
          <p:nvPr/>
        </p:nvSpPr>
        <p:spPr>
          <a:xfrm>
            <a:off x="3214400" y="3099629"/>
            <a:ext cx="397132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Josh’s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approach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was gentle as he did not want to 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provoke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an argument.</a:t>
            </a:r>
          </a:p>
        </p:txBody>
      </p:sp>
      <p:sp>
        <p:nvSpPr>
          <p:cNvPr id="57" name="Rounded Rectangle 15">
            <a:extLst>
              <a:ext uri="{FF2B5EF4-FFF2-40B4-BE49-F238E27FC236}">
                <a16:creationId xmlns:a16="http://schemas.microsoft.com/office/drawing/2014/main" id="{3407274B-9466-623F-006B-CA62E22032D5}"/>
              </a:ext>
            </a:extLst>
          </p:cNvPr>
          <p:cNvSpPr/>
          <p:nvPr/>
        </p:nvSpPr>
        <p:spPr>
          <a:xfrm>
            <a:off x="2935005" y="3923892"/>
            <a:ext cx="4565725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The principal ate all the leftover 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doughnut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s after the meeting and got extremely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bloated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.</a:t>
            </a:r>
          </a:p>
        </p:txBody>
      </p:sp>
      <p:sp>
        <p:nvSpPr>
          <p:cNvPr id="58" name="Rounded Rectangle 15">
            <a:extLst>
              <a:ext uri="{FF2B5EF4-FFF2-40B4-BE49-F238E27FC236}">
                <a16:creationId xmlns:a16="http://schemas.microsoft.com/office/drawing/2014/main" id="{8ECB86C6-397C-B85B-DE5B-662F031C2766}"/>
              </a:ext>
            </a:extLst>
          </p:cNvPr>
          <p:cNvSpPr/>
          <p:nvPr/>
        </p:nvSpPr>
        <p:spPr>
          <a:xfrm>
            <a:off x="3214399" y="4857328"/>
            <a:ext cx="397132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The officer did not 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notice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the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explosive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device until it was too late.</a:t>
            </a:r>
          </a:p>
        </p:txBody>
      </p:sp>
      <p:sp>
        <p:nvSpPr>
          <p:cNvPr id="59" name="Rounded Rectangle 15">
            <a:extLst>
              <a:ext uri="{FF2B5EF4-FFF2-40B4-BE49-F238E27FC236}">
                <a16:creationId xmlns:a16="http://schemas.microsoft.com/office/drawing/2014/main" id="{6A147942-C5D5-B40B-8482-4ECDA2A617E9}"/>
              </a:ext>
            </a:extLst>
          </p:cNvPr>
          <p:cNvSpPr/>
          <p:nvPr/>
        </p:nvSpPr>
        <p:spPr>
          <a:xfrm>
            <a:off x="3214400" y="5747916"/>
            <a:ext cx="397132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The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overflow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of greenhouse gasses has caused the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Sassoon Sans US 2023" pitchFamily="2" charset="0"/>
              </a:rPr>
              <a:t>ozone</a:t>
            </a:r>
            <a:r>
              <a:rPr lang="en-GB" dirty="0">
                <a:solidFill>
                  <a:srgbClr val="FF0000"/>
                </a:solidFill>
                <a:latin typeface="Sassoon Sans US 2023" pitchFamily="2" charset="0"/>
              </a:rPr>
              <a:t> </a:t>
            </a:r>
            <a:r>
              <a:rPr lang="en-GB" dirty="0">
                <a:solidFill>
                  <a:srgbClr val="FF3760"/>
                </a:solidFill>
                <a:latin typeface="Sassoon Sans US 2023" pitchFamily="2" charset="0"/>
              </a:rPr>
              <a:t>layer to deplete.</a:t>
            </a:r>
          </a:p>
        </p:txBody>
      </p:sp>
    </p:spTree>
    <p:extLst>
      <p:ext uri="{BB962C8B-B14F-4D97-AF65-F5344CB8AC3E}">
        <p14:creationId xmlns:p14="http://schemas.microsoft.com/office/powerpoint/2010/main" val="129073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098D7-9D28-3D85-5DDD-332F88A90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provoke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30C803-F50A-AA8E-6EC9-BAF0EAC7D4BC}"/>
              </a:ext>
            </a:extLst>
          </p:cNvPr>
          <p:cNvCxnSpPr>
            <a:cxnSpLocks/>
          </p:cNvCxnSpPr>
          <p:nvPr/>
        </p:nvCxnSpPr>
        <p:spPr>
          <a:xfrm flipV="1">
            <a:off x="2048679" y="4353667"/>
            <a:ext cx="3417734" cy="18247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1AC93-2E91-2B15-D1E2-D4CECB0F0863}"/>
              </a:ext>
            </a:extLst>
          </p:cNvPr>
          <p:cNvSpPr/>
          <p:nvPr/>
        </p:nvSpPr>
        <p:spPr>
          <a:xfrm>
            <a:off x="2180178" y="2151567"/>
            <a:ext cx="1428562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Definition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98E1-F015-B6B1-AD78-4C63AF122DEC}"/>
              </a:ext>
            </a:extLst>
          </p:cNvPr>
          <p:cNvSpPr/>
          <p:nvPr/>
        </p:nvSpPr>
        <p:spPr>
          <a:xfrm>
            <a:off x="6886478" y="215156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In a Sentence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A2F0CA-6FC2-EC48-9BC2-BD43C74B1839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Synonyms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BADF3F-CC92-3953-735E-94A05F02A9D3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Fun Facts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E3132E-ADB2-FCEA-8F5D-CCDDF11D4712}"/>
              </a:ext>
            </a:extLst>
          </p:cNvPr>
          <p:cNvSpPr/>
          <p:nvPr/>
        </p:nvSpPr>
        <p:spPr>
          <a:xfrm>
            <a:off x="3674864" y="5728337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1869362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098D7-9D28-3D85-5DDD-332F88A90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provoke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ADF90C-7E38-0346-E0A5-8B37C1B3C7C5}"/>
              </a:ext>
            </a:extLst>
          </p:cNvPr>
          <p:cNvSpPr txBox="1"/>
          <p:nvPr/>
        </p:nvSpPr>
        <p:spPr>
          <a:xfrm>
            <a:off x="2605260" y="2690119"/>
            <a:ext cx="2457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To make angry, annoyed, or emotional; to arouse or bring out.</a:t>
            </a:r>
            <a:endParaRPr lang="en-US" sz="20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C80D2-8A16-FB93-9F1D-61EF490578F6}"/>
              </a:ext>
            </a:extLst>
          </p:cNvPr>
          <p:cNvSpPr txBox="1"/>
          <p:nvPr/>
        </p:nvSpPr>
        <p:spPr>
          <a:xfrm>
            <a:off x="5780285" y="4849476"/>
            <a:ext cx="28503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F3760"/>
                </a:solidFill>
                <a:latin typeface="Sassoon Sans US 2023" pitchFamily="2" charset="0"/>
              </a:rPr>
              <a:t>-</a:t>
            </a:r>
            <a:r>
              <a:rPr lang="en-US" b="1" i="1" dirty="0" err="1">
                <a:solidFill>
                  <a:srgbClr val="FF3760"/>
                </a:solidFill>
                <a:latin typeface="Sassoon Sans US 2023" pitchFamily="2" charset="0"/>
              </a:rPr>
              <a:t>voke</a:t>
            </a:r>
            <a:r>
              <a:rPr lang="en-US" b="1" i="1" dirty="0">
                <a:solidFill>
                  <a:srgbClr val="FF3760"/>
                </a:solidFill>
                <a:latin typeface="Sassoon Sans US 2023" pitchFamily="2" charset="0"/>
              </a:rPr>
              <a:t> 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is an English form of the Latin stem </a:t>
            </a:r>
            <a:r>
              <a:rPr lang="en-US" b="1" i="1" dirty="0" err="1">
                <a:solidFill>
                  <a:srgbClr val="FF3760"/>
                </a:solidFill>
                <a:latin typeface="Sassoon Sans US 2023" pitchFamily="2" charset="0"/>
              </a:rPr>
              <a:t>voc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, from </a:t>
            </a:r>
            <a:r>
              <a:rPr lang="en-US" b="1" i="1" dirty="0">
                <a:solidFill>
                  <a:srgbClr val="FF3760"/>
                </a:solidFill>
                <a:latin typeface="Sassoon Sans US 2023" pitchFamily="2" charset="0"/>
              </a:rPr>
              <a:t>vox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 (voice)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BB608-25D4-5A6C-F3A0-20EB8515C9E4}"/>
              </a:ext>
            </a:extLst>
          </p:cNvPr>
          <p:cNvSpPr txBox="1"/>
          <p:nvPr/>
        </p:nvSpPr>
        <p:spPr>
          <a:xfrm>
            <a:off x="5638221" y="2714170"/>
            <a:ext cx="31345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She avoided the subject because she did not want to </a:t>
            </a:r>
            <a:r>
              <a:rPr lang="en-US" b="1" dirty="0">
                <a:solidFill>
                  <a:srgbClr val="FF3760"/>
                </a:solidFill>
                <a:latin typeface="Sassoon Sans US 2023" pitchFamily="2" charset="0"/>
              </a:rPr>
              <a:t>provoke</a:t>
            </a: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 a negative reaction.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989EC-E085-62DD-B66E-5320C0ECA616}"/>
              </a:ext>
            </a:extLst>
          </p:cNvPr>
          <p:cNvSpPr txBox="1"/>
          <p:nvPr/>
        </p:nvSpPr>
        <p:spPr>
          <a:xfrm>
            <a:off x="2185090" y="4539696"/>
            <a:ext cx="2968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3760"/>
                </a:solidFill>
                <a:latin typeface="Sassoon Sans US 2023" pitchFamily="2" charset="0"/>
              </a:rPr>
              <a:t>agitate, rouse, induce, motivate, antagonize, badger, bug, challenge, dare, excite, heckle, inflame, invite, </a:t>
            </a:r>
          </a:p>
          <a:p>
            <a:r>
              <a:rPr lang="en-US" sz="1200" dirty="0">
                <a:solidFill>
                  <a:srgbClr val="FF3760"/>
                </a:solidFill>
                <a:latin typeface="Sassoon Sans US 2023" pitchFamily="2" charset="0"/>
              </a:rPr>
              <a:t>irritate, prod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153728-A9A6-61D0-928F-895635C18129}"/>
              </a:ext>
            </a:extLst>
          </p:cNvPr>
          <p:cNvSpPr txBox="1"/>
          <p:nvPr/>
        </p:nvSpPr>
        <p:spPr>
          <a:xfrm>
            <a:off x="3741790" y="5201652"/>
            <a:ext cx="188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>
                <a:solidFill>
                  <a:srgbClr val="FF3760"/>
                </a:solidFill>
                <a:latin typeface="Sassoon Sans US 2023" pitchFamily="2" charset="0"/>
              </a:rPr>
              <a:t>deter, pacify, appease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44038D-5744-7B84-F5A8-1614FAAABF52}"/>
              </a:ext>
            </a:extLst>
          </p:cNvPr>
          <p:cNvCxnSpPr>
            <a:cxnSpLocks/>
          </p:cNvCxnSpPr>
          <p:nvPr/>
        </p:nvCxnSpPr>
        <p:spPr>
          <a:xfrm flipV="1">
            <a:off x="2048679" y="4353667"/>
            <a:ext cx="3417734" cy="18247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AB82CED-D6F5-D51D-C033-7FD61C4F4838}"/>
              </a:ext>
            </a:extLst>
          </p:cNvPr>
          <p:cNvSpPr/>
          <p:nvPr/>
        </p:nvSpPr>
        <p:spPr>
          <a:xfrm>
            <a:off x="2180178" y="2151567"/>
            <a:ext cx="1428562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Definition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81BE4-AB15-7099-0518-DA524D167CE8}"/>
              </a:ext>
            </a:extLst>
          </p:cNvPr>
          <p:cNvSpPr/>
          <p:nvPr/>
        </p:nvSpPr>
        <p:spPr>
          <a:xfrm>
            <a:off x="6886478" y="215156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In a Sentence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5FBEE2-20F9-7A11-02E9-62CD97DD2CBF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Synonyms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41344F-572E-A088-873D-9B803822E214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Fun Facts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36E895-CA9E-EEDD-EBDD-F44D6A84EF92}"/>
              </a:ext>
            </a:extLst>
          </p:cNvPr>
          <p:cNvSpPr/>
          <p:nvPr/>
        </p:nvSpPr>
        <p:spPr>
          <a:xfrm>
            <a:off x="3674864" y="5728337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36164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A05767-BA9E-E874-19D5-195914EC6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Pass It 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3AFDCA-5788-9E6D-700F-163AA8EF79F4}"/>
              </a:ext>
            </a:extLst>
          </p:cNvPr>
          <p:cNvSpPr txBox="1"/>
          <p:nvPr/>
        </p:nvSpPr>
        <p:spPr>
          <a:xfrm>
            <a:off x="401829" y="1870598"/>
            <a:ext cx="64121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Sassoon Sans US 2023" pitchFamily="2" charset="77"/>
              </a:rPr>
              <a:t>Rules:</a:t>
            </a:r>
          </a:p>
          <a:p>
            <a:endParaRPr lang="en-GB" u="sng" dirty="0">
              <a:latin typeface="Sassoon Sans US 2023" pitchFamily="2" charset="77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77"/>
              </a:rPr>
              <a:t>Get into small groups of three or four.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77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77"/>
              </a:rPr>
              <a:t>The first person chooses a word from this week’s word list and writes the first letter of the word on a mini whiteboard, then passes the board to their left.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77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77"/>
              </a:rPr>
              <a:t>The next person writes the next letter or grapheme and so on until the word is complete.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77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77"/>
              </a:rPr>
              <a:t>The last person checks the spelling of the word and then chooses another word to start again.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F5DD9-90B3-ABC3-EBEA-443223E18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417" y="3213262"/>
            <a:ext cx="4307120" cy="32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7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Can you identify the grapheme that spells </a:t>
            </a:r>
          </a:p>
          <a:p>
            <a:pPr>
              <a:lnSpc>
                <a:spcPct val="100000"/>
              </a:lnSpc>
            </a:pPr>
            <a:r>
              <a:rPr lang="en-US" dirty="0"/>
              <a:t>the </a:t>
            </a:r>
            <a:r>
              <a:rPr lang="en-US" i="1" dirty="0"/>
              <a:t>long a </a:t>
            </a:r>
            <a:r>
              <a:rPr lang="en-US" dirty="0"/>
              <a:t>sound in each word?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2064ED2D-D4C9-3A62-8CFA-3C5C3C67C0F4}"/>
              </a:ext>
            </a:extLst>
          </p:cNvPr>
          <p:cNvSpPr txBox="1">
            <a:spLocks/>
          </p:cNvSpPr>
          <p:nvPr/>
        </p:nvSpPr>
        <p:spPr>
          <a:xfrm>
            <a:off x="499886" y="226940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population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C158A048-E83A-A3B8-0DB3-B233C302CC0B}"/>
              </a:ext>
            </a:extLst>
          </p:cNvPr>
          <p:cNvSpPr txBox="1">
            <a:spLocks/>
          </p:cNvSpPr>
          <p:nvPr/>
        </p:nvSpPr>
        <p:spPr>
          <a:xfrm>
            <a:off x="3429868" y="226940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 err="1">
                <a:solidFill>
                  <a:schemeClr val="tx1"/>
                </a:solidFill>
                <a:latin typeface="Sassoon Sans US 2023" pitchFamily="2" charset="77"/>
              </a:rPr>
              <a:t>neighbor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643025A5-25EB-CC0B-3DA7-7F41E40074DD}"/>
              </a:ext>
            </a:extLst>
          </p:cNvPr>
          <p:cNvSpPr txBox="1">
            <a:spLocks/>
          </p:cNvSpPr>
          <p:nvPr/>
        </p:nvSpPr>
        <p:spPr>
          <a:xfrm>
            <a:off x="3037562" y="3797407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reindeer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4DD4B987-5281-5118-A1D6-80BECAE3D840}"/>
              </a:ext>
            </a:extLst>
          </p:cNvPr>
          <p:cNvSpPr txBox="1">
            <a:spLocks/>
          </p:cNvSpPr>
          <p:nvPr/>
        </p:nvSpPr>
        <p:spPr>
          <a:xfrm>
            <a:off x="5896446" y="2280111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savings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0D0F0C23-F1F3-59A2-D98F-0E613B2DA04C}"/>
              </a:ext>
            </a:extLst>
          </p:cNvPr>
          <p:cNvSpPr txBox="1">
            <a:spLocks/>
          </p:cNvSpPr>
          <p:nvPr/>
        </p:nvSpPr>
        <p:spPr>
          <a:xfrm>
            <a:off x="963289" y="379740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dangerous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8E61A6A6-A5FE-2005-0A88-756AB0D3E88E}"/>
              </a:ext>
            </a:extLst>
          </p:cNvPr>
          <p:cNvSpPr txBox="1">
            <a:spLocks/>
          </p:cNvSpPr>
          <p:nvPr/>
        </p:nvSpPr>
        <p:spPr>
          <a:xfrm>
            <a:off x="5752063" y="378782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abeyance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50DBBC4-0457-F401-6DD0-F3767D39386A}"/>
              </a:ext>
            </a:extLst>
          </p:cNvPr>
          <p:cNvSpPr txBox="1">
            <a:spLocks/>
          </p:cNvSpPr>
          <p:nvPr/>
        </p:nvSpPr>
        <p:spPr>
          <a:xfrm>
            <a:off x="7991380" y="378782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breakage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52E6A485-8DE9-F6DF-5727-6597A5A7AE10}"/>
              </a:ext>
            </a:extLst>
          </p:cNvPr>
          <p:cNvSpPr txBox="1">
            <a:spLocks/>
          </p:cNvSpPr>
          <p:nvPr/>
        </p:nvSpPr>
        <p:spPr>
          <a:xfrm>
            <a:off x="5806655" y="527253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pavement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95AE1C45-2918-DEEC-F5F9-CC52FBA39E6F}"/>
              </a:ext>
            </a:extLst>
          </p:cNvPr>
          <p:cNvSpPr txBox="1">
            <a:spLocks/>
          </p:cNvSpPr>
          <p:nvPr/>
        </p:nvSpPr>
        <p:spPr>
          <a:xfrm>
            <a:off x="7991380" y="226940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yesterday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1875C481-B3DE-BCCC-13C6-8B3A3FB32025}"/>
              </a:ext>
            </a:extLst>
          </p:cNvPr>
          <p:cNvSpPr txBox="1">
            <a:spLocks/>
          </p:cNvSpPr>
          <p:nvPr/>
        </p:nvSpPr>
        <p:spPr>
          <a:xfrm>
            <a:off x="3279646" y="527447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complain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ABBDE1F9-CA99-07FD-8409-0FBCA5B89F6F}"/>
              </a:ext>
            </a:extLst>
          </p:cNvPr>
          <p:cNvSpPr txBox="1">
            <a:spLocks/>
          </p:cNvSpPr>
          <p:nvPr/>
        </p:nvSpPr>
        <p:spPr>
          <a:xfrm>
            <a:off x="499886" y="226940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popul</a:t>
            </a:r>
            <a:r>
              <a:rPr lang="en-GB" sz="2800" b="0" dirty="0">
                <a:solidFill>
                  <a:srgbClr val="FF3760"/>
                </a:solidFill>
                <a:latin typeface="Sassoon Sans US 2023" pitchFamily="2" charset="77"/>
              </a:rPr>
              <a:t>a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tion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A8A189CF-4468-A701-0EAA-EDCBBC2A5D51}"/>
              </a:ext>
            </a:extLst>
          </p:cNvPr>
          <p:cNvSpPr txBox="1">
            <a:spLocks/>
          </p:cNvSpPr>
          <p:nvPr/>
        </p:nvSpPr>
        <p:spPr>
          <a:xfrm>
            <a:off x="3429868" y="226940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 err="1">
                <a:solidFill>
                  <a:schemeClr val="tx1"/>
                </a:solidFill>
                <a:latin typeface="Sassoon Sans US 2023" pitchFamily="2" charset="77"/>
              </a:rPr>
              <a:t>n</a:t>
            </a:r>
            <a:r>
              <a:rPr lang="en-GB" sz="2800" b="0" dirty="0" err="1">
                <a:solidFill>
                  <a:srgbClr val="FF3760"/>
                </a:solidFill>
                <a:latin typeface="Sassoon Sans US 2023" pitchFamily="2" charset="77"/>
              </a:rPr>
              <a:t>eigh</a:t>
            </a:r>
            <a:r>
              <a:rPr lang="en-GB" sz="2800" b="0" dirty="0" err="1">
                <a:solidFill>
                  <a:schemeClr val="tx1"/>
                </a:solidFill>
                <a:latin typeface="Sassoon Sans US 2023" pitchFamily="2" charset="77"/>
              </a:rPr>
              <a:t>bor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36527839-AC41-AF0D-20CD-38F3AEF3DC8F}"/>
              </a:ext>
            </a:extLst>
          </p:cNvPr>
          <p:cNvSpPr txBox="1">
            <a:spLocks/>
          </p:cNvSpPr>
          <p:nvPr/>
        </p:nvSpPr>
        <p:spPr>
          <a:xfrm>
            <a:off x="3037562" y="3797407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r</a:t>
            </a:r>
            <a:r>
              <a:rPr lang="en-GB" sz="2800" b="0" dirty="0">
                <a:solidFill>
                  <a:srgbClr val="FF3760"/>
                </a:solidFill>
                <a:latin typeface="Sassoon Sans US 2023" pitchFamily="2" charset="77"/>
              </a:rPr>
              <a:t>ei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ndeer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FB666CAA-C050-DB98-4948-A84C4B0C688E}"/>
              </a:ext>
            </a:extLst>
          </p:cNvPr>
          <p:cNvSpPr txBox="1">
            <a:spLocks/>
          </p:cNvSpPr>
          <p:nvPr/>
        </p:nvSpPr>
        <p:spPr>
          <a:xfrm>
            <a:off x="963289" y="379740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d</a:t>
            </a:r>
            <a:r>
              <a:rPr lang="en-GB" sz="2800" b="0" dirty="0">
                <a:solidFill>
                  <a:srgbClr val="FF3760"/>
                </a:solidFill>
                <a:latin typeface="Sassoon Sans US 2023" pitchFamily="2" charset="77"/>
              </a:rPr>
              <a:t>a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ngerous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D86ABC2D-6012-4DB4-9298-4BEAE8F56791}"/>
              </a:ext>
            </a:extLst>
          </p:cNvPr>
          <p:cNvSpPr txBox="1">
            <a:spLocks/>
          </p:cNvSpPr>
          <p:nvPr/>
        </p:nvSpPr>
        <p:spPr>
          <a:xfrm>
            <a:off x="5752063" y="378782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ab</a:t>
            </a:r>
            <a:r>
              <a:rPr lang="en-GB" sz="2800" b="0" dirty="0">
                <a:solidFill>
                  <a:srgbClr val="FF3760"/>
                </a:solidFill>
                <a:latin typeface="Sassoon Sans US 2023" pitchFamily="2" charset="77"/>
              </a:rPr>
              <a:t>ey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ance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E0204950-6BD2-C1C6-4628-74566B883C69}"/>
              </a:ext>
            </a:extLst>
          </p:cNvPr>
          <p:cNvSpPr txBox="1">
            <a:spLocks/>
          </p:cNvSpPr>
          <p:nvPr/>
        </p:nvSpPr>
        <p:spPr>
          <a:xfrm>
            <a:off x="7991380" y="378782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br</a:t>
            </a:r>
            <a:r>
              <a:rPr lang="en-GB" sz="2800" b="0" dirty="0">
                <a:solidFill>
                  <a:srgbClr val="FF3760"/>
                </a:solidFill>
                <a:latin typeface="Sassoon Sans US 2023" pitchFamily="2" charset="77"/>
              </a:rPr>
              <a:t>ea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kage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C41BF833-85E8-0DF4-AC00-C1A8F22B9C84}"/>
              </a:ext>
            </a:extLst>
          </p:cNvPr>
          <p:cNvSpPr txBox="1">
            <a:spLocks/>
          </p:cNvSpPr>
          <p:nvPr/>
        </p:nvSpPr>
        <p:spPr>
          <a:xfrm>
            <a:off x="5806655" y="527253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p</a:t>
            </a:r>
            <a:r>
              <a:rPr lang="en-GB" sz="2800" b="0" dirty="0">
                <a:solidFill>
                  <a:srgbClr val="FF3760"/>
                </a:solidFill>
                <a:latin typeface="Sassoon Sans US 2023" pitchFamily="2" charset="77"/>
              </a:rPr>
              <a:t>a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v</a:t>
            </a:r>
            <a:r>
              <a:rPr lang="en-GB" sz="2800" b="0" dirty="0">
                <a:solidFill>
                  <a:srgbClr val="FF3760"/>
                </a:solidFill>
                <a:latin typeface="Sassoon Sans US 2023" pitchFamily="2" charset="77"/>
              </a:rPr>
              <a:t>e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ment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20F1446B-9D78-52A0-2B35-F606A7A022F2}"/>
              </a:ext>
            </a:extLst>
          </p:cNvPr>
          <p:cNvSpPr txBox="1">
            <a:spLocks/>
          </p:cNvSpPr>
          <p:nvPr/>
        </p:nvSpPr>
        <p:spPr>
          <a:xfrm>
            <a:off x="7991380" y="226940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yesterd</a:t>
            </a:r>
            <a:r>
              <a:rPr lang="en-GB" sz="2800" b="0" dirty="0">
                <a:solidFill>
                  <a:srgbClr val="FF3760"/>
                </a:solidFill>
                <a:latin typeface="Sassoon Sans US 2023" pitchFamily="2" charset="77"/>
              </a:rPr>
              <a:t>ay</a:t>
            </a:r>
            <a:endParaRPr lang="en-US" sz="2800" b="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C8935324-95C8-BC49-9163-37099D04C2FB}"/>
              </a:ext>
            </a:extLst>
          </p:cNvPr>
          <p:cNvSpPr txBox="1">
            <a:spLocks/>
          </p:cNvSpPr>
          <p:nvPr/>
        </p:nvSpPr>
        <p:spPr>
          <a:xfrm>
            <a:off x="3279646" y="527447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compl</a:t>
            </a:r>
            <a:r>
              <a:rPr lang="en-GB" sz="2800" b="0" dirty="0">
                <a:solidFill>
                  <a:srgbClr val="FF3760"/>
                </a:solidFill>
                <a:latin typeface="Sassoon Sans US 2023" pitchFamily="2" charset="77"/>
              </a:rPr>
              <a:t>ai</a:t>
            </a:r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n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A019B64-1142-48A0-1B51-89B4FC450B26}"/>
              </a:ext>
            </a:extLst>
          </p:cNvPr>
          <p:cNvGrpSpPr/>
          <p:nvPr/>
        </p:nvGrpSpPr>
        <p:grpSpPr>
          <a:xfrm>
            <a:off x="6947074" y="5453851"/>
            <a:ext cx="486931" cy="360711"/>
            <a:chOff x="6848550" y="5248185"/>
            <a:chExt cx="486931" cy="360711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AA8AF0-5D55-FE5B-3A88-628A3F4BB34C}"/>
                </a:ext>
              </a:extLst>
            </p:cNvPr>
            <p:cNvCxnSpPr>
              <a:cxnSpLocks/>
            </p:cNvCxnSpPr>
            <p:nvPr/>
          </p:nvCxnSpPr>
          <p:spPr>
            <a:xfrm>
              <a:off x="6848550" y="5428541"/>
              <a:ext cx="154182" cy="0"/>
            </a:xfrm>
            <a:prstGeom prst="line">
              <a:avLst/>
            </a:prstGeom>
            <a:ln w="5715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EEB8840-49DD-D1D2-5038-B20852F0A337}"/>
                </a:ext>
              </a:extLst>
            </p:cNvPr>
            <p:cNvCxnSpPr>
              <a:cxnSpLocks/>
            </p:cNvCxnSpPr>
            <p:nvPr/>
          </p:nvCxnSpPr>
          <p:spPr>
            <a:xfrm>
              <a:off x="7193264" y="5428541"/>
              <a:ext cx="142217" cy="0"/>
            </a:xfrm>
            <a:prstGeom prst="line">
              <a:avLst/>
            </a:prstGeom>
            <a:ln w="5715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D3E0CCAA-7FEA-34FC-0B2E-53E9E22116A4}"/>
                </a:ext>
              </a:extLst>
            </p:cNvPr>
            <p:cNvSpPr/>
            <p:nvPr/>
          </p:nvSpPr>
          <p:spPr>
            <a:xfrm rot="10435604">
              <a:off x="6918527" y="5248185"/>
              <a:ext cx="358944" cy="360711"/>
            </a:xfrm>
            <a:prstGeom prst="arc">
              <a:avLst>
                <a:gd name="adj1" fmla="val 11599621"/>
                <a:gd name="adj2" fmla="val 0"/>
              </a:avLst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1F7CD2-1289-AB8D-FF94-8E4FC8419F7B}"/>
              </a:ext>
            </a:extLst>
          </p:cNvPr>
          <p:cNvGrpSpPr/>
          <p:nvPr/>
        </p:nvGrpSpPr>
        <p:grpSpPr>
          <a:xfrm>
            <a:off x="5767929" y="2280111"/>
            <a:ext cx="3145061" cy="777960"/>
            <a:chOff x="5767929" y="2280111"/>
            <a:chExt cx="3145061" cy="777960"/>
          </a:xfrm>
        </p:grpSpPr>
        <p:sp>
          <p:nvSpPr>
            <p:cNvPr id="47" name="Text Placeholder 1">
              <a:extLst>
                <a:ext uri="{FF2B5EF4-FFF2-40B4-BE49-F238E27FC236}">
                  <a16:creationId xmlns:a16="http://schemas.microsoft.com/office/drawing/2014/main" id="{D8E015AE-874D-B0FD-D266-A9A0F9CD9747}"/>
                </a:ext>
              </a:extLst>
            </p:cNvPr>
            <p:cNvSpPr txBox="1">
              <a:spLocks/>
            </p:cNvSpPr>
            <p:nvPr/>
          </p:nvSpPr>
          <p:spPr>
            <a:xfrm>
              <a:off x="5896446" y="2280111"/>
              <a:ext cx="3016544" cy="4342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0" dirty="0">
                  <a:solidFill>
                    <a:schemeClr val="tx1"/>
                  </a:solidFill>
                  <a:latin typeface="Sassoon Sans US 2023" pitchFamily="2" charset="77"/>
                </a:rPr>
                <a:t>s</a:t>
              </a:r>
              <a:r>
                <a:rPr lang="en-GB" sz="2800" b="0" dirty="0">
                  <a:solidFill>
                    <a:srgbClr val="FF3760"/>
                  </a:solidFill>
                  <a:latin typeface="Sassoon Sans US 2023" pitchFamily="2" charset="77"/>
                </a:rPr>
                <a:t>a</a:t>
              </a:r>
              <a:r>
                <a:rPr lang="en-GB" sz="2800" b="0" dirty="0">
                  <a:solidFill>
                    <a:schemeClr val="tx1"/>
                  </a:solidFill>
                  <a:latin typeface="Sassoon Sans US 2023" pitchFamily="2" charset="77"/>
                </a:rPr>
                <a:t>vings</a:t>
              </a:r>
              <a:endParaRPr lang="en-US" sz="2800" b="0" dirty="0">
                <a:solidFill>
                  <a:schemeClr val="tx1"/>
                </a:solidFill>
                <a:latin typeface="Sassoon Sans US 2023" pitchFamily="2" charset="77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89BBBCE-B319-5FED-74B1-AB23B90F06F8}"/>
                </a:ext>
              </a:extLst>
            </p:cNvPr>
            <p:cNvGrpSpPr/>
            <p:nvPr/>
          </p:nvGrpSpPr>
          <p:grpSpPr>
            <a:xfrm>
              <a:off x="5767929" y="2566393"/>
              <a:ext cx="3016544" cy="491678"/>
              <a:chOff x="5767929" y="2566393"/>
              <a:chExt cx="3016544" cy="491678"/>
            </a:xfrm>
          </p:grpSpPr>
          <p:sp>
            <p:nvSpPr>
              <p:cNvPr id="54" name="Text Placeholder 1">
                <a:extLst>
                  <a:ext uri="{FF2B5EF4-FFF2-40B4-BE49-F238E27FC236}">
                    <a16:creationId xmlns:a16="http://schemas.microsoft.com/office/drawing/2014/main" id="{BF8BDE7C-F810-A09A-54BC-315B682DFE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67929" y="2566393"/>
                <a:ext cx="3016544" cy="43426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b="0" dirty="0" err="1">
                    <a:solidFill>
                      <a:srgbClr val="FF3760"/>
                    </a:solidFill>
                    <a:latin typeface="Sassoon Sans US 2023" pitchFamily="2" charset="77"/>
                  </a:rPr>
                  <a:t>a</a:t>
                </a:r>
                <a:r>
                  <a:rPr lang="en-GB" sz="2800" b="0" dirty="0" err="1">
                    <a:solidFill>
                      <a:schemeClr val="tx1"/>
                    </a:solidFill>
                    <a:latin typeface="Sassoon Sans US 2023" pitchFamily="2" charset="77"/>
                  </a:rPr>
                  <a:t>_</a:t>
                </a:r>
                <a:r>
                  <a:rPr lang="en-GB" sz="2800" b="0" dirty="0" err="1">
                    <a:solidFill>
                      <a:srgbClr val="FF3760"/>
                    </a:solidFill>
                    <a:latin typeface="Sassoon Sans US 2023" pitchFamily="2" charset="77"/>
                  </a:rPr>
                  <a:t>e</a:t>
                </a:r>
                <a:endParaRPr lang="en-US" sz="2800" b="0" dirty="0">
                  <a:solidFill>
                    <a:srgbClr val="FF3760"/>
                  </a:solidFill>
                  <a:latin typeface="Sassoon Sans US 2023" pitchFamily="2" charset="77"/>
                </a:endParaRPr>
              </a:p>
            </p:txBody>
          </p:sp>
          <p:sp>
            <p:nvSpPr>
              <p:cNvPr id="2" name="Arc 1">
                <a:extLst>
                  <a:ext uri="{FF2B5EF4-FFF2-40B4-BE49-F238E27FC236}">
                    <a16:creationId xmlns:a16="http://schemas.microsoft.com/office/drawing/2014/main" id="{F0274382-4881-D112-0772-6E3C7F1ADEA9}"/>
                  </a:ext>
                </a:extLst>
              </p:cNvPr>
              <p:cNvSpPr/>
              <p:nvPr/>
            </p:nvSpPr>
            <p:spPr>
              <a:xfrm rot="10435604">
                <a:off x="7096729" y="2697360"/>
                <a:ext cx="358944" cy="360711"/>
              </a:xfrm>
              <a:prstGeom prst="arc">
                <a:avLst>
                  <a:gd name="adj1" fmla="val 11599621"/>
                  <a:gd name="adj2" fmla="val 0"/>
                </a:avLst>
              </a:prstGeom>
              <a:ln w="38100">
                <a:solidFill>
                  <a:srgbClr val="FF37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98569-207F-F6E8-A534-DB42DA83F9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E4AA4-31AA-84AC-EF7E-6A2E70CB7B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b="1" dirty="0">
                <a:solidFill>
                  <a:srgbClr val="3372DC"/>
                </a:solidFill>
                <a:latin typeface="Sassoon Sans US 2023" pitchFamily="2" charset="0"/>
              </a:rPr>
              <a:t>Can you unscramble and join syllables </a:t>
            </a:r>
          </a:p>
          <a:p>
            <a:r>
              <a:rPr lang="en-GB" b="1" dirty="0">
                <a:solidFill>
                  <a:srgbClr val="3372DC"/>
                </a:solidFill>
                <a:latin typeface="Sassoon Sans US 2023" pitchFamily="2" charset="0"/>
              </a:rPr>
              <a:t>to make this week’s words?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5CC907-E667-15AD-7D68-CB21DE1F5A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Match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912CBBCD-9517-6761-11FF-C3AB8580F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136760"/>
              </p:ext>
            </p:extLst>
          </p:nvPr>
        </p:nvGraphicFramePr>
        <p:xfrm>
          <a:off x="324177" y="1715857"/>
          <a:ext cx="11576670" cy="48931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5334">
                  <a:extLst>
                    <a:ext uri="{9D8B030D-6E8A-4147-A177-3AD203B41FA5}">
                      <a16:colId xmlns:a16="http://schemas.microsoft.com/office/drawing/2014/main" val="3064118787"/>
                    </a:ext>
                  </a:extLst>
                </a:gridCol>
                <a:gridCol w="2315334">
                  <a:extLst>
                    <a:ext uri="{9D8B030D-6E8A-4147-A177-3AD203B41FA5}">
                      <a16:colId xmlns:a16="http://schemas.microsoft.com/office/drawing/2014/main" val="2066490354"/>
                    </a:ext>
                  </a:extLst>
                </a:gridCol>
                <a:gridCol w="2315334">
                  <a:extLst>
                    <a:ext uri="{9D8B030D-6E8A-4147-A177-3AD203B41FA5}">
                      <a16:colId xmlns:a16="http://schemas.microsoft.com/office/drawing/2014/main" val="2614732258"/>
                    </a:ext>
                  </a:extLst>
                </a:gridCol>
                <a:gridCol w="2315334">
                  <a:extLst>
                    <a:ext uri="{9D8B030D-6E8A-4147-A177-3AD203B41FA5}">
                      <a16:colId xmlns:a16="http://schemas.microsoft.com/office/drawing/2014/main" val="2889280992"/>
                    </a:ext>
                  </a:extLst>
                </a:gridCol>
                <a:gridCol w="2315334">
                  <a:extLst>
                    <a:ext uri="{9D8B030D-6E8A-4147-A177-3AD203B41FA5}">
                      <a16:colId xmlns:a16="http://schemas.microsoft.com/office/drawing/2014/main" val="512154387"/>
                    </a:ext>
                  </a:extLst>
                </a:gridCol>
              </a:tblGrid>
              <a:tr h="81552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tice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Sassoon Sans US 2023" pitchFamily="2" charset="0"/>
                        </a:rPr>
                        <a:t>voke</a:t>
                      </a:r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5069290"/>
                  </a:ext>
                </a:extLst>
              </a:tr>
              <a:tr h="81552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bloat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dough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Sassoon Sans US 2023" pitchFamily="2" charset="0"/>
                        </a:rPr>
                        <a:t>ver</a:t>
                      </a:r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Sassoon Sans US 2023" pitchFamily="2" charset="0"/>
                        </a:rPr>
                        <a:t>sive</a:t>
                      </a:r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5166305"/>
                  </a:ext>
                </a:extLst>
              </a:tr>
              <a:tr h="81552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latin typeface="Sassoon Sans US 2023" pitchFamily="2" charset="0"/>
                        </a:rPr>
                        <a:t>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po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0420562"/>
                  </a:ext>
                </a:extLst>
              </a:tr>
              <a:tr h="81552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Sassoon Sans US 2023" pitchFamily="2" charset="0"/>
                        </a:rPr>
                        <a:t>shoul</a:t>
                      </a:r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Sassoon Sans US 2023" pitchFamily="2" charset="0"/>
                        </a:rPr>
                        <a:t>plo</a:t>
                      </a:r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0338783"/>
                  </a:ext>
                </a:extLst>
              </a:tr>
              <a:tr h="81552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Sassoon Sans US 2023" pitchFamily="2" charset="0"/>
                        </a:rPr>
                        <a:t>pproach</a:t>
                      </a:r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Sassoon Sans US 2023" pitchFamily="2" charset="0"/>
                        </a:rPr>
                        <a:t>nut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latin typeface="Sassoon Sans US 2023" pitchFamily="2" charset="0"/>
                        </a:rPr>
                        <a:t>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5477082"/>
                  </a:ext>
                </a:extLst>
              </a:tr>
              <a:tr h="815526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3904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169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20</a:t>
            </a:fld>
            <a:endParaRPr lang="en-US" dirty="0">
              <a:latin typeface="Sassoon Sans US 2023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992698-C101-EA97-603B-C00D0558349C}"/>
              </a:ext>
            </a:extLst>
          </p:cNvPr>
          <p:cNvCxnSpPr>
            <a:cxnSpLocks/>
          </p:cNvCxnSpPr>
          <p:nvPr/>
        </p:nvCxnSpPr>
        <p:spPr>
          <a:xfrm flipV="1">
            <a:off x="2048679" y="4353667"/>
            <a:ext cx="3417734" cy="18247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FD56638-6AA9-2A31-C67F-5967ED056935}"/>
              </a:ext>
            </a:extLst>
          </p:cNvPr>
          <p:cNvSpPr/>
          <p:nvPr/>
        </p:nvSpPr>
        <p:spPr>
          <a:xfrm>
            <a:off x="2180178" y="2151567"/>
            <a:ext cx="1428562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Definition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5F8A9-7528-E648-153A-F9546CBDF84C}"/>
              </a:ext>
            </a:extLst>
          </p:cNvPr>
          <p:cNvSpPr/>
          <p:nvPr/>
        </p:nvSpPr>
        <p:spPr>
          <a:xfrm>
            <a:off x="6886478" y="215156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In a Sentence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FEDF84-0486-490F-AD18-BA5B16687FB1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Synonyms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B95BC3-F46F-7DD3-78D6-198B33B8F537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Fun Facts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89DE4F-061C-B564-CCB6-ADE684576C54}"/>
              </a:ext>
            </a:extLst>
          </p:cNvPr>
          <p:cNvSpPr/>
          <p:nvPr/>
        </p:nvSpPr>
        <p:spPr>
          <a:xfrm>
            <a:off x="3674864" y="5728337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1872285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How many new words can you create by </a:t>
            </a:r>
          </a:p>
          <a:p>
            <a:pPr>
              <a:lnSpc>
                <a:spcPct val="100000"/>
              </a:lnSpc>
            </a:pPr>
            <a:r>
              <a:rPr lang="en-GB" dirty="0"/>
              <a:t>adding prefix(es)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20A401-871D-666C-8C77-DEB405B1BAE9}"/>
              </a:ext>
            </a:extLst>
          </p:cNvPr>
          <p:cNvSpPr txBox="1"/>
          <p:nvPr/>
        </p:nvSpPr>
        <p:spPr>
          <a:xfrm>
            <a:off x="1295428" y="1745680"/>
            <a:ext cx="93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Prefix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9D39C-CB60-7CA2-8DC6-9E2C2891EAFF}"/>
              </a:ext>
            </a:extLst>
          </p:cNvPr>
          <p:cNvSpPr txBox="1"/>
          <p:nvPr/>
        </p:nvSpPr>
        <p:spPr>
          <a:xfrm>
            <a:off x="9869462" y="1745680"/>
            <a:ext cx="11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Suffix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C0CCD-E625-C6A0-24BB-7A0E7CD6A5D9}"/>
              </a:ext>
            </a:extLst>
          </p:cNvPr>
          <p:cNvSpPr txBox="1"/>
          <p:nvPr/>
        </p:nvSpPr>
        <p:spPr>
          <a:xfrm>
            <a:off x="5337292" y="1745680"/>
            <a:ext cx="151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Base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D1DE05-1971-003A-A0E4-46CD3CD81084}"/>
              </a:ext>
            </a:extLst>
          </p:cNvPr>
          <p:cNvSpPr/>
          <p:nvPr/>
        </p:nvSpPr>
        <p:spPr>
          <a:xfrm>
            <a:off x="374248" y="2194738"/>
            <a:ext cx="2782042" cy="4333384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8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C8073-6E26-450C-084B-70A525235356}"/>
              </a:ext>
            </a:extLst>
          </p:cNvPr>
          <p:cNvSpPr/>
          <p:nvPr/>
        </p:nvSpPr>
        <p:spPr>
          <a:xfrm>
            <a:off x="3356657" y="2194740"/>
            <a:ext cx="5474827" cy="4333384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A1872C-15CD-677B-5635-7A6CC7B7BF0E}"/>
              </a:ext>
            </a:extLst>
          </p:cNvPr>
          <p:cNvSpPr/>
          <p:nvPr/>
        </p:nvSpPr>
        <p:spPr>
          <a:xfrm>
            <a:off x="9035711" y="2194739"/>
            <a:ext cx="2782041" cy="4333384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649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53970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notice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3469689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ozone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3077383" y="3016699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composer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5936267" y="2049221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shoulder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1003110" y="3007490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provoke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5791884" y="299790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bloated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8031201" y="299790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doughnut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4556307" y="514447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overflow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031201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explosive</a:t>
            </a:r>
            <a:endParaRPr lang="en-US" sz="2800" b="0" dirty="0">
              <a:solidFill>
                <a:srgbClr val="25D160"/>
              </a:solidFill>
              <a:latin typeface="Sassoon Sans US 2023" pitchFamily="2" charset="77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574877" y="4130943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>
                <a:solidFill>
                  <a:schemeClr val="tx1"/>
                </a:solidFill>
                <a:latin typeface="Sassoon Sans US 2023" pitchFamily="2" charset="77"/>
              </a:rPr>
              <a:t>approach</a:t>
            </a:r>
            <a:endParaRPr lang="en-US" sz="2800" b="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8C890A-E59C-417C-7BF2-8759F2880A1B}"/>
              </a:ext>
            </a:extLst>
          </p:cNvPr>
          <p:cNvGrpSpPr/>
          <p:nvPr/>
        </p:nvGrpSpPr>
        <p:grpSpPr>
          <a:xfrm>
            <a:off x="476214" y="4050255"/>
            <a:ext cx="3168069" cy="2423609"/>
            <a:chOff x="760648" y="3912662"/>
            <a:chExt cx="3168069" cy="242360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3A079B-4015-91E9-2F76-DF991C61A21F}"/>
                </a:ext>
              </a:extLst>
            </p:cNvPr>
            <p:cNvGrpSpPr/>
            <p:nvPr/>
          </p:nvGrpSpPr>
          <p:grpSpPr>
            <a:xfrm>
              <a:off x="1759822" y="4259042"/>
              <a:ext cx="2168895" cy="1599233"/>
              <a:chOff x="2295712" y="4403095"/>
              <a:chExt cx="2168895" cy="1599233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8ED850A-B936-D5C8-595B-EF6C01AEC20F}"/>
                  </a:ext>
                </a:extLst>
              </p:cNvPr>
              <p:cNvSpPr/>
              <p:nvPr/>
            </p:nvSpPr>
            <p:spPr>
              <a:xfrm rot="16626670">
                <a:off x="2580543" y="4118264"/>
                <a:ext cx="1599233" cy="2168895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2898004" y="4645323"/>
                <a:ext cx="1356300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Sassoon Sans US 2023" pitchFamily="2" charset="77"/>
                  </a:rPr>
                  <a:t>All these words have the </a:t>
                </a:r>
                <a:r>
                  <a:rPr lang="en-GB" i="1" dirty="0">
                    <a:latin typeface="Sassoon Sans US 2023" pitchFamily="2" charset="77"/>
                  </a:rPr>
                  <a:t>long o</a:t>
                </a:r>
                <a:r>
                  <a:rPr lang="en-GB" dirty="0">
                    <a:latin typeface="Sassoon Sans US 2023" pitchFamily="2" charset="77"/>
                  </a:rPr>
                  <a:t> sound.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6503D7-6110-0ACB-2A40-7ECE6A90F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648" y="3912662"/>
              <a:ext cx="1026953" cy="242360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A54ADD-B95B-F785-D082-18A5F851209F}"/>
              </a:ext>
            </a:extLst>
          </p:cNvPr>
          <p:cNvGrpSpPr/>
          <p:nvPr/>
        </p:nvGrpSpPr>
        <p:grpSpPr>
          <a:xfrm>
            <a:off x="7965670" y="4125122"/>
            <a:ext cx="3750116" cy="2363542"/>
            <a:chOff x="7965670" y="4125122"/>
            <a:chExt cx="3750116" cy="236354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0B3B77F-3EDC-37E2-95E0-9F9C4819B6C8}"/>
                </a:ext>
              </a:extLst>
            </p:cNvPr>
            <p:cNvGrpSpPr/>
            <p:nvPr/>
          </p:nvGrpSpPr>
          <p:grpSpPr>
            <a:xfrm>
              <a:off x="7965670" y="4125122"/>
              <a:ext cx="3750116" cy="2363542"/>
              <a:chOff x="7425948" y="3808780"/>
              <a:chExt cx="3750116" cy="236354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789F085-5EB6-09B5-32FE-065F1DDE86F4}"/>
                  </a:ext>
                </a:extLst>
              </p:cNvPr>
              <p:cNvGrpSpPr/>
              <p:nvPr/>
            </p:nvGrpSpPr>
            <p:grpSpPr>
              <a:xfrm>
                <a:off x="7425948" y="4132308"/>
                <a:ext cx="2622765" cy="1949677"/>
                <a:chOff x="7160275" y="4341504"/>
                <a:chExt cx="2283674" cy="1697607"/>
              </a:xfrm>
            </p:grpSpPr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7EF103E8-7BEB-CD7C-90CA-92B226863DEA}"/>
                    </a:ext>
                  </a:extLst>
                </p:cNvPr>
                <p:cNvSpPr/>
                <p:nvPr/>
              </p:nvSpPr>
              <p:spPr>
                <a:xfrm rot="16626670" flipH="1" flipV="1">
                  <a:off x="7453308" y="4048471"/>
                  <a:ext cx="1697607" cy="2283674"/>
                </a:xfrm>
                <a:custGeom>
                  <a:avLst/>
                  <a:gdLst>
                    <a:gd name="connsiteX0" fmla="*/ 1621573 w 1780793"/>
                    <a:gd name="connsiteY0" fmla="*/ 692999 h 2421389"/>
                    <a:gd name="connsiteX1" fmla="*/ 1778397 w 1780793"/>
                    <a:gd name="connsiteY1" fmla="*/ 1950054 h 2421389"/>
                    <a:gd name="connsiteX2" fmla="*/ 1511457 w 1780793"/>
                    <a:gd name="connsiteY2" fmla="*/ 2293090 h 2421389"/>
                    <a:gd name="connsiteX3" fmla="*/ 502256 w 1780793"/>
                    <a:gd name="connsiteY3" fmla="*/ 2418993 h 2421389"/>
                    <a:gd name="connsiteX4" fmla="*/ 159219 w 1780793"/>
                    <a:gd name="connsiteY4" fmla="*/ 2152054 h 2421389"/>
                    <a:gd name="connsiteX5" fmla="*/ 2396 w 1780793"/>
                    <a:gd name="connsiteY5" fmla="*/ 894999 h 2421389"/>
                    <a:gd name="connsiteX6" fmla="*/ 269335 w 1780793"/>
                    <a:gd name="connsiteY6" fmla="*/ 551963 h 2421389"/>
                    <a:gd name="connsiteX7" fmla="*/ 653406 w 1780793"/>
                    <a:gd name="connsiteY7" fmla="*/ 504048 h 2421389"/>
                    <a:gd name="connsiteX8" fmla="*/ 783961 w 1780793"/>
                    <a:gd name="connsiteY8" fmla="*/ 0 h 2421389"/>
                    <a:gd name="connsiteX9" fmla="*/ 906343 w 1780793"/>
                    <a:gd name="connsiteY9" fmla="*/ 472493 h 2421389"/>
                    <a:gd name="connsiteX10" fmla="*/ 1278537 w 1780793"/>
                    <a:gd name="connsiteY10" fmla="*/ 426060 h 2421389"/>
                    <a:gd name="connsiteX11" fmla="*/ 1621573 w 1780793"/>
                    <a:gd name="connsiteY11" fmla="*/ 692999 h 2421389"/>
                    <a:gd name="connsiteX0" fmla="*/ 1621573 w 1780793"/>
                    <a:gd name="connsiteY0" fmla="*/ 662678 h 2391068"/>
                    <a:gd name="connsiteX1" fmla="*/ 1778397 w 1780793"/>
                    <a:gd name="connsiteY1" fmla="*/ 1919733 h 2391068"/>
                    <a:gd name="connsiteX2" fmla="*/ 1511457 w 1780793"/>
                    <a:gd name="connsiteY2" fmla="*/ 2262769 h 2391068"/>
                    <a:gd name="connsiteX3" fmla="*/ 502256 w 1780793"/>
                    <a:gd name="connsiteY3" fmla="*/ 2388672 h 2391068"/>
                    <a:gd name="connsiteX4" fmla="*/ 159219 w 1780793"/>
                    <a:gd name="connsiteY4" fmla="*/ 2121733 h 2391068"/>
                    <a:gd name="connsiteX5" fmla="*/ 2396 w 1780793"/>
                    <a:gd name="connsiteY5" fmla="*/ 864678 h 2391068"/>
                    <a:gd name="connsiteX6" fmla="*/ 269335 w 1780793"/>
                    <a:gd name="connsiteY6" fmla="*/ 521642 h 2391068"/>
                    <a:gd name="connsiteX7" fmla="*/ 653406 w 1780793"/>
                    <a:gd name="connsiteY7" fmla="*/ 473727 h 2391068"/>
                    <a:gd name="connsiteX8" fmla="*/ 540917 w 1780793"/>
                    <a:gd name="connsiteY8" fmla="*/ 0 h 2391068"/>
                    <a:gd name="connsiteX9" fmla="*/ 906343 w 1780793"/>
                    <a:gd name="connsiteY9" fmla="*/ 442172 h 2391068"/>
                    <a:gd name="connsiteX10" fmla="*/ 1278537 w 1780793"/>
                    <a:gd name="connsiteY10" fmla="*/ 395739 h 2391068"/>
                    <a:gd name="connsiteX11" fmla="*/ 1621573 w 1780793"/>
                    <a:gd name="connsiteY11" fmla="*/ 662678 h 239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80793" h="2391068">
                      <a:moveTo>
                        <a:pt x="1621573" y="662678"/>
                      </a:moveTo>
                      <a:lnTo>
                        <a:pt x="1778397" y="1919733"/>
                      </a:lnTo>
                      <a:cubicBezTo>
                        <a:pt x="1799410" y="2088173"/>
                        <a:pt x="1679898" y="2241756"/>
                        <a:pt x="1511457" y="2262769"/>
                      </a:cubicBezTo>
                      <a:lnTo>
                        <a:pt x="502256" y="2388672"/>
                      </a:lnTo>
                      <a:cubicBezTo>
                        <a:pt x="333815" y="2409685"/>
                        <a:pt x="180233" y="2290173"/>
                        <a:pt x="159219" y="2121733"/>
                      </a:cubicBezTo>
                      <a:lnTo>
                        <a:pt x="2396" y="864678"/>
                      </a:lnTo>
                      <a:cubicBezTo>
                        <a:pt x="-18618" y="696238"/>
                        <a:pt x="100895" y="542655"/>
                        <a:pt x="269335" y="521642"/>
                      </a:cubicBezTo>
                      <a:lnTo>
                        <a:pt x="653406" y="473727"/>
                      </a:lnTo>
                      <a:lnTo>
                        <a:pt x="540917" y="0"/>
                      </a:lnTo>
                      <a:lnTo>
                        <a:pt x="906343" y="442172"/>
                      </a:lnTo>
                      <a:lnTo>
                        <a:pt x="1278537" y="395739"/>
                      </a:lnTo>
                      <a:cubicBezTo>
                        <a:pt x="1446977" y="374725"/>
                        <a:pt x="1600560" y="494238"/>
                        <a:pt x="1621573" y="662678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25D1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2EEBD29-78F9-71C5-5B89-7E297ED3D966}"/>
                    </a:ext>
                  </a:extLst>
                </p:cNvPr>
                <p:cNvSpPr txBox="1"/>
                <p:nvPr/>
              </p:nvSpPr>
              <p:spPr>
                <a:xfrm>
                  <a:off x="7325010" y="4798267"/>
                  <a:ext cx="1884171" cy="321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GB" dirty="0">
                    <a:latin typeface="Sassoon Sans US 2023" pitchFamily="2" charset="0"/>
                  </a:endParaRPr>
                </a:p>
              </p:txBody>
            </p:sp>
          </p:grp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B78BF26A-4AC2-0D8E-4220-D5A9CDF5A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49111" y="3808780"/>
                <a:ext cx="1026953" cy="2363542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7519F0-C7FD-3658-7294-13F65199A954}"/>
                </a:ext>
              </a:extLst>
            </p:cNvPr>
            <p:cNvSpPr txBox="1"/>
            <p:nvPr/>
          </p:nvSpPr>
          <p:spPr>
            <a:xfrm>
              <a:off x="8060333" y="4607762"/>
              <a:ext cx="2007183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Sassoon Sans US 2023" pitchFamily="2" charset="77"/>
                </a:rPr>
                <a:t>In </a:t>
              </a:r>
              <a:r>
                <a:rPr lang="en-GB" sz="1600" i="1" dirty="0">
                  <a:latin typeface="Sassoon Sans US 2023" pitchFamily="2" charset="77"/>
                </a:rPr>
                <a:t>composer</a:t>
              </a:r>
              <a:r>
                <a:rPr lang="en-GB" sz="1600" dirty="0">
                  <a:latin typeface="Sassoon Sans US 2023" pitchFamily="2" charset="77"/>
                </a:rPr>
                <a:t>, the suffix -er is added to change it into an agent noun. Agent nouns show someone that does something.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B245B6-DF93-D6F2-3960-70A39326F5A6}"/>
              </a:ext>
            </a:extLst>
          </p:cNvPr>
          <p:cNvGrpSpPr/>
          <p:nvPr/>
        </p:nvGrpSpPr>
        <p:grpSpPr>
          <a:xfrm>
            <a:off x="2281435" y="2241095"/>
            <a:ext cx="9211074" cy="3264763"/>
            <a:chOff x="2281435" y="2241095"/>
            <a:chExt cx="9211074" cy="3264763"/>
          </a:xfrm>
        </p:grpSpPr>
        <p:sp>
          <p:nvSpPr>
            <p:cNvPr id="30" name="Text Placeholder 1">
              <a:extLst>
                <a:ext uri="{FF2B5EF4-FFF2-40B4-BE49-F238E27FC236}">
                  <a16:creationId xmlns:a16="http://schemas.microsoft.com/office/drawing/2014/main" id="{359CCFE1-590A-8299-7EF4-AFBF338ED93F}"/>
                </a:ext>
              </a:extLst>
            </p:cNvPr>
            <p:cNvSpPr txBox="1">
              <a:spLocks/>
            </p:cNvSpPr>
            <p:nvPr/>
          </p:nvSpPr>
          <p:spPr>
            <a:xfrm>
              <a:off x="7691354" y="2377815"/>
              <a:ext cx="3801155" cy="4342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0" dirty="0">
                  <a:solidFill>
                    <a:srgbClr val="FF3760"/>
                  </a:solidFill>
                  <a:latin typeface="Sassoon Sans US 2023" pitchFamily="2" charset="77"/>
                </a:rPr>
                <a:t>expl</a:t>
              </a:r>
              <a:r>
                <a:rPr lang="en-GB" sz="2800" b="0" dirty="0">
                  <a:solidFill>
                    <a:srgbClr val="25D160"/>
                  </a:solidFill>
                  <a:latin typeface="Sassoon Sans US 2023" pitchFamily="2" charset="77"/>
                </a:rPr>
                <a:t>o</a:t>
              </a:r>
              <a:r>
                <a:rPr lang="en-GB" sz="2800" b="0" dirty="0">
                  <a:solidFill>
                    <a:srgbClr val="FF3760"/>
                  </a:solidFill>
                  <a:latin typeface="Sassoon Sans US 2023" pitchFamily="2" charset="77"/>
                </a:rPr>
                <a:t>d</a:t>
              </a:r>
              <a:r>
                <a:rPr lang="en-GB" sz="2800" b="0" dirty="0">
                  <a:solidFill>
                    <a:srgbClr val="25D160"/>
                  </a:solidFill>
                  <a:latin typeface="Sassoon Sans US 2023" pitchFamily="2" charset="77"/>
                </a:rPr>
                <a:t>e</a:t>
              </a:r>
              <a:endParaRPr lang="en-US" sz="2800" b="0" dirty="0">
                <a:solidFill>
                  <a:srgbClr val="25D160"/>
                </a:solidFill>
                <a:latin typeface="Sassoon Sans US 2023" pitchFamily="2" charset="77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CE98174-0EBD-629E-5E79-914620B105F2}"/>
                </a:ext>
              </a:extLst>
            </p:cNvPr>
            <p:cNvGrpSpPr/>
            <p:nvPr/>
          </p:nvGrpSpPr>
          <p:grpSpPr>
            <a:xfrm>
              <a:off x="2281435" y="2241095"/>
              <a:ext cx="7849701" cy="3264763"/>
              <a:chOff x="2281435" y="2241095"/>
              <a:chExt cx="7849701" cy="3264763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019BD2F-6D68-D905-A5CD-21916CFA1640}"/>
                  </a:ext>
                </a:extLst>
              </p:cNvPr>
              <p:cNvGrpSpPr/>
              <p:nvPr/>
            </p:nvGrpSpPr>
            <p:grpSpPr>
              <a:xfrm>
                <a:off x="2281435" y="2241095"/>
                <a:ext cx="7588475" cy="3264763"/>
                <a:chOff x="2281435" y="2241095"/>
                <a:chExt cx="7588475" cy="3264763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B4C29BD4-7097-0BBC-ABC4-A5C501DA2144}"/>
                    </a:ext>
                  </a:extLst>
                </p:cNvPr>
                <p:cNvGrpSpPr/>
                <p:nvPr/>
              </p:nvGrpSpPr>
              <p:grpSpPr>
                <a:xfrm>
                  <a:off x="2281435" y="2241095"/>
                  <a:ext cx="7588475" cy="3264763"/>
                  <a:chOff x="2281435" y="2224725"/>
                  <a:chExt cx="7588475" cy="3264763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9C980B6-53B0-D16D-480D-A9E8B1F87EDC}"/>
                      </a:ext>
                    </a:extLst>
                  </p:cNvPr>
                  <p:cNvGrpSpPr/>
                  <p:nvPr/>
                </p:nvGrpSpPr>
                <p:grpSpPr>
                  <a:xfrm>
                    <a:off x="2281435" y="2371837"/>
                    <a:ext cx="7588475" cy="3117651"/>
                    <a:chOff x="2281435" y="2371837"/>
                    <a:chExt cx="7588475" cy="3117651"/>
                  </a:xfrm>
                </p:grpSpPr>
                <p:cxnSp>
                  <p:nvCxnSpPr>
                    <p:cNvPr id="9" name="Straight Connector 8">
                      <a:extLst>
                        <a:ext uri="{FF2B5EF4-FFF2-40B4-BE49-F238E27FC236}">
                          <a16:creationId xmlns:a16="http://schemas.microsoft.com/office/drawing/2014/main" id="{FC5A4D7C-9195-FA08-3847-E050B09EE7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81435" y="2371837"/>
                      <a:ext cx="150038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Straight Connector 10">
                      <a:extLst>
                        <a:ext uri="{FF2B5EF4-FFF2-40B4-BE49-F238E27FC236}">
                          <a16:creationId xmlns:a16="http://schemas.microsoft.com/office/drawing/2014/main" id="{BA39B4EC-7AFD-262F-71B3-CE3B1838B8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585269" y="2371837"/>
                      <a:ext cx="140514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28">
                      <a:extLst>
                        <a:ext uri="{FF2B5EF4-FFF2-40B4-BE49-F238E27FC236}">
                          <a16:creationId xmlns:a16="http://schemas.microsoft.com/office/drawing/2014/main" id="{0C1E9E97-73F7-49EB-9062-5F0B89D6EB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179762" y="2385660"/>
                      <a:ext cx="306021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FD4EEC67-66C0-F8E4-5868-64548C9F3DA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186690" y="3348742"/>
                      <a:ext cx="309485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ED8CCB9E-263E-56C2-560B-6E0D8E99D7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04325" y="3412630"/>
                      <a:ext cx="665585" cy="12757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B92DDA0D-16E6-7603-2FAC-72E18B44B3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34138" y="4481273"/>
                      <a:ext cx="299621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4B04C2ED-4291-30C9-E714-4358C3E8AB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607963" y="5489488"/>
                      <a:ext cx="161166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0DED1378-6D92-369E-325D-25837BFDA9A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412407" y="5489488"/>
                      <a:ext cx="366766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065F8243-1516-1D0A-8B48-C7835BA9DEEB}"/>
                      </a:ext>
                    </a:extLst>
                  </p:cNvPr>
                  <p:cNvGrpSpPr/>
                  <p:nvPr/>
                </p:nvGrpSpPr>
                <p:grpSpPr>
                  <a:xfrm>
                    <a:off x="4904509" y="2224725"/>
                    <a:ext cx="494375" cy="304673"/>
                    <a:chOff x="6918497" y="4666480"/>
                    <a:chExt cx="494375" cy="304673"/>
                  </a:xfrm>
                </p:grpSpPr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A5AEA5E1-AB86-69C9-CC92-B9143DF484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918497" y="4813592"/>
                      <a:ext cx="145284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38071D66-E5AF-21D5-85E4-AAADFB33A8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82179" y="4813592"/>
                      <a:ext cx="130693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5" name="Arc 54">
                      <a:extLst>
                        <a:ext uri="{FF2B5EF4-FFF2-40B4-BE49-F238E27FC236}">
                          <a16:creationId xmlns:a16="http://schemas.microsoft.com/office/drawing/2014/main" id="{61F2B179-AAC2-3538-6D82-F59B79C6E12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985710" y="4666480"/>
                      <a:ext cx="371326" cy="304673"/>
                    </a:xfrm>
                    <a:prstGeom prst="arc">
                      <a:avLst>
                        <a:gd name="adj1" fmla="val 10496338"/>
                        <a:gd name="adj2" fmla="val 0"/>
                      </a:avLst>
                    </a:prstGeom>
                    <a:ln w="3810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5434F31C-8B8A-DC54-4003-CC3E5C5BCE41}"/>
                      </a:ext>
                    </a:extLst>
                  </p:cNvPr>
                  <p:cNvGrpSpPr/>
                  <p:nvPr/>
                </p:nvGrpSpPr>
                <p:grpSpPr>
                  <a:xfrm>
                    <a:off x="2597263" y="3180472"/>
                    <a:ext cx="480120" cy="321055"/>
                    <a:chOff x="6859890" y="4798898"/>
                    <a:chExt cx="480120" cy="321055"/>
                  </a:xfrm>
                </p:grpSpPr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9F9AD393-72FF-E1EA-E775-B16706E575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859890" y="4967168"/>
                      <a:ext cx="139587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D5BCDC7F-58E8-5D48-127D-BBE451B469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19627" y="4967168"/>
                      <a:ext cx="120383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2" name="Arc 61">
                      <a:extLst>
                        <a:ext uri="{FF2B5EF4-FFF2-40B4-BE49-F238E27FC236}">
                          <a16:creationId xmlns:a16="http://schemas.microsoft.com/office/drawing/2014/main" id="{1E99B2A3-C63D-0EB8-8124-50BC93665AD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924182" y="4798898"/>
                      <a:ext cx="352458" cy="321055"/>
                    </a:xfrm>
                    <a:prstGeom prst="arc">
                      <a:avLst>
                        <a:gd name="adj1" fmla="val 10905385"/>
                        <a:gd name="adj2" fmla="val 0"/>
                      </a:avLst>
                    </a:prstGeom>
                    <a:ln w="3810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C0BCCEE-7158-6F06-812E-D95C758FD623}"/>
                    </a:ext>
                  </a:extLst>
                </p:cNvPr>
                <p:cNvGrpSpPr/>
                <p:nvPr/>
              </p:nvGrpSpPr>
              <p:grpSpPr>
                <a:xfrm>
                  <a:off x="3026073" y="3327554"/>
                  <a:ext cx="3801155" cy="509578"/>
                  <a:chOff x="3116711" y="3389897"/>
                  <a:chExt cx="3801155" cy="509578"/>
                </a:xfrm>
              </p:grpSpPr>
              <p:sp>
                <p:nvSpPr>
                  <p:cNvPr id="70" name="Text Placeholder 1">
                    <a:extLst>
                      <a:ext uri="{FF2B5EF4-FFF2-40B4-BE49-F238E27FC236}">
                        <a16:creationId xmlns:a16="http://schemas.microsoft.com/office/drawing/2014/main" id="{522434D3-0AA7-8AF3-267B-51A6D892147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116711" y="3389897"/>
                    <a:ext cx="3801155" cy="434267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marL="0" indent="0" algn="ctr" defTabSz="914400" rtl="0" eaLnBrk="1" latinLnBrk="0" hangingPunct="1">
                      <a:lnSpc>
                        <a:spcPts val="2700"/>
                      </a:lnSpc>
                      <a:spcBef>
                        <a:spcPts val="0"/>
                      </a:spcBef>
                      <a:buFont typeface="Arial" panose="020B0604020202020204" pitchFamily="34" charset="0"/>
                      <a:buNone/>
                      <a:defRPr sz="2000" b="1" i="0" kern="1200">
                        <a:solidFill>
                          <a:srgbClr val="219CEE"/>
                        </a:solidFill>
                        <a:latin typeface="OpenDyslexicAlta" pitchFamily="2" charset="77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GB" sz="2800" b="0" dirty="0">
                        <a:solidFill>
                          <a:srgbClr val="FF3760"/>
                        </a:solidFill>
                        <a:latin typeface="Sassoon Sans US 2023" pitchFamily="2" charset="77"/>
                      </a:rPr>
                      <a:t>comp</a:t>
                    </a:r>
                    <a:r>
                      <a:rPr lang="en-GB" sz="2800" b="0" dirty="0">
                        <a:solidFill>
                          <a:srgbClr val="25D160"/>
                        </a:solidFill>
                        <a:latin typeface="Sassoon Sans US 2023" pitchFamily="2" charset="77"/>
                      </a:rPr>
                      <a:t>o</a:t>
                    </a:r>
                    <a:r>
                      <a:rPr lang="en-GB" sz="2800" b="0" dirty="0">
                        <a:solidFill>
                          <a:srgbClr val="FF3760"/>
                        </a:solidFill>
                        <a:latin typeface="Sassoon Sans US 2023" pitchFamily="2" charset="77"/>
                      </a:rPr>
                      <a:t>s</a:t>
                    </a:r>
                    <a:r>
                      <a:rPr lang="en-GB" sz="2800" b="0" dirty="0">
                        <a:solidFill>
                          <a:srgbClr val="25D160"/>
                        </a:solidFill>
                        <a:latin typeface="Sassoon Sans US 2023" pitchFamily="2" charset="77"/>
                      </a:rPr>
                      <a:t>e</a:t>
                    </a:r>
                    <a:endParaRPr lang="en-US" sz="2800" b="0" dirty="0">
                      <a:solidFill>
                        <a:srgbClr val="25D160"/>
                      </a:solidFill>
                      <a:latin typeface="Sassoon Sans US 2023" pitchFamily="2" charset="77"/>
                    </a:endParaRPr>
                  </a:p>
                </p:txBody>
              </p: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819D8163-6EBF-D77F-3B98-3E97253E75E1}"/>
                      </a:ext>
                    </a:extLst>
                  </p:cNvPr>
                  <p:cNvGrpSpPr/>
                  <p:nvPr/>
                </p:nvGrpSpPr>
                <p:grpSpPr>
                  <a:xfrm>
                    <a:off x="5182754" y="3571152"/>
                    <a:ext cx="449487" cy="328323"/>
                    <a:chOff x="2989092" y="3709392"/>
                    <a:chExt cx="449487" cy="328323"/>
                  </a:xfrm>
                </p:grpSpPr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047B5757-754D-6C88-E430-F835FBA139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89092" y="3889819"/>
                      <a:ext cx="145760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E58F97CE-19BC-3771-CD86-287972FC47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295860" y="3889819"/>
                      <a:ext cx="142719" cy="0"/>
                    </a:xfrm>
                    <a:prstGeom prst="line">
                      <a:avLst/>
                    </a:prstGeom>
                    <a:ln w="5715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4" name="Arc 73">
                      <a:extLst>
                        <a:ext uri="{FF2B5EF4-FFF2-40B4-BE49-F238E27FC236}">
                          <a16:creationId xmlns:a16="http://schemas.microsoft.com/office/drawing/2014/main" id="{50787787-CF4D-E25E-6C96-64175C4256F9}"/>
                        </a:ext>
                      </a:extLst>
                    </p:cNvPr>
                    <p:cNvSpPr/>
                    <p:nvPr/>
                  </p:nvSpPr>
                  <p:spPr>
                    <a:xfrm rot="10263748">
                      <a:off x="3057491" y="3709392"/>
                      <a:ext cx="326714" cy="328323"/>
                    </a:xfrm>
                    <a:prstGeom prst="arc">
                      <a:avLst>
                        <a:gd name="adj1" fmla="val 11644250"/>
                        <a:gd name="adj2" fmla="val 0"/>
                      </a:avLst>
                    </a:prstGeom>
                    <a:ln w="38100">
                      <a:solidFill>
                        <a:srgbClr val="25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AD5B775-24C0-1EB0-59B5-E9D61CC50CF0}"/>
                  </a:ext>
                </a:extLst>
              </p:cNvPr>
              <p:cNvGrpSpPr/>
              <p:nvPr/>
            </p:nvGrpSpPr>
            <p:grpSpPr>
              <a:xfrm>
                <a:off x="9629144" y="2569840"/>
                <a:ext cx="501992" cy="308430"/>
                <a:chOff x="11020734" y="2470778"/>
                <a:chExt cx="501992" cy="30843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0B81153-513D-40A9-8E70-59D615DC6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20734" y="2634421"/>
                  <a:ext cx="152165" cy="0"/>
                </a:xfrm>
                <a:prstGeom prst="line">
                  <a:avLst/>
                </a:prstGeom>
                <a:ln w="57150">
                  <a:solidFill>
                    <a:srgbClr val="25D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CFEF04A-0C62-BE82-D71C-6DC8F595E4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00500" y="2634421"/>
                  <a:ext cx="122226" cy="0"/>
                </a:xfrm>
                <a:prstGeom prst="line">
                  <a:avLst/>
                </a:prstGeom>
                <a:ln w="57150">
                  <a:solidFill>
                    <a:srgbClr val="25D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Arc 33">
                  <a:extLst>
                    <a:ext uri="{FF2B5EF4-FFF2-40B4-BE49-F238E27FC236}">
                      <a16:creationId xmlns:a16="http://schemas.microsoft.com/office/drawing/2014/main" id="{E23DCDAF-5722-9003-8E4D-47C2B7D154C0}"/>
                    </a:ext>
                  </a:extLst>
                </p:cNvPr>
                <p:cNvSpPr/>
                <p:nvPr/>
              </p:nvSpPr>
              <p:spPr>
                <a:xfrm rot="10800000">
                  <a:off x="11096815" y="2470778"/>
                  <a:ext cx="362290" cy="308430"/>
                </a:xfrm>
                <a:prstGeom prst="arc">
                  <a:avLst>
                    <a:gd name="adj1" fmla="val 10677061"/>
                    <a:gd name="adj2" fmla="val 0"/>
                  </a:avLst>
                </a:prstGeom>
                <a:ln w="38100">
                  <a:solidFill>
                    <a:srgbClr val="25D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4958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00F1F-6B09-0017-09DC-706907D9A6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295304-86BB-2E5C-EE1E-8473F8EB14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D7D1B-24D9-B8E3-8C01-1D4AD45709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0859" y="779824"/>
            <a:ext cx="8310277" cy="365127"/>
          </a:xfrm>
        </p:spPr>
        <p:txBody>
          <a:bodyPr/>
          <a:lstStyle/>
          <a:p>
            <a:r>
              <a:rPr lang="en-GB" dirty="0"/>
              <a:t>Can you sort this week’s words by the number of syllables?</a:t>
            </a: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0F34F4CD-10CD-8AB6-9E7F-43AE62D82F86}"/>
              </a:ext>
            </a:extLst>
          </p:cNvPr>
          <p:cNvSpPr/>
          <p:nvPr/>
        </p:nvSpPr>
        <p:spPr>
          <a:xfrm>
            <a:off x="609746" y="2404539"/>
            <a:ext cx="1097578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77"/>
              </a:rPr>
              <a:t>overflow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6636227C-232C-7776-AF2C-73886296152B}"/>
              </a:ext>
            </a:extLst>
          </p:cNvPr>
          <p:cNvSpPr/>
          <p:nvPr/>
        </p:nvSpPr>
        <p:spPr>
          <a:xfrm>
            <a:off x="2659755" y="2404539"/>
            <a:ext cx="833873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77"/>
              </a:rPr>
              <a:t>notice</a:t>
            </a: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ACF16B93-7967-49B8-AEFD-FF7B06B29977}"/>
              </a:ext>
            </a:extLst>
          </p:cNvPr>
          <p:cNvSpPr/>
          <p:nvPr/>
        </p:nvSpPr>
        <p:spPr>
          <a:xfrm>
            <a:off x="4567963" y="2404539"/>
            <a:ext cx="1145864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77"/>
              </a:rPr>
              <a:t>explosive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75EFEF43-82F4-DC6C-112C-C62E90988B9C}"/>
              </a:ext>
            </a:extLst>
          </p:cNvPr>
          <p:cNvSpPr/>
          <p:nvPr/>
        </p:nvSpPr>
        <p:spPr>
          <a:xfrm>
            <a:off x="6651573" y="2404539"/>
            <a:ext cx="105095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77"/>
              </a:rPr>
              <a:t>provoke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2A53B380-EA76-AFA7-8961-AEF1A340DDE3}"/>
              </a:ext>
            </a:extLst>
          </p:cNvPr>
          <p:cNvSpPr/>
          <p:nvPr/>
        </p:nvSpPr>
        <p:spPr>
          <a:xfrm>
            <a:off x="4593771" y="2901082"/>
            <a:ext cx="1094248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77"/>
              </a:rPr>
              <a:t>shoulder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F23DD7F-C891-FD7D-8F84-D418C55747FF}"/>
              </a:ext>
            </a:extLst>
          </p:cNvPr>
          <p:cNvSpPr/>
          <p:nvPr/>
        </p:nvSpPr>
        <p:spPr>
          <a:xfrm>
            <a:off x="749161" y="1906791"/>
            <a:ext cx="818748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77"/>
              </a:rPr>
              <a:t>ozone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5A361171-8980-B751-0E12-0E0A3645B9FD}"/>
              </a:ext>
            </a:extLst>
          </p:cNvPr>
          <p:cNvSpPr/>
          <p:nvPr/>
        </p:nvSpPr>
        <p:spPr>
          <a:xfrm>
            <a:off x="2481877" y="2912734"/>
            <a:ext cx="1189628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77"/>
              </a:rPr>
              <a:t>composer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FF1CC682-2B0B-7D93-3AAC-1B3837091F59}"/>
              </a:ext>
            </a:extLst>
          </p:cNvPr>
          <p:cNvSpPr/>
          <p:nvPr/>
        </p:nvSpPr>
        <p:spPr>
          <a:xfrm>
            <a:off x="2475279" y="1906791"/>
            <a:ext cx="1202824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77"/>
              </a:rPr>
              <a:t>doughnut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43AED447-9D02-D4DD-00D7-0110F49F2386}"/>
              </a:ext>
            </a:extLst>
          </p:cNvPr>
          <p:cNvSpPr/>
          <p:nvPr/>
        </p:nvSpPr>
        <p:spPr>
          <a:xfrm>
            <a:off x="4552679" y="1906791"/>
            <a:ext cx="1176432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77"/>
              </a:rPr>
              <a:t>approach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BA0DB15F-BE4D-7581-99D8-8C49CC9A3D23}"/>
              </a:ext>
            </a:extLst>
          </p:cNvPr>
          <p:cNvSpPr/>
          <p:nvPr/>
        </p:nvSpPr>
        <p:spPr>
          <a:xfrm>
            <a:off x="6517784" y="1906791"/>
            <a:ext cx="1318535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rIns="0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77"/>
              </a:rPr>
              <a:t>bloated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B57FCD-532A-21FB-968F-CE1FC440422E}"/>
              </a:ext>
            </a:extLst>
          </p:cNvPr>
          <p:cNvSpPr txBox="1"/>
          <p:nvPr/>
        </p:nvSpPr>
        <p:spPr>
          <a:xfrm>
            <a:off x="2422823" y="3823538"/>
            <a:ext cx="1717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25D160"/>
                </a:solidFill>
                <a:latin typeface="Sassoon Sans US 2023" pitchFamily="2" charset="77"/>
              </a:rPr>
              <a:t>2 Syllables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5CAE18-3E9F-5E60-741D-7360CAFB3EE4}"/>
              </a:ext>
            </a:extLst>
          </p:cNvPr>
          <p:cNvSpPr/>
          <p:nvPr/>
        </p:nvSpPr>
        <p:spPr>
          <a:xfrm>
            <a:off x="619847" y="3663205"/>
            <a:ext cx="5323753" cy="2732853"/>
          </a:xfrm>
          <a:prstGeom prst="roundRect">
            <a:avLst/>
          </a:prstGeom>
          <a:noFill/>
          <a:ln w="508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36EAF0-33C9-A4F3-9B67-E54DFF412D28}"/>
              </a:ext>
            </a:extLst>
          </p:cNvPr>
          <p:cNvSpPr txBox="1"/>
          <p:nvPr/>
        </p:nvSpPr>
        <p:spPr>
          <a:xfrm>
            <a:off x="7947356" y="3823538"/>
            <a:ext cx="192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956D6"/>
                </a:solidFill>
                <a:latin typeface="Sassoon Sans US 2023" pitchFamily="2" charset="77"/>
              </a:rPr>
              <a:t>3 Syllables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38BCB5-722B-27B3-FEA0-FF9E0E35B9D4}"/>
              </a:ext>
            </a:extLst>
          </p:cNvPr>
          <p:cNvSpPr/>
          <p:nvPr/>
        </p:nvSpPr>
        <p:spPr>
          <a:xfrm>
            <a:off x="6248402" y="3663206"/>
            <a:ext cx="5323751" cy="2732852"/>
          </a:xfrm>
          <a:prstGeom prst="roundRect">
            <a:avLst/>
          </a:prstGeom>
          <a:noFill/>
          <a:ln w="508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E046A48-0F00-1946-B248-6A16B15D31F3}"/>
              </a:ext>
            </a:extLst>
          </p:cNvPr>
          <p:cNvGrpSpPr/>
          <p:nvPr/>
        </p:nvGrpSpPr>
        <p:grpSpPr>
          <a:xfrm>
            <a:off x="8533252" y="1822550"/>
            <a:ext cx="2964709" cy="1575658"/>
            <a:chOff x="8894773" y="5030592"/>
            <a:chExt cx="2964709" cy="157565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B19E51-FF0F-B616-A654-94DE8EF9BE53}"/>
                </a:ext>
              </a:extLst>
            </p:cNvPr>
            <p:cNvGrpSpPr/>
            <p:nvPr/>
          </p:nvGrpSpPr>
          <p:grpSpPr>
            <a:xfrm>
              <a:off x="8894773" y="5030592"/>
              <a:ext cx="2133987" cy="1575658"/>
              <a:chOff x="7656046" y="5068948"/>
              <a:chExt cx="2902283" cy="1575658"/>
            </a:xfrm>
          </p:grpSpPr>
          <p:sp>
            <p:nvSpPr>
              <p:cNvPr id="30" name="Oval Callout 29">
                <a:extLst>
                  <a:ext uri="{FF2B5EF4-FFF2-40B4-BE49-F238E27FC236}">
                    <a16:creationId xmlns:a16="http://schemas.microsoft.com/office/drawing/2014/main" id="{58035AB5-59D5-0524-2966-D709FAB5BE4B}"/>
                  </a:ext>
                </a:extLst>
              </p:cNvPr>
              <p:cNvSpPr/>
              <p:nvPr/>
            </p:nvSpPr>
            <p:spPr>
              <a:xfrm>
                <a:off x="7656046" y="5068948"/>
                <a:ext cx="2902283" cy="1575658"/>
              </a:xfrm>
              <a:prstGeom prst="wedgeEllipseCallout">
                <a:avLst>
                  <a:gd name="adj1" fmla="val 60161"/>
                  <a:gd name="adj2" fmla="val -16510"/>
                </a:avLst>
              </a:prstGeom>
              <a:noFill/>
              <a:ln w="38100">
                <a:solidFill>
                  <a:srgbClr val="FFDE57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latin typeface="Sassoon Sans US 2023" pitchFamily="2" charset="77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5CD9B-1402-E6E9-E184-51999F445F5D}"/>
                  </a:ext>
                </a:extLst>
              </p:cNvPr>
              <p:cNvSpPr txBox="1"/>
              <p:nvPr/>
            </p:nvSpPr>
            <p:spPr>
              <a:xfrm>
                <a:off x="7931442" y="5315558"/>
                <a:ext cx="2385703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Sassoon Sans US 2023" pitchFamily="2" charset="0"/>
                  </a:rPr>
                  <a:t>How many syllables are in each word?</a:t>
                </a:r>
              </a:p>
              <a:p>
                <a:pPr algn="ctr"/>
                <a:r>
                  <a:rPr lang="en-GB" sz="1400" dirty="0">
                    <a:latin typeface="Sassoon Sans US 2023" pitchFamily="2" charset="0"/>
                  </a:rPr>
                  <a:t>Hum each word. Each hum will stand for a syllable. </a:t>
                </a:r>
              </a:p>
            </p:txBody>
          </p:sp>
        </p:grpSp>
        <p:pic>
          <p:nvPicPr>
            <p:cNvPr id="29" name="Picture 2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4430EB6-086F-9CC4-19FD-0CA57CDE7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273825" y="5067855"/>
              <a:ext cx="585657" cy="1435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45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02669 0.33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325 L 0.15547 0.325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22122 0.4178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3207 0.542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5319 0.3108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07383 0.3395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40847 0.3041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19193 0.42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48555 0.376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28203 0.3682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2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which patterns are the most common </a:t>
            </a:r>
          </a:p>
          <a:p>
            <a:r>
              <a:rPr lang="en-US" dirty="0"/>
              <a:t>and which ones are more rarely used?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62C8951-6344-FDD6-123F-99ED3C611A04}"/>
              </a:ext>
            </a:extLst>
          </p:cNvPr>
          <p:cNvGrpSpPr/>
          <p:nvPr/>
        </p:nvGrpSpPr>
        <p:grpSpPr>
          <a:xfrm>
            <a:off x="4251819" y="3773429"/>
            <a:ext cx="1099627" cy="434267"/>
            <a:chOff x="1561868" y="2309683"/>
            <a:chExt cx="1099627" cy="434267"/>
          </a:xfrm>
        </p:grpSpPr>
        <p:sp>
          <p:nvSpPr>
            <p:cNvPr id="37" name="Text Placeholder 1">
              <a:extLst>
                <a:ext uri="{FF2B5EF4-FFF2-40B4-BE49-F238E27FC236}">
                  <a16:creationId xmlns:a16="http://schemas.microsoft.com/office/drawing/2014/main" id="{FA5D8F85-04CB-3644-9A27-E631B5558BB9}"/>
                </a:ext>
              </a:extLst>
            </p:cNvPr>
            <p:cNvSpPr txBox="1">
              <a:spLocks/>
            </p:cNvSpPr>
            <p:nvPr/>
          </p:nvSpPr>
          <p:spPr>
            <a:xfrm>
              <a:off x="1719394" y="2422083"/>
              <a:ext cx="797485" cy="1976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rgbClr val="25D160"/>
                  </a:solidFill>
                  <a:latin typeface="Sassoon Sans US 2023" pitchFamily="2" charset="77"/>
                </a:rPr>
                <a:t>o_e</a:t>
              </a:r>
              <a:endParaRPr lang="en-US" sz="2400" b="0" dirty="0">
                <a:solidFill>
                  <a:srgbClr val="25D160"/>
                </a:solidFill>
                <a:latin typeface="Sassoon Sans US 2023" pitchFamily="2" charset="77"/>
              </a:endParaRPr>
            </a:p>
          </p:txBody>
        </p:sp>
        <p:sp>
          <p:nvSpPr>
            <p:cNvPr id="38" name="Rounded Rectangle 7">
              <a:extLst>
                <a:ext uri="{FF2B5EF4-FFF2-40B4-BE49-F238E27FC236}">
                  <a16:creationId xmlns:a16="http://schemas.microsoft.com/office/drawing/2014/main" id="{FC7D5502-A7FD-87BF-BFBD-89C1B631D1FB}"/>
                </a:ext>
              </a:extLst>
            </p:cNvPr>
            <p:cNvSpPr/>
            <p:nvPr/>
          </p:nvSpPr>
          <p:spPr>
            <a:xfrm>
              <a:off x="1561868" y="2309683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0A7B57-C42C-CC8A-81F6-EEF205FA6E8E}"/>
              </a:ext>
            </a:extLst>
          </p:cNvPr>
          <p:cNvGrpSpPr/>
          <p:nvPr/>
        </p:nvGrpSpPr>
        <p:grpSpPr>
          <a:xfrm>
            <a:off x="1616395" y="3765048"/>
            <a:ext cx="1099627" cy="434267"/>
            <a:chOff x="378467" y="2309683"/>
            <a:chExt cx="1099627" cy="434267"/>
          </a:xfrm>
        </p:grpSpPr>
        <p:sp>
          <p:nvSpPr>
            <p:cNvPr id="34" name="Text Placeholder 1">
              <a:extLst>
                <a:ext uri="{FF2B5EF4-FFF2-40B4-BE49-F238E27FC236}">
                  <a16:creationId xmlns:a16="http://schemas.microsoft.com/office/drawing/2014/main" id="{4174D6E4-1570-3292-406C-D27FA2681254}"/>
                </a:ext>
              </a:extLst>
            </p:cNvPr>
            <p:cNvSpPr txBox="1">
              <a:spLocks/>
            </p:cNvSpPr>
            <p:nvPr/>
          </p:nvSpPr>
          <p:spPr>
            <a:xfrm>
              <a:off x="721695" y="2433497"/>
              <a:ext cx="413169" cy="1818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>
                  <a:solidFill>
                    <a:srgbClr val="7956D6"/>
                  </a:solidFill>
                  <a:latin typeface="Sassoon Sans US 2023" pitchFamily="2" charset="77"/>
                </a:rPr>
                <a:t>o</a:t>
              </a:r>
            </a:p>
          </p:txBody>
        </p:sp>
        <p:sp>
          <p:nvSpPr>
            <p:cNvPr id="39" name="Rounded Rectangle 8">
              <a:extLst>
                <a:ext uri="{FF2B5EF4-FFF2-40B4-BE49-F238E27FC236}">
                  <a16:creationId xmlns:a16="http://schemas.microsoft.com/office/drawing/2014/main" id="{1B8F1AC2-575F-60E6-B924-F4EFA8A9A6E8}"/>
                </a:ext>
              </a:extLst>
            </p:cNvPr>
            <p:cNvSpPr/>
            <p:nvPr/>
          </p:nvSpPr>
          <p:spPr>
            <a:xfrm>
              <a:off x="378467" y="2309683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12608F-3E27-2A6B-C85B-85360A887E83}"/>
              </a:ext>
            </a:extLst>
          </p:cNvPr>
          <p:cNvGrpSpPr/>
          <p:nvPr/>
        </p:nvGrpSpPr>
        <p:grpSpPr>
          <a:xfrm>
            <a:off x="6613355" y="3773429"/>
            <a:ext cx="1099627" cy="434267"/>
            <a:chOff x="4175705" y="2309682"/>
            <a:chExt cx="1099627" cy="434267"/>
          </a:xfrm>
        </p:grpSpPr>
        <p:sp>
          <p:nvSpPr>
            <p:cNvPr id="47" name="Text Placeholder 1">
              <a:extLst>
                <a:ext uri="{FF2B5EF4-FFF2-40B4-BE49-F238E27FC236}">
                  <a16:creationId xmlns:a16="http://schemas.microsoft.com/office/drawing/2014/main" id="{5EAEB9D4-DC65-9CEC-6318-B2BA45C9AFD0}"/>
                </a:ext>
              </a:extLst>
            </p:cNvPr>
            <p:cNvSpPr txBox="1">
              <a:spLocks/>
            </p:cNvSpPr>
            <p:nvPr/>
          </p:nvSpPr>
          <p:spPr>
            <a:xfrm>
              <a:off x="4207636" y="2397898"/>
              <a:ext cx="983735" cy="2196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>
                  <a:solidFill>
                    <a:schemeClr val="accent4">
                      <a:lumMod val="75000"/>
                    </a:schemeClr>
                  </a:solidFill>
                  <a:latin typeface="Sassoon Sans US 2023" pitchFamily="2" charset="77"/>
                </a:rPr>
                <a:t>ow</a:t>
              </a:r>
            </a:p>
          </p:txBody>
        </p:sp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0A437363-EF2A-3D13-226F-5FCEA7171147}"/>
                </a:ext>
              </a:extLst>
            </p:cNvPr>
            <p:cNvSpPr/>
            <p:nvPr/>
          </p:nvSpPr>
          <p:spPr>
            <a:xfrm>
              <a:off x="4175705" y="2309682"/>
              <a:ext cx="1099627" cy="434267"/>
            </a:xfrm>
            <a:prstGeom prst="roundRect">
              <a:avLst/>
            </a:prstGeom>
            <a:noFill/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436DD8-775C-0D11-8DFA-C15F45A09A3B}"/>
              </a:ext>
            </a:extLst>
          </p:cNvPr>
          <p:cNvGrpSpPr/>
          <p:nvPr/>
        </p:nvGrpSpPr>
        <p:grpSpPr>
          <a:xfrm>
            <a:off x="5432587" y="3768767"/>
            <a:ext cx="1099627" cy="434267"/>
            <a:chOff x="2992304" y="2309682"/>
            <a:chExt cx="1099627" cy="434267"/>
          </a:xfrm>
        </p:grpSpPr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C045EE0F-C1C7-2284-0095-AD1D0D4DE092}"/>
                </a:ext>
              </a:extLst>
            </p:cNvPr>
            <p:cNvSpPr txBox="1">
              <a:spLocks/>
            </p:cNvSpPr>
            <p:nvPr/>
          </p:nvSpPr>
          <p:spPr>
            <a:xfrm>
              <a:off x="3184854" y="2406788"/>
              <a:ext cx="682728" cy="2176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rgbClr val="FF9FB1"/>
                  </a:solidFill>
                  <a:latin typeface="Sassoon Sans US 2023" pitchFamily="2" charset="77"/>
                </a:rPr>
                <a:t>oa</a:t>
              </a:r>
              <a:endParaRPr lang="en-US" sz="2400" b="0" dirty="0">
                <a:solidFill>
                  <a:srgbClr val="FF9FB1"/>
                </a:solidFill>
                <a:latin typeface="Sassoon Sans US 2023" pitchFamily="2" charset="77"/>
              </a:endParaRPr>
            </a:p>
          </p:txBody>
        </p:sp>
        <p:sp>
          <p:nvSpPr>
            <p:cNvPr id="49" name="Rounded Rectangle 8">
              <a:extLst>
                <a:ext uri="{FF2B5EF4-FFF2-40B4-BE49-F238E27FC236}">
                  <a16:creationId xmlns:a16="http://schemas.microsoft.com/office/drawing/2014/main" id="{6305ACA1-7746-FD1D-A7CA-71032D699FDB}"/>
                </a:ext>
              </a:extLst>
            </p:cNvPr>
            <p:cNvSpPr/>
            <p:nvPr/>
          </p:nvSpPr>
          <p:spPr>
            <a:xfrm>
              <a:off x="2992304" y="2309682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FF9F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479EA2-DDE7-F352-298B-B1E5E08F3404}"/>
              </a:ext>
            </a:extLst>
          </p:cNvPr>
          <p:cNvGrpSpPr/>
          <p:nvPr/>
        </p:nvGrpSpPr>
        <p:grpSpPr>
          <a:xfrm>
            <a:off x="8775350" y="3768767"/>
            <a:ext cx="1099627" cy="434267"/>
            <a:chOff x="8054809" y="2309681"/>
            <a:chExt cx="1099627" cy="434267"/>
          </a:xfrm>
        </p:grpSpPr>
        <p:sp>
          <p:nvSpPr>
            <p:cNvPr id="42" name="Text Placeholder 1">
              <a:extLst>
                <a:ext uri="{FF2B5EF4-FFF2-40B4-BE49-F238E27FC236}">
                  <a16:creationId xmlns:a16="http://schemas.microsoft.com/office/drawing/2014/main" id="{DB2DBF68-25C8-AB04-ED34-63AD9564ECC1}"/>
                </a:ext>
              </a:extLst>
            </p:cNvPr>
            <p:cNvSpPr txBox="1">
              <a:spLocks/>
            </p:cNvSpPr>
            <p:nvPr/>
          </p:nvSpPr>
          <p:spPr>
            <a:xfrm>
              <a:off x="8112754" y="2431718"/>
              <a:ext cx="983735" cy="1613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latin typeface="Sassoon Sans US 2023" pitchFamily="2" charset="77"/>
                </a:rPr>
                <a:t>ough</a:t>
              </a:r>
              <a:endParaRPr lang="en-US" sz="2400" b="0" dirty="0">
                <a:latin typeface="Sassoon Sans US 2023" pitchFamily="2" charset="77"/>
              </a:endParaRPr>
            </a:p>
          </p:txBody>
        </p:sp>
        <p:sp>
          <p:nvSpPr>
            <p:cNvPr id="43" name="Rounded Rectangle 7">
              <a:extLst>
                <a:ext uri="{FF2B5EF4-FFF2-40B4-BE49-F238E27FC236}">
                  <a16:creationId xmlns:a16="http://schemas.microsoft.com/office/drawing/2014/main" id="{5A9292EF-75C1-8F7D-8028-19CED2A6E805}"/>
                </a:ext>
              </a:extLst>
            </p:cNvPr>
            <p:cNvSpPr/>
            <p:nvPr/>
          </p:nvSpPr>
          <p:spPr>
            <a:xfrm>
              <a:off x="8054809" y="2309681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7593CF48-6A2D-0093-6A55-832E0959D3C4}"/>
              </a:ext>
            </a:extLst>
          </p:cNvPr>
          <p:cNvSpPr txBox="1">
            <a:spLocks/>
          </p:cNvSpPr>
          <p:nvPr/>
        </p:nvSpPr>
        <p:spPr>
          <a:xfrm>
            <a:off x="504552" y="333078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Sassoon Sans US 2023" pitchFamily="2" charset="0"/>
              </a:rPr>
              <a:t>Most Common</a:t>
            </a:r>
            <a:endParaRPr lang="en-US" sz="24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BD7114A3-53A0-EC75-D818-8D1F05A354B7}"/>
              </a:ext>
            </a:extLst>
          </p:cNvPr>
          <p:cNvSpPr txBox="1">
            <a:spLocks/>
          </p:cNvSpPr>
          <p:nvPr/>
        </p:nvSpPr>
        <p:spPr>
          <a:xfrm>
            <a:off x="4343321" y="333078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Sassoon Sans US 2023" pitchFamily="2" charset="0"/>
              </a:rPr>
              <a:t>Common</a:t>
            </a:r>
            <a:endParaRPr lang="en-US" sz="24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E1338195-1AC1-7475-DBDF-288FD277EFB1}"/>
              </a:ext>
            </a:extLst>
          </p:cNvPr>
          <p:cNvSpPr txBox="1">
            <a:spLocks/>
          </p:cNvSpPr>
          <p:nvPr/>
        </p:nvSpPr>
        <p:spPr>
          <a:xfrm>
            <a:off x="8938050" y="3313993"/>
            <a:ext cx="2083602" cy="4678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Sassoon Sans US 2023" pitchFamily="2" charset="0"/>
              </a:rPr>
              <a:t>More Rare</a:t>
            </a:r>
            <a:endParaRPr lang="en-US" sz="24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3757715C-A4E3-004F-656E-60F9A2957FE0}"/>
              </a:ext>
            </a:extLst>
          </p:cNvPr>
          <p:cNvSpPr txBox="1">
            <a:spLocks/>
          </p:cNvSpPr>
          <p:nvPr/>
        </p:nvSpPr>
        <p:spPr>
          <a:xfrm>
            <a:off x="1541614" y="1899710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0"/>
              </a:rPr>
              <a:t>notice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3E3029B-17BB-F073-38DD-45AC1A2C2EDC}"/>
              </a:ext>
            </a:extLst>
          </p:cNvPr>
          <p:cNvSpPr txBox="1">
            <a:spLocks/>
          </p:cNvSpPr>
          <p:nvPr/>
        </p:nvSpPr>
        <p:spPr>
          <a:xfrm>
            <a:off x="4424853" y="1899710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0"/>
              </a:rPr>
              <a:t>ozone</a:t>
            </a:r>
            <a:endParaRPr lang="en-US" sz="2400" b="0" dirty="0">
              <a:latin typeface="Sassoon Sans US 2023" pitchFamily="2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73272779-0649-3EAA-ABF7-1028A0899859}"/>
              </a:ext>
            </a:extLst>
          </p:cNvPr>
          <p:cNvSpPr txBox="1">
            <a:spLocks/>
          </p:cNvSpPr>
          <p:nvPr/>
        </p:nvSpPr>
        <p:spPr>
          <a:xfrm>
            <a:off x="2381160" y="2583178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0"/>
              </a:rPr>
              <a:t>composer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8822DF32-CC6C-6291-76BE-7BEF22B17B12}"/>
              </a:ext>
            </a:extLst>
          </p:cNvPr>
          <p:cNvSpPr txBox="1">
            <a:spLocks/>
          </p:cNvSpPr>
          <p:nvPr/>
        </p:nvSpPr>
        <p:spPr>
          <a:xfrm>
            <a:off x="6685373" y="1899710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0"/>
              </a:rPr>
              <a:t>shoulder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6EA51266-7C0E-7B9B-F028-C1C0EBAAC8A7}"/>
              </a:ext>
            </a:extLst>
          </p:cNvPr>
          <p:cNvSpPr txBox="1">
            <a:spLocks/>
          </p:cNvSpPr>
          <p:nvPr/>
        </p:nvSpPr>
        <p:spPr>
          <a:xfrm>
            <a:off x="178676" y="2583178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0"/>
              </a:rPr>
              <a:t>provoke</a:t>
            </a:r>
            <a:endParaRPr lang="en-US" sz="2400" b="0" dirty="0">
              <a:solidFill>
                <a:srgbClr val="25D160"/>
              </a:solidFill>
              <a:latin typeface="Sassoon Sans US 2023" pitchFamily="2" charset="0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177E3E99-A2DE-8631-7A03-ED0FF5ECA94F}"/>
              </a:ext>
            </a:extLst>
          </p:cNvPr>
          <p:cNvSpPr txBox="1">
            <a:spLocks/>
          </p:cNvSpPr>
          <p:nvPr/>
        </p:nvSpPr>
        <p:spPr>
          <a:xfrm>
            <a:off x="4919997" y="258317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0"/>
              </a:rPr>
              <a:t>bloated</a:t>
            </a:r>
            <a:endParaRPr lang="en-US" sz="2400" b="0" dirty="0">
              <a:solidFill>
                <a:srgbClr val="B9A8EA"/>
              </a:solidFill>
              <a:latin typeface="Sassoon Sans US 2023" pitchFamily="2" charset="0"/>
            </a:endParaRP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B82581C6-57DC-F7EA-04E6-1E1193677390}"/>
              </a:ext>
            </a:extLst>
          </p:cNvPr>
          <p:cNvSpPr txBox="1">
            <a:spLocks/>
          </p:cNvSpPr>
          <p:nvPr/>
        </p:nvSpPr>
        <p:spPr>
          <a:xfrm>
            <a:off x="9423076" y="258317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0"/>
              </a:rPr>
              <a:t>doughnut</a:t>
            </a:r>
            <a:endParaRPr lang="en-US" sz="28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AAD4F526-DB46-C0C0-BB92-48F9BDE5AF55}"/>
              </a:ext>
            </a:extLst>
          </p:cNvPr>
          <p:cNvSpPr txBox="1">
            <a:spLocks/>
          </p:cNvSpPr>
          <p:nvPr/>
        </p:nvSpPr>
        <p:spPr>
          <a:xfrm>
            <a:off x="7077681" y="258317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0"/>
              </a:rPr>
              <a:t>overflow</a:t>
            </a:r>
            <a:endParaRPr lang="en-US" sz="2400" b="0" dirty="0">
              <a:solidFill>
                <a:srgbClr val="25D160"/>
              </a:solidFill>
              <a:latin typeface="Sassoon Sans US 2023" pitchFamily="2" charset="0"/>
            </a:endParaRP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B5B444CB-3575-FA21-CAB5-D621EA030475}"/>
              </a:ext>
            </a:extLst>
          </p:cNvPr>
          <p:cNvSpPr txBox="1">
            <a:spLocks/>
          </p:cNvSpPr>
          <p:nvPr/>
        </p:nvSpPr>
        <p:spPr>
          <a:xfrm>
            <a:off x="8881571" y="1899710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0"/>
              </a:rPr>
              <a:t>explosive</a:t>
            </a:r>
            <a:endParaRPr lang="en-US" sz="2400" b="0" dirty="0">
              <a:solidFill>
                <a:schemeClr val="accent4">
                  <a:lumMod val="75000"/>
                </a:schemeClr>
              </a:solidFill>
              <a:latin typeface="Sassoon Sans US 2023" pitchFamily="2" charset="0"/>
            </a:endParaRP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EFF2C9B7-9488-8AD3-3D62-5F3488119155}"/>
              </a:ext>
            </a:extLst>
          </p:cNvPr>
          <p:cNvSpPr txBox="1">
            <a:spLocks/>
          </p:cNvSpPr>
          <p:nvPr/>
        </p:nvSpPr>
        <p:spPr>
          <a:xfrm>
            <a:off x="-435500" y="1899710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0"/>
              </a:rPr>
              <a:t>approach</a:t>
            </a:r>
            <a:endParaRPr lang="en-US" sz="2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25AE2CC-D5BE-A8C3-663A-8981D84D5A80}"/>
              </a:ext>
            </a:extLst>
          </p:cNvPr>
          <p:cNvGrpSpPr/>
          <p:nvPr/>
        </p:nvGrpSpPr>
        <p:grpSpPr>
          <a:xfrm>
            <a:off x="9986628" y="3768766"/>
            <a:ext cx="1197378" cy="434267"/>
            <a:chOff x="5668219" y="2309681"/>
            <a:chExt cx="1099627" cy="434267"/>
          </a:xfrm>
        </p:grpSpPr>
        <p:sp>
          <p:nvSpPr>
            <p:cNvPr id="53" name="Text Placeholder 1">
              <a:extLst>
                <a:ext uri="{FF2B5EF4-FFF2-40B4-BE49-F238E27FC236}">
                  <a16:creationId xmlns:a16="http://schemas.microsoft.com/office/drawing/2014/main" id="{0E48ADBD-3CB7-201D-5C00-BF8B61B69378}"/>
                </a:ext>
              </a:extLst>
            </p:cNvPr>
            <p:cNvSpPr txBox="1">
              <a:spLocks/>
            </p:cNvSpPr>
            <p:nvPr/>
          </p:nvSpPr>
          <p:spPr>
            <a:xfrm>
              <a:off x="5873217" y="2426744"/>
              <a:ext cx="682620" cy="16629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0" dirty="0" err="1">
                  <a:solidFill>
                    <a:srgbClr val="FF3760"/>
                  </a:solidFill>
                  <a:latin typeface="Sassoon Sans US 2023" pitchFamily="2" charset="77"/>
                </a:rPr>
                <a:t>ou</a:t>
              </a:r>
              <a:endParaRPr lang="en-US" sz="2400" b="0" dirty="0">
                <a:solidFill>
                  <a:srgbClr val="FF3760"/>
                </a:solidFill>
                <a:latin typeface="Sassoon Sans US 2023" pitchFamily="2" charset="77"/>
              </a:endParaRPr>
            </a:p>
          </p:txBody>
        </p:sp>
        <p:sp>
          <p:nvSpPr>
            <p:cNvPr id="54" name="Rounded Rectangle 8">
              <a:extLst>
                <a:ext uri="{FF2B5EF4-FFF2-40B4-BE49-F238E27FC236}">
                  <a16:creationId xmlns:a16="http://schemas.microsoft.com/office/drawing/2014/main" id="{FE9F25AB-0258-0EBC-A28F-45687D443874}"/>
                </a:ext>
              </a:extLst>
            </p:cNvPr>
            <p:cNvSpPr/>
            <p:nvPr/>
          </p:nvSpPr>
          <p:spPr>
            <a:xfrm>
              <a:off x="5668219" y="2309681"/>
              <a:ext cx="1099627" cy="434267"/>
            </a:xfrm>
            <a:prstGeom prst="roundRect">
              <a:avLst/>
            </a:prstGeom>
            <a:noFill/>
            <a:ln w="508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E16791F7-CB06-3E84-F2B4-B74995C02FDC}"/>
              </a:ext>
            </a:extLst>
          </p:cNvPr>
          <p:cNvSpPr txBox="1">
            <a:spLocks/>
          </p:cNvSpPr>
          <p:nvPr/>
        </p:nvSpPr>
        <p:spPr>
          <a:xfrm>
            <a:off x="520406" y="587731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  <a:latin typeface="Sassoon Sans US 2023" pitchFamily="2" charset="0"/>
              </a:rPr>
              <a:t>overflow</a:t>
            </a:r>
            <a:endParaRPr lang="en-US" sz="2400" b="0" dirty="0">
              <a:solidFill>
                <a:srgbClr val="25D160"/>
              </a:solidFill>
              <a:latin typeface="Sassoon Sans US 202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6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39596 0.419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10612 0.371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37 L -0.19792 0.27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0.20013 0.431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68177 0.478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89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2582 0.263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04544 0.38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0.00556 L -0.04466 0.4479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53047 0.48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67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41146 -0.2120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972 L -0.14062 0.2666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7" grpId="0"/>
      <p:bldP spid="28" grpId="0"/>
      <p:bldP spid="29" grpId="0"/>
      <p:bldP spid="40" grpId="0"/>
      <p:bldP spid="45" grpId="0"/>
      <p:bldP spid="50" grpId="0"/>
      <p:bldP spid="51" grpId="0"/>
      <p:bldP spid="56" grpId="0"/>
      <p:bldP spid="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FF8A6DA-608B-4CCA-A453-16D6872CC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E1F067B-A617-BCFA-6770-FDC3E3F218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Where does the word </a:t>
            </a:r>
            <a:r>
              <a:rPr lang="en-GB" b="0" i="1" dirty="0"/>
              <a:t>doughnut</a:t>
            </a:r>
            <a:r>
              <a:rPr lang="en-GB" dirty="0"/>
              <a:t> come from?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C4EC9B-D9D7-A338-04EE-B80ECE7D880F}"/>
              </a:ext>
            </a:extLst>
          </p:cNvPr>
          <p:cNvSpPr/>
          <p:nvPr/>
        </p:nvSpPr>
        <p:spPr>
          <a:xfrm>
            <a:off x="850096" y="1911114"/>
            <a:ext cx="10491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Sassoon Sans US 2023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A </a:t>
            </a:r>
            <a:r>
              <a:rPr lang="en-GB" sz="2000" b="1" dirty="0">
                <a:solidFill>
                  <a:srgbClr val="3372DC"/>
                </a:solidFill>
                <a:latin typeface="Sassoon Sans US 2023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doughnut</a:t>
            </a:r>
            <a:r>
              <a:rPr lang="en-GB" sz="2000" dirty="0">
                <a:latin typeface="Sassoon Sans US 2023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 is defined as a </a:t>
            </a:r>
            <a:r>
              <a:rPr lang="en-US" sz="2000" dirty="0">
                <a:latin typeface="Sassoon Sans US 2023" pitchFamily="2" charset="0"/>
              </a:rPr>
              <a:t>small, spongy cake made of dough and fried in lard. The name </a:t>
            </a:r>
            <a:r>
              <a:rPr lang="en-US" sz="2000" dirty="0">
                <a:latin typeface="Sassoon Sans US 2023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was born in America! It’s from </a:t>
            </a:r>
            <a:r>
              <a:rPr lang="en-US" sz="2000" dirty="0">
                <a:latin typeface="Sassoon Sans US 2023" pitchFamily="2" charset="0"/>
              </a:rPr>
              <a:t>American English, named in 1809 from </a:t>
            </a:r>
            <a:r>
              <a:rPr lang="en-US" sz="2000" b="1" i="1" dirty="0">
                <a:solidFill>
                  <a:srgbClr val="3372DC"/>
                </a:solidFill>
                <a:latin typeface="Sassoon Sans US 2023" pitchFamily="2" charset="0"/>
              </a:rPr>
              <a:t>dough</a:t>
            </a:r>
            <a:r>
              <a:rPr lang="en-US" sz="2000" dirty="0">
                <a:latin typeface="Sassoon Sans US 2023" pitchFamily="2" charset="0"/>
              </a:rPr>
              <a:t> + </a:t>
            </a:r>
            <a:r>
              <a:rPr lang="en-US" sz="2000" b="1" i="1" dirty="0">
                <a:solidFill>
                  <a:srgbClr val="3372DC"/>
                </a:solidFill>
                <a:latin typeface="Sassoon Sans US 2023" pitchFamily="2" charset="0"/>
              </a:rPr>
              <a:t>nut</a:t>
            </a:r>
            <a:r>
              <a:rPr lang="en-US" sz="2000" b="1" dirty="0">
                <a:latin typeface="Sassoon Sans US 2023" pitchFamily="2" charset="0"/>
              </a:rPr>
              <a:t> </a:t>
            </a:r>
            <a:r>
              <a:rPr lang="en-US" sz="2000" dirty="0">
                <a:latin typeface="Sassoon Sans US 2023" pitchFamily="2" charset="0"/>
              </a:rPr>
              <a:t>(small round lump).</a:t>
            </a:r>
            <a:r>
              <a:rPr lang="en-US" sz="2000" b="1" dirty="0">
                <a:latin typeface="Sassoon Sans US 2023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25DCF-0A19-AA68-896B-162CA9844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31" y="4028059"/>
            <a:ext cx="4386649" cy="241265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67BEA8D-7FA6-B89C-A2CD-77FDD2EEE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073" y="5089255"/>
            <a:ext cx="998024" cy="998804"/>
          </a:xfrm>
          <a:prstGeom prst="rect">
            <a:avLst/>
          </a:prstGeom>
        </p:spPr>
      </p:pic>
      <p:pic>
        <p:nvPicPr>
          <p:cNvPr id="24" name="Picture 23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831BE010-99AC-6A8C-F592-938AD9B38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017" y="4325487"/>
            <a:ext cx="3243672" cy="2060238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6A2EE62-A3DB-7343-C1B2-6A65B8D45888}"/>
              </a:ext>
            </a:extLst>
          </p:cNvPr>
          <p:cNvSpPr/>
          <p:nvPr/>
        </p:nvSpPr>
        <p:spPr>
          <a:xfrm>
            <a:off x="5684109" y="4149278"/>
            <a:ext cx="2266091" cy="1258105"/>
          </a:xfrm>
          <a:prstGeom prst="wedgeRoundRectCallout">
            <a:avLst>
              <a:gd name="adj1" fmla="val 44831"/>
              <a:gd name="adj2" fmla="val 72813"/>
              <a:gd name="adj3" fmla="val 16667"/>
            </a:avLst>
          </a:prstGeom>
          <a:ln w="38100">
            <a:solidFill>
              <a:srgbClr val="FF37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ssoon Sans US 2023" pitchFamily="2" charset="0"/>
              </a:rPr>
              <a:t>It’s a… doughnut!</a:t>
            </a:r>
          </a:p>
        </p:txBody>
      </p:sp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66FC4537-D9B3-5857-F3EF-644F6620B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499987" y="4377264"/>
            <a:ext cx="278631" cy="26208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E4288F9-8FF1-4197-B561-20094FBF4840}"/>
              </a:ext>
            </a:extLst>
          </p:cNvPr>
          <p:cNvSpPr/>
          <p:nvPr/>
        </p:nvSpPr>
        <p:spPr>
          <a:xfrm>
            <a:off x="1361716" y="2827670"/>
            <a:ext cx="94685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assoon Sans US 2023" pitchFamily="2" charset="0"/>
              </a:rPr>
              <a:t>The middle holes actually came later; they are first mentioned in texts in1861.</a:t>
            </a:r>
          </a:p>
          <a:p>
            <a:pPr algn="ctr"/>
            <a:r>
              <a:rPr lang="en-US" sz="2000" dirty="0">
                <a:latin typeface="Sassoon Sans US 2023" pitchFamily="2" charset="0"/>
              </a:rPr>
              <a:t>The word </a:t>
            </a:r>
            <a:r>
              <a:rPr lang="en-US" sz="2000" i="1" dirty="0">
                <a:latin typeface="Sassoon Sans US 2023" pitchFamily="2" charset="0"/>
              </a:rPr>
              <a:t>donut</a:t>
            </a:r>
            <a:r>
              <a:rPr lang="en-US" sz="2000" dirty="0">
                <a:latin typeface="Sassoon Sans US 2023" pitchFamily="2" charset="0"/>
              </a:rPr>
              <a:t> has been used as an alternate spelling, mainly in U.S., as early as 1870. It was (and still is) commonly used as </a:t>
            </a:r>
            <a:r>
              <a:rPr lang="en-US" sz="2000" i="1" dirty="0">
                <a:latin typeface="Sassoon Sans US 2023" pitchFamily="2" charset="0"/>
              </a:rPr>
              <a:t>donut</a:t>
            </a:r>
            <a:r>
              <a:rPr lang="en-US" sz="2000" dirty="0">
                <a:latin typeface="Sassoon Sans US 2023" pitchFamily="2" charset="0"/>
              </a:rPr>
              <a:t> in the name of bakeries.</a:t>
            </a:r>
            <a:endParaRPr lang="en-US" sz="2000" dirty="0">
              <a:effectLst/>
              <a:latin typeface="Sassoon Sans US 202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E1F067B-A617-BCFA-6770-FDC3E3F21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What is the base word in </a:t>
            </a:r>
            <a:r>
              <a:rPr lang="en-GB" b="0" i="1" dirty="0"/>
              <a:t>explosion</a:t>
            </a:r>
            <a:r>
              <a:rPr lang="en-GB" i="1" dirty="0"/>
              <a:t>?</a:t>
            </a:r>
          </a:p>
          <a:p>
            <a:r>
              <a:rPr lang="en-GB" dirty="0"/>
              <a:t> How has the meaning changed over time?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FF8A6DA-608B-4CCA-A453-16D6872CC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C4EC9B-D9D7-A338-04EE-B80ECE7D880F}"/>
              </a:ext>
            </a:extLst>
          </p:cNvPr>
          <p:cNvSpPr/>
          <p:nvPr/>
        </p:nvSpPr>
        <p:spPr>
          <a:xfrm>
            <a:off x="366242" y="1822921"/>
            <a:ext cx="4992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assoon Sans US 2023" pitchFamily="2" charset="0"/>
              </a:rPr>
              <a:t>In the 1530s, </a:t>
            </a:r>
            <a:r>
              <a:rPr lang="en-US" i="1" dirty="0">
                <a:solidFill>
                  <a:srgbClr val="3372DC"/>
                </a:solidFill>
                <a:latin typeface="Sassoon Sans US 2023" pitchFamily="2" charset="0"/>
              </a:rPr>
              <a:t>explode</a:t>
            </a:r>
            <a:r>
              <a:rPr lang="en-US" dirty="0">
                <a:latin typeface="Sassoon Sans US 2023" pitchFamily="2" charset="0"/>
              </a:rPr>
              <a:t> the English used it to mean </a:t>
            </a:r>
            <a:r>
              <a:rPr lang="en-US" i="1" dirty="0">
                <a:latin typeface="Sassoon Sans US 2023" pitchFamily="2" charset="0"/>
              </a:rPr>
              <a:t>to reject with scorn</a:t>
            </a:r>
            <a:r>
              <a:rPr lang="en-US" dirty="0">
                <a:latin typeface="Sassoon Sans US 2023" pitchFamily="2" charset="0"/>
              </a:rPr>
              <a:t>, from Latin </a:t>
            </a:r>
            <a:r>
              <a:rPr lang="en-US" i="1" dirty="0" err="1">
                <a:solidFill>
                  <a:srgbClr val="3372DC"/>
                </a:solidFill>
                <a:latin typeface="Sassoon Sans US 2023" pitchFamily="2" charset="0"/>
              </a:rPr>
              <a:t>explodere</a:t>
            </a:r>
            <a:r>
              <a:rPr lang="en-US" dirty="0">
                <a:latin typeface="Sassoon Sans US 2023" pitchFamily="2" charset="0"/>
              </a:rPr>
              <a:t> (drive out or off by clapping, hiss off, hoot off), which came from the language used in Roman theatre, as in </a:t>
            </a:r>
            <a:r>
              <a:rPr lang="en-US" i="1" dirty="0">
                <a:latin typeface="Sassoon Sans US 2023" pitchFamily="2" charset="0"/>
              </a:rPr>
              <a:t>to chase a bad actor out of a theatre by making noise</a:t>
            </a:r>
            <a:r>
              <a:rPr lang="en-US" dirty="0">
                <a:latin typeface="Sassoon Sans US 2023" pitchFamily="2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033EF0-1171-D8A2-8CF3-D90A19E65023}"/>
              </a:ext>
            </a:extLst>
          </p:cNvPr>
          <p:cNvSpPr/>
          <p:nvPr/>
        </p:nvSpPr>
        <p:spPr>
          <a:xfrm>
            <a:off x="76743" y="4137786"/>
            <a:ext cx="5439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assoon Sans US 2023" pitchFamily="2" charset="0"/>
              </a:rPr>
              <a:t>The word </a:t>
            </a:r>
            <a:r>
              <a:rPr lang="en-US" i="1" dirty="0">
                <a:latin typeface="Sassoon Sans US 2023" pitchFamily="2" charset="0"/>
              </a:rPr>
              <a:t>applaud </a:t>
            </a:r>
            <a:r>
              <a:rPr lang="en-US" dirty="0">
                <a:latin typeface="Sassoon Sans US 2023" pitchFamily="2" charset="0"/>
              </a:rPr>
              <a:t>shares the same root;</a:t>
            </a:r>
          </a:p>
          <a:p>
            <a:pPr algn="ctr"/>
            <a:r>
              <a:rPr lang="en-US" i="1" dirty="0">
                <a:latin typeface="Sassoon Sans US 2023" pitchFamily="2" charset="0"/>
              </a:rPr>
              <a:t>ad</a:t>
            </a:r>
            <a:r>
              <a:rPr lang="en-US" dirty="0">
                <a:latin typeface="Sassoon Sans US 2023" pitchFamily="2" charset="0"/>
              </a:rPr>
              <a:t> (to) +</a:t>
            </a:r>
            <a:r>
              <a:rPr lang="en-US" i="1" dirty="0">
                <a:latin typeface="Sassoon Sans US 2023" pitchFamily="2" charset="0"/>
              </a:rPr>
              <a:t> </a:t>
            </a:r>
            <a:r>
              <a:rPr lang="en-US" i="1" dirty="0" err="1">
                <a:latin typeface="Sassoon Sans US 2023" pitchFamily="2" charset="0"/>
              </a:rPr>
              <a:t>plaudere</a:t>
            </a:r>
            <a:r>
              <a:rPr lang="en-US" i="1" dirty="0">
                <a:latin typeface="Sassoon Sans US 2023" pitchFamily="2" charset="0"/>
              </a:rPr>
              <a:t> </a:t>
            </a:r>
            <a:r>
              <a:rPr lang="en-US" dirty="0">
                <a:latin typeface="Sassoon Sans US 2023" pitchFamily="2" charset="0"/>
              </a:rPr>
              <a:t>(to clap).</a:t>
            </a:r>
            <a:endParaRPr lang="en-US" dirty="0">
              <a:effectLst/>
              <a:latin typeface="Sassoon Sans US 2023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13218-9A1E-9717-72E8-2AA11B8F4E09}"/>
              </a:ext>
            </a:extLst>
          </p:cNvPr>
          <p:cNvCxnSpPr>
            <a:cxnSpLocks/>
          </p:cNvCxnSpPr>
          <p:nvPr/>
        </p:nvCxnSpPr>
        <p:spPr>
          <a:xfrm flipV="1">
            <a:off x="-12700" y="5363018"/>
            <a:ext cx="12224260" cy="1863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212B70-C33E-5FE5-A5C3-D9EB809E466D}"/>
              </a:ext>
            </a:extLst>
          </p:cNvPr>
          <p:cNvCxnSpPr/>
          <p:nvPr/>
        </p:nvCxnSpPr>
        <p:spPr>
          <a:xfrm>
            <a:off x="1639039" y="5169273"/>
            <a:ext cx="0" cy="3508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C576893-39FE-6646-2761-C1A1F9E5D263}"/>
              </a:ext>
            </a:extLst>
          </p:cNvPr>
          <p:cNvSpPr txBox="1"/>
          <p:nvPr/>
        </p:nvSpPr>
        <p:spPr>
          <a:xfrm>
            <a:off x="800243" y="5608539"/>
            <a:ext cx="167759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ssoon Sans US 2023" pitchFamily="2" charset="0"/>
              </a:rPr>
              <a:t>1530</a:t>
            </a:r>
          </a:p>
          <a:p>
            <a:pPr algn="ctr"/>
            <a:endParaRPr lang="en-US" sz="500" dirty="0">
              <a:latin typeface="Sassoon Sans US 2023" pitchFamily="2" charset="0"/>
            </a:endParaRPr>
          </a:p>
          <a:p>
            <a:pPr algn="ctr"/>
            <a:r>
              <a:rPr lang="en-US" sz="1400" dirty="0">
                <a:latin typeface="Sassoon Sans US 2023" pitchFamily="2" charset="0"/>
              </a:rPr>
              <a:t>English - to reject with scorn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08A10A-2FBD-BEB7-EB4B-521BEAF407B7}"/>
              </a:ext>
            </a:extLst>
          </p:cNvPr>
          <p:cNvCxnSpPr/>
          <p:nvPr/>
        </p:nvCxnSpPr>
        <p:spPr>
          <a:xfrm>
            <a:off x="6503065" y="5166881"/>
            <a:ext cx="0" cy="3508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AC7E74-6E69-D0B2-75A3-1FA0E25940AA}"/>
              </a:ext>
            </a:extLst>
          </p:cNvPr>
          <p:cNvCxnSpPr/>
          <p:nvPr/>
        </p:nvCxnSpPr>
        <p:spPr>
          <a:xfrm>
            <a:off x="7862441" y="5162180"/>
            <a:ext cx="0" cy="3508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8A097CF-4880-24F0-51F5-52CCD922D782}"/>
              </a:ext>
            </a:extLst>
          </p:cNvPr>
          <p:cNvSpPr txBox="1"/>
          <p:nvPr/>
        </p:nvSpPr>
        <p:spPr>
          <a:xfrm>
            <a:off x="7287811" y="5560585"/>
            <a:ext cx="112286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ssoon Sans US 2023" pitchFamily="2" charset="0"/>
              </a:rPr>
              <a:t>1817</a:t>
            </a:r>
          </a:p>
          <a:p>
            <a:pPr algn="ctr"/>
            <a:endParaRPr lang="en-US" sz="500" dirty="0">
              <a:latin typeface="Sassoon Sans US 2023" pitchFamily="2" charset="0"/>
            </a:endParaRPr>
          </a:p>
          <a:p>
            <a:pPr algn="ctr"/>
            <a:r>
              <a:rPr lang="en-US" sz="1400" dirty="0">
                <a:latin typeface="Sassoon Sans US 2023" pitchFamily="2" charset="0"/>
              </a:rPr>
              <a:t>burst into sudden activity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B95D4E-9C1F-D125-A0D0-21B5F4CF0E37}"/>
              </a:ext>
            </a:extLst>
          </p:cNvPr>
          <p:cNvCxnSpPr/>
          <p:nvPr/>
        </p:nvCxnSpPr>
        <p:spPr>
          <a:xfrm>
            <a:off x="10603433" y="5154074"/>
            <a:ext cx="0" cy="3508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AF26289-CCCB-120F-DA17-102129434FDC}"/>
              </a:ext>
            </a:extLst>
          </p:cNvPr>
          <p:cNvSpPr txBox="1"/>
          <p:nvPr/>
        </p:nvSpPr>
        <p:spPr>
          <a:xfrm>
            <a:off x="9679869" y="5558248"/>
            <a:ext cx="184712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ssoon Sans US 2023" pitchFamily="2" charset="0"/>
              </a:rPr>
              <a:t>1950</a:t>
            </a:r>
          </a:p>
          <a:p>
            <a:pPr algn="ctr"/>
            <a:endParaRPr lang="en-US" sz="500" dirty="0">
              <a:latin typeface="Sassoon Sans US 2023" pitchFamily="2" charset="0"/>
            </a:endParaRPr>
          </a:p>
          <a:p>
            <a:pPr algn="ctr"/>
            <a:r>
              <a:rPr lang="en-US" sz="1400" dirty="0">
                <a:latin typeface="Sassoon Sans US 2023" pitchFamily="2" charset="0"/>
              </a:rPr>
              <a:t>to develop or increase in size rapidly (population explosion)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8D07DB-1A4E-5C2A-F55A-89FEFA51F120}"/>
              </a:ext>
            </a:extLst>
          </p:cNvPr>
          <p:cNvSpPr txBox="1"/>
          <p:nvPr/>
        </p:nvSpPr>
        <p:spPr>
          <a:xfrm>
            <a:off x="3238376" y="5565600"/>
            <a:ext cx="198277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ssoon Sans US 2023" pitchFamily="2" charset="0"/>
              </a:rPr>
              <a:t>1650</a:t>
            </a:r>
          </a:p>
          <a:p>
            <a:pPr algn="ctr"/>
            <a:endParaRPr lang="en-US" sz="500" kern="1200" dirty="0">
              <a:solidFill>
                <a:srgbClr val="000000"/>
              </a:solidFill>
              <a:effectLst/>
              <a:latin typeface="Sassoon Sans US 2023" pitchFamily="2" charset="0"/>
            </a:endParaRPr>
          </a:p>
          <a:p>
            <a:pPr algn="ctr"/>
            <a:r>
              <a:rPr lang="en-US" sz="140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drive out with violence and sudden noise</a:t>
            </a:r>
            <a:endParaRPr lang="en-US" sz="1400" dirty="0">
              <a:latin typeface="Sassoon Sans US 202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519855-6403-2CFC-4940-1892BA1B7F8D}"/>
              </a:ext>
            </a:extLst>
          </p:cNvPr>
          <p:cNvSpPr txBox="1"/>
          <p:nvPr/>
        </p:nvSpPr>
        <p:spPr>
          <a:xfrm>
            <a:off x="5579501" y="5558248"/>
            <a:ext cx="184712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ssoon Sans US 2023" pitchFamily="2" charset="0"/>
              </a:rPr>
              <a:t>1780</a:t>
            </a:r>
          </a:p>
          <a:p>
            <a:pPr algn="ctr"/>
            <a:endParaRPr lang="en-US" sz="500" dirty="0">
              <a:latin typeface="Sassoon Sans US 2023" pitchFamily="2" charset="0"/>
            </a:endParaRPr>
          </a:p>
          <a:p>
            <a:pPr algn="ctr"/>
            <a:r>
              <a:rPr lang="en-US" sz="140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to burst, shatter, or break apart in a loud, violent manner</a:t>
            </a:r>
            <a:endParaRPr lang="en-US" sz="1400" dirty="0">
              <a:latin typeface="Sassoon Sans US 2023" pitchFamily="2" charset="0"/>
            </a:endParaRPr>
          </a:p>
        </p:txBody>
      </p:sp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FCDE9CDA-E6D3-00A9-2E83-94A9A8F46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566" y="2666829"/>
            <a:ext cx="2289981" cy="2297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9C4416-2ADA-056A-D171-AEC17B266267}"/>
              </a:ext>
            </a:extLst>
          </p:cNvPr>
          <p:cNvGrpSpPr/>
          <p:nvPr/>
        </p:nvGrpSpPr>
        <p:grpSpPr>
          <a:xfrm>
            <a:off x="5470831" y="1589837"/>
            <a:ext cx="6452572" cy="3390758"/>
            <a:chOff x="4586642" y="1409842"/>
            <a:chExt cx="7523814" cy="3953684"/>
          </a:xfrm>
        </p:grpSpPr>
        <p:pic>
          <p:nvPicPr>
            <p:cNvPr id="39" name="Picture 3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D6E38ED-4044-40B3-1B7F-B79228624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5904" b="39492"/>
            <a:stretch/>
          </p:blipFill>
          <p:spPr>
            <a:xfrm rot="350308">
              <a:off x="4586642" y="1409842"/>
              <a:ext cx="3329888" cy="1854602"/>
            </a:xfrm>
            <a:prstGeom prst="rect">
              <a:avLst/>
            </a:prstGeom>
          </p:spPr>
        </p:pic>
        <p:pic>
          <p:nvPicPr>
            <p:cNvPr id="35" name="Picture 3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370E87E-6978-638C-2AE1-20F3FFA65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029597" y="1997769"/>
              <a:ext cx="774519" cy="827192"/>
            </a:xfrm>
            <a:prstGeom prst="rect">
              <a:avLst/>
            </a:prstGeom>
          </p:spPr>
        </p:pic>
        <p:pic>
          <p:nvPicPr>
            <p:cNvPr id="33" name="Picture 3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4A4EAE6-F277-ACD9-B1C9-B15331016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49245" y="1556357"/>
              <a:ext cx="4261211" cy="3807169"/>
            </a:xfrm>
            <a:prstGeom prst="rect">
              <a:avLst/>
            </a:prstGeom>
          </p:spPr>
        </p:pic>
        <p:pic>
          <p:nvPicPr>
            <p:cNvPr id="41" name="Picture 40" descr="A black and white photo of a person's face&#10;&#10;Description automatically generated with medium confidence">
              <a:extLst>
                <a:ext uri="{FF2B5EF4-FFF2-40B4-BE49-F238E27FC236}">
                  <a16:creationId xmlns:a16="http://schemas.microsoft.com/office/drawing/2014/main" id="{F5CDEF7C-162B-1B07-1F63-276FB4D11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79690" y="2373648"/>
              <a:ext cx="2014153" cy="292488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B3239EA-5030-A83E-0EDF-FC0D4708808D}"/>
                </a:ext>
              </a:extLst>
            </p:cNvPr>
            <p:cNvSpPr txBox="1"/>
            <p:nvPr/>
          </p:nvSpPr>
          <p:spPr>
            <a:xfrm>
              <a:off x="7659434" y="2589992"/>
              <a:ext cx="1795431" cy="68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dirty="0">
                  <a:solidFill>
                    <a:srgbClr val="FF3760"/>
                  </a:solidFill>
                  <a:latin typeface="Sassoon Sans US 2023" pitchFamily="2" charset="0"/>
                </a:rPr>
                <a:t>Boo! Get off the stage!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7D97161E-23F3-8B35-1D8F-283DE020BC73}"/>
              </a:ext>
            </a:extLst>
          </p:cNvPr>
          <p:cNvSpPr txBox="1"/>
          <p:nvPr/>
        </p:nvSpPr>
        <p:spPr>
          <a:xfrm>
            <a:off x="96612" y="3525108"/>
            <a:ext cx="554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i="1" kern="1200" dirty="0">
                <a:solidFill>
                  <a:srgbClr val="3372DC"/>
                </a:solidFill>
                <a:effectLst/>
                <a:latin typeface="Sassoon Sans US 2023" pitchFamily="2" charset="0"/>
              </a:rPr>
              <a:t>ex</a:t>
            </a:r>
            <a:r>
              <a:rPr lang="en-US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 (out) + </a:t>
            </a:r>
            <a:r>
              <a:rPr lang="en-US" i="1" kern="1200" dirty="0" err="1">
                <a:solidFill>
                  <a:srgbClr val="3372DC"/>
                </a:solidFill>
                <a:effectLst/>
                <a:latin typeface="Sassoon Sans US 2023" pitchFamily="2" charset="0"/>
              </a:rPr>
              <a:t>plaudere</a:t>
            </a:r>
            <a:r>
              <a:rPr lang="en-US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 (to clap the hands, applaud)</a:t>
            </a:r>
            <a:endParaRPr lang="en-US" dirty="0">
              <a:effectLst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E80D21-F759-0751-8113-5DDE11FE599A}"/>
              </a:ext>
            </a:extLst>
          </p:cNvPr>
          <p:cNvCxnSpPr/>
          <p:nvPr/>
        </p:nvCxnSpPr>
        <p:spPr>
          <a:xfrm>
            <a:off x="4229765" y="5166881"/>
            <a:ext cx="0" cy="3508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5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0" grpId="0"/>
      <p:bldP spid="18" grpId="0"/>
      <p:bldP spid="20" grpId="0"/>
      <p:bldP spid="21" grpId="0"/>
      <p:bldP spid="22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3C130-7276-1641-B5F8-3CFEAB0CAD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83BB6A-96CE-1149-B0CB-96461B0CA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dirty="0"/>
              <a:t>Morphology Matrix</a:t>
            </a:r>
            <a:endParaRPr lang="en-GB" sz="2400" dirty="0">
              <a:solidFill>
                <a:srgbClr val="0432FF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10100F-2DAB-024C-A833-979676996BE8}"/>
              </a:ext>
            </a:extLst>
          </p:cNvPr>
          <p:cNvGrpSpPr/>
          <p:nvPr/>
        </p:nvGrpSpPr>
        <p:grpSpPr>
          <a:xfrm>
            <a:off x="5252453" y="1831387"/>
            <a:ext cx="3689272" cy="2678452"/>
            <a:chOff x="5465105" y="1766183"/>
            <a:chExt cx="3689272" cy="313665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7572110-849D-CC45-A6BC-519266520C7C}"/>
                </a:ext>
              </a:extLst>
            </p:cNvPr>
            <p:cNvSpPr txBox="1"/>
            <p:nvPr/>
          </p:nvSpPr>
          <p:spPr>
            <a:xfrm>
              <a:off x="6629907" y="1766183"/>
              <a:ext cx="1359668" cy="432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25D160"/>
                  </a:solidFill>
                  <a:latin typeface="Sassoon Sans US 2023" pitchFamily="2" charset="77"/>
                </a:rPr>
                <a:t>Base Word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18FB3B2-1C6D-2D48-80B3-1603C158EC2C}"/>
                </a:ext>
              </a:extLst>
            </p:cNvPr>
            <p:cNvSpPr/>
            <p:nvPr/>
          </p:nvSpPr>
          <p:spPr>
            <a:xfrm>
              <a:off x="5465105" y="2200568"/>
              <a:ext cx="3689272" cy="2702270"/>
            </a:xfrm>
            <a:prstGeom prst="rect">
              <a:avLst/>
            </a:pr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A547E08-AD19-4A41-9589-763AB8A2E6AF}"/>
              </a:ext>
            </a:extLst>
          </p:cNvPr>
          <p:cNvSpPr txBox="1"/>
          <p:nvPr/>
        </p:nvSpPr>
        <p:spPr>
          <a:xfrm>
            <a:off x="5252453" y="2539468"/>
            <a:ext cx="36892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chemeClr val="tx1"/>
                </a:solidFill>
                <a:latin typeface="Sassoon Sans US 2023" pitchFamily="2" charset="77"/>
              </a:rPr>
              <a:t>explode</a:t>
            </a:r>
            <a:endParaRPr lang="en-GB" sz="4400" dirty="0">
              <a:solidFill>
                <a:schemeClr val="tx1"/>
              </a:solidFill>
              <a:latin typeface="Sassoon Sans US 2023" pitchFamily="2" charset="77"/>
            </a:endParaRPr>
          </a:p>
          <a:p>
            <a:pPr algn="ctr"/>
            <a:r>
              <a:rPr lang="en-GB" sz="2000" dirty="0">
                <a:latin typeface="Sassoon Sans US 2023" pitchFamily="2" charset="77"/>
              </a:rPr>
              <a:t>(burst or shatter </a:t>
            </a:r>
          </a:p>
          <a:p>
            <a:pPr algn="ctr"/>
            <a:r>
              <a:rPr lang="en-GB" sz="2000" dirty="0">
                <a:latin typeface="Sassoon Sans US 2023" pitchFamily="2" charset="77"/>
              </a:rPr>
              <a:t>violently and noisily)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0D54A59-A051-574E-88CD-C40E2F75C452}"/>
              </a:ext>
            </a:extLst>
          </p:cNvPr>
          <p:cNvGrpSpPr/>
          <p:nvPr/>
        </p:nvGrpSpPr>
        <p:grpSpPr>
          <a:xfrm>
            <a:off x="3282228" y="1837217"/>
            <a:ext cx="1801290" cy="2673056"/>
            <a:chOff x="3494880" y="1772502"/>
            <a:chExt cx="1801290" cy="313033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89449DB-C026-314A-BD3B-9B41932EED13}"/>
                </a:ext>
              </a:extLst>
            </p:cNvPr>
            <p:cNvSpPr txBox="1"/>
            <p:nvPr/>
          </p:nvSpPr>
          <p:spPr>
            <a:xfrm>
              <a:off x="4025435" y="1772502"/>
              <a:ext cx="798617" cy="432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219CEE"/>
                  </a:solidFill>
                  <a:latin typeface="Sassoon Sans US 2023" pitchFamily="2" charset="77"/>
                </a:rPr>
                <a:t>Prefix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CF56DA6-1DAB-6240-A264-E5CF7DC6C3C9}"/>
                </a:ext>
              </a:extLst>
            </p:cNvPr>
            <p:cNvSpPr/>
            <p:nvPr/>
          </p:nvSpPr>
          <p:spPr>
            <a:xfrm>
              <a:off x="3494880" y="2200568"/>
              <a:ext cx="1801290" cy="2702270"/>
            </a:xfrm>
            <a:prstGeom prst="rect">
              <a:avLst/>
            </a:prstGeom>
            <a:noFill/>
            <a:ln w="5715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ECA9329-F771-4047-8B06-CFC0E78C3242}"/>
                </a:ext>
              </a:extLst>
            </p:cNvPr>
            <p:cNvSpPr txBox="1"/>
            <p:nvPr/>
          </p:nvSpPr>
          <p:spPr>
            <a:xfrm>
              <a:off x="3694414" y="2478771"/>
              <a:ext cx="1385054" cy="1261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latin typeface="Sassoon Sans US 2023" pitchFamily="2" charset="0"/>
                </a:rPr>
                <a:t>un</a:t>
              </a:r>
            </a:p>
            <a:p>
              <a:pPr algn="ctr"/>
              <a:r>
                <a:rPr lang="en-GB" dirty="0">
                  <a:latin typeface="Sassoon Sans US 2023" pitchFamily="2" charset="0"/>
                </a:rPr>
                <a:t>(not)</a:t>
              </a:r>
            </a:p>
            <a:p>
              <a:pPr algn="ctr"/>
              <a:endParaRPr lang="en-GB" dirty="0">
                <a:latin typeface="Sassoon Sans US 2023" pitchFamily="2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2B63271-49E9-4549-8964-6A1E79CF5060}"/>
              </a:ext>
            </a:extLst>
          </p:cNvPr>
          <p:cNvGrpSpPr/>
          <p:nvPr/>
        </p:nvGrpSpPr>
        <p:grpSpPr>
          <a:xfrm>
            <a:off x="9110660" y="1837234"/>
            <a:ext cx="2265140" cy="2673367"/>
            <a:chOff x="9323312" y="1772138"/>
            <a:chExt cx="2265140" cy="313070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7F9E963-C141-694D-84C7-B3DC17EE558C}"/>
                </a:ext>
              </a:extLst>
            </p:cNvPr>
            <p:cNvSpPr txBox="1"/>
            <p:nvPr/>
          </p:nvSpPr>
          <p:spPr>
            <a:xfrm>
              <a:off x="10042674" y="1772138"/>
              <a:ext cx="788999" cy="432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7956D6"/>
                  </a:solidFill>
                  <a:latin typeface="Sassoon Sans US 2023" pitchFamily="2" charset="77"/>
                </a:rPr>
                <a:t>Suffix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0159335-5021-7B4B-B8E7-684683FD4910}"/>
                </a:ext>
              </a:extLst>
            </p:cNvPr>
            <p:cNvSpPr/>
            <p:nvPr/>
          </p:nvSpPr>
          <p:spPr>
            <a:xfrm>
              <a:off x="9323312" y="2200568"/>
              <a:ext cx="2265140" cy="2702270"/>
            </a:xfrm>
            <a:prstGeom prst="rect">
              <a:avLst/>
            </a:prstGeom>
            <a:noFill/>
            <a:ln w="5715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D54EA57-2503-5749-918D-F0152CB8D487}"/>
                </a:ext>
              </a:extLst>
            </p:cNvPr>
            <p:cNvSpPr txBox="1"/>
            <p:nvPr/>
          </p:nvSpPr>
          <p:spPr>
            <a:xfrm>
              <a:off x="9854565" y="2294411"/>
              <a:ext cx="1202634" cy="1081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Sassoon Sans US 2023" pitchFamily="2" charset="77"/>
                </a:rPr>
                <a:t>s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ed</a:t>
              </a:r>
              <a:endParaRPr lang="en-GB" dirty="0">
                <a:solidFill>
                  <a:schemeClr val="tx1"/>
                </a:solidFill>
                <a:latin typeface="Sassoon Sans US 2023" pitchFamily="2" charset="77"/>
              </a:endParaRPr>
            </a:p>
            <a:p>
              <a:pPr algn="ctr"/>
              <a:r>
                <a:rPr lang="en-GB" dirty="0" err="1">
                  <a:latin typeface="Sassoon Sans US 2023" pitchFamily="2" charset="77"/>
                </a:rPr>
                <a:t>ing</a:t>
              </a:r>
              <a:endParaRPr lang="en-GB" dirty="0">
                <a:solidFill>
                  <a:schemeClr val="tx1"/>
                </a:solidFill>
                <a:latin typeface="Sassoon Sans US 2023" pitchFamily="2" charset="7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D712D38-6CD5-974E-9122-FC0313FD345F}"/>
                </a:ext>
              </a:extLst>
            </p:cNvPr>
            <p:cNvSpPr txBox="1"/>
            <p:nvPr/>
          </p:nvSpPr>
          <p:spPr>
            <a:xfrm>
              <a:off x="10484139" y="3946449"/>
              <a:ext cx="1078274" cy="4685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s</a:t>
              </a:r>
              <a:endParaRPr lang="en-GB" sz="2000" dirty="0">
                <a:solidFill>
                  <a:schemeClr val="tx1"/>
                </a:solidFill>
                <a:latin typeface="Sassoon Sans US 2023" pitchFamily="2" charset="7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B377886-E245-7544-8F16-1C85CC59043B}"/>
                </a:ext>
              </a:extLst>
            </p:cNvPr>
            <p:cNvSpPr txBox="1"/>
            <p:nvPr/>
          </p:nvSpPr>
          <p:spPr>
            <a:xfrm>
              <a:off x="9494019" y="3848755"/>
              <a:ext cx="744010" cy="684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  <a:latin typeface="Sassoon Sans US 2023" pitchFamily="2" charset="77"/>
                </a:rPr>
                <a:t>*ion</a:t>
              </a:r>
            </a:p>
            <a:p>
              <a:pPr algn="ctr"/>
              <a:r>
                <a:rPr lang="en-GB" sz="1600" dirty="0">
                  <a:latin typeface="Sassoon Sans US 2023" pitchFamily="2" charset="77"/>
                </a:rPr>
                <a:t>*</a:t>
              </a:r>
              <a:r>
                <a:rPr lang="en-GB" sz="1600" dirty="0" err="1">
                  <a:latin typeface="Sassoon Sans US 2023" pitchFamily="2" charset="77"/>
                </a:rPr>
                <a:t>ive</a:t>
              </a:r>
              <a:endParaRPr lang="en-GB" sz="1600" dirty="0">
                <a:solidFill>
                  <a:schemeClr val="tx1"/>
                </a:solidFill>
                <a:latin typeface="Sassoon Sans US 2023" pitchFamily="2" charset="77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C050FF7-D128-A24B-9F5F-589A2B04BB3A}"/>
              </a:ext>
            </a:extLst>
          </p:cNvPr>
          <p:cNvGrpSpPr/>
          <p:nvPr/>
        </p:nvGrpSpPr>
        <p:grpSpPr>
          <a:xfrm flipH="1">
            <a:off x="672749" y="2130044"/>
            <a:ext cx="2194260" cy="2538778"/>
            <a:chOff x="9869312" y="3549006"/>
            <a:chExt cx="1974293" cy="2538778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A5AD1F7-A925-0E48-91A8-9F19AAD1616D}"/>
                </a:ext>
              </a:extLst>
            </p:cNvPr>
            <p:cNvSpPr txBox="1"/>
            <p:nvPr/>
          </p:nvSpPr>
          <p:spPr>
            <a:xfrm>
              <a:off x="9869312" y="3971909"/>
              <a:ext cx="16898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Let’s make </a:t>
              </a:r>
              <a:br>
                <a:rPr lang="en-GB" dirty="0">
                  <a:latin typeface="Sassoon Sans US 2023" pitchFamily="2" charset="77"/>
                </a:rPr>
              </a:br>
              <a:r>
                <a:rPr lang="en-GB" dirty="0">
                  <a:latin typeface="Sassoon Sans US 2023" pitchFamily="2" charset="77"/>
                </a:rPr>
                <a:t>some new </a:t>
              </a:r>
              <a:br>
                <a:rPr lang="en-GB" dirty="0">
                  <a:latin typeface="Sassoon Sans US 2023" pitchFamily="2" charset="77"/>
                </a:rPr>
              </a:br>
              <a:r>
                <a:rPr lang="en-GB" dirty="0">
                  <a:latin typeface="Sassoon Sans US 2023" pitchFamily="2" charset="77"/>
                </a:rPr>
                <a:t>words.</a:t>
              </a:r>
            </a:p>
          </p:txBody>
        </p:sp>
        <p:sp>
          <p:nvSpPr>
            <p:cNvPr id="116" name="Oval Callout 115">
              <a:extLst>
                <a:ext uri="{FF2B5EF4-FFF2-40B4-BE49-F238E27FC236}">
                  <a16:creationId xmlns:a16="http://schemas.microsoft.com/office/drawing/2014/main" id="{1496D051-C9FE-E246-91A8-4B933F3874B5}"/>
                </a:ext>
              </a:extLst>
            </p:cNvPr>
            <p:cNvSpPr/>
            <p:nvPr/>
          </p:nvSpPr>
          <p:spPr>
            <a:xfrm flipH="1">
              <a:off x="9948821" y="3549006"/>
              <a:ext cx="1559089" cy="1647233"/>
            </a:xfrm>
            <a:prstGeom prst="wedgeEllipseCallout">
              <a:avLst>
                <a:gd name="adj1" fmla="val -20269"/>
                <a:gd name="adj2" fmla="val 60784"/>
              </a:avLst>
            </a:pr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Sassoon Sans US 2023" pitchFamily="2" charset="77"/>
              </a:endParaRPr>
            </a:p>
          </p:txBody>
        </p: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B18C65DF-FBBE-8245-BDB7-FD2964C8A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7" b="77"/>
            <a:stretch/>
          </p:blipFill>
          <p:spPr>
            <a:xfrm flipH="1">
              <a:off x="11050022" y="5164992"/>
              <a:ext cx="793583" cy="922792"/>
            </a:xfrm>
            <a:prstGeom prst="ellipse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D34B36-434D-F443-91EC-54847A91CABD}"/>
              </a:ext>
            </a:extLst>
          </p:cNvPr>
          <p:cNvCxnSpPr>
            <a:cxnSpLocks/>
          </p:cNvCxnSpPr>
          <p:nvPr/>
        </p:nvCxnSpPr>
        <p:spPr>
          <a:xfrm>
            <a:off x="9110660" y="3338473"/>
            <a:ext cx="2265140" cy="0"/>
          </a:xfrm>
          <a:prstGeom prst="line">
            <a:avLst/>
          </a:prstGeom>
          <a:ln w="3810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2F70290-6F38-AD44-A00D-9BF0A6BEA269}"/>
              </a:ext>
            </a:extLst>
          </p:cNvPr>
          <p:cNvCxnSpPr>
            <a:cxnSpLocks/>
          </p:cNvCxnSpPr>
          <p:nvPr/>
        </p:nvCxnSpPr>
        <p:spPr>
          <a:xfrm flipV="1">
            <a:off x="10245447" y="3356078"/>
            <a:ext cx="0" cy="1153760"/>
          </a:xfrm>
          <a:prstGeom prst="line">
            <a:avLst/>
          </a:prstGeom>
          <a:ln w="3810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A6D2841-AF68-9341-9AA8-B8D4FC11CF54}"/>
              </a:ext>
            </a:extLst>
          </p:cNvPr>
          <p:cNvSpPr txBox="1"/>
          <p:nvPr/>
        </p:nvSpPr>
        <p:spPr>
          <a:xfrm>
            <a:off x="3659351" y="6039546"/>
            <a:ext cx="7362892" cy="369332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72DC"/>
                </a:solidFill>
                <a:latin typeface="Sassoon Sans US 2023" pitchFamily="2" charset="77"/>
              </a:rPr>
              <a:t>Are there any prefix and suffix combinations that don’t make new words?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EDC586-8342-CF4D-BCBD-FF0267474ACD}"/>
              </a:ext>
            </a:extLst>
          </p:cNvPr>
          <p:cNvSpPr txBox="1"/>
          <p:nvPr/>
        </p:nvSpPr>
        <p:spPr>
          <a:xfrm>
            <a:off x="456693" y="5176802"/>
            <a:ext cx="2528750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explode + s = explodes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explode + ed = exploded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explode + </a:t>
            </a:r>
            <a:r>
              <a:rPr lang="en-US" sz="1600" dirty="0" err="1">
                <a:solidFill>
                  <a:srgbClr val="FF3760"/>
                </a:solidFill>
                <a:latin typeface="Sassoon Sans US 2023" pitchFamily="2" charset="77"/>
              </a:rPr>
              <a:t>ing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 = exploding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439B1-598D-1414-FE1A-250975402152}"/>
              </a:ext>
            </a:extLst>
          </p:cNvPr>
          <p:cNvSpPr txBox="1"/>
          <p:nvPr/>
        </p:nvSpPr>
        <p:spPr>
          <a:xfrm>
            <a:off x="5587320" y="5198283"/>
            <a:ext cx="2797989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*explode + ion + s = explosions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*explode + </a:t>
            </a:r>
            <a:r>
              <a:rPr lang="en-US" sz="1600" dirty="0" err="1">
                <a:solidFill>
                  <a:srgbClr val="FF3760"/>
                </a:solidFill>
                <a:latin typeface="Sassoon Sans US 2023" pitchFamily="2" charset="77"/>
              </a:rPr>
              <a:t>ive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 + s = explosives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6CD378-43F3-DB60-8D86-2396660D1BAE}"/>
              </a:ext>
            </a:extLst>
          </p:cNvPr>
          <p:cNvSpPr txBox="1"/>
          <p:nvPr/>
        </p:nvSpPr>
        <p:spPr>
          <a:xfrm>
            <a:off x="8431939" y="5200306"/>
            <a:ext cx="3186875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kern="1200" dirty="0">
                <a:solidFill>
                  <a:srgbClr val="FF3760"/>
                </a:solidFill>
                <a:effectLst/>
                <a:latin typeface="Sassoon Sans US 2023" pitchFamily="2" charset="77"/>
              </a:rPr>
              <a:t>  un + explode + ed = unexploded</a:t>
            </a:r>
            <a:endParaRPr lang="en-US" sz="1400" dirty="0">
              <a:solidFill>
                <a:srgbClr val="FF3760"/>
              </a:solidFill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*non</a:t>
            </a:r>
            <a:r>
              <a:rPr lang="en-US" sz="1600" kern="1200" dirty="0">
                <a:solidFill>
                  <a:srgbClr val="FF3760"/>
                </a:solidFill>
                <a:effectLst/>
                <a:latin typeface="Sassoon Sans US 2023" pitchFamily="2" charset="77"/>
                <a:ea typeface="+mn-ea"/>
                <a:cs typeface="+mn-cs"/>
              </a:rPr>
              <a:t> + explo</a:t>
            </a:r>
            <a:r>
              <a:rPr lang="en-US" sz="1600" kern="1200" dirty="0">
                <a:solidFill>
                  <a:srgbClr val="219CEE"/>
                </a:solidFill>
                <a:effectLst/>
                <a:latin typeface="Sassoon Sans US 2023" pitchFamily="2" charset="77"/>
                <a:ea typeface="+mn-ea"/>
                <a:cs typeface="+mn-cs"/>
              </a:rPr>
              <a:t>de</a:t>
            </a:r>
            <a:r>
              <a:rPr lang="en-US" sz="1600" kern="1200" dirty="0">
                <a:solidFill>
                  <a:srgbClr val="FF3760"/>
                </a:solidFill>
                <a:effectLst/>
                <a:latin typeface="Sassoon Sans US 2023" pitchFamily="2" charset="77"/>
                <a:ea typeface="+mn-ea"/>
                <a:cs typeface="+mn-cs"/>
              </a:rPr>
              <a:t> + </a:t>
            </a:r>
            <a:r>
              <a:rPr lang="en-US" sz="1600" dirty="0" err="1">
                <a:solidFill>
                  <a:srgbClr val="FF3760"/>
                </a:solidFill>
                <a:latin typeface="Sassoon Sans US 2023" pitchFamily="2" charset="77"/>
              </a:rPr>
              <a:t>ive</a:t>
            </a:r>
            <a:r>
              <a:rPr lang="en-US" sz="1600" kern="1200" dirty="0">
                <a:solidFill>
                  <a:srgbClr val="FF3760"/>
                </a:solidFill>
                <a:effectLst/>
                <a:latin typeface="Sassoon Sans US 2023" pitchFamily="2" charset="77"/>
                <a:ea typeface="+mn-ea"/>
                <a:cs typeface="+mn-cs"/>
              </a:rPr>
              <a:t> = nonexplo</a:t>
            </a:r>
            <a:r>
              <a:rPr lang="en-US" sz="1600" kern="1200" dirty="0">
                <a:solidFill>
                  <a:srgbClr val="219CEE"/>
                </a:solidFill>
                <a:effectLst/>
                <a:latin typeface="Sassoon Sans US 2023" pitchFamily="2" charset="77"/>
                <a:ea typeface="+mn-ea"/>
                <a:cs typeface="+mn-cs"/>
              </a:rPr>
              <a:t>s</a:t>
            </a:r>
            <a:r>
              <a:rPr lang="en-US" sz="1600" kern="1200" dirty="0">
                <a:solidFill>
                  <a:srgbClr val="FF3760"/>
                </a:solidFill>
                <a:effectLst/>
                <a:latin typeface="Sassoon Sans US 2023" pitchFamily="2" charset="77"/>
              </a:rPr>
              <a:t>ive</a:t>
            </a:r>
            <a:endParaRPr lang="en-US" sz="1400" dirty="0">
              <a:solidFill>
                <a:srgbClr val="FF3760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2C2F4-C75B-6175-B6FC-828BFC4A7BD2}"/>
              </a:ext>
            </a:extLst>
          </p:cNvPr>
          <p:cNvSpPr txBox="1"/>
          <p:nvPr/>
        </p:nvSpPr>
        <p:spPr>
          <a:xfrm>
            <a:off x="3490345" y="3463445"/>
            <a:ext cx="13850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Sassoon Sans US 2023" pitchFamily="2" charset="0"/>
              </a:rPr>
              <a:t>non</a:t>
            </a:r>
          </a:p>
          <a:p>
            <a:pPr algn="ctr"/>
            <a:r>
              <a:rPr lang="en-GB" dirty="0">
                <a:latin typeface="Sassoon Sans US 2023" pitchFamily="2" charset="0"/>
              </a:rPr>
              <a:t>(not)</a:t>
            </a:r>
          </a:p>
          <a:p>
            <a:pPr algn="ctr"/>
            <a:endParaRPr lang="en-GB" dirty="0">
              <a:latin typeface="Sassoon Sans US 202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D211C-77BC-D54B-1EEB-F7FBDB1DF7C1}"/>
              </a:ext>
            </a:extLst>
          </p:cNvPr>
          <p:cNvSpPr txBox="1"/>
          <p:nvPr/>
        </p:nvSpPr>
        <p:spPr>
          <a:xfrm>
            <a:off x="2919044" y="5176367"/>
            <a:ext cx="2684578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*explo</a:t>
            </a:r>
            <a:r>
              <a:rPr lang="en-US" sz="1600" dirty="0">
                <a:solidFill>
                  <a:srgbClr val="219CEE"/>
                </a:solidFill>
                <a:latin typeface="Sassoon Sans US 2023" pitchFamily="2" charset="77"/>
              </a:rPr>
              <a:t>de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 + ion = explo</a:t>
            </a:r>
            <a:r>
              <a:rPr lang="en-US" sz="1600" dirty="0">
                <a:solidFill>
                  <a:srgbClr val="219CEE"/>
                </a:solidFill>
                <a:latin typeface="Sassoon Sans US 2023" pitchFamily="2" charset="77"/>
              </a:rPr>
              <a:t>s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ion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*explo</a:t>
            </a:r>
            <a:r>
              <a:rPr lang="en-US" sz="1600" dirty="0">
                <a:solidFill>
                  <a:srgbClr val="219CEE"/>
                </a:solidFill>
                <a:latin typeface="Sassoon Sans US 2023" pitchFamily="2" charset="77"/>
              </a:rPr>
              <a:t>de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 + </a:t>
            </a:r>
            <a:r>
              <a:rPr lang="en-US" sz="1600" dirty="0" err="1">
                <a:solidFill>
                  <a:srgbClr val="FF3760"/>
                </a:solidFill>
                <a:latin typeface="Sassoon Sans US 2023" pitchFamily="2" charset="77"/>
              </a:rPr>
              <a:t>ive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 = explo</a:t>
            </a:r>
            <a:r>
              <a:rPr lang="en-US" sz="1600" dirty="0">
                <a:solidFill>
                  <a:srgbClr val="219CEE"/>
                </a:solidFill>
                <a:latin typeface="Sassoon Sans US 2023" pitchFamily="2" charset="77"/>
              </a:rPr>
              <a:t>s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77"/>
              </a:rPr>
              <a:t>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A59162-0078-53AA-F68B-533DFCA21D63}"/>
              </a:ext>
            </a:extLst>
          </p:cNvPr>
          <p:cNvSpPr txBox="1"/>
          <p:nvPr/>
        </p:nvSpPr>
        <p:spPr>
          <a:xfrm>
            <a:off x="4768073" y="4835600"/>
            <a:ext cx="2655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>
                <a:solidFill>
                  <a:srgbClr val="FF3760"/>
                </a:solidFill>
                <a:latin typeface="Sassoon Sans US 2023" pitchFamily="2" charset="77"/>
              </a:rPr>
              <a:t>Possible Answers:</a:t>
            </a:r>
          </a:p>
        </p:txBody>
      </p:sp>
    </p:spTree>
    <p:extLst>
      <p:ext uri="{BB962C8B-B14F-4D97-AF65-F5344CB8AC3E}">
        <p14:creationId xmlns:p14="http://schemas.microsoft.com/office/powerpoint/2010/main" val="176519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6" grpId="0"/>
      <p:bldP spid="22" grpId="0"/>
      <p:bldP spid="23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How many new words can you create by </a:t>
            </a:r>
          </a:p>
          <a:p>
            <a:pPr>
              <a:lnSpc>
                <a:spcPct val="100000"/>
              </a:lnSpc>
            </a:pPr>
            <a:r>
              <a:rPr lang="en-GB" dirty="0"/>
              <a:t>adding prefix(es)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2FFF1-EBB8-DA86-FDAC-644834775795}"/>
              </a:ext>
            </a:extLst>
          </p:cNvPr>
          <p:cNvSpPr txBox="1"/>
          <p:nvPr/>
        </p:nvSpPr>
        <p:spPr>
          <a:xfrm>
            <a:off x="3512542" y="1736444"/>
            <a:ext cx="93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Prefix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ADDF78-622B-D9A6-3DDB-95EF66CE02C5}"/>
              </a:ext>
            </a:extLst>
          </p:cNvPr>
          <p:cNvSpPr txBox="1"/>
          <p:nvPr/>
        </p:nvSpPr>
        <p:spPr>
          <a:xfrm>
            <a:off x="9737365" y="1731353"/>
            <a:ext cx="11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Suffix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E5BF77-D76B-15A7-5ECE-2CA52777779E}"/>
              </a:ext>
            </a:extLst>
          </p:cNvPr>
          <p:cNvSpPr txBox="1"/>
          <p:nvPr/>
        </p:nvSpPr>
        <p:spPr>
          <a:xfrm>
            <a:off x="6190398" y="1741520"/>
            <a:ext cx="151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Base Word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D07121-339E-901A-B529-8A4B8F831648}"/>
              </a:ext>
            </a:extLst>
          </p:cNvPr>
          <p:cNvSpPr/>
          <p:nvPr/>
        </p:nvSpPr>
        <p:spPr>
          <a:xfrm>
            <a:off x="3138344" y="2128274"/>
            <a:ext cx="1688078" cy="2860100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8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6E6A08-5B21-0E6D-8374-B4CB0C7BED43}"/>
              </a:ext>
            </a:extLst>
          </p:cNvPr>
          <p:cNvSpPr/>
          <p:nvPr/>
        </p:nvSpPr>
        <p:spPr>
          <a:xfrm>
            <a:off x="4918483" y="2128274"/>
            <a:ext cx="3991007" cy="2860100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DE870C-3EB2-609E-645F-FAF0DB407204}"/>
              </a:ext>
            </a:extLst>
          </p:cNvPr>
          <p:cNvSpPr txBox="1"/>
          <p:nvPr/>
        </p:nvSpPr>
        <p:spPr>
          <a:xfrm>
            <a:off x="5488124" y="2569054"/>
            <a:ext cx="29686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Sassoon Sans US 2023" pitchFamily="2" charset="0"/>
              </a:rPr>
              <a:t>compose</a:t>
            </a:r>
            <a:endParaRPr lang="en-GB" sz="60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F18F4E-DAE7-31C8-05AE-0EA5A310E10C}"/>
              </a:ext>
            </a:extLst>
          </p:cNvPr>
          <p:cNvSpPr txBox="1"/>
          <p:nvPr/>
        </p:nvSpPr>
        <p:spPr>
          <a:xfrm>
            <a:off x="5462832" y="3601835"/>
            <a:ext cx="2968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(</a:t>
            </a:r>
            <a:r>
              <a:rPr lang="en-US" b="0" i="0" dirty="0">
                <a:solidFill>
                  <a:srgbClr val="202124"/>
                </a:solidFill>
                <a:effectLst/>
                <a:latin typeface="Sassoon Sans US 2023" pitchFamily="2" charset="0"/>
              </a:rPr>
              <a:t>write or create; constitute or make up (a whole); calm or settle </a:t>
            </a:r>
            <a:r>
              <a:rPr lang="en-US" b="0" i="0" u="none" strike="noStrike" dirty="0">
                <a:solidFill>
                  <a:srgbClr val="202124"/>
                </a:solidFill>
                <a:effectLst/>
                <a:latin typeface="Sassoon Sans US 2023" pitchFamily="2" charset="0"/>
              </a:rPr>
              <a:t>oneself</a:t>
            </a:r>
            <a:r>
              <a:rPr lang="en-US" u="none" strike="noStrike" dirty="0">
                <a:solidFill>
                  <a:srgbClr val="202124"/>
                </a:solidFill>
                <a:latin typeface="Sassoon Sans US 2023" pitchFamily="2" charset="0"/>
              </a:rPr>
              <a:t>)</a:t>
            </a:r>
            <a:endParaRPr lang="en-US" b="0" i="0" dirty="0">
              <a:solidFill>
                <a:srgbClr val="000000"/>
              </a:solidFill>
              <a:effectLst/>
              <a:latin typeface="Sassoon Sans US 202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F68DCE-ED7E-A740-71DE-6A58F0E7CDEC}"/>
              </a:ext>
            </a:extLst>
          </p:cNvPr>
          <p:cNvSpPr txBox="1"/>
          <p:nvPr/>
        </p:nvSpPr>
        <p:spPr>
          <a:xfrm>
            <a:off x="3487676" y="2341858"/>
            <a:ext cx="102795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assoon Sans US 2023" pitchFamily="2" charset="0"/>
              </a:rPr>
              <a:t>re </a:t>
            </a:r>
          </a:p>
          <a:p>
            <a:pPr algn="ctr"/>
            <a:r>
              <a:rPr lang="en-US" sz="1400" dirty="0">
                <a:latin typeface="Sassoon Sans US 2023" pitchFamily="2" charset="0"/>
              </a:rPr>
              <a:t>(again)</a:t>
            </a:r>
            <a:endParaRPr lang="en-GB" sz="36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63175-222A-0A2D-265F-E7BEF487A752}"/>
              </a:ext>
            </a:extLst>
          </p:cNvPr>
          <p:cNvSpPr txBox="1"/>
          <p:nvPr/>
        </p:nvSpPr>
        <p:spPr>
          <a:xfrm>
            <a:off x="358118" y="4653274"/>
            <a:ext cx="2634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>
                <a:solidFill>
                  <a:srgbClr val="FF3760"/>
                </a:solidFill>
                <a:latin typeface="Sassoon Sans US 2023" pitchFamily="2" charset="77"/>
              </a:rPr>
              <a:t>Possible Answers: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C7FE7-94D2-1C47-6D77-1CF58029B1B0}"/>
              </a:ext>
            </a:extLst>
          </p:cNvPr>
          <p:cNvSpPr txBox="1"/>
          <p:nvPr/>
        </p:nvSpPr>
        <p:spPr>
          <a:xfrm>
            <a:off x="3497641" y="4026566"/>
            <a:ext cx="102795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assoon Sans US 2023" pitchFamily="2" charset="0"/>
              </a:rPr>
              <a:t>un </a:t>
            </a:r>
          </a:p>
          <a:p>
            <a:pPr algn="ctr"/>
            <a:r>
              <a:rPr lang="en-US" sz="1400" dirty="0">
                <a:latin typeface="Sassoon Sans US 2023" pitchFamily="2" charset="0"/>
              </a:rPr>
              <a:t>(not)</a:t>
            </a:r>
            <a:endParaRPr lang="en-GB" sz="1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3A469A-BC3C-20E3-167C-0737AD8AD100}"/>
              </a:ext>
            </a:extLst>
          </p:cNvPr>
          <p:cNvSpPr txBox="1"/>
          <p:nvPr/>
        </p:nvSpPr>
        <p:spPr>
          <a:xfrm>
            <a:off x="0" y="5010872"/>
            <a:ext cx="3415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Sassoon Sans US 2023" pitchFamily="2" charset="0"/>
              </a:rPr>
              <a:t>compose + s = composes</a:t>
            </a:r>
          </a:p>
          <a:p>
            <a:pPr algn="ctr"/>
            <a:r>
              <a:rPr lang="en-GB" sz="1600" dirty="0">
                <a:solidFill>
                  <a:srgbClr val="FF3760"/>
                </a:solidFill>
                <a:latin typeface="Sassoon Sans US 2023" pitchFamily="2" charset="0"/>
              </a:rPr>
              <a:t>compose + ed = composed</a:t>
            </a:r>
          </a:p>
          <a:p>
            <a:pPr algn="ctr"/>
            <a:r>
              <a:rPr lang="en-GB" sz="1600" dirty="0">
                <a:solidFill>
                  <a:srgbClr val="FF3760"/>
                </a:solidFill>
                <a:latin typeface="Sassoon Sans US 2023" pitchFamily="2" charset="0"/>
              </a:rPr>
              <a:t>compose + </a:t>
            </a:r>
            <a:r>
              <a:rPr lang="en-GB" sz="1600" dirty="0" err="1">
                <a:solidFill>
                  <a:srgbClr val="FF3760"/>
                </a:solidFill>
                <a:latin typeface="Sassoon Sans US 2023" pitchFamily="2" charset="0"/>
              </a:rPr>
              <a:t>ing</a:t>
            </a:r>
            <a:r>
              <a:rPr lang="en-GB" sz="1600" dirty="0">
                <a:solidFill>
                  <a:srgbClr val="FF3760"/>
                </a:solidFill>
                <a:latin typeface="Sassoon Sans US 2023" pitchFamily="2" charset="0"/>
              </a:rPr>
              <a:t> = composing</a:t>
            </a:r>
          </a:p>
          <a:p>
            <a:pPr algn="ctr"/>
            <a:r>
              <a:rPr lang="en-GB" sz="1600" dirty="0">
                <a:solidFill>
                  <a:srgbClr val="FF3760"/>
                </a:solidFill>
                <a:latin typeface="Sassoon Sans US 2023" pitchFamily="2" charset="0"/>
              </a:rPr>
              <a:t>compose + </a:t>
            </a:r>
            <a:r>
              <a:rPr lang="en-GB" sz="1600" dirty="0" err="1">
                <a:solidFill>
                  <a:srgbClr val="FF3760"/>
                </a:solidFill>
                <a:latin typeface="Sassoon Sans US 2023" pitchFamily="2" charset="0"/>
              </a:rPr>
              <a:t>ure</a:t>
            </a:r>
            <a:r>
              <a:rPr lang="en-GB" sz="1600" dirty="0">
                <a:solidFill>
                  <a:srgbClr val="FF3760"/>
                </a:solidFill>
                <a:latin typeface="Sassoon Sans US 2023" pitchFamily="2" charset="0"/>
              </a:rPr>
              <a:t> = composure</a:t>
            </a:r>
          </a:p>
          <a:p>
            <a:pPr algn="ctr"/>
            <a:r>
              <a:rPr lang="en-GB" sz="1600" dirty="0">
                <a:solidFill>
                  <a:srgbClr val="FF3760"/>
                </a:solidFill>
                <a:latin typeface="Sassoon Sans US 2023" pitchFamily="2" charset="0"/>
              </a:rPr>
              <a:t>compose + er + composer</a:t>
            </a:r>
          </a:p>
          <a:p>
            <a:pPr algn="ctr"/>
            <a:r>
              <a:rPr lang="en-GB" sz="1600" dirty="0">
                <a:solidFill>
                  <a:srgbClr val="FF3760"/>
                </a:solidFill>
                <a:latin typeface="Sassoon Sans US 2023" pitchFamily="2" charset="0"/>
              </a:rPr>
              <a:t>compose + </a:t>
            </a:r>
            <a:r>
              <a:rPr lang="en-GB" sz="1600" dirty="0" err="1">
                <a:solidFill>
                  <a:srgbClr val="FF3760"/>
                </a:solidFill>
                <a:latin typeface="Sassoon Sans US 2023" pitchFamily="2" charset="0"/>
              </a:rPr>
              <a:t>ite</a:t>
            </a:r>
            <a:r>
              <a:rPr lang="en-GB" sz="1600" dirty="0">
                <a:solidFill>
                  <a:srgbClr val="FF3760"/>
                </a:solidFill>
                <a:latin typeface="Sassoon Sans US 2023" pitchFamily="2" charset="0"/>
              </a:rPr>
              <a:t> = composite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65F77E-B1FA-922E-9EEC-C57F33DB9150}"/>
              </a:ext>
            </a:extLst>
          </p:cNvPr>
          <p:cNvSpPr txBox="1"/>
          <p:nvPr/>
        </p:nvSpPr>
        <p:spPr>
          <a:xfrm>
            <a:off x="3295872" y="5301518"/>
            <a:ext cx="3461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de + compose = decompose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re + compose + recompose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73832-FECF-A33A-E037-CFC3E06927B4}"/>
              </a:ext>
            </a:extLst>
          </p:cNvPr>
          <p:cNvSpPr txBox="1"/>
          <p:nvPr/>
        </p:nvSpPr>
        <p:spPr>
          <a:xfrm>
            <a:off x="3295872" y="3150849"/>
            <a:ext cx="143149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assoon Sans US 2023" pitchFamily="2" charset="0"/>
              </a:rPr>
              <a:t>de </a:t>
            </a:r>
          </a:p>
          <a:p>
            <a:pPr algn="ctr"/>
            <a:r>
              <a:rPr lang="en-US" sz="1400" dirty="0">
                <a:latin typeface="Sassoon Sans US 2023" pitchFamily="2" charset="0"/>
              </a:rPr>
              <a:t>(from, off, undo)</a:t>
            </a:r>
            <a:endParaRPr lang="en-GB" sz="1400" b="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867250-7F23-FBC8-230C-E1E86707CCCC}"/>
              </a:ext>
            </a:extLst>
          </p:cNvPr>
          <p:cNvGrpSpPr/>
          <p:nvPr/>
        </p:nvGrpSpPr>
        <p:grpSpPr>
          <a:xfrm>
            <a:off x="8793935" y="2128781"/>
            <a:ext cx="2808799" cy="2936786"/>
            <a:chOff x="9133676" y="2200568"/>
            <a:chExt cx="2454776" cy="278372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44116F-3B80-2944-0EF2-167942F21ABC}"/>
                </a:ext>
              </a:extLst>
            </p:cNvPr>
            <p:cNvSpPr/>
            <p:nvPr/>
          </p:nvSpPr>
          <p:spPr>
            <a:xfrm>
              <a:off x="9323312" y="2200568"/>
              <a:ext cx="2265140" cy="2702270"/>
            </a:xfrm>
            <a:prstGeom prst="rect">
              <a:avLst/>
            </a:prstGeom>
            <a:noFill/>
            <a:ln w="5715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assoon Sans US 2023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AA9CBF-7A4C-3062-6AED-6408C8BA145A}"/>
                </a:ext>
              </a:extLst>
            </p:cNvPr>
            <p:cNvSpPr txBox="1"/>
            <p:nvPr/>
          </p:nvSpPr>
          <p:spPr>
            <a:xfrm>
              <a:off x="9836294" y="2252420"/>
              <a:ext cx="1239174" cy="1546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0" dirty="0">
                  <a:solidFill>
                    <a:schemeClr val="tx1"/>
                  </a:solidFill>
                  <a:latin typeface="Sassoon Sans US 2023" pitchFamily="2" charset="0"/>
                </a:rPr>
                <a:t>s</a:t>
              </a:r>
            </a:p>
            <a:p>
              <a:pPr algn="ctr"/>
              <a:r>
                <a:rPr lang="en-GB" sz="2000" dirty="0">
                  <a:latin typeface="Sassoon Sans US 2023" pitchFamily="2" charset="0"/>
                </a:rPr>
                <a:t>ed</a:t>
              </a:r>
            </a:p>
            <a:p>
              <a:pPr algn="ctr"/>
              <a:r>
                <a:rPr lang="en-GB" sz="2000" b="0" dirty="0" err="1">
                  <a:solidFill>
                    <a:schemeClr val="tx1"/>
                  </a:solidFill>
                  <a:latin typeface="Sassoon Sans US 2023" pitchFamily="2" charset="0"/>
                </a:rPr>
                <a:t>ing</a:t>
              </a:r>
              <a:endParaRPr lang="en-GB" sz="2000" b="0" dirty="0">
                <a:solidFill>
                  <a:schemeClr val="tx1"/>
                </a:solidFill>
                <a:latin typeface="Sassoon Sans US 2023" pitchFamily="2" charset="0"/>
              </a:endParaRPr>
            </a:p>
            <a:p>
              <a:pPr algn="ctr"/>
              <a:r>
                <a:rPr lang="en-GB" sz="2000" dirty="0" err="1">
                  <a:latin typeface="Sassoon Sans US 2023" pitchFamily="2" charset="0"/>
                </a:rPr>
                <a:t>ure</a:t>
              </a:r>
              <a:r>
                <a:rPr lang="en-GB" sz="2000" dirty="0">
                  <a:latin typeface="Sassoon Sans US 2023" pitchFamily="2" charset="0"/>
                </a:rPr>
                <a:t>*</a:t>
              </a:r>
            </a:p>
            <a:p>
              <a:pPr algn="ctr"/>
              <a:endParaRPr lang="en-GB" sz="2000" b="0" dirty="0">
                <a:solidFill>
                  <a:schemeClr val="tx1"/>
                </a:solidFill>
                <a:latin typeface="Sassoon Sans US 2023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2D8716-9630-4CF2-DFFD-A0556FB1D59E}"/>
                </a:ext>
              </a:extLst>
            </p:cNvPr>
            <p:cNvSpPr txBox="1"/>
            <p:nvPr/>
          </p:nvSpPr>
          <p:spPr>
            <a:xfrm>
              <a:off x="10486418" y="3608404"/>
              <a:ext cx="1078274" cy="12544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0"/>
                </a:rPr>
                <a:t>s</a:t>
              </a:r>
            </a:p>
            <a:p>
              <a:pPr algn="ctr"/>
              <a:r>
                <a:rPr lang="en-GB" sz="2000" b="0" dirty="0">
                  <a:solidFill>
                    <a:schemeClr val="tx1"/>
                  </a:solidFill>
                  <a:latin typeface="Sassoon Sans US 2023" pitchFamily="2" charset="0"/>
                </a:rPr>
                <a:t>ed</a:t>
              </a:r>
            </a:p>
            <a:p>
              <a:pPr algn="ctr"/>
              <a:r>
                <a:rPr lang="en-GB" sz="2000" dirty="0">
                  <a:latin typeface="Sassoon Sans US 2023" pitchFamily="2" charset="0"/>
                </a:rPr>
                <a:t>or</a:t>
              </a:r>
            </a:p>
            <a:p>
              <a:pPr algn="ctr"/>
              <a:r>
                <a:rPr lang="en-GB" sz="2000" b="0" dirty="0">
                  <a:solidFill>
                    <a:schemeClr val="tx1"/>
                  </a:solidFill>
                  <a:latin typeface="Sassoon Sans US 2023" pitchFamily="2" charset="0"/>
                </a:rPr>
                <a:t>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4118EB-CAD2-202C-68AB-330D3CAE2B91}"/>
                </a:ext>
              </a:extLst>
            </p:cNvPr>
            <p:cNvSpPr txBox="1"/>
            <p:nvPr/>
          </p:nvSpPr>
          <p:spPr>
            <a:xfrm>
              <a:off x="9133676" y="3846522"/>
              <a:ext cx="1566305" cy="1137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0" dirty="0">
                  <a:solidFill>
                    <a:schemeClr val="tx1"/>
                  </a:solidFill>
                  <a:latin typeface="Sassoon Sans US 2023" pitchFamily="2" charset="0"/>
                </a:rPr>
                <a:t>er</a:t>
              </a:r>
            </a:p>
            <a:p>
              <a:pPr algn="ctr"/>
              <a:r>
                <a:rPr lang="en-GB" sz="2400" dirty="0" err="1">
                  <a:latin typeface="Sassoon Sans US 2023" pitchFamily="2" charset="0"/>
                </a:rPr>
                <a:t>ite</a:t>
              </a:r>
              <a:endParaRPr lang="en-GB" sz="2400" dirty="0">
                <a:latin typeface="Sassoon Sans US 2023" pitchFamily="2" charset="0"/>
              </a:endParaRPr>
            </a:p>
            <a:p>
              <a:pPr algn="ctr"/>
              <a:endParaRPr lang="en-GB" sz="2400" b="0" dirty="0">
                <a:solidFill>
                  <a:schemeClr val="tx1"/>
                </a:solidFill>
                <a:latin typeface="Sassoon Sans US 2023" pitchFamily="2" charset="0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DE3B9-0E7A-0228-E12B-40452CC06BE4}"/>
              </a:ext>
            </a:extLst>
          </p:cNvPr>
          <p:cNvCxnSpPr>
            <a:cxnSpLocks/>
          </p:cNvCxnSpPr>
          <p:nvPr/>
        </p:nvCxnSpPr>
        <p:spPr>
          <a:xfrm>
            <a:off x="8998727" y="3589782"/>
            <a:ext cx="2591814" cy="0"/>
          </a:xfrm>
          <a:prstGeom prst="line">
            <a:avLst/>
          </a:prstGeom>
          <a:ln w="3810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07AB09-7AC2-EE57-3493-AA13E18BD038}"/>
              </a:ext>
            </a:extLst>
          </p:cNvPr>
          <p:cNvCxnSpPr>
            <a:cxnSpLocks/>
          </p:cNvCxnSpPr>
          <p:nvPr/>
        </p:nvCxnSpPr>
        <p:spPr>
          <a:xfrm flipV="1">
            <a:off x="10302386" y="3607126"/>
            <a:ext cx="0" cy="1360318"/>
          </a:xfrm>
          <a:prstGeom prst="line">
            <a:avLst/>
          </a:prstGeom>
          <a:ln w="3810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ED43B98-F2F0-4DDB-9BD8-B560B0D1BCC1}"/>
              </a:ext>
            </a:extLst>
          </p:cNvPr>
          <p:cNvSpPr txBox="1"/>
          <p:nvPr/>
        </p:nvSpPr>
        <p:spPr>
          <a:xfrm>
            <a:off x="6682369" y="5400355"/>
            <a:ext cx="41817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de + compose + ed = decomposed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un + compose + ed = uncomposed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de + compose + </a:t>
            </a:r>
            <a:r>
              <a:rPr lang="en-US" sz="1600" dirty="0" err="1">
                <a:solidFill>
                  <a:srgbClr val="FF3760"/>
                </a:solidFill>
                <a:latin typeface="Sassoon Sans US 2023" pitchFamily="2" charset="0"/>
              </a:rPr>
              <a:t>ite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 + ion = decomposition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87B4553-2D77-3A4D-D710-156BEA0B6589}"/>
              </a:ext>
            </a:extLst>
          </p:cNvPr>
          <p:cNvGrpSpPr/>
          <p:nvPr/>
        </p:nvGrpSpPr>
        <p:grpSpPr>
          <a:xfrm flipH="1">
            <a:off x="545070" y="2030739"/>
            <a:ext cx="2163836" cy="2491930"/>
            <a:chOff x="9883424" y="3549006"/>
            <a:chExt cx="1946919" cy="249193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3D0A50-D642-B88B-934D-8E406CA001DB}"/>
                </a:ext>
              </a:extLst>
            </p:cNvPr>
            <p:cNvSpPr txBox="1"/>
            <p:nvPr/>
          </p:nvSpPr>
          <p:spPr>
            <a:xfrm>
              <a:off x="9883424" y="3946395"/>
              <a:ext cx="16898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Let’s make </a:t>
              </a:r>
              <a:br>
                <a:rPr lang="en-GB" dirty="0">
                  <a:latin typeface="Sassoon Sans US 2023" pitchFamily="2" charset="77"/>
                </a:rPr>
              </a:br>
              <a:r>
                <a:rPr lang="en-GB" dirty="0">
                  <a:latin typeface="Sassoon Sans US 2023" pitchFamily="2" charset="77"/>
                </a:rPr>
                <a:t>some new </a:t>
              </a:r>
              <a:br>
                <a:rPr lang="en-GB" dirty="0">
                  <a:latin typeface="Sassoon Sans US 2023" pitchFamily="2" charset="77"/>
                </a:rPr>
              </a:br>
              <a:r>
                <a:rPr lang="en-GB" dirty="0">
                  <a:latin typeface="Sassoon Sans US 2023" pitchFamily="2" charset="77"/>
                </a:rPr>
                <a:t>words.</a:t>
              </a:r>
            </a:p>
          </p:txBody>
        </p:sp>
        <p:sp>
          <p:nvSpPr>
            <p:cNvPr id="39" name="Oval Callout 115">
              <a:extLst>
                <a:ext uri="{FF2B5EF4-FFF2-40B4-BE49-F238E27FC236}">
                  <a16:creationId xmlns:a16="http://schemas.microsoft.com/office/drawing/2014/main" id="{6DF21924-AA91-ADE8-93C5-754F50263A5E}"/>
                </a:ext>
              </a:extLst>
            </p:cNvPr>
            <p:cNvSpPr/>
            <p:nvPr/>
          </p:nvSpPr>
          <p:spPr>
            <a:xfrm flipH="1">
              <a:off x="9948821" y="3549006"/>
              <a:ext cx="1559089" cy="1647233"/>
            </a:xfrm>
            <a:prstGeom prst="wedgeEllipseCallout">
              <a:avLst>
                <a:gd name="adj1" fmla="val -20269"/>
                <a:gd name="adj2" fmla="val 60784"/>
              </a:avLst>
            </a:pr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Sassoon Sans US 2023" pitchFamily="2" charset="77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89A4187-CAAC-FABC-C796-70EBC08F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7" b="77"/>
            <a:stretch/>
          </p:blipFill>
          <p:spPr>
            <a:xfrm rot="301042" flipH="1">
              <a:off x="11036760" y="5118144"/>
              <a:ext cx="793583" cy="922792"/>
            </a:xfrm>
            <a:prstGeom prst="ellipse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DFE3D92-6DA9-EAE6-7ED6-EB93E4E4A4CF}"/>
              </a:ext>
            </a:extLst>
          </p:cNvPr>
          <p:cNvSpPr txBox="1"/>
          <p:nvPr/>
        </p:nvSpPr>
        <p:spPr>
          <a:xfrm>
            <a:off x="3306708" y="5795702"/>
            <a:ext cx="3461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compose + er + s = composers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compose + </a:t>
            </a:r>
            <a:r>
              <a:rPr lang="en-US" sz="1600" dirty="0" err="1">
                <a:solidFill>
                  <a:srgbClr val="FF3760"/>
                </a:solidFill>
                <a:latin typeface="Sassoon Sans US 2023" pitchFamily="2" charset="0"/>
              </a:rPr>
              <a:t>ite</a:t>
            </a:r>
            <a:r>
              <a:rPr lang="en-US" sz="1600" dirty="0">
                <a:solidFill>
                  <a:srgbClr val="FF3760"/>
                </a:solidFill>
                <a:latin typeface="Sassoon Sans US 2023" pitchFamily="2" charset="0"/>
              </a:rPr>
              <a:t> + ion = composition</a:t>
            </a:r>
          </a:p>
        </p:txBody>
      </p:sp>
    </p:spTree>
    <p:extLst>
      <p:ext uri="{BB962C8B-B14F-4D97-AF65-F5344CB8AC3E}">
        <p14:creationId xmlns:p14="http://schemas.microsoft.com/office/powerpoint/2010/main" val="209044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36" grpId="0"/>
      <p:bldP spid="12" grpId="0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16919</TotalTime>
  <Words>1922</Words>
  <Application>Microsoft Macintosh PowerPoint</Application>
  <PresentationFormat>Widescreen</PresentationFormat>
  <Paragraphs>515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Lucida Handwriting</vt:lpstr>
      <vt:lpstr>Calibri Light</vt:lpstr>
      <vt:lpstr>Arial</vt:lpstr>
      <vt:lpstr>Muli</vt:lpstr>
      <vt:lpstr>Sassoon Sans US 2023</vt:lpstr>
      <vt:lpstr>OpenDyslexicAlta</vt:lpstr>
      <vt:lpstr>Calibri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209</cp:revision>
  <dcterms:created xsi:type="dcterms:W3CDTF">2022-07-19T20:08:30Z</dcterms:created>
  <dcterms:modified xsi:type="dcterms:W3CDTF">2023-08-21T10:42:28Z</dcterms:modified>
</cp:coreProperties>
</file>