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27" r:id="rId3"/>
    <p:sldId id="319" r:id="rId4"/>
    <p:sldId id="422" r:id="rId5"/>
    <p:sldId id="421" r:id="rId6"/>
    <p:sldId id="413" r:id="rId7"/>
    <p:sldId id="348" r:id="rId8"/>
    <p:sldId id="423" r:id="rId9"/>
    <p:sldId id="418" r:id="rId10"/>
    <p:sldId id="318" r:id="rId11"/>
    <p:sldId id="411" r:id="rId12"/>
    <p:sldId id="412" r:id="rId13"/>
    <p:sldId id="425" r:id="rId14"/>
    <p:sldId id="426" r:id="rId15"/>
    <p:sldId id="429" r:id="rId16"/>
    <p:sldId id="405" r:id="rId17"/>
    <p:sldId id="414" r:id="rId18"/>
    <p:sldId id="406" r:id="rId19"/>
    <p:sldId id="428" r:id="rId20"/>
    <p:sldId id="410" r:id="rId21"/>
    <p:sldId id="416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ucida Handwriting" panose="03010101010101010101" pitchFamily="66" charset="77"/>
      <p:regular r:id="rId31"/>
    </p:embeddedFont>
    <p:embeddedFont>
      <p:font typeface="Muli" pitchFamily="2" charset="77"/>
      <p:regular r:id="rId32"/>
      <p:bold r:id="rId33"/>
      <p:italic r:id="rId34"/>
      <p:boldItalic r:id="rId35"/>
    </p:embeddedFont>
    <p:embeddedFont>
      <p:font typeface="OpenDyslexicAlta" pitchFamily="2" charset="77"/>
      <p:regular r:id="rId36"/>
      <p:bold r:id="rId37"/>
      <p:italic r:id="rId38"/>
      <p:boldItalic r:id="rId39"/>
    </p:embeddedFont>
    <p:embeddedFont>
      <p:font typeface="Sassoon Sans US 2023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60"/>
    <a:srgbClr val="3372DC"/>
    <a:srgbClr val="25D160"/>
    <a:srgbClr val="4A4A4A"/>
    <a:srgbClr val="B9A8EA"/>
    <a:srgbClr val="219CEE"/>
    <a:srgbClr val="F5910B"/>
    <a:srgbClr val="FF9FB1"/>
    <a:srgbClr val="7956D6"/>
    <a:srgbClr val="8EC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2557" autoAdjust="0"/>
  </p:normalViewPr>
  <p:slideViewPr>
    <p:cSldViewPr snapToGrid="0" snapToObjects="1">
      <p:cViewPr varScale="1">
        <p:scale>
          <a:sx n="98" d="100"/>
          <a:sy n="98" d="100"/>
        </p:scale>
        <p:origin x="840" y="19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3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6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* In the word </a:t>
            </a:r>
            <a:r>
              <a:rPr lang="en-GB" sz="1050" i="1" dirty="0"/>
              <a:t>population</a:t>
            </a:r>
            <a:r>
              <a:rPr lang="en-GB" sz="1050" dirty="0"/>
              <a:t>, </a:t>
            </a:r>
            <a:r>
              <a:rPr lang="en-GB" sz="1050" i="1" dirty="0" err="1"/>
              <a:t>tion</a:t>
            </a:r>
            <a:r>
              <a:rPr lang="en-GB" sz="1050" dirty="0"/>
              <a:t> is a syllable, but the suffix added is </a:t>
            </a:r>
            <a:r>
              <a:rPr lang="en-GB" sz="1050" i="1" dirty="0"/>
              <a:t>-ion </a:t>
            </a:r>
            <a:r>
              <a:rPr lang="en-GB" sz="1050" dirty="0"/>
              <a:t>because the </a:t>
            </a:r>
            <a:r>
              <a:rPr lang="en-GB" sz="1050" i="1" dirty="0"/>
              <a:t>t</a:t>
            </a:r>
            <a:r>
              <a:rPr lang="en-GB" sz="1050" dirty="0"/>
              <a:t> belongs to the base word. Population meaning, </a:t>
            </a:r>
            <a:r>
              <a:rPr lang="en-GB" sz="1050" i="1" dirty="0"/>
              <a:t>the result of populating an area</a:t>
            </a:r>
            <a:r>
              <a:rPr lang="en-GB" sz="105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8005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39056" y="1990382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797" y="2037334"/>
            <a:ext cx="338137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946" y="2037334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411349" y="1990094"/>
            <a:ext cx="9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List: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628292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59" y="6026934"/>
            <a:ext cx="1051968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85897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849CB61-1B2C-2E25-7B0F-7A6678B31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6" y="628321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</p:spTree>
    <p:extLst>
      <p:ext uri="{BB962C8B-B14F-4D97-AF65-F5344CB8AC3E}">
        <p14:creationId xmlns:p14="http://schemas.microsoft.com/office/powerpoint/2010/main" val="370456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984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CED9D9-20B5-394F-0AC8-3D71756BB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4493" y="209185"/>
            <a:ext cx="1077537" cy="10697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2CA3969-30A6-C2B5-88DB-6D1276BB0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50982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2FCA8DE-4E5A-6362-114E-14021F84B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35339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22661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66E18-4B12-AFF2-7E40-7F5014C6AA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4493" y="209185"/>
            <a:ext cx="1077537" cy="1069769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39A846B6-8BFF-0F5E-BE83-810842A56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78716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89C77C9-5C97-462A-9166-7ABD60255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79824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</p:spTree>
    <p:extLst>
      <p:ext uri="{BB962C8B-B14F-4D97-AF65-F5344CB8AC3E}">
        <p14:creationId xmlns:p14="http://schemas.microsoft.com/office/powerpoint/2010/main" val="121637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B4C47-536B-996E-0ED4-82AD5B427E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4493" y="209185"/>
            <a:ext cx="1077537" cy="1069769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849CB61-1B2C-2E25-7B0F-7A6678B31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6" y="628321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</p:spTree>
    <p:extLst>
      <p:ext uri="{BB962C8B-B14F-4D97-AF65-F5344CB8AC3E}">
        <p14:creationId xmlns:p14="http://schemas.microsoft.com/office/powerpoint/2010/main" val="23734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1563" y="211753"/>
            <a:ext cx="1040165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203496"/>
            <a:ext cx="776770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1" i="0">
                <a:solidFill>
                  <a:srgbClr val="3372DC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</p:spTree>
    <p:extLst>
      <p:ext uri="{BB962C8B-B14F-4D97-AF65-F5344CB8AC3E}">
        <p14:creationId xmlns:p14="http://schemas.microsoft.com/office/powerpoint/2010/main" val="4985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2CA3969-30A6-C2B5-88DB-6D1276BB0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50982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2FCA8DE-4E5A-6362-114E-14021F84B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35339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A7781-8B8E-75D8-E1D5-F4AE78164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1563" y="211753"/>
            <a:ext cx="1040165" cy="10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39A846B6-8BFF-0F5E-BE83-810842A56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78716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89C77C9-5C97-462A-9166-7ABD60255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79824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E9404-A30A-8586-DF76-E72DF9EA14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1563" y="211753"/>
            <a:ext cx="1040165" cy="10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98ED0-F62F-4262-8066-81F961400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8952" y="367017"/>
            <a:ext cx="1040165" cy="1038013"/>
          </a:xfrm>
          <a:prstGeom prst="rect">
            <a:avLst/>
          </a:prstGeom>
        </p:spPr>
      </p:pic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Sassoon Sans US 2023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4228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19313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‹#›</a:t>
            </a:fld>
            <a:endParaRPr lang="en-US" dirty="0">
              <a:latin typeface="Sassoon Sans US 2023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93209-7E46-1BBD-8BA6-C44513D50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30266" y="361103"/>
            <a:ext cx="1077537" cy="1069769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Sassoon Sans US 2023" pitchFamily="2" charset="77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4228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Sassoon Sans US 2023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203444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fizaa.blogspot.com/2008/10/dream-as-if-youll-live-forever-live-a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Sassoon Sans US 2023" pitchFamily="2" charset="0"/>
              </a:rPr>
              <a:t>To be able to spell </a:t>
            </a:r>
            <a:r>
              <a:rPr lang="en-US" i="0" dirty="0">
                <a:solidFill>
                  <a:srgbClr val="000000"/>
                </a:solidFill>
                <a:effectLst/>
                <a:latin typeface="Sassoon Sans US 2023" pitchFamily="2" charset="0"/>
              </a:rPr>
              <a:t>words with multiple sound-spelling patterns</a:t>
            </a:r>
            <a:endParaRPr lang="en-US" dirty="0">
              <a:latin typeface="Sassoon Sans US 202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ea typeface="Calibri" panose="020F0502020204030204" pitchFamily="34" charset="0"/>
                <a:cs typeface="Arial" panose="020B0604020202020204" pitchFamily="34" charset="0"/>
              </a:rPr>
              <a:t>To spell </a:t>
            </a:r>
            <a:r>
              <a:rPr lang="en-GB" dirty="0"/>
              <a:t>words that contain graphemes with the </a:t>
            </a:r>
            <a:r>
              <a:rPr lang="en-GB" i="1" dirty="0"/>
              <a:t>long a </a:t>
            </a:r>
            <a:r>
              <a:rPr lang="en-GB" dirty="0"/>
              <a:t>sound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pPr fontAlgn="t"/>
            <a:r>
              <a:rPr lang="en-GB" dirty="0">
                <a:latin typeface="Sassoon Sans US 2023" pitchFamily="2" charset="0"/>
              </a:rPr>
              <a:t>This week’s words: </a:t>
            </a:r>
            <a:r>
              <a:rPr lang="en-US" b="0" i="0" dirty="0">
                <a:solidFill>
                  <a:srgbClr val="000000"/>
                </a:solidFill>
                <a:effectLst/>
                <a:latin typeface="Sassoon Sans US 2023" pitchFamily="2" charset="0"/>
              </a:rPr>
              <a:t>neighbor, pavement, breakage, population, reindeer, complain, yesterday, savings, abeyance, dangerous</a:t>
            </a:r>
            <a:endParaRPr lang="en-GB" dirty="0">
              <a:latin typeface="Sassoon Sans US 202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E3D6-FF3C-13BF-E493-C101F8F3F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9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81769-8D38-304B-AAA2-976FCE08B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and Phoneme Maps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382247-99FD-8AA6-CC38-155F3822EFA3}"/>
              </a:ext>
            </a:extLst>
          </p:cNvPr>
          <p:cNvSpPr txBox="1">
            <a:spLocks/>
          </p:cNvSpPr>
          <p:nvPr/>
        </p:nvSpPr>
        <p:spPr>
          <a:xfrm>
            <a:off x="5126022" y="1972408"/>
            <a:ext cx="193995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Sassoon Sans US 2023" pitchFamily="2" charset="77"/>
              </a:rPr>
              <a:t>population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F8BE29-0DCF-4087-1E1D-3D8F35E47441}"/>
              </a:ext>
            </a:extLst>
          </p:cNvPr>
          <p:cNvSpPr txBox="1">
            <a:spLocks/>
          </p:cNvSpPr>
          <p:nvPr/>
        </p:nvSpPr>
        <p:spPr>
          <a:xfrm>
            <a:off x="5081137" y="2570711"/>
            <a:ext cx="2029723" cy="8217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 err="1">
                <a:latin typeface="Sassoon Sans US 2023" pitchFamily="2" charset="77"/>
              </a:rPr>
              <a:t>pop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u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la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tion</a:t>
            </a:r>
            <a:endParaRPr lang="en-GB" sz="2800" dirty="0">
              <a:latin typeface="Sassoon Sans US 2023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Sassoon Sans US 2023" pitchFamily="2" charset="77"/>
              </a:rPr>
              <a:t>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5844EC9-7ED8-A999-1B1C-0214F1D6AEBA}"/>
              </a:ext>
            </a:extLst>
          </p:cNvPr>
          <p:cNvSpPr txBox="1">
            <a:spLocks/>
          </p:cNvSpPr>
          <p:nvPr/>
        </p:nvSpPr>
        <p:spPr>
          <a:xfrm>
            <a:off x="8767365" y="4835912"/>
            <a:ext cx="1888658" cy="8925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 err="1">
                <a:latin typeface="Sassoon Sans US 2023" pitchFamily="2" charset="77"/>
              </a:rPr>
              <a:t>dan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ger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ous</a:t>
            </a:r>
            <a:endParaRPr lang="en-GB" sz="2800" dirty="0">
              <a:latin typeface="Sassoon Sans US 2023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Sassoon Sans US 2023" pitchFamily="2" charset="77"/>
              </a:rPr>
              <a:t>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89A1D08-DA3C-5A10-DB97-1049FDF28A98}"/>
              </a:ext>
            </a:extLst>
          </p:cNvPr>
          <p:cNvSpPr txBox="1">
            <a:spLocks/>
          </p:cNvSpPr>
          <p:nvPr/>
        </p:nvSpPr>
        <p:spPr>
          <a:xfrm>
            <a:off x="2119428" y="4826692"/>
            <a:ext cx="1335622" cy="8925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 err="1">
                <a:latin typeface="Sassoon Sans US 2023" pitchFamily="2" charset="77"/>
              </a:rPr>
              <a:t>sav</a:t>
            </a:r>
            <a:r>
              <a:rPr lang="en-GB" sz="2800" b="1" dirty="0" err="1">
                <a:solidFill>
                  <a:srgbClr val="FF3760"/>
                </a:solidFill>
                <a:latin typeface="Sassoon Sans US 2023" pitchFamily="2" charset="77"/>
              </a:rPr>
              <a:t>|</a:t>
            </a:r>
            <a:r>
              <a:rPr lang="en-GB" sz="2800" dirty="0" err="1">
                <a:latin typeface="Sassoon Sans US 2023" pitchFamily="2" charset="77"/>
              </a:rPr>
              <a:t>ings</a:t>
            </a:r>
            <a:endParaRPr lang="en-GB" sz="2800" dirty="0">
              <a:latin typeface="Sassoon Sans US 2023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Sassoon Sans US 2023" pitchFamily="2" charset="77"/>
              </a:rPr>
              <a:t>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927B173-84FF-6574-4619-64E22465D265}"/>
              </a:ext>
            </a:extLst>
          </p:cNvPr>
          <p:cNvSpPr txBox="1">
            <a:spLocks/>
          </p:cNvSpPr>
          <p:nvPr/>
        </p:nvSpPr>
        <p:spPr>
          <a:xfrm>
            <a:off x="8748303" y="4288070"/>
            <a:ext cx="189507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Sassoon Sans US 2023" pitchFamily="2" charset="77"/>
              </a:rPr>
              <a:t>dangerous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7720E54-B476-D233-5456-0528A91B250D}"/>
              </a:ext>
            </a:extLst>
          </p:cNvPr>
          <p:cNvSpPr txBox="1">
            <a:spLocks/>
          </p:cNvSpPr>
          <p:nvPr/>
        </p:nvSpPr>
        <p:spPr>
          <a:xfrm>
            <a:off x="2088337" y="4285062"/>
            <a:ext cx="1385316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>
                <a:latin typeface="Sassoon Sans US 2023" pitchFamily="2" charset="77"/>
              </a:rPr>
              <a:t>savings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D9211-05D6-521A-8E8F-65C622B0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44596" y="4766766"/>
            <a:ext cx="1102808" cy="110052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FDC9E7-CB65-2774-A934-FECB40CC7C85}"/>
              </a:ext>
            </a:extLst>
          </p:cNvPr>
          <p:cNvGrpSpPr/>
          <p:nvPr/>
        </p:nvGrpSpPr>
        <p:grpSpPr>
          <a:xfrm>
            <a:off x="7753537" y="1817882"/>
            <a:ext cx="4109051" cy="1932830"/>
            <a:chOff x="7753537" y="1817882"/>
            <a:chExt cx="4109051" cy="19328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24CD31E-ABDC-EFE4-062C-E2B2F78EF9EE}"/>
                </a:ext>
              </a:extLst>
            </p:cNvPr>
            <p:cNvGrpSpPr/>
            <p:nvPr/>
          </p:nvGrpSpPr>
          <p:grpSpPr>
            <a:xfrm>
              <a:off x="7753538" y="1851420"/>
              <a:ext cx="4109050" cy="1899292"/>
              <a:chOff x="5932762" y="2029659"/>
              <a:chExt cx="4769381" cy="229239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FBA0A-9940-B3AA-63F3-C97CBEFC5930}"/>
                  </a:ext>
                </a:extLst>
              </p:cNvPr>
              <p:cNvSpPr txBox="1"/>
              <p:nvPr/>
            </p:nvSpPr>
            <p:spPr>
              <a:xfrm>
                <a:off x="5932762" y="2056012"/>
                <a:ext cx="2997986" cy="159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Sassoon Sans US 2023" pitchFamily="2" charset="77"/>
                  </a:rPr>
                  <a:t>Each box should contain one spelled sound. In the final stable syllable </a:t>
                </a:r>
                <a:r>
                  <a:rPr lang="en-GB" sz="1600" i="1" dirty="0" err="1">
                    <a:latin typeface="Sassoon Sans US 2023" pitchFamily="2" charset="77"/>
                  </a:rPr>
                  <a:t>tion</a:t>
                </a:r>
                <a:r>
                  <a:rPr lang="en-GB" sz="1600" dirty="0">
                    <a:latin typeface="Sassoon Sans US 2023" pitchFamily="2" charset="77"/>
                  </a:rPr>
                  <a:t> the </a:t>
                </a:r>
                <a:r>
                  <a:rPr lang="en-GB" sz="1600" i="1" dirty="0" err="1">
                    <a:latin typeface="Sassoon Sans US 2023" pitchFamily="2" charset="77"/>
                  </a:rPr>
                  <a:t>ti</a:t>
                </a:r>
                <a:r>
                  <a:rPr lang="en-GB" sz="1600" i="1" dirty="0">
                    <a:latin typeface="Sassoon Sans US 2023" pitchFamily="2" charset="77"/>
                  </a:rPr>
                  <a:t> </a:t>
                </a:r>
                <a:r>
                  <a:rPr lang="en-GB" sz="1600" dirty="0">
                    <a:latin typeface="Sassoon Sans US 2023" pitchFamily="2" charset="77"/>
                  </a:rPr>
                  <a:t>spells the /sh/ sound, so it should occupy one box. </a:t>
                </a:r>
              </a:p>
            </p:txBody>
          </p:sp>
          <p:pic>
            <p:nvPicPr>
              <p:cNvPr id="6" name="Picture 5" descr="A cartoon of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0C62147C-A0B4-E9CE-1B74-09416B440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7000" y="2029659"/>
                <a:ext cx="1415143" cy="2292396"/>
              </a:xfrm>
              <a:prstGeom prst="rect">
                <a:avLst/>
              </a:prstGeom>
            </p:spPr>
          </p:pic>
        </p:grp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7E726031-48EC-6AEC-6E86-DA4FDE40A75A}"/>
                </a:ext>
              </a:extLst>
            </p:cNvPr>
            <p:cNvSpPr/>
            <p:nvPr/>
          </p:nvSpPr>
          <p:spPr>
            <a:xfrm>
              <a:off x="7753537" y="1817882"/>
              <a:ext cx="2582908" cy="1434185"/>
            </a:xfrm>
            <a:prstGeom prst="wedgeRoundRectCallout">
              <a:avLst>
                <a:gd name="adj1" fmla="val 62050"/>
                <a:gd name="adj2" fmla="val 15361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37348B1-ABB4-75B0-8826-F728A815F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70850"/>
              </p:ext>
            </p:extLst>
          </p:nvPr>
        </p:nvGraphicFramePr>
        <p:xfrm>
          <a:off x="3527637" y="3476791"/>
          <a:ext cx="5136723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747">
                  <a:extLst>
                    <a:ext uri="{9D8B030D-6E8A-4147-A177-3AD203B41FA5}">
                      <a16:colId xmlns:a16="http://schemas.microsoft.com/office/drawing/2014/main" val="3043968632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25240129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4193533483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232299239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86565001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43053616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2389385136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348717197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792282501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783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2E7311-145C-6BF3-0B8A-BF439161B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50674"/>
              </p:ext>
            </p:extLst>
          </p:nvPr>
        </p:nvGraphicFramePr>
        <p:xfrm>
          <a:off x="3527636" y="3476791"/>
          <a:ext cx="5136723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747">
                  <a:extLst>
                    <a:ext uri="{9D8B030D-6E8A-4147-A177-3AD203B41FA5}">
                      <a16:colId xmlns:a16="http://schemas.microsoft.com/office/drawing/2014/main" val="3043968632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25240129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4193533483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232299239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86565001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430536161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2389385136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3348717197"/>
                    </a:ext>
                  </a:extLst>
                </a:gridCol>
                <a:gridCol w="570747">
                  <a:extLst>
                    <a:ext uri="{9D8B030D-6E8A-4147-A177-3AD203B41FA5}">
                      <a16:colId xmlns:a16="http://schemas.microsoft.com/office/drawing/2014/main" val="792282501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ti</a:t>
                      </a:r>
                      <a:endParaRPr lang="en-US" sz="2800" b="1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878345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AA90555C-5B2C-B785-1C11-08714BE6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47592"/>
              </p:ext>
            </p:extLst>
          </p:nvPr>
        </p:nvGraphicFramePr>
        <p:xfrm>
          <a:off x="952470" y="5824909"/>
          <a:ext cx="3517560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260">
                  <a:extLst>
                    <a:ext uri="{9D8B030D-6E8A-4147-A177-3AD203B41FA5}">
                      <a16:colId xmlns:a16="http://schemas.microsoft.com/office/drawing/2014/main" val="2168606653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35607021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4240581083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222511750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4212203298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642187612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6838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082A9A-4C3A-7F13-8490-67E71A0DA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85184"/>
              </p:ext>
            </p:extLst>
          </p:nvPr>
        </p:nvGraphicFramePr>
        <p:xfrm>
          <a:off x="952470" y="5824909"/>
          <a:ext cx="3517560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260">
                  <a:extLst>
                    <a:ext uri="{9D8B030D-6E8A-4147-A177-3AD203B41FA5}">
                      <a16:colId xmlns:a16="http://schemas.microsoft.com/office/drawing/2014/main" val="2168606653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35607021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4240581083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222511750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4212203298"/>
                    </a:ext>
                  </a:extLst>
                </a:gridCol>
                <a:gridCol w="586260">
                  <a:extLst>
                    <a:ext uri="{9D8B030D-6E8A-4147-A177-3AD203B41FA5}">
                      <a16:colId xmlns:a16="http://schemas.microsoft.com/office/drawing/2014/main" val="3642187612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i</a:t>
                      </a:r>
                      <a:endParaRPr lang="en-US" sz="2400" b="1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268387"/>
                  </a:ext>
                </a:extLst>
              </a:tr>
            </a:tbl>
          </a:graphicData>
        </a:graphic>
      </p:graphicFrame>
      <p:graphicFrame>
        <p:nvGraphicFramePr>
          <p:cNvPr id="22" name="Table 26">
            <a:extLst>
              <a:ext uri="{FF2B5EF4-FFF2-40B4-BE49-F238E27FC236}">
                <a16:creationId xmlns:a16="http://schemas.microsoft.com/office/drawing/2014/main" id="{23034769-0035-D844-2831-82449460A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87723"/>
              </p:ext>
            </p:extLst>
          </p:nvPr>
        </p:nvGraphicFramePr>
        <p:xfrm>
          <a:off x="7593199" y="5824909"/>
          <a:ext cx="4132023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289">
                  <a:extLst>
                    <a:ext uri="{9D8B030D-6E8A-4147-A177-3AD203B41FA5}">
                      <a16:colId xmlns:a16="http://schemas.microsoft.com/office/drawing/2014/main" val="2113475369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723958481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807588404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060007972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3087800848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352315904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3415959642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1140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5A76BE2-127C-4CE5-DFDE-6043E1DE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15881"/>
              </p:ext>
            </p:extLst>
          </p:nvPr>
        </p:nvGraphicFramePr>
        <p:xfrm>
          <a:off x="7593198" y="5824556"/>
          <a:ext cx="4132023" cy="547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289">
                  <a:extLst>
                    <a:ext uri="{9D8B030D-6E8A-4147-A177-3AD203B41FA5}">
                      <a16:colId xmlns:a16="http://schemas.microsoft.com/office/drawing/2014/main" val="2113475369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723958481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807588404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060007972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3087800848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2352315904"/>
                    </a:ext>
                  </a:extLst>
                </a:gridCol>
                <a:gridCol w="590289">
                  <a:extLst>
                    <a:ext uri="{9D8B030D-6E8A-4147-A177-3AD203B41FA5}">
                      <a16:colId xmlns:a16="http://schemas.microsoft.com/office/drawing/2014/main" val="3415959642"/>
                    </a:ext>
                  </a:extLst>
                </a:gridCol>
              </a:tblGrid>
              <a:tr h="5478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ou</a:t>
                      </a:r>
                      <a:endParaRPr lang="en-US" sz="2400" b="1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911409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C2F0A-8555-46B5-372C-43239D6D1619}"/>
              </a:ext>
            </a:extLst>
          </p:cNvPr>
          <p:cNvGrpSpPr/>
          <p:nvPr/>
        </p:nvGrpSpPr>
        <p:grpSpPr>
          <a:xfrm>
            <a:off x="427418" y="1803157"/>
            <a:ext cx="3375541" cy="2218193"/>
            <a:chOff x="427418" y="1803157"/>
            <a:chExt cx="3375541" cy="221819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7415E43-189A-5D4F-148F-7BA1F787AFCF}"/>
                </a:ext>
              </a:extLst>
            </p:cNvPr>
            <p:cNvGrpSpPr/>
            <p:nvPr/>
          </p:nvGrpSpPr>
          <p:grpSpPr>
            <a:xfrm>
              <a:off x="427418" y="1817882"/>
              <a:ext cx="3257060" cy="2203468"/>
              <a:chOff x="728691" y="4928262"/>
              <a:chExt cx="3257060" cy="2203468"/>
            </a:xfrm>
          </p:grpSpPr>
          <p:pic>
            <p:nvPicPr>
              <p:cNvPr id="11" name="Picture 10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5120C976-346C-3C3E-85BC-5A0C43A3A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28691" y="4928262"/>
                <a:ext cx="877886" cy="2203468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F542A7-FD70-F866-AC92-EE12D761A796}"/>
                  </a:ext>
                </a:extLst>
              </p:cNvPr>
              <p:cNvSpPr txBox="1"/>
              <p:nvPr/>
            </p:nvSpPr>
            <p:spPr>
              <a:xfrm>
                <a:off x="2045796" y="4980400"/>
                <a:ext cx="1939955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Sassoon Sans US 2023" pitchFamily="2" charset="0"/>
                  </a:rPr>
                  <a:t>How many syllables does each word have? Can you break down the words into phonemes?</a:t>
                </a:r>
              </a:p>
            </p:txBody>
          </p:sp>
        </p:grpSp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99A21BAC-BEFC-FC44-C7E9-B29FBC467EC5}"/>
                </a:ext>
              </a:extLst>
            </p:cNvPr>
            <p:cNvSpPr/>
            <p:nvPr/>
          </p:nvSpPr>
          <p:spPr>
            <a:xfrm>
              <a:off x="1626044" y="1803157"/>
              <a:ext cx="2176915" cy="1434186"/>
            </a:xfrm>
            <a:prstGeom prst="wedgeRoundRectCallout">
              <a:avLst>
                <a:gd name="adj1" fmla="val -63915"/>
                <a:gd name="adj2" fmla="val 429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3A93F5-A1C5-8F0A-C476-C75B67092472}"/>
              </a:ext>
            </a:extLst>
          </p:cNvPr>
          <p:cNvGrpSpPr/>
          <p:nvPr/>
        </p:nvGrpSpPr>
        <p:grpSpPr>
          <a:xfrm>
            <a:off x="1664172" y="5204888"/>
            <a:ext cx="1291550" cy="1225372"/>
            <a:chOff x="1829485" y="5122232"/>
            <a:chExt cx="1291550" cy="12253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2E3C0-BC23-B39D-8409-33252838C7D8}"/>
                </a:ext>
              </a:extLst>
            </p:cNvPr>
            <p:cNvSpPr txBox="1"/>
            <p:nvPr/>
          </p:nvSpPr>
          <p:spPr>
            <a:xfrm>
              <a:off x="2685637" y="6001517"/>
              <a:ext cx="194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u="sng" dirty="0">
                  <a:solidFill>
                    <a:srgbClr val="FF3760"/>
                  </a:solidFill>
                  <a:latin typeface="Sassoon Sans US 2023" pitchFamily="2" charset="0"/>
                </a:rPr>
                <a:t>e</a:t>
              </a: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FD8869FD-2468-E415-DA9F-D44FC2147006}"/>
                </a:ext>
              </a:extLst>
            </p:cNvPr>
            <p:cNvSpPr/>
            <p:nvPr/>
          </p:nvSpPr>
          <p:spPr>
            <a:xfrm rot="8679668">
              <a:off x="1829485" y="5122232"/>
              <a:ext cx="1291550" cy="1225372"/>
            </a:xfrm>
            <a:prstGeom prst="arc">
              <a:avLst>
                <a:gd name="adj1" fmla="val 16437983"/>
                <a:gd name="adj2" fmla="val 21057363"/>
              </a:avLst>
            </a:prstGeom>
            <a:ln w="19050">
              <a:solidFill>
                <a:srgbClr val="FF37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8B00B7-B185-1D19-A536-73B28700FAD3}"/>
                </a:ext>
              </a:extLst>
            </p:cNvPr>
            <p:cNvCxnSpPr>
              <a:cxnSpLocks/>
            </p:cNvCxnSpPr>
            <p:nvPr/>
          </p:nvCxnSpPr>
          <p:spPr>
            <a:xfrm>
              <a:off x="2707045" y="6114087"/>
              <a:ext cx="151361" cy="1323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2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10</a:t>
            </a:fld>
            <a:endParaRPr lang="en-US" dirty="0">
              <a:latin typeface="Sassoon Sans US 2023" pitchFamily="2" charset="77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DA805F3-79D5-B62C-12FA-E1D449E5A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65396"/>
              </p:ext>
            </p:extLst>
          </p:nvPr>
        </p:nvGraphicFramePr>
        <p:xfrm>
          <a:off x="314513" y="1724796"/>
          <a:ext cx="11587685" cy="484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636">
                  <a:extLst>
                    <a:ext uri="{9D8B030D-6E8A-4147-A177-3AD203B41FA5}">
                      <a16:colId xmlns:a16="http://schemas.microsoft.com/office/drawing/2014/main" val="2451205565"/>
                    </a:ext>
                  </a:extLst>
                </a:gridCol>
                <a:gridCol w="1809602">
                  <a:extLst>
                    <a:ext uri="{9D8B030D-6E8A-4147-A177-3AD203B41FA5}">
                      <a16:colId xmlns:a16="http://schemas.microsoft.com/office/drawing/2014/main" val="2416134538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1999317782"/>
                    </a:ext>
                  </a:extLst>
                </a:gridCol>
                <a:gridCol w="144579">
                  <a:extLst>
                    <a:ext uri="{9D8B030D-6E8A-4147-A177-3AD203B41FA5}">
                      <a16:colId xmlns:a16="http://schemas.microsoft.com/office/drawing/2014/main" val="1558674223"/>
                    </a:ext>
                  </a:extLst>
                </a:gridCol>
                <a:gridCol w="361448">
                  <a:extLst>
                    <a:ext uri="{9D8B030D-6E8A-4147-A177-3AD203B41FA5}">
                      <a16:colId xmlns:a16="http://schemas.microsoft.com/office/drawing/2014/main" val="600322930"/>
                    </a:ext>
                  </a:extLst>
                </a:gridCol>
                <a:gridCol w="289159">
                  <a:extLst>
                    <a:ext uri="{9D8B030D-6E8A-4147-A177-3AD203B41FA5}">
                      <a16:colId xmlns:a16="http://schemas.microsoft.com/office/drawing/2014/main" val="4148139577"/>
                    </a:ext>
                  </a:extLst>
                </a:gridCol>
                <a:gridCol w="216868">
                  <a:extLst>
                    <a:ext uri="{9D8B030D-6E8A-4147-A177-3AD203B41FA5}">
                      <a16:colId xmlns:a16="http://schemas.microsoft.com/office/drawing/2014/main" val="2916746415"/>
                    </a:ext>
                  </a:extLst>
                </a:gridCol>
                <a:gridCol w="433738">
                  <a:extLst>
                    <a:ext uri="{9D8B030D-6E8A-4147-A177-3AD203B41FA5}">
                      <a16:colId xmlns:a16="http://schemas.microsoft.com/office/drawing/2014/main" val="389418843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694713139"/>
                    </a:ext>
                  </a:extLst>
                </a:gridCol>
                <a:gridCol w="506028">
                  <a:extLst>
                    <a:ext uri="{9D8B030D-6E8A-4147-A177-3AD203B41FA5}">
                      <a16:colId xmlns:a16="http://schemas.microsoft.com/office/drawing/2014/main" val="97524771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009565518"/>
                    </a:ext>
                  </a:extLst>
                </a:gridCol>
                <a:gridCol w="433738">
                  <a:extLst>
                    <a:ext uri="{9D8B030D-6E8A-4147-A177-3AD203B41FA5}">
                      <a16:colId xmlns:a16="http://schemas.microsoft.com/office/drawing/2014/main" val="1191301400"/>
                    </a:ext>
                  </a:extLst>
                </a:gridCol>
                <a:gridCol w="216868">
                  <a:extLst>
                    <a:ext uri="{9D8B030D-6E8A-4147-A177-3AD203B41FA5}">
                      <a16:colId xmlns:a16="http://schemas.microsoft.com/office/drawing/2014/main" val="2442857991"/>
                    </a:ext>
                  </a:extLst>
                </a:gridCol>
                <a:gridCol w="289159">
                  <a:extLst>
                    <a:ext uri="{9D8B030D-6E8A-4147-A177-3AD203B41FA5}">
                      <a16:colId xmlns:a16="http://schemas.microsoft.com/office/drawing/2014/main" val="3506268651"/>
                    </a:ext>
                  </a:extLst>
                </a:gridCol>
                <a:gridCol w="361448">
                  <a:extLst>
                    <a:ext uri="{9D8B030D-6E8A-4147-A177-3AD203B41FA5}">
                      <a16:colId xmlns:a16="http://schemas.microsoft.com/office/drawing/2014/main" val="910865134"/>
                    </a:ext>
                  </a:extLst>
                </a:gridCol>
                <a:gridCol w="144579">
                  <a:extLst>
                    <a:ext uri="{9D8B030D-6E8A-4147-A177-3AD203B41FA5}">
                      <a16:colId xmlns:a16="http://schemas.microsoft.com/office/drawing/2014/main" val="2127067046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2354315038"/>
                    </a:ext>
                  </a:extLst>
                </a:gridCol>
                <a:gridCol w="1475409">
                  <a:extLst>
                    <a:ext uri="{9D8B030D-6E8A-4147-A177-3AD203B41FA5}">
                      <a16:colId xmlns:a16="http://schemas.microsoft.com/office/drawing/2014/main" val="4060289005"/>
                    </a:ext>
                  </a:extLst>
                </a:gridCol>
                <a:gridCol w="1944692">
                  <a:extLst>
                    <a:ext uri="{9D8B030D-6E8A-4147-A177-3AD203B41FA5}">
                      <a16:colId xmlns:a16="http://schemas.microsoft.com/office/drawing/2014/main" val="4092447763"/>
                    </a:ext>
                  </a:extLst>
                </a:gridCol>
              </a:tblGrid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Sassoon Sans US 2023" pitchFamily="2" charset="0"/>
                        </a:rPr>
                        <a:t>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Syllables</a:t>
                      </a:r>
                    </a:p>
                  </a:txBody>
                  <a:tcPr anchor="ctr"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Sound Boxes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assoon Sans US 2023" pitchFamily="2" charset="0"/>
                        </a:rPr>
                        <a:t>Spelling of </a:t>
                      </a:r>
                      <a:r>
                        <a:rPr lang="en-US" sz="1200" b="1" i="1" dirty="0">
                          <a:latin typeface="Sassoon Sans US 2023" pitchFamily="2" charset="0"/>
                        </a:rPr>
                        <a:t>long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My Words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706255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pop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u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la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tion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ti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760"/>
                          </a:solidFill>
                          <a:latin typeface="Lucida Handwriting" panose="03010101010101010101" pitchFamily="66" charset="0"/>
                        </a:rPr>
                        <a:t>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53400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Sassoon Sans US 2023" pitchFamily="2" charset="0"/>
                        </a:rPr>
                        <a:t>neighbor</a:t>
                      </a:r>
                      <a:endParaRPr lang="en-GB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4194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complain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38940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pavement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9979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2354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abeyance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32371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breakage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72070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reindeer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53647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yesterday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77279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dangerous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423063"/>
                  </a:ext>
                </a:extLst>
              </a:tr>
            </a:tbl>
          </a:graphicData>
        </a:graphic>
      </p:graphicFrame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A7B71C3-239A-B6BF-6FB8-73A7E0A83A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59808" y="578709"/>
            <a:ext cx="7672383" cy="749135"/>
          </a:xfrm>
        </p:spPr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en-GB" sz="1400" b="0" dirty="0">
                <a:solidFill>
                  <a:schemeClr val="tx1"/>
                </a:solidFill>
                <a:latin typeface="Sassoon Sans US 2023" pitchFamily="2" charset="0"/>
              </a:rPr>
              <a:t>Read each word and split into syllables and phonemes, spelling one sound in each box. Write the grapheme that spells the </a:t>
            </a:r>
            <a:r>
              <a:rPr lang="en-GB" sz="1400" b="0" i="1" dirty="0">
                <a:solidFill>
                  <a:schemeClr val="tx1"/>
                </a:solidFill>
                <a:latin typeface="Sassoon Sans US 2023" pitchFamily="2" charset="0"/>
              </a:rPr>
              <a:t>long a</a:t>
            </a:r>
            <a:r>
              <a:rPr lang="en-GB" sz="1400" b="0" dirty="0">
                <a:solidFill>
                  <a:schemeClr val="tx1"/>
                </a:solidFill>
                <a:latin typeface="Sassoon Sans US 2023" pitchFamily="2" charset="0"/>
              </a:rPr>
              <a:t> sound in each word. Finally, write the word out again.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96DF1-51C0-ACA9-0FA0-CF8000AD4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2334" y="312814"/>
            <a:ext cx="6236831" cy="32067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cs typeface="Arial" panose="020B0604020202020204" pitchFamily="34" charset="0"/>
              </a:rPr>
              <a:t>Words </a:t>
            </a:r>
            <a:r>
              <a:rPr lang="en-GB" sz="1800" b="1" dirty="0"/>
              <a:t>with the </a:t>
            </a:r>
            <a:r>
              <a:rPr lang="en-GB" sz="1800" b="1" i="1" dirty="0"/>
              <a:t>long a </a:t>
            </a:r>
            <a:r>
              <a:rPr lang="en-GB" sz="1800" b="1" dirty="0"/>
              <a:t>sound</a:t>
            </a:r>
            <a:endParaRPr lang="en-GB" sz="1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11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panose="020B0604020202020204" pitchFamily="34" charset="0"/>
              </a:rPr>
              <a:t>Words </a:t>
            </a:r>
            <a:r>
              <a:rPr lang="en-GB" dirty="0"/>
              <a:t>with the </a:t>
            </a:r>
            <a:r>
              <a:rPr lang="en-GB" i="1" dirty="0"/>
              <a:t>long a </a:t>
            </a:r>
            <a:r>
              <a:rPr lang="en-GB" dirty="0"/>
              <a:t>sound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en-GB" sz="2200" b="1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DA805F3-79D5-B62C-12FA-E1D449E5A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51097"/>
              </p:ext>
            </p:extLst>
          </p:nvPr>
        </p:nvGraphicFramePr>
        <p:xfrm>
          <a:off x="318060" y="1741521"/>
          <a:ext cx="11581497" cy="484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162">
                  <a:extLst>
                    <a:ext uri="{9D8B030D-6E8A-4147-A177-3AD203B41FA5}">
                      <a16:colId xmlns:a16="http://schemas.microsoft.com/office/drawing/2014/main" val="2451205565"/>
                    </a:ext>
                  </a:extLst>
                </a:gridCol>
                <a:gridCol w="1791076">
                  <a:extLst>
                    <a:ext uri="{9D8B030D-6E8A-4147-A177-3AD203B41FA5}">
                      <a16:colId xmlns:a16="http://schemas.microsoft.com/office/drawing/2014/main" val="2416134538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1999317782"/>
                    </a:ext>
                  </a:extLst>
                </a:gridCol>
                <a:gridCol w="144579">
                  <a:extLst>
                    <a:ext uri="{9D8B030D-6E8A-4147-A177-3AD203B41FA5}">
                      <a16:colId xmlns:a16="http://schemas.microsoft.com/office/drawing/2014/main" val="4290506550"/>
                    </a:ext>
                  </a:extLst>
                </a:gridCol>
                <a:gridCol w="361448">
                  <a:extLst>
                    <a:ext uri="{9D8B030D-6E8A-4147-A177-3AD203B41FA5}">
                      <a16:colId xmlns:a16="http://schemas.microsoft.com/office/drawing/2014/main" val="889934856"/>
                    </a:ext>
                  </a:extLst>
                </a:gridCol>
                <a:gridCol w="289159">
                  <a:extLst>
                    <a:ext uri="{9D8B030D-6E8A-4147-A177-3AD203B41FA5}">
                      <a16:colId xmlns:a16="http://schemas.microsoft.com/office/drawing/2014/main" val="4024755246"/>
                    </a:ext>
                  </a:extLst>
                </a:gridCol>
                <a:gridCol w="216868">
                  <a:extLst>
                    <a:ext uri="{9D8B030D-6E8A-4147-A177-3AD203B41FA5}">
                      <a16:colId xmlns:a16="http://schemas.microsoft.com/office/drawing/2014/main" val="233598580"/>
                    </a:ext>
                  </a:extLst>
                </a:gridCol>
                <a:gridCol w="433738">
                  <a:extLst>
                    <a:ext uri="{9D8B030D-6E8A-4147-A177-3AD203B41FA5}">
                      <a16:colId xmlns:a16="http://schemas.microsoft.com/office/drawing/2014/main" val="75093593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99116739"/>
                    </a:ext>
                  </a:extLst>
                </a:gridCol>
                <a:gridCol w="506028">
                  <a:extLst>
                    <a:ext uri="{9D8B030D-6E8A-4147-A177-3AD203B41FA5}">
                      <a16:colId xmlns:a16="http://schemas.microsoft.com/office/drawing/2014/main" val="372407912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98151215"/>
                    </a:ext>
                  </a:extLst>
                </a:gridCol>
                <a:gridCol w="433738">
                  <a:extLst>
                    <a:ext uri="{9D8B030D-6E8A-4147-A177-3AD203B41FA5}">
                      <a16:colId xmlns:a16="http://schemas.microsoft.com/office/drawing/2014/main" val="2745981610"/>
                    </a:ext>
                  </a:extLst>
                </a:gridCol>
                <a:gridCol w="216868">
                  <a:extLst>
                    <a:ext uri="{9D8B030D-6E8A-4147-A177-3AD203B41FA5}">
                      <a16:colId xmlns:a16="http://schemas.microsoft.com/office/drawing/2014/main" val="3080785001"/>
                    </a:ext>
                  </a:extLst>
                </a:gridCol>
                <a:gridCol w="289159">
                  <a:extLst>
                    <a:ext uri="{9D8B030D-6E8A-4147-A177-3AD203B41FA5}">
                      <a16:colId xmlns:a16="http://schemas.microsoft.com/office/drawing/2014/main" val="3161609154"/>
                    </a:ext>
                  </a:extLst>
                </a:gridCol>
                <a:gridCol w="361448">
                  <a:extLst>
                    <a:ext uri="{9D8B030D-6E8A-4147-A177-3AD203B41FA5}">
                      <a16:colId xmlns:a16="http://schemas.microsoft.com/office/drawing/2014/main" val="3167834436"/>
                    </a:ext>
                  </a:extLst>
                </a:gridCol>
                <a:gridCol w="144579">
                  <a:extLst>
                    <a:ext uri="{9D8B030D-6E8A-4147-A177-3AD203B41FA5}">
                      <a16:colId xmlns:a16="http://schemas.microsoft.com/office/drawing/2014/main" val="1796581102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3708204728"/>
                    </a:ext>
                  </a:extLst>
                </a:gridCol>
                <a:gridCol w="1475409">
                  <a:extLst>
                    <a:ext uri="{9D8B030D-6E8A-4147-A177-3AD203B41FA5}">
                      <a16:colId xmlns:a16="http://schemas.microsoft.com/office/drawing/2014/main" val="4060289005"/>
                    </a:ext>
                  </a:extLst>
                </a:gridCol>
                <a:gridCol w="1938504">
                  <a:extLst>
                    <a:ext uri="{9D8B030D-6E8A-4147-A177-3AD203B41FA5}">
                      <a16:colId xmlns:a16="http://schemas.microsoft.com/office/drawing/2014/main" val="4092447763"/>
                    </a:ext>
                  </a:extLst>
                </a:gridCol>
              </a:tblGrid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Sassoon Sans US 2023" pitchFamily="2" charset="0"/>
                        </a:rPr>
                        <a:t>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Syllables</a:t>
                      </a:r>
                    </a:p>
                  </a:txBody>
                  <a:tcPr anchor="ctr"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Sound Boxes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Sassoon Sans US 2023" pitchFamily="2" charset="0"/>
                        </a:rPr>
                        <a:t>Spelling of </a:t>
                      </a:r>
                      <a:r>
                        <a:rPr lang="en-US" sz="1200" b="1" i="1" dirty="0">
                          <a:latin typeface="Sassoon Sans US 2023" pitchFamily="2" charset="0"/>
                        </a:rPr>
                        <a:t>long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assoon Sans US 2023" pitchFamily="2" charset="0"/>
                        </a:rPr>
                        <a:t>My Words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706255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pop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u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la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tion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ti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760"/>
                          </a:solidFill>
                          <a:latin typeface="Lucida Handwriting" panose="03010101010101010101" pitchFamily="66" charset="0"/>
                        </a:rPr>
                        <a:t>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53400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Sassoon Sans US 2023" pitchFamily="2" charset="0"/>
                        </a:rPr>
                        <a:t>neighbor</a:t>
                      </a:r>
                      <a:endParaRPr lang="en-GB" sz="2000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neigh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bor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eigh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eigh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neighbor</a:t>
                      </a:r>
                      <a:endParaRPr lang="en-GB" sz="160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4194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complain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com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plain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c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i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complain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38940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pavement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pave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ment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u="sng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u="sng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a_e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pavement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9979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sav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ings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u="sng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i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a_e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savings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23546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abeyance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bey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ance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ey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ey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abeyance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32371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breakage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break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age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b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ea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ea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breakage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720709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reindeer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rein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deer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ei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ee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ei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reindeer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53647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yesterday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yes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ter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day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yesterday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772798"/>
                  </a:ext>
                </a:extLst>
              </a:tr>
              <a:tr h="4404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assoon Sans US 2023" pitchFamily="2" charset="0"/>
                        </a:rPr>
                        <a:t>dangerous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dan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ger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Sassoon Sans US 2023" pitchFamily="2" charset="0"/>
                        </a:rPr>
                        <a:t>|</a:t>
                      </a:r>
                      <a:r>
                        <a:rPr lang="en-US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ous</a:t>
                      </a:r>
                      <a:endParaRPr lang="en-US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ou</a:t>
                      </a:r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3760"/>
                        </a:solidFill>
                        <a:latin typeface="Sassoon Sans US 2023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760"/>
                          </a:solidFill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dangerous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423063"/>
                  </a:ext>
                </a:extLst>
              </a:tr>
            </a:tbl>
          </a:graphicData>
        </a:graphic>
      </p:graphicFrame>
      <p:sp>
        <p:nvSpPr>
          <p:cNvPr id="3" name="Arc 2">
            <a:extLst>
              <a:ext uri="{FF2B5EF4-FFF2-40B4-BE49-F238E27FC236}">
                <a16:creationId xmlns:a16="http://schemas.microsoft.com/office/drawing/2014/main" id="{53EE4CA9-FC1F-AD96-99F5-FD77AAAA3EC5}"/>
              </a:ext>
            </a:extLst>
          </p:cNvPr>
          <p:cNvSpPr/>
          <p:nvPr/>
        </p:nvSpPr>
        <p:spPr>
          <a:xfrm rot="8679668">
            <a:off x="4349132" y="2498048"/>
            <a:ext cx="1616944" cy="1526894"/>
          </a:xfrm>
          <a:prstGeom prst="arc">
            <a:avLst>
              <a:gd name="adj1" fmla="val 16057212"/>
              <a:gd name="adj2" fmla="val 20784577"/>
            </a:avLst>
          </a:prstGeom>
          <a:ln w="19050">
            <a:solidFill>
              <a:srgbClr val="FF3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67B47-48B8-F7AA-3A1D-3330211266C1}"/>
              </a:ext>
            </a:extLst>
          </p:cNvPr>
          <p:cNvCxnSpPr>
            <a:cxnSpLocks/>
          </p:cNvCxnSpPr>
          <p:nvPr/>
        </p:nvCxnSpPr>
        <p:spPr>
          <a:xfrm>
            <a:off x="5360419" y="3511764"/>
            <a:ext cx="550758" cy="4236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24137E-ECCC-6C35-5FA0-F4246409D9F7}"/>
              </a:ext>
            </a:extLst>
          </p:cNvPr>
          <p:cNvSpPr txBox="1"/>
          <p:nvPr/>
        </p:nvSpPr>
        <p:spPr>
          <a:xfrm>
            <a:off x="5166241" y="4085528"/>
            <a:ext cx="19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dirty="0">
                <a:solidFill>
                  <a:srgbClr val="FF3760"/>
                </a:solidFill>
                <a:latin typeface="Sassoon Sans US 2023" pitchFamily="2" charset="0"/>
              </a:rPr>
              <a:t>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942E132-3FF4-75F9-73AF-BC2F0E762FD7}"/>
              </a:ext>
            </a:extLst>
          </p:cNvPr>
          <p:cNvSpPr/>
          <p:nvPr/>
        </p:nvSpPr>
        <p:spPr>
          <a:xfrm rot="8679668">
            <a:off x="4410046" y="3268935"/>
            <a:ext cx="1180990" cy="1194178"/>
          </a:xfrm>
          <a:prstGeom prst="arc">
            <a:avLst>
              <a:gd name="adj1" fmla="val 16748150"/>
              <a:gd name="adj2" fmla="val 20784577"/>
            </a:avLst>
          </a:prstGeom>
          <a:ln w="19050">
            <a:solidFill>
              <a:srgbClr val="FF3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93FAC6-AEE0-9778-A424-060731E209DD}"/>
              </a:ext>
            </a:extLst>
          </p:cNvPr>
          <p:cNvCxnSpPr>
            <a:cxnSpLocks/>
          </p:cNvCxnSpPr>
          <p:nvPr/>
        </p:nvCxnSpPr>
        <p:spPr>
          <a:xfrm>
            <a:off x="5187649" y="4198098"/>
            <a:ext cx="151361" cy="1323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8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12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52894E-ADE7-D096-6C3F-46D8BB993F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marR="0" indent="0" algn="ctr" rtl="0" eaLnBrk="1" fontAlgn="auto" latinLnBrk="0" hangingPunct="1">
              <a:spcBef>
                <a:spcPts val="1000"/>
              </a:spcBef>
              <a:spcAft>
                <a:spcPts val="0"/>
              </a:spcAft>
            </a:pPr>
            <a:r>
              <a:rPr lang="en-GB" b="1" i="0" kern="1200" dirty="0">
                <a:effectLst/>
                <a:latin typeface="Sassoon Sans US 2023" pitchFamily="2" charset="0"/>
              </a:rPr>
              <a:t>To be able to spell </a:t>
            </a:r>
            <a:r>
              <a:rPr lang="en-US" b="1" i="0" kern="1200" dirty="0">
                <a:effectLst/>
                <a:latin typeface="Sassoon Sans US 2023" pitchFamily="2" charset="0"/>
              </a:rPr>
              <a:t>words with multiple sound-spelling patterns</a:t>
            </a:r>
            <a:endParaRPr lang="en-US" dirty="0">
              <a:effectLst/>
              <a:latin typeface="Sassoon Sans US 2023" pitchFamily="2" charset="0"/>
            </a:endParaRPr>
          </a:p>
          <a:p>
            <a:r>
              <a:rPr lang="en-GB" b="1" i="0" kern="1200" dirty="0">
                <a:effectLst/>
                <a:latin typeface="Sassoon Sans US 2023" pitchFamily="2" charset="0"/>
                <a:ea typeface="Calibri" panose="020F0502020204030204" pitchFamily="34" charset="0"/>
                <a:cs typeface="Arial" panose="020B0604020202020204" pitchFamily="34" charset="0"/>
              </a:rPr>
              <a:t>To spell </a:t>
            </a:r>
            <a:r>
              <a:rPr lang="en-GB" b="1" i="0" kern="1200" dirty="0">
                <a:effectLst/>
                <a:latin typeface="Sassoon Sans US 2023" pitchFamily="2" charset="0"/>
              </a:rPr>
              <a:t>words that contain graphemes with the </a:t>
            </a:r>
            <a:r>
              <a:rPr lang="en-GB" b="1" i="1" kern="1200" dirty="0">
                <a:effectLst/>
                <a:latin typeface="Sassoon Sans US 2023" pitchFamily="2" charset="0"/>
              </a:rPr>
              <a:t>long a </a:t>
            </a:r>
            <a:r>
              <a:rPr lang="en-GB" b="1" i="0" kern="1200" dirty="0">
                <a:effectLst/>
                <a:latin typeface="Sassoon Sans US 2023" pitchFamily="2" charset="0"/>
              </a:rPr>
              <a:t>sound</a:t>
            </a:r>
            <a:endParaRPr lang="en-US" dirty="0">
              <a:effectLst/>
              <a:latin typeface="Sassoon Sans US 2023" pitchFamily="2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72A380-6BEF-43BF-59CD-DCC68AFEFB9E}"/>
              </a:ext>
            </a:extLst>
          </p:cNvPr>
          <p:cNvCxnSpPr>
            <a:cxnSpLocks/>
          </p:cNvCxnSpPr>
          <p:nvPr/>
        </p:nvCxnSpPr>
        <p:spPr>
          <a:xfrm>
            <a:off x="683616" y="642238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037BD4-DE6C-255E-7DEE-F65DFB446A15}"/>
              </a:ext>
            </a:extLst>
          </p:cNvPr>
          <p:cNvCxnSpPr>
            <a:cxnSpLocks/>
          </p:cNvCxnSpPr>
          <p:nvPr/>
        </p:nvCxnSpPr>
        <p:spPr>
          <a:xfrm>
            <a:off x="683616" y="277932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1C7678-C7D5-E123-B6C1-2C3FAAC550F7}"/>
              </a:ext>
            </a:extLst>
          </p:cNvPr>
          <p:cNvCxnSpPr>
            <a:cxnSpLocks/>
          </p:cNvCxnSpPr>
          <p:nvPr/>
        </p:nvCxnSpPr>
        <p:spPr>
          <a:xfrm>
            <a:off x="683616" y="318411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24213-9FD5-69B7-E657-1347394B704A}"/>
              </a:ext>
            </a:extLst>
          </p:cNvPr>
          <p:cNvCxnSpPr>
            <a:cxnSpLocks/>
          </p:cNvCxnSpPr>
          <p:nvPr/>
        </p:nvCxnSpPr>
        <p:spPr>
          <a:xfrm>
            <a:off x="683616" y="358889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1DB4DF-B25F-ADAA-1014-A4C6E8456ADE}"/>
              </a:ext>
            </a:extLst>
          </p:cNvPr>
          <p:cNvCxnSpPr>
            <a:cxnSpLocks/>
          </p:cNvCxnSpPr>
          <p:nvPr/>
        </p:nvCxnSpPr>
        <p:spPr>
          <a:xfrm>
            <a:off x="683616" y="399367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F7D447-1307-D8AA-BCD6-87AB1444644A}"/>
              </a:ext>
            </a:extLst>
          </p:cNvPr>
          <p:cNvCxnSpPr>
            <a:cxnSpLocks/>
          </p:cNvCxnSpPr>
          <p:nvPr/>
        </p:nvCxnSpPr>
        <p:spPr>
          <a:xfrm>
            <a:off x="683616" y="439846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27CD0-99F0-9BB2-1024-BE9D4E7DF4A9}"/>
              </a:ext>
            </a:extLst>
          </p:cNvPr>
          <p:cNvCxnSpPr>
            <a:cxnSpLocks/>
          </p:cNvCxnSpPr>
          <p:nvPr/>
        </p:nvCxnSpPr>
        <p:spPr>
          <a:xfrm>
            <a:off x="683616" y="480324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AACAA7-3F90-5E7D-87E1-226A7315E3AC}"/>
              </a:ext>
            </a:extLst>
          </p:cNvPr>
          <p:cNvCxnSpPr>
            <a:cxnSpLocks/>
          </p:cNvCxnSpPr>
          <p:nvPr/>
        </p:nvCxnSpPr>
        <p:spPr>
          <a:xfrm>
            <a:off x="683616" y="520803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766FA8-576A-9108-AE26-39BDC409C9E0}"/>
              </a:ext>
            </a:extLst>
          </p:cNvPr>
          <p:cNvCxnSpPr>
            <a:cxnSpLocks/>
          </p:cNvCxnSpPr>
          <p:nvPr/>
        </p:nvCxnSpPr>
        <p:spPr>
          <a:xfrm>
            <a:off x="683616" y="561281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1A4334-79CA-E922-EA02-309D74A310CC}"/>
              </a:ext>
            </a:extLst>
          </p:cNvPr>
          <p:cNvCxnSpPr>
            <a:cxnSpLocks/>
          </p:cNvCxnSpPr>
          <p:nvPr/>
        </p:nvCxnSpPr>
        <p:spPr>
          <a:xfrm>
            <a:off x="683616" y="601759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A83431-6905-2A3A-C5C2-AB0A6BF07FD5}"/>
              </a:ext>
            </a:extLst>
          </p:cNvPr>
          <p:cNvSpPr txBox="1">
            <a:spLocks/>
          </p:cNvSpPr>
          <p:nvPr/>
        </p:nvSpPr>
        <p:spPr>
          <a:xfrm>
            <a:off x="262971" y="1844142"/>
            <a:ext cx="275165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Put this week’s words in alphabetical order.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C31C419-B8C4-228B-37E5-CC38AE86A2CF}"/>
              </a:ext>
            </a:extLst>
          </p:cNvPr>
          <p:cNvSpPr txBox="1">
            <a:spLocks/>
          </p:cNvSpPr>
          <p:nvPr/>
        </p:nvSpPr>
        <p:spPr>
          <a:xfrm>
            <a:off x="3776618" y="1762828"/>
            <a:ext cx="7555596" cy="53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Find the dictionary definition for the words below. </a:t>
            </a:r>
          </a:p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Then write your own sentence for each word.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D1BEBA-A15F-F617-D826-687D403AE796}"/>
              </a:ext>
            </a:extLst>
          </p:cNvPr>
          <p:cNvSpPr/>
          <p:nvPr/>
        </p:nvSpPr>
        <p:spPr>
          <a:xfrm>
            <a:off x="397466" y="2404325"/>
            <a:ext cx="2388294" cy="4178079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E5D90A6-004B-DFAB-4640-B5B73127F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79437"/>
              </p:ext>
            </p:extLst>
          </p:nvPr>
        </p:nvGraphicFramePr>
        <p:xfrm>
          <a:off x="3085073" y="2404446"/>
          <a:ext cx="8709461" cy="417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468">
                  <a:extLst>
                    <a:ext uri="{9D8B030D-6E8A-4147-A177-3AD203B41FA5}">
                      <a16:colId xmlns:a16="http://schemas.microsoft.com/office/drawing/2014/main" val="361192884"/>
                    </a:ext>
                  </a:extLst>
                </a:gridCol>
                <a:gridCol w="3382255">
                  <a:extLst>
                    <a:ext uri="{9D8B030D-6E8A-4147-A177-3AD203B41FA5}">
                      <a16:colId xmlns:a16="http://schemas.microsoft.com/office/drawing/2014/main" val="1756877258"/>
                    </a:ext>
                  </a:extLst>
                </a:gridCol>
                <a:gridCol w="3587738">
                  <a:extLst>
                    <a:ext uri="{9D8B030D-6E8A-4147-A177-3AD203B41FA5}">
                      <a16:colId xmlns:a16="http://schemas.microsoft.com/office/drawing/2014/main" val="2285491893"/>
                    </a:ext>
                  </a:extLst>
                </a:gridCol>
              </a:tblGrid>
              <a:tr h="407606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Dictionary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In a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72122"/>
                  </a:ext>
                </a:extLst>
              </a:tr>
              <a:tr h="112091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breakage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60967"/>
                  </a:ext>
                </a:extLst>
              </a:tr>
              <a:tr h="13247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complain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572"/>
                  </a:ext>
                </a:extLst>
              </a:tr>
              <a:tr h="13247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dangerous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44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13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D5F6A1-0F84-8E7F-9599-1286F1003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Words </a:t>
            </a:r>
            <a:r>
              <a:rPr lang="en-GB" dirty="0"/>
              <a:t>with the </a:t>
            </a:r>
            <a:r>
              <a:rPr lang="en-GB" i="1" dirty="0"/>
              <a:t>long a </a:t>
            </a:r>
            <a:r>
              <a:rPr lang="en-GB" dirty="0"/>
              <a:t>sound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A830F0E-F468-C079-8CB9-10E9F2E6C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3733B-99DD-C50B-F32B-F9897F553F4F}"/>
              </a:ext>
            </a:extLst>
          </p:cNvPr>
          <p:cNvCxnSpPr>
            <a:cxnSpLocks/>
          </p:cNvCxnSpPr>
          <p:nvPr/>
        </p:nvCxnSpPr>
        <p:spPr>
          <a:xfrm>
            <a:off x="683616" y="642238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26E1A7-D449-C985-1E06-0CEEFA45C593}"/>
              </a:ext>
            </a:extLst>
          </p:cNvPr>
          <p:cNvCxnSpPr>
            <a:cxnSpLocks/>
          </p:cNvCxnSpPr>
          <p:nvPr/>
        </p:nvCxnSpPr>
        <p:spPr>
          <a:xfrm>
            <a:off x="683616" y="277932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0B4C31-72DC-58C4-55DC-1446BCD2C649}"/>
              </a:ext>
            </a:extLst>
          </p:cNvPr>
          <p:cNvCxnSpPr>
            <a:cxnSpLocks/>
          </p:cNvCxnSpPr>
          <p:nvPr/>
        </p:nvCxnSpPr>
        <p:spPr>
          <a:xfrm>
            <a:off x="683616" y="318411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A3C3D0-42D2-957B-6397-F577CA3E6B83}"/>
              </a:ext>
            </a:extLst>
          </p:cNvPr>
          <p:cNvCxnSpPr>
            <a:cxnSpLocks/>
          </p:cNvCxnSpPr>
          <p:nvPr/>
        </p:nvCxnSpPr>
        <p:spPr>
          <a:xfrm>
            <a:off x="683616" y="358889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FDDE82-0FCC-686C-2EB3-C457831CA967}"/>
              </a:ext>
            </a:extLst>
          </p:cNvPr>
          <p:cNvCxnSpPr>
            <a:cxnSpLocks/>
          </p:cNvCxnSpPr>
          <p:nvPr/>
        </p:nvCxnSpPr>
        <p:spPr>
          <a:xfrm>
            <a:off x="683616" y="399367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FC8DC8-8975-B442-BC33-A45BFACF993B}"/>
              </a:ext>
            </a:extLst>
          </p:cNvPr>
          <p:cNvCxnSpPr>
            <a:cxnSpLocks/>
          </p:cNvCxnSpPr>
          <p:nvPr/>
        </p:nvCxnSpPr>
        <p:spPr>
          <a:xfrm>
            <a:off x="683616" y="439846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AEC119-0EF2-2F5F-DA4B-733A4F04F5C8}"/>
              </a:ext>
            </a:extLst>
          </p:cNvPr>
          <p:cNvCxnSpPr>
            <a:cxnSpLocks/>
          </p:cNvCxnSpPr>
          <p:nvPr/>
        </p:nvCxnSpPr>
        <p:spPr>
          <a:xfrm>
            <a:off x="683616" y="480324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0B2B7C-9BAC-2611-A3B2-410BA0A694C1}"/>
              </a:ext>
            </a:extLst>
          </p:cNvPr>
          <p:cNvCxnSpPr>
            <a:cxnSpLocks/>
          </p:cNvCxnSpPr>
          <p:nvPr/>
        </p:nvCxnSpPr>
        <p:spPr>
          <a:xfrm>
            <a:off x="683616" y="520803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87A364-B1E9-62E3-CB0B-46B00290AD91}"/>
              </a:ext>
            </a:extLst>
          </p:cNvPr>
          <p:cNvCxnSpPr>
            <a:cxnSpLocks/>
          </p:cNvCxnSpPr>
          <p:nvPr/>
        </p:nvCxnSpPr>
        <p:spPr>
          <a:xfrm>
            <a:off x="683616" y="561281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CA3272-752F-CE28-029C-C4FF665ABBB5}"/>
              </a:ext>
            </a:extLst>
          </p:cNvPr>
          <p:cNvCxnSpPr>
            <a:cxnSpLocks/>
          </p:cNvCxnSpPr>
          <p:nvPr/>
        </p:nvCxnSpPr>
        <p:spPr>
          <a:xfrm>
            <a:off x="683616" y="601759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9F68BDD6-AC10-418B-D6B1-837070F2965E}"/>
              </a:ext>
            </a:extLst>
          </p:cNvPr>
          <p:cNvSpPr txBox="1">
            <a:spLocks/>
          </p:cNvSpPr>
          <p:nvPr/>
        </p:nvSpPr>
        <p:spPr>
          <a:xfrm>
            <a:off x="262971" y="1844142"/>
            <a:ext cx="275165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Put this week’s words in alphabetical order.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E025AC8-2624-7ECF-6E1D-F0B73BF76AAB}"/>
              </a:ext>
            </a:extLst>
          </p:cNvPr>
          <p:cNvSpPr txBox="1">
            <a:spLocks/>
          </p:cNvSpPr>
          <p:nvPr/>
        </p:nvSpPr>
        <p:spPr>
          <a:xfrm>
            <a:off x="3776618" y="1762828"/>
            <a:ext cx="7555596" cy="53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Find the dictionary definition for the words below. </a:t>
            </a:r>
          </a:p>
          <a:p>
            <a:pPr lvl="0">
              <a:lnSpc>
                <a:spcPct val="100000"/>
              </a:lnSpc>
              <a:defRPr/>
            </a:pPr>
            <a:r>
              <a:rPr lang="en-GB" sz="1600" b="0" dirty="0">
                <a:solidFill>
                  <a:schemeClr val="tx1"/>
                </a:solidFill>
                <a:latin typeface="Sassoon Sans US 2023" pitchFamily="2" charset="77"/>
              </a:rPr>
              <a:t>Then write your own sentence for each word.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25DC1F5-E602-E5BE-E373-688506D46A8E}"/>
              </a:ext>
            </a:extLst>
          </p:cNvPr>
          <p:cNvSpPr/>
          <p:nvPr/>
        </p:nvSpPr>
        <p:spPr>
          <a:xfrm>
            <a:off x="397466" y="2404325"/>
            <a:ext cx="2388294" cy="4178079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7259714-35C4-4562-EB89-6A5E55350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58628"/>
              </p:ext>
            </p:extLst>
          </p:nvPr>
        </p:nvGraphicFramePr>
        <p:xfrm>
          <a:off x="3085073" y="2404446"/>
          <a:ext cx="8709461" cy="417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468">
                  <a:extLst>
                    <a:ext uri="{9D8B030D-6E8A-4147-A177-3AD203B41FA5}">
                      <a16:colId xmlns:a16="http://schemas.microsoft.com/office/drawing/2014/main" val="361192884"/>
                    </a:ext>
                  </a:extLst>
                </a:gridCol>
                <a:gridCol w="3382255">
                  <a:extLst>
                    <a:ext uri="{9D8B030D-6E8A-4147-A177-3AD203B41FA5}">
                      <a16:colId xmlns:a16="http://schemas.microsoft.com/office/drawing/2014/main" val="1756877258"/>
                    </a:ext>
                  </a:extLst>
                </a:gridCol>
                <a:gridCol w="3587738">
                  <a:extLst>
                    <a:ext uri="{9D8B030D-6E8A-4147-A177-3AD203B41FA5}">
                      <a16:colId xmlns:a16="http://schemas.microsoft.com/office/drawing/2014/main" val="2285491893"/>
                    </a:ext>
                  </a:extLst>
                </a:gridCol>
              </a:tblGrid>
              <a:tr h="407606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Dictionary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In a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72122"/>
                  </a:ext>
                </a:extLst>
              </a:tr>
              <a:tr h="1120915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breakage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60967"/>
                  </a:ext>
                </a:extLst>
              </a:tr>
              <a:tr h="13247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complain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572"/>
                  </a:ext>
                </a:extLst>
              </a:tr>
              <a:tr h="13247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Sassoon Sans US 2023" pitchFamily="2" charset="77"/>
                        </a:rPr>
                        <a:t>dangerous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Sassoon Sans US 2023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FF0000"/>
                        </a:solidFill>
                        <a:latin typeface="Muli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60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48AD899-2E45-047C-A8B8-6261709E00EE}"/>
              </a:ext>
            </a:extLst>
          </p:cNvPr>
          <p:cNvGrpSpPr/>
          <p:nvPr/>
        </p:nvGrpSpPr>
        <p:grpSpPr>
          <a:xfrm>
            <a:off x="937275" y="2436110"/>
            <a:ext cx="1318535" cy="4086041"/>
            <a:chOff x="937275" y="2436110"/>
            <a:chExt cx="1318535" cy="4086041"/>
          </a:xfrm>
        </p:grpSpPr>
        <p:sp>
          <p:nvSpPr>
            <p:cNvPr id="2" name="Rounded Rectangle 15">
              <a:extLst>
                <a:ext uri="{FF2B5EF4-FFF2-40B4-BE49-F238E27FC236}">
                  <a16:creationId xmlns:a16="http://schemas.microsoft.com/office/drawing/2014/main" id="{800FEA77-42AE-69C7-8F7B-B2E42355AD08}"/>
                </a:ext>
              </a:extLst>
            </p:cNvPr>
            <p:cNvSpPr/>
            <p:nvPr/>
          </p:nvSpPr>
          <p:spPr>
            <a:xfrm>
              <a:off x="988532" y="4460205"/>
              <a:ext cx="1216020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pavement</a:t>
              </a:r>
            </a:p>
          </p:txBody>
        </p:sp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id="{F020BBCE-7BBD-B3FC-423C-4D81B6A00A46}"/>
                </a:ext>
              </a:extLst>
            </p:cNvPr>
            <p:cNvSpPr/>
            <p:nvPr/>
          </p:nvSpPr>
          <p:spPr>
            <a:xfrm>
              <a:off x="938222" y="4865024"/>
              <a:ext cx="1316641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population</a:t>
              </a:r>
            </a:p>
          </p:txBody>
        </p:sp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2C21F04E-38F4-E004-ACA5-A120EDF4BF2B}"/>
                </a:ext>
              </a:extLst>
            </p:cNvPr>
            <p:cNvSpPr/>
            <p:nvPr/>
          </p:nvSpPr>
          <p:spPr>
            <a:xfrm>
              <a:off x="987708" y="6079477"/>
              <a:ext cx="1217669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yesterday</a:t>
              </a:r>
            </a:p>
          </p:txBody>
        </p:sp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id="{6AFAC326-0D03-B435-7788-ACB2F41C2DAC}"/>
                </a:ext>
              </a:extLst>
            </p:cNvPr>
            <p:cNvSpPr/>
            <p:nvPr/>
          </p:nvSpPr>
          <p:spPr>
            <a:xfrm>
              <a:off x="952243" y="3650567"/>
              <a:ext cx="1288599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dangerous</a:t>
              </a:r>
            </a:p>
          </p:txBody>
        </p:sp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1830AC26-FF64-7FCF-28FD-7242825295F1}"/>
                </a:ext>
              </a:extLst>
            </p:cNvPr>
            <p:cNvSpPr/>
            <p:nvPr/>
          </p:nvSpPr>
          <p:spPr>
            <a:xfrm>
              <a:off x="1112689" y="5674662"/>
              <a:ext cx="967707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savings</a:t>
              </a:r>
            </a:p>
          </p:txBody>
        </p:sp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954139CF-1B49-CE42-A6EF-12338D9029D7}"/>
                </a:ext>
              </a:extLst>
            </p:cNvPr>
            <p:cNvSpPr/>
            <p:nvPr/>
          </p:nvSpPr>
          <p:spPr>
            <a:xfrm>
              <a:off x="1034433" y="4055386"/>
              <a:ext cx="1124218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FF3760"/>
                  </a:solidFill>
                  <a:latin typeface="Sassoon Sans US 2023" pitchFamily="2" charset="0"/>
                </a:rPr>
                <a:t>neighbor</a:t>
              </a:r>
              <a:endParaRPr lang="en-GB" sz="2000" dirty="0">
                <a:solidFill>
                  <a:srgbClr val="FF3760"/>
                </a:solidFill>
                <a:latin typeface="Sassoon Sans US 2023" pitchFamily="2" charset="0"/>
              </a:endParaRPr>
            </a:p>
          </p:txBody>
        </p:sp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72B05623-77AC-88F8-65BC-31924D022B6D}"/>
                </a:ext>
              </a:extLst>
            </p:cNvPr>
            <p:cNvSpPr/>
            <p:nvPr/>
          </p:nvSpPr>
          <p:spPr>
            <a:xfrm>
              <a:off x="1070231" y="5269843"/>
              <a:ext cx="1052622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reindeer</a:t>
              </a:r>
            </a:p>
          </p:txBody>
        </p:sp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1DEE8FB7-394E-6389-4F12-74BA0411F806}"/>
                </a:ext>
              </a:extLst>
            </p:cNvPr>
            <p:cNvSpPr/>
            <p:nvPr/>
          </p:nvSpPr>
          <p:spPr>
            <a:xfrm>
              <a:off x="1011625" y="2840929"/>
              <a:ext cx="1169834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breakage</a:t>
              </a: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C63C52C2-C851-E2E4-A945-42101B9F5A41}"/>
                </a:ext>
              </a:extLst>
            </p:cNvPr>
            <p:cNvSpPr/>
            <p:nvPr/>
          </p:nvSpPr>
          <p:spPr>
            <a:xfrm>
              <a:off x="1021946" y="3245748"/>
              <a:ext cx="1149193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complain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31F87BC8-C26D-BB4B-5FCA-F653D8AD2BDB}"/>
                </a:ext>
              </a:extLst>
            </p:cNvPr>
            <p:cNvSpPr/>
            <p:nvPr/>
          </p:nvSpPr>
          <p:spPr>
            <a:xfrm>
              <a:off x="937275" y="2436110"/>
              <a:ext cx="1318535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3760"/>
                  </a:solidFill>
                  <a:latin typeface="Sassoon Sans US 2023" pitchFamily="2" charset="0"/>
                </a:rPr>
                <a:t>abeyance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3EB02B-4427-A6A3-FBF8-DE5D0D484357}"/>
              </a:ext>
            </a:extLst>
          </p:cNvPr>
          <p:cNvSpPr/>
          <p:nvPr/>
        </p:nvSpPr>
        <p:spPr>
          <a:xfrm>
            <a:off x="5132986" y="2878784"/>
            <a:ext cx="2814331" cy="1021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The action of breaking something, or the fact of being broken.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7197D099-A8A3-AEF2-D475-FE476FADDB07}"/>
              </a:ext>
            </a:extLst>
          </p:cNvPr>
          <p:cNvSpPr/>
          <p:nvPr/>
        </p:nvSpPr>
        <p:spPr>
          <a:xfrm>
            <a:off x="5049337" y="3943319"/>
            <a:ext cx="3055772" cy="1328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Express dissatisfaction or 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annoyance about something; state that one is suffering from (a symptom of illness).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3DF8FF3B-0BA2-09EE-E408-4EFA00F8798B}"/>
              </a:ext>
            </a:extLst>
          </p:cNvPr>
          <p:cNvSpPr/>
          <p:nvPr/>
        </p:nvSpPr>
        <p:spPr>
          <a:xfrm>
            <a:off x="5278049" y="5528731"/>
            <a:ext cx="238956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Able or likely to cause harm or injury.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4CC5169B-1A3B-6EDB-AB0C-4AF945FA040E}"/>
              </a:ext>
            </a:extLst>
          </p:cNvPr>
          <p:cNvSpPr/>
          <p:nvPr/>
        </p:nvSpPr>
        <p:spPr>
          <a:xfrm>
            <a:off x="8451967" y="2999521"/>
            <a:ext cx="305577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The doctor said there was some </a:t>
            </a:r>
            <a:r>
              <a:rPr lang="en-US" b="1" dirty="0">
                <a:solidFill>
                  <a:srgbClr val="FF3760"/>
                </a:solidFill>
                <a:latin typeface="Sassoon Sans US 2023" pitchFamily="2" charset="0"/>
              </a:rPr>
              <a:t>breakage</a:t>
            </a:r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 of the bone.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F53795F1-B270-AE0D-7223-4B471F1A4FF0}"/>
              </a:ext>
            </a:extLst>
          </p:cNvPr>
          <p:cNvSpPr/>
          <p:nvPr/>
        </p:nvSpPr>
        <p:spPr>
          <a:xfrm>
            <a:off x="8484492" y="4218771"/>
            <a:ext cx="305577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He </a:t>
            </a:r>
            <a:r>
              <a:rPr lang="en-US" b="1" dirty="0">
                <a:solidFill>
                  <a:srgbClr val="FF3760"/>
                </a:solidFill>
                <a:latin typeface="Sassoon Sans US 2023" pitchFamily="2" charset="0"/>
              </a:rPr>
              <a:t>complained</a:t>
            </a:r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 about his headache every five minutes.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80D34F3C-7579-C5BA-4036-431ACA7C1929}"/>
              </a:ext>
            </a:extLst>
          </p:cNvPr>
          <p:cNvSpPr/>
          <p:nvPr/>
        </p:nvSpPr>
        <p:spPr>
          <a:xfrm>
            <a:off x="8484492" y="5537110"/>
            <a:ext cx="305577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The cliff jumping looked way too </a:t>
            </a:r>
            <a:r>
              <a:rPr lang="en-US" b="1" dirty="0">
                <a:solidFill>
                  <a:srgbClr val="FF3760"/>
                </a:solidFill>
                <a:latin typeface="Sassoon Sans US 2023" pitchFamily="2" charset="0"/>
              </a:rPr>
              <a:t>dangerous</a:t>
            </a:r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 for him to join.</a:t>
            </a:r>
            <a:endParaRPr lang="en-GB" sz="2000" b="1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F16D4-E45D-E765-7207-E153945A74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14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9F8DE-607D-AFD4-B4AF-887433732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3372DC"/>
                </a:solidFill>
                <a:latin typeface="Sassoon Sans US 2023" pitchFamily="2" charset="0"/>
              </a:rPr>
              <a:t>Can you unscramble and join syllables </a:t>
            </a:r>
          </a:p>
          <a:p>
            <a:r>
              <a:rPr lang="en-GB" b="1" dirty="0">
                <a:solidFill>
                  <a:srgbClr val="3372DC"/>
                </a:solidFill>
                <a:latin typeface="Sassoon Sans US 2023" pitchFamily="2" charset="0"/>
              </a:rPr>
              <a:t>to make this week’s words?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00B509-01B4-5242-7D2A-14F8B6225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Match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5F4E7D53-4A7C-129C-FA18-69E31349D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49960"/>
              </p:ext>
            </p:extLst>
          </p:nvPr>
        </p:nvGraphicFramePr>
        <p:xfrm>
          <a:off x="324573" y="1795765"/>
          <a:ext cx="11575880" cy="476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176">
                  <a:extLst>
                    <a:ext uri="{9D8B030D-6E8A-4147-A177-3AD203B41FA5}">
                      <a16:colId xmlns:a16="http://schemas.microsoft.com/office/drawing/2014/main" val="3064118787"/>
                    </a:ext>
                  </a:extLst>
                </a:gridCol>
                <a:gridCol w="2315176">
                  <a:extLst>
                    <a:ext uri="{9D8B030D-6E8A-4147-A177-3AD203B41FA5}">
                      <a16:colId xmlns:a16="http://schemas.microsoft.com/office/drawing/2014/main" val="2066490354"/>
                    </a:ext>
                  </a:extLst>
                </a:gridCol>
                <a:gridCol w="2315176">
                  <a:extLst>
                    <a:ext uri="{9D8B030D-6E8A-4147-A177-3AD203B41FA5}">
                      <a16:colId xmlns:a16="http://schemas.microsoft.com/office/drawing/2014/main" val="2614732258"/>
                    </a:ext>
                  </a:extLst>
                </a:gridCol>
                <a:gridCol w="2315176">
                  <a:extLst>
                    <a:ext uri="{9D8B030D-6E8A-4147-A177-3AD203B41FA5}">
                      <a16:colId xmlns:a16="http://schemas.microsoft.com/office/drawing/2014/main" val="2889280992"/>
                    </a:ext>
                  </a:extLst>
                </a:gridCol>
                <a:gridCol w="2315176">
                  <a:extLst>
                    <a:ext uri="{9D8B030D-6E8A-4147-A177-3AD203B41FA5}">
                      <a16:colId xmlns:a16="http://schemas.microsoft.com/office/drawing/2014/main" val="512154387"/>
                    </a:ext>
                  </a:extLst>
                </a:gridCol>
              </a:tblGrid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bor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ment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deer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069290"/>
                  </a:ext>
                </a:extLst>
              </a:tr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neigh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save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166305"/>
                  </a:ext>
                </a:extLst>
              </a:tr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pave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ter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tion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420562"/>
                  </a:ext>
                </a:extLst>
              </a:tr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rein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ance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0338783"/>
                  </a:ext>
                </a:extLst>
              </a:tr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break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plain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 Sans US 2023" pitchFamily="2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ings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477082"/>
                  </a:ext>
                </a:extLst>
              </a:tr>
              <a:tr h="79401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Sassoon Sans US 2023" pitchFamily="2" charset="0"/>
                        </a:rPr>
                        <a:t>ous</a:t>
                      </a:r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Sassoon Sans US 202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11041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EA726-38A9-F19D-57F1-C0B7CFAB21AD}"/>
              </a:ext>
            </a:extLst>
          </p:cNvPr>
          <p:cNvCxnSpPr>
            <a:cxnSpLocks/>
          </p:cNvCxnSpPr>
          <p:nvPr/>
        </p:nvCxnSpPr>
        <p:spPr>
          <a:xfrm>
            <a:off x="8697117" y="2781705"/>
            <a:ext cx="348912" cy="41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3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A2ED-E14E-BAA2-E459-1EEF665922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15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098D7-9D28-3D85-5DDD-332F88A90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abeyance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AE580D-1421-7089-70CE-6B57D2B9224F}"/>
              </a:ext>
            </a:extLst>
          </p:cNvPr>
          <p:cNvCxnSpPr>
            <a:cxnSpLocks/>
          </p:cNvCxnSpPr>
          <p:nvPr/>
        </p:nvCxnSpPr>
        <p:spPr>
          <a:xfrm flipV="1">
            <a:off x="2048679" y="4353667"/>
            <a:ext cx="3417734" cy="18247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05E34-170D-C6CD-9889-E1C6486AFB6F}"/>
              </a:ext>
            </a:extLst>
          </p:cNvPr>
          <p:cNvSpPr/>
          <p:nvPr/>
        </p:nvSpPr>
        <p:spPr>
          <a:xfrm>
            <a:off x="2180178" y="2151567"/>
            <a:ext cx="1428562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Definition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5D4AAB-F4C8-9C6C-1B81-DB3BC296DCFC}"/>
              </a:ext>
            </a:extLst>
          </p:cNvPr>
          <p:cNvSpPr/>
          <p:nvPr/>
        </p:nvSpPr>
        <p:spPr>
          <a:xfrm>
            <a:off x="6886478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In a Sentence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8B9BEF-E14C-7A26-4505-3EB1C707FD3F}"/>
              </a:ext>
            </a:extLst>
          </p:cNvPr>
          <p:cNvSpPr/>
          <p:nvPr/>
        </p:nvSpPr>
        <p:spPr>
          <a:xfrm>
            <a:off x="2180178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Synonyms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E7CA1-D986-D103-B85B-36123C39BC1C}"/>
              </a:ext>
            </a:extLst>
          </p:cNvPr>
          <p:cNvSpPr/>
          <p:nvPr/>
        </p:nvSpPr>
        <p:spPr>
          <a:xfrm>
            <a:off x="6797143" y="4195446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Fun Facts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46FCA-EA4A-CEA5-82C8-A29C746AD01D}"/>
              </a:ext>
            </a:extLst>
          </p:cNvPr>
          <p:cNvSpPr/>
          <p:nvPr/>
        </p:nvSpPr>
        <p:spPr>
          <a:xfrm>
            <a:off x="3674864" y="5728337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86936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A2ED-E14E-BAA2-E459-1EEF665922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16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098D7-9D28-3D85-5DDD-332F88A90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abeyance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DF90C-7E38-0346-E0A5-8B37C1B3C7C5}"/>
              </a:ext>
            </a:extLst>
          </p:cNvPr>
          <p:cNvSpPr txBox="1"/>
          <p:nvPr/>
        </p:nvSpPr>
        <p:spPr>
          <a:xfrm>
            <a:off x="2420482" y="2731341"/>
            <a:ext cx="2674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A state of temporary disuse or suspension.</a:t>
            </a:r>
            <a:endParaRPr lang="en-US" sz="2000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C80D2-8A16-FB93-9F1D-61EF490578F6}"/>
              </a:ext>
            </a:extLst>
          </p:cNvPr>
          <p:cNvSpPr txBox="1"/>
          <p:nvPr/>
        </p:nvSpPr>
        <p:spPr>
          <a:xfrm>
            <a:off x="5695486" y="4577415"/>
            <a:ext cx="2950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Etymology: 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The word comes from Old French </a:t>
            </a:r>
            <a:r>
              <a:rPr lang="en-US" sz="1600" b="1" i="1" dirty="0">
                <a:solidFill>
                  <a:srgbClr val="FF3760"/>
                </a:solidFill>
                <a:latin typeface="Sassoon Sans US 2023" pitchFamily="2" charset="0"/>
              </a:rPr>
              <a:t>a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 (at) + </a:t>
            </a:r>
            <a:r>
              <a:rPr lang="en-US" sz="1600" b="1" i="1" dirty="0" err="1">
                <a:solidFill>
                  <a:srgbClr val="FF3760"/>
                </a:solidFill>
                <a:latin typeface="Sassoon Sans US 2023" pitchFamily="2" charset="0"/>
              </a:rPr>
              <a:t>ba</a:t>
            </a:r>
            <a:r>
              <a:rPr lang="en-US" sz="1600" b="1" i="1" dirty="0">
                <a:solidFill>
                  <a:srgbClr val="FF3760"/>
                </a:solidFill>
                <a:latin typeface="Sassoon Sans US 2023" pitchFamily="2" charset="0"/>
              </a:rPr>
              <a:t>(y)er 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(be open). The French word </a:t>
            </a:r>
            <a:r>
              <a:rPr lang="en-US" sz="1600" b="1" i="1" dirty="0" err="1">
                <a:solidFill>
                  <a:srgbClr val="FF3760"/>
                </a:solidFill>
                <a:latin typeface="Sassoon Sans US 2023" pitchFamily="2" charset="0"/>
              </a:rPr>
              <a:t>baer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 is also the source of English </a:t>
            </a:r>
            <a:r>
              <a:rPr lang="en-US" sz="1600" b="1" i="1" dirty="0">
                <a:solidFill>
                  <a:srgbClr val="FF3760"/>
                </a:solidFill>
                <a:latin typeface="Sassoon Sans US 2023" pitchFamily="2" charset="0"/>
              </a:rPr>
              <a:t>bay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 (recessed space), as in </a:t>
            </a:r>
            <a:r>
              <a:rPr lang="en-US" sz="1600" i="1" dirty="0">
                <a:solidFill>
                  <a:srgbClr val="FF3760"/>
                </a:solidFill>
                <a:latin typeface="Sassoon Sans US 2023" pitchFamily="2" charset="0"/>
              </a:rPr>
              <a:t>bay window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0"/>
              </a:rPr>
              <a:t>.</a:t>
            </a:r>
            <a:endParaRPr lang="en-US" dirty="0">
              <a:solidFill>
                <a:srgbClr val="FF3760"/>
              </a:solidFill>
              <a:latin typeface="Sassoon Sans US 202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BB608-25D4-5A6C-F3A0-20EB8515C9E4}"/>
              </a:ext>
            </a:extLst>
          </p:cNvPr>
          <p:cNvSpPr txBox="1"/>
          <p:nvPr/>
        </p:nvSpPr>
        <p:spPr>
          <a:xfrm>
            <a:off x="5657451" y="2733065"/>
            <a:ext cx="3134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The matters were held in </a:t>
            </a:r>
            <a:r>
              <a:rPr lang="en-US" b="1" dirty="0">
                <a:solidFill>
                  <a:srgbClr val="FF3760"/>
                </a:solidFill>
                <a:latin typeface="Sassoon Sans US 2023" pitchFamily="2" charset="0"/>
              </a:rPr>
              <a:t>abeyance</a:t>
            </a:r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 until further inquiries were collected.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989EC-E085-62DD-B66E-5320C0ECA616}"/>
              </a:ext>
            </a:extLst>
          </p:cNvPr>
          <p:cNvSpPr txBox="1"/>
          <p:nvPr/>
        </p:nvSpPr>
        <p:spPr>
          <a:xfrm>
            <a:off x="2063513" y="4616538"/>
            <a:ext cx="200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>
                <a:solidFill>
                  <a:srgbClr val="FF3760"/>
                </a:solidFill>
                <a:latin typeface="Sassoon Sans US 2023" pitchFamily="2" charset="0"/>
              </a:rPr>
              <a:t>suspend, remission, pending, deferred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53728-A9A6-61D0-928F-895635C18129}"/>
              </a:ext>
            </a:extLst>
          </p:cNvPr>
          <p:cNvSpPr txBox="1"/>
          <p:nvPr/>
        </p:nvSpPr>
        <p:spPr>
          <a:xfrm>
            <a:off x="3458738" y="5464183"/>
            <a:ext cx="200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FF3760"/>
                </a:solidFill>
                <a:latin typeface="Sassoon Sans US 2023" pitchFamily="2" charset="0"/>
              </a:rPr>
              <a:t>continue, resume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61153-D832-697D-3ED9-395A85E90A10}"/>
              </a:ext>
            </a:extLst>
          </p:cNvPr>
          <p:cNvCxnSpPr>
            <a:cxnSpLocks/>
          </p:cNvCxnSpPr>
          <p:nvPr/>
        </p:nvCxnSpPr>
        <p:spPr>
          <a:xfrm flipV="1">
            <a:off x="2048679" y="4353667"/>
            <a:ext cx="3417734" cy="18247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DD7E15-0909-8E4B-6E9F-5F0B2AE8D0EE}"/>
              </a:ext>
            </a:extLst>
          </p:cNvPr>
          <p:cNvSpPr/>
          <p:nvPr/>
        </p:nvSpPr>
        <p:spPr>
          <a:xfrm>
            <a:off x="2180178" y="2151567"/>
            <a:ext cx="1428562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Definition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C774F-EA3B-197D-E9FD-8F65FB876290}"/>
              </a:ext>
            </a:extLst>
          </p:cNvPr>
          <p:cNvSpPr/>
          <p:nvPr/>
        </p:nvSpPr>
        <p:spPr>
          <a:xfrm>
            <a:off x="6886478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In a Sentence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F98750-BFC3-7E7D-7CC1-30666FDAF42E}"/>
              </a:ext>
            </a:extLst>
          </p:cNvPr>
          <p:cNvSpPr/>
          <p:nvPr/>
        </p:nvSpPr>
        <p:spPr>
          <a:xfrm>
            <a:off x="2180178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Synonyms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4DEAD-0394-5675-4C2D-00E8DE314226}"/>
              </a:ext>
            </a:extLst>
          </p:cNvPr>
          <p:cNvSpPr/>
          <p:nvPr/>
        </p:nvSpPr>
        <p:spPr>
          <a:xfrm>
            <a:off x="6797143" y="4195446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Fun Facts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D9DE5-D256-8D6E-9EBB-5DB4B90CC09E}"/>
              </a:ext>
            </a:extLst>
          </p:cNvPr>
          <p:cNvSpPr/>
          <p:nvPr/>
        </p:nvSpPr>
        <p:spPr>
          <a:xfrm>
            <a:off x="3674864" y="5728337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6164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17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Pass It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2419D-F010-D4D7-8AB1-9843C65585A6}"/>
              </a:ext>
            </a:extLst>
          </p:cNvPr>
          <p:cNvSpPr txBox="1"/>
          <p:nvPr/>
        </p:nvSpPr>
        <p:spPr>
          <a:xfrm>
            <a:off x="401829" y="1870598"/>
            <a:ext cx="6412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Sassoon Sans US 2023" pitchFamily="2" charset="77"/>
              </a:rPr>
              <a:t>Rules:</a:t>
            </a:r>
          </a:p>
          <a:p>
            <a:endParaRPr lang="en-GB" u="sng" dirty="0">
              <a:latin typeface="Sassoon Sans US 2023" pitchFamily="2" charset="77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Sassoon Sans US 2023" pitchFamily="2" charset="77"/>
              </a:rPr>
              <a:t>Get into small groups of three or four.</a:t>
            </a:r>
          </a:p>
          <a:p>
            <a:pPr marL="342900" indent="-342900">
              <a:buAutoNum type="arabicParenR"/>
            </a:pPr>
            <a:endParaRPr lang="en-GB" dirty="0">
              <a:latin typeface="Sassoon Sans US 2023" pitchFamily="2" charset="77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Sassoon Sans US 2023" pitchFamily="2" charset="77"/>
              </a:rPr>
              <a:t>The first person chooses a word from this week’s word list and writes the first letter of the word on a mini whiteboard, then passes the board to their left.</a:t>
            </a:r>
          </a:p>
          <a:p>
            <a:pPr marL="342900" indent="-342900">
              <a:buAutoNum type="arabicParenR"/>
            </a:pPr>
            <a:endParaRPr lang="en-GB" dirty="0">
              <a:latin typeface="Sassoon Sans US 2023" pitchFamily="2" charset="77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Sassoon Sans US 2023" pitchFamily="2" charset="77"/>
              </a:rPr>
              <a:t>The next person writes the next letter or grapheme and so on until the word is complete.</a:t>
            </a:r>
          </a:p>
          <a:p>
            <a:pPr marL="342900" indent="-342900">
              <a:buAutoNum type="arabicParenR"/>
            </a:pPr>
            <a:endParaRPr lang="en-GB" dirty="0">
              <a:latin typeface="Sassoon Sans US 2023" pitchFamily="2" charset="77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Sassoon Sans US 2023" pitchFamily="2" charset="77"/>
              </a:rPr>
              <a:t>The last person checks the spelling of the word and then chooses another word to start again.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E648B-EC25-9287-4B8E-FD9D71D4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17" y="3213262"/>
            <a:ext cx="4307120" cy="32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A3DB9-CB31-821F-4DAD-A1C2055427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18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43A3D8-3BD4-617C-3E68-07C16DE3E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Dictionary Corner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CE07D8-FC20-F7BA-C35A-4EDB524DB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87592"/>
              </p:ext>
            </p:extLst>
          </p:nvPr>
        </p:nvGraphicFramePr>
        <p:xfrm>
          <a:off x="306694" y="1791728"/>
          <a:ext cx="11580506" cy="4767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572">
                  <a:extLst>
                    <a:ext uri="{9D8B030D-6E8A-4147-A177-3AD203B41FA5}">
                      <a16:colId xmlns:a16="http://schemas.microsoft.com/office/drawing/2014/main" val="1533444377"/>
                    </a:ext>
                  </a:extLst>
                </a:gridCol>
                <a:gridCol w="4513808">
                  <a:extLst>
                    <a:ext uri="{9D8B030D-6E8A-4147-A177-3AD203B41FA5}">
                      <a16:colId xmlns:a16="http://schemas.microsoft.com/office/drawing/2014/main" val="1090012244"/>
                    </a:ext>
                  </a:extLst>
                </a:gridCol>
                <a:gridCol w="4896126">
                  <a:extLst>
                    <a:ext uri="{9D8B030D-6E8A-4147-A177-3AD203B41FA5}">
                      <a16:colId xmlns:a16="http://schemas.microsoft.com/office/drawing/2014/main" val="2160743184"/>
                    </a:ext>
                  </a:extLst>
                </a:gridCol>
              </a:tblGrid>
              <a:tr h="4551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assoon Sans US 2023" pitchFamily="2" charset="0"/>
                        </a:rPr>
                        <a:t>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assoon Sans US 2023" pitchFamily="2" charset="0"/>
                        </a:rPr>
                        <a:t>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assoon Sans US 2023" pitchFamily="2" charset="0"/>
                        </a:rPr>
                        <a:t>Sentence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5552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93260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55314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05835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24409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4619"/>
                  </a:ext>
                </a:extLst>
              </a:tr>
              <a:tr h="718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2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3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6107" y="779824"/>
            <a:ext cx="8499782" cy="3651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sort these words according to the number of syllables?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D69859-1AC3-3D47-AFCB-C3187526DE65}"/>
              </a:ext>
            </a:extLst>
          </p:cNvPr>
          <p:cNvSpPr/>
          <p:nvPr/>
        </p:nvSpPr>
        <p:spPr>
          <a:xfrm>
            <a:off x="542362" y="3073112"/>
            <a:ext cx="3552908" cy="3406172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D8CD9-FE3C-184B-BD3F-BDCB9B8ABB39}"/>
              </a:ext>
            </a:extLst>
          </p:cNvPr>
          <p:cNvSpPr/>
          <p:nvPr/>
        </p:nvSpPr>
        <p:spPr>
          <a:xfrm>
            <a:off x="1467986" y="3297447"/>
            <a:ext cx="170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Sassoon Sans US 2023" pitchFamily="2" charset="77"/>
                <a:cs typeface="Rubik" pitchFamily="2" charset="-79"/>
              </a:rPr>
              <a:t>2 Syllables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A94234-16BA-7D42-BCC6-0B3F6D7C6B4B}"/>
              </a:ext>
            </a:extLst>
          </p:cNvPr>
          <p:cNvSpPr/>
          <p:nvPr/>
        </p:nvSpPr>
        <p:spPr>
          <a:xfrm>
            <a:off x="8123864" y="3073112"/>
            <a:ext cx="3552908" cy="3406172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B0117D-8472-064E-AD79-D0708E0D71C1}"/>
              </a:ext>
            </a:extLst>
          </p:cNvPr>
          <p:cNvSpPr/>
          <p:nvPr/>
        </p:nvSpPr>
        <p:spPr>
          <a:xfrm>
            <a:off x="4319544" y="3073112"/>
            <a:ext cx="3552908" cy="3406172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5D49DF-4911-EB44-AD90-F3B99D828A47}"/>
              </a:ext>
            </a:extLst>
          </p:cNvPr>
          <p:cNvSpPr/>
          <p:nvPr/>
        </p:nvSpPr>
        <p:spPr>
          <a:xfrm>
            <a:off x="5309041" y="3297447"/>
            <a:ext cx="1673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3760"/>
                </a:solidFill>
                <a:latin typeface="Sassoon Sans US 2023" pitchFamily="2" charset="77"/>
                <a:cs typeface="Rubik" pitchFamily="2" charset="-79"/>
              </a:rPr>
              <a:t>3 Syllables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306B76-7BDA-EF4C-9ECC-B31C824AC5AA}"/>
              </a:ext>
            </a:extLst>
          </p:cNvPr>
          <p:cNvSpPr/>
          <p:nvPr/>
        </p:nvSpPr>
        <p:spPr>
          <a:xfrm>
            <a:off x="9058066" y="3297447"/>
            <a:ext cx="168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Sassoon Sans US 2023" pitchFamily="2" charset="77"/>
                <a:cs typeface="Rubik" pitchFamily="2" charset="-79"/>
              </a:rPr>
              <a:t>4 Syllables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304DB9-E116-F735-CACD-DD3B95F46A64}"/>
              </a:ext>
            </a:extLst>
          </p:cNvPr>
          <p:cNvSpPr/>
          <p:nvPr/>
        </p:nvSpPr>
        <p:spPr>
          <a:xfrm>
            <a:off x="973964" y="2277785"/>
            <a:ext cx="2260003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accidentally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9472E0-E826-A8B6-50D5-A24CF749750C}"/>
              </a:ext>
            </a:extLst>
          </p:cNvPr>
          <p:cNvSpPr/>
          <p:nvPr/>
        </p:nvSpPr>
        <p:spPr>
          <a:xfrm>
            <a:off x="3222299" y="1753393"/>
            <a:ext cx="1934198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straighten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856FE3-8C98-F6CB-6581-1771518A56D3}"/>
              </a:ext>
            </a:extLst>
          </p:cNvPr>
          <p:cNvSpPr/>
          <p:nvPr/>
        </p:nvSpPr>
        <p:spPr>
          <a:xfrm>
            <a:off x="5216772" y="227778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century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65EAC2-63AE-899F-EF61-B79ED1DF9D66}"/>
              </a:ext>
            </a:extLst>
          </p:cNvPr>
          <p:cNvSpPr/>
          <p:nvPr/>
        </p:nvSpPr>
        <p:spPr>
          <a:xfrm>
            <a:off x="7195025" y="17533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difficult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42282C-AEF0-7CED-38CD-9308AC153A08}"/>
              </a:ext>
            </a:extLst>
          </p:cNvPr>
          <p:cNvSpPr/>
          <p:nvPr/>
        </p:nvSpPr>
        <p:spPr>
          <a:xfrm>
            <a:off x="5224550" y="17533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guarding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4CF8CF-0446-EF66-1594-0BEF40D5292C}"/>
              </a:ext>
            </a:extLst>
          </p:cNvPr>
          <p:cNvSpPr/>
          <p:nvPr/>
        </p:nvSpPr>
        <p:spPr>
          <a:xfrm>
            <a:off x="7195025" y="227778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peculiar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416AF3-25B3-ACF9-8B21-B46BE86925AC}"/>
              </a:ext>
            </a:extLst>
          </p:cNvPr>
          <p:cNvSpPr/>
          <p:nvPr/>
        </p:nvSpPr>
        <p:spPr>
          <a:xfrm>
            <a:off x="9128111" y="227778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possible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9457C0A-C66A-FE8E-27BF-E0525EC6425B}"/>
              </a:ext>
            </a:extLst>
          </p:cNvPr>
          <p:cNvSpPr/>
          <p:nvPr/>
        </p:nvSpPr>
        <p:spPr>
          <a:xfrm>
            <a:off x="9132279" y="17533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quarter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CECA00F-6D57-9EFB-AA6F-6C921D59C5CD}"/>
              </a:ext>
            </a:extLst>
          </p:cNvPr>
          <p:cNvSpPr/>
          <p:nvPr/>
        </p:nvSpPr>
        <p:spPr>
          <a:xfrm>
            <a:off x="1243096" y="17533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consider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88956A-63F1-60FD-8995-F019A46B355E}"/>
              </a:ext>
            </a:extLst>
          </p:cNvPr>
          <p:cNvSpPr/>
          <p:nvPr/>
        </p:nvSpPr>
        <p:spPr>
          <a:xfrm>
            <a:off x="3168575" y="2277785"/>
            <a:ext cx="198792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Sans US 2023" pitchFamily="2" charset="77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2914 0.2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19219 0.3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25443 0.4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9805 0.33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64961 0.52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6427 0.3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961 0.303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6419 0.36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21615 0.4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30494 0.4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5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A2ED-E14E-BAA2-E459-1EEF665922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19</a:t>
            </a:fld>
            <a:endParaRPr lang="en-US" dirty="0">
              <a:latin typeface="Sassoon Sans US 2023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001805-4323-6451-A33F-47A7EC09CC9E}"/>
              </a:ext>
            </a:extLst>
          </p:cNvPr>
          <p:cNvCxnSpPr>
            <a:cxnSpLocks/>
          </p:cNvCxnSpPr>
          <p:nvPr/>
        </p:nvCxnSpPr>
        <p:spPr>
          <a:xfrm flipV="1">
            <a:off x="2048679" y="4353667"/>
            <a:ext cx="3417734" cy="18247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31B65A1-084B-C803-90C9-CBA4558AD5A4}"/>
              </a:ext>
            </a:extLst>
          </p:cNvPr>
          <p:cNvSpPr/>
          <p:nvPr/>
        </p:nvSpPr>
        <p:spPr>
          <a:xfrm>
            <a:off x="2180178" y="2151567"/>
            <a:ext cx="1428562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Definition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0051F-051E-9B31-F21E-4F2619376BB8}"/>
              </a:ext>
            </a:extLst>
          </p:cNvPr>
          <p:cNvSpPr/>
          <p:nvPr/>
        </p:nvSpPr>
        <p:spPr>
          <a:xfrm>
            <a:off x="6886478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In a Sentence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729B6-0F2F-4A38-7F66-110DD82CA15C}"/>
              </a:ext>
            </a:extLst>
          </p:cNvPr>
          <p:cNvSpPr/>
          <p:nvPr/>
        </p:nvSpPr>
        <p:spPr>
          <a:xfrm>
            <a:off x="2180178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Sassoon Sans US 2023" pitchFamily="2" charset="77"/>
              </a:rPr>
              <a:t>Synonyms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998FB-638C-A2B9-E053-DA615186A058}"/>
              </a:ext>
            </a:extLst>
          </p:cNvPr>
          <p:cNvSpPr/>
          <p:nvPr/>
        </p:nvSpPr>
        <p:spPr>
          <a:xfrm>
            <a:off x="6797143" y="4195446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Fun Facts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0A980-C200-5854-BDEC-D50589108220}"/>
              </a:ext>
            </a:extLst>
          </p:cNvPr>
          <p:cNvSpPr/>
          <p:nvPr/>
        </p:nvSpPr>
        <p:spPr>
          <a:xfrm>
            <a:off x="3674864" y="5728337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Sassoon Sans US 2023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87228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20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 by </a:t>
            </a:r>
          </a:p>
          <a:p>
            <a:pPr>
              <a:lnSpc>
                <a:spcPct val="100000"/>
              </a:lnSpc>
            </a:pPr>
            <a:r>
              <a:rPr lang="en-GB" dirty="0"/>
              <a:t>adding 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EC41A-6EC3-C846-18AF-5CBE7D90B553}"/>
              </a:ext>
            </a:extLst>
          </p:cNvPr>
          <p:cNvSpPr txBox="1"/>
          <p:nvPr/>
        </p:nvSpPr>
        <p:spPr>
          <a:xfrm>
            <a:off x="1295428" y="174568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Sassoon Sans US 2023" pitchFamily="2" charset="77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70CD-1B74-AB1B-7CB2-79C1FDD304F9}"/>
              </a:ext>
            </a:extLst>
          </p:cNvPr>
          <p:cNvSpPr txBox="1"/>
          <p:nvPr/>
        </p:nvSpPr>
        <p:spPr>
          <a:xfrm>
            <a:off x="9869462" y="1745680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Sassoon Sans US 2023" pitchFamily="2" charset="77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D8B90-00DD-4DE7-22DF-76C571588882}"/>
              </a:ext>
            </a:extLst>
          </p:cNvPr>
          <p:cNvSpPr txBox="1"/>
          <p:nvPr/>
        </p:nvSpPr>
        <p:spPr>
          <a:xfrm>
            <a:off x="5337292" y="1745680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Sassoon Sans US 2023" pitchFamily="2" charset="77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27E04-3364-B42D-0034-2DC3495D2195}"/>
              </a:ext>
            </a:extLst>
          </p:cNvPr>
          <p:cNvSpPr/>
          <p:nvPr/>
        </p:nvSpPr>
        <p:spPr>
          <a:xfrm>
            <a:off x="374248" y="2194738"/>
            <a:ext cx="2782042" cy="4333384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1ACCA-996D-CA9A-F1E1-945858C6F3A5}"/>
              </a:ext>
            </a:extLst>
          </p:cNvPr>
          <p:cNvSpPr/>
          <p:nvPr/>
        </p:nvSpPr>
        <p:spPr>
          <a:xfrm>
            <a:off x="3356657" y="2194740"/>
            <a:ext cx="5474827" cy="4333384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EE94E-4492-54BF-9D81-0B758C85DE3C}"/>
              </a:ext>
            </a:extLst>
          </p:cNvPr>
          <p:cNvSpPr/>
          <p:nvPr/>
        </p:nvSpPr>
        <p:spPr>
          <a:xfrm>
            <a:off x="9035711" y="2194739"/>
            <a:ext cx="2782041" cy="4333384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49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2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53970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population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3469689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err="1">
                <a:solidFill>
                  <a:schemeClr val="tx1"/>
                </a:solidFill>
                <a:latin typeface="Sassoon Sans US 2023" pitchFamily="2" charset="77"/>
              </a:rPr>
              <a:t>neighbor</a:t>
            </a:r>
            <a:endParaRPr lang="en-US" sz="2800" b="0" dirty="0">
              <a:solidFill>
                <a:srgbClr val="25D160"/>
              </a:solidFill>
              <a:latin typeface="Sassoon Sans US 2023" pitchFamily="2" charset="77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3077383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reindeer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5936267" y="204922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savings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0031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dangerous</a:t>
            </a:r>
            <a:endParaRPr lang="en-US" sz="2800" b="0" dirty="0">
              <a:solidFill>
                <a:srgbClr val="25D160"/>
              </a:solidFill>
              <a:latin typeface="Sassoon Sans US 2023" pitchFamily="2" charset="77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5791884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abeyance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8031201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breakage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5801689" y="365613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pavement</a:t>
            </a:r>
            <a:endParaRPr lang="en-US" sz="2800" b="0" dirty="0">
              <a:solidFill>
                <a:srgbClr val="25D160"/>
              </a:solidFill>
              <a:latin typeface="Sassoon Sans US 2023" pitchFamily="2" charset="77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031201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yesterday</a:t>
            </a:r>
            <a:endParaRPr lang="en-US" sz="2800" b="0" dirty="0">
              <a:solidFill>
                <a:srgbClr val="25D160"/>
              </a:solidFill>
              <a:latin typeface="Sassoon Sans US 2023" pitchFamily="2" charset="77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3335110" y="365807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Sassoon Sans US 2023" pitchFamily="2" charset="77"/>
              </a:rPr>
              <a:t>complain</a:t>
            </a:r>
            <a:endParaRPr lang="en-US" sz="2800" b="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C890A-E59C-417C-7BF2-8759F2880A1B}"/>
              </a:ext>
            </a:extLst>
          </p:cNvPr>
          <p:cNvGrpSpPr/>
          <p:nvPr/>
        </p:nvGrpSpPr>
        <p:grpSpPr>
          <a:xfrm>
            <a:off x="427273" y="4080922"/>
            <a:ext cx="3230239" cy="2423609"/>
            <a:chOff x="427273" y="4080922"/>
            <a:chExt cx="3230239" cy="242360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1571310" y="4645545"/>
              <a:ext cx="2086202" cy="1538259"/>
              <a:chOff x="2107200" y="4789598"/>
              <a:chExt cx="2086202" cy="1538259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8ED850A-B936-D5C8-595B-EF6C01AEC20F}"/>
                  </a:ext>
                </a:extLst>
              </p:cNvPr>
              <p:cNvSpPr/>
              <p:nvPr/>
            </p:nvSpPr>
            <p:spPr>
              <a:xfrm rot="16626670">
                <a:off x="2381171" y="4515627"/>
                <a:ext cx="1538259" cy="2086202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634819" y="4985817"/>
                <a:ext cx="144493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Sassoon Sans US 2023" pitchFamily="2" charset="77"/>
                  </a:rPr>
                  <a:t>All these words have the long a sound.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6503D7-6110-0ACB-2A40-7ECE6A90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273" y="4080922"/>
              <a:ext cx="1026953" cy="242360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C980B6-53B0-D16D-480D-A9E8B1F87EDC}"/>
              </a:ext>
            </a:extLst>
          </p:cNvPr>
          <p:cNvGrpSpPr/>
          <p:nvPr/>
        </p:nvGrpSpPr>
        <p:grpSpPr>
          <a:xfrm>
            <a:off x="1967107" y="2409902"/>
            <a:ext cx="8393412" cy="1767439"/>
            <a:chOff x="1967107" y="2409902"/>
            <a:chExt cx="8393412" cy="17674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5A4D7C-9195-FA08-3847-E050B09EE781}"/>
                </a:ext>
              </a:extLst>
            </p:cNvPr>
            <p:cNvCxnSpPr>
              <a:cxnSpLocks/>
            </p:cNvCxnSpPr>
            <p:nvPr/>
          </p:nvCxnSpPr>
          <p:spPr>
            <a:xfrm>
              <a:off x="2559720" y="2409902"/>
              <a:ext cx="151949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39B4EC-7AFD-262F-71B3-CE3B1838B84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93804"/>
              <a:ext cx="545940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1E9E97-73F7-49EB-9062-5F0B89D6EB30}"/>
                </a:ext>
              </a:extLst>
            </p:cNvPr>
            <p:cNvCxnSpPr>
              <a:cxnSpLocks/>
            </p:cNvCxnSpPr>
            <p:nvPr/>
          </p:nvCxnSpPr>
          <p:spPr>
            <a:xfrm>
              <a:off x="7074692" y="2409902"/>
              <a:ext cx="148859" cy="3047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95D5F90-6323-4C6A-4B92-1816A7733D1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107" y="3228877"/>
              <a:ext cx="171748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AACA5E-2822-6C5F-74A2-794578D34978}"/>
                </a:ext>
              </a:extLst>
            </p:cNvPr>
            <p:cNvCxnSpPr>
              <a:cxnSpLocks/>
            </p:cNvCxnSpPr>
            <p:nvPr/>
          </p:nvCxnSpPr>
          <p:spPr>
            <a:xfrm>
              <a:off x="4535214" y="3228877"/>
              <a:ext cx="217975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D4EEC67-66C0-F8E4-5868-64548C9F3DAE}"/>
                </a:ext>
              </a:extLst>
            </p:cNvPr>
            <p:cNvCxnSpPr>
              <a:cxnSpLocks/>
            </p:cNvCxnSpPr>
            <p:nvPr/>
          </p:nvCxnSpPr>
          <p:spPr>
            <a:xfrm>
              <a:off x="7149121" y="3305294"/>
              <a:ext cx="285613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8CCB9E-263E-56C2-560B-6E0D8E99D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3186" y="3226331"/>
              <a:ext cx="300541" cy="2546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2DDA0D-16E6-7603-2FAC-72E18B44B3B5}"/>
                </a:ext>
              </a:extLst>
            </p:cNvPr>
            <p:cNvCxnSpPr>
              <a:cxnSpLocks/>
            </p:cNvCxnSpPr>
            <p:nvPr/>
          </p:nvCxnSpPr>
          <p:spPr>
            <a:xfrm>
              <a:off x="5203926" y="4030866"/>
              <a:ext cx="235177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04C2ED-4291-30C9-E714-4358C3E8AB68}"/>
                </a:ext>
              </a:extLst>
            </p:cNvPr>
            <p:cNvCxnSpPr>
              <a:cxnSpLocks/>
            </p:cNvCxnSpPr>
            <p:nvPr/>
          </p:nvCxnSpPr>
          <p:spPr>
            <a:xfrm>
              <a:off x="6945170" y="4025611"/>
              <a:ext cx="145287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DED1378-6D92-369E-325D-25837BFDA9AE}"/>
                </a:ext>
              </a:extLst>
            </p:cNvPr>
            <p:cNvCxnSpPr>
              <a:cxnSpLocks/>
            </p:cNvCxnSpPr>
            <p:nvPr/>
          </p:nvCxnSpPr>
          <p:spPr>
            <a:xfrm>
              <a:off x="7291927" y="4025611"/>
              <a:ext cx="134302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B19CEF54-89A1-AD86-A2C4-298EC6049E8D}"/>
                </a:ext>
              </a:extLst>
            </p:cNvPr>
            <p:cNvSpPr/>
            <p:nvPr/>
          </p:nvSpPr>
          <p:spPr>
            <a:xfrm rot="6121134">
              <a:off x="7031645" y="3847679"/>
              <a:ext cx="303771" cy="355553"/>
            </a:xfrm>
            <a:prstGeom prst="arc">
              <a:avLst>
                <a:gd name="adj1" fmla="val 15110421"/>
                <a:gd name="adj2" fmla="val 5186476"/>
              </a:avLst>
            </a:prstGeom>
            <a:ln w="3810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5F5B67-CAD6-9252-EBBC-A48F82980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400" y="2483537"/>
              <a:ext cx="302119" cy="0"/>
            </a:xfrm>
            <a:prstGeom prst="line">
              <a:avLst/>
            </a:prstGeom>
            <a:ln w="57150">
              <a:solidFill>
                <a:srgbClr val="25D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501EE-37A6-D6FF-9191-1834DA1091A4}"/>
              </a:ext>
            </a:extLst>
          </p:cNvPr>
          <p:cNvGrpSpPr/>
          <p:nvPr/>
        </p:nvGrpSpPr>
        <p:grpSpPr>
          <a:xfrm>
            <a:off x="8488996" y="4110956"/>
            <a:ext cx="3236541" cy="2363542"/>
            <a:chOff x="8488996" y="4110956"/>
            <a:chExt cx="3236541" cy="23635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B3B77F-3EDC-37E2-95E0-9F9C4819B6C8}"/>
                </a:ext>
              </a:extLst>
            </p:cNvPr>
            <p:cNvGrpSpPr/>
            <p:nvPr/>
          </p:nvGrpSpPr>
          <p:grpSpPr>
            <a:xfrm>
              <a:off x="8488996" y="4110956"/>
              <a:ext cx="3236541" cy="2363542"/>
              <a:chOff x="8488996" y="4110956"/>
              <a:chExt cx="3236541" cy="2363542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EF103E8-7BEB-CD7C-90CA-92B226863DEA}"/>
                  </a:ext>
                </a:extLst>
              </p:cNvPr>
              <p:cNvSpPr/>
              <p:nvPr/>
            </p:nvSpPr>
            <p:spPr>
              <a:xfrm rot="16626670" flipH="1" flipV="1">
                <a:off x="8761140" y="4411224"/>
                <a:ext cx="1540872" cy="20851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662678 h 2391068"/>
                  <a:gd name="connsiteX1" fmla="*/ 1778397 w 1780793"/>
                  <a:gd name="connsiteY1" fmla="*/ 1919733 h 2391068"/>
                  <a:gd name="connsiteX2" fmla="*/ 1511457 w 1780793"/>
                  <a:gd name="connsiteY2" fmla="*/ 2262769 h 2391068"/>
                  <a:gd name="connsiteX3" fmla="*/ 502256 w 1780793"/>
                  <a:gd name="connsiteY3" fmla="*/ 2388672 h 2391068"/>
                  <a:gd name="connsiteX4" fmla="*/ 159219 w 1780793"/>
                  <a:gd name="connsiteY4" fmla="*/ 2121733 h 2391068"/>
                  <a:gd name="connsiteX5" fmla="*/ 2396 w 1780793"/>
                  <a:gd name="connsiteY5" fmla="*/ 864678 h 2391068"/>
                  <a:gd name="connsiteX6" fmla="*/ 269335 w 1780793"/>
                  <a:gd name="connsiteY6" fmla="*/ 521642 h 2391068"/>
                  <a:gd name="connsiteX7" fmla="*/ 653406 w 1780793"/>
                  <a:gd name="connsiteY7" fmla="*/ 473727 h 2391068"/>
                  <a:gd name="connsiteX8" fmla="*/ 540917 w 1780793"/>
                  <a:gd name="connsiteY8" fmla="*/ 0 h 2391068"/>
                  <a:gd name="connsiteX9" fmla="*/ 906343 w 1780793"/>
                  <a:gd name="connsiteY9" fmla="*/ 442172 h 2391068"/>
                  <a:gd name="connsiteX10" fmla="*/ 1278537 w 1780793"/>
                  <a:gd name="connsiteY10" fmla="*/ 395739 h 2391068"/>
                  <a:gd name="connsiteX11" fmla="*/ 1621573 w 1780793"/>
                  <a:gd name="connsiteY11" fmla="*/ 662678 h 23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391068">
                    <a:moveTo>
                      <a:pt x="1621573" y="662678"/>
                    </a:moveTo>
                    <a:lnTo>
                      <a:pt x="1778397" y="1919733"/>
                    </a:lnTo>
                    <a:cubicBezTo>
                      <a:pt x="1799410" y="2088173"/>
                      <a:pt x="1679898" y="2241756"/>
                      <a:pt x="1511457" y="2262769"/>
                    </a:cubicBezTo>
                    <a:lnTo>
                      <a:pt x="502256" y="2388672"/>
                    </a:lnTo>
                    <a:cubicBezTo>
                      <a:pt x="333815" y="2409685"/>
                      <a:pt x="180233" y="2290173"/>
                      <a:pt x="159219" y="2121733"/>
                    </a:cubicBezTo>
                    <a:lnTo>
                      <a:pt x="2396" y="864678"/>
                    </a:lnTo>
                    <a:cubicBezTo>
                      <a:pt x="-18618" y="696238"/>
                      <a:pt x="100895" y="542655"/>
                      <a:pt x="269335" y="521642"/>
                    </a:cubicBezTo>
                    <a:lnTo>
                      <a:pt x="653406" y="473727"/>
                    </a:lnTo>
                    <a:lnTo>
                      <a:pt x="540917" y="0"/>
                    </a:lnTo>
                    <a:lnTo>
                      <a:pt x="906343" y="442172"/>
                    </a:lnTo>
                    <a:lnTo>
                      <a:pt x="1278537" y="395739"/>
                    </a:lnTo>
                    <a:cubicBezTo>
                      <a:pt x="1446977" y="374725"/>
                      <a:pt x="1600560" y="494238"/>
                      <a:pt x="1621573" y="662678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B78BF26A-4AC2-0D8E-4220-D5A9CDF5A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8584" y="4110956"/>
                <a:ext cx="1026953" cy="2363542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7519F0-C7FD-3658-7294-13F65199A954}"/>
                </a:ext>
              </a:extLst>
            </p:cNvPr>
            <p:cNvSpPr txBox="1"/>
            <p:nvPr/>
          </p:nvSpPr>
          <p:spPr>
            <a:xfrm>
              <a:off x="8644416" y="4896622"/>
              <a:ext cx="142425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Sassoon Sans US 2023" pitchFamily="2" charset="77"/>
                </a:rPr>
                <a:t>Which words have parts that seem tricky to spell?</a:t>
              </a:r>
            </a:p>
          </p:txBody>
        </p:sp>
      </p:grp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8D7A529E-15EB-5EBC-C998-43C22FA84774}"/>
              </a:ext>
            </a:extLst>
          </p:cNvPr>
          <p:cNvSpPr txBox="1">
            <a:spLocks/>
          </p:cNvSpPr>
          <p:nvPr/>
        </p:nvSpPr>
        <p:spPr>
          <a:xfrm>
            <a:off x="4318136" y="4440053"/>
            <a:ext cx="3647516" cy="1990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popula</a:t>
            </a: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tion</a:t>
            </a:r>
          </a:p>
          <a:p>
            <a:pPr>
              <a:lnSpc>
                <a:spcPct val="100000"/>
              </a:lnSpc>
            </a:pPr>
            <a:r>
              <a:rPr lang="en-GB" b="0" dirty="0" err="1">
                <a:solidFill>
                  <a:schemeClr val="tx1"/>
                </a:solidFill>
                <a:latin typeface="Sassoon Sans US 2023" pitchFamily="2" charset="0"/>
              </a:rPr>
              <a:t>neighb</a:t>
            </a:r>
            <a:r>
              <a:rPr lang="en-GB" b="0" dirty="0" err="1">
                <a:solidFill>
                  <a:srgbClr val="FF3760"/>
                </a:solidFill>
                <a:latin typeface="Sassoon Sans US 2023" pitchFamily="2" charset="0"/>
              </a:rPr>
              <a:t>or</a:t>
            </a:r>
            <a:endParaRPr lang="en-GB" b="0" dirty="0">
              <a:solidFill>
                <a:srgbClr val="FF3760"/>
              </a:solidFill>
              <a:latin typeface="Sassoon Sans US 2023" pitchFamily="2" charset="0"/>
            </a:endParaRP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sav</a:t>
            </a: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ings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danger</a:t>
            </a: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ous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a</a:t>
            </a: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beyance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break</a:t>
            </a: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age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Sassoon Sans US 2023" pitchFamily="2" charset="0"/>
              </a:rPr>
              <a:t>com</a:t>
            </a:r>
            <a:r>
              <a:rPr lang="en-GB" b="0" dirty="0">
                <a:solidFill>
                  <a:schemeClr val="tx1"/>
                </a:solidFill>
                <a:latin typeface="Sassoon Sans US 2023" pitchFamily="2" charset="0"/>
              </a:rPr>
              <a:t>plain</a:t>
            </a:r>
            <a:endParaRPr lang="en-US" sz="2400" b="0" dirty="0">
              <a:solidFill>
                <a:srgbClr val="25D160"/>
              </a:solidFill>
              <a:latin typeface="Sassoon Sans US 202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66EA9-5319-F1DB-4C0A-0749323070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3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4B0AA-3E68-F6E3-2C4A-0C4F54058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Tricky Spellings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54F41E3-25AB-1178-8FA8-DC36745C9B49}"/>
              </a:ext>
            </a:extLst>
          </p:cNvPr>
          <p:cNvSpPr txBox="1">
            <a:spLocks/>
          </p:cNvSpPr>
          <p:nvPr/>
        </p:nvSpPr>
        <p:spPr>
          <a:xfrm>
            <a:off x="185423" y="1586645"/>
            <a:ext cx="1924708" cy="490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popula</a:t>
            </a: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tion</a:t>
            </a:r>
          </a:p>
          <a:p>
            <a:pPr>
              <a:lnSpc>
                <a:spcPct val="200000"/>
              </a:lnSpc>
            </a:pPr>
            <a:r>
              <a:rPr lang="en-GB" sz="2400" dirty="0" err="1">
                <a:solidFill>
                  <a:schemeClr val="tx1"/>
                </a:solidFill>
                <a:latin typeface="Sassoon Sans US 2023" pitchFamily="2" charset="0"/>
              </a:rPr>
              <a:t>neighb</a:t>
            </a:r>
            <a:r>
              <a:rPr lang="en-GB" sz="2400" dirty="0" err="1">
                <a:solidFill>
                  <a:srgbClr val="FF3760"/>
                </a:solidFill>
                <a:latin typeface="Sassoon Sans US 2023" pitchFamily="2" charset="0"/>
              </a:rPr>
              <a:t>or</a:t>
            </a:r>
            <a:endParaRPr lang="en-GB" sz="2400" dirty="0">
              <a:solidFill>
                <a:srgbClr val="FF3760"/>
              </a:solidFill>
              <a:latin typeface="Sassoon Sans US 2023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sav</a:t>
            </a: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ings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danger</a:t>
            </a: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ous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beyance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break</a:t>
            </a: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age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F3760"/>
                </a:solidFill>
                <a:latin typeface="Sassoon Sans US 2023" pitchFamily="2" charset="0"/>
              </a:rPr>
              <a:t>com</a:t>
            </a:r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plain</a:t>
            </a:r>
            <a:endParaRPr lang="en-US" sz="2800" dirty="0">
              <a:solidFill>
                <a:srgbClr val="25D160"/>
              </a:solidFill>
              <a:latin typeface="Sassoon Sans US 202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3669C-ABDF-4EC9-BB41-CB7FA4DC9393}"/>
              </a:ext>
            </a:extLst>
          </p:cNvPr>
          <p:cNvSpPr txBox="1"/>
          <p:nvPr/>
        </p:nvSpPr>
        <p:spPr>
          <a:xfrm>
            <a:off x="2770847" y="1781193"/>
            <a:ext cx="837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latin typeface="Sassoon Sans US 2023" pitchFamily="2" charset="0"/>
              </a:rPr>
              <a:t>-</a:t>
            </a:r>
            <a:r>
              <a:rPr lang="en-US" sz="2000" i="0" dirty="0" err="1">
                <a:solidFill>
                  <a:srgbClr val="FF3760"/>
                </a:solidFill>
                <a:latin typeface="Sassoon Sans US 2023" pitchFamily="2" charset="0"/>
              </a:rPr>
              <a:t>tion</a:t>
            </a:r>
            <a:r>
              <a:rPr lang="en-US" sz="2000" i="0" dirty="0">
                <a:latin typeface="Sassoon Sans US 2023" pitchFamily="2" charset="0"/>
              </a:rPr>
              <a:t> is a final stable syllable that almost always spells /</a:t>
            </a:r>
            <a:r>
              <a:rPr lang="en-US" sz="2000" i="0" dirty="0" err="1">
                <a:solidFill>
                  <a:srgbClr val="FF3760"/>
                </a:solidFill>
                <a:latin typeface="Sassoon Sans US 2023" pitchFamily="2" charset="0"/>
              </a:rPr>
              <a:t>sh</a:t>
            </a:r>
            <a:r>
              <a:rPr lang="en-US" sz="2000" i="0" dirty="0">
                <a:latin typeface="Sassoon Sans US 2023" pitchFamily="2" charset="0"/>
              </a:rPr>
              <a:t>/-/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u</a:t>
            </a:r>
            <a:r>
              <a:rPr lang="en-US" sz="2000" i="0" dirty="0">
                <a:latin typeface="Sassoon Sans US 2023" pitchFamily="2" charset="0"/>
              </a:rPr>
              <a:t>/-/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n</a:t>
            </a:r>
            <a:r>
              <a:rPr lang="en-US" sz="2000" i="0" dirty="0">
                <a:latin typeface="Sassoon Sans US 2023" pitchFamily="2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8D010-E767-C26C-7B19-FAEF304693CF}"/>
              </a:ext>
            </a:extLst>
          </p:cNvPr>
          <p:cNvSpPr txBox="1"/>
          <p:nvPr/>
        </p:nvSpPr>
        <p:spPr>
          <a:xfrm>
            <a:off x="3402215" y="2455122"/>
            <a:ext cx="710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latin typeface="Sassoon Sans US 2023" pitchFamily="2" charset="0"/>
              </a:rPr>
              <a:t>-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or</a:t>
            </a:r>
            <a:r>
              <a:rPr lang="en-US" sz="2000" i="0" dirty="0">
                <a:latin typeface="Sassoon Sans US 2023" pitchFamily="2" charset="0"/>
              </a:rPr>
              <a:t> at the 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end</a:t>
            </a:r>
            <a:r>
              <a:rPr lang="en-US" sz="2000" i="0" dirty="0">
                <a:latin typeface="Sassoon Sans US 2023" pitchFamily="2" charset="0"/>
              </a:rPr>
              <a:t> of words often spells the /</a:t>
            </a:r>
            <a:r>
              <a:rPr lang="en-US" sz="2000" dirty="0" err="1">
                <a:solidFill>
                  <a:srgbClr val="FF3760"/>
                </a:solidFill>
                <a:latin typeface="Sassoon Sans US 2023" pitchFamily="2" charset="0"/>
              </a:rPr>
              <a:t>ur</a:t>
            </a:r>
            <a:r>
              <a:rPr lang="en-US" sz="2000" i="0" dirty="0">
                <a:latin typeface="Sassoon Sans US 2023" pitchFamily="2" charset="0"/>
              </a:rPr>
              <a:t>/ sound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39E29-E2CC-C7C6-4030-E9900B69EC48}"/>
              </a:ext>
            </a:extLst>
          </p:cNvPr>
          <p:cNvSpPr txBox="1"/>
          <p:nvPr/>
        </p:nvSpPr>
        <p:spPr>
          <a:xfrm>
            <a:off x="2770847" y="3103639"/>
            <a:ext cx="837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When adding a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vowel suffix </a:t>
            </a:r>
            <a:r>
              <a:rPr lang="en-US" sz="2000" dirty="0">
                <a:latin typeface="Sassoon Sans US 2023" pitchFamily="2" charset="0"/>
              </a:rPr>
              <a:t>to words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ending in </a:t>
            </a:r>
            <a:r>
              <a:rPr lang="en-US" sz="2000" i="1" dirty="0">
                <a:solidFill>
                  <a:srgbClr val="FF3760"/>
                </a:solidFill>
                <a:latin typeface="Sassoon Sans US 2023" pitchFamily="2" charset="0"/>
              </a:rPr>
              <a:t>e</a:t>
            </a:r>
            <a:r>
              <a:rPr lang="en-US" sz="2000" dirty="0">
                <a:latin typeface="Sassoon Sans US 2023" pitchFamily="2" charset="0"/>
              </a:rPr>
              <a:t>,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drop the </a:t>
            </a:r>
            <a:r>
              <a:rPr lang="en-US" sz="2000" i="1" dirty="0">
                <a:solidFill>
                  <a:srgbClr val="FF3760"/>
                </a:solidFill>
                <a:latin typeface="Sassoon Sans US 2023" pitchFamily="2" charset="0"/>
              </a:rPr>
              <a:t>e</a:t>
            </a:r>
            <a:r>
              <a:rPr lang="en-US" sz="2000" dirty="0">
                <a:latin typeface="Sassoon Sans US 2023" pitchFamily="2" charset="0"/>
              </a:rPr>
              <a:t>.</a:t>
            </a:r>
          </a:p>
          <a:p>
            <a:pPr algn="ctr"/>
            <a:r>
              <a:rPr lang="en-US" sz="2000" dirty="0">
                <a:latin typeface="Sassoon Sans US 2023" pitchFamily="2" charset="0"/>
              </a:rPr>
              <a:t>sav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e</a:t>
            </a:r>
            <a:r>
              <a:rPr lang="en-US" sz="2000" dirty="0">
                <a:latin typeface="Sassoon Sans US 2023" pitchFamily="2" charset="0"/>
              </a:rPr>
              <a:t> + </a:t>
            </a:r>
            <a:r>
              <a:rPr lang="en-US" sz="2000" dirty="0" err="1">
                <a:latin typeface="Sassoon Sans US 2023" pitchFamily="2" charset="0"/>
              </a:rPr>
              <a:t>ing</a:t>
            </a:r>
            <a:r>
              <a:rPr lang="en-US" sz="2000" dirty="0">
                <a:latin typeface="Sassoon Sans US 2023" pitchFamily="2" charset="0"/>
              </a:rPr>
              <a:t> = saving      populat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e</a:t>
            </a:r>
            <a:r>
              <a:rPr lang="en-US" sz="2000" dirty="0">
                <a:latin typeface="Sassoon Sans US 2023" pitchFamily="2" charset="0"/>
              </a:rPr>
              <a:t> + </a:t>
            </a:r>
            <a:r>
              <a:rPr lang="en-US" sz="2000" dirty="0" err="1">
                <a:latin typeface="Sassoon Sans US 2023" pitchFamily="2" charset="0"/>
              </a:rPr>
              <a:t>ation</a:t>
            </a:r>
            <a:r>
              <a:rPr lang="en-US" sz="2000" dirty="0">
                <a:latin typeface="Sassoon Sans US 2023" pitchFamily="2" charset="0"/>
              </a:rPr>
              <a:t> = population </a:t>
            </a:r>
            <a:endParaRPr lang="en-US" sz="2000" i="0" dirty="0">
              <a:latin typeface="Sassoon Sans US 202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90148-C0AD-0F0F-DF99-C45EA9BB05F7}"/>
              </a:ext>
            </a:extLst>
          </p:cNvPr>
          <p:cNvSpPr txBox="1"/>
          <p:nvPr/>
        </p:nvSpPr>
        <p:spPr>
          <a:xfrm>
            <a:off x="2040669" y="3986080"/>
            <a:ext cx="983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latin typeface="Sassoon Sans US 2023" pitchFamily="2" charset="0"/>
              </a:rPr>
              <a:t>The /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us</a:t>
            </a:r>
            <a:r>
              <a:rPr lang="en-US" sz="2000" i="0" dirty="0">
                <a:latin typeface="Sassoon Sans US 2023" pitchFamily="2" charset="0"/>
              </a:rPr>
              <a:t>/ sound at the end of words is often spelled with </a:t>
            </a:r>
            <a:r>
              <a:rPr lang="en-US" sz="2000" i="1" dirty="0" err="1">
                <a:solidFill>
                  <a:srgbClr val="FF3760"/>
                </a:solidFill>
                <a:latin typeface="Sassoon Sans US 2023" pitchFamily="2" charset="0"/>
              </a:rPr>
              <a:t>ous</a:t>
            </a:r>
            <a:r>
              <a:rPr lang="en-US" sz="2000" i="0" dirty="0">
                <a:latin typeface="Sassoon Sans US 2023" pitchFamily="2" charset="0"/>
              </a:rPr>
              <a:t> for 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adjectives</a:t>
            </a:r>
            <a:r>
              <a:rPr lang="en-US" sz="2000" i="0" dirty="0">
                <a:latin typeface="Sassoon Sans US 2023" pitchFamily="2" charset="0"/>
              </a:rPr>
              <a:t> and </a:t>
            </a:r>
            <a:r>
              <a:rPr lang="en-US" sz="2000" i="1" dirty="0">
                <a:solidFill>
                  <a:srgbClr val="00B0F0"/>
                </a:solidFill>
                <a:latin typeface="Sassoon Sans US 2023" pitchFamily="2" charset="0"/>
              </a:rPr>
              <a:t>us</a:t>
            </a:r>
            <a:r>
              <a:rPr lang="en-US" sz="2000" i="0" dirty="0">
                <a:latin typeface="Sassoon Sans US 2023" pitchFamily="2" charset="0"/>
              </a:rPr>
              <a:t> for </a:t>
            </a:r>
            <a:r>
              <a:rPr lang="en-US" sz="2000" i="0" dirty="0">
                <a:solidFill>
                  <a:srgbClr val="00B0F0"/>
                </a:solidFill>
                <a:latin typeface="Sassoon Sans US 2023" pitchFamily="2" charset="0"/>
              </a:rPr>
              <a:t>nouns</a:t>
            </a:r>
            <a:r>
              <a:rPr lang="en-US" sz="2000" i="0" dirty="0">
                <a:latin typeface="Sassoon Sans US 2023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B58AD-F4E2-EB1A-5A23-2E43E15F19D6}"/>
              </a:ext>
            </a:extLst>
          </p:cNvPr>
          <p:cNvSpPr txBox="1"/>
          <p:nvPr/>
        </p:nvSpPr>
        <p:spPr>
          <a:xfrm>
            <a:off x="3402217" y="4547948"/>
            <a:ext cx="682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latin typeface="Sassoon Sans US 2023" pitchFamily="2" charset="0"/>
              </a:rPr>
              <a:t>The /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u</a:t>
            </a:r>
            <a:r>
              <a:rPr lang="en-US" sz="2000" dirty="0">
                <a:latin typeface="Sassoon Sans US 2023" pitchFamily="2" charset="0"/>
              </a:rPr>
              <a:t>/ (schwa) sound</a:t>
            </a:r>
            <a:r>
              <a:rPr lang="en-US" sz="2000" i="0" dirty="0">
                <a:latin typeface="Sassoon Sans US 2023" pitchFamily="2" charset="0"/>
              </a:rPr>
              <a:t> as the 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first syllable </a:t>
            </a:r>
            <a:r>
              <a:rPr lang="en-US" sz="2000" i="0" dirty="0">
                <a:latin typeface="Sassoon Sans US 2023" pitchFamily="2" charset="0"/>
              </a:rPr>
              <a:t>or at the 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end of the last syllable</a:t>
            </a:r>
            <a:r>
              <a:rPr lang="en-US" sz="2000" i="0" dirty="0">
                <a:solidFill>
                  <a:srgbClr val="FF0000"/>
                </a:solidFill>
                <a:latin typeface="Sassoon Sans US 2023" pitchFamily="2" charset="0"/>
              </a:rPr>
              <a:t> </a:t>
            </a:r>
            <a:r>
              <a:rPr lang="en-US" sz="2000" i="0" dirty="0">
                <a:latin typeface="Sassoon Sans US 2023" pitchFamily="2" charset="0"/>
              </a:rPr>
              <a:t>is often spelled with </a:t>
            </a:r>
            <a:r>
              <a:rPr lang="en-US" sz="2000" i="1" dirty="0">
                <a:solidFill>
                  <a:srgbClr val="FF3760"/>
                </a:solidFill>
                <a:latin typeface="Sassoon Sans US 2023" pitchFamily="2" charset="0"/>
              </a:rPr>
              <a:t>a</a:t>
            </a:r>
            <a:r>
              <a:rPr lang="en-US" sz="2000" i="1" dirty="0">
                <a:latin typeface="Sassoon Sans US 2023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EDCEF-96EC-4F6F-B645-9AA4D134D2DD}"/>
              </a:ext>
            </a:extLst>
          </p:cNvPr>
          <p:cNvSpPr txBox="1"/>
          <p:nvPr/>
        </p:nvSpPr>
        <p:spPr>
          <a:xfrm>
            <a:off x="3541594" y="5335788"/>
            <a:ext cx="682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-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age</a:t>
            </a:r>
            <a:r>
              <a:rPr lang="en-US" sz="2000" dirty="0">
                <a:latin typeface="Sassoon Sans US 2023" pitchFamily="2" charset="0"/>
              </a:rPr>
              <a:t> </a:t>
            </a:r>
            <a:r>
              <a:rPr lang="en-US" sz="2000" i="0" dirty="0">
                <a:latin typeface="Sassoon Sans US 2023" pitchFamily="2" charset="0"/>
              </a:rPr>
              <a:t>at the </a:t>
            </a:r>
            <a:r>
              <a:rPr lang="en-US" sz="2000" i="0" dirty="0">
                <a:solidFill>
                  <a:srgbClr val="FF3760"/>
                </a:solidFill>
                <a:latin typeface="Sassoon Sans US 2023" pitchFamily="2" charset="0"/>
              </a:rPr>
              <a:t>end</a:t>
            </a:r>
            <a:r>
              <a:rPr lang="en-US" sz="2000" i="0" dirty="0">
                <a:solidFill>
                  <a:srgbClr val="FF0000"/>
                </a:solidFill>
                <a:latin typeface="Sassoon Sans US 2023" pitchFamily="2" charset="0"/>
              </a:rPr>
              <a:t> </a:t>
            </a:r>
            <a:r>
              <a:rPr lang="en-US" sz="2000" i="0" dirty="0">
                <a:latin typeface="Sassoon Sans US 2023" pitchFamily="2" charset="0"/>
              </a:rPr>
              <a:t>of words often spells the </a:t>
            </a:r>
            <a:r>
              <a:rPr lang="en-US" sz="2000" dirty="0">
                <a:latin typeface="Sassoon Sans US 2023" pitchFamily="2" charset="0"/>
              </a:rPr>
              <a:t>/</a:t>
            </a:r>
            <a:r>
              <a:rPr lang="en-US" sz="2000" dirty="0" err="1">
                <a:solidFill>
                  <a:srgbClr val="FF3760"/>
                </a:solidFill>
                <a:latin typeface="Sassoon Sans US 2023" pitchFamily="2" charset="0"/>
              </a:rPr>
              <a:t>ige</a:t>
            </a:r>
            <a:r>
              <a:rPr lang="en-US" sz="2000" dirty="0">
                <a:latin typeface="Sassoon Sans US 2023" pitchFamily="2" charset="0"/>
              </a:rPr>
              <a:t>/ or /</a:t>
            </a:r>
            <a:r>
              <a:rPr lang="en-US" sz="2000" dirty="0" err="1">
                <a:solidFill>
                  <a:srgbClr val="FF3760"/>
                </a:solidFill>
                <a:latin typeface="Sassoon Sans US 2023" pitchFamily="2" charset="0"/>
              </a:rPr>
              <a:t>uge</a:t>
            </a:r>
            <a:r>
              <a:rPr lang="en-US" sz="2000" dirty="0">
                <a:latin typeface="Sassoon Sans US 2023" pitchFamily="2" charset="0"/>
              </a:rPr>
              <a:t>/ sounds; in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French</a:t>
            </a:r>
            <a:r>
              <a:rPr lang="en-US" sz="2000" dirty="0">
                <a:latin typeface="Sassoon Sans US 2023" pitchFamily="2" charset="0"/>
              </a:rPr>
              <a:t> words it spells the /</a:t>
            </a:r>
            <a:r>
              <a:rPr lang="en-US" sz="2000" dirty="0" err="1">
                <a:solidFill>
                  <a:srgbClr val="FF3760"/>
                </a:solidFill>
                <a:latin typeface="Sassoon Sans US 2023" pitchFamily="2" charset="0"/>
              </a:rPr>
              <a:t>oge</a:t>
            </a:r>
            <a:r>
              <a:rPr lang="en-US" sz="2000" dirty="0">
                <a:latin typeface="Sassoon Sans US 2023" pitchFamily="2" charset="0"/>
              </a:rPr>
              <a:t>/ sound.</a:t>
            </a:r>
            <a:endParaRPr lang="en-US" sz="2000" i="0" dirty="0">
              <a:latin typeface="Sassoon Sans US 202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9A173-2C6A-1F32-3942-F806A019F005}"/>
              </a:ext>
            </a:extLst>
          </p:cNvPr>
          <p:cNvSpPr txBox="1"/>
          <p:nvPr/>
        </p:nvSpPr>
        <p:spPr>
          <a:xfrm>
            <a:off x="1497218" y="6203582"/>
            <a:ext cx="1091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The</a:t>
            </a:r>
            <a:r>
              <a:rPr lang="en-US" sz="2000" dirty="0">
                <a:solidFill>
                  <a:srgbClr val="FF0000"/>
                </a:solidFill>
                <a:latin typeface="Sassoon Sans US 2023" pitchFamily="2" charset="0"/>
              </a:rPr>
              <a:t> </a:t>
            </a:r>
            <a:r>
              <a:rPr lang="en-US" sz="2000" i="1" dirty="0">
                <a:solidFill>
                  <a:srgbClr val="FF3760"/>
                </a:solidFill>
                <a:latin typeface="Sassoon Sans US 2023" pitchFamily="2" charset="0"/>
              </a:rPr>
              <a:t>o</a:t>
            </a:r>
            <a:r>
              <a:rPr lang="en-US" sz="2000" dirty="0">
                <a:latin typeface="Sassoon Sans US 2023" pitchFamily="2" charset="0"/>
              </a:rPr>
              <a:t> in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com</a:t>
            </a:r>
            <a:r>
              <a:rPr lang="en-US" sz="2000" dirty="0">
                <a:latin typeface="Sassoon Sans US 2023" pitchFamily="2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Sassoon Sans US 2023" pitchFamily="2" charset="0"/>
              </a:rPr>
              <a:t> </a:t>
            </a:r>
            <a:r>
              <a:rPr lang="en-US" sz="2000" dirty="0">
                <a:latin typeface="Sassoon Sans US 2023" pitchFamily="2" charset="0"/>
              </a:rPr>
              <a:t>(and con-) at the 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start</a:t>
            </a:r>
            <a:r>
              <a:rPr lang="en-US" sz="2000" dirty="0">
                <a:solidFill>
                  <a:srgbClr val="FF0000"/>
                </a:solidFill>
                <a:latin typeface="Sassoon Sans US 2023" pitchFamily="2" charset="0"/>
              </a:rPr>
              <a:t> </a:t>
            </a:r>
            <a:r>
              <a:rPr lang="en-US" sz="2000" dirty="0">
                <a:latin typeface="Sassoon Sans US 2023" pitchFamily="2" charset="0"/>
              </a:rPr>
              <a:t>of words often spells the /</a:t>
            </a:r>
            <a:r>
              <a:rPr lang="en-US" sz="2000" dirty="0">
                <a:solidFill>
                  <a:srgbClr val="FF3760"/>
                </a:solidFill>
                <a:latin typeface="Sassoon Sans US 2023" pitchFamily="2" charset="0"/>
              </a:rPr>
              <a:t>u</a:t>
            </a:r>
            <a:r>
              <a:rPr lang="en-US" sz="2000" dirty="0">
                <a:latin typeface="Sassoon Sans US 2023" pitchFamily="2" charset="0"/>
              </a:rPr>
              <a:t>/ (schwa) sound.</a:t>
            </a:r>
            <a:endParaRPr lang="en-US" sz="2000" i="0" dirty="0">
              <a:latin typeface="Sassoon Sans US 202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00F1F-6B09-0017-09DC-706907D9A6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4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295304-86BB-2E5C-EE1E-8473F8EB1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7D1B-24D9-B8E3-8C01-1D4AD4570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8527" y="779824"/>
            <a:ext cx="8774941" cy="365127"/>
          </a:xfrm>
        </p:spPr>
        <p:txBody>
          <a:bodyPr/>
          <a:lstStyle/>
          <a:p>
            <a:r>
              <a:rPr lang="en-GB" dirty="0"/>
              <a:t>Can you sort this week’s words by the number of syllables?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F34F4CD-10CD-8AB6-9E7F-43AE62D82F86}"/>
              </a:ext>
            </a:extLst>
          </p:cNvPr>
          <p:cNvSpPr/>
          <p:nvPr/>
        </p:nvSpPr>
        <p:spPr>
          <a:xfrm>
            <a:off x="619848" y="2379597"/>
            <a:ext cx="1216020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pavement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636227C-232C-7776-AF2C-73886296152B}"/>
              </a:ext>
            </a:extLst>
          </p:cNvPr>
          <p:cNvSpPr/>
          <p:nvPr/>
        </p:nvSpPr>
        <p:spPr>
          <a:xfrm>
            <a:off x="2564067" y="2379597"/>
            <a:ext cx="1316640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population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ACF16B93-7967-49B8-AEFD-FF7B06B29977}"/>
              </a:ext>
            </a:extLst>
          </p:cNvPr>
          <p:cNvSpPr/>
          <p:nvPr/>
        </p:nvSpPr>
        <p:spPr>
          <a:xfrm>
            <a:off x="4598684" y="2379597"/>
            <a:ext cx="1217669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yesterday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5EFEF43-82F4-DC6C-112C-C62E90988B9C}"/>
              </a:ext>
            </a:extLst>
          </p:cNvPr>
          <p:cNvSpPr/>
          <p:nvPr/>
        </p:nvSpPr>
        <p:spPr>
          <a:xfrm>
            <a:off x="6602080" y="2379597"/>
            <a:ext cx="1288599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dangerous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A53B380-EA76-AFA7-8961-AEF1A340DDE3}"/>
              </a:ext>
            </a:extLst>
          </p:cNvPr>
          <p:cNvSpPr/>
          <p:nvPr/>
        </p:nvSpPr>
        <p:spPr>
          <a:xfrm>
            <a:off x="4770157" y="2876140"/>
            <a:ext cx="967707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savings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F23DD7F-C891-FD7D-8F84-D418C55747FF}"/>
              </a:ext>
            </a:extLst>
          </p:cNvPr>
          <p:cNvSpPr/>
          <p:nvPr/>
        </p:nvSpPr>
        <p:spPr>
          <a:xfrm>
            <a:off x="665749" y="1881849"/>
            <a:ext cx="112421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Sassoon Sans US 2023" pitchFamily="2" charset="77"/>
              </a:rPr>
              <a:t>neighbor</a:t>
            </a:r>
            <a:endParaRPr lang="en-GB" sz="200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5A361171-8980-B751-0E12-0E0A3645B9FD}"/>
              </a:ext>
            </a:extLst>
          </p:cNvPr>
          <p:cNvSpPr/>
          <p:nvPr/>
        </p:nvSpPr>
        <p:spPr>
          <a:xfrm>
            <a:off x="2652331" y="2887792"/>
            <a:ext cx="1052622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reindeer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FF1CC682-2B0B-7D93-3AAC-1B3837091F59}"/>
              </a:ext>
            </a:extLst>
          </p:cNvPr>
          <p:cNvSpPr/>
          <p:nvPr/>
        </p:nvSpPr>
        <p:spPr>
          <a:xfrm>
            <a:off x="2637470" y="1881849"/>
            <a:ext cx="1169834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breakage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43AED447-9D02-D4DD-00D7-0110F49F2386}"/>
              </a:ext>
            </a:extLst>
          </p:cNvPr>
          <p:cNvSpPr/>
          <p:nvPr/>
        </p:nvSpPr>
        <p:spPr>
          <a:xfrm>
            <a:off x="4632920" y="1881849"/>
            <a:ext cx="1149194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complain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A0DB15F-BE4D-7581-99D8-8C49CC9A3D23}"/>
              </a:ext>
            </a:extLst>
          </p:cNvPr>
          <p:cNvSpPr/>
          <p:nvPr/>
        </p:nvSpPr>
        <p:spPr>
          <a:xfrm>
            <a:off x="6587107" y="1881849"/>
            <a:ext cx="131853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Sassoon Sans US 2023" pitchFamily="2" charset="77"/>
              </a:rPr>
              <a:t>abeyance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57FCD-532A-21FB-968F-CE1FC440422E}"/>
              </a:ext>
            </a:extLst>
          </p:cNvPr>
          <p:cNvSpPr txBox="1"/>
          <p:nvPr/>
        </p:nvSpPr>
        <p:spPr>
          <a:xfrm>
            <a:off x="1480838" y="6156943"/>
            <a:ext cx="17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Sassoon Sans US 2023" pitchFamily="2" charset="77"/>
              </a:rPr>
              <a:t>2 Syllables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5CAE18-3E9F-5E60-741D-7360CAFB3EE4}"/>
              </a:ext>
            </a:extLst>
          </p:cNvPr>
          <p:cNvSpPr/>
          <p:nvPr/>
        </p:nvSpPr>
        <p:spPr>
          <a:xfrm>
            <a:off x="619848" y="3618962"/>
            <a:ext cx="3442202" cy="2416966"/>
          </a:xfrm>
          <a:prstGeom prst="roundRect">
            <a:avLst/>
          </a:prstGeom>
          <a:noFill/>
          <a:ln w="508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6EAF0-33C9-A4F3-9B67-E54DFF412D28}"/>
              </a:ext>
            </a:extLst>
          </p:cNvPr>
          <p:cNvSpPr txBox="1"/>
          <p:nvPr/>
        </p:nvSpPr>
        <p:spPr>
          <a:xfrm>
            <a:off x="5207517" y="6156943"/>
            <a:ext cx="19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Sassoon Sans US 2023" pitchFamily="2" charset="77"/>
              </a:rPr>
              <a:t>3 Syllables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238BCB5-722B-27B3-FEA0-FF9E0E35B9D4}"/>
              </a:ext>
            </a:extLst>
          </p:cNvPr>
          <p:cNvSpPr/>
          <p:nvPr/>
        </p:nvSpPr>
        <p:spPr>
          <a:xfrm>
            <a:off x="4374899" y="3618962"/>
            <a:ext cx="3442202" cy="2416966"/>
          </a:xfrm>
          <a:prstGeom prst="roundRect">
            <a:avLst/>
          </a:prstGeom>
          <a:noFill/>
          <a:ln w="508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96733-6557-3F35-232E-8542A084147B}"/>
              </a:ext>
            </a:extLst>
          </p:cNvPr>
          <p:cNvSpPr txBox="1"/>
          <p:nvPr/>
        </p:nvSpPr>
        <p:spPr>
          <a:xfrm>
            <a:off x="8925744" y="6156942"/>
            <a:ext cx="19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3760"/>
                </a:solidFill>
                <a:latin typeface="Sassoon Sans US 2023" pitchFamily="2" charset="77"/>
              </a:rPr>
              <a:t>4 Syllables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C78AD8-B2A7-CD80-407F-C574FB4B97C9}"/>
              </a:ext>
            </a:extLst>
          </p:cNvPr>
          <p:cNvSpPr/>
          <p:nvPr/>
        </p:nvSpPr>
        <p:spPr>
          <a:xfrm>
            <a:off x="8095460" y="3618962"/>
            <a:ext cx="3442202" cy="2416966"/>
          </a:xfrm>
          <a:prstGeom prst="roundRect">
            <a:avLst/>
          </a:prstGeom>
          <a:noFill/>
          <a:ln w="508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760"/>
              </a:solidFill>
              <a:latin typeface="Muli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046A48-0F00-1946-B248-6A16B15D31F3}"/>
              </a:ext>
            </a:extLst>
          </p:cNvPr>
          <p:cNvGrpSpPr/>
          <p:nvPr/>
        </p:nvGrpSpPr>
        <p:grpSpPr>
          <a:xfrm>
            <a:off x="8556898" y="1829696"/>
            <a:ext cx="2880344" cy="1575658"/>
            <a:chOff x="9255802" y="5013988"/>
            <a:chExt cx="2880344" cy="157565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B19E51-FF0F-B616-A654-94DE8EF9BE53}"/>
                </a:ext>
              </a:extLst>
            </p:cNvPr>
            <p:cNvGrpSpPr/>
            <p:nvPr/>
          </p:nvGrpSpPr>
          <p:grpSpPr>
            <a:xfrm>
              <a:off x="9255802" y="5013988"/>
              <a:ext cx="2003810" cy="1575658"/>
              <a:chOff x="8147054" y="5052344"/>
              <a:chExt cx="2725238" cy="1575658"/>
            </a:xfrm>
          </p:grpSpPr>
          <p:sp>
            <p:nvSpPr>
              <p:cNvPr id="30" name="Oval Callout 29">
                <a:extLst>
                  <a:ext uri="{FF2B5EF4-FFF2-40B4-BE49-F238E27FC236}">
                    <a16:creationId xmlns:a16="http://schemas.microsoft.com/office/drawing/2014/main" id="{58035AB5-59D5-0524-2966-D709FAB5BE4B}"/>
                  </a:ext>
                </a:extLst>
              </p:cNvPr>
              <p:cNvSpPr/>
              <p:nvPr/>
            </p:nvSpPr>
            <p:spPr>
              <a:xfrm>
                <a:off x="8147054" y="5052344"/>
                <a:ext cx="2725238" cy="1575658"/>
              </a:xfrm>
              <a:prstGeom prst="wedgeEllipseCallout">
                <a:avLst>
                  <a:gd name="adj1" fmla="val 62331"/>
                  <a:gd name="adj2" fmla="val -7879"/>
                </a:avLst>
              </a:pr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Sassoon Sans US 2023" pitchFamily="2" charset="7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C5CD9B-1402-E6E9-E184-51999F445F5D}"/>
                  </a:ext>
                </a:extLst>
              </p:cNvPr>
              <p:cNvSpPr txBox="1"/>
              <p:nvPr/>
            </p:nvSpPr>
            <p:spPr>
              <a:xfrm>
                <a:off x="8379832" y="5305635"/>
                <a:ext cx="231056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latin typeface="Sassoon Sans US 2023" pitchFamily="2" charset="0"/>
                  </a:rPr>
                  <a:t>How many syllables are in each word?</a:t>
                </a:r>
              </a:p>
              <a:p>
                <a:pPr algn="ctr"/>
                <a:r>
                  <a:rPr lang="en-GB" sz="1400" dirty="0">
                    <a:latin typeface="Sassoon Sans US 2023" pitchFamily="2" charset="0"/>
                  </a:rPr>
                  <a:t>Hum each word. Each hum will stand for a syllable. </a:t>
                </a:r>
              </a:p>
            </p:txBody>
          </p:sp>
        </p:grpSp>
        <p:pic>
          <p:nvPicPr>
            <p:cNvPr id="29" name="Picture 2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F4430EB6-086F-9CC4-19FD-0CA57CDE7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550489" y="5128034"/>
              <a:ext cx="585657" cy="1435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4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03945 0.3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24 L -0.0263 0.3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8698 0.406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3346 0.393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3945 0.42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54701 0.32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181 0.229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12383 0.422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211 0.260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9023 0.339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5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which patterns are the most common </a:t>
            </a:r>
          </a:p>
          <a:p>
            <a:r>
              <a:rPr lang="en-US" dirty="0"/>
              <a:t>and which ones are more rarely used?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459726" y="1947015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population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342965" y="194701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>
                <a:solidFill>
                  <a:schemeClr val="tx1"/>
                </a:solidFill>
                <a:latin typeface="Sassoon Sans US 2023" pitchFamily="2" charset="0"/>
              </a:rPr>
              <a:t>neighbor</a:t>
            </a:r>
            <a:endParaRPr lang="en-US" sz="2400" b="0" dirty="0">
              <a:latin typeface="Sassoon Sans US 2023" pitchFamily="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2299272" y="258851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reindeer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6603485" y="194701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savings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96788" y="2576674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dangerous</a:t>
            </a:r>
            <a:endParaRPr lang="en-US" sz="2400" b="0" dirty="0">
              <a:solidFill>
                <a:srgbClr val="25D160"/>
              </a:solidFill>
              <a:latin typeface="Sassoon Sans US 2023" pitchFamily="2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4838109" y="257667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abeyance</a:t>
            </a:r>
            <a:endParaRPr lang="en-US" sz="2400" b="0" dirty="0">
              <a:solidFill>
                <a:srgbClr val="B9A8EA"/>
              </a:solidFill>
              <a:latin typeface="Sassoon Sans US 2023" pitchFamily="2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9341188" y="25855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breakage</a:t>
            </a:r>
            <a:endParaRPr lang="en-US" sz="28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6995793" y="257667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pavement</a:t>
            </a:r>
            <a:endParaRPr lang="en-US" sz="2400" b="0" dirty="0">
              <a:solidFill>
                <a:srgbClr val="25D160"/>
              </a:solidFill>
              <a:latin typeface="Sassoon Sans US 2023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799683" y="194372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yesterday</a:t>
            </a:r>
            <a:endParaRPr lang="en-US" sz="2400" b="0" dirty="0">
              <a:solidFill>
                <a:schemeClr val="accent4">
                  <a:lumMod val="75000"/>
                </a:schemeClr>
              </a:solidFill>
              <a:latin typeface="Sassoon Sans US 2023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-517388" y="195588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Sassoon Sans US 2023" pitchFamily="2" charset="0"/>
              </a:rPr>
              <a:t>complain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62D012-3142-20D0-06F8-0DD36B1F1533}"/>
              </a:ext>
            </a:extLst>
          </p:cNvPr>
          <p:cNvGrpSpPr/>
          <p:nvPr/>
        </p:nvGrpSpPr>
        <p:grpSpPr>
          <a:xfrm>
            <a:off x="631043" y="3935283"/>
            <a:ext cx="2283028" cy="434267"/>
            <a:chOff x="2040085" y="2638538"/>
            <a:chExt cx="8232323" cy="3696514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4174D6E4-1570-3292-406C-D27FA2681254}"/>
                </a:ext>
              </a:extLst>
            </p:cNvPr>
            <p:cNvSpPr txBox="1">
              <a:spLocks/>
            </p:cNvSpPr>
            <p:nvPr/>
          </p:nvSpPr>
          <p:spPr>
            <a:xfrm>
              <a:off x="3203957" y="3856632"/>
              <a:ext cx="1489836" cy="15478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7956D6"/>
                  </a:solidFill>
                  <a:latin typeface="Sassoon Sans US 2023" pitchFamily="2" charset="0"/>
                </a:rPr>
                <a:t>a</a:t>
              </a: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FA5D8F85-04CB-3644-9A27-E631B5558BB9}"/>
                </a:ext>
              </a:extLst>
            </p:cNvPr>
            <p:cNvSpPr txBox="1">
              <a:spLocks/>
            </p:cNvSpPr>
            <p:nvPr/>
          </p:nvSpPr>
          <p:spPr>
            <a:xfrm>
              <a:off x="6875305" y="3750935"/>
              <a:ext cx="2875633" cy="16824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 err="1">
                  <a:solidFill>
                    <a:srgbClr val="25D160"/>
                  </a:solidFill>
                  <a:latin typeface="Sassoon Sans US 2023" pitchFamily="2" charset="0"/>
                </a:rPr>
                <a:t>a_e</a:t>
              </a:r>
              <a:endParaRPr lang="en-US" sz="2400" b="0" dirty="0">
                <a:solidFill>
                  <a:srgbClr val="25D160"/>
                </a:solidFill>
                <a:latin typeface="Sassoon Sans US 2023" pitchFamily="2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FC7D5502-A7FD-87BF-BFBD-89C1B631D1FB}"/>
                </a:ext>
              </a:extLst>
            </p:cNvPr>
            <p:cNvSpPr/>
            <p:nvPr/>
          </p:nvSpPr>
          <p:spPr>
            <a:xfrm>
              <a:off x="6307285" y="2638538"/>
              <a:ext cx="3965123" cy="3696514"/>
            </a:xfrm>
            <a:prstGeom prst="roundRect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1B8F1AC2-575F-60E6-B924-F4EFA8A9A6E8}"/>
                </a:ext>
              </a:extLst>
            </p:cNvPr>
            <p:cNvSpPr/>
            <p:nvPr/>
          </p:nvSpPr>
          <p:spPr>
            <a:xfrm>
              <a:off x="2040085" y="2638538"/>
              <a:ext cx="3965123" cy="3696514"/>
            </a:xfrm>
            <a:prstGeom prst="roundRect">
              <a:avLst/>
            </a:prstGeom>
            <a:noFill/>
            <a:ln w="508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576A4A-60C8-F9C4-1661-D655507424DD}"/>
              </a:ext>
            </a:extLst>
          </p:cNvPr>
          <p:cNvGrpSpPr/>
          <p:nvPr/>
        </p:nvGrpSpPr>
        <p:grpSpPr>
          <a:xfrm>
            <a:off x="3517696" y="3935282"/>
            <a:ext cx="2283028" cy="434267"/>
            <a:chOff x="2040085" y="2638538"/>
            <a:chExt cx="8232323" cy="3696515"/>
          </a:xfrm>
        </p:grpSpPr>
        <p:sp>
          <p:nvSpPr>
            <p:cNvPr id="46" name="Text Placeholder 1">
              <a:extLst>
                <a:ext uri="{FF2B5EF4-FFF2-40B4-BE49-F238E27FC236}">
                  <a16:creationId xmlns:a16="http://schemas.microsoft.com/office/drawing/2014/main" id="{C045EE0F-C1C7-2284-0095-AD1D0D4DE092}"/>
                </a:ext>
              </a:extLst>
            </p:cNvPr>
            <p:cNvSpPr txBox="1">
              <a:spLocks/>
            </p:cNvSpPr>
            <p:nvPr/>
          </p:nvSpPr>
          <p:spPr>
            <a:xfrm>
              <a:off x="2664742" y="3657430"/>
              <a:ext cx="2461836" cy="18523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9FB1"/>
                  </a:solidFill>
                  <a:latin typeface="Sassoon Sans US 2023" pitchFamily="2" charset="0"/>
                </a:rPr>
                <a:t>ai</a:t>
              </a:r>
            </a:p>
          </p:txBody>
        </p:sp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5EAEB9D4-DC65-9CEC-6318-B2BA45C9AFD0}"/>
                </a:ext>
              </a:extLst>
            </p:cNvPr>
            <p:cNvSpPr txBox="1">
              <a:spLocks/>
            </p:cNvSpPr>
            <p:nvPr/>
          </p:nvSpPr>
          <p:spPr>
            <a:xfrm>
              <a:off x="6566197" y="3657430"/>
              <a:ext cx="3547231" cy="18698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accent4">
                      <a:lumMod val="75000"/>
                    </a:schemeClr>
                  </a:solidFill>
                  <a:latin typeface="Sassoon Sans US 2023" pitchFamily="2" charset="0"/>
                </a:rPr>
                <a:t>ay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0A437363-EF2A-3D13-226F-5FCEA7171147}"/>
                </a:ext>
              </a:extLst>
            </p:cNvPr>
            <p:cNvSpPr/>
            <p:nvPr/>
          </p:nvSpPr>
          <p:spPr>
            <a:xfrm>
              <a:off x="6307285" y="2638538"/>
              <a:ext cx="3965123" cy="3696514"/>
            </a:xfrm>
            <a:prstGeom prst="roundRect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  <p:sp>
          <p:nvSpPr>
            <p:cNvPr id="49" name="Rounded Rectangle 8">
              <a:extLst>
                <a:ext uri="{FF2B5EF4-FFF2-40B4-BE49-F238E27FC236}">
                  <a16:creationId xmlns:a16="http://schemas.microsoft.com/office/drawing/2014/main" id="{6305ACA1-7746-FD1D-A7CA-71032D699FDB}"/>
                </a:ext>
              </a:extLst>
            </p:cNvPr>
            <p:cNvSpPr/>
            <p:nvPr/>
          </p:nvSpPr>
          <p:spPr>
            <a:xfrm>
              <a:off x="2040085" y="2638539"/>
              <a:ext cx="3965123" cy="3696514"/>
            </a:xfrm>
            <a:prstGeom prst="roundRect">
              <a:avLst/>
            </a:prstGeom>
            <a:noFill/>
            <a:ln w="50800">
              <a:solidFill>
                <a:srgbClr val="FF9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2323D-B39F-331B-47C8-06B4ABE844D5}"/>
              </a:ext>
            </a:extLst>
          </p:cNvPr>
          <p:cNvGrpSpPr/>
          <p:nvPr/>
        </p:nvGrpSpPr>
        <p:grpSpPr>
          <a:xfrm>
            <a:off x="10380565" y="3935283"/>
            <a:ext cx="1099627" cy="434267"/>
            <a:chOff x="2040085" y="2638539"/>
            <a:chExt cx="3965123" cy="3696514"/>
          </a:xfrm>
        </p:grpSpPr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C68E88B2-F617-3F8E-204D-D67B18FCE4CF}"/>
                </a:ext>
              </a:extLst>
            </p:cNvPr>
            <p:cNvSpPr txBox="1">
              <a:spLocks/>
            </p:cNvSpPr>
            <p:nvPr/>
          </p:nvSpPr>
          <p:spPr>
            <a:xfrm>
              <a:off x="2791725" y="3452289"/>
              <a:ext cx="2461836" cy="2297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 err="1">
                  <a:solidFill>
                    <a:srgbClr val="F5910B"/>
                  </a:solidFill>
                  <a:latin typeface="Sassoon Sans US 2023" pitchFamily="2" charset="0"/>
                </a:rPr>
                <a:t>ea</a:t>
              </a:r>
              <a:endParaRPr lang="en-US" sz="2400" b="0" dirty="0">
                <a:solidFill>
                  <a:srgbClr val="F5910B"/>
                </a:solidFill>
                <a:latin typeface="Sassoon Sans US 2023" pitchFamily="2" charset="0"/>
              </a:endParaRPr>
            </a:p>
          </p:txBody>
        </p:sp>
        <p:sp>
          <p:nvSpPr>
            <p:cNvPr id="54" name="Rounded Rectangle 8">
              <a:extLst>
                <a:ext uri="{FF2B5EF4-FFF2-40B4-BE49-F238E27FC236}">
                  <a16:creationId xmlns:a16="http://schemas.microsoft.com/office/drawing/2014/main" id="{07B5DFDE-8C1A-B8F9-B66A-F886BE5DBCA5}"/>
                </a:ext>
              </a:extLst>
            </p:cNvPr>
            <p:cNvSpPr/>
            <p:nvPr/>
          </p:nvSpPr>
          <p:spPr>
            <a:xfrm>
              <a:off x="2040085" y="2638539"/>
              <a:ext cx="3965123" cy="3696514"/>
            </a:xfrm>
            <a:prstGeom prst="roundRect">
              <a:avLst/>
            </a:prstGeom>
            <a:noFill/>
            <a:ln w="50800">
              <a:solidFill>
                <a:srgbClr val="F59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73221F-A3B4-5906-73DB-B00163FFE9BB}"/>
              </a:ext>
            </a:extLst>
          </p:cNvPr>
          <p:cNvGrpSpPr/>
          <p:nvPr/>
        </p:nvGrpSpPr>
        <p:grpSpPr>
          <a:xfrm>
            <a:off x="6355745" y="3934992"/>
            <a:ext cx="3486217" cy="434267"/>
            <a:chOff x="5684547" y="3473035"/>
            <a:chExt cx="3486217" cy="434267"/>
          </a:xfrm>
        </p:grpSpPr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6EF9A642-37B0-DF7B-7001-1698F34E0BDE}"/>
                </a:ext>
              </a:extLst>
            </p:cNvPr>
            <p:cNvSpPr txBox="1">
              <a:spLocks/>
            </p:cNvSpPr>
            <p:nvPr/>
          </p:nvSpPr>
          <p:spPr>
            <a:xfrm>
              <a:off x="5892135" y="3613750"/>
              <a:ext cx="682620" cy="16629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 err="1">
                  <a:solidFill>
                    <a:srgbClr val="FF3760"/>
                  </a:solidFill>
                  <a:latin typeface="Sassoon Sans US 2023" pitchFamily="2" charset="0"/>
                </a:rPr>
                <a:t>ei</a:t>
              </a:r>
              <a:endParaRPr lang="en-US" sz="2400" b="0" dirty="0">
                <a:solidFill>
                  <a:srgbClr val="FF3760"/>
                </a:solidFill>
                <a:latin typeface="Sassoon Sans US 2023" pitchFamily="2" charset="0"/>
              </a:endParaRP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DB2DBF68-25C8-AB04-ED34-63AD9564ECC1}"/>
                </a:ext>
              </a:extLst>
            </p:cNvPr>
            <p:cNvSpPr txBox="1">
              <a:spLocks/>
            </p:cNvSpPr>
            <p:nvPr/>
          </p:nvSpPr>
          <p:spPr>
            <a:xfrm>
              <a:off x="8129082" y="3628098"/>
              <a:ext cx="983735" cy="1613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 err="1">
                  <a:solidFill>
                    <a:srgbClr val="3372DC"/>
                  </a:solidFill>
                  <a:latin typeface="Sassoon Sans US 2023" pitchFamily="2" charset="0"/>
                </a:rPr>
                <a:t>eigh</a:t>
              </a:r>
              <a:endParaRPr lang="en-US" sz="2400" b="0" dirty="0">
                <a:solidFill>
                  <a:srgbClr val="3372DC"/>
                </a:solidFill>
                <a:latin typeface="Sassoon Sans US 2023" pitchFamily="2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5A9292EF-75C1-8F7D-8028-19CED2A6E805}"/>
                </a:ext>
              </a:extLst>
            </p:cNvPr>
            <p:cNvSpPr/>
            <p:nvPr/>
          </p:nvSpPr>
          <p:spPr>
            <a:xfrm>
              <a:off x="8071137" y="3473035"/>
              <a:ext cx="1099627" cy="434267"/>
            </a:xfrm>
            <a:prstGeom prst="roundRect">
              <a:avLst/>
            </a:prstGeom>
            <a:noFill/>
            <a:ln w="508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id="{31D78ACF-5DA7-C423-5732-61FF9909872C}"/>
                </a:ext>
              </a:extLst>
            </p:cNvPr>
            <p:cNvSpPr/>
            <p:nvPr/>
          </p:nvSpPr>
          <p:spPr>
            <a:xfrm>
              <a:off x="5684547" y="3473035"/>
              <a:ext cx="1099627" cy="434267"/>
            </a:xfrm>
            <a:prstGeom prst="roundRect">
              <a:avLst/>
            </a:prstGeom>
            <a:noFill/>
            <a:ln w="508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64078AB7-F10B-F758-C86A-F91F68A3D982}"/>
                </a:ext>
              </a:extLst>
            </p:cNvPr>
            <p:cNvSpPr/>
            <p:nvPr/>
          </p:nvSpPr>
          <p:spPr>
            <a:xfrm>
              <a:off x="6877842" y="3473035"/>
              <a:ext cx="1099627" cy="434267"/>
            </a:xfrm>
            <a:prstGeom prst="roundRect">
              <a:avLst/>
            </a:prstGeom>
            <a:noFill/>
            <a:ln w="50800">
              <a:solidFill>
                <a:srgbClr val="B9A8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  <p:sp>
          <p:nvSpPr>
            <p:cNvPr id="57" name="Text Placeholder 1">
              <a:extLst>
                <a:ext uri="{FF2B5EF4-FFF2-40B4-BE49-F238E27FC236}">
                  <a16:creationId xmlns:a16="http://schemas.microsoft.com/office/drawing/2014/main" id="{197C3DB7-398E-8DEA-9253-CF993F0B5778}"/>
                </a:ext>
              </a:extLst>
            </p:cNvPr>
            <p:cNvSpPr txBox="1">
              <a:spLocks/>
            </p:cNvSpPr>
            <p:nvPr/>
          </p:nvSpPr>
          <p:spPr>
            <a:xfrm>
              <a:off x="6935787" y="3627243"/>
              <a:ext cx="983735" cy="1613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 err="1">
                  <a:solidFill>
                    <a:srgbClr val="B9A8EA"/>
                  </a:solidFill>
                  <a:latin typeface="Sassoon Sans US 2023" pitchFamily="2" charset="0"/>
                </a:rPr>
                <a:t>ey</a:t>
              </a:r>
              <a:endParaRPr lang="en-US" sz="2400" b="0" dirty="0">
                <a:solidFill>
                  <a:srgbClr val="B9A8EA"/>
                </a:solidFill>
                <a:latin typeface="Sassoon Sans US 2023" pitchFamily="2" charset="0"/>
              </a:endParaRPr>
            </a:p>
          </p:txBody>
        </p:sp>
      </p:grpSp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7593CF48-6A2D-0093-6A55-832E0959D3C4}"/>
              </a:ext>
            </a:extLst>
          </p:cNvPr>
          <p:cNvSpPr txBox="1">
            <a:spLocks/>
          </p:cNvSpPr>
          <p:nvPr/>
        </p:nvSpPr>
        <p:spPr>
          <a:xfrm>
            <a:off x="132413" y="3411506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Most Common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BD7114A3-53A0-EC75-D818-8D1F05A354B7}"/>
              </a:ext>
            </a:extLst>
          </p:cNvPr>
          <p:cNvSpPr txBox="1">
            <a:spLocks/>
          </p:cNvSpPr>
          <p:nvPr/>
        </p:nvSpPr>
        <p:spPr>
          <a:xfrm>
            <a:off x="2997113" y="3410346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Common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E1338195-1AC1-7475-DBDF-288FD277EFB1}"/>
              </a:ext>
            </a:extLst>
          </p:cNvPr>
          <p:cNvSpPr txBox="1">
            <a:spLocks/>
          </p:cNvSpPr>
          <p:nvPr/>
        </p:nvSpPr>
        <p:spPr>
          <a:xfrm>
            <a:off x="6426989" y="342025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Rare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4F74ED48-6028-45AA-03B6-FF8BE59F83E4}"/>
              </a:ext>
            </a:extLst>
          </p:cNvPr>
          <p:cNvSpPr txBox="1">
            <a:spLocks/>
          </p:cNvSpPr>
          <p:nvPr/>
        </p:nvSpPr>
        <p:spPr>
          <a:xfrm>
            <a:off x="9217748" y="341217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Sassoon Sans US 2023" pitchFamily="2" charset="0"/>
              </a:rPr>
              <a:t>Very Rare</a:t>
            </a:r>
            <a:endParaRPr lang="en-US" sz="24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4088 0.382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1819 0.38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37 L 0.2862 0.378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46783 0.4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42513 0.4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03229 0.4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2044 0.283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307 0.35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51106 0.45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972 L -0.00443 0.28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/>
      <p:bldP spid="17" grpId="1"/>
      <p:bldP spid="18" grpId="1"/>
      <p:bldP spid="19" grpId="1"/>
      <p:bldP spid="20" grpId="1"/>
      <p:bldP spid="21" grpId="1"/>
      <p:bldP spid="22" grpId="1"/>
      <p:bldP spid="23" grpId="1"/>
      <p:bldP spid="24" grpId="1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front of a house&#10;&#10;Description automatically generated with low confidence">
            <a:extLst>
              <a:ext uri="{FF2B5EF4-FFF2-40B4-BE49-F238E27FC236}">
                <a16:creationId xmlns:a16="http://schemas.microsoft.com/office/drawing/2014/main" id="{DA1B5833-9650-75FE-20E4-B24F5408D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3117" y="3627398"/>
            <a:ext cx="6534515" cy="27387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6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FF8A6DA-608B-4CCA-A453-16D6872CC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E1F067B-A617-BCFA-6770-FDC3E3F21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does the word </a:t>
            </a:r>
            <a:r>
              <a:rPr lang="en-GB" b="0" i="1" dirty="0" err="1"/>
              <a:t>neighbor</a:t>
            </a:r>
            <a:r>
              <a:rPr lang="en-GB" dirty="0"/>
              <a:t> come from?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EC9B-D9D7-A338-04EE-B80ECE7D880F}"/>
              </a:ext>
            </a:extLst>
          </p:cNvPr>
          <p:cNvSpPr/>
          <p:nvPr/>
        </p:nvSpPr>
        <p:spPr>
          <a:xfrm>
            <a:off x="1018091" y="1907163"/>
            <a:ext cx="10155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Sassoon Sans US 2023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The word </a:t>
            </a:r>
            <a:r>
              <a:rPr lang="en-GB" sz="2000" b="1" i="1" dirty="0" err="1">
                <a:solidFill>
                  <a:srgbClr val="3372DC"/>
                </a:solidFill>
                <a:latin typeface="Sassoon Sans US 2023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neighbor</a:t>
            </a:r>
            <a:r>
              <a:rPr lang="en-GB" sz="2000" dirty="0">
                <a:latin typeface="Sassoon Sans US 2023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 comes from the </a:t>
            </a:r>
            <a:r>
              <a:rPr lang="en-US" sz="2000" dirty="0">
                <a:latin typeface="Sassoon Sans US 2023" pitchFamily="2" charset="0"/>
              </a:rPr>
              <a:t>Middle English </a:t>
            </a:r>
            <a:r>
              <a:rPr lang="en-US" sz="2000" i="1" dirty="0" err="1">
                <a:solidFill>
                  <a:srgbClr val="0070C0"/>
                </a:solidFill>
                <a:latin typeface="Sassoon Sans US 2023" pitchFamily="2" charset="0"/>
              </a:rPr>
              <a:t>neighebor</a:t>
            </a:r>
            <a:r>
              <a:rPr lang="en-US" sz="2000" dirty="0">
                <a:latin typeface="Sassoon Sans US 2023" pitchFamily="2" charset="0"/>
              </a:rPr>
              <a:t> (one who lives near another) which comes from the Old English </a:t>
            </a:r>
            <a:r>
              <a:rPr lang="en-US" sz="2000" i="1" dirty="0" err="1">
                <a:solidFill>
                  <a:srgbClr val="0070C0"/>
                </a:solidFill>
                <a:latin typeface="Sassoon Sans US 2023" pitchFamily="2" charset="0"/>
              </a:rPr>
              <a:t>nēahgebūr</a:t>
            </a:r>
            <a:r>
              <a:rPr lang="en-US" sz="2000" dirty="0">
                <a:latin typeface="Sassoon Sans US 2023" pitchFamily="2" charset="0"/>
              </a:rPr>
              <a:t>.</a:t>
            </a:r>
          </a:p>
          <a:p>
            <a:pPr algn="ctr"/>
            <a:endParaRPr lang="en-US" sz="2000" dirty="0">
              <a:latin typeface="Sassoon Sans US 2023" pitchFamily="2" charset="0"/>
            </a:endParaRPr>
          </a:p>
          <a:p>
            <a:pPr algn="ctr"/>
            <a:r>
              <a:rPr lang="en-US" sz="2000" i="1" dirty="0" err="1">
                <a:solidFill>
                  <a:srgbClr val="0070C0"/>
                </a:solidFill>
                <a:latin typeface="Sassoon Sans US 2023" pitchFamily="2" charset="0"/>
              </a:rPr>
              <a:t>nēah</a:t>
            </a:r>
            <a:r>
              <a:rPr lang="en-US" sz="2000" dirty="0">
                <a:latin typeface="Sassoon Sans US 2023" pitchFamily="2" charset="0"/>
              </a:rPr>
              <a:t> (near) + </a:t>
            </a:r>
            <a:r>
              <a:rPr lang="en-US" sz="2000" i="1" dirty="0">
                <a:solidFill>
                  <a:srgbClr val="0070C0"/>
                </a:solidFill>
                <a:latin typeface="Sassoon Sans US 2023" pitchFamily="2" charset="0"/>
              </a:rPr>
              <a:t>gebur</a:t>
            </a:r>
            <a:r>
              <a:rPr lang="en-US" sz="2000" dirty="0">
                <a:latin typeface="Sassoon Sans US 2023" pitchFamily="2" charset="0"/>
              </a:rPr>
              <a:t> (dweller); related to </a:t>
            </a:r>
            <a:r>
              <a:rPr lang="en-US" sz="2000" i="1" dirty="0">
                <a:solidFill>
                  <a:srgbClr val="0070C0"/>
                </a:solidFill>
                <a:latin typeface="Sassoon Sans US 2023" pitchFamily="2" charset="0"/>
              </a:rPr>
              <a:t>bur</a:t>
            </a:r>
            <a:r>
              <a:rPr lang="en-US" sz="2000" dirty="0">
                <a:solidFill>
                  <a:srgbClr val="0070C0"/>
                </a:solidFill>
                <a:latin typeface="Sassoon Sans US 2023" pitchFamily="2" charset="0"/>
              </a:rPr>
              <a:t> </a:t>
            </a:r>
            <a:r>
              <a:rPr lang="en-US" sz="2000" dirty="0">
                <a:latin typeface="Sassoon Sans US 2023" pitchFamily="2" charset="0"/>
              </a:rPr>
              <a:t>(dwelling), from Proto-Germanic </a:t>
            </a:r>
            <a:r>
              <a:rPr lang="en-US" sz="2000" i="1" dirty="0">
                <a:solidFill>
                  <a:srgbClr val="0070C0"/>
                </a:solidFill>
                <a:latin typeface="Sassoon Sans US 2023" pitchFamily="2" charset="0"/>
              </a:rPr>
              <a:t>(ga)</a:t>
            </a:r>
            <a:r>
              <a:rPr lang="en-US" sz="2000" i="1" dirty="0" err="1">
                <a:solidFill>
                  <a:srgbClr val="0070C0"/>
                </a:solidFill>
                <a:latin typeface="Sassoon Sans US 2023" pitchFamily="2" charset="0"/>
              </a:rPr>
              <a:t>būraz</a:t>
            </a:r>
            <a:r>
              <a:rPr lang="en-US" sz="2000" i="1" dirty="0">
                <a:solidFill>
                  <a:srgbClr val="0070C0"/>
                </a:solidFill>
                <a:latin typeface="Sassoon Sans US 2023" pitchFamily="2" charset="0"/>
              </a:rPr>
              <a:t> </a:t>
            </a:r>
            <a:endParaRPr lang="en-US" sz="2800" i="1" dirty="0">
              <a:solidFill>
                <a:srgbClr val="0070C0"/>
              </a:solidFill>
              <a:latin typeface="Sassoon Sans US 2023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C0EBE5-46B6-08EA-4BC8-DD398CD8F501}"/>
              </a:ext>
            </a:extLst>
          </p:cNvPr>
          <p:cNvGrpSpPr/>
          <p:nvPr/>
        </p:nvGrpSpPr>
        <p:grpSpPr>
          <a:xfrm>
            <a:off x="552197" y="4328620"/>
            <a:ext cx="11207674" cy="2140093"/>
            <a:chOff x="552197" y="4328620"/>
            <a:chExt cx="11207674" cy="21400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F706F-D9B9-F2E7-2845-5C0D723EFF94}"/>
                </a:ext>
              </a:extLst>
            </p:cNvPr>
            <p:cNvGrpSpPr/>
            <p:nvPr/>
          </p:nvGrpSpPr>
          <p:grpSpPr>
            <a:xfrm>
              <a:off x="9656247" y="4328620"/>
              <a:ext cx="2103624" cy="2140093"/>
              <a:chOff x="9663651" y="3955011"/>
              <a:chExt cx="2103624" cy="22239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2FA20D-0AB4-9391-07A9-B92747EE6C25}"/>
                  </a:ext>
                </a:extLst>
              </p:cNvPr>
              <p:cNvSpPr txBox="1"/>
              <p:nvPr/>
            </p:nvSpPr>
            <p:spPr>
              <a:xfrm>
                <a:off x="9823180" y="4290836"/>
                <a:ext cx="1621466" cy="95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Sassoon Sans US 2023" pitchFamily="2" charset="77"/>
                  </a:rPr>
                  <a:t>Wave hello to a near dweller in your class!</a:t>
                </a:r>
              </a:p>
            </p:txBody>
          </p:sp>
          <p:sp>
            <p:nvSpPr>
              <p:cNvPr id="16" name="Oval Callout 99">
                <a:extLst>
                  <a:ext uri="{FF2B5EF4-FFF2-40B4-BE49-F238E27FC236}">
                    <a16:creationId xmlns:a16="http://schemas.microsoft.com/office/drawing/2014/main" id="{A4FBCF18-1035-C1B7-823F-0EE6F61519DC}"/>
                  </a:ext>
                </a:extLst>
              </p:cNvPr>
              <p:cNvSpPr/>
              <p:nvPr/>
            </p:nvSpPr>
            <p:spPr>
              <a:xfrm flipH="1">
                <a:off x="9663651" y="3955011"/>
                <a:ext cx="1905213" cy="1631152"/>
              </a:xfrm>
              <a:prstGeom prst="wedgeEllipseCallout">
                <a:avLst>
                  <a:gd name="adj1" fmla="val -26049"/>
                  <a:gd name="adj2" fmla="val 57024"/>
                </a:avLst>
              </a:pr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Sassoon Sans US 2023" pitchFamily="2" charset="77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FB47E88-48CE-5090-9408-BD2BA4A20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3032" b="3032"/>
              <a:stretch/>
            </p:blipFill>
            <p:spPr>
              <a:xfrm flipH="1">
                <a:off x="11122016" y="5518912"/>
                <a:ext cx="645259" cy="660029"/>
              </a:xfrm>
              <a:prstGeom prst="ellipse">
                <a:avLst/>
              </a:prstGeom>
            </p:spPr>
          </p:pic>
        </p:grpSp>
        <p:pic>
          <p:nvPicPr>
            <p:cNvPr id="19" name="Picture 18" descr="A green frog holding a sign&#10;&#10;Description automatically generated with low confidence">
              <a:extLst>
                <a:ext uri="{FF2B5EF4-FFF2-40B4-BE49-F238E27FC236}">
                  <a16:creationId xmlns:a16="http://schemas.microsoft.com/office/drawing/2014/main" id="{E74A70F7-5148-4B9A-8F22-E26A014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197" y="4540786"/>
              <a:ext cx="1859796" cy="1810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3C130-7276-1641-B5F8-3CFEAB0CAD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7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3BB6A-96CE-1149-B0CB-96461B0CA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Morphology Matrix</a:t>
            </a:r>
            <a:endParaRPr lang="en-GB" sz="2400" dirty="0">
              <a:solidFill>
                <a:srgbClr val="0432FF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10100F-2DAB-024C-A833-979676996BE8}"/>
              </a:ext>
            </a:extLst>
          </p:cNvPr>
          <p:cNvGrpSpPr/>
          <p:nvPr/>
        </p:nvGrpSpPr>
        <p:grpSpPr>
          <a:xfrm>
            <a:off x="5342759" y="2005692"/>
            <a:ext cx="3689272" cy="2669220"/>
            <a:chOff x="5465105" y="1776994"/>
            <a:chExt cx="3689272" cy="31258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572110-849D-CC45-A6BC-519266520C7C}"/>
                </a:ext>
              </a:extLst>
            </p:cNvPr>
            <p:cNvSpPr txBox="1"/>
            <p:nvPr/>
          </p:nvSpPr>
          <p:spPr>
            <a:xfrm>
              <a:off x="6629907" y="1776994"/>
              <a:ext cx="1359668" cy="43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25D160"/>
                  </a:solidFill>
                  <a:latin typeface="Sassoon Sans US 2023" pitchFamily="2" charset="77"/>
                </a:rPr>
                <a:t>Base Word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8FB3B2-1C6D-2D48-80B3-1603C158EC2C}"/>
                </a:ext>
              </a:extLst>
            </p:cNvPr>
            <p:cNvSpPr/>
            <p:nvPr/>
          </p:nvSpPr>
          <p:spPr>
            <a:xfrm>
              <a:off x="5465105" y="2200568"/>
              <a:ext cx="3689272" cy="2702270"/>
            </a:xfrm>
            <a:prstGeom prst="rect">
              <a:avLst/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A547E08-AD19-4A41-9589-763AB8A2E6AF}"/>
              </a:ext>
            </a:extLst>
          </p:cNvPr>
          <p:cNvSpPr txBox="1"/>
          <p:nvPr/>
        </p:nvSpPr>
        <p:spPr>
          <a:xfrm>
            <a:off x="5342759" y="2846609"/>
            <a:ext cx="36892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Sassoon Sans US 2023" pitchFamily="2" charset="77"/>
              </a:rPr>
              <a:t>save</a:t>
            </a:r>
            <a:endParaRPr lang="en-GB" sz="2800" dirty="0">
              <a:solidFill>
                <a:schemeClr val="tx1"/>
              </a:solidFill>
              <a:latin typeface="Sassoon Sans US 2023" pitchFamily="2" charset="77"/>
            </a:endParaRPr>
          </a:p>
          <a:p>
            <a:pPr algn="ctr"/>
            <a:r>
              <a:rPr lang="en-GB" sz="1600" dirty="0">
                <a:latin typeface="Sassoon Sans US 2023" pitchFamily="2" charset="77"/>
              </a:rPr>
              <a:t>(to keep)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D54A59-A051-574E-88CD-C40E2F75C452}"/>
              </a:ext>
            </a:extLst>
          </p:cNvPr>
          <p:cNvGrpSpPr/>
          <p:nvPr/>
        </p:nvGrpSpPr>
        <p:grpSpPr>
          <a:xfrm>
            <a:off x="3372534" y="2009628"/>
            <a:ext cx="1801290" cy="2665718"/>
            <a:chOff x="3494880" y="1781095"/>
            <a:chExt cx="1801290" cy="312174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9449DB-C026-314A-BD3B-9B41932EED13}"/>
                </a:ext>
              </a:extLst>
            </p:cNvPr>
            <p:cNvSpPr txBox="1"/>
            <p:nvPr/>
          </p:nvSpPr>
          <p:spPr>
            <a:xfrm>
              <a:off x="4025435" y="1781095"/>
              <a:ext cx="798617" cy="43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219CEE"/>
                  </a:solidFill>
                  <a:latin typeface="Sassoon Sans US 2023" pitchFamily="2" charset="77"/>
                </a:rPr>
                <a:t>Prefix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56DA6-1DAB-6240-A264-E5CF7DC6C3C9}"/>
                </a:ext>
              </a:extLst>
            </p:cNvPr>
            <p:cNvSpPr/>
            <p:nvPr/>
          </p:nvSpPr>
          <p:spPr>
            <a:xfrm>
              <a:off x="3494880" y="2200568"/>
              <a:ext cx="1801290" cy="2702270"/>
            </a:xfrm>
            <a:prstGeom prst="rect">
              <a:avLst/>
            </a:prstGeom>
            <a:noFill/>
            <a:ln w="5715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ECA9329-F771-4047-8B06-CFC0E78C3242}"/>
                </a:ext>
              </a:extLst>
            </p:cNvPr>
            <p:cNvSpPr txBox="1"/>
            <p:nvPr/>
          </p:nvSpPr>
          <p:spPr>
            <a:xfrm>
              <a:off x="3732216" y="2965264"/>
              <a:ext cx="1385054" cy="1261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latin typeface="Sassoon Sans US 2023" pitchFamily="2" charset="0"/>
                </a:rPr>
                <a:t>un</a:t>
              </a:r>
            </a:p>
            <a:p>
              <a:pPr algn="ctr"/>
              <a:r>
                <a:rPr lang="en-GB" dirty="0">
                  <a:latin typeface="Sassoon Sans US 2023" pitchFamily="2" charset="0"/>
                </a:rPr>
                <a:t>(not)</a:t>
              </a:r>
            </a:p>
            <a:p>
              <a:pPr algn="ctr"/>
              <a:endParaRPr lang="en-GB" dirty="0">
                <a:latin typeface="Sassoon Sans US 2023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B63271-49E9-4549-8964-6A1E79CF5060}"/>
              </a:ext>
            </a:extLst>
          </p:cNvPr>
          <p:cNvGrpSpPr/>
          <p:nvPr/>
        </p:nvGrpSpPr>
        <p:grpSpPr>
          <a:xfrm>
            <a:off x="9200966" y="2012212"/>
            <a:ext cx="2265140" cy="2663463"/>
            <a:chOff x="9323312" y="1783736"/>
            <a:chExt cx="2265140" cy="311910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7F9E963-C141-694D-84C7-B3DC17EE558C}"/>
                </a:ext>
              </a:extLst>
            </p:cNvPr>
            <p:cNvSpPr txBox="1"/>
            <p:nvPr/>
          </p:nvSpPr>
          <p:spPr>
            <a:xfrm>
              <a:off x="10061382" y="1783736"/>
              <a:ext cx="788999" cy="43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7956D6"/>
                  </a:solidFill>
                  <a:latin typeface="Sassoon Sans US 2023" pitchFamily="2" charset="77"/>
                </a:rPr>
                <a:t>Suffix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159335-5021-7B4B-B8E7-684683FD4910}"/>
                </a:ext>
              </a:extLst>
            </p:cNvPr>
            <p:cNvSpPr/>
            <p:nvPr/>
          </p:nvSpPr>
          <p:spPr>
            <a:xfrm>
              <a:off x="9323312" y="2200568"/>
              <a:ext cx="2265140" cy="2702270"/>
            </a:xfrm>
            <a:prstGeom prst="rect">
              <a:avLst/>
            </a:prstGeom>
            <a:noFill/>
            <a:ln w="5715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D54EA57-2503-5749-918D-F0152CB8D487}"/>
                </a:ext>
              </a:extLst>
            </p:cNvPr>
            <p:cNvSpPr txBox="1"/>
            <p:nvPr/>
          </p:nvSpPr>
          <p:spPr>
            <a:xfrm>
              <a:off x="9854564" y="2293906"/>
              <a:ext cx="1202634" cy="1081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Sassoon Sans US 2023" pitchFamily="2" charset="77"/>
                </a:rPr>
                <a:t>s</a:t>
              </a:r>
            </a:p>
            <a:p>
              <a:pPr algn="ctr"/>
              <a:r>
                <a:rPr lang="en-GB" dirty="0">
                  <a:latin typeface="Sassoon Sans US 2023" pitchFamily="2" charset="77"/>
                </a:rPr>
                <a:t>ed</a:t>
              </a:r>
              <a:endParaRPr lang="en-GB" dirty="0">
                <a:solidFill>
                  <a:schemeClr val="tx1"/>
                </a:solidFill>
                <a:latin typeface="Sassoon Sans US 2023" pitchFamily="2" charset="77"/>
              </a:endParaRPr>
            </a:p>
            <a:p>
              <a:pPr algn="ctr"/>
              <a:r>
                <a:rPr lang="en-GB" dirty="0">
                  <a:latin typeface="Sassoon Sans US 2023" pitchFamily="2" charset="77"/>
                </a:rPr>
                <a:t>able</a:t>
              </a:r>
              <a:endParaRPr lang="en-GB" dirty="0">
                <a:solidFill>
                  <a:schemeClr val="tx1"/>
                </a:solidFill>
                <a:latin typeface="Sassoon Sans US 2023" pitchFamily="2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712D38-6CD5-974E-9122-FC0313FD345F}"/>
                </a:ext>
              </a:extLst>
            </p:cNvPr>
            <p:cNvSpPr txBox="1"/>
            <p:nvPr/>
          </p:nvSpPr>
          <p:spPr>
            <a:xfrm>
              <a:off x="10472763" y="3927195"/>
              <a:ext cx="1078274" cy="468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latin typeface="Sassoon Sans US 2023" pitchFamily="2" charset="77"/>
                </a:rPr>
                <a:t>s</a:t>
              </a:r>
              <a:endParaRPr lang="en-GB" sz="2000" dirty="0">
                <a:solidFill>
                  <a:schemeClr val="tx1"/>
                </a:solidFill>
                <a:latin typeface="Sassoon Sans US 2023" pitchFamily="2" charset="7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377886-E245-7544-8F16-1C85CC59043B}"/>
                </a:ext>
              </a:extLst>
            </p:cNvPr>
            <p:cNvSpPr txBox="1"/>
            <p:nvPr/>
          </p:nvSpPr>
          <p:spPr>
            <a:xfrm>
              <a:off x="9532433" y="3720022"/>
              <a:ext cx="744010" cy="97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err="1">
                  <a:solidFill>
                    <a:schemeClr val="tx1"/>
                  </a:solidFill>
                  <a:latin typeface="Sassoon Sans US 2023" pitchFamily="2" charset="77"/>
                </a:rPr>
                <a:t>ing</a:t>
              </a:r>
              <a:endParaRPr lang="en-GB" sz="1600" dirty="0">
                <a:solidFill>
                  <a:schemeClr val="tx1"/>
                </a:solidFill>
                <a:latin typeface="Sassoon Sans US 2023" pitchFamily="2" charset="77"/>
              </a:endParaRPr>
            </a:p>
            <a:p>
              <a:pPr algn="ctr"/>
              <a:r>
                <a:rPr lang="en-GB" sz="1600" dirty="0">
                  <a:latin typeface="Sassoon Sans US 2023" pitchFamily="2" charset="77"/>
                </a:rPr>
                <a:t>er</a:t>
              </a:r>
            </a:p>
            <a:p>
              <a:pPr algn="ctr"/>
              <a:r>
                <a:rPr lang="en-GB" sz="1600" dirty="0" err="1">
                  <a:solidFill>
                    <a:schemeClr val="tx1"/>
                  </a:solidFill>
                  <a:latin typeface="Sassoon Sans US 2023" pitchFamily="2" charset="77"/>
                </a:rPr>
                <a:t>ior</a:t>
              </a:r>
              <a:endParaRPr lang="en-GB" sz="1600" dirty="0">
                <a:solidFill>
                  <a:schemeClr val="tx1"/>
                </a:solidFill>
                <a:latin typeface="Sassoon Sans US 2023" pitchFamily="2" charset="77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C050FF7-D128-A24B-9F5F-589A2B04BB3A}"/>
              </a:ext>
            </a:extLst>
          </p:cNvPr>
          <p:cNvGrpSpPr/>
          <p:nvPr/>
        </p:nvGrpSpPr>
        <p:grpSpPr>
          <a:xfrm flipH="1">
            <a:off x="605480" y="2196878"/>
            <a:ext cx="2261706" cy="2512915"/>
            <a:chOff x="9869315" y="3549006"/>
            <a:chExt cx="2034978" cy="2512915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A5AD1F7-A925-0E48-91A8-9F19AAD1616D}"/>
                </a:ext>
              </a:extLst>
            </p:cNvPr>
            <p:cNvSpPr txBox="1"/>
            <p:nvPr/>
          </p:nvSpPr>
          <p:spPr>
            <a:xfrm>
              <a:off x="9869315" y="3916077"/>
              <a:ext cx="16898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Sassoon Sans US 2023" pitchFamily="2" charset="77"/>
                </a:rPr>
                <a:t>Let’s make </a:t>
              </a:r>
              <a:br>
                <a:rPr lang="en-GB" sz="2000" dirty="0">
                  <a:latin typeface="Sassoon Sans US 2023" pitchFamily="2" charset="77"/>
                </a:rPr>
              </a:br>
              <a:r>
                <a:rPr lang="en-GB" sz="2000" dirty="0">
                  <a:latin typeface="Sassoon Sans US 2023" pitchFamily="2" charset="77"/>
                </a:rPr>
                <a:t>some new </a:t>
              </a:r>
              <a:br>
                <a:rPr lang="en-GB" sz="2000" dirty="0">
                  <a:latin typeface="Sassoon Sans US 2023" pitchFamily="2" charset="77"/>
                </a:rPr>
              </a:br>
              <a:r>
                <a:rPr lang="en-GB" sz="2000" dirty="0">
                  <a:latin typeface="Sassoon Sans US 2023" pitchFamily="2" charset="77"/>
                </a:rPr>
                <a:t>words.</a:t>
              </a:r>
            </a:p>
          </p:txBody>
        </p:sp>
        <p:sp>
          <p:nvSpPr>
            <p:cNvPr id="116" name="Oval Callout 115">
              <a:extLst>
                <a:ext uri="{FF2B5EF4-FFF2-40B4-BE49-F238E27FC236}">
                  <a16:creationId xmlns:a16="http://schemas.microsoft.com/office/drawing/2014/main" id="{1496D051-C9FE-E246-91A8-4B933F3874B5}"/>
                </a:ext>
              </a:extLst>
            </p:cNvPr>
            <p:cNvSpPr/>
            <p:nvPr/>
          </p:nvSpPr>
          <p:spPr>
            <a:xfrm flipH="1">
              <a:off x="9948821" y="3549006"/>
              <a:ext cx="1559089" cy="1647233"/>
            </a:xfrm>
            <a:prstGeom prst="wedgeEllipseCallout">
              <a:avLst>
                <a:gd name="adj1" fmla="val -20269"/>
                <a:gd name="adj2" fmla="val 60784"/>
              </a:avLst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ssoon Sans US 2023" pitchFamily="2" charset="77"/>
              </a:endParaRP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B18C65DF-FBBE-8245-BDB7-FD2964C8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7" b="77"/>
            <a:stretch/>
          </p:blipFill>
          <p:spPr>
            <a:xfrm flipH="1">
              <a:off x="11110710" y="5139129"/>
              <a:ext cx="793583" cy="922792"/>
            </a:xfrm>
            <a:prstGeom prst="ellipse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34B36-434D-F443-91EC-54847A91CABD}"/>
              </a:ext>
            </a:extLst>
          </p:cNvPr>
          <p:cNvCxnSpPr>
            <a:cxnSpLocks/>
          </p:cNvCxnSpPr>
          <p:nvPr/>
        </p:nvCxnSpPr>
        <p:spPr>
          <a:xfrm>
            <a:off x="9200966" y="3486613"/>
            <a:ext cx="2265140" cy="0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F70290-6F38-AD44-A00D-9BF0A6BEA269}"/>
              </a:ext>
            </a:extLst>
          </p:cNvPr>
          <p:cNvCxnSpPr>
            <a:cxnSpLocks/>
            <a:stCxn id="63" idx="2"/>
          </p:cNvCxnSpPr>
          <p:nvPr/>
        </p:nvCxnSpPr>
        <p:spPr>
          <a:xfrm flipH="1" flipV="1">
            <a:off x="10333535" y="3479061"/>
            <a:ext cx="1" cy="1196614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A6D2841-AF68-9341-9AA8-B8D4FC11CF54}"/>
              </a:ext>
            </a:extLst>
          </p:cNvPr>
          <p:cNvSpPr txBox="1"/>
          <p:nvPr/>
        </p:nvSpPr>
        <p:spPr>
          <a:xfrm>
            <a:off x="2024494" y="6099122"/>
            <a:ext cx="8143011" cy="369332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372DC"/>
                </a:solidFill>
                <a:latin typeface="Sassoon Sans US 2023" pitchFamily="2" charset="77"/>
              </a:rPr>
              <a:t>Are there any prefix and suffix combinations that don’t make new words?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EDC586-8342-CF4D-BCBD-FF0267474ACD}"/>
              </a:ext>
            </a:extLst>
          </p:cNvPr>
          <p:cNvSpPr txBox="1"/>
          <p:nvPr/>
        </p:nvSpPr>
        <p:spPr>
          <a:xfrm>
            <a:off x="1345937" y="5075344"/>
            <a:ext cx="1878162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s = saves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ed = saved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</a:t>
            </a:r>
            <a:r>
              <a:rPr lang="en-US" sz="1600" dirty="0" err="1">
                <a:solidFill>
                  <a:srgbClr val="FF3760"/>
                </a:solidFill>
                <a:latin typeface="Sassoon Sans US 2023" pitchFamily="2" charset="77"/>
              </a:rPr>
              <a:t>ing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 = saving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439B1-598D-1414-FE1A-250975402152}"/>
              </a:ext>
            </a:extLst>
          </p:cNvPr>
          <p:cNvSpPr txBox="1"/>
          <p:nvPr/>
        </p:nvSpPr>
        <p:spPr>
          <a:xfrm>
            <a:off x="5800624" y="5177881"/>
            <a:ext cx="2255026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er + s = savers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</a:t>
            </a:r>
            <a:r>
              <a:rPr lang="en-US" sz="1600" dirty="0" err="1">
                <a:solidFill>
                  <a:srgbClr val="FF3760"/>
                </a:solidFill>
                <a:latin typeface="Sassoon Sans US 2023" pitchFamily="2" charset="77"/>
              </a:rPr>
              <a:t>ior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 + s = saviors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6CD378-43F3-DB60-8D86-2396660D1BAE}"/>
              </a:ext>
            </a:extLst>
          </p:cNvPr>
          <p:cNvSpPr txBox="1"/>
          <p:nvPr/>
        </p:nvSpPr>
        <p:spPr>
          <a:xfrm>
            <a:off x="8260558" y="5175604"/>
            <a:ext cx="2863891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3760"/>
                </a:solidFill>
                <a:effectLst/>
                <a:latin typeface="Sassoon Sans US 2023" pitchFamily="2" charset="77"/>
                <a:ea typeface="+mn-ea"/>
                <a:cs typeface="+mn-cs"/>
              </a:rPr>
              <a:t>un + save + ed = unsaved</a:t>
            </a:r>
            <a:endParaRPr lang="en-US" sz="1600" dirty="0">
              <a:solidFill>
                <a:srgbClr val="FF3760"/>
              </a:solidFill>
              <a:effectLst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3760"/>
                </a:solidFill>
                <a:effectLst/>
                <a:latin typeface="Sassoon Sans US 2023" pitchFamily="2" charset="77"/>
                <a:ea typeface="+mn-ea"/>
                <a:cs typeface="+mn-cs"/>
              </a:rPr>
              <a:t>un + save + able = unsavable</a:t>
            </a:r>
            <a:endParaRPr lang="en-US" sz="1600" dirty="0">
              <a:solidFill>
                <a:srgbClr val="FF376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FE0F0-139C-8BE1-4BA0-C0ADA759D73B}"/>
              </a:ext>
            </a:extLst>
          </p:cNvPr>
          <p:cNvSpPr txBox="1"/>
          <p:nvPr/>
        </p:nvSpPr>
        <p:spPr>
          <a:xfrm>
            <a:off x="3467928" y="5075344"/>
            <a:ext cx="2056538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er = saver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</a:t>
            </a:r>
            <a:r>
              <a:rPr lang="en-US" sz="1600" dirty="0" err="1">
                <a:solidFill>
                  <a:srgbClr val="FF3760"/>
                </a:solidFill>
                <a:latin typeface="Sassoon Sans US 2023" pitchFamily="2" charset="77"/>
              </a:rPr>
              <a:t>ior</a:t>
            </a:r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 = savior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Sassoon Sans US 2023" pitchFamily="2" charset="77"/>
              </a:rPr>
              <a:t>save + able = savable</a:t>
            </a:r>
          </a:p>
        </p:txBody>
      </p:sp>
    </p:spTree>
    <p:extLst>
      <p:ext uri="{BB962C8B-B14F-4D97-AF65-F5344CB8AC3E}">
        <p14:creationId xmlns:p14="http://schemas.microsoft.com/office/powerpoint/2010/main" val="17651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22" grpId="0"/>
      <p:bldP spid="2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Sassoon Sans US 2023" pitchFamily="2" charset="77"/>
              </a:rPr>
              <a:t>1.</a:t>
            </a:r>
            <a:fld id="{46F6552A-941E-B249-8E39-1E2EE7BF53B4}" type="slidenum">
              <a:rPr lang="en-US" smtClean="0">
                <a:latin typeface="Sassoon Sans US 2023" pitchFamily="2" charset="77"/>
              </a:rPr>
              <a:pPr/>
              <a:t>8</a:t>
            </a:fld>
            <a:endParaRPr lang="en-US" dirty="0">
              <a:latin typeface="Sassoon Sans US 2023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 by </a:t>
            </a:r>
          </a:p>
          <a:p>
            <a:pPr>
              <a:lnSpc>
                <a:spcPct val="100000"/>
              </a:lnSpc>
            </a:pPr>
            <a:r>
              <a:rPr lang="en-GB" dirty="0"/>
              <a:t>adding 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2FFF1-EBB8-DA86-FDAC-644834775795}"/>
              </a:ext>
            </a:extLst>
          </p:cNvPr>
          <p:cNvSpPr txBox="1"/>
          <p:nvPr/>
        </p:nvSpPr>
        <p:spPr>
          <a:xfrm>
            <a:off x="3423374" y="175764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Sassoon Sans US 2023" pitchFamily="2" charset="77"/>
              </a:rPr>
              <a:t>Prefix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DDF78-622B-D9A6-3DDB-95EF66CE02C5}"/>
              </a:ext>
            </a:extLst>
          </p:cNvPr>
          <p:cNvSpPr txBox="1"/>
          <p:nvPr/>
        </p:nvSpPr>
        <p:spPr>
          <a:xfrm>
            <a:off x="9691920" y="1741312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Sassoon Sans US 2023" pitchFamily="2" charset="77"/>
              </a:rPr>
              <a:t>Suffix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E5BF77-D76B-15A7-5ECE-2CA52777779E}"/>
              </a:ext>
            </a:extLst>
          </p:cNvPr>
          <p:cNvSpPr txBox="1"/>
          <p:nvPr/>
        </p:nvSpPr>
        <p:spPr>
          <a:xfrm>
            <a:off x="6117673" y="1762716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Sassoon Sans US 2023" pitchFamily="2" charset="77"/>
              </a:rPr>
              <a:t>Base Word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D07121-339E-901A-B529-8A4B8F831648}"/>
              </a:ext>
            </a:extLst>
          </p:cNvPr>
          <p:cNvSpPr/>
          <p:nvPr/>
        </p:nvSpPr>
        <p:spPr>
          <a:xfrm>
            <a:off x="3064077" y="2149470"/>
            <a:ext cx="1688078" cy="2860100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Sassoon Sans US 2023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6E6A08-5B21-0E6D-8374-B4CB0C7BED43}"/>
              </a:ext>
            </a:extLst>
          </p:cNvPr>
          <p:cNvSpPr/>
          <p:nvPr/>
        </p:nvSpPr>
        <p:spPr>
          <a:xfrm>
            <a:off x="4929303" y="2149470"/>
            <a:ext cx="3806864" cy="2860100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E870C-3EB2-609E-645F-FAF0DB407204}"/>
              </a:ext>
            </a:extLst>
          </p:cNvPr>
          <p:cNvSpPr txBox="1"/>
          <p:nvPr/>
        </p:nvSpPr>
        <p:spPr>
          <a:xfrm>
            <a:off x="5355427" y="2630272"/>
            <a:ext cx="2968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Sassoon Sans US 2023" pitchFamily="2" charset="0"/>
              </a:rPr>
              <a:t>populate</a:t>
            </a:r>
            <a:endParaRPr lang="en-GB" sz="48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F18F4E-DAE7-31C8-05AE-0EA5A310E10C}"/>
              </a:ext>
            </a:extLst>
          </p:cNvPr>
          <p:cNvSpPr txBox="1"/>
          <p:nvPr/>
        </p:nvSpPr>
        <p:spPr>
          <a:xfrm>
            <a:off x="5365839" y="3682406"/>
            <a:ext cx="296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Sassoon Sans US 2023" pitchFamily="2" charset="0"/>
              </a:rPr>
              <a:t>(to fill with people [or data]; live in a place)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F68DCE-ED7E-A740-71DE-6A58F0E7CDEC}"/>
              </a:ext>
            </a:extLst>
          </p:cNvPr>
          <p:cNvSpPr txBox="1"/>
          <p:nvPr/>
        </p:nvSpPr>
        <p:spPr>
          <a:xfrm>
            <a:off x="3409675" y="2182155"/>
            <a:ext cx="1027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re </a:t>
            </a:r>
          </a:p>
          <a:p>
            <a:pPr algn="ctr"/>
            <a:r>
              <a:rPr lang="en-US" sz="1200" dirty="0">
                <a:latin typeface="Sassoon Sans US 2023" pitchFamily="2" charset="0"/>
              </a:rPr>
              <a:t>(again)</a:t>
            </a:r>
            <a:endParaRPr lang="en-GB" sz="32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63175-222A-0A2D-265F-E7BEF487A752}"/>
              </a:ext>
            </a:extLst>
          </p:cNvPr>
          <p:cNvSpPr txBox="1"/>
          <p:nvPr/>
        </p:nvSpPr>
        <p:spPr>
          <a:xfrm>
            <a:off x="496651" y="4727469"/>
            <a:ext cx="195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solidFill>
                  <a:srgbClr val="FF3760"/>
                </a:solidFill>
                <a:latin typeface="Sassoon Sans US 2023" pitchFamily="2" charset="77"/>
              </a:rPr>
              <a:t>Possible Answers: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C7FE7-94D2-1C47-6D77-1CF58029B1B0}"/>
              </a:ext>
            </a:extLst>
          </p:cNvPr>
          <p:cNvSpPr txBox="1"/>
          <p:nvPr/>
        </p:nvSpPr>
        <p:spPr>
          <a:xfrm>
            <a:off x="3423374" y="3268557"/>
            <a:ext cx="1027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un </a:t>
            </a:r>
          </a:p>
          <a:p>
            <a:pPr algn="ctr"/>
            <a:r>
              <a:rPr lang="en-US" sz="1200" dirty="0">
                <a:latin typeface="Sassoon Sans US 2023" pitchFamily="2" charset="0"/>
              </a:rPr>
              <a:t>(not)</a:t>
            </a:r>
            <a:endParaRPr lang="en-GB" sz="12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A469A-BC3C-20E3-167C-0737AD8AD100}"/>
              </a:ext>
            </a:extLst>
          </p:cNvPr>
          <p:cNvSpPr txBox="1"/>
          <p:nvPr/>
        </p:nvSpPr>
        <p:spPr>
          <a:xfrm>
            <a:off x="974071" y="5148909"/>
            <a:ext cx="3415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populate + s = populates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populate + ed = populated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populate + </a:t>
            </a:r>
            <a:r>
              <a:rPr lang="en-GB" dirty="0" err="1">
                <a:solidFill>
                  <a:srgbClr val="FF3760"/>
                </a:solidFill>
                <a:latin typeface="Sassoon Sans US 2023" pitchFamily="2" charset="0"/>
              </a:rPr>
              <a:t>ing</a:t>
            </a:r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 = populating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populate + ion = population*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Sassoon Sans US 2023" pitchFamily="2" charset="0"/>
              </a:rPr>
              <a:t>populate + ion + s = populations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5F77E-B1FA-922E-9EEC-C57F33DB9150}"/>
              </a:ext>
            </a:extLst>
          </p:cNvPr>
          <p:cNvSpPr txBox="1"/>
          <p:nvPr/>
        </p:nvSpPr>
        <p:spPr>
          <a:xfrm>
            <a:off x="4193040" y="5653461"/>
            <a:ext cx="346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re + populate = repopulate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de + populate = depopulate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73832-FECF-A33A-E037-CFC3E06927B4}"/>
              </a:ext>
            </a:extLst>
          </p:cNvPr>
          <p:cNvSpPr txBox="1"/>
          <p:nvPr/>
        </p:nvSpPr>
        <p:spPr>
          <a:xfrm>
            <a:off x="3221605" y="2725356"/>
            <a:ext cx="1431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de </a:t>
            </a:r>
          </a:p>
          <a:p>
            <a:pPr algn="ctr"/>
            <a:r>
              <a:rPr lang="en-US" sz="1200" dirty="0">
                <a:latin typeface="Sassoon Sans US 2023" pitchFamily="2" charset="0"/>
              </a:rPr>
              <a:t>(from, off, undo)</a:t>
            </a:r>
            <a:endParaRPr lang="en-GB" sz="12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58127-044D-3A69-8B33-E8CEAAF1D8AC}"/>
              </a:ext>
            </a:extLst>
          </p:cNvPr>
          <p:cNvSpPr txBox="1"/>
          <p:nvPr/>
        </p:nvSpPr>
        <p:spPr>
          <a:xfrm>
            <a:off x="3416976" y="3811758"/>
            <a:ext cx="1027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over </a:t>
            </a:r>
          </a:p>
          <a:p>
            <a:pPr algn="ctr"/>
            <a:r>
              <a:rPr lang="en-US" sz="1200" dirty="0">
                <a:latin typeface="Sassoon Sans US 2023" pitchFamily="2" charset="0"/>
              </a:rPr>
              <a:t>(too much)</a:t>
            </a:r>
            <a:endParaRPr lang="en-GB" sz="12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867250-7F23-FBC8-230C-E1E86707CCCC}"/>
              </a:ext>
            </a:extLst>
          </p:cNvPr>
          <p:cNvGrpSpPr/>
          <p:nvPr/>
        </p:nvGrpSpPr>
        <p:grpSpPr>
          <a:xfrm>
            <a:off x="8924461" y="2137785"/>
            <a:ext cx="2765447" cy="2850855"/>
            <a:chOff x="9323312" y="2200568"/>
            <a:chExt cx="2416888" cy="27022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44116F-3B80-2944-0EF2-167942F21ABC}"/>
                </a:ext>
              </a:extLst>
            </p:cNvPr>
            <p:cNvSpPr/>
            <p:nvPr/>
          </p:nvSpPr>
          <p:spPr>
            <a:xfrm>
              <a:off x="9323312" y="2200568"/>
              <a:ext cx="2265140" cy="2702270"/>
            </a:xfrm>
            <a:prstGeom prst="rect">
              <a:avLst/>
            </a:prstGeom>
            <a:noFill/>
            <a:ln w="5715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ssoon Sans US 2023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AA9CBF-7A4C-3062-6AED-6408C8BA145A}"/>
                </a:ext>
              </a:extLst>
            </p:cNvPr>
            <p:cNvSpPr txBox="1"/>
            <p:nvPr/>
          </p:nvSpPr>
          <p:spPr>
            <a:xfrm>
              <a:off x="9861484" y="2304894"/>
              <a:ext cx="1239174" cy="13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0" dirty="0">
                  <a:solidFill>
                    <a:schemeClr val="tx1"/>
                  </a:solidFill>
                  <a:latin typeface="Sassoon Sans US 2023" pitchFamily="2" charset="0"/>
                </a:rPr>
                <a:t>s</a:t>
              </a:r>
            </a:p>
            <a:p>
              <a:pPr algn="ctr"/>
              <a:r>
                <a:rPr lang="en-GB" sz="2400" dirty="0">
                  <a:latin typeface="Sassoon Sans US 2023" pitchFamily="2" charset="0"/>
                </a:rPr>
                <a:t>ed*</a:t>
              </a:r>
            </a:p>
            <a:p>
              <a:pPr algn="ctr"/>
              <a:r>
                <a:rPr lang="en-GB" sz="2400" b="0" dirty="0" err="1">
                  <a:solidFill>
                    <a:schemeClr val="tx1"/>
                  </a:solidFill>
                  <a:latin typeface="Sassoon Sans US 2023" pitchFamily="2" charset="0"/>
                </a:rPr>
                <a:t>ing</a:t>
              </a:r>
              <a:r>
                <a:rPr lang="en-GB" sz="2400" b="0" dirty="0">
                  <a:solidFill>
                    <a:schemeClr val="tx1"/>
                  </a:solidFill>
                  <a:latin typeface="Sassoon Sans US 2023" pitchFamily="2" charset="0"/>
                </a:rPr>
                <a:t>*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D8716-9630-4CF2-DFFD-A0556FB1D59E}"/>
                </a:ext>
              </a:extLst>
            </p:cNvPr>
            <p:cNvSpPr txBox="1"/>
            <p:nvPr/>
          </p:nvSpPr>
          <p:spPr>
            <a:xfrm>
              <a:off x="10661926" y="3982458"/>
              <a:ext cx="1078274" cy="53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Sassoon Sans US 2023" pitchFamily="2" charset="0"/>
                </a:rPr>
                <a:t>s</a:t>
              </a:r>
              <a:endParaRPr lang="en-GB" sz="2400" b="0" dirty="0">
                <a:solidFill>
                  <a:schemeClr val="tx1"/>
                </a:solidFill>
                <a:latin typeface="Sassoon Sans US 2023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4118EB-CAD2-202C-68AB-330D3CAE2B91}"/>
                </a:ext>
              </a:extLst>
            </p:cNvPr>
            <p:cNvSpPr txBox="1"/>
            <p:nvPr/>
          </p:nvSpPr>
          <p:spPr>
            <a:xfrm>
              <a:off x="9430839" y="3715398"/>
              <a:ext cx="1347336" cy="1079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0" dirty="0">
                  <a:solidFill>
                    <a:schemeClr val="tx1"/>
                  </a:solidFill>
                  <a:latin typeface="Sassoon Sans US 2023" pitchFamily="2" charset="0"/>
                </a:rPr>
                <a:t>ion*</a:t>
              </a:r>
            </a:p>
            <a:p>
              <a:pPr algn="ctr"/>
              <a:r>
                <a:rPr lang="en-GB" sz="1600" b="0" dirty="0">
                  <a:solidFill>
                    <a:schemeClr val="tx1"/>
                  </a:solidFill>
                  <a:latin typeface="Sassoon Sans US 2023" pitchFamily="2" charset="0"/>
                </a:rPr>
                <a:t>(action, or result of action; state, or condition)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DE3B9-0E7A-0228-E12B-40452CC06BE4}"/>
              </a:ext>
            </a:extLst>
          </p:cNvPr>
          <p:cNvCxnSpPr>
            <a:cxnSpLocks/>
          </p:cNvCxnSpPr>
          <p:nvPr/>
        </p:nvCxnSpPr>
        <p:spPr>
          <a:xfrm>
            <a:off x="8924460" y="3610978"/>
            <a:ext cx="2591814" cy="0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07AB09-7AC2-EE57-3493-AA13E18BD038}"/>
              </a:ext>
            </a:extLst>
          </p:cNvPr>
          <p:cNvCxnSpPr>
            <a:cxnSpLocks/>
          </p:cNvCxnSpPr>
          <p:nvPr/>
        </p:nvCxnSpPr>
        <p:spPr>
          <a:xfrm flipV="1">
            <a:off x="10672268" y="3628322"/>
            <a:ext cx="0" cy="1360318"/>
          </a:xfrm>
          <a:prstGeom prst="line">
            <a:avLst/>
          </a:prstGeom>
          <a:ln w="381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D43B98-F2F0-4DDB-9BD8-B560B0D1BCC1}"/>
              </a:ext>
            </a:extLst>
          </p:cNvPr>
          <p:cNvSpPr txBox="1"/>
          <p:nvPr/>
        </p:nvSpPr>
        <p:spPr>
          <a:xfrm>
            <a:off x="7334546" y="5148909"/>
            <a:ext cx="418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re + populate + ed = repopulated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de + populate + ed = depopulated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un + populate + ed = unpopulated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over + populate + ed = overpopulated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Sassoon Sans US 2023" pitchFamily="2" charset="0"/>
              </a:rPr>
              <a:t>under + populate + ed = underpopulated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FAF490-9220-F6C9-11F9-786E067CDB03}"/>
              </a:ext>
            </a:extLst>
          </p:cNvPr>
          <p:cNvSpPr txBox="1"/>
          <p:nvPr/>
        </p:nvSpPr>
        <p:spPr>
          <a:xfrm>
            <a:off x="3409675" y="4354960"/>
            <a:ext cx="1027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assoon Sans US 2023" pitchFamily="2" charset="0"/>
              </a:rPr>
              <a:t>under </a:t>
            </a:r>
          </a:p>
          <a:p>
            <a:pPr algn="ctr"/>
            <a:r>
              <a:rPr lang="en-US" sz="1200" dirty="0">
                <a:latin typeface="Sassoon Sans US 2023" pitchFamily="2" charset="0"/>
              </a:rPr>
              <a:t>(too little)</a:t>
            </a:r>
            <a:endParaRPr lang="en-GB" sz="1200" b="0" dirty="0">
              <a:solidFill>
                <a:schemeClr val="tx1"/>
              </a:solidFill>
              <a:latin typeface="Sassoon Sans US 202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206389-C88E-F6AC-1401-0992141C7F07}"/>
              </a:ext>
            </a:extLst>
          </p:cNvPr>
          <p:cNvGrpSpPr/>
          <p:nvPr/>
        </p:nvGrpSpPr>
        <p:grpSpPr>
          <a:xfrm flipH="1">
            <a:off x="463937" y="2101570"/>
            <a:ext cx="2261706" cy="2512915"/>
            <a:chOff x="9869315" y="3549006"/>
            <a:chExt cx="2034978" cy="25129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DA24BB-1BA6-0059-06FA-298D732B7BA6}"/>
                </a:ext>
              </a:extLst>
            </p:cNvPr>
            <p:cNvSpPr txBox="1"/>
            <p:nvPr/>
          </p:nvSpPr>
          <p:spPr>
            <a:xfrm>
              <a:off x="9869315" y="3916077"/>
              <a:ext cx="16898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Sassoon Sans US 2023" pitchFamily="2" charset="77"/>
                </a:rPr>
                <a:t>Let’s make </a:t>
              </a:r>
              <a:br>
                <a:rPr lang="en-GB" sz="2000" dirty="0">
                  <a:latin typeface="Sassoon Sans US 2023" pitchFamily="2" charset="77"/>
                </a:rPr>
              </a:br>
              <a:r>
                <a:rPr lang="en-GB" sz="2000" dirty="0">
                  <a:latin typeface="Sassoon Sans US 2023" pitchFamily="2" charset="77"/>
                </a:rPr>
                <a:t>some new </a:t>
              </a:r>
              <a:br>
                <a:rPr lang="en-GB" sz="2000" dirty="0">
                  <a:latin typeface="Sassoon Sans US 2023" pitchFamily="2" charset="77"/>
                </a:rPr>
              </a:br>
              <a:r>
                <a:rPr lang="en-GB" sz="2000" dirty="0">
                  <a:latin typeface="Sassoon Sans US 2023" pitchFamily="2" charset="77"/>
                </a:rPr>
                <a:t>words.</a:t>
              </a:r>
            </a:p>
          </p:txBody>
        </p:sp>
        <p:sp>
          <p:nvSpPr>
            <p:cNvPr id="24" name="Oval Callout 23">
              <a:extLst>
                <a:ext uri="{FF2B5EF4-FFF2-40B4-BE49-F238E27FC236}">
                  <a16:creationId xmlns:a16="http://schemas.microsoft.com/office/drawing/2014/main" id="{5160B397-EAD4-5C60-287F-DC02463AD84E}"/>
                </a:ext>
              </a:extLst>
            </p:cNvPr>
            <p:cNvSpPr/>
            <p:nvPr/>
          </p:nvSpPr>
          <p:spPr>
            <a:xfrm flipH="1">
              <a:off x="9948821" y="3549006"/>
              <a:ext cx="1559089" cy="1647233"/>
            </a:xfrm>
            <a:prstGeom prst="wedgeEllipseCallout">
              <a:avLst>
                <a:gd name="adj1" fmla="val -20269"/>
                <a:gd name="adj2" fmla="val 60784"/>
              </a:avLst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ssoon Sans US 2023" pitchFamily="2" charset="77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27F146-9E7F-CB46-7A56-0127A572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7" b="77"/>
            <a:stretch/>
          </p:blipFill>
          <p:spPr>
            <a:xfrm flipH="1">
              <a:off x="11110710" y="5139129"/>
              <a:ext cx="793583" cy="92279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4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6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12154</TotalTime>
  <Words>1573</Words>
  <Application>Microsoft Macintosh PowerPoint</Application>
  <PresentationFormat>Widescreen</PresentationFormat>
  <Paragraphs>521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Sassoon Sans US 2023</vt:lpstr>
      <vt:lpstr>Muli</vt:lpstr>
      <vt:lpstr>Lucida Handwriting</vt:lpstr>
      <vt:lpstr>OpenDyslexicAlta</vt:lpstr>
      <vt:lpstr>Calibri Light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194</cp:revision>
  <dcterms:created xsi:type="dcterms:W3CDTF">2022-07-19T20:08:30Z</dcterms:created>
  <dcterms:modified xsi:type="dcterms:W3CDTF">2023-07-03T11:02:16Z</dcterms:modified>
</cp:coreProperties>
</file>