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63" r:id="rId3"/>
    <p:sldId id="319" r:id="rId4"/>
    <p:sldId id="413" r:id="rId5"/>
    <p:sldId id="417" r:id="rId6"/>
    <p:sldId id="348" r:id="rId7"/>
    <p:sldId id="408" r:id="rId8"/>
    <p:sldId id="398" r:id="rId9"/>
    <p:sldId id="418" r:id="rId10"/>
    <p:sldId id="318" r:id="rId11"/>
    <p:sldId id="411" r:id="rId12"/>
    <p:sldId id="412" r:id="rId13"/>
    <p:sldId id="329" r:id="rId14"/>
    <p:sldId id="405" r:id="rId15"/>
    <p:sldId id="376" r:id="rId16"/>
    <p:sldId id="414" r:id="rId17"/>
    <p:sldId id="415" r:id="rId18"/>
    <p:sldId id="406" r:id="rId19"/>
    <p:sldId id="400" r:id="rId20"/>
    <p:sldId id="419" r:id="rId21"/>
    <p:sldId id="410" r:id="rId22"/>
    <p:sldId id="416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Lucida Handwriting" panose="03010101010101010101" pitchFamily="66" charset="77"/>
      <p:regular r:id="rId36"/>
    </p:embeddedFont>
    <p:embeddedFont>
      <p:font typeface="Muli" pitchFamily="2" charset="77"/>
      <p:regular r:id="rId37"/>
      <p:bold r:id="rId38"/>
      <p:italic r:id="rId39"/>
      <p:boldItalic r:id="rId40"/>
    </p:embeddedFont>
    <p:embeddedFont>
      <p:font typeface="OpenDyslexicAlta" pitchFamily="2" charset="77"/>
      <p:regular r:id="rId41"/>
      <p:bold r:id="rId42"/>
      <p:italic r:id="rId43"/>
      <p:boldItalic r:id="rId44"/>
    </p:embeddedFont>
    <p:embeddedFont>
      <p:font typeface="Sassoon Sans US 2023" pitchFamily="2" charset="77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0"/>
    <a:srgbClr val="219CEE"/>
    <a:srgbClr val="25D160"/>
    <a:srgbClr val="4A4A4A"/>
    <a:srgbClr val="B9A8EA"/>
    <a:srgbClr val="F5910B"/>
    <a:srgbClr val="FF9FB1"/>
    <a:srgbClr val="7956D6"/>
    <a:srgbClr val="8EC26A"/>
    <a:srgbClr val="FF3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 autoAdjust="0"/>
    <p:restoredTop sz="93770" autoAdjust="0"/>
  </p:normalViewPr>
  <p:slideViewPr>
    <p:cSldViewPr snapToGrid="0" snapToObjects="1">
      <p:cViewPr varScale="1">
        <p:scale>
          <a:sx n="99" d="100"/>
          <a:sy n="99" d="100"/>
        </p:scale>
        <p:origin x="784" y="18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4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38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52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6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8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1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4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4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0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Straight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 </a:t>
            </a:r>
            <a:r>
              <a:rPr lang="en-US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means "direct, undeviating; not crooked, not bent or curved," When using it to describe a person, it means "direct, honest." Its proper meaning is "stretched," which is the adjective form of the Old English word </a:t>
            </a:r>
            <a:r>
              <a:rPr lang="en-US" b="0" i="1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streht</a:t>
            </a:r>
            <a:r>
              <a:rPr lang="en-US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(to be stretched), and came from the Old German word “</a:t>
            </a:r>
            <a:r>
              <a:rPr lang="en-US" b="0" i="0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strecchen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 (to stretch). </a:t>
            </a:r>
          </a:p>
          <a:p>
            <a:pPr algn="l" rtl="0"/>
            <a:r>
              <a:rPr lang="en-US" b="1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Strait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 comes from the Old-French word “</a:t>
            </a:r>
            <a:r>
              <a:rPr lang="en-US" b="0" i="0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estreit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 (narrow) which comes from the Latin “</a:t>
            </a:r>
            <a:r>
              <a:rPr lang="en-US" b="0" i="0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strictus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 (narrow) or “strict.”  </a:t>
            </a:r>
            <a:r>
              <a:rPr lang="en-US" b="0" i="1" dirty="0">
                <a:solidFill>
                  <a:srgbClr val="282829"/>
                </a:solidFill>
                <a:effectLst/>
                <a:latin typeface="Sassoon Sans US 2023" pitchFamily="2" charset="0"/>
              </a:rPr>
              <a:t>Fun fact, “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estreit</a:t>
            </a:r>
            <a:r>
              <a:rPr lang="en-US" b="0" i="1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 and English “strict” both originate from “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strictus</a:t>
            </a:r>
            <a:r>
              <a:rPr lang="en-US" b="0" i="1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”, making “strait” and “strict” etymological cousins.</a:t>
            </a:r>
          </a:p>
          <a:p>
            <a:pPr algn="l" rtl="0"/>
            <a:r>
              <a:rPr lang="en-US" b="0" i="1" dirty="0">
                <a:solidFill>
                  <a:srgbClr val="282829"/>
                </a:solidFill>
                <a:effectLst/>
                <a:latin typeface="Sassoon Sans US 2023" pitchFamily="2" charset="0"/>
              </a:rPr>
              <a:t>Straight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 and </a:t>
            </a:r>
            <a:r>
              <a:rPr lang="en-US" b="0" i="1" dirty="0">
                <a:solidFill>
                  <a:srgbClr val="282829"/>
                </a:solidFill>
                <a:effectLst/>
                <a:latin typeface="Sassoon Sans US 2023" pitchFamily="2" charset="0"/>
              </a:rPr>
              <a:t>strait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 are now pronounced the same, but are spelled differently, because they used to be pronounced differently. The &lt;</a:t>
            </a:r>
            <a:r>
              <a:rPr lang="en-US" b="0" i="0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gh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&gt; of English used to be pronounced as </a:t>
            </a:r>
            <a:r>
              <a:rPr lang="en-US" b="0" i="0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kh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 (a spitting sound). Old English ”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streht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 was pronounced ”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strekht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”, so it was 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stra</a:t>
            </a:r>
            <a:r>
              <a:rPr lang="en-US" b="0" i="1" dirty="0">
                <a:solidFill>
                  <a:srgbClr val="282829"/>
                </a:solidFill>
                <a:effectLst/>
                <a:latin typeface="Sassoon Sans US 2023" pitchFamily="2" charset="0"/>
              </a:rPr>
              <a:t>-it 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vs. 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stra-ikht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 . English eventually dropped the </a:t>
            </a:r>
            <a:r>
              <a:rPr lang="en-US" b="0" i="1" dirty="0" err="1">
                <a:solidFill>
                  <a:srgbClr val="282829"/>
                </a:solidFill>
                <a:effectLst/>
                <a:latin typeface="Sassoon Sans US 2023" pitchFamily="2" charset="0"/>
              </a:rPr>
              <a:t>kh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 sound. 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This back-of-the-throat fricative is still found in German, and if you look for the German version of some English "</a:t>
            </a:r>
            <a:r>
              <a:rPr lang="en-US" b="0" i="0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gh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" words, you will often find the sound there: light ... </a:t>
            </a:r>
            <a:r>
              <a:rPr lang="en-US" b="0" i="1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licht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, night ... </a:t>
            </a:r>
            <a:r>
              <a:rPr lang="en-US" b="0" i="1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nacht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, eight ... </a:t>
            </a:r>
            <a:r>
              <a:rPr lang="en-US" b="0" i="1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acht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, high ... </a:t>
            </a:r>
            <a:r>
              <a:rPr lang="en-US" b="0" i="1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hoch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, neighbor ... </a:t>
            </a:r>
            <a:r>
              <a:rPr lang="en-US" b="0" i="1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nachbar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, though ... </a:t>
            </a:r>
            <a:r>
              <a:rPr lang="en-US" b="0" i="1" dirty="0" err="1">
                <a:solidFill>
                  <a:srgbClr val="26323E"/>
                </a:solidFill>
                <a:effectLst/>
                <a:latin typeface="Sassoon Sans US 2023" pitchFamily="2" charset="0"/>
              </a:rPr>
              <a:t>doch</a:t>
            </a:r>
            <a:r>
              <a:rPr lang="en-US" b="0" i="0" dirty="0">
                <a:solidFill>
                  <a:srgbClr val="26323E"/>
                </a:solidFill>
                <a:effectLst/>
                <a:latin typeface="Sassoon Sans US 2023" pitchFamily="2" charset="0"/>
              </a:rPr>
              <a:t>.</a:t>
            </a:r>
            <a:endParaRPr lang="en-US" b="0" i="0" dirty="0">
              <a:solidFill>
                <a:srgbClr val="282829"/>
              </a:solidFill>
              <a:effectLst/>
              <a:latin typeface="Sassoon Sans US 2023" pitchFamily="2" charset="0"/>
            </a:endParaRPr>
          </a:p>
          <a:p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There is a phrase “in </a:t>
            </a:r>
            <a:r>
              <a:rPr lang="en-US" b="1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Dire Straits</a:t>
            </a:r>
            <a:r>
              <a:rPr lang="en-US" b="0" i="0" dirty="0">
                <a:solidFill>
                  <a:srgbClr val="282829"/>
                </a:solidFill>
                <a:effectLst/>
                <a:latin typeface="Sassoon Sans US 2023" pitchFamily="2" charset="0"/>
              </a:rPr>
              <a:t>” (meaning “in difficulties”) which gave its name to a very good rock group, and another phrase from the Bible “Strait is the gate” (“The gate [to heaven] is narrow”). When the band Dire Straits started up, the group was on their financial last legs; their music was their path to a good income.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58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3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97484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98727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557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201156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356918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177831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426505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3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6568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286612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03/07/2023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how+to+pronounce+nachbar+in+german&amp;rlz=1C1VDKB_enUS939US939&amp;biw=1280&amp;bih=544&amp;ei=FYYcZNOkLNfPkPIPgr-GYA&amp;ved=0ahUKEwiTg-Tnw_L9AhXXJ0QIHYKfAQwQ4dUDCBA&amp;uact=5&amp;oq=how+to+pronounce+nachbar+in+german&amp;gs_lcp=Cgxnd3Mtd2l6LXNlcnAQAzIFCAAQogQyBQgAEKIEOgUIABCRAjoECC4QQzoRCC4QgAQQsQMQgwEQxwEQ0QM6CwgAEIAEELEDEIMBOg4ILhCABBCxAxDHARDRAzoICC4QsQMQgwE6CAgAEIAEELEDOgQIABBDOgUILhCABDoICAAQsQMQgwE6CAguEIAEELEDOgUIABCABDoKCAAQkQIQRhD_AToLCC4QgAQQsQMQgwE6CwguEIAEELEDENQCOgQIABADOggIABAWEB4QDzoGCAAQFhAeOgUIABCGAzoFCCEQoAE6CggAEAgQHhANEA86BQghEKsCSgQIQRgAUABY34EBYNmDAWgDcAF4AIABtgGIAcAekgEFMTcuMTmYAQCgAQHAAQE&amp;sclient=gws-wiz-serp#fpstate=ive&amp;vld=cid:d5ac5c68,vid:UdzLwZG4bU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Sassoon Sans US 2023" pitchFamily="2" charset="0"/>
              </a:rPr>
              <a:t>To be able to spell </a:t>
            </a:r>
            <a:r>
              <a:rPr lang="en-US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multiple sound-spelling patterns</a:t>
            </a:r>
            <a:endParaRPr lang="en-US" dirty="0">
              <a:latin typeface="Sassoon Sans US 202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dirty="0"/>
              <a:t>words that contain graphemes with the </a:t>
            </a:r>
            <a:r>
              <a:rPr lang="en-GB" i="1" dirty="0"/>
              <a:t>long</a:t>
            </a:r>
            <a:r>
              <a:rPr lang="en-GB" dirty="0"/>
              <a:t> </a:t>
            </a:r>
            <a:r>
              <a:rPr lang="en-GB" i="1" dirty="0"/>
              <a:t>a</a:t>
            </a:r>
            <a:r>
              <a:rPr lang="en-GB" dirty="0"/>
              <a:t>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Autofit/>
          </a:bodyPr>
          <a:lstStyle/>
          <a:p>
            <a:pPr fontAlgn="t"/>
            <a:r>
              <a:rPr lang="en-GB" dirty="0"/>
              <a:t>This week’s words: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straight, </a:t>
            </a:r>
            <a:r>
              <a:rPr lang="en-US" b="0" i="0" u="none" strike="noStrike" dirty="0">
                <a:solidFill>
                  <a:srgbClr val="6AA84F"/>
                </a:solidFill>
                <a:effectLst/>
                <a:latin typeface="Sassoon Sans US 2023" pitchFamily="2" charset="0"/>
              </a:rPr>
              <a:t>eight</a:t>
            </a:r>
            <a:r>
              <a:rPr lang="en-US" b="0" i="0" u="none" strike="noStrike" dirty="0">
                <a:effectLst/>
                <a:latin typeface="Sassoon Sans US 2023" pitchFamily="2" charset="0"/>
              </a:rPr>
              <a:t>,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weigh, waist, </a:t>
            </a:r>
            <a:r>
              <a:rPr lang="en-US" b="0" i="0" u="none" strike="noStrike" dirty="0">
                <a:solidFill>
                  <a:srgbClr val="6AA84F"/>
                </a:solidFill>
                <a:effectLst/>
                <a:latin typeface="Sassoon Sans US 2023" pitchFamily="2" charset="0"/>
              </a:rPr>
              <a:t>birthday</a:t>
            </a:r>
            <a:r>
              <a:rPr lang="en-US" b="0" i="0" u="none" strike="noStrike" dirty="0">
                <a:effectLst/>
                <a:latin typeface="Sassoon Sans US 2023" pitchFamily="2" charset="0"/>
              </a:rPr>
              <a:t>, veil, </a:t>
            </a:r>
            <a:r>
              <a:rPr lang="en-US" b="0" i="0" u="none" strike="noStrike" dirty="0">
                <a:solidFill>
                  <a:srgbClr val="6AA84F"/>
                </a:solidFill>
                <a:effectLst/>
                <a:latin typeface="Sassoon Sans US 2023" pitchFamily="2" charset="0"/>
              </a:rPr>
              <a:t>great</a:t>
            </a:r>
            <a:r>
              <a:rPr lang="en-US" b="0" i="0" u="none" strike="noStrike" dirty="0">
                <a:effectLst/>
                <a:latin typeface="Sassoon Sans US 2023" pitchFamily="2" charset="0"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convey, vacate, claim</a:t>
            </a:r>
            <a:endParaRPr lang="en-GB" dirty="0"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E0D01D49-ADDE-1535-C78E-7D7460D90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573785"/>
              </p:ext>
            </p:extLst>
          </p:nvPr>
        </p:nvGraphicFramePr>
        <p:xfrm>
          <a:off x="4448359" y="3453763"/>
          <a:ext cx="330150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5377">
                  <a:extLst>
                    <a:ext uri="{9D8B030D-6E8A-4147-A177-3AD203B41FA5}">
                      <a16:colId xmlns:a16="http://schemas.microsoft.com/office/drawing/2014/main" val="2867665853"/>
                    </a:ext>
                  </a:extLst>
                </a:gridCol>
                <a:gridCol w="825377">
                  <a:extLst>
                    <a:ext uri="{9D8B030D-6E8A-4147-A177-3AD203B41FA5}">
                      <a16:colId xmlns:a16="http://schemas.microsoft.com/office/drawing/2014/main" val="3904747007"/>
                    </a:ext>
                  </a:extLst>
                </a:gridCol>
                <a:gridCol w="825377">
                  <a:extLst>
                    <a:ext uri="{9D8B030D-6E8A-4147-A177-3AD203B41FA5}">
                      <a16:colId xmlns:a16="http://schemas.microsoft.com/office/drawing/2014/main" val="1621582559"/>
                    </a:ext>
                  </a:extLst>
                </a:gridCol>
                <a:gridCol w="825377">
                  <a:extLst>
                    <a:ext uri="{9D8B030D-6E8A-4147-A177-3AD203B41FA5}">
                      <a16:colId xmlns:a16="http://schemas.microsoft.com/office/drawing/2014/main" val="4180068942"/>
                    </a:ext>
                  </a:extLst>
                </a:gridCol>
              </a:tblGrid>
              <a:tr h="499148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157045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E3D6-FF3C-13BF-E493-C101F8F3F8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1769-8D38-304B-AAA2-976FCE08B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and Phoneme Maps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382247-99FD-8AA6-CC38-155F3822EFA3}"/>
              </a:ext>
            </a:extLst>
          </p:cNvPr>
          <p:cNvSpPr txBox="1">
            <a:spLocks/>
          </p:cNvSpPr>
          <p:nvPr/>
        </p:nvSpPr>
        <p:spPr>
          <a:xfrm>
            <a:off x="5572645" y="1897372"/>
            <a:ext cx="1047082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Sassoon Sans US 2023" pitchFamily="2" charset="77"/>
              </a:rPr>
              <a:t>great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F8BE29-0DCF-4087-1E1D-3D8F35E47441}"/>
              </a:ext>
            </a:extLst>
          </p:cNvPr>
          <p:cNvSpPr txBox="1">
            <a:spLocks/>
          </p:cNvSpPr>
          <p:nvPr/>
        </p:nvSpPr>
        <p:spPr>
          <a:xfrm>
            <a:off x="5622912" y="2501505"/>
            <a:ext cx="938077" cy="82176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Sassoon Sans US 2023" pitchFamily="2" charset="77"/>
              </a:rPr>
              <a:t>great</a:t>
            </a:r>
            <a:endParaRPr lang="en-GB" sz="3200" dirty="0">
              <a:latin typeface="Sassoon Sans US 2023" pitchFamily="2" charset="77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Sassoon Sans US 2023" pitchFamily="2" charset="77"/>
              </a:rPr>
              <a:t>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5844EC9-7ED8-A999-1B1C-0214F1D6AEBA}"/>
              </a:ext>
            </a:extLst>
          </p:cNvPr>
          <p:cNvSpPr txBox="1">
            <a:spLocks/>
          </p:cNvSpPr>
          <p:nvPr/>
        </p:nvSpPr>
        <p:spPr>
          <a:xfrm>
            <a:off x="8781748" y="4770706"/>
            <a:ext cx="1029448" cy="8648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800" dirty="0">
                <a:latin typeface="Sassoon Sans US 2023" pitchFamily="2" charset="77"/>
              </a:rPr>
              <a:t>weigh</a:t>
            </a: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Sassoon Sans US 2023" pitchFamily="2" charset="77"/>
              </a:rPr>
              <a:t>1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9A1D08-DA3C-5A10-DB97-1049FDF28A98}"/>
              </a:ext>
            </a:extLst>
          </p:cNvPr>
          <p:cNvSpPr txBox="1">
            <a:spLocks/>
          </p:cNvSpPr>
          <p:nvPr/>
        </p:nvSpPr>
        <p:spPr>
          <a:xfrm>
            <a:off x="2251928" y="4797297"/>
            <a:ext cx="1285929" cy="84946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 err="1">
                <a:latin typeface="Sassoon Sans US 2023" pitchFamily="2" charset="77"/>
              </a:rPr>
              <a:t>con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vey</a:t>
            </a:r>
            <a:endParaRPr lang="en-GB" sz="2800" dirty="0">
              <a:latin typeface="Sassoon Sans US 2023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27B173-84FF-6574-4619-64E22465D265}"/>
              </a:ext>
            </a:extLst>
          </p:cNvPr>
          <p:cNvSpPr txBox="1">
            <a:spLocks/>
          </p:cNvSpPr>
          <p:nvPr/>
        </p:nvSpPr>
        <p:spPr>
          <a:xfrm>
            <a:off x="8720834" y="4230859"/>
            <a:ext cx="1151277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Sassoon Sans US 2023" pitchFamily="2" charset="77"/>
              </a:rPr>
              <a:t>weigh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7720E54-B476-D233-5456-0528A91B250D}"/>
              </a:ext>
            </a:extLst>
          </p:cNvPr>
          <p:cNvSpPr txBox="1">
            <a:spLocks/>
          </p:cNvSpPr>
          <p:nvPr/>
        </p:nvSpPr>
        <p:spPr>
          <a:xfrm>
            <a:off x="2235929" y="4190061"/>
            <a:ext cx="1324402" cy="5847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dirty="0">
                <a:latin typeface="Sassoon Sans US 2023" pitchFamily="2" charset="77"/>
              </a:rPr>
              <a:t>convey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D9211-05D6-521A-8E8F-65C622B0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0770" y="4581226"/>
            <a:ext cx="1277151" cy="1274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7415E43-189A-5D4F-148F-7BA1F787AFCF}"/>
              </a:ext>
            </a:extLst>
          </p:cNvPr>
          <p:cNvGrpSpPr/>
          <p:nvPr/>
        </p:nvGrpSpPr>
        <p:grpSpPr>
          <a:xfrm>
            <a:off x="466779" y="1897372"/>
            <a:ext cx="3518783" cy="2203468"/>
            <a:chOff x="479440" y="4696000"/>
            <a:chExt cx="3518783" cy="2203468"/>
          </a:xfrm>
        </p:grpSpPr>
        <p:pic>
          <p:nvPicPr>
            <p:cNvPr id="11" name="Picture 10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5120C976-346C-3C3E-85BC-5A0C43A3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9440" y="4696000"/>
              <a:ext cx="877886" cy="220346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D84399-72C1-27AC-F3E7-3CAE022CD21B}"/>
                </a:ext>
              </a:extLst>
            </p:cNvPr>
            <p:cNvGrpSpPr/>
            <p:nvPr/>
          </p:nvGrpSpPr>
          <p:grpSpPr>
            <a:xfrm>
              <a:off x="1302410" y="4722816"/>
              <a:ext cx="2695813" cy="2029361"/>
              <a:chOff x="505893" y="4818655"/>
              <a:chExt cx="2695813" cy="2029361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E86E0DE-5863-43AD-D9FD-798B9D91907C}"/>
                  </a:ext>
                </a:extLst>
              </p:cNvPr>
              <p:cNvSpPr/>
              <p:nvPr/>
            </p:nvSpPr>
            <p:spPr>
              <a:xfrm rot="16626670">
                <a:off x="839119" y="4485429"/>
                <a:ext cx="2029361" cy="2695813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F542A7-FD70-F866-AC92-EE12D761A796}"/>
                  </a:ext>
                </a:extLst>
              </p:cNvPr>
              <p:cNvSpPr txBox="1"/>
              <p:nvPr/>
            </p:nvSpPr>
            <p:spPr>
              <a:xfrm>
                <a:off x="1188751" y="4999037"/>
                <a:ext cx="1844572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assoon Sans US 2023" pitchFamily="2" charset="0"/>
                  </a:rPr>
                  <a:t>How many syllables does each word have? Can you break down the words into phonemes?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DC9E7-CB65-2774-A934-FECB40CC7C85}"/>
              </a:ext>
            </a:extLst>
          </p:cNvPr>
          <p:cNvGrpSpPr/>
          <p:nvPr/>
        </p:nvGrpSpPr>
        <p:grpSpPr>
          <a:xfrm>
            <a:off x="8130092" y="1914170"/>
            <a:ext cx="3595124" cy="1899292"/>
            <a:chOff x="8130092" y="1914170"/>
            <a:chExt cx="3595124" cy="18992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24CD31E-ABDC-EFE4-062C-E2B2F78EF9EE}"/>
                </a:ext>
              </a:extLst>
            </p:cNvPr>
            <p:cNvGrpSpPr/>
            <p:nvPr/>
          </p:nvGrpSpPr>
          <p:grpSpPr>
            <a:xfrm>
              <a:off x="8209896" y="1914170"/>
              <a:ext cx="3515320" cy="1899292"/>
              <a:chOff x="6462461" y="2105397"/>
              <a:chExt cx="4080238" cy="229239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FBA0A-9940-B3AA-63F3-C97CBEFC5930}"/>
                  </a:ext>
                </a:extLst>
              </p:cNvPr>
              <p:cNvSpPr txBox="1"/>
              <p:nvPr/>
            </p:nvSpPr>
            <p:spPr>
              <a:xfrm>
                <a:off x="6462461" y="2362950"/>
                <a:ext cx="2442685" cy="1894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77"/>
                  </a:rPr>
                  <a:t>Each box should contain one spelled sound. Digraphs and tetragraphs spell one sound so they should occupy the same box. </a:t>
                </a:r>
              </a:p>
            </p:txBody>
          </p:sp>
          <p:pic>
            <p:nvPicPr>
              <p:cNvPr id="6" name="Picture 5" descr="A cartoon of a child&#10;&#10;Description automatically generated with low confidence">
                <a:extLst>
                  <a:ext uri="{FF2B5EF4-FFF2-40B4-BE49-F238E27FC236}">
                    <a16:creationId xmlns:a16="http://schemas.microsoft.com/office/drawing/2014/main" id="{0C62147C-A0B4-E9CE-1B74-09416B440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7556" y="2105397"/>
                <a:ext cx="1415143" cy="2292396"/>
              </a:xfrm>
              <a:prstGeom prst="rect">
                <a:avLst/>
              </a:prstGeom>
            </p:spPr>
          </p:pic>
        </p:grp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7E726031-48EC-6AEC-6E86-DA4FDE40A75A}"/>
                </a:ext>
              </a:extLst>
            </p:cNvPr>
            <p:cNvSpPr/>
            <p:nvPr/>
          </p:nvSpPr>
          <p:spPr>
            <a:xfrm>
              <a:off x="8130092" y="2027087"/>
              <a:ext cx="2216610" cy="1756635"/>
            </a:xfrm>
            <a:prstGeom prst="wedgeRoundRectCallout">
              <a:avLst>
                <a:gd name="adj1" fmla="val 67216"/>
                <a:gd name="adj2" fmla="val 5549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99C044E4-D25A-AC4B-9E7F-D69140372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281231"/>
              </p:ext>
            </p:extLst>
          </p:nvPr>
        </p:nvGraphicFramePr>
        <p:xfrm>
          <a:off x="4448359" y="3448233"/>
          <a:ext cx="330150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5377">
                  <a:extLst>
                    <a:ext uri="{9D8B030D-6E8A-4147-A177-3AD203B41FA5}">
                      <a16:colId xmlns:a16="http://schemas.microsoft.com/office/drawing/2014/main" val="2867665853"/>
                    </a:ext>
                  </a:extLst>
                </a:gridCol>
                <a:gridCol w="825377">
                  <a:extLst>
                    <a:ext uri="{9D8B030D-6E8A-4147-A177-3AD203B41FA5}">
                      <a16:colId xmlns:a16="http://schemas.microsoft.com/office/drawing/2014/main" val="3904747007"/>
                    </a:ext>
                  </a:extLst>
                </a:gridCol>
                <a:gridCol w="825377">
                  <a:extLst>
                    <a:ext uri="{9D8B030D-6E8A-4147-A177-3AD203B41FA5}">
                      <a16:colId xmlns:a16="http://schemas.microsoft.com/office/drawing/2014/main" val="1621582559"/>
                    </a:ext>
                  </a:extLst>
                </a:gridCol>
                <a:gridCol w="825377">
                  <a:extLst>
                    <a:ext uri="{9D8B030D-6E8A-4147-A177-3AD203B41FA5}">
                      <a16:colId xmlns:a16="http://schemas.microsoft.com/office/drawing/2014/main" val="4180068942"/>
                    </a:ext>
                  </a:extLst>
                </a:gridCol>
              </a:tblGrid>
              <a:tr h="49914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1570456"/>
                  </a:ext>
                </a:extLst>
              </a:tr>
            </a:tbl>
          </a:graphicData>
        </a:graphic>
      </p:graphicFrame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0D056D96-BB47-6DA3-8D77-62B343326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726260"/>
              </p:ext>
            </p:extLst>
          </p:nvPr>
        </p:nvGraphicFramePr>
        <p:xfrm>
          <a:off x="8216047" y="5798795"/>
          <a:ext cx="221661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305">
                  <a:extLst>
                    <a:ext uri="{9D8B030D-6E8A-4147-A177-3AD203B41FA5}">
                      <a16:colId xmlns:a16="http://schemas.microsoft.com/office/drawing/2014/main" val="2867665853"/>
                    </a:ext>
                  </a:extLst>
                </a:gridCol>
                <a:gridCol w="1108305">
                  <a:extLst>
                    <a:ext uri="{9D8B030D-6E8A-4147-A177-3AD203B41FA5}">
                      <a16:colId xmlns:a16="http://schemas.microsoft.com/office/drawing/2014/main" val="3904747007"/>
                    </a:ext>
                  </a:extLst>
                </a:gridCol>
              </a:tblGrid>
              <a:tr h="499148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1570456"/>
                  </a:ext>
                </a:extLst>
              </a:tr>
            </a:tbl>
          </a:graphicData>
        </a:graphic>
      </p:graphicFrame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id="{3B14476D-2F5B-A267-1909-D725EC6CE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68196"/>
              </p:ext>
            </p:extLst>
          </p:nvPr>
        </p:nvGraphicFramePr>
        <p:xfrm>
          <a:off x="8216047" y="5798795"/>
          <a:ext cx="221661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305">
                  <a:extLst>
                    <a:ext uri="{9D8B030D-6E8A-4147-A177-3AD203B41FA5}">
                      <a16:colId xmlns:a16="http://schemas.microsoft.com/office/drawing/2014/main" val="2867665853"/>
                    </a:ext>
                  </a:extLst>
                </a:gridCol>
                <a:gridCol w="1108305">
                  <a:extLst>
                    <a:ext uri="{9D8B030D-6E8A-4147-A177-3AD203B41FA5}">
                      <a16:colId xmlns:a16="http://schemas.microsoft.com/office/drawing/2014/main" val="3904747007"/>
                    </a:ext>
                  </a:extLst>
                </a:gridCol>
              </a:tblGrid>
              <a:tr h="49914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1570456"/>
                  </a:ext>
                </a:extLst>
              </a:tr>
            </a:tbl>
          </a:graphicData>
        </a:graphic>
      </p:graphicFrame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C2A5A1FD-87FF-F529-B540-F68F93C74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92322"/>
              </p:ext>
            </p:extLst>
          </p:nvPr>
        </p:nvGraphicFramePr>
        <p:xfrm>
          <a:off x="895444" y="5779363"/>
          <a:ext cx="4005370" cy="563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074">
                  <a:extLst>
                    <a:ext uri="{9D8B030D-6E8A-4147-A177-3AD203B41FA5}">
                      <a16:colId xmlns:a16="http://schemas.microsoft.com/office/drawing/2014/main" val="259535329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565232346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1697703756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1308985850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3619759626"/>
                    </a:ext>
                  </a:extLst>
                </a:gridCol>
              </a:tblGrid>
              <a:tr h="5636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399523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8D7D869-63B5-5EDD-FC15-B25E228E8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762831"/>
              </p:ext>
            </p:extLst>
          </p:nvPr>
        </p:nvGraphicFramePr>
        <p:xfrm>
          <a:off x="895444" y="5771634"/>
          <a:ext cx="400537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074">
                  <a:extLst>
                    <a:ext uri="{9D8B030D-6E8A-4147-A177-3AD203B41FA5}">
                      <a16:colId xmlns:a16="http://schemas.microsoft.com/office/drawing/2014/main" val="259535329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565232346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1697703756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1308985850"/>
                    </a:ext>
                  </a:extLst>
                </a:gridCol>
                <a:gridCol w="801074">
                  <a:extLst>
                    <a:ext uri="{9D8B030D-6E8A-4147-A177-3AD203B41FA5}">
                      <a16:colId xmlns:a16="http://schemas.microsoft.com/office/drawing/2014/main" val="3619759626"/>
                    </a:ext>
                  </a:extLst>
                </a:gridCol>
              </a:tblGrid>
              <a:tr h="5636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ey</a:t>
                      </a:r>
                      <a:endParaRPr lang="en-US" sz="32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399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22655" y="589514"/>
            <a:ext cx="8119387" cy="749135"/>
          </a:xfrm>
        </p:spPr>
        <p:txBody>
          <a:bodyPr/>
          <a:lstStyle/>
          <a:p>
            <a:pPr lvl="0" algn="ctr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Read each word and count the number of syllables. Split each word into phonemes, spelling one sound in each box. Write the grapheme that spells the </a:t>
            </a:r>
            <a:r>
              <a:rPr lang="en-GB" sz="1400" b="0" i="1" dirty="0">
                <a:solidFill>
                  <a:schemeClr val="tx1"/>
                </a:solidFill>
                <a:latin typeface="Sassoon Sans US 2023" pitchFamily="2" charset="0"/>
              </a:rPr>
              <a:t>long a</a:t>
            </a: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 sound in each word. Finally, write the word out again.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1" y="282865"/>
            <a:ext cx="5202237" cy="320675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cs typeface="Arial" panose="020B0604020202020204" pitchFamily="34" charset="0"/>
              </a:rPr>
              <a:t>Words </a:t>
            </a:r>
            <a:r>
              <a:rPr lang="en-GB" b="1" dirty="0"/>
              <a:t>with the </a:t>
            </a:r>
            <a:r>
              <a:rPr lang="en-GB" b="1" i="1" dirty="0"/>
              <a:t>long a </a:t>
            </a:r>
            <a:r>
              <a:rPr lang="en-GB" b="1" dirty="0"/>
              <a:t>sound</a:t>
            </a:r>
            <a:endParaRPr lang="en-GB" b="1" dirty="0">
              <a:cs typeface="Arial" panose="020B06040202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DA805F3-79D5-B62C-12FA-E1D449E5A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708944"/>
              </p:ext>
            </p:extLst>
          </p:nvPr>
        </p:nvGraphicFramePr>
        <p:xfrm>
          <a:off x="280987" y="1730031"/>
          <a:ext cx="11629962" cy="484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3997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538516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760823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760822">
                  <a:extLst>
                    <a:ext uri="{9D8B030D-6E8A-4147-A177-3AD203B41FA5}">
                      <a16:colId xmlns:a16="http://schemas.microsoft.com/office/drawing/2014/main" val="4215637534"/>
                    </a:ext>
                  </a:extLst>
                </a:gridCol>
                <a:gridCol w="760823">
                  <a:extLst>
                    <a:ext uri="{9D8B030D-6E8A-4147-A177-3AD203B41FA5}">
                      <a16:colId xmlns:a16="http://schemas.microsoft.com/office/drawing/2014/main" val="2919126871"/>
                    </a:ext>
                  </a:extLst>
                </a:gridCol>
                <a:gridCol w="760823">
                  <a:extLst>
                    <a:ext uri="{9D8B030D-6E8A-4147-A177-3AD203B41FA5}">
                      <a16:colId xmlns:a16="http://schemas.microsoft.com/office/drawing/2014/main" val="3751555258"/>
                    </a:ext>
                  </a:extLst>
                </a:gridCol>
                <a:gridCol w="760822">
                  <a:extLst>
                    <a:ext uri="{9D8B030D-6E8A-4147-A177-3AD203B41FA5}">
                      <a16:colId xmlns:a16="http://schemas.microsoft.com/office/drawing/2014/main" val="3197565397"/>
                    </a:ext>
                  </a:extLst>
                </a:gridCol>
                <a:gridCol w="760823">
                  <a:extLst>
                    <a:ext uri="{9D8B030D-6E8A-4147-A177-3AD203B41FA5}">
                      <a16:colId xmlns:a16="http://schemas.microsoft.com/office/drawing/2014/main" val="2902890760"/>
                    </a:ext>
                  </a:extLst>
                </a:gridCol>
                <a:gridCol w="1478873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2053640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# Syllables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Sassoon Sans US 2023" pitchFamily="2" charset="0"/>
                        </a:rPr>
                        <a:t>Spelling of </a:t>
                      </a:r>
                      <a:r>
                        <a:rPr lang="en-US" sz="1200" b="1" i="1" dirty="0">
                          <a:latin typeface="Sassoon Sans US 2023" pitchFamily="2" charset="0"/>
                        </a:rPr>
                        <a:t>long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weigh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weigh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claim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waist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vacate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convey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great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veil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birthday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straight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60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cs typeface="Arial" panose="020B0604020202020204" pitchFamily="34" charset="0"/>
              </a:rPr>
              <a:t>Words </a:t>
            </a:r>
            <a:r>
              <a:rPr lang="en-GB" dirty="0"/>
              <a:t>with the </a:t>
            </a:r>
            <a:r>
              <a:rPr lang="en-GB" i="1" dirty="0"/>
              <a:t>long a </a:t>
            </a:r>
            <a:r>
              <a:rPr lang="en-GB" dirty="0"/>
              <a:t>sound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 algn="ctr">
              <a:lnSpc>
                <a:spcPct val="100000"/>
              </a:lnSpc>
              <a:defRPr/>
            </a:pPr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DA805F3-79D5-B62C-12FA-E1D449E5A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128681"/>
              </p:ext>
            </p:extLst>
          </p:nvPr>
        </p:nvGraphicFramePr>
        <p:xfrm>
          <a:off x="294638" y="1738150"/>
          <a:ext cx="11602720" cy="484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9326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534912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759041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759040">
                  <a:extLst>
                    <a:ext uri="{9D8B030D-6E8A-4147-A177-3AD203B41FA5}">
                      <a16:colId xmlns:a16="http://schemas.microsoft.com/office/drawing/2014/main" val="4215637534"/>
                    </a:ext>
                  </a:extLst>
                </a:gridCol>
                <a:gridCol w="759041">
                  <a:extLst>
                    <a:ext uri="{9D8B030D-6E8A-4147-A177-3AD203B41FA5}">
                      <a16:colId xmlns:a16="http://schemas.microsoft.com/office/drawing/2014/main" val="2919126871"/>
                    </a:ext>
                  </a:extLst>
                </a:gridCol>
                <a:gridCol w="759041">
                  <a:extLst>
                    <a:ext uri="{9D8B030D-6E8A-4147-A177-3AD203B41FA5}">
                      <a16:colId xmlns:a16="http://schemas.microsoft.com/office/drawing/2014/main" val="3751555258"/>
                    </a:ext>
                  </a:extLst>
                </a:gridCol>
                <a:gridCol w="759040">
                  <a:extLst>
                    <a:ext uri="{9D8B030D-6E8A-4147-A177-3AD203B41FA5}">
                      <a16:colId xmlns:a16="http://schemas.microsoft.com/office/drawing/2014/main" val="3197565397"/>
                    </a:ext>
                  </a:extLst>
                </a:gridCol>
                <a:gridCol w="759041">
                  <a:extLst>
                    <a:ext uri="{9D8B030D-6E8A-4147-A177-3AD203B41FA5}">
                      <a16:colId xmlns:a16="http://schemas.microsoft.com/office/drawing/2014/main" val="2902890760"/>
                    </a:ext>
                  </a:extLst>
                </a:gridCol>
                <a:gridCol w="1475409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2048829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# Syllables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Sassoon Sans US 2023" pitchFamily="2" charset="0"/>
                        </a:rPr>
                        <a:t>Spelling of </a:t>
                      </a:r>
                      <a:r>
                        <a:rPr lang="en-US" sz="1200" b="1" i="1" dirty="0">
                          <a:latin typeface="Sassoon Sans US 2023" pitchFamily="2" charset="0"/>
                        </a:rPr>
                        <a:t>long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weigh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weigh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claim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claim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waist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waist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vacate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a; 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a_e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vacate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eigh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convey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ey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ey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convey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great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great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veil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ei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veil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birthday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ir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birthday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straight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aigh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aigh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straight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  <p:sp>
        <p:nvSpPr>
          <p:cNvPr id="3" name="Arc 2">
            <a:extLst>
              <a:ext uri="{FF2B5EF4-FFF2-40B4-BE49-F238E27FC236}">
                <a16:creationId xmlns:a16="http://schemas.microsoft.com/office/drawing/2014/main" id="{53EE4CA9-FC1F-AD96-99F5-FD77AAAA3EC5}"/>
              </a:ext>
            </a:extLst>
          </p:cNvPr>
          <p:cNvSpPr/>
          <p:nvPr/>
        </p:nvSpPr>
        <p:spPr>
          <a:xfrm rot="8742049">
            <a:off x="6314769" y="2420209"/>
            <a:ext cx="1825687" cy="1829044"/>
          </a:xfrm>
          <a:prstGeom prst="arc">
            <a:avLst>
              <a:gd name="adj1" fmla="val 14925006"/>
              <a:gd name="adj2" fmla="val 0"/>
            </a:avLst>
          </a:prstGeom>
          <a:ln w="19050">
            <a:solidFill>
              <a:srgbClr val="FF3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8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Can you select the correct word from the list and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write it in the space below?</a:t>
            </a:r>
            <a:endParaRPr lang="en-US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E8937-F3BB-0537-6A04-3469EC3965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4CECD-7B3C-3E01-06A2-CE3DB57558EC}"/>
              </a:ext>
            </a:extLst>
          </p:cNvPr>
          <p:cNvSpPr txBox="1"/>
          <p:nvPr/>
        </p:nvSpPr>
        <p:spPr>
          <a:xfrm>
            <a:off x="518160" y="3501189"/>
            <a:ext cx="116738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600" dirty="0">
                <a:latin typeface="Sassoon Sans US 2023" pitchFamily="2" charset="0"/>
              </a:rPr>
              <a:t>The kids were asked to </a:t>
            </a:r>
            <a:r>
              <a:rPr lang="en-GB" sz="2600" dirty="0">
                <a:latin typeface="Sassoon Sans US 2023" pitchFamily="2" charset="0"/>
                <a:cs typeface="Arial" panose="020B0604020202020204" pitchFamily="34" charset="0"/>
              </a:rPr>
              <a:t>_________</a:t>
            </a:r>
            <a:r>
              <a:rPr lang="en-GB" sz="2600" dirty="0">
                <a:latin typeface="Sassoon Sans US 2023" pitchFamily="2" charset="0"/>
              </a:rPr>
              <a:t> because they were being too loud.</a:t>
            </a:r>
          </a:p>
          <a:p>
            <a:pPr marL="342900" indent="-342900">
              <a:buAutoNum type="arabicPeriod"/>
            </a:pPr>
            <a:endParaRPr lang="en-GB" sz="2600" dirty="0">
              <a:latin typeface="Sassoon Sans US 2023" pitchFamily="2" charset="0"/>
            </a:endParaRPr>
          </a:p>
          <a:p>
            <a:pPr marL="342900" indent="-342900">
              <a:buAutoNum type="arabicPeriod"/>
            </a:pPr>
            <a:r>
              <a:rPr lang="en-GB" sz="2600" dirty="0">
                <a:latin typeface="Sassoon Sans US 2023" pitchFamily="2" charset="0"/>
              </a:rPr>
              <a:t>Today is his sister’s </a:t>
            </a:r>
            <a:r>
              <a:rPr lang="en-GB" sz="2600" dirty="0">
                <a:latin typeface="Sassoon Sans US 2023" pitchFamily="2" charset="0"/>
                <a:cs typeface="Arial" panose="020B0604020202020204" pitchFamily="34" charset="0"/>
              </a:rPr>
              <a:t>__________,</a:t>
            </a:r>
            <a:r>
              <a:rPr lang="en-GB" sz="2600" dirty="0">
                <a:latin typeface="Sassoon Sans US 2023" pitchFamily="2" charset="0"/>
              </a:rPr>
              <a:t> and she will be ________ years old.</a:t>
            </a:r>
          </a:p>
          <a:p>
            <a:pPr marL="342900" indent="-342900">
              <a:buAutoNum type="arabicPeriod"/>
            </a:pPr>
            <a:endParaRPr lang="en-GB" sz="2600" dirty="0">
              <a:latin typeface="Sassoon Sans US 2023" pitchFamily="2" charset="0"/>
            </a:endParaRPr>
          </a:p>
          <a:p>
            <a:pPr marL="342900" indent="-342900">
              <a:buAutoNum type="arabicPeriod"/>
            </a:pPr>
            <a:r>
              <a:rPr lang="en-GB" sz="2600" dirty="0">
                <a:latin typeface="Sassoon Sans US 2023" pitchFamily="2" charset="0"/>
              </a:rPr>
              <a:t>When you </a:t>
            </a:r>
            <a:r>
              <a:rPr lang="en-GB" sz="2600" dirty="0">
                <a:latin typeface="Sassoon Sans US 2023" pitchFamily="2" charset="0"/>
                <a:cs typeface="Arial" panose="020B0604020202020204" pitchFamily="34" charset="0"/>
              </a:rPr>
              <a:t>_______ that you are great, you _______ confidence.</a:t>
            </a:r>
          </a:p>
          <a:p>
            <a:pPr marL="342900" indent="-342900">
              <a:buAutoNum type="arabicPeriod"/>
            </a:pPr>
            <a:endParaRPr lang="en-GB" sz="2600" dirty="0">
              <a:latin typeface="Sassoon Sans US 2023" pitchFamily="2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600" dirty="0">
                <a:latin typeface="Sassoon Sans US 2023" pitchFamily="2" charset="0"/>
                <a:cs typeface="Arial" panose="020B0604020202020204" pitchFamily="34" charset="0"/>
              </a:rPr>
              <a:t>For her wedding, she wore a ________ that flowed down past her _______.</a:t>
            </a:r>
            <a:endParaRPr lang="en-GB" sz="2600" dirty="0">
              <a:latin typeface="Sassoon Sans US 202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0A799-31FB-8D09-474C-8301081BC9C3}"/>
              </a:ext>
            </a:extLst>
          </p:cNvPr>
          <p:cNvSpPr txBox="1"/>
          <p:nvPr/>
        </p:nvSpPr>
        <p:spPr>
          <a:xfrm>
            <a:off x="1156552" y="2526253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convey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840FB-03B6-D2CF-8A17-9BC113530329}"/>
              </a:ext>
            </a:extLst>
          </p:cNvPr>
          <p:cNvSpPr txBox="1"/>
          <p:nvPr/>
        </p:nvSpPr>
        <p:spPr>
          <a:xfrm>
            <a:off x="3135651" y="2526253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great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CD3A6-89A1-7EC6-7C0E-6F72BD27BFE4}"/>
              </a:ext>
            </a:extLst>
          </p:cNvPr>
          <p:cNvSpPr txBox="1"/>
          <p:nvPr/>
        </p:nvSpPr>
        <p:spPr>
          <a:xfrm>
            <a:off x="5114751" y="2526253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veil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3B071-DA3B-F7B1-EED1-909E23A980B9}"/>
              </a:ext>
            </a:extLst>
          </p:cNvPr>
          <p:cNvSpPr txBox="1"/>
          <p:nvPr/>
        </p:nvSpPr>
        <p:spPr>
          <a:xfrm>
            <a:off x="7093850" y="2526253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birthday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DF6AD7-D4B3-EABA-6F23-9A7570E3A252}"/>
              </a:ext>
            </a:extLst>
          </p:cNvPr>
          <p:cNvSpPr txBox="1"/>
          <p:nvPr/>
        </p:nvSpPr>
        <p:spPr>
          <a:xfrm>
            <a:off x="9072949" y="2526253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straight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6E0A73-669A-1423-ABFD-7FE7310CB83F}"/>
              </a:ext>
            </a:extLst>
          </p:cNvPr>
          <p:cNvSpPr txBox="1"/>
          <p:nvPr/>
        </p:nvSpPr>
        <p:spPr>
          <a:xfrm>
            <a:off x="1156552" y="1976377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waist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4A3022-A3AC-E5FC-96B0-A2F92F2AD5EE}"/>
              </a:ext>
            </a:extLst>
          </p:cNvPr>
          <p:cNvSpPr txBox="1"/>
          <p:nvPr/>
        </p:nvSpPr>
        <p:spPr>
          <a:xfrm>
            <a:off x="3135651" y="1976377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claim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8BCEDF-8816-7051-DC7D-7F0E9B0B940F}"/>
              </a:ext>
            </a:extLst>
          </p:cNvPr>
          <p:cNvSpPr txBox="1"/>
          <p:nvPr/>
        </p:nvSpPr>
        <p:spPr>
          <a:xfrm>
            <a:off x="5114751" y="1976377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weigh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1C8920-AD05-7862-DAD0-4C0F625CEE93}"/>
              </a:ext>
            </a:extLst>
          </p:cNvPr>
          <p:cNvSpPr txBox="1"/>
          <p:nvPr/>
        </p:nvSpPr>
        <p:spPr>
          <a:xfrm>
            <a:off x="7093850" y="1976377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vacate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736A4-684A-3261-D240-E322D4943F64}"/>
              </a:ext>
            </a:extLst>
          </p:cNvPr>
          <p:cNvSpPr txBox="1"/>
          <p:nvPr/>
        </p:nvSpPr>
        <p:spPr>
          <a:xfrm>
            <a:off x="9072949" y="1976377"/>
            <a:ext cx="20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Sans US 2023" pitchFamily="2" charset="77"/>
              </a:rPr>
              <a:t>eight</a:t>
            </a:r>
            <a:endParaRPr lang="en-GB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717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26719 0.22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30352 0.2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15743 0.3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7.40741E-7 L -0.09792 0.4546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29167E-6 -1.85185E-6 L 0.43607 0.3736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05365 0.488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68398 0.5701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93" y="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24" grpId="0"/>
      <p:bldP spid="2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vacate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2E8053-9BC4-4906-D04A-9720B60E6FAF}"/>
              </a:ext>
            </a:extLst>
          </p:cNvPr>
          <p:cNvSpPr/>
          <p:nvPr/>
        </p:nvSpPr>
        <p:spPr>
          <a:xfrm>
            <a:off x="2180178" y="2151567"/>
            <a:ext cx="1428562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DC962F-7421-9E47-C5EF-AE82105A119D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In a Sentence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FE60C-DAB7-21D4-7BF8-C8682792F8D1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Etymology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419720-B1D4-8FA4-C8B7-981E61C901A2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Fun Facts</a:t>
            </a:r>
          </a:p>
        </p:txBody>
      </p:sp>
    </p:spTree>
    <p:extLst>
      <p:ext uri="{BB962C8B-B14F-4D97-AF65-F5344CB8AC3E}">
        <p14:creationId xmlns:p14="http://schemas.microsoft.com/office/powerpoint/2010/main" val="186936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/>
              <a:t>eight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6666D-4D1A-4B12-C441-51C841C5185F}"/>
              </a:ext>
            </a:extLst>
          </p:cNvPr>
          <p:cNvSpPr/>
          <p:nvPr/>
        </p:nvSpPr>
        <p:spPr>
          <a:xfrm>
            <a:off x="2180659" y="2269554"/>
            <a:ext cx="2657559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What is someone who is 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eighty</a:t>
            </a:r>
            <a:r>
              <a:rPr lang="en-GB" sz="1600" b="1" dirty="0">
                <a:latin typeface="Sassoon Sans US 2023" pitchFamily="2" charset="77"/>
              </a:rPr>
              <a:t> called?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5AD8F-D4F7-2FCA-6B0E-4757FAB2C9FF}"/>
              </a:ext>
            </a:extLst>
          </p:cNvPr>
          <p:cNvSpPr/>
          <p:nvPr/>
        </p:nvSpPr>
        <p:spPr>
          <a:xfrm>
            <a:off x="6384760" y="2269554"/>
            <a:ext cx="2383773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Things that have 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eight</a:t>
            </a:r>
            <a:r>
              <a:rPr lang="en-GB" sz="1600" b="1" dirty="0">
                <a:latin typeface="Sassoon Sans US 2023" pitchFamily="2" charset="77"/>
              </a:rPr>
              <a:t> of something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5F78F-5118-C749-0650-A15E64F7F786}"/>
              </a:ext>
            </a:extLst>
          </p:cNvPr>
          <p:cNvSpPr/>
          <p:nvPr/>
        </p:nvSpPr>
        <p:spPr>
          <a:xfrm>
            <a:off x="6303310" y="4287000"/>
            <a:ext cx="23837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Words which have ‘</a:t>
            </a:r>
            <a:r>
              <a:rPr lang="en-GB" sz="1600" b="1" dirty="0" err="1">
                <a:solidFill>
                  <a:srgbClr val="3372DC"/>
                </a:solidFill>
                <a:latin typeface="Sassoon Sans US 2023" pitchFamily="2" charset="77"/>
              </a:rPr>
              <a:t>eigh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’</a:t>
            </a:r>
            <a:r>
              <a:rPr lang="en-GB" sz="1600" b="1" dirty="0">
                <a:latin typeface="Sassoon Sans US 2023" pitchFamily="2" charset="77"/>
              </a:rPr>
              <a:t> in them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7FA4C-C218-DE69-8B2D-5D32244EC1E3}"/>
              </a:ext>
            </a:extLst>
          </p:cNvPr>
          <p:cNvSpPr/>
          <p:nvPr/>
        </p:nvSpPr>
        <p:spPr>
          <a:xfrm>
            <a:off x="2180659" y="4287000"/>
            <a:ext cx="23837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What is the Latin  word that means 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eight</a:t>
            </a:r>
            <a:r>
              <a:rPr lang="en-GB" sz="1600" b="1" dirty="0">
                <a:solidFill>
                  <a:schemeClr val="tx1"/>
                </a:solidFill>
                <a:latin typeface="Sassoon Sans US 2023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911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vacate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DF90C-7E38-0346-E0A5-8B37C1B3C7C5}"/>
              </a:ext>
            </a:extLst>
          </p:cNvPr>
          <p:cNvSpPr txBox="1"/>
          <p:nvPr/>
        </p:nvSpPr>
        <p:spPr>
          <a:xfrm>
            <a:off x="2325186" y="2816443"/>
            <a:ext cx="2968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Leave (a place that one previously occupied).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80D2-8A16-FB93-9F1D-61EF490578F6}"/>
              </a:ext>
            </a:extLst>
          </p:cNvPr>
          <p:cNvSpPr txBox="1"/>
          <p:nvPr/>
        </p:nvSpPr>
        <p:spPr>
          <a:xfrm>
            <a:off x="5885940" y="4832590"/>
            <a:ext cx="25571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The words 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evacuate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, 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vacation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, and 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vacuum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 all stem from the same root as 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vacate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 (</a:t>
            </a:r>
            <a:r>
              <a:rPr lang="en-US" b="1" i="1" dirty="0" err="1">
                <a:solidFill>
                  <a:srgbClr val="FF3760"/>
                </a:solidFill>
                <a:latin typeface="Sassoon Sans US 2023" pitchFamily="2" charset="0"/>
              </a:rPr>
              <a:t>eue</a:t>
            </a:r>
            <a:r>
              <a:rPr lang="en-US" b="1" i="1" dirty="0">
                <a:solidFill>
                  <a:srgbClr val="FF3760"/>
                </a:solidFill>
                <a:latin typeface="Sassoon Sans US 2023" pitchFamily="2" charset="0"/>
              </a:rPr>
              <a:t>-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854C4-6A8A-7A46-EF5E-04D85E28BB66}"/>
              </a:ext>
            </a:extLst>
          </p:cNvPr>
          <p:cNvSpPr txBox="1"/>
          <p:nvPr/>
        </p:nvSpPr>
        <p:spPr>
          <a:xfrm>
            <a:off x="2241945" y="4771036"/>
            <a:ext cx="31345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To make void, to annul, from Latin </a:t>
            </a:r>
            <a:r>
              <a:rPr lang="en-US" sz="1600" i="1" dirty="0" err="1">
                <a:solidFill>
                  <a:srgbClr val="FF3760"/>
                </a:solidFill>
                <a:latin typeface="Sassoon Sans US 2023" pitchFamily="2" charset="0"/>
              </a:rPr>
              <a:t>vacatus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, past tense of </a:t>
            </a:r>
            <a:r>
              <a:rPr lang="en-US" sz="1600" i="1" dirty="0" err="1">
                <a:solidFill>
                  <a:srgbClr val="FF3760"/>
                </a:solidFill>
                <a:latin typeface="Sassoon Sans US 2023" pitchFamily="2" charset="0"/>
              </a:rPr>
              <a:t>vacare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 (be empty, be void), extended form of root</a:t>
            </a:r>
            <a:r>
              <a:rPr lang="en-US" sz="1600" i="1" dirty="0">
                <a:solidFill>
                  <a:srgbClr val="FF3760"/>
                </a:solidFill>
                <a:latin typeface="Sassoon Sans US 2023" pitchFamily="2" charset="0"/>
              </a:rPr>
              <a:t> </a:t>
            </a:r>
            <a:r>
              <a:rPr lang="en-US" sz="1600" b="1" i="1" dirty="0" err="1">
                <a:solidFill>
                  <a:srgbClr val="FF3760"/>
                </a:solidFill>
                <a:latin typeface="Sassoon Sans US 2023" pitchFamily="2" charset="0"/>
              </a:rPr>
              <a:t>eue</a:t>
            </a:r>
            <a:r>
              <a:rPr lang="en-US" sz="1600" b="1" i="1" dirty="0">
                <a:solidFill>
                  <a:srgbClr val="FF3760"/>
                </a:solidFill>
                <a:latin typeface="Sassoon Sans US 2023" pitchFamily="2" charset="0"/>
              </a:rPr>
              <a:t>-</a:t>
            </a:r>
            <a:r>
              <a:rPr lang="en-US" sz="1600" i="1" dirty="0">
                <a:solidFill>
                  <a:srgbClr val="FF3760"/>
                </a:solidFill>
                <a:latin typeface="Sassoon Sans US 2023" pitchFamily="2" charset="0"/>
              </a:rPr>
              <a:t> 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(to leave, abandon, give out).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BB608-25D4-5A6C-F3A0-20EB8515C9E4}"/>
              </a:ext>
            </a:extLst>
          </p:cNvPr>
          <p:cNvSpPr txBox="1"/>
          <p:nvPr/>
        </p:nvSpPr>
        <p:spPr>
          <a:xfrm>
            <a:off x="5597277" y="2719364"/>
            <a:ext cx="3134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Hotel guests are requested to </a:t>
            </a:r>
            <a:r>
              <a:rPr lang="en-US" b="1" dirty="0">
                <a:solidFill>
                  <a:srgbClr val="FF3760"/>
                </a:solidFill>
                <a:latin typeface="Sassoon Sans US 2023" pitchFamily="2" charset="0"/>
              </a:rPr>
              <a:t>vacate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 their rooms by eleven AM.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4398BC-B622-B7C7-059D-2CD7F3B8DE0D}"/>
              </a:ext>
            </a:extLst>
          </p:cNvPr>
          <p:cNvSpPr/>
          <p:nvPr/>
        </p:nvSpPr>
        <p:spPr>
          <a:xfrm>
            <a:off x="2180178" y="2151567"/>
            <a:ext cx="1428562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Definition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FBC5C5-423D-7D67-94FD-B1009A7CC042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In a Sentence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4BE3DE-E786-AE68-4B6C-4B30B6DC3EB0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Etymology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885256-2DA0-8AAE-12EA-AEF254A5C444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Fun Facts</a:t>
            </a:r>
          </a:p>
        </p:txBody>
      </p:sp>
    </p:spTree>
    <p:extLst>
      <p:ext uri="{BB962C8B-B14F-4D97-AF65-F5344CB8AC3E}">
        <p14:creationId xmlns:p14="http://schemas.microsoft.com/office/powerpoint/2010/main" val="3616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/>
              <a:t>eight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2A8F61-30A7-0E3E-724C-3FE320266A58}"/>
              </a:ext>
            </a:extLst>
          </p:cNvPr>
          <p:cNvSpPr txBox="1"/>
          <p:nvPr/>
        </p:nvSpPr>
        <p:spPr>
          <a:xfrm>
            <a:off x="2575356" y="3080179"/>
            <a:ext cx="232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An octogenarian.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B0C66-74FF-7228-3B56-D350F7287BCB}"/>
              </a:ext>
            </a:extLst>
          </p:cNvPr>
          <p:cNvSpPr txBox="1"/>
          <p:nvPr/>
        </p:nvSpPr>
        <p:spPr>
          <a:xfrm>
            <a:off x="5613933" y="2869655"/>
            <a:ext cx="32156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A spider has eight legs.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An octopus has eight legs.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An octagon has eight sides.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07D36-72C0-38F4-7A5C-C12D2B498999}"/>
              </a:ext>
            </a:extLst>
          </p:cNvPr>
          <p:cNvSpPr txBox="1"/>
          <p:nvPr/>
        </p:nvSpPr>
        <p:spPr>
          <a:xfrm>
            <a:off x="5579208" y="4901042"/>
            <a:ext cx="31434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weighted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eighties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eighty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eighteen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height (rare form spelling /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77"/>
              </a:rPr>
              <a:t>igh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/)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29AEC-2CBE-68B1-7B42-57260F0717B8}"/>
              </a:ext>
            </a:extLst>
          </p:cNvPr>
          <p:cNvSpPr txBox="1"/>
          <p:nvPr/>
        </p:nvSpPr>
        <p:spPr>
          <a:xfrm>
            <a:off x="2599138" y="5193430"/>
            <a:ext cx="2300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octo or octa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3ED64-5E0B-62AD-026D-9F16819EBC5C}"/>
              </a:ext>
            </a:extLst>
          </p:cNvPr>
          <p:cNvSpPr/>
          <p:nvPr/>
        </p:nvSpPr>
        <p:spPr>
          <a:xfrm>
            <a:off x="2180659" y="2269554"/>
            <a:ext cx="2657559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What is someone who is 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eighty</a:t>
            </a:r>
            <a:r>
              <a:rPr lang="en-GB" sz="1600" b="1" dirty="0">
                <a:latin typeface="Sassoon Sans US 2023" pitchFamily="2" charset="77"/>
              </a:rPr>
              <a:t> called?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A971D-7462-F1EA-FBE4-21A9D6F06459}"/>
              </a:ext>
            </a:extLst>
          </p:cNvPr>
          <p:cNvSpPr/>
          <p:nvPr/>
        </p:nvSpPr>
        <p:spPr>
          <a:xfrm>
            <a:off x="6384760" y="2269554"/>
            <a:ext cx="2383773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Things that have 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eight</a:t>
            </a:r>
            <a:r>
              <a:rPr lang="en-GB" sz="1600" b="1" dirty="0">
                <a:latin typeface="Sassoon Sans US 2023" pitchFamily="2" charset="77"/>
              </a:rPr>
              <a:t> of something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5256C-3EBE-E35E-7C7A-65A34D4ABCE6}"/>
              </a:ext>
            </a:extLst>
          </p:cNvPr>
          <p:cNvSpPr/>
          <p:nvPr/>
        </p:nvSpPr>
        <p:spPr>
          <a:xfrm>
            <a:off x="6303310" y="4287000"/>
            <a:ext cx="23837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Words which have ‘</a:t>
            </a:r>
            <a:r>
              <a:rPr lang="en-GB" sz="1600" b="1" dirty="0" err="1">
                <a:solidFill>
                  <a:srgbClr val="3372DC"/>
                </a:solidFill>
                <a:latin typeface="Sassoon Sans US 2023" pitchFamily="2" charset="77"/>
              </a:rPr>
              <a:t>eigh</a:t>
            </a:r>
            <a:r>
              <a:rPr lang="en-GB" sz="1600" b="1" dirty="0">
                <a:solidFill>
                  <a:schemeClr val="tx1"/>
                </a:solidFill>
                <a:latin typeface="Sassoon Sans US 2023" pitchFamily="2" charset="77"/>
              </a:rPr>
              <a:t>’ </a:t>
            </a:r>
            <a:r>
              <a:rPr lang="en-GB" sz="1600" b="1" dirty="0">
                <a:latin typeface="Sassoon Sans US 2023" pitchFamily="2" charset="77"/>
              </a:rPr>
              <a:t>in them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E3C5A6-33B9-F26F-BC41-49564AB787C5}"/>
              </a:ext>
            </a:extLst>
          </p:cNvPr>
          <p:cNvSpPr/>
          <p:nvPr/>
        </p:nvSpPr>
        <p:spPr>
          <a:xfrm>
            <a:off x="2180659" y="4287000"/>
            <a:ext cx="23837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What is the Latin  word that means </a:t>
            </a:r>
            <a:r>
              <a:rPr lang="en-GB" sz="1600" b="1" dirty="0">
                <a:solidFill>
                  <a:srgbClr val="3372DC"/>
                </a:solidFill>
                <a:latin typeface="Sassoon Sans US 2023" pitchFamily="2" charset="77"/>
              </a:rPr>
              <a:t>eight</a:t>
            </a:r>
            <a:r>
              <a:rPr lang="en-GB" sz="1600" b="1" dirty="0">
                <a:solidFill>
                  <a:schemeClr val="tx1"/>
                </a:solidFill>
                <a:latin typeface="Sassoon Sans US 2023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83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Pass It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8C2C3-6A9A-87AB-BE82-6C878F4D9250}"/>
              </a:ext>
            </a:extLst>
          </p:cNvPr>
          <p:cNvSpPr txBox="1"/>
          <p:nvPr/>
        </p:nvSpPr>
        <p:spPr>
          <a:xfrm>
            <a:off x="401829" y="1870598"/>
            <a:ext cx="64121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Sassoon Sans US 2023" pitchFamily="2" charset="77"/>
              </a:rPr>
              <a:t>Rules:</a:t>
            </a:r>
          </a:p>
          <a:p>
            <a:endParaRPr lang="en-GB" u="sng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Get into small groups of three or four.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The first person chooses a word from this week’s word list and writes the first letter of the word on a mini whiteboard, then passes the board to their left.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The next person writes the next letter or grapheme and so on until the word is complete.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The last person checks the spelling of the word and then chooses another word to start again.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86FF6-27B9-C6F2-6E59-46F0EF254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17" y="3213262"/>
            <a:ext cx="4307120" cy="32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Use a dictionary to look up the definitions of the words.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Then, write a sentence containing each of these words.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cs typeface="Arial" panose="020B0604020202020204" pitchFamily="34" charset="0"/>
              </a:rPr>
              <a:t>Words </a:t>
            </a:r>
            <a:r>
              <a:rPr lang="en-GB" dirty="0"/>
              <a:t>with the </a:t>
            </a:r>
            <a:r>
              <a:rPr lang="en-GB" i="1" dirty="0"/>
              <a:t>long a </a:t>
            </a:r>
            <a:r>
              <a:rPr lang="en-GB" dirty="0"/>
              <a:t>sound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9ED99-A6F6-10C9-65DD-3EAAE4AF39D6}"/>
              </a:ext>
            </a:extLst>
          </p:cNvPr>
          <p:cNvSpPr txBox="1"/>
          <p:nvPr/>
        </p:nvSpPr>
        <p:spPr>
          <a:xfrm>
            <a:off x="-535730" y="2532616"/>
            <a:ext cx="4520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claim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CFCD6-C748-0094-BEA0-304970B17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389" y="2244275"/>
            <a:ext cx="2545967" cy="1199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7826C-DEE6-0E70-3333-146FD27A7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8" y="4463696"/>
            <a:ext cx="1594429" cy="1798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F2D878-290A-04F2-E835-3AD03323C14E}"/>
              </a:ext>
            </a:extLst>
          </p:cNvPr>
          <p:cNvSpPr txBox="1"/>
          <p:nvPr/>
        </p:nvSpPr>
        <p:spPr>
          <a:xfrm>
            <a:off x="3175970" y="1984759"/>
            <a:ext cx="5840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ssoon Sans US 2023" pitchFamily="2" charset="77"/>
              </a:rPr>
              <a:t>Definition:</a:t>
            </a:r>
            <a:r>
              <a:rPr lang="en-US" dirty="0"/>
              <a:t> 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endParaRPr lang="en-US" dirty="0"/>
          </a:p>
          <a:p>
            <a:r>
              <a:rPr lang="en-US" dirty="0">
                <a:latin typeface="Sassoon Sans US 2023" pitchFamily="2" charset="77"/>
              </a:rPr>
              <a:t>Your sentence</a:t>
            </a:r>
            <a:r>
              <a:rPr lang="en-US" dirty="0"/>
              <a:t>: _______________________________</a:t>
            </a:r>
          </a:p>
          <a:p>
            <a:r>
              <a:rPr lang="en-US" dirty="0"/>
              <a:t>________________________________________________</a:t>
            </a:r>
          </a:p>
          <a:p>
            <a:r>
              <a:rPr lang="en-US" dirty="0"/>
              <a:t>________________________________________________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ED0C2-5F5C-D488-9014-B6F7DE593181}"/>
              </a:ext>
            </a:extLst>
          </p:cNvPr>
          <p:cNvSpPr txBox="1"/>
          <p:nvPr/>
        </p:nvSpPr>
        <p:spPr>
          <a:xfrm>
            <a:off x="3175970" y="4397765"/>
            <a:ext cx="5840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ssoon Sans US 2023" pitchFamily="2" charset="77"/>
              </a:rPr>
              <a:t>Definition:</a:t>
            </a:r>
            <a:r>
              <a:rPr lang="en-US" dirty="0"/>
              <a:t> 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endParaRPr lang="en-US" dirty="0"/>
          </a:p>
          <a:p>
            <a:r>
              <a:rPr lang="en-US" dirty="0">
                <a:latin typeface="Sassoon Sans US 2023" pitchFamily="2" charset="77"/>
              </a:rPr>
              <a:t>Your sentence</a:t>
            </a:r>
            <a:r>
              <a:rPr lang="en-US" dirty="0"/>
              <a:t>: _______________________________</a:t>
            </a:r>
          </a:p>
          <a:p>
            <a:r>
              <a:rPr lang="en-US" dirty="0"/>
              <a:t>________________________________________________</a:t>
            </a:r>
          </a:p>
          <a:p>
            <a:r>
              <a:rPr lang="en-US" dirty="0"/>
              <a:t>________________________________________________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9548F-BC5E-EBDD-7D48-F5B49B3965D4}"/>
              </a:ext>
            </a:extLst>
          </p:cNvPr>
          <p:cNvSpPr txBox="1"/>
          <p:nvPr/>
        </p:nvSpPr>
        <p:spPr>
          <a:xfrm>
            <a:off x="-535730" y="5008913"/>
            <a:ext cx="4520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great</a:t>
            </a:r>
          </a:p>
        </p:txBody>
      </p:sp>
    </p:spTree>
    <p:extLst>
      <p:ext uri="{BB962C8B-B14F-4D97-AF65-F5344CB8AC3E}">
        <p14:creationId xmlns:p14="http://schemas.microsoft.com/office/powerpoint/2010/main" val="24544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split each word into syllables and </a:t>
            </a:r>
          </a:p>
          <a:p>
            <a:r>
              <a:rPr lang="en-US" dirty="0"/>
              <a:t>sort each syllable to the correct type?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79BD2A-62C4-417D-3516-23881C0100E6}"/>
              </a:ext>
            </a:extLst>
          </p:cNvPr>
          <p:cNvGrpSpPr/>
          <p:nvPr/>
        </p:nvGrpSpPr>
        <p:grpSpPr>
          <a:xfrm>
            <a:off x="744813" y="2988802"/>
            <a:ext cx="5195525" cy="3406233"/>
            <a:chOff x="2040085" y="2638538"/>
            <a:chExt cx="8232323" cy="3696515"/>
          </a:xfrm>
        </p:grpSpPr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4A11B758-2A28-6C89-9203-0BA9DE02A213}"/>
                </a:ext>
              </a:extLst>
            </p:cNvPr>
            <p:cNvSpPr txBox="1">
              <a:spLocks/>
            </p:cNvSpPr>
            <p:nvPr/>
          </p:nvSpPr>
          <p:spPr>
            <a:xfrm>
              <a:off x="2755333" y="2752973"/>
              <a:ext cx="2461835" cy="5511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7956D6"/>
                  </a:solidFill>
                  <a:latin typeface="Sassoon Sans US 2023" pitchFamily="2" charset="77"/>
                </a:rPr>
                <a:t>Open</a:t>
              </a:r>
            </a:p>
          </p:txBody>
        </p:sp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351397DB-3F21-2539-805E-E1C6A053D2C3}"/>
                </a:ext>
              </a:extLst>
            </p:cNvPr>
            <p:cNvSpPr txBox="1">
              <a:spLocks/>
            </p:cNvSpPr>
            <p:nvPr/>
          </p:nvSpPr>
          <p:spPr>
            <a:xfrm>
              <a:off x="6520517" y="2829093"/>
              <a:ext cx="3547231" cy="398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25D160"/>
                  </a:solidFill>
                  <a:latin typeface="Sassoon Sans US 2023" pitchFamily="2" charset="77"/>
                </a:rPr>
                <a:t>Closed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FECA5DD-FA08-B86D-AE43-133502A2C59B}"/>
                </a:ext>
              </a:extLst>
            </p:cNvPr>
            <p:cNvSpPr/>
            <p:nvPr/>
          </p:nvSpPr>
          <p:spPr>
            <a:xfrm>
              <a:off x="6307285" y="2638538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96760EF-E704-D486-6C04-6609D4969AA5}"/>
                </a:ext>
              </a:extLst>
            </p:cNvPr>
            <p:cNvSpPr/>
            <p:nvPr/>
          </p:nvSpPr>
          <p:spPr>
            <a:xfrm>
              <a:off x="2040085" y="2638539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9744ABE-BE8E-9F96-9044-A33D4260622B}"/>
              </a:ext>
            </a:extLst>
          </p:cNvPr>
          <p:cNvSpPr txBox="1"/>
          <p:nvPr/>
        </p:nvSpPr>
        <p:spPr>
          <a:xfrm>
            <a:off x="360089" y="1866061"/>
            <a:ext cx="1165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dirty="0">
                <a:effectLst/>
                <a:latin typeface="Sassoon Sans US 2023" pitchFamily="2" charset="0"/>
              </a:rPr>
              <a:t>frozen     donate     prevent     coconut     until     enable     united</a:t>
            </a:r>
            <a:endParaRPr lang="en-GB" sz="2800" b="1" dirty="0">
              <a:latin typeface="Sassoon Sans US 202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E792F-0BF5-6650-FB50-979F3E5F9FB3}"/>
              </a:ext>
            </a:extLst>
          </p:cNvPr>
          <p:cNvSpPr txBox="1"/>
          <p:nvPr/>
        </p:nvSpPr>
        <p:spPr>
          <a:xfrm>
            <a:off x="718390" y="2389281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3760"/>
                </a:solidFill>
                <a:latin typeface="Sassoon Sans US 2023" pitchFamily="2" charset="77"/>
              </a:rPr>
              <a:t>fro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D42AC5-6A37-4C0E-25B7-0490689E819C}"/>
              </a:ext>
            </a:extLst>
          </p:cNvPr>
          <p:cNvSpPr txBox="1"/>
          <p:nvPr/>
        </p:nvSpPr>
        <p:spPr>
          <a:xfrm>
            <a:off x="1211743" y="2385123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3760"/>
                </a:solidFill>
                <a:latin typeface="Sassoon Sans US 2023" pitchFamily="2" charset="77"/>
              </a:rPr>
              <a:t>zen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453D7-F8EE-6565-D08A-7B0E5AD0EE80}"/>
              </a:ext>
            </a:extLst>
          </p:cNvPr>
          <p:cNvSpPr txBox="1"/>
          <p:nvPr/>
        </p:nvSpPr>
        <p:spPr>
          <a:xfrm>
            <a:off x="2246623" y="2397597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32133-A97E-DF93-EEB5-7FD1DE6A0966}"/>
              </a:ext>
            </a:extLst>
          </p:cNvPr>
          <p:cNvSpPr txBox="1"/>
          <p:nvPr/>
        </p:nvSpPr>
        <p:spPr>
          <a:xfrm>
            <a:off x="2739975" y="2393439"/>
            <a:ext cx="78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3760"/>
                </a:solidFill>
                <a:latin typeface="Sassoon Sans US 2023" pitchFamily="2" charset="77"/>
              </a:rPr>
              <a:t>nate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92B24C-453C-FCC7-F037-187BA25CAEFE}"/>
              </a:ext>
            </a:extLst>
          </p:cNvPr>
          <p:cNvSpPr txBox="1"/>
          <p:nvPr/>
        </p:nvSpPr>
        <p:spPr>
          <a:xfrm>
            <a:off x="4018487" y="2393439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pre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488DC-2DF8-3EB2-D9AF-848D7AB1E2DD}"/>
              </a:ext>
            </a:extLst>
          </p:cNvPr>
          <p:cNvSpPr txBox="1"/>
          <p:nvPr/>
        </p:nvSpPr>
        <p:spPr>
          <a:xfrm>
            <a:off x="4511839" y="2389281"/>
            <a:ext cx="78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vent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AFD542-D6C1-3C0E-E47E-7C10A1F9F60B}"/>
              </a:ext>
            </a:extLst>
          </p:cNvPr>
          <p:cNvSpPr txBox="1"/>
          <p:nvPr/>
        </p:nvSpPr>
        <p:spPr>
          <a:xfrm>
            <a:off x="5676525" y="2379320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77"/>
              </a:rPr>
              <a:t>c</a:t>
            </a:r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AF883-103E-F1EC-0784-F0B4E172A732}"/>
              </a:ext>
            </a:extLst>
          </p:cNvPr>
          <p:cNvSpPr txBox="1"/>
          <p:nvPr/>
        </p:nvSpPr>
        <p:spPr>
          <a:xfrm>
            <a:off x="6067120" y="2379320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77"/>
              </a:rPr>
              <a:t>co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0E65B-D405-4695-1501-6D54B5B8E396}"/>
              </a:ext>
            </a:extLst>
          </p:cNvPr>
          <p:cNvSpPr txBox="1"/>
          <p:nvPr/>
        </p:nvSpPr>
        <p:spPr>
          <a:xfrm>
            <a:off x="6523912" y="2375162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77"/>
              </a:rPr>
              <a:t>nut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48BC5-A8DA-15B0-75DC-9D4E8968BE8A}"/>
              </a:ext>
            </a:extLst>
          </p:cNvPr>
          <p:cNvSpPr txBox="1"/>
          <p:nvPr/>
        </p:nvSpPr>
        <p:spPr>
          <a:xfrm>
            <a:off x="7502547" y="2389192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77"/>
              </a:rPr>
              <a:t>un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5CBC3-4BD0-5C86-981E-069364E3401D}"/>
              </a:ext>
            </a:extLst>
          </p:cNvPr>
          <p:cNvSpPr txBox="1"/>
          <p:nvPr/>
        </p:nvSpPr>
        <p:spPr>
          <a:xfrm>
            <a:off x="7893142" y="2385034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3760"/>
                </a:solidFill>
                <a:latin typeface="Sassoon Sans US 2023" pitchFamily="2" charset="77"/>
              </a:rPr>
              <a:t>til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406DF-76C4-5303-094B-C670A5C186B3}"/>
              </a:ext>
            </a:extLst>
          </p:cNvPr>
          <p:cNvSpPr txBox="1"/>
          <p:nvPr/>
        </p:nvSpPr>
        <p:spPr>
          <a:xfrm>
            <a:off x="8785501" y="2378514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3760"/>
                </a:solidFill>
                <a:latin typeface="Sassoon Sans US 2023" pitchFamily="2" charset="77"/>
              </a:rPr>
              <a:t>en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82BB4A-931E-D62D-5C20-D5A512FA38F0}"/>
              </a:ext>
            </a:extLst>
          </p:cNvPr>
          <p:cNvSpPr txBox="1"/>
          <p:nvPr/>
        </p:nvSpPr>
        <p:spPr>
          <a:xfrm>
            <a:off x="9109658" y="2378514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77"/>
              </a:rPr>
              <a:t>a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AD67F-0279-F472-6F61-F1FF4E615F0D}"/>
              </a:ext>
            </a:extLst>
          </p:cNvPr>
          <p:cNvSpPr txBox="1"/>
          <p:nvPr/>
        </p:nvSpPr>
        <p:spPr>
          <a:xfrm>
            <a:off x="9476253" y="2374356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3760"/>
                </a:solidFill>
                <a:latin typeface="Sassoon Sans US 2023" pitchFamily="2" charset="77"/>
              </a:rPr>
              <a:t>ble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5CB73D-3FEA-B888-2EEC-B30A3CB1C055}"/>
              </a:ext>
            </a:extLst>
          </p:cNvPr>
          <p:cNvSpPr txBox="1"/>
          <p:nvPr/>
        </p:nvSpPr>
        <p:spPr>
          <a:xfrm>
            <a:off x="10279719" y="2370700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77"/>
              </a:rPr>
              <a:t>u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CA5BC3-81C0-4FF1-54CF-942CB323A8B3}"/>
              </a:ext>
            </a:extLst>
          </p:cNvPr>
          <p:cNvSpPr txBox="1"/>
          <p:nvPr/>
        </p:nvSpPr>
        <p:spPr>
          <a:xfrm>
            <a:off x="10594945" y="2373867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3760"/>
                </a:solidFill>
                <a:latin typeface="Sassoon Sans US 2023" pitchFamily="2" charset="77"/>
              </a:rPr>
              <a:t>ni</a:t>
            </a:r>
            <a:endParaRPr lang="en-US" sz="1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6744A9-F286-3EA7-5DE5-BF4305FD9E4A}"/>
              </a:ext>
            </a:extLst>
          </p:cNvPr>
          <p:cNvSpPr txBox="1"/>
          <p:nvPr/>
        </p:nvSpPr>
        <p:spPr>
          <a:xfrm>
            <a:off x="11038765" y="2370700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ted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34FB1C-7234-C023-5201-8092DF63D2C0}"/>
              </a:ext>
            </a:extLst>
          </p:cNvPr>
          <p:cNvGrpSpPr/>
          <p:nvPr/>
        </p:nvGrpSpPr>
        <p:grpSpPr>
          <a:xfrm>
            <a:off x="6130983" y="2988802"/>
            <a:ext cx="5195525" cy="3406233"/>
            <a:chOff x="2040085" y="2638538"/>
            <a:chExt cx="8232323" cy="3696515"/>
          </a:xfrm>
        </p:grpSpPr>
        <p:sp>
          <p:nvSpPr>
            <p:cNvPr id="29" name="Text Placeholder 1">
              <a:extLst>
                <a:ext uri="{FF2B5EF4-FFF2-40B4-BE49-F238E27FC236}">
                  <a16:creationId xmlns:a16="http://schemas.microsoft.com/office/drawing/2014/main" id="{C42B2C41-94F1-136A-D956-089CD5CB772C}"/>
                </a:ext>
              </a:extLst>
            </p:cNvPr>
            <p:cNvSpPr txBox="1">
              <a:spLocks/>
            </p:cNvSpPr>
            <p:nvPr/>
          </p:nvSpPr>
          <p:spPr>
            <a:xfrm>
              <a:off x="2064791" y="2758070"/>
              <a:ext cx="3915712" cy="55112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3760"/>
                  </a:solidFill>
                  <a:latin typeface="Sassoon Sans US 2023" pitchFamily="2" charset="77"/>
                </a:rPr>
                <a:t>Split Digraph</a:t>
              </a:r>
            </a:p>
          </p:txBody>
        </p:sp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7D4057F0-F567-3916-9F62-F1EE1A6D9603}"/>
                </a:ext>
              </a:extLst>
            </p:cNvPr>
            <p:cNvSpPr txBox="1">
              <a:spLocks/>
            </p:cNvSpPr>
            <p:nvPr/>
          </p:nvSpPr>
          <p:spPr>
            <a:xfrm>
              <a:off x="6516230" y="2828218"/>
              <a:ext cx="3547231" cy="398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Sassoon Sans US 2023" pitchFamily="2" charset="77"/>
                </a:rPr>
                <a:t>LE</a:t>
              </a: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F0FFF8CD-1AC0-B155-ABBF-0881A2805524}"/>
                </a:ext>
              </a:extLst>
            </p:cNvPr>
            <p:cNvSpPr/>
            <p:nvPr/>
          </p:nvSpPr>
          <p:spPr>
            <a:xfrm>
              <a:off x="6307285" y="2638538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2" name="Rounded Rectangle 8">
              <a:extLst>
                <a:ext uri="{FF2B5EF4-FFF2-40B4-BE49-F238E27FC236}">
                  <a16:creationId xmlns:a16="http://schemas.microsoft.com/office/drawing/2014/main" id="{F8638D9C-D62D-EC11-90C3-A5AEC9AB3DF3}"/>
                </a:ext>
              </a:extLst>
            </p:cNvPr>
            <p:cNvSpPr/>
            <p:nvPr/>
          </p:nvSpPr>
          <p:spPr>
            <a:xfrm>
              <a:off x="2040085" y="2638539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4995070-193E-599A-0C16-018615CD8EC5}"/>
              </a:ext>
            </a:extLst>
          </p:cNvPr>
          <p:cNvCxnSpPr>
            <a:cxnSpLocks/>
          </p:cNvCxnSpPr>
          <p:nvPr/>
        </p:nvCxnSpPr>
        <p:spPr>
          <a:xfrm>
            <a:off x="1271820" y="2374356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D36619-1474-9F51-6A51-D1F18FC0F8B8}"/>
              </a:ext>
            </a:extLst>
          </p:cNvPr>
          <p:cNvCxnSpPr>
            <a:cxnSpLocks/>
          </p:cNvCxnSpPr>
          <p:nvPr/>
        </p:nvCxnSpPr>
        <p:spPr>
          <a:xfrm>
            <a:off x="2779917" y="2374356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F2AD02-614D-2FC0-27BD-413FDA592278}"/>
              </a:ext>
            </a:extLst>
          </p:cNvPr>
          <p:cNvCxnSpPr>
            <a:cxnSpLocks/>
          </p:cNvCxnSpPr>
          <p:nvPr/>
        </p:nvCxnSpPr>
        <p:spPr>
          <a:xfrm>
            <a:off x="4586188" y="2375162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5A71A5-8E12-F557-8CD4-26CDB9A24884}"/>
              </a:ext>
            </a:extLst>
          </p:cNvPr>
          <p:cNvCxnSpPr>
            <a:cxnSpLocks/>
          </p:cNvCxnSpPr>
          <p:nvPr/>
        </p:nvCxnSpPr>
        <p:spPr>
          <a:xfrm>
            <a:off x="6189472" y="2388981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0820F9E-8F9C-B4E0-6BC4-78A1CB740B73}"/>
              </a:ext>
            </a:extLst>
          </p:cNvPr>
          <p:cNvCxnSpPr>
            <a:cxnSpLocks/>
          </p:cNvCxnSpPr>
          <p:nvPr/>
        </p:nvCxnSpPr>
        <p:spPr>
          <a:xfrm>
            <a:off x="6576436" y="2390087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7151DA-686F-A7B5-CF32-684973778522}"/>
              </a:ext>
            </a:extLst>
          </p:cNvPr>
          <p:cNvCxnSpPr>
            <a:cxnSpLocks/>
          </p:cNvCxnSpPr>
          <p:nvPr/>
        </p:nvCxnSpPr>
        <p:spPr>
          <a:xfrm>
            <a:off x="8017177" y="2390087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346F7F3-CE2D-C0A8-A3CF-7154F5BF29CA}"/>
              </a:ext>
            </a:extLst>
          </p:cNvPr>
          <p:cNvCxnSpPr>
            <a:cxnSpLocks/>
          </p:cNvCxnSpPr>
          <p:nvPr/>
        </p:nvCxnSpPr>
        <p:spPr>
          <a:xfrm>
            <a:off x="9306614" y="2374356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23DDFE-18EF-FBD0-0CAC-2D46303E8A30}"/>
              </a:ext>
            </a:extLst>
          </p:cNvPr>
          <p:cNvCxnSpPr>
            <a:cxnSpLocks/>
          </p:cNvCxnSpPr>
          <p:nvPr/>
        </p:nvCxnSpPr>
        <p:spPr>
          <a:xfrm>
            <a:off x="9546478" y="2374356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A74BE4-3F32-9539-027A-5FA2FA7BE5EA}"/>
              </a:ext>
            </a:extLst>
          </p:cNvPr>
          <p:cNvCxnSpPr>
            <a:cxnSpLocks/>
          </p:cNvCxnSpPr>
          <p:nvPr/>
        </p:nvCxnSpPr>
        <p:spPr>
          <a:xfrm>
            <a:off x="10727507" y="2369170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26D530-79F1-1526-2CC2-B5FB98A6B941}"/>
              </a:ext>
            </a:extLst>
          </p:cNvPr>
          <p:cNvCxnSpPr>
            <a:cxnSpLocks/>
          </p:cNvCxnSpPr>
          <p:nvPr/>
        </p:nvCxnSpPr>
        <p:spPr>
          <a:xfrm>
            <a:off x="11094592" y="2370700"/>
            <a:ext cx="0" cy="36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2591 0.1824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22162 0.183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0234 0.1916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3487 0.3270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20026 0.2495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02305 0.1997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38203 0.3317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32097 0.3270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18815 0.2784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30235 0.3675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24805 0.35277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39348 0.46458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4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61068 0.421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4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395 0.3159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75534 0.4967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73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6832 0.4842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51719 0.4638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9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Use a dictionary to look up the definitions of the words.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Then, write a sentence containing each of these words.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cs typeface="Arial" panose="020B0604020202020204" pitchFamily="34" charset="0"/>
              </a:rPr>
              <a:t>Words </a:t>
            </a:r>
            <a:r>
              <a:rPr lang="en-GB" dirty="0"/>
              <a:t>with the </a:t>
            </a:r>
            <a:r>
              <a:rPr lang="en-GB" i="1" dirty="0"/>
              <a:t>long a </a:t>
            </a:r>
            <a:r>
              <a:rPr lang="en-GB" dirty="0"/>
              <a:t>sound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9ED99-A6F6-10C9-65DD-3EAAE4AF39D6}"/>
              </a:ext>
            </a:extLst>
          </p:cNvPr>
          <p:cNvSpPr txBox="1"/>
          <p:nvPr/>
        </p:nvSpPr>
        <p:spPr>
          <a:xfrm>
            <a:off x="-206104" y="2517499"/>
            <a:ext cx="386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0"/>
              </a:rPr>
              <a:t>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9548F-BC5E-EBDD-7D48-F5B49B3965D4}"/>
              </a:ext>
            </a:extLst>
          </p:cNvPr>
          <p:cNvSpPr txBox="1"/>
          <p:nvPr/>
        </p:nvSpPr>
        <p:spPr>
          <a:xfrm>
            <a:off x="449216" y="5008913"/>
            <a:ext cx="2557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0"/>
              </a:rPr>
              <a:t>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BF626-CD5D-CC23-7B65-23E44AF9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389" y="2244275"/>
            <a:ext cx="2545967" cy="1199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A2C7C-A07A-EB33-CE4D-B81407BF3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68" y="4463696"/>
            <a:ext cx="1594429" cy="1798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67024-360F-E093-622C-2F4D27FC248B}"/>
              </a:ext>
            </a:extLst>
          </p:cNvPr>
          <p:cNvSpPr txBox="1"/>
          <p:nvPr/>
        </p:nvSpPr>
        <p:spPr>
          <a:xfrm>
            <a:off x="3175970" y="1984759"/>
            <a:ext cx="5840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ssoon Sans US 2023" pitchFamily="2" charset="77"/>
              </a:rPr>
              <a:t>Definition:</a:t>
            </a:r>
            <a:r>
              <a:rPr lang="en-US" dirty="0"/>
              <a:t> 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endParaRPr lang="en-US" dirty="0"/>
          </a:p>
          <a:p>
            <a:r>
              <a:rPr lang="en-US" dirty="0">
                <a:latin typeface="Sassoon Sans US 2023" pitchFamily="2" charset="77"/>
              </a:rPr>
              <a:t>Your sentence</a:t>
            </a:r>
            <a:r>
              <a:rPr lang="en-US" dirty="0"/>
              <a:t>: _______________________________</a:t>
            </a:r>
          </a:p>
          <a:p>
            <a:r>
              <a:rPr lang="en-US" dirty="0"/>
              <a:t>________________________________________________</a:t>
            </a:r>
          </a:p>
          <a:p>
            <a:r>
              <a:rPr lang="en-US" dirty="0"/>
              <a:t>________________________________________________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F09A3-FC6A-A3E9-9007-5298D720A170}"/>
              </a:ext>
            </a:extLst>
          </p:cNvPr>
          <p:cNvSpPr txBox="1"/>
          <p:nvPr/>
        </p:nvSpPr>
        <p:spPr>
          <a:xfrm>
            <a:off x="3175970" y="4397765"/>
            <a:ext cx="5840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ssoon Sans US 2023" pitchFamily="2" charset="77"/>
              </a:rPr>
              <a:t>Definition:</a:t>
            </a:r>
            <a:r>
              <a:rPr lang="en-US" dirty="0"/>
              <a:t> 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r>
              <a:rPr lang="en-US" dirty="0"/>
              <a:t>_______________________________________________</a:t>
            </a:r>
          </a:p>
          <a:p>
            <a:endParaRPr lang="en-US" dirty="0"/>
          </a:p>
          <a:p>
            <a:r>
              <a:rPr lang="en-US" dirty="0">
                <a:latin typeface="Sassoon Sans US 2023" pitchFamily="2" charset="77"/>
              </a:rPr>
              <a:t>Your sentence</a:t>
            </a:r>
            <a:r>
              <a:rPr lang="en-US" dirty="0"/>
              <a:t>: _______________________________</a:t>
            </a:r>
          </a:p>
          <a:p>
            <a:r>
              <a:rPr lang="en-US" dirty="0"/>
              <a:t>________________________________________________</a:t>
            </a:r>
          </a:p>
          <a:p>
            <a:r>
              <a:rPr lang="en-US" dirty="0"/>
              <a:t>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23826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572D53-38F6-DAE5-361A-24C9DD19147A}"/>
              </a:ext>
            </a:extLst>
          </p:cNvPr>
          <p:cNvSpPr/>
          <p:nvPr/>
        </p:nvSpPr>
        <p:spPr>
          <a:xfrm>
            <a:off x="2180178" y="2151567"/>
            <a:ext cx="1428562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1B804-A733-23C7-A924-C73BDBD7D796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In a Sentence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81B7E-BA5E-0639-FACD-9E437B696F0B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Etymology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B00B0-621F-9CF1-D7B8-77B65EB5023B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Fun Facts</a:t>
            </a:r>
          </a:p>
        </p:txBody>
      </p:sp>
    </p:spTree>
    <p:extLst>
      <p:ext uri="{BB962C8B-B14F-4D97-AF65-F5344CB8AC3E}">
        <p14:creationId xmlns:p14="http://schemas.microsoft.com/office/powerpoint/2010/main" val="1872285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2FFF1-EBB8-DA86-FDAC-644834775795}"/>
              </a:ext>
            </a:extLst>
          </p:cNvPr>
          <p:cNvSpPr txBox="1"/>
          <p:nvPr/>
        </p:nvSpPr>
        <p:spPr>
          <a:xfrm>
            <a:off x="1295428" y="1745680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DDF78-622B-D9A6-3DDB-95EF66CE02C5}"/>
              </a:ext>
            </a:extLst>
          </p:cNvPr>
          <p:cNvSpPr txBox="1"/>
          <p:nvPr/>
        </p:nvSpPr>
        <p:spPr>
          <a:xfrm>
            <a:off x="9869462" y="1745680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5BF77-D76B-15A7-5ECE-2CA52777779E}"/>
              </a:ext>
            </a:extLst>
          </p:cNvPr>
          <p:cNvSpPr txBox="1"/>
          <p:nvPr/>
        </p:nvSpPr>
        <p:spPr>
          <a:xfrm>
            <a:off x="5337292" y="1745680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D07121-339E-901A-B529-8A4B8F831648}"/>
              </a:ext>
            </a:extLst>
          </p:cNvPr>
          <p:cNvSpPr/>
          <p:nvPr/>
        </p:nvSpPr>
        <p:spPr>
          <a:xfrm>
            <a:off x="374248" y="2194738"/>
            <a:ext cx="2782042" cy="4333384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6E6A08-5B21-0E6D-8374-B4CB0C7BED43}"/>
              </a:ext>
            </a:extLst>
          </p:cNvPr>
          <p:cNvSpPr/>
          <p:nvPr/>
        </p:nvSpPr>
        <p:spPr>
          <a:xfrm>
            <a:off x="3356657" y="2194740"/>
            <a:ext cx="5474827" cy="4333384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84979B-9BAC-301A-56A7-F5939209A4F5}"/>
              </a:ext>
            </a:extLst>
          </p:cNvPr>
          <p:cNvSpPr/>
          <p:nvPr/>
        </p:nvSpPr>
        <p:spPr>
          <a:xfrm>
            <a:off x="9035711" y="2194739"/>
            <a:ext cx="2782041" cy="433338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649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53970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cl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m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3469689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w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eigh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3077383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v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l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5936267" y="204922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eigh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0031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str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aigh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5791884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conv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ey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8031201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gr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5801689" y="36561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v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031201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birthd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ay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3335110" y="36580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w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st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B3B77F-3EDC-37E2-95E0-9F9C4819B6C8}"/>
              </a:ext>
            </a:extLst>
          </p:cNvPr>
          <p:cNvGrpSpPr/>
          <p:nvPr/>
        </p:nvGrpSpPr>
        <p:grpSpPr>
          <a:xfrm>
            <a:off x="7445035" y="4000337"/>
            <a:ext cx="4108933" cy="2432742"/>
            <a:chOff x="7445035" y="4000337"/>
            <a:chExt cx="4108933" cy="243274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445035" y="4311647"/>
              <a:ext cx="2848444" cy="2121432"/>
              <a:chOff x="7176892" y="4497659"/>
              <a:chExt cx="2480175" cy="18471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16626670" flipH="1" flipV="1">
                <a:off x="7493401" y="4181150"/>
                <a:ext cx="1847157" cy="2480175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382913" y="4624202"/>
                <a:ext cx="1686891" cy="1581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How many syllables are in each word?</a:t>
                </a:r>
              </a:p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Hum each word. Each hum will stand for a syllable. Which words have two hums (syllables)?</a:t>
                </a: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B78BF26A-4AC2-0D8E-4220-D5A9CDF5A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7015" y="4000337"/>
              <a:ext cx="1026953" cy="236354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C890A-E59C-417C-7BF2-8759F2880A1B}"/>
              </a:ext>
            </a:extLst>
          </p:cNvPr>
          <p:cNvGrpSpPr/>
          <p:nvPr/>
        </p:nvGrpSpPr>
        <p:grpSpPr>
          <a:xfrm>
            <a:off x="760648" y="3912662"/>
            <a:ext cx="3371063" cy="2423609"/>
            <a:chOff x="760648" y="3912662"/>
            <a:chExt cx="3371063" cy="242360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867305" y="4277363"/>
              <a:ext cx="2264406" cy="1669658"/>
              <a:chOff x="2403195" y="4421416"/>
              <a:chExt cx="2264406" cy="1669658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700569" y="4124042"/>
                <a:ext cx="1669658" cy="2264406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909610" y="4664442"/>
                <a:ext cx="164593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Sassoon Sans US 2023" pitchFamily="2" charset="77"/>
                  </a:rPr>
                  <a:t>All these words have the long a sound.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6503D7-6110-0ACB-2A40-7ECE6A90F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648" y="3912662"/>
              <a:ext cx="1026953" cy="2423609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237EC2-28D7-FBB0-6BD4-B50FC07F5269}"/>
              </a:ext>
            </a:extLst>
          </p:cNvPr>
          <p:cNvSpPr txBox="1">
            <a:spLocks/>
          </p:cNvSpPr>
          <p:nvPr/>
        </p:nvSpPr>
        <p:spPr>
          <a:xfrm>
            <a:off x="4952816" y="4722440"/>
            <a:ext cx="2286363" cy="1411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77"/>
              </a:rPr>
              <a:t>vacate</a:t>
            </a:r>
          </a:p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77"/>
              </a:rPr>
              <a:t>convey</a:t>
            </a:r>
          </a:p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77"/>
              </a:rPr>
              <a:t>birthday</a:t>
            </a:r>
            <a:endParaRPr lang="en-US" sz="24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95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which patterns are the most common </a:t>
            </a:r>
          </a:p>
          <a:p>
            <a:r>
              <a:rPr lang="en-US" dirty="0"/>
              <a:t>and which ones are more rarely used?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1542611" y="190135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cl</a:t>
            </a:r>
            <a:r>
              <a:rPr lang="en-GB" sz="2800" b="0" dirty="0">
                <a:solidFill>
                  <a:srgbClr val="FF9FB1"/>
                </a:solidFill>
                <a:latin typeface="Sassoon Sans US 2023" pitchFamily="2" charset="77"/>
              </a:rPr>
              <a:t>ai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m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137201" y="19013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w</a:t>
            </a:r>
            <a:r>
              <a:rPr lang="en-GB" sz="2800" b="0" dirty="0">
                <a:latin typeface="Sassoon Sans US 2023" pitchFamily="2" charset="77"/>
              </a:rPr>
              <a:t>eigh</a:t>
            </a:r>
            <a:endParaRPr lang="en-US" sz="2800" b="0" dirty="0">
              <a:latin typeface="Sassoon Sans US 2023" pitchFamily="2" charset="77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2319501" y="264231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v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ei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l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6258444" y="19013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latin typeface="Sassoon Sans US 2023" pitchFamily="2" charset="77"/>
              </a:rPr>
              <a:t>eigh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497741" y="26411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str</a:t>
            </a:r>
            <a:r>
              <a:rPr lang="en-GB" sz="2800" b="0" dirty="0">
                <a:solidFill>
                  <a:schemeClr val="accent6">
                    <a:lumMod val="75000"/>
                  </a:schemeClr>
                </a:solidFill>
                <a:latin typeface="Sassoon Sans US 2023" pitchFamily="2" charset="77"/>
              </a:rPr>
              <a:t>aigh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4615594" y="26423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conv</a:t>
            </a:r>
            <a:r>
              <a:rPr lang="en-GB" sz="2800" b="0" dirty="0">
                <a:solidFill>
                  <a:srgbClr val="B9A8EA"/>
                </a:solidFill>
                <a:latin typeface="Sassoon Sans US 2023" pitchFamily="2" charset="77"/>
              </a:rPr>
              <a:t>ey</a:t>
            </a:r>
            <a:endParaRPr lang="en-US" sz="2800" b="0" dirty="0">
              <a:solidFill>
                <a:srgbClr val="B9A8EA"/>
              </a:solidFill>
              <a:latin typeface="Sassoon Sans US 2023" pitchFamily="2" charset="77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8554537" y="264115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gr</a:t>
            </a:r>
            <a:r>
              <a:rPr lang="en-GB" sz="2800" b="0" dirty="0">
                <a:solidFill>
                  <a:srgbClr val="F5910B"/>
                </a:solidFill>
                <a:latin typeface="Sassoon Sans US 2023" pitchFamily="2" charset="77"/>
              </a:rPr>
              <a:t>ea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6657154" y="26423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v</a:t>
            </a:r>
            <a:r>
              <a:rPr lang="en-GB" sz="2800" b="0" dirty="0">
                <a:solidFill>
                  <a:srgbClr val="7956D6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</a:t>
            </a:r>
            <a:r>
              <a:rPr lang="en-GB" sz="2800" b="0" dirty="0">
                <a:solidFill>
                  <a:srgbClr val="25D160"/>
                </a:solidFill>
                <a:latin typeface="Sassoon Sans US 2023" pitchFamily="2" charset="77"/>
              </a:rPr>
              <a:t>e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488401" y="19013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birthd</a:t>
            </a:r>
            <a:r>
              <a:rPr lang="en-GB" sz="2800" b="0" dirty="0">
                <a:solidFill>
                  <a:schemeClr val="accent4">
                    <a:lumMod val="75000"/>
                  </a:schemeClr>
                </a:solidFill>
                <a:latin typeface="Sassoon Sans US 2023" pitchFamily="2" charset="77"/>
              </a:rPr>
              <a:t>ay</a:t>
            </a:r>
            <a:endParaRPr lang="en-US" sz="2800" b="0" dirty="0">
              <a:solidFill>
                <a:schemeClr val="accent4">
                  <a:lumMod val="75000"/>
                </a:schemeClr>
              </a:solidFill>
              <a:latin typeface="Sassoon Sans US 2023" pitchFamily="2" charset="77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79017" y="19013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w</a:t>
            </a:r>
            <a:r>
              <a:rPr lang="en-GB" sz="2800" b="0" dirty="0">
                <a:solidFill>
                  <a:srgbClr val="FF9FB1"/>
                </a:solidFill>
                <a:latin typeface="Sassoon Sans US 2023" pitchFamily="2" charset="77"/>
              </a:rPr>
              <a:t>ai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st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62D012-3142-20D0-06F8-0DD36B1F1533}"/>
              </a:ext>
            </a:extLst>
          </p:cNvPr>
          <p:cNvGrpSpPr/>
          <p:nvPr/>
        </p:nvGrpSpPr>
        <p:grpSpPr>
          <a:xfrm>
            <a:off x="389522" y="3935283"/>
            <a:ext cx="2283028" cy="434267"/>
            <a:chOff x="2040085" y="2638538"/>
            <a:chExt cx="8232323" cy="3696514"/>
          </a:xfrm>
        </p:grpSpPr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4174D6E4-1570-3292-406C-D27FA2681254}"/>
                </a:ext>
              </a:extLst>
            </p:cNvPr>
            <p:cNvSpPr txBox="1">
              <a:spLocks/>
            </p:cNvSpPr>
            <p:nvPr/>
          </p:nvSpPr>
          <p:spPr>
            <a:xfrm>
              <a:off x="3203957" y="3856632"/>
              <a:ext cx="1489836" cy="15478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rgbClr val="7956D6"/>
                  </a:solidFill>
                  <a:latin typeface="Sassoon Sans US 2023" pitchFamily="2" charset="77"/>
                </a:rPr>
                <a:t>a</a:t>
              </a:r>
            </a:p>
          </p:txBody>
        </p:sp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FA5D8F85-04CB-3644-9A27-E631B5558BB9}"/>
                </a:ext>
              </a:extLst>
            </p:cNvPr>
            <p:cNvSpPr txBox="1">
              <a:spLocks/>
            </p:cNvSpPr>
            <p:nvPr/>
          </p:nvSpPr>
          <p:spPr>
            <a:xfrm>
              <a:off x="6875305" y="3750935"/>
              <a:ext cx="2875633" cy="16824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25D160"/>
                  </a:solidFill>
                  <a:latin typeface="Sassoon Sans US 2023" pitchFamily="2" charset="77"/>
                </a:rPr>
                <a:t>a_e</a:t>
              </a:r>
              <a:endParaRPr lang="en-US" sz="2400" b="0" dirty="0">
                <a:solidFill>
                  <a:srgbClr val="25D160"/>
                </a:solidFill>
                <a:latin typeface="Sassoon Sans US 2023" pitchFamily="2" charset="77"/>
              </a:endParaRPr>
            </a:p>
          </p:txBody>
        </p:sp>
        <p:sp>
          <p:nvSpPr>
            <p:cNvPr id="38" name="Rounded Rectangle 7">
              <a:extLst>
                <a:ext uri="{FF2B5EF4-FFF2-40B4-BE49-F238E27FC236}">
                  <a16:creationId xmlns:a16="http://schemas.microsoft.com/office/drawing/2014/main" id="{FC7D5502-A7FD-87BF-BFBD-89C1B631D1FB}"/>
                </a:ext>
              </a:extLst>
            </p:cNvPr>
            <p:cNvSpPr/>
            <p:nvPr/>
          </p:nvSpPr>
          <p:spPr>
            <a:xfrm>
              <a:off x="6307285" y="2638538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1B8F1AC2-575F-60E6-B924-F4EFA8A9A6E8}"/>
                </a:ext>
              </a:extLst>
            </p:cNvPr>
            <p:cNvSpPr/>
            <p:nvPr/>
          </p:nvSpPr>
          <p:spPr>
            <a:xfrm>
              <a:off x="2040085" y="2638538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4576A4A-60C8-F9C4-1661-D655507424DD}"/>
              </a:ext>
            </a:extLst>
          </p:cNvPr>
          <p:cNvGrpSpPr/>
          <p:nvPr/>
        </p:nvGrpSpPr>
        <p:grpSpPr>
          <a:xfrm>
            <a:off x="3003359" y="3935282"/>
            <a:ext cx="2283028" cy="434267"/>
            <a:chOff x="2040085" y="2638538"/>
            <a:chExt cx="8232323" cy="3696515"/>
          </a:xfrm>
        </p:grpSpPr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C045EE0F-C1C7-2284-0095-AD1D0D4DE092}"/>
                </a:ext>
              </a:extLst>
            </p:cNvPr>
            <p:cNvSpPr txBox="1">
              <a:spLocks/>
            </p:cNvSpPr>
            <p:nvPr/>
          </p:nvSpPr>
          <p:spPr>
            <a:xfrm>
              <a:off x="2664742" y="3657430"/>
              <a:ext cx="2461836" cy="18523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rgbClr val="FF9FB1"/>
                  </a:solidFill>
                  <a:latin typeface="Sassoon Sans US 2023" pitchFamily="2" charset="77"/>
                </a:rPr>
                <a:t>ai</a:t>
              </a:r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5EAEB9D4-DC65-9CEC-6318-B2BA45C9AFD0}"/>
                </a:ext>
              </a:extLst>
            </p:cNvPr>
            <p:cNvSpPr txBox="1">
              <a:spLocks/>
            </p:cNvSpPr>
            <p:nvPr/>
          </p:nvSpPr>
          <p:spPr>
            <a:xfrm>
              <a:off x="6566197" y="3657430"/>
              <a:ext cx="3547231" cy="1869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chemeClr val="accent4">
                      <a:lumMod val="75000"/>
                    </a:schemeClr>
                  </a:solidFill>
                  <a:latin typeface="Sassoon Sans US 2023" pitchFamily="2" charset="77"/>
                </a:rPr>
                <a:t>ay</a:t>
              </a:r>
            </a:p>
          </p:txBody>
        </p:sp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0A437363-EF2A-3D13-226F-5FCEA7171147}"/>
                </a:ext>
              </a:extLst>
            </p:cNvPr>
            <p:cNvSpPr/>
            <p:nvPr/>
          </p:nvSpPr>
          <p:spPr>
            <a:xfrm>
              <a:off x="6307285" y="2638538"/>
              <a:ext cx="3965123" cy="3696514"/>
            </a:xfrm>
            <a:prstGeom prst="roundRect">
              <a:avLst/>
            </a:pr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49" name="Rounded Rectangle 8">
              <a:extLst>
                <a:ext uri="{FF2B5EF4-FFF2-40B4-BE49-F238E27FC236}">
                  <a16:creationId xmlns:a16="http://schemas.microsoft.com/office/drawing/2014/main" id="{6305ACA1-7746-FD1D-A7CA-71032D699FDB}"/>
                </a:ext>
              </a:extLst>
            </p:cNvPr>
            <p:cNvSpPr/>
            <p:nvPr/>
          </p:nvSpPr>
          <p:spPr>
            <a:xfrm>
              <a:off x="2040085" y="2638539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FF9F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042323D-B39F-331B-47C8-06B4ABE844D5}"/>
              </a:ext>
            </a:extLst>
          </p:cNvPr>
          <p:cNvGrpSpPr/>
          <p:nvPr/>
        </p:nvGrpSpPr>
        <p:grpSpPr>
          <a:xfrm>
            <a:off x="9620029" y="3935283"/>
            <a:ext cx="2283028" cy="434267"/>
            <a:chOff x="2040085" y="2638538"/>
            <a:chExt cx="8232323" cy="3696515"/>
          </a:xfrm>
        </p:grpSpPr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C68E88B2-F617-3F8E-204D-D67B18FCE4CF}"/>
                </a:ext>
              </a:extLst>
            </p:cNvPr>
            <p:cNvSpPr txBox="1">
              <a:spLocks/>
            </p:cNvSpPr>
            <p:nvPr/>
          </p:nvSpPr>
          <p:spPr>
            <a:xfrm>
              <a:off x="2791725" y="3452289"/>
              <a:ext cx="2461836" cy="22975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F5910B"/>
                  </a:solidFill>
                  <a:latin typeface="Sassoon Sans US 2023" pitchFamily="2" charset="77"/>
                </a:rPr>
                <a:t>ea</a:t>
              </a:r>
              <a:endParaRPr lang="en-US" sz="2400" b="0" dirty="0">
                <a:solidFill>
                  <a:srgbClr val="F5910B"/>
                </a:solidFill>
                <a:latin typeface="Sassoon Sans US 2023" pitchFamily="2" charset="77"/>
              </a:endParaRPr>
            </a:p>
          </p:txBody>
        </p:sp>
        <p:sp>
          <p:nvSpPr>
            <p:cNvPr id="52" name="Text Placeholder 1">
              <a:extLst>
                <a:ext uri="{FF2B5EF4-FFF2-40B4-BE49-F238E27FC236}">
                  <a16:creationId xmlns:a16="http://schemas.microsoft.com/office/drawing/2014/main" id="{D30E0411-C7B7-33D3-A893-036B17688C9D}"/>
                </a:ext>
              </a:extLst>
            </p:cNvPr>
            <p:cNvSpPr txBox="1">
              <a:spLocks/>
            </p:cNvSpPr>
            <p:nvPr/>
          </p:nvSpPr>
          <p:spPr>
            <a:xfrm>
              <a:off x="6582045" y="3146792"/>
              <a:ext cx="3547231" cy="29085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chemeClr val="accent6">
                      <a:lumMod val="75000"/>
                    </a:schemeClr>
                  </a:solidFill>
                  <a:latin typeface="Sassoon Sans US 2023" pitchFamily="2" charset="77"/>
                </a:rPr>
                <a:t>aigh</a:t>
              </a:r>
              <a:endParaRPr lang="en-US" sz="2400" b="0" dirty="0">
                <a:solidFill>
                  <a:schemeClr val="accent6">
                    <a:lumMod val="75000"/>
                  </a:schemeClr>
                </a:solidFill>
                <a:latin typeface="Sassoon Sans US 2023" pitchFamily="2" charset="77"/>
              </a:endParaRPr>
            </a:p>
          </p:txBody>
        </p:sp>
        <p:sp>
          <p:nvSpPr>
            <p:cNvPr id="53" name="Rounded Rectangle 7">
              <a:extLst>
                <a:ext uri="{FF2B5EF4-FFF2-40B4-BE49-F238E27FC236}">
                  <a16:creationId xmlns:a16="http://schemas.microsoft.com/office/drawing/2014/main" id="{9ABAD725-8E9B-37CA-3FF8-FB21373C7C77}"/>
                </a:ext>
              </a:extLst>
            </p:cNvPr>
            <p:cNvSpPr/>
            <p:nvPr/>
          </p:nvSpPr>
          <p:spPr>
            <a:xfrm>
              <a:off x="6307285" y="2638538"/>
              <a:ext cx="3965123" cy="3696514"/>
            </a:xfrm>
            <a:prstGeom prst="roundRect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07B5DFDE-8C1A-B8F9-B66A-F886BE5DBCA5}"/>
                </a:ext>
              </a:extLst>
            </p:cNvPr>
            <p:cNvSpPr/>
            <p:nvPr/>
          </p:nvSpPr>
          <p:spPr>
            <a:xfrm>
              <a:off x="2040085" y="2638539"/>
              <a:ext cx="3965123" cy="3696514"/>
            </a:xfrm>
            <a:prstGeom prst="roundRect">
              <a:avLst/>
            </a:prstGeom>
            <a:noFill/>
            <a:ln w="50800">
              <a:solidFill>
                <a:srgbClr val="F591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273221F-A3B4-5906-73DB-B00163FFE9BB}"/>
              </a:ext>
            </a:extLst>
          </p:cNvPr>
          <p:cNvGrpSpPr/>
          <p:nvPr/>
        </p:nvGrpSpPr>
        <p:grpSpPr>
          <a:xfrm>
            <a:off x="5679274" y="3935281"/>
            <a:ext cx="3486217" cy="434267"/>
            <a:chOff x="5684547" y="3473035"/>
            <a:chExt cx="3486217" cy="434267"/>
          </a:xfrm>
        </p:grpSpPr>
        <p:sp>
          <p:nvSpPr>
            <p:cNvPr id="41" name="Text Placeholder 1">
              <a:extLst>
                <a:ext uri="{FF2B5EF4-FFF2-40B4-BE49-F238E27FC236}">
                  <a16:creationId xmlns:a16="http://schemas.microsoft.com/office/drawing/2014/main" id="{6EF9A642-37B0-DF7B-7001-1698F34E0BDE}"/>
                </a:ext>
              </a:extLst>
            </p:cNvPr>
            <p:cNvSpPr txBox="1">
              <a:spLocks/>
            </p:cNvSpPr>
            <p:nvPr/>
          </p:nvSpPr>
          <p:spPr>
            <a:xfrm>
              <a:off x="5893050" y="3603722"/>
              <a:ext cx="682620" cy="16629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FF3760"/>
                  </a:solidFill>
                  <a:latin typeface="Sassoon Sans US 2023" pitchFamily="2" charset="77"/>
                </a:rPr>
                <a:t>ei</a:t>
              </a:r>
              <a:endParaRPr lang="en-US" sz="2400" b="0" dirty="0">
                <a:solidFill>
                  <a:srgbClr val="FF3760"/>
                </a:solidFill>
                <a:latin typeface="Sassoon Sans US 2023" pitchFamily="2" charset="77"/>
              </a:endParaRPr>
            </a:p>
          </p:txBody>
        </p:sp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DB2DBF68-25C8-AB04-ED34-63AD9564ECC1}"/>
                </a:ext>
              </a:extLst>
            </p:cNvPr>
            <p:cNvSpPr txBox="1">
              <a:spLocks/>
            </p:cNvSpPr>
            <p:nvPr/>
          </p:nvSpPr>
          <p:spPr>
            <a:xfrm>
              <a:off x="8129082" y="3628098"/>
              <a:ext cx="983735" cy="1613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latin typeface="Sassoon Sans US 2023" pitchFamily="2" charset="77"/>
                </a:rPr>
                <a:t>eigh</a:t>
              </a:r>
              <a:endParaRPr lang="en-US" sz="2400" b="0" dirty="0">
                <a:latin typeface="Sassoon Sans US 2023" pitchFamily="2" charset="77"/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5A9292EF-75C1-8F7D-8028-19CED2A6E805}"/>
                </a:ext>
              </a:extLst>
            </p:cNvPr>
            <p:cNvSpPr/>
            <p:nvPr/>
          </p:nvSpPr>
          <p:spPr>
            <a:xfrm>
              <a:off x="8071137" y="3473035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44" name="Rounded Rectangle 8">
              <a:extLst>
                <a:ext uri="{FF2B5EF4-FFF2-40B4-BE49-F238E27FC236}">
                  <a16:creationId xmlns:a16="http://schemas.microsoft.com/office/drawing/2014/main" id="{31D78ACF-5DA7-C423-5732-61FF9909872C}"/>
                </a:ext>
              </a:extLst>
            </p:cNvPr>
            <p:cNvSpPr/>
            <p:nvPr/>
          </p:nvSpPr>
          <p:spPr>
            <a:xfrm>
              <a:off x="5684547" y="3473035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6" name="Rounded Rectangle 8">
              <a:extLst>
                <a:ext uri="{FF2B5EF4-FFF2-40B4-BE49-F238E27FC236}">
                  <a16:creationId xmlns:a16="http://schemas.microsoft.com/office/drawing/2014/main" id="{64078AB7-F10B-F758-C86A-F91F68A3D982}"/>
                </a:ext>
              </a:extLst>
            </p:cNvPr>
            <p:cNvSpPr/>
            <p:nvPr/>
          </p:nvSpPr>
          <p:spPr>
            <a:xfrm>
              <a:off x="6877842" y="3473035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B9A8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7" name="Text Placeholder 1">
              <a:extLst>
                <a:ext uri="{FF2B5EF4-FFF2-40B4-BE49-F238E27FC236}">
                  <a16:creationId xmlns:a16="http://schemas.microsoft.com/office/drawing/2014/main" id="{197C3DB7-398E-8DEA-9253-CF993F0B5778}"/>
                </a:ext>
              </a:extLst>
            </p:cNvPr>
            <p:cNvSpPr txBox="1">
              <a:spLocks/>
            </p:cNvSpPr>
            <p:nvPr/>
          </p:nvSpPr>
          <p:spPr>
            <a:xfrm>
              <a:off x="6935787" y="3627243"/>
              <a:ext cx="983735" cy="1613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B9A8EA"/>
                  </a:solidFill>
                  <a:latin typeface="Sassoon Sans US 2023" pitchFamily="2" charset="77"/>
                </a:rPr>
                <a:t>ey</a:t>
              </a:r>
              <a:endParaRPr lang="en-US" sz="2400" b="0" dirty="0">
                <a:solidFill>
                  <a:srgbClr val="B9A8EA"/>
                </a:solidFill>
                <a:latin typeface="Sassoon Sans US 2023" pitchFamily="2" charset="77"/>
              </a:endParaRPr>
            </a:p>
          </p:txBody>
        </p:sp>
      </p:grp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7593CF48-6A2D-0093-6A55-832E0959D3C4}"/>
              </a:ext>
            </a:extLst>
          </p:cNvPr>
          <p:cNvSpPr txBox="1">
            <a:spLocks/>
          </p:cNvSpPr>
          <p:nvPr/>
        </p:nvSpPr>
        <p:spPr>
          <a:xfrm>
            <a:off x="-109108" y="340328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Most Common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BD7114A3-53A0-EC75-D818-8D1F05A354B7}"/>
              </a:ext>
            </a:extLst>
          </p:cNvPr>
          <p:cNvSpPr txBox="1">
            <a:spLocks/>
          </p:cNvSpPr>
          <p:nvPr/>
        </p:nvSpPr>
        <p:spPr>
          <a:xfrm>
            <a:off x="2482776" y="340212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Common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E1338195-1AC1-7475-DBDF-288FD277EFB1}"/>
              </a:ext>
            </a:extLst>
          </p:cNvPr>
          <p:cNvSpPr txBox="1">
            <a:spLocks/>
          </p:cNvSpPr>
          <p:nvPr/>
        </p:nvSpPr>
        <p:spPr>
          <a:xfrm>
            <a:off x="5779531" y="340095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Rare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4F74ED48-6028-45AA-03B6-FF8BE59F83E4}"/>
              </a:ext>
            </a:extLst>
          </p:cNvPr>
          <p:cNvSpPr txBox="1">
            <a:spLocks/>
          </p:cNvSpPr>
          <p:nvPr/>
        </p:nvSpPr>
        <p:spPr>
          <a:xfrm>
            <a:off x="9076806" y="340394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Very Rare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0690B444-1387-21C8-5A14-05BB073CA70A}"/>
              </a:ext>
            </a:extLst>
          </p:cNvPr>
          <p:cNvSpPr txBox="1">
            <a:spLocks/>
          </p:cNvSpPr>
          <p:nvPr/>
        </p:nvSpPr>
        <p:spPr>
          <a:xfrm>
            <a:off x="433340" y="4992979"/>
            <a:ext cx="971074" cy="150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corn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ven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ple</a:t>
            </a:r>
          </a:p>
          <a:p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pril</a:t>
            </a:r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E19FF857-75BC-6B3B-90E2-6253EF4FE9DF}"/>
              </a:ext>
            </a:extLst>
          </p:cNvPr>
          <p:cNvSpPr txBox="1">
            <a:spLocks/>
          </p:cNvSpPr>
          <p:nvPr/>
        </p:nvSpPr>
        <p:spPr>
          <a:xfrm>
            <a:off x="2996609" y="5162573"/>
            <a:ext cx="1035351" cy="150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m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afr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d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sin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BC04CE00-2757-68F1-ADD5-953EB624CC86}"/>
              </a:ext>
            </a:extLst>
          </p:cNvPr>
          <p:cNvSpPr txBox="1">
            <a:spLocks/>
          </p:cNvSpPr>
          <p:nvPr/>
        </p:nvSpPr>
        <p:spPr>
          <a:xfrm>
            <a:off x="4232753" y="5162573"/>
            <a:ext cx="1035351" cy="150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p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  <a:endParaRPr lang="en-GB" b="0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spr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aw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8FCD2D7C-6A01-4216-F200-B2D8A587C063}"/>
              </a:ext>
            </a:extLst>
          </p:cNvPr>
          <p:cNvSpPr txBox="1">
            <a:spLocks/>
          </p:cNvSpPr>
          <p:nvPr/>
        </p:nvSpPr>
        <p:spPr>
          <a:xfrm>
            <a:off x="5712491" y="5332167"/>
            <a:ext cx="1035351" cy="150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v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n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ndeer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b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ge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B6F071F4-7977-ADCD-DB4C-300E14A079FA}"/>
              </a:ext>
            </a:extLst>
          </p:cNvPr>
          <p:cNvSpPr txBox="1">
            <a:spLocks/>
          </p:cNvSpPr>
          <p:nvPr/>
        </p:nvSpPr>
        <p:spPr>
          <a:xfrm>
            <a:off x="7936099" y="5552452"/>
            <a:ext cx="1405089" cy="1112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sl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eigh</a:t>
            </a:r>
          </a:p>
          <a:p>
            <a:r>
              <a:rPr lang="en-GB" b="0" dirty="0" err="1">
                <a:solidFill>
                  <a:schemeClr val="tx1"/>
                </a:solidFill>
                <a:latin typeface="Sassoon Sans US 2023" pitchFamily="2" charset="0"/>
              </a:rPr>
              <a:t>n</a:t>
            </a:r>
            <a:r>
              <a:rPr lang="en-GB" dirty="0" err="1">
                <a:solidFill>
                  <a:schemeClr val="tx1"/>
                </a:solidFill>
                <a:latin typeface="Sassoon Sans US 2023" pitchFamily="2" charset="0"/>
              </a:rPr>
              <a:t>eigh</a:t>
            </a:r>
            <a:r>
              <a:rPr lang="en-GB" b="0" dirty="0" err="1">
                <a:solidFill>
                  <a:schemeClr val="tx1"/>
                </a:solidFill>
                <a:latin typeface="Sassoon Sans US 2023" pitchFamily="2" charset="0"/>
              </a:rPr>
              <a:t>bor</a:t>
            </a:r>
            <a:endParaRPr lang="en-GB" b="0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eigh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teen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F4F181DD-34E6-FD3E-DBC3-649136C2AC3A}"/>
              </a:ext>
            </a:extLst>
          </p:cNvPr>
          <p:cNvSpPr txBox="1">
            <a:spLocks/>
          </p:cNvSpPr>
          <p:nvPr/>
        </p:nvSpPr>
        <p:spPr>
          <a:xfrm>
            <a:off x="6925090" y="5075488"/>
            <a:ext cx="1035351" cy="201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h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pr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th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FCA0B-9EDD-D370-2FF5-5BBED77081B8}"/>
              </a:ext>
            </a:extLst>
          </p:cNvPr>
          <p:cNvSpPr txBox="1">
            <a:spLocks/>
          </p:cNvSpPr>
          <p:nvPr/>
        </p:nvSpPr>
        <p:spPr>
          <a:xfrm>
            <a:off x="9760275" y="5405609"/>
            <a:ext cx="819131" cy="749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br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k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k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E527C70-D67C-6D3E-51B5-A5872D51F323}"/>
              </a:ext>
            </a:extLst>
          </p:cNvPr>
          <p:cNvSpPr txBox="1">
            <a:spLocks/>
          </p:cNvSpPr>
          <p:nvPr/>
        </p:nvSpPr>
        <p:spPr>
          <a:xfrm>
            <a:off x="10719656" y="5536703"/>
            <a:ext cx="1240185" cy="749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0"/>
              </a:rPr>
              <a:t>only common word with ‘</a:t>
            </a:r>
            <a:r>
              <a:rPr lang="en-GB" sz="1600" b="0" dirty="0" err="1">
                <a:solidFill>
                  <a:schemeClr val="tx1"/>
                </a:solidFill>
                <a:latin typeface="Sassoon Sans US 2023" pitchFamily="2" charset="0"/>
              </a:rPr>
              <a:t>aigh</a:t>
            </a:r>
            <a:r>
              <a:rPr lang="en-GB" sz="1600" b="0" dirty="0">
                <a:solidFill>
                  <a:schemeClr val="tx1"/>
                </a:solidFill>
                <a:latin typeface="Sassoon Sans US 2023" pitchFamily="2" charset="0"/>
              </a:rPr>
              <a:t>’</a:t>
            </a:r>
            <a:endParaRPr lang="en-GB" sz="16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A6168-611B-221C-0D7B-32B97215BC2C}"/>
              </a:ext>
            </a:extLst>
          </p:cNvPr>
          <p:cNvGrpSpPr/>
          <p:nvPr/>
        </p:nvGrpSpPr>
        <p:grpSpPr>
          <a:xfrm>
            <a:off x="1605060" y="5067970"/>
            <a:ext cx="1035351" cy="1596485"/>
            <a:chOff x="1605060" y="5067970"/>
            <a:chExt cx="1035351" cy="1596485"/>
          </a:xfrm>
        </p:grpSpPr>
        <p:sp>
          <p:nvSpPr>
            <p:cNvPr id="64" name="Text Placeholder 1">
              <a:extLst>
                <a:ext uri="{FF2B5EF4-FFF2-40B4-BE49-F238E27FC236}">
                  <a16:creationId xmlns:a16="http://schemas.microsoft.com/office/drawing/2014/main" id="{9F80DECB-333C-9A36-8081-045546080856}"/>
                </a:ext>
              </a:extLst>
            </p:cNvPr>
            <p:cNvSpPr txBox="1">
              <a:spLocks/>
            </p:cNvSpPr>
            <p:nvPr/>
          </p:nvSpPr>
          <p:spPr>
            <a:xfrm>
              <a:off x="1605060" y="5162573"/>
              <a:ext cx="1035351" cy="150188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a</a:t>
              </a:r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t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e</a:t>
              </a:r>
            </a:p>
            <a:p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a</a:t>
              </a:r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n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e</a:t>
              </a:r>
            </a:p>
            <a:p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sh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a</a:t>
              </a:r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d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e</a:t>
              </a:r>
            </a:p>
            <a:p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mist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a</a:t>
              </a:r>
              <a:r>
                <a:rPr lang="en-GB" b="0" dirty="0">
                  <a:solidFill>
                    <a:schemeClr val="tx1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chemeClr val="tx1"/>
                  </a:solidFill>
                  <a:latin typeface="Sassoon Sans US 2023" pitchFamily="2" charset="0"/>
                </a:rPr>
                <a:t>e</a:t>
              </a:r>
            </a:p>
            <a:p>
              <a:endParaRPr lang="en-US" b="0" dirty="0">
                <a:solidFill>
                  <a:schemeClr val="tx1"/>
                </a:solidFill>
                <a:latin typeface="Sassoon Sans US 2023" pitchFamily="2" charset="0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69EDFB16-86E9-0436-0538-6967B75BB6A3}"/>
                </a:ext>
              </a:extLst>
            </p:cNvPr>
            <p:cNvSpPr/>
            <p:nvPr/>
          </p:nvSpPr>
          <p:spPr>
            <a:xfrm rot="8003692">
              <a:off x="1949379" y="5058998"/>
              <a:ext cx="332773" cy="350717"/>
            </a:xfrm>
            <a:prstGeom prst="arc">
              <a:avLst/>
            </a:prstGeom>
            <a:ln w="28575">
              <a:solidFill>
                <a:srgbClr val="25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93B79371-8A39-B22E-E307-B375A7149C49}"/>
                </a:ext>
              </a:extLst>
            </p:cNvPr>
            <p:cNvSpPr/>
            <p:nvPr/>
          </p:nvSpPr>
          <p:spPr>
            <a:xfrm rot="8003692">
              <a:off x="2007690" y="5398977"/>
              <a:ext cx="332773" cy="350717"/>
            </a:xfrm>
            <a:prstGeom prst="arc">
              <a:avLst/>
            </a:prstGeom>
            <a:ln w="28575">
              <a:solidFill>
                <a:srgbClr val="25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2F0055C-AED5-4CA0-B4F1-FE2C61F7A46A}"/>
                </a:ext>
              </a:extLst>
            </p:cNvPr>
            <p:cNvSpPr/>
            <p:nvPr/>
          </p:nvSpPr>
          <p:spPr>
            <a:xfrm rot="8003692">
              <a:off x="2066001" y="5736337"/>
              <a:ext cx="332773" cy="350717"/>
            </a:xfrm>
            <a:prstGeom prst="arc">
              <a:avLst/>
            </a:prstGeom>
            <a:ln w="28575">
              <a:solidFill>
                <a:srgbClr val="25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1D5C6F3-36FE-815B-6F3B-1D5DD4E2C723}"/>
                </a:ext>
              </a:extLst>
            </p:cNvPr>
            <p:cNvSpPr/>
            <p:nvPr/>
          </p:nvSpPr>
          <p:spPr>
            <a:xfrm rot="8003692">
              <a:off x="2187703" y="6093399"/>
              <a:ext cx="332773" cy="350717"/>
            </a:xfrm>
            <a:prstGeom prst="arc">
              <a:avLst/>
            </a:prstGeom>
            <a:ln w="28575">
              <a:solidFill>
                <a:srgbClr val="25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02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55417 0.2861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8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15065 0.39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221 0.4548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44089 0.393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1296 L 0.16433 0.288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09636 0.2932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371 L 0.2474 0.3962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474 0.4590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973 L 0.00013 0.2884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76641 0.288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20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1"/>
      <p:bldP spid="59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  <p:bldP spid="69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notice any patterns for where                                the </a:t>
            </a:r>
            <a:r>
              <a:rPr lang="en-US" i="1" dirty="0"/>
              <a:t>long a</a:t>
            </a:r>
            <a:r>
              <a:rPr lang="en-US" dirty="0"/>
              <a:t> spellings occur in words?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2C8951-6344-FDD6-123F-99ED3C611A04}"/>
              </a:ext>
            </a:extLst>
          </p:cNvPr>
          <p:cNvGrpSpPr/>
          <p:nvPr/>
        </p:nvGrpSpPr>
        <p:grpSpPr>
          <a:xfrm>
            <a:off x="1561868" y="2272105"/>
            <a:ext cx="1099627" cy="434267"/>
            <a:chOff x="1561868" y="2309683"/>
            <a:chExt cx="1099627" cy="434267"/>
          </a:xfrm>
        </p:grpSpPr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FA5D8F85-04CB-3644-9A27-E631B5558BB9}"/>
                </a:ext>
              </a:extLst>
            </p:cNvPr>
            <p:cNvSpPr txBox="1">
              <a:spLocks/>
            </p:cNvSpPr>
            <p:nvPr/>
          </p:nvSpPr>
          <p:spPr>
            <a:xfrm>
              <a:off x="1719394" y="2440368"/>
              <a:ext cx="797485" cy="1976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25D160"/>
                  </a:solidFill>
                  <a:latin typeface="Sassoon Sans US 2023" pitchFamily="2" charset="77"/>
                </a:rPr>
                <a:t>a_e</a:t>
              </a:r>
              <a:endParaRPr lang="en-US" sz="2400" b="0" dirty="0">
                <a:solidFill>
                  <a:srgbClr val="25D160"/>
                </a:solidFill>
                <a:latin typeface="Sassoon Sans US 2023" pitchFamily="2" charset="77"/>
              </a:endParaRPr>
            </a:p>
          </p:txBody>
        </p:sp>
        <p:sp>
          <p:nvSpPr>
            <p:cNvPr id="38" name="Rounded Rectangle 7">
              <a:extLst>
                <a:ext uri="{FF2B5EF4-FFF2-40B4-BE49-F238E27FC236}">
                  <a16:creationId xmlns:a16="http://schemas.microsoft.com/office/drawing/2014/main" id="{FC7D5502-A7FD-87BF-BFBD-89C1B631D1FB}"/>
                </a:ext>
              </a:extLst>
            </p:cNvPr>
            <p:cNvSpPr/>
            <p:nvPr/>
          </p:nvSpPr>
          <p:spPr>
            <a:xfrm>
              <a:off x="1561868" y="2309683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0A7B57-C42C-CC8A-81F6-EEF205FA6E8E}"/>
              </a:ext>
            </a:extLst>
          </p:cNvPr>
          <p:cNvGrpSpPr/>
          <p:nvPr/>
        </p:nvGrpSpPr>
        <p:grpSpPr>
          <a:xfrm>
            <a:off x="378467" y="2272105"/>
            <a:ext cx="1099627" cy="434267"/>
            <a:chOff x="378467" y="2309683"/>
            <a:chExt cx="1099627" cy="434267"/>
          </a:xfrm>
        </p:grpSpPr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4174D6E4-1570-3292-406C-D27FA2681254}"/>
                </a:ext>
              </a:extLst>
            </p:cNvPr>
            <p:cNvSpPr txBox="1">
              <a:spLocks/>
            </p:cNvSpPr>
            <p:nvPr/>
          </p:nvSpPr>
          <p:spPr>
            <a:xfrm>
              <a:off x="701238" y="2452785"/>
              <a:ext cx="413169" cy="1818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rgbClr val="7956D6"/>
                  </a:solidFill>
                  <a:latin typeface="Sassoon Sans US 2023" pitchFamily="2" charset="77"/>
                </a:rPr>
                <a:t>a</a:t>
              </a:r>
            </a:p>
          </p:txBody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1B8F1AC2-575F-60E6-B924-F4EFA8A9A6E8}"/>
                </a:ext>
              </a:extLst>
            </p:cNvPr>
            <p:cNvSpPr/>
            <p:nvPr/>
          </p:nvSpPr>
          <p:spPr>
            <a:xfrm>
              <a:off x="378467" y="2309683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12608F-3E27-2A6B-C85B-85360A887E83}"/>
              </a:ext>
            </a:extLst>
          </p:cNvPr>
          <p:cNvGrpSpPr/>
          <p:nvPr/>
        </p:nvGrpSpPr>
        <p:grpSpPr>
          <a:xfrm>
            <a:off x="4251250" y="2272104"/>
            <a:ext cx="1099627" cy="434267"/>
            <a:chOff x="4175705" y="2309682"/>
            <a:chExt cx="1099627" cy="434267"/>
          </a:xfrm>
        </p:grpSpPr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5EAEB9D4-DC65-9CEC-6318-B2BA45C9AFD0}"/>
                </a:ext>
              </a:extLst>
            </p:cNvPr>
            <p:cNvSpPr txBox="1">
              <a:spLocks/>
            </p:cNvSpPr>
            <p:nvPr/>
          </p:nvSpPr>
          <p:spPr>
            <a:xfrm>
              <a:off x="4247507" y="2429382"/>
              <a:ext cx="983735" cy="2196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chemeClr val="accent4">
                      <a:lumMod val="75000"/>
                    </a:schemeClr>
                  </a:solidFill>
                  <a:latin typeface="Sassoon Sans US 2023" pitchFamily="2" charset="77"/>
                </a:rPr>
                <a:t>ay</a:t>
              </a:r>
            </a:p>
          </p:txBody>
        </p:sp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0A437363-EF2A-3D13-226F-5FCEA7171147}"/>
                </a:ext>
              </a:extLst>
            </p:cNvPr>
            <p:cNvSpPr/>
            <p:nvPr/>
          </p:nvSpPr>
          <p:spPr>
            <a:xfrm>
              <a:off x="4175705" y="2309682"/>
              <a:ext cx="1099627" cy="434267"/>
            </a:xfrm>
            <a:prstGeom prst="roundRect">
              <a:avLst/>
            </a:pr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436DD8-775C-0D11-8DFA-C15F45A09A3B}"/>
              </a:ext>
            </a:extLst>
          </p:cNvPr>
          <p:cNvGrpSpPr/>
          <p:nvPr/>
        </p:nvGrpSpPr>
        <p:grpSpPr>
          <a:xfrm>
            <a:off x="3067849" y="2272104"/>
            <a:ext cx="1099627" cy="434267"/>
            <a:chOff x="2992304" y="2309682"/>
            <a:chExt cx="1099627" cy="434267"/>
          </a:xfrm>
        </p:grpSpPr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C045EE0F-C1C7-2284-0095-AD1D0D4DE092}"/>
                </a:ext>
              </a:extLst>
            </p:cNvPr>
            <p:cNvSpPr txBox="1">
              <a:spLocks/>
            </p:cNvSpPr>
            <p:nvPr/>
          </p:nvSpPr>
          <p:spPr>
            <a:xfrm>
              <a:off x="3165537" y="2429382"/>
              <a:ext cx="682728" cy="2176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rgbClr val="FF9FB1"/>
                  </a:solidFill>
                  <a:latin typeface="Sassoon Sans US 2023" pitchFamily="2" charset="77"/>
                </a:rPr>
                <a:t>ai</a:t>
              </a:r>
            </a:p>
          </p:txBody>
        </p:sp>
        <p:sp>
          <p:nvSpPr>
            <p:cNvPr id="49" name="Rounded Rectangle 8">
              <a:extLst>
                <a:ext uri="{FF2B5EF4-FFF2-40B4-BE49-F238E27FC236}">
                  <a16:creationId xmlns:a16="http://schemas.microsoft.com/office/drawing/2014/main" id="{6305ACA1-7746-FD1D-A7CA-71032D699FDB}"/>
                </a:ext>
              </a:extLst>
            </p:cNvPr>
            <p:cNvSpPr/>
            <p:nvPr/>
          </p:nvSpPr>
          <p:spPr>
            <a:xfrm>
              <a:off x="2992304" y="2309682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FF9F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9D29DB-DD95-F4E3-0CE7-8E1A8FA41905}"/>
              </a:ext>
            </a:extLst>
          </p:cNvPr>
          <p:cNvGrpSpPr/>
          <p:nvPr/>
        </p:nvGrpSpPr>
        <p:grpSpPr>
          <a:xfrm>
            <a:off x="10792375" y="2272105"/>
            <a:ext cx="1099627" cy="434267"/>
            <a:chOff x="10792375" y="2309683"/>
            <a:chExt cx="1099627" cy="434267"/>
          </a:xfrm>
        </p:grpSpPr>
        <p:sp>
          <p:nvSpPr>
            <p:cNvPr id="52" name="Text Placeholder 1">
              <a:extLst>
                <a:ext uri="{FF2B5EF4-FFF2-40B4-BE49-F238E27FC236}">
                  <a16:creationId xmlns:a16="http://schemas.microsoft.com/office/drawing/2014/main" id="{D30E0411-C7B7-33D3-A893-036B17688C9D}"/>
                </a:ext>
              </a:extLst>
            </p:cNvPr>
            <p:cNvSpPr txBox="1">
              <a:spLocks/>
            </p:cNvSpPr>
            <p:nvPr/>
          </p:nvSpPr>
          <p:spPr>
            <a:xfrm>
              <a:off x="10868573" y="2369393"/>
              <a:ext cx="983735" cy="3417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chemeClr val="accent6">
                      <a:lumMod val="75000"/>
                    </a:schemeClr>
                  </a:solidFill>
                  <a:latin typeface="Sassoon Sans US 2023" pitchFamily="2" charset="77"/>
                </a:rPr>
                <a:t>aigh</a:t>
              </a:r>
              <a:endParaRPr lang="en-US" sz="2400" b="0" dirty="0">
                <a:solidFill>
                  <a:schemeClr val="accent6">
                    <a:lumMod val="75000"/>
                  </a:schemeClr>
                </a:solidFill>
                <a:latin typeface="Sassoon Sans US 2023" pitchFamily="2" charset="77"/>
              </a:endParaRPr>
            </a:p>
          </p:txBody>
        </p:sp>
        <p:sp>
          <p:nvSpPr>
            <p:cNvPr id="53" name="Rounded Rectangle 7">
              <a:extLst>
                <a:ext uri="{FF2B5EF4-FFF2-40B4-BE49-F238E27FC236}">
                  <a16:creationId xmlns:a16="http://schemas.microsoft.com/office/drawing/2014/main" id="{9ABAD725-8E9B-37CA-3FF8-FB21373C7C77}"/>
                </a:ext>
              </a:extLst>
            </p:cNvPr>
            <p:cNvSpPr/>
            <p:nvPr/>
          </p:nvSpPr>
          <p:spPr>
            <a:xfrm>
              <a:off x="10792375" y="2309683"/>
              <a:ext cx="1099627" cy="434267"/>
            </a:xfrm>
            <a:prstGeom prst="roundRect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7BA56FE-DC07-DF08-319C-73F8B3625431}"/>
              </a:ext>
            </a:extLst>
          </p:cNvPr>
          <p:cNvGrpSpPr/>
          <p:nvPr/>
        </p:nvGrpSpPr>
        <p:grpSpPr>
          <a:xfrm>
            <a:off x="9608974" y="2272105"/>
            <a:ext cx="1099627" cy="434267"/>
            <a:chOff x="9608974" y="2309683"/>
            <a:chExt cx="1099627" cy="434267"/>
          </a:xfrm>
        </p:grpSpPr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C68E88B2-F617-3F8E-204D-D67B18FCE4CF}"/>
                </a:ext>
              </a:extLst>
            </p:cNvPr>
            <p:cNvSpPr txBox="1">
              <a:spLocks/>
            </p:cNvSpPr>
            <p:nvPr/>
          </p:nvSpPr>
          <p:spPr>
            <a:xfrm>
              <a:off x="9817422" y="2405283"/>
              <a:ext cx="682728" cy="2699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F5910B"/>
                  </a:solidFill>
                  <a:latin typeface="Sassoon Sans US 2023" pitchFamily="2" charset="77"/>
                </a:rPr>
                <a:t>ea</a:t>
              </a:r>
              <a:endParaRPr lang="en-US" sz="2400" b="0" dirty="0">
                <a:solidFill>
                  <a:srgbClr val="F5910B"/>
                </a:solidFill>
                <a:latin typeface="Sassoon Sans US 2023" pitchFamily="2" charset="77"/>
              </a:endParaRPr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07B5DFDE-8C1A-B8F9-B66A-F886BE5DBCA5}"/>
                </a:ext>
              </a:extLst>
            </p:cNvPr>
            <p:cNvSpPr/>
            <p:nvPr/>
          </p:nvSpPr>
          <p:spPr>
            <a:xfrm>
              <a:off x="9608974" y="2309683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F591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479EA2-DDE7-F352-298B-B1E5E08F3404}"/>
              </a:ext>
            </a:extLst>
          </p:cNvPr>
          <p:cNvGrpSpPr/>
          <p:nvPr/>
        </p:nvGrpSpPr>
        <p:grpSpPr>
          <a:xfrm>
            <a:off x="8156669" y="2272103"/>
            <a:ext cx="1099627" cy="434267"/>
            <a:chOff x="8054809" y="2309681"/>
            <a:chExt cx="1099627" cy="434267"/>
          </a:xfrm>
        </p:grpSpPr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DB2DBF68-25C8-AB04-ED34-63AD9564ECC1}"/>
                </a:ext>
              </a:extLst>
            </p:cNvPr>
            <p:cNvSpPr txBox="1">
              <a:spLocks/>
            </p:cNvSpPr>
            <p:nvPr/>
          </p:nvSpPr>
          <p:spPr>
            <a:xfrm>
              <a:off x="8112754" y="2464744"/>
              <a:ext cx="983735" cy="1613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latin typeface="Sassoon Sans US 2023" pitchFamily="2" charset="77"/>
                </a:rPr>
                <a:t>eigh</a:t>
              </a:r>
              <a:endParaRPr lang="en-US" sz="2400" b="0" dirty="0">
                <a:latin typeface="Sassoon Sans US 2023" pitchFamily="2" charset="77"/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5A9292EF-75C1-8F7D-8028-19CED2A6E805}"/>
                </a:ext>
              </a:extLst>
            </p:cNvPr>
            <p:cNvSpPr/>
            <p:nvPr/>
          </p:nvSpPr>
          <p:spPr>
            <a:xfrm>
              <a:off x="8054809" y="2309681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9A5516B-5EEB-1481-A968-5097AC7741F5}"/>
              </a:ext>
            </a:extLst>
          </p:cNvPr>
          <p:cNvGrpSpPr/>
          <p:nvPr/>
        </p:nvGrpSpPr>
        <p:grpSpPr>
          <a:xfrm>
            <a:off x="5770079" y="2272103"/>
            <a:ext cx="1099627" cy="434267"/>
            <a:chOff x="5668219" y="2309681"/>
            <a:chExt cx="1099627" cy="434267"/>
          </a:xfrm>
        </p:grpSpPr>
        <p:sp>
          <p:nvSpPr>
            <p:cNvPr id="41" name="Text Placeholder 1">
              <a:extLst>
                <a:ext uri="{FF2B5EF4-FFF2-40B4-BE49-F238E27FC236}">
                  <a16:creationId xmlns:a16="http://schemas.microsoft.com/office/drawing/2014/main" id="{6EF9A642-37B0-DF7B-7001-1698F34E0BDE}"/>
                </a:ext>
              </a:extLst>
            </p:cNvPr>
            <p:cNvSpPr txBox="1">
              <a:spLocks/>
            </p:cNvSpPr>
            <p:nvPr/>
          </p:nvSpPr>
          <p:spPr>
            <a:xfrm>
              <a:off x="5840182" y="2452595"/>
              <a:ext cx="682620" cy="16629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FF3760"/>
                  </a:solidFill>
                  <a:latin typeface="Sassoon Sans US 2023" pitchFamily="2" charset="77"/>
                </a:rPr>
                <a:t>ei</a:t>
              </a:r>
              <a:endParaRPr lang="en-US" sz="2400" b="0" dirty="0">
                <a:solidFill>
                  <a:srgbClr val="FF3760"/>
                </a:solidFill>
                <a:latin typeface="Sassoon Sans US 2023" pitchFamily="2" charset="77"/>
              </a:endParaRPr>
            </a:p>
          </p:txBody>
        </p:sp>
        <p:sp>
          <p:nvSpPr>
            <p:cNvPr id="44" name="Rounded Rectangle 8">
              <a:extLst>
                <a:ext uri="{FF2B5EF4-FFF2-40B4-BE49-F238E27FC236}">
                  <a16:creationId xmlns:a16="http://schemas.microsoft.com/office/drawing/2014/main" id="{31D78ACF-5DA7-C423-5732-61FF9909872C}"/>
                </a:ext>
              </a:extLst>
            </p:cNvPr>
            <p:cNvSpPr/>
            <p:nvPr/>
          </p:nvSpPr>
          <p:spPr>
            <a:xfrm>
              <a:off x="5668219" y="2309681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F099C-4358-49CF-B4C8-C903FAA0B7D0}"/>
              </a:ext>
            </a:extLst>
          </p:cNvPr>
          <p:cNvGrpSpPr/>
          <p:nvPr/>
        </p:nvGrpSpPr>
        <p:grpSpPr>
          <a:xfrm>
            <a:off x="6963374" y="2272103"/>
            <a:ext cx="1099627" cy="434267"/>
            <a:chOff x="6861514" y="2309681"/>
            <a:chExt cx="1099627" cy="434267"/>
          </a:xfrm>
        </p:grpSpPr>
        <p:sp>
          <p:nvSpPr>
            <p:cNvPr id="56" name="Rounded Rectangle 8">
              <a:extLst>
                <a:ext uri="{FF2B5EF4-FFF2-40B4-BE49-F238E27FC236}">
                  <a16:creationId xmlns:a16="http://schemas.microsoft.com/office/drawing/2014/main" id="{64078AB7-F10B-F758-C86A-F91F68A3D982}"/>
                </a:ext>
              </a:extLst>
            </p:cNvPr>
            <p:cNvSpPr/>
            <p:nvPr/>
          </p:nvSpPr>
          <p:spPr>
            <a:xfrm>
              <a:off x="6861514" y="2309681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B9A8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57" name="Text Placeholder 1">
              <a:extLst>
                <a:ext uri="{FF2B5EF4-FFF2-40B4-BE49-F238E27FC236}">
                  <a16:creationId xmlns:a16="http://schemas.microsoft.com/office/drawing/2014/main" id="{197C3DB7-398E-8DEA-9253-CF993F0B5778}"/>
                </a:ext>
              </a:extLst>
            </p:cNvPr>
            <p:cNvSpPr txBox="1">
              <a:spLocks/>
            </p:cNvSpPr>
            <p:nvPr/>
          </p:nvSpPr>
          <p:spPr>
            <a:xfrm>
              <a:off x="6919459" y="2463889"/>
              <a:ext cx="983735" cy="1613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B9A8EA"/>
                  </a:solidFill>
                  <a:latin typeface="Sassoon Sans US 2023" pitchFamily="2" charset="77"/>
                </a:rPr>
                <a:t>ey</a:t>
              </a:r>
              <a:endParaRPr lang="en-US" sz="2400" b="0" dirty="0">
                <a:solidFill>
                  <a:srgbClr val="B9A8EA"/>
                </a:solidFill>
                <a:latin typeface="Sassoon Sans US 2023" pitchFamily="2" charset="77"/>
              </a:endParaRPr>
            </a:p>
          </p:txBody>
        </p:sp>
      </p:grp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7593CF48-6A2D-0093-6A55-832E0959D3C4}"/>
              </a:ext>
            </a:extLst>
          </p:cNvPr>
          <p:cNvSpPr txBox="1">
            <a:spLocks/>
          </p:cNvSpPr>
          <p:nvPr/>
        </p:nvSpPr>
        <p:spPr>
          <a:xfrm>
            <a:off x="-120163" y="175075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Most Common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BD7114A3-53A0-EC75-D818-8D1F05A354B7}"/>
              </a:ext>
            </a:extLst>
          </p:cNvPr>
          <p:cNvSpPr txBox="1">
            <a:spLocks/>
          </p:cNvSpPr>
          <p:nvPr/>
        </p:nvSpPr>
        <p:spPr>
          <a:xfrm>
            <a:off x="2547266" y="175075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Common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E1338195-1AC1-7475-DBDF-288FD277EFB1}"/>
              </a:ext>
            </a:extLst>
          </p:cNvPr>
          <p:cNvSpPr txBox="1">
            <a:spLocks/>
          </p:cNvSpPr>
          <p:nvPr/>
        </p:nvSpPr>
        <p:spPr>
          <a:xfrm>
            <a:off x="5870336" y="175075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Rare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4F74ED48-6028-45AA-03B6-FF8BE59F83E4}"/>
              </a:ext>
            </a:extLst>
          </p:cNvPr>
          <p:cNvSpPr txBox="1">
            <a:spLocks/>
          </p:cNvSpPr>
          <p:nvPr/>
        </p:nvSpPr>
        <p:spPr>
          <a:xfrm>
            <a:off x="9065751" y="175084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Very Rare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E19FF857-75BC-6B3B-90E2-6253EF4FE9DF}"/>
              </a:ext>
            </a:extLst>
          </p:cNvPr>
          <p:cNvSpPr txBox="1">
            <a:spLocks/>
          </p:cNvSpPr>
          <p:nvPr/>
        </p:nvSpPr>
        <p:spPr>
          <a:xfrm>
            <a:off x="3093642" y="2863352"/>
            <a:ext cx="1035351" cy="150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w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</a:p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cl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m</a:t>
            </a:r>
          </a:p>
          <a:p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m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afr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d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sin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BC04CE00-2757-68F1-ADD5-953EB624CC86}"/>
              </a:ext>
            </a:extLst>
          </p:cNvPr>
          <p:cNvSpPr txBox="1">
            <a:spLocks/>
          </p:cNvSpPr>
          <p:nvPr/>
        </p:nvSpPr>
        <p:spPr>
          <a:xfrm>
            <a:off x="4177373" y="2863352"/>
            <a:ext cx="1288021" cy="150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0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birthd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p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  <a:endParaRPr lang="en-GB" b="0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spr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aw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ay</a:t>
            </a: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8FCD2D7C-6A01-4216-F200-B2D8A587C063}"/>
              </a:ext>
            </a:extLst>
          </p:cNvPr>
          <p:cNvSpPr txBox="1">
            <a:spLocks/>
          </p:cNvSpPr>
          <p:nvPr/>
        </p:nvSpPr>
        <p:spPr>
          <a:xfrm>
            <a:off x="5755556" y="2842851"/>
            <a:ext cx="1035351" cy="2257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v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l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gn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n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v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n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ndeer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b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ge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B6F071F4-7977-ADCD-DB4C-300E14A079FA}"/>
              </a:ext>
            </a:extLst>
          </p:cNvPr>
          <p:cNvSpPr txBox="1">
            <a:spLocks/>
          </p:cNvSpPr>
          <p:nvPr/>
        </p:nvSpPr>
        <p:spPr>
          <a:xfrm>
            <a:off x="7988706" y="2957780"/>
            <a:ext cx="1405089" cy="2012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w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eigh</a:t>
            </a:r>
          </a:p>
          <a:p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eigh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t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sl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eigh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fr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eight</a:t>
            </a:r>
          </a:p>
          <a:p>
            <a:r>
              <a:rPr lang="en-GB" b="0" dirty="0" err="1">
                <a:solidFill>
                  <a:schemeClr val="tx1"/>
                </a:solidFill>
                <a:latin typeface="Sassoon Sans US 2023" pitchFamily="2" charset="0"/>
              </a:rPr>
              <a:t>n</a:t>
            </a:r>
            <a:r>
              <a:rPr lang="en-GB" dirty="0" err="1">
                <a:solidFill>
                  <a:schemeClr val="tx1"/>
                </a:solidFill>
                <a:latin typeface="Sassoon Sans US 2023" pitchFamily="2" charset="0"/>
              </a:rPr>
              <a:t>eigh</a:t>
            </a:r>
            <a:r>
              <a:rPr lang="en-GB" b="0" dirty="0" err="1">
                <a:solidFill>
                  <a:schemeClr val="tx1"/>
                </a:solidFill>
                <a:latin typeface="Sassoon Sans US 2023" pitchFamily="2" charset="0"/>
              </a:rPr>
              <a:t>bor</a:t>
            </a:r>
            <a:endParaRPr lang="en-GB" b="0" dirty="0">
              <a:solidFill>
                <a:schemeClr val="tx1"/>
              </a:solidFill>
              <a:latin typeface="Sassoon Sans US 2023" pitchFamily="2" charset="0"/>
            </a:endParaRPr>
          </a:p>
          <a:p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eigh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teen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F4F181DD-34E6-FD3E-DBC3-649136C2AC3A}"/>
              </a:ext>
            </a:extLst>
          </p:cNvPr>
          <p:cNvSpPr txBox="1">
            <a:spLocks/>
          </p:cNvSpPr>
          <p:nvPr/>
        </p:nvSpPr>
        <p:spPr>
          <a:xfrm>
            <a:off x="6969703" y="2838151"/>
            <a:ext cx="1035351" cy="2257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conv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h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pr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th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ob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surv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ey</a:t>
            </a:r>
          </a:p>
          <a:p>
            <a:endParaRPr lang="en-US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FCA0B-9EDD-D370-2FF5-5BBED77081B8}"/>
              </a:ext>
            </a:extLst>
          </p:cNvPr>
          <p:cNvSpPr txBox="1">
            <a:spLocks/>
          </p:cNvSpPr>
          <p:nvPr/>
        </p:nvSpPr>
        <p:spPr>
          <a:xfrm>
            <a:off x="9749220" y="2713826"/>
            <a:ext cx="819131" cy="1096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gr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ea</a:t>
            </a:r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t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br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k</a:t>
            </a:r>
          </a:p>
          <a:p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ea</a:t>
            </a:r>
            <a:r>
              <a:rPr lang="en-GB" b="0" dirty="0">
                <a:solidFill>
                  <a:schemeClr val="tx1"/>
                </a:solidFill>
                <a:latin typeface="Sassoon Sans US 2023" pitchFamily="2" charset="0"/>
              </a:rPr>
              <a:t>k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E527C70-D67C-6D3E-51B5-A5872D51F323}"/>
              </a:ext>
            </a:extLst>
          </p:cNvPr>
          <p:cNvSpPr txBox="1">
            <a:spLocks/>
          </p:cNvSpPr>
          <p:nvPr/>
        </p:nvSpPr>
        <p:spPr>
          <a:xfrm>
            <a:off x="10651351" y="2673516"/>
            <a:ext cx="1362482" cy="1637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str</a:t>
            </a:r>
            <a:r>
              <a:rPr lang="en-GB" u="sng" dirty="0">
                <a:solidFill>
                  <a:schemeClr val="tx1"/>
                </a:solidFill>
                <a:latin typeface="Sassoon Sans US 2023" pitchFamily="2" charset="0"/>
              </a:rPr>
              <a:t>aigh</a:t>
            </a:r>
            <a:r>
              <a:rPr lang="en-GB" b="0" u="sng" dirty="0">
                <a:solidFill>
                  <a:schemeClr val="tx1"/>
                </a:solidFill>
                <a:latin typeface="Sassoon Sans US 2023" pitchFamily="2" charset="0"/>
              </a:rPr>
              <a:t>t </a:t>
            </a:r>
            <a:r>
              <a:rPr lang="en-GB" sz="1800" b="0" dirty="0">
                <a:solidFill>
                  <a:schemeClr val="tx1"/>
                </a:solidFill>
                <a:latin typeface="Sassoon Sans US 2023" pitchFamily="2" charset="0"/>
              </a:rPr>
              <a:t>only common word with ‘</a:t>
            </a:r>
            <a:r>
              <a:rPr lang="en-GB" sz="1800" b="0" dirty="0" err="1">
                <a:solidFill>
                  <a:schemeClr val="tx1"/>
                </a:solidFill>
                <a:latin typeface="Sassoon Sans US 2023" pitchFamily="2" charset="0"/>
              </a:rPr>
              <a:t>aigh</a:t>
            </a:r>
            <a:r>
              <a:rPr lang="en-GB" sz="1800" b="0" dirty="0">
                <a:solidFill>
                  <a:schemeClr val="tx1"/>
                </a:solidFill>
                <a:latin typeface="Sassoon Sans US 2023" pitchFamily="2" charset="0"/>
              </a:rPr>
              <a:t>’</a:t>
            </a:r>
            <a:endParaRPr lang="en-GB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F8117D-832C-E34E-AC8B-66E173196D1E}"/>
              </a:ext>
            </a:extLst>
          </p:cNvPr>
          <p:cNvGrpSpPr/>
          <p:nvPr/>
        </p:nvGrpSpPr>
        <p:grpSpPr>
          <a:xfrm>
            <a:off x="390148" y="2709569"/>
            <a:ext cx="2225008" cy="1995417"/>
            <a:chOff x="390148" y="2747147"/>
            <a:chExt cx="2225008" cy="1995417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F56C120-EC2D-3AD5-F353-E99E70B4CF85}"/>
                </a:ext>
              </a:extLst>
            </p:cNvPr>
            <p:cNvSpPr/>
            <p:nvPr/>
          </p:nvSpPr>
          <p:spPr>
            <a:xfrm rot="8003692">
              <a:off x="1954106" y="3476512"/>
              <a:ext cx="332773" cy="350717"/>
            </a:xfrm>
            <a:prstGeom prst="arc">
              <a:avLst/>
            </a:prstGeom>
            <a:ln w="28575">
              <a:solidFill>
                <a:srgbClr val="25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D81505-F96C-D4CD-A952-6F41738015DD}"/>
                </a:ext>
              </a:extLst>
            </p:cNvPr>
            <p:cNvGrpSpPr/>
            <p:nvPr/>
          </p:nvGrpSpPr>
          <p:grpSpPr>
            <a:xfrm>
              <a:off x="390148" y="2747147"/>
              <a:ext cx="2225008" cy="1995417"/>
              <a:chOff x="390148" y="2747147"/>
              <a:chExt cx="2225008" cy="1995417"/>
            </a:xfrm>
          </p:grpSpPr>
          <p:sp>
            <p:nvSpPr>
              <p:cNvPr id="63" name="Text Placeholder 1">
                <a:extLst>
                  <a:ext uri="{FF2B5EF4-FFF2-40B4-BE49-F238E27FC236}">
                    <a16:creationId xmlns:a16="http://schemas.microsoft.com/office/drawing/2014/main" id="{0690B444-1387-21C8-5A14-05BB073CA7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0148" y="3073599"/>
                <a:ext cx="971074" cy="15018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corn</a:t>
                </a:r>
              </a:p>
              <a:p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r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ven</a:t>
                </a:r>
              </a:p>
              <a:p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st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ple</a:t>
                </a:r>
              </a:p>
              <a:p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pril</a:t>
                </a:r>
                <a:endParaRPr lang="en-US" b="0" dirty="0">
                  <a:solidFill>
                    <a:schemeClr val="tx1"/>
                  </a:solidFill>
                  <a:latin typeface="Sassoon Sans US 2023" pitchFamily="2" charset="0"/>
                </a:endParaRPr>
              </a:p>
            </p:txBody>
          </p:sp>
          <p:sp>
            <p:nvSpPr>
              <p:cNvPr id="64" name="Text Placeholder 1">
                <a:extLst>
                  <a:ext uri="{FF2B5EF4-FFF2-40B4-BE49-F238E27FC236}">
                    <a16:creationId xmlns:a16="http://schemas.microsoft.com/office/drawing/2014/main" id="{9F80DECB-333C-9A36-8081-0455460808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9805" y="3240682"/>
                <a:ext cx="1035351" cy="15018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t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e</a:t>
                </a:r>
              </a:p>
              <a:p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c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n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e</a:t>
                </a:r>
              </a:p>
              <a:p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sh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d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e</a:t>
                </a:r>
              </a:p>
              <a:p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mist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b="0" dirty="0">
                    <a:solidFill>
                      <a:schemeClr val="tx1"/>
                    </a:solidFill>
                    <a:latin typeface="Sassoon Sans US 2023" pitchFamily="2" charset="0"/>
                  </a:rPr>
                  <a:t>k</a:t>
                </a:r>
                <a:r>
                  <a:rPr lang="en-GB" dirty="0">
                    <a:solidFill>
                      <a:schemeClr val="tx1"/>
                    </a:solidFill>
                    <a:latin typeface="Sassoon Sans US 2023" pitchFamily="2" charset="0"/>
                  </a:rPr>
                  <a:t>e</a:t>
                </a:r>
              </a:p>
              <a:p>
                <a:endParaRPr lang="en-US" b="0" dirty="0">
                  <a:solidFill>
                    <a:schemeClr val="tx1"/>
                  </a:solidFill>
                  <a:latin typeface="Sassoon Sans US 2023" pitchFamily="2" charset="0"/>
                </a:endParaRPr>
              </a:p>
            </p:txBody>
          </p:sp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224EDA69-8B8C-5203-EE63-E680F53ED4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6019" y="2747147"/>
                <a:ext cx="971074" cy="43426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0" u="sng" dirty="0">
                    <a:solidFill>
                      <a:schemeClr val="tx1"/>
                    </a:solidFill>
                    <a:latin typeface="Sassoon Sans US 2023" pitchFamily="2" charset="0"/>
                  </a:rPr>
                  <a:t>v</a:t>
                </a:r>
                <a:r>
                  <a:rPr lang="en-GB" sz="1800" u="sng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sz="1800" b="0" u="sng" dirty="0">
                    <a:solidFill>
                      <a:schemeClr val="tx1"/>
                    </a:solidFill>
                    <a:latin typeface="Sassoon Sans US 2023" pitchFamily="2" charset="0"/>
                  </a:rPr>
                  <a:t>c</a:t>
                </a:r>
                <a:r>
                  <a:rPr lang="en-GB" sz="1800" u="sng" dirty="0">
                    <a:solidFill>
                      <a:schemeClr val="tx1"/>
                    </a:solidFill>
                    <a:latin typeface="Sassoon Sans US 2023" pitchFamily="2" charset="0"/>
                  </a:rPr>
                  <a:t>a</a:t>
                </a:r>
                <a:r>
                  <a:rPr lang="en-GB" sz="1800" b="0" u="sng" dirty="0">
                    <a:solidFill>
                      <a:schemeClr val="tx1"/>
                    </a:solidFill>
                    <a:latin typeface="Sassoon Sans US 2023" pitchFamily="2" charset="0"/>
                  </a:rPr>
                  <a:t>t</a:t>
                </a:r>
                <a:r>
                  <a:rPr lang="en-GB" sz="1800" u="sng" dirty="0">
                    <a:solidFill>
                      <a:schemeClr val="tx1"/>
                    </a:solidFill>
                    <a:latin typeface="Sassoon Sans US 2023" pitchFamily="2" charset="0"/>
                  </a:rPr>
                  <a:t>e</a:t>
                </a:r>
                <a:endParaRPr lang="en-US" sz="1800" b="0" u="sng" dirty="0">
                  <a:solidFill>
                    <a:schemeClr val="tx1"/>
                  </a:solidFill>
                  <a:latin typeface="Sassoon Sans US 2023" pitchFamily="2" charset="0"/>
                </a:endParaRPr>
              </a:p>
            </p:txBody>
          </p:sp>
          <p:sp>
            <p:nvSpPr>
              <p:cNvPr id="8" name="Arc 7">
                <a:extLst>
                  <a:ext uri="{FF2B5EF4-FFF2-40B4-BE49-F238E27FC236}">
                    <a16:creationId xmlns:a16="http://schemas.microsoft.com/office/drawing/2014/main" id="{DD63AE5B-E718-DD21-23B5-7399CAC0F6EB}"/>
                  </a:ext>
                </a:extLst>
              </p:cNvPr>
              <p:cNvSpPr/>
              <p:nvPr/>
            </p:nvSpPr>
            <p:spPr>
              <a:xfrm rot="8003692">
                <a:off x="1526791" y="2810410"/>
                <a:ext cx="332773" cy="350717"/>
              </a:xfrm>
              <a:prstGeom prst="arc">
                <a:avLst/>
              </a:prstGeom>
              <a:ln w="28575">
                <a:solidFill>
                  <a:srgbClr val="25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A8D16AB0-FBB6-A07C-500D-D0ABE375EEA9}"/>
                  </a:ext>
                </a:extLst>
              </p:cNvPr>
              <p:cNvSpPr/>
              <p:nvPr/>
            </p:nvSpPr>
            <p:spPr>
              <a:xfrm rot="8003692">
                <a:off x="1923736" y="3139618"/>
                <a:ext cx="332773" cy="350717"/>
              </a:xfrm>
              <a:prstGeom prst="arc">
                <a:avLst/>
              </a:prstGeom>
              <a:ln w="28575">
                <a:solidFill>
                  <a:srgbClr val="25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55DA8E8C-18F4-A27D-95AC-388AB1834090}"/>
                  </a:ext>
                </a:extLst>
              </p:cNvPr>
              <p:cNvSpPr/>
              <p:nvPr/>
            </p:nvSpPr>
            <p:spPr>
              <a:xfrm rot="8003692">
                <a:off x="2025087" y="3829219"/>
                <a:ext cx="332773" cy="350717"/>
              </a:xfrm>
              <a:prstGeom prst="arc">
                <a:avLst/>
              </a:prstGeom>
              <a:ln w="28575">
                <a:solidFill>
                  <a:srgbClr val="25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1D6D9E8A-7D9A-4A8A-A934-0B4BAE536F8A}"/>
                  </a:ext>
                </a:extLst>
              </p:cNvPr>
              <p:cNvSpPr/>
              <p:nvPr/>
            </p:nvSpPr>
            <p:spPr>
              <a:xfrm rot="8003692">
                <a:off x="2117141" y="4181927"/>
                <a:ext cx="332773" cy="350717"/>
              </a:xfrm>
              <a:prstGeom prst="arc">
                <a:avLst/>
              </a:prstGeom>
              <a:ln w="28575">
                <a:solidFill>
                  <a:srgbClr val="25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6478828-3BE8-22FE-4EBD-9FE26DEC6B1F}"/>
              </a:ext>
            </a:extLst>
          </p:cNvPr>
          <p:cNvSpPr/>
          <p:nvPr/>
        </p:nvSpPr>
        <p:spPr>
          <a:xfrm>
            <a:off x="3087289" y="4655696"/>
            <a:ext cx="3720352" cy="1975323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5EC3A0-7474-EEC4-F1E7-1AD76B307F39}"/>
              </a:ext>
            </a:extLst>
          </p:cNvPr>
          <p:cNvSpPr/>
          <p:nvPr/>
        </p:nvSpPr>
        <p:spPr>
          <a:xfrm>
            <a:off x="1848388" y="4655696"/>
            <a:ext cx="3535973" cy="1958437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B350C6-E1FE-9E8D-0955-38E576D7D4C1}"/>
              </a:ext>
            </a:extLst>
          </p:cNvPr>
          <p:cNvSpPr/>
          <p:nvPr/>
        </p:nvSpPr>
        <p:spPr>
          <a:xfrm>
            <a:off x="7371578" y="4970174"/>
            <a:ext cx="4004939" cy="1563344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85B0EAB9-371E-332B-AD90-79D6E9127695}"/>
              </a:ext>
            </a:extLst>
          </p:cNvPr>
          <p:cNvSpPr txBox="1">
            <a:spLocks/>
          </p:cNvSpPr>
          <p:nvPr/>
        </p:nvSpPr>
        <p:spPr>
          <a:xfrm>
            <a:off x="2378784" y="4802136"/>
            <a:ext cx="97107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Sassoon Sans US 2023" pitchFamily="2" charset="0"/>
              </a:rPr>
              <a:t>First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Sassoon Sans US 2023" pitchFamily="2" charset="0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5BCBE080-A88A-2535-2359-0C34D10E947E}"/>
              </a:ext>
            </a:extLst>
          </p:cNvPr>
          <p:cNvSpPr txBox="1">
            <a:spLocks/>
          </p:cNvSpPr>
          <p:nvPr/>
        </p:nvSpPr>
        <p:spPr>
          <a:xfrm>
            <a:off x="5167407" y="4802135"/>
            <a:ext cx="97107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assoon Sans US 2023" pitchFamily="2" charset="0"/>
              </a:rPr>
              <a:t>Middle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Sassoon Sans US 2023" pitchFamily="2" charset="0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60AFEC6-F2F6-85D2-01D2-66CED9744ED7}"/>
              </a:ext>
            </a:extLst>
          </p:cNvPr>
          <p:cNvSpPr txBox="1">
            <a:spLocks/>
          </p:cNvSpPr>
          <p:nvPr/>
        </p:nvSpPr>
        <p:spPr>
          <a:xfrm>
            <a:off x="8888510" y="5024287"/>
            <a:ext cx="97107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Sassoon Sans US 2023" pitchFamily="2" charset="0"/>
              </a:rPr>
              <a:t>Last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7266 0.39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0.17552 0.46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5183 0.5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953 0.49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01966 0.470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21757 0.486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1F067B-A617-BCFA-6770-FDC3E3F21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Jamal and Ruth </a:t>
            </a:r>
            <a:r>
              <a:rPr lang="en-GB" u="sng" dirty="0"/>
              <a:t>weighed</a:t>
            </a:r>
            <a:r>
              <a:rPr lang="en-GB" dirty="0"/>
              <a:t> the bananas they wanted </a:t>
            </a:r>
          </a:p>
          <a:p>
            <a:r>
              <a:rPr lang="en-GB" dirty="0"/>
              <a:t>to buy in the supermarket. What does this mean?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FF8A6DA-608B-4CCA-A453-16D6872CC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F2783-2458-0648-58D3-251E48357576}"/>
              </a:ext>
            </a:extLst>
          </p:cNvPr>
          <p:cNvSpPr txBox="1"/>
          <p:nvPr/>
        </p:nvSpPr>
        <p:spPr>
          <a:xfrm>
            <a:off x="853638" y="1989908"/>
            <a:ext cx="10289177" cy="2922026"/>
          </a:xfrm>
          <a:prstGeom prst="roundRect">
            <a:avLst/>
          </a:prstGeom>
          <a:noFill/>
          <a:ln w="28575">
            <a:solidFill>
              <a:srgbClr val="25D160"/>
            </a:solidFill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prstClr val="black"/>
                </a:solidFill>
                <a:latin typeface="Sassoon Sans US 2023" pitchFamily="2" charset="77"/>
              </a:rPr>
              <a:t>What does </a:t>
            </a:r>
            <a:r>
              <a:rPr lang="en-GB" sz="2800" b="1" dirty="0">
                <a:solidFill>
                  <a:srgbClr val="3372DC"/>
                </a:solidFill>
                <a:latin typeface="Sassoon Sans US 2023" pitchFamily="2" charset="77"/>
              </a:rPr>
              <a:t>weigh</a:t>
            </a:r>
            <a:r>
              <a:rPr lang="en-GB" sz="2800" b="1" dirty="0">
                <a:solidFill>
                  <a:srgbClr val="0432FF"/>
                </a:solidFill>
                <a:latin typeface="Sassoon Sans US 2023" pitchFamily="2" charset="77"/>
              </a:rPr>
              <a:t> </a:t>
            </a:r>
            <a:r>
              <a:rPr lang="en-GB" sz="2800" b="1" dirty="0">
                <a:latin typeface="Sassoon Sans US 2023" pitchFamily="2" charset="77"/>
              </a:rPr>
              <a:t>mean</a:t>
            </a:r>
            <a:r>
              <a:rPr lang="en-GB" sz="2800" b="1" dirty="0">
                <a:solidFill>
                  <a:prstClr val="black"/>
                </a:solidFill>
                <a:latin typeface="Sassoon Sans US 2023" pitchFamily="2" charset="77"/>
              </a:rPr>
              <a:t>?</a:t>
            </a:r>
          </a:p>
          <a:p>
            <a:pPr lvl="0" algn="ctr">
              <a:defRPr/>
            </a:pPr>
            <a:endParaRPr lang="en-GB" sz="1400" dirty="0">
              <a:solidFill>
                <a:prstClr val="black"/>
              </a:solidFill>
              <a:latin typeface="Sassoon Sans US 2023" pitchFamily="2" charset="77"/>
            </a:endParaRPr>
          </a:p>
          <a:p>
            <a:pPr algn="ctr"/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Originally, the Old English word </a:t>
            </a:r>
            <a:r>
              <a:rPr lang="en-GB" sz="2000" i="1" dirty="0" err="1">
                <a:solidFill>
                  <a:srgbClr val="3372DC"/>
                </a:solidFill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wegan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 meant </a:t>
            </a:r>
            <a:r>
              <a:rPr lang="en-GB" sz="2000" i="1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to move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. </a:t>
            </a:r>
          </a:p>
          <a:p>
            <a:pPr algn="ctr"/>
            <a:endParaRPr lang="en-GB" sz="2000" dirty="0">
              <a:latin typeface="Sassoon Sans US 2023" pitchFamily="2" charset="77"/>
              <a:ea typeface="Open Sans SemiBold" panose="020B0604020202020204" pitchFamily="34" charset="0"/>
              <a:cs typeface="Open Sans SemiBold" panose="020B0604020202020204" pitchFamily="34" charset="0"/>
            </a:endParaRPr>
          </a:p>
          <a:p>
            <a:pPr algn="ctr"/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Then it changed to </a:t>
            </a:r>
            <a:r>
              <a:rPr lang="en-GB" sz="2000" i="1" dirty="0" err="1">
                <a:solidFill>
                  <a:srgbClr val="3372DC"/>
                </a:solidFill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weyen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 meaning </a:t>
            </a:r>
            <a:r>
              <a:rPr lang="en-GB" sz="2000" i="1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to lift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.</a:t>
            </a:r>
          </a:p>
          <a:p>
            <a:pPr algn="ctr"/>
            <a:endParaRPr lang="en-GB" sz="2000" dirty="0">
              <a:latin typeface="Sassoon Sans US 2023" pitchFamily="2" charset="77"/>
              <a:ea typeface="Open Sans SemiBold" panose="020B0604020202020204" pitchFamily="34" charset="0"/>
              <a:cs typeface="Open Sans SemiBold" panose="020B0604020202020204" pitchFamily="34" charset="0"/>
            </a:endParaRPr>
          </a:p>
          <a:p>
            <a:pPr algn="ctr"/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Now, </a:t>
            </a:r>
            <a:r>
              <a:rPr lang="en-GB" sz="2000" i="1" dirty="0">
                <a:solidFill>
                  <a:srgbClr val="0070C0"/>
                </a:solidFill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weigh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 means </a:t>
            </a:r>
            <a:r>
              <a:rPr lang="en-GB" sz="2000" i="1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to measure the weight of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4EC9B-D9D7-A338-04EE-B80ECE7D880F}"/>
              </a:ext>
            </a:extLst>
          </p:cNvPr>
          <p:cNvSpPr/>
          <p:nvPr/>
        </p:nvSpPr>
        <p:spPr>
          <a:xfrm>
            <a:off x="1059401" y="5292756"/>
            <a:ext cx="10157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At the supermarket, you might </a:t>
            </a:r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weigh</a:t>
            </a:r>
            <a:r>
              <a:rPr lang="en-GB" sz="2000" dirty="0"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 the apples. </a:t>
            </a:r>
          </a:p>
          <a:p>
            <a:pPr algn="ctr"/>
            <a:endParaRPr lang="en-GB" sz="2000" dirty="0">
              <a:latin typeface="Sassoon Sans US 2023" pitchFamily="2" charset="77"/>
              <a:ea typeface="Open Sans SemiBold" panose="020B0604020202020204" pitchFamily="34" charset="0"/>
              <a:cs typeface="Open Sans SemiBold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  <a:ea typeface="Open Sans SemiBold" panose="020B0604020202020204" pitchFamily="34" charset="0"/>
                <a:cs typeface="Open Sans SemiBold" panose="020B0604020202020204" pitchFamily="34" charset="0"/>
              </a:rPr>
              <a:t>Can you think of any more examples of when you need to weigh things?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5477C7-7FC0-5EB2-648E-AB41D0394AE3}"/>
              </a:ext>
            </a:extLst>
          </p:cNvPr>
          <p:cNvGrpSpPr/>
          <p:nvPr/>
        </p:nvGrpSpPr>
        <p:grpSpPr>
          <a:xfrm>
            <a:off x="10368441" y="2455850"/>
            <a:ext cx="1173479" cy="2615033"/>
            <a:chOff x="8402593" y="4537567"/>
            <a:chExt cx="979065" cy="21817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538053-8B52-9982-80C9-B7F44084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2593" y="5494975"/>
              <a:ext cx="979065" cy="12243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AAE318-1BC6-591D-39AE-DC11C0C9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2593" y="5016271"/>
              <a:ext cx="436388" cy="4787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9392C1-CF51-8324-7468-102CF37B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2125" y="5016271"/>
              <a:ext cx="436388" cy="4787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714AB9-79EB-EFFB-6F8B-AAFB152D7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2425" y="4537567"/>
              <a:ext cx="436388" cy="478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1F067B-A617-BCFA-6770-FDC3E3F21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class walked in a </a:t>
            </a:r>
            <a:r>
              <a:rPr lang="en-GB" u="sng" dirty="0"/>
              <a:t>straight</a:t>
            </a:r>
            <a:r>
              <a:rPr lang="en-GB" dirty="0"/>
              <a:t> line to lunch. </a:t>
            </a:r>
          </a:p>
          <a:p>
            <a:r>
              <a:rPr lang="en-GB" dirty="0"/>
              <a:t>What does this mean?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FF8A6DA-608B-4CCA-A453-16D6872CC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33C4A2-2632-9668-8669-831DE1AA6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33" y="2464023"/>
            <a:ext cx="2354486" cy="1945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7E0260-8664-DACB-9C01-213296C5CF0C}"/>
              </a:ext>
            </a:extLst>
          </p:cNvPr>
          <p:cNvSpPr txBox="1"/>
          <p:nvPr/>
        </p:nvSpPr>
        <p:spPr>
          <a:xfrm>
            <a:off x="2101480" y="1770895"/>
            <a:ext cx="802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Sassoon Sans US 2023" pitchFamily="2" charset="0"/>
              </a:rPr>
              <a:t>Straight</a:t>
            </a:r>
            <a:r>
              <a:rPr lang="en-US" dirty="0">
                <a:latin typeface="Sassoon Sans US 2023" pitchFamily="2" charset="0"/>
              </a:rPr>
              <a:t> means </a:t>
            </a:r>
            <a:r>
              <a:rPr lang="en-US" i="1" dirty="0">
                <a:latin typeface="Sassoon Sans US 2023" pitchFamily="2" charset="0"/>
              </a:rPr>
              <a:t>direct, undeviating; not crooked, not bent or curved.</a:t>
            </a:r>
            <a:endParaRPr lang="en-US" dirty="0">
              <a:latin typeface="Sassoon Sans US 2023" pitchFamily="2" charset="0"/>
            </a:endParaRPr>
          </a:p>
          <a:p>
            <a:pPr lvl="0" algn="ctr">
              <a:defRPr/>
            </a:pPr>
            <a:r>
              <a:rPr lang="en-US" dirty="0">
                <a:latin typeface="Sassoon Sans US 2023" pitchFamily="2" charset="0"/>
              </a:rPr>
              <a:t>When using it to describe a person, it means </a:t>
            </a:r>
            <a:r>
              <a:rPr lang="en-US" i="1" dirty="0">
                <a:latin typeface="Sassoon Sans US 2023" pitchFamily="2" charset="0"/>
              </a:rPr>
              <a:t>direct, honest. </a:t>
            </a:r>
          </a:p>
          <a:p>
            <a:pPr lvl="0" algn="ctr">
              <a:defRPr/>
            </a:pPr>
            <a:r>
              <a:rPr lang="en-US" dirty="0">
                <a:latin typeface="Sassoon Sans US 2023" pitchFamily="2" charset="0"/>
              </a:rPr>
              <a:t>Its original meaning was </a:t>
            </a:r>
            <a:r>
              <a:rPr lang="en-US" i="1" dirty="0">
                <a:latin typeface="Sassoon Sans US 2023" pitchFamily="2" charset="0"/>
              </a:rPr>
              <a:t>stretched</a:t>
            </a:r>
            <a:r>
              <a:rPr lang="en-US" dirty="0">
                <a:latin typeface="Sassoon Sans US 2023" pitchFamily="2" charset="0"/>
              </a:rPr>
              <a:t>, the adjective form of the Old English word </a:t>
            </a:r>
            <a:r>
              <a:rPr lang="en-US" i="1" dirty="0" err="1">
                <a:latin typeface="Sassoon Sans US 2023" pitchFamily="2" charset="0"/>
              </a:rPr>
              <a:t>streht</a:t>
            </a:r>
            <a:r>
              <a:rPr lang="en-US" i="1" dirty="0">
                <a:latin typeface="Sassoon Sans US 2023" pitchFamily="2" charset="0"/>
              </a:rPr>
              <a:t> </a:t>
            </a:r>
            <a:r>
              <a:rPr lang="en-US" dirty="0">
                <a:latin typeface="Sassoon Sans US 2023" pitchFamily="2" charset="0"/>
              </a:rPr>
              <a:t>(to be stretched), which came from the Old German word </a:t>
            </a:r>
            <a:r>
              <a:rPr lang="en-US" i="1" dirty="0" err="1">
                <a:latin typeface="Sassoon Sans US 2023" pitchFamily="2" charset="0"/>
              </a:rPr>
              <a:t>strecchen</a:t>
            </a:r>
            <a:r>
              <a:rPr lang="en-US" i="1" dirty="0">
                <a:latin typeface="Sassoon Sans US 2023" pitchFamily="2" charset="0"/>
              </a:rPr>
              <a:t> </a:t>
            </a:r>
            <a:r>
              <a:rPr lang="en-US" dirty="0">
                <a:latin typeface="Sassoon Sans US 2023" pitchFamily="2" charset="0"/>
              </a:rPr>
              <a:t>(to stretch). 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71F7FE6-B3A4-E222-BA7C-36B55263D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536" y="1608730"/>
            <a:ext cx="1607460" cy="2212900"/>
          </a:xfrm>
          <a:prstGeom prst="rect">
            <a:avLst/>
          </a:prstGeom>
        </p:spPr>
      </p:pic>
      <p:pic>
        <p:nvPicPr>
          <p:cNvPr id="19" name="Picture 18" descr="Calendar&#10;&#10;Description automatically generated">
            <a:extLst>
              <a:ext uri="{FF2B5EF4-FFF2-40B4-BE49-F238E27FC236}">
                <a16:creationId xmlns:a16="http://schemas.microsoft.com/office/drawing/2014/main" id="{D1D4931C-D7A5-3277-BF61-3AAE84E5A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12" b="63175"/>
          <a:stretch/>
        </p:blipFill>
        <p:spPr>
          <a:xfrm>
            <a:off x="4661950" y="3051611"/>
            <a:ext cx="2901262" cy="770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15DD40-8740-9B39-2C62-0941610632F1}"/>
              </a:ext>
            </a:extLst>
          </p:cNvPr>
          <p:cNvSpPr txBox="1"/>
          <p:nvPr/>
        </p:nvSpPr>
        <p:spPr>
          <a:xfrm>
            <a:off x="178167" y="4302299"/>
            <a:ext cx="118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The </a:t>
            </a:r>
            <a:r>
              <a:rPr lang="en-US" i="1" dirty="0" err="1">
                <a:latin typeface="Sassoon Sans US 2023" pitchFamily="2" charset="0"/>
              </a:rPr>
              <a:t>gh</a:t>
            </a:r>
            <a:r>
              <a:rPr lang="en-US" dirty="0">
                <a:latin typeface="Sassoon Sans US 2023" pitchFamily="2" charset="0"/>
              </a:rPr>
              <a:t> found in some modern English words used to be pronounced as /</a:t>
            </a:r>
            <a:r>
              <a:rPr lang="en-US" dirty="0" err="1">
                <a:latin typeface="Sassoon Sans US 2023" pitchFamily="2" charset="0"/>
              </a:rPr>
              <a:t>kh</a:t>
            </a:r>
            <a:r>
              <a:rPr lang="en-US" dirty="0">
                <a:latin typeface="Sassoon Sans US 2023" pitchFamily="2" charset="0"/>
              </a:rPr>
              <a:t>/ (a spitting sound). </a:t>
            </a:r>
          </a:p>
          <a:p>
            <a:pPr algn="ctr"/>
            <a:r>
              <a:rPr lang="en-US" dirty="0">
                <a:latin typeface="Sassoon Sans US 2023" pitchFamily="2" charset="0"/>
              </a:rPr>
              <a:t>Old English</a:t>
            </a:r>
            <a:r>
              <a:rPr lang="en-US" i="1" dirty="0">
                <a:solidFill>
                  <a:srgbClr val="3372DC"/>
                </a:solidFill>
                <a:latin typeface="Sassoon Sans US 2023" pitchFamily="2" charset="0"/>
              </a:rPr>
              <a:t> </a:t>
            </a:r>
            <a:r>
              <a:rPr lang="en-US" i="1" dirty="0" err="1">
                <a:solidFill>
                  <a:srgbClr val="3372DC"/>
                </a:solidFill>
                <a:latin typeface="Sassoon Sans US 2023" pitchFamily="2" charset="0"/>
              </a:rPr>
              <a:t>streht</a:t>
            </a:r>
            <a:r>
              <a:rPr lang="en-US" i="1" dirty="0">
                <a:solidFill>
                  <a:srgbClr val="3372DC"/>
                </a:solidFill>
                <a:latin typeface="Sassoon Sans US 2023" pitchFamily="2" charset="0"/>
              </a:rPr>
              <a:t> </a:t>
            </a:r>
            <a:r>
              <a:rPr lang="en-US" dirty="0">
                <a:latin typeface="Sassoon Sans US 2023" pitchFamily="2" charset="0"/>
              </a:rPr>
              <a:t>was pronounced </a:t>
            </a:r>
            <a:r>
              <a:rPr lang="en-US" i="1" dirty="0" err="1">
                <a:solidFill>
                  <a:srgbClr val="3372DC"/>
                </a:solidFill>
                <a:latin typeface="Sassoon Sans US 2023" pitchFamily="2" charset="0"/>
              </a:rPr>
              <a:t>strekht</a:t>
            </a:r>
            <a:r>
              <a:rPr lang="en-US" dirty="0">
                <a:solidFill>
                  <a:srgbClr val="3372DC"/>
                </a:solidFill>
                <a:latin typeface="Sassoon Sans US 2023" pitchFamily="2" charset="0"/>
              </a:rPr>
              <a:t> </a:t>
            </a:r>
            <a:r>
              <a:rPr lang="en-US" dirty="0">
                <a:latin typeface="Sassoon Sans US 2023" pitchFamily="2" charset="0"/>
              </a:rPr>
              <a:t>(</a:t>
            </a:r>
            <a:r>
              <a:rPr lang="en-US" i="1" dirty="0" err="1">
                <a:latin typeface="Sassoon Sans US 2023" pitchFamily="2" charset="0"/>
              </a:rPr>
              <a:t>stra-ikht</a:t>
            </a:r>
            <a:r>
              <a:rPr lang="en-US" dirty="0">
                <a:latin typeface="Sassoon Sans US 2023" pitchFamily="2" charset="0"/>
              </a:rPr>
              <a:t> ). So, when you see a </a:t>
            </a:r>
            <a:r>
              <a:rPr lang="en-US" i="1" dirty="0" err="1">
                <a:latin typeface="Sassoon Sans US 2023" pitchFamily="2" charset="0"/>
              </a:rPr>
              <a:t>gh</a:t>
            </a:r>
            <a:r>
              <a:rPr lang="en-US" dirty="0">
                <a:latin typeface="Sassoon Sans US 2023" pitchFamily="2" charset="0"/>
              </a:rPr>
              <a:t>, sometimes it means that it was pronounced with the </a:t>
            </a:r>
            <a:r>
              <a:rPr lang="en-US" i="1" dirty="0">
                <a:latin typeface="Sassoon Sans US 2023" pitchFamily="2" charset="0"/>
              </a:rPr>
              <a:t>blech</a:t>
            </a:r>
            <a:r>
              <a:rPr lang="en-US" dirty="0">
                <a:latin typeface="Sassoon Sans US 2023" pitchFamily="2" charset="0"/>
              </a:rPr>
              <a:t> sound in Old English, and </a:t>
            </a:r>
            <a:r>
              <a:rPr lang="en-US" i="1" dirty="0" err="1">
                <a:latin typeface="Sassoon Sans US 2023" pitchFamily="2" charset="0"/>
              </a:rPr>
              <a:t>gh</a:t>
            </a:r>
            <a:r>
              <a:rPr lang="en-US" dirty="0">
                <a:latin typeface="Sassoon Sans US 2023" pitchFamily="2" charset="0"/>
              </a:rPr>
              <a:t> was used to spell that sound when our writing system was first developed.</a:t>
            </a:r>
          </a:p>
          <a:p>
            <a:pPr algn="ctr"/>
            <a:r>
              <a:rPr lang="en-US" dirty="0">
                <a:latin typeface="Sassoon Sans US 2023" pitchFamily="2" charset="0"/>
              </a:rPr>
              <a:t>English eventually dropped the /</a:t>
            </a:r>
            <a:r>
              <a:rPr lang="en-US" dirty="0" err="1">
                <a:latin typeface="Sassoon Sans US 2023" pitchFamily="2" charset="0"/>
              </a:rPr>
              <a:t>kh</a:t>
            </a:r>
            <a:r>
              <a:rPr lang="en-US" dirty="0">
                <a:latin typeface="Sassoon Sans US 2023" pitchFamily="2" charset="0"/>
              </a:rPr>
              <a:t>/ sound, but the </a:t>
            </a:r>
            <a:r>
              <a:rPr lang="en-US" i="1" dirty="0" err="1">
                <a:latin typeface="Sassoon Sans US 2023" pitchFamily="2" charset="0"/>
              </a:rPr>
              <a:t>gh</a:t>
            </a:r>
            <a:r>
              <a:rPr lang="en-US" dirty="0">
                <a:latin typeface="Sassoon Sans US 2023" pitchFamily="2" charset="0"/>
              </a:rPr>
              <a:t> remained, and the vowel sound before it is the only part pronounced. </a:t>
            </a:r>
          </a:p>
        </p:txBody>
      </p:sp>
      <p:pic>
        <p:nvPicPr>
          <p:cNvPr id="22" name="Picture 21" descr="A picture containing vector graphics, silhouette&#10;&#10;Description automatically generated">
            <a:extLst>
              <a:ext uri="{FF2B5EF4-FFF2-40B4-BE49-F238E27FC236}">
                <a16:creationId xmlns:a16="http://schemas.microsoft.com/office/drawing/2014/main" id="{252B92DD-F485-426A-C3B2-45FFF7ECB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2357" y="5609624"/>
            <a:ext cx="1393459" cy="9267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8CA6C9-47E2-1456-8919-A25B2575F1E4}"/>
              </a:ext>
            </a:extLst>
          </p:cNvPr>
          <p:cNvSpPr txBox="1"/>
          <p:nvPr/>
        </p:nvSpPr>
        <p:spPr>
          <a:xfrm>
            <a:off x="1543462" y="5743323"/>
            <a:ext cx="8055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0" dirty="0">
                <a:solidFill>
                  <a:schemeClr val="bg1"/>
                </a:solidFill>
                <a:latin typeface="Sassoon Sans US 2023" pitchFamily="2" charset="0"/>
              </a:rPr>
              <a:t>/</a:t>
            </a:r>
            <a:r>
              <a:rPr lang="en-US" sz="700" b="1" i="0" dirty="0" err="1">
                <a:solidFill>
                  <a:schemeClr val="bg1"/>
                </a:solidFill>
                <a:latin typeface="Sassoon Sans US 2023" pitchFamily="2" charset="0"/>
              </a:rPr>
              <a:t>kh</a:t>
            </a:r>
            <a:r>
              <a:rPr lang="en-US" sz="700" b="1" i="0" dirty="0">
                <a:solidFill>
                  <a:schemeClr val="bg1"/>
                </a:solidFill>
                <a:latin typeface="Sassoon Sans US 2023" pitchFamily="2" charset="0"/>
              </a:rPr>
              <a:t>/!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4D6A1D-C4B5-5B5C-F50B-DD437AA5BA6D}"/>
              </a:ext>
            </a:extLst>
          </p:cNvPr>
          <p:cNvSpPr txBox="1"/>
          <p:nvPr/>
        </p:nvSpPr>
        <p:spPr>
          <a:xfrm>
            <a:off x="3021038" y="3857870"/>
            <a:ext cx="618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Sassoon Sans US 2023" pitchFamily="2" charset="0"/>
              </a:rPr>
              <a:t>What’s up with the </a:t>
            </a:r>
            <a:r>
              <a:rPr lang="en-GB" sz="2000" b="1" i="1" dirty="0" err="1">
                <a:solidFill>
                  <a:srgbClr val="3372DC"/>
                </a:solidFill>
                <a:latin typeface="Sassoon Sans US 2023" pitchFamily="2" charset="0"/>
              </a:rPr>
              <a:t>gh</a:t>
            </a:r>
            <a:r>
              <a:rPr lang="en-GB" sz="2000" b="1" dirty="0">
                <a:solidFill>
                  <a:prstClr val="black"/>
                </a:solidFill>
                <a:latin typeface="Sassoon Sans US 2023" pitchFamily="2" charset="0"/>
              </a:rPr>
              <a:t> in </a:t>
            </a:r>
            <a:r>
              <a:rPr lang="en-GB" sz="2000" b="1" i="1" dirty="0">
                <a:solidFill>
                  <a:prstClr val="black"/>
                </a:solidFill>
                <a:latin typeface="Sassoon Sans US 2023" pitchFamily="2" charset="0"/>
              </a:rPr>
              <a:t>strai</a:t>
            </a:r>
            <a:r>
              <a:rPr lang="en-GB" sz="2000" b="1" i="1" dirty="0">
                <a:solidFill>
                  <a:srgbClr val="3372DC"/>
                </a:solidFill>
                <a:latin typeface="Sassoon Sans US 2023" pitchFamily="2" charset="0"/>
              </a:rPr>
              <a:t>gh</a:t>
            </a:r>
            <a:r>
              <a:rPr lang="en-GB" sz="2000" b="1" i="1" dirty="0">
                <a:solidFill>
                  <a:prstClr val="black"/>
                </a:solidFill>
                <a:latin typeface="Sassoon Sans US 2023" pitchFamily="2" charset="0"/>
              </a:rPr>
              <a:t>t</a:t>
            </a:r>
            <a:r>
              <a:rPr lang="en-GB" sz="2000" b="1" dirty="0">
                <a:solidFill>
                  <a:prstClr val="black"/>
                </a:solidFill>
                <a:latin typeface="Sassoon Sans US 2023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DB9AB-D9D7-274E-C97F-EB886B4FE8BB}"/>
              </a:ext>
            </a:extLst>
          </p:cNvPr>
          <p:cNvSpPr txBox="1"/>
          <p:nvPr/>
        </p:nvSpPr>
        <p:spPr>
          <a:xfrm>
            <a:off x="2349005" y="5613003"/>
            <a:ext cx="8971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3760"/>
                </a:solidFill>
                <a:latin typeface="Sassoon Sans US 2023" pitchFamily="2" charset="0"/>
              </a:rPr>
              <a:t>FUN FACT: 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This back-of-the-throat fricative is still found in German, and if you look for the German version of some English </a:t>
            </a:r>
            <a:r>
              <a:rPr lang="en-US" i="1" dirty="0" err="1">
                <a:solidFill>
                  <a:srgbClr val="FF3760"/>
                </a:solidFill>
                <a:latin typeface="Sassoon Sans US 2023" pitchFamily="2" charset="0"/>
              </a:rPr>
              <a:t>gh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 words, you will often find the sound there: 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light... </a:t>
            </a:r>
            <a:r>
              <a:rPr lang="en-US" i="1" dirty="0" err="1">
                <a:solidFill>
                  <a:srgbClr val="FF3760"/>
                </a:solidFill>
                <a:latin typeface="Sassoon Sans US 2023" pitchFamily="2" charset="0"/>
              </a:rPr>
              <a:t>licht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, night... </a:t>
            </a:r>
            <a:r>
              <a:rPr lang="en-US" i="1" dirty="0" err="1">
                <a:solidFill>
                  <a:srgbClr val="FF3760"/>
                </a:solidFill>
                <a:latin typeface="Sassoon Sans US 2023" pitchFamily="2" charset="0"/>
              </a:rPr>
              <a:t>nacht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, eight... </a:t>
            </a:r>
            <a:r>
              <a:rPr lang="en-US" i="1" dirty="0" err="1">
                <a:solidFill>
                  <a:srgbClr val="FF3760"/>
                </a:solidFill>
                <a:latin typeface="Sassoon Sans US 2023" pitchFamily="2" charset="0"/>
              </a:rPr>
              <a:t>acht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, high... </a:t>
            </a:r>
            <a:r>
              <a:rPr lang="en-US" i="1" dirty="0" err="1">
                <a:solidFill>
                  <a:srgbClr val="FF3760"/>
                </a:solidFill>
                <a:latin typeface="Sassoon Sans US 2023" pitchFamily="2" charset="0"/>
              </a:rPr>
              <a:t>hoch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, though... </a:t>
            </a:r>
            <a:r>
              <a:rPr lang="en-US" i="1" dirty="0" err="1">
                <a:solidFill>
                  <a:srgbClr val="FF3760"/>
                </a:solidFill>
                <a:latin typeface="Sassoon Sans US 2023" pitchFamily="2" charset="0"/>
              </a:rPr>
              <a:t>doch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, and </a:t>
            </a:r>
            <a:r>
              <a:rPr lang="en-US" b="1" i="1" dirty="0">
                <a:solidFill>
                  <a:srgbClr val="FF3760"/>
                </a:solidFill>
                <a:latin typeface="Sassoon Sans US 2023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neighbor... nachbar</a:t>
            </a:r>
            <a:r>
              <a:rPr lang="en-US" i="1" dirty="0">
                <a:solidFill>
                  <a:srgbClr val="FF3760"/>
                </a:solidFill>
                <a:latin typeface="Sassoon Sans US 2023" pitchFamily="2" charset="0"/>
              </a:rPr>
              <a:t>.</a:t>
            </a:r>
            <a:endParaRPr lang="en-US" sz="2000" i="1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  <p:bldP spid="24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2FFF1-EBB8-DA86-FDAC-644834775795}"/>
              </a:ext>
            </a:extLst>
          </p:cNvPr>
          <p:cNvSpPr txBox="1"/>
          <p:nvPr/>
        </p:nvSpPr>
        <p:spPr>
          <a:xfrm>
            <a:off x="2387806" y="1861954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DDF78-622B-D9A6-3DDB-95EF66CE02C5}"/>
              </a:ext>
            </a:extLst>
          </p:cNvPr>
          <p:cNvSpPr txBox="1"/>
          <p:nvPr/>
        </p:nvSpPr>
        <p:spPr>
          <a:xfrm>
            <a:off x="8816669" y="1861954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5BF77-D76B-15A7-5ECE-2CA52777779E}"/>
              </a:ext>
            </a:extLst>
          </p:cNvPr>
          <p:cNvSpPr txBox="1"/>
          <p:nvPr/>
        </p:nvSpPr>
        <p:spPr>
          <a:xfrm>
            <a:off x="5340656" y="1867030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D07121-339E-901A-B529-8A4B8F831648}"/>
              </a:ext>
            </a:extLst>
          </p:cNvPr>
          <p:cNvSpPr/>
          <p:nvPr/>
        </p:nvSpPr>
        <p:spPr>
          <a:xfrm>
            <a:off x="1957003" y="2270807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6E6A08-5B21-0E6D-8374-B4CB0C7BED43}"/>
              </a:ext>
            </a:extLst>
          </p:cNvPr>
          <p:cNvSpPr/>
          <p:nvPr/>
        </p:nvSpPr>
        <p:spPr>
          <a:xfrm>
            <a:off x="3968104" y="2270807"/>
            <a:ext cx="425866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DE870C-3EB2-609E-645F-FAF0DB407204}"/>
              </a:ext>
            </a:extLst>
          </p:cNvPr>
          <p:cNvSpPr txBox="1"/>
          <p:nvPr/>
        </p:nvSpPr>
        <p:spPr>
          <a:xfrm>
            <a:off x="3483210" y="2686681"/>
            <a:ext cx="5184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Sassoon Sans US 2023" pitchFamily="2" charset="77"/>
              </a:rPr>
              <a:t>veil</a:t>
            </a:r>
            <a:endParaRPr lang="en-GB" sz="60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F18F4E-DAE7-31C8-05AE-0EA5A310E10C}"/>
              </a:ext>
            </a:extLst>
          </p:cNvPr>
          <p:cNvSpPr txBox="1"/>
          <p:nvPr/>
        </p:nvSpPr>
        <p:spPr>
          <a:xfrm>
            <a:off x="4219159" y="3821897"/>
            <a:ext cx="3657256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000"/>
              </a:spcAft>
              <a:buFont typeface="+mj-lt"/>
              <a:buAutoNum type="arabicPeriod"/>
            </a:pPr>
            <a:r>
              <a:rPr lang="en-US" sz="1600" dirty="0">
                <a:latin typeface="Sassoon Sans US 2023" pitchFamily="2" charset="77"/>
              </a:rPr>
              <a:t>A thin piece of material a bride uses to cover her face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600" dirty="0">
                <a:latin typeface="Sassoon Sans US 2023" pitchFamily="2" charset="77"/>
              </a:rPr>
              <a:t>To cover, hide, or mask something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84979B-9BAC-301A-56A7-F5939209A4F5}"/>
              </a:ext>
            </a:extLst>
          </p:cNvPr>
          <p:cNvSpPr/>
          <p:nvPr/>
        </p:nvSpPr>
        <p:spPr>
          <a:xfrm>
            <a:off x="8446703" y="2270807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3A942D-C0EB-6B66-26C8-9276A830A57D}"/>
              </a:ext>
            </a:extLst>
          </p:cNvPr>
          <p:cNvSpPr txBox="1"/>
          <p:nvPr/>
        </p:nvSpPr>
        <p:spPr>
          <a:xfrm>
            <a:off x="8877489" y="4188819"/>
            <a:ext cx="1027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Sassoon Sans US 2023" pitchFamily="2" charset="77"/>
              </a:rPr>
              <a:t>ing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42561F-8149-1512-7A61-8D317E21D575}"/>
              </a:ext>
            </a:extLst>
          </p:cNvPr>
          <p:cNvSpPr txBox="1"/>
          <p:nvPr/>
        </p:nvSpPr>
        <p:spPr>
          <a:xfrm>
            <a:off x="8877489" y="3456244"/>
            <a:ext cx="1027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Sassoon Sans US 2023" pitchFamily="2" charset="77"/>
              </a:rPr>
              <a:t>ed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B550E5-474D-4912-5C22-7A3543D085C7}"/>
              </a:ext>
            </a:extLst>
          </p:cNvPr>
          <p:cNvSpPr txBox="1"/>
          <p:nvPr/>
        </p:nvSpPr>
        <p:spPr>
          <a:xfrm>
            <a:off x="8870954" y="2689328"/>
            <a:ext cx="1027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Sassoon Sans US 2023" pitchFamily="2" charset="77"/>
              </a:rPr>
              <a:t>s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63175-222A-0A2D-265F-E7BEF487A752}"/>
              </a:ext>
            </a:extLst>
          </p:cNvPr>
          <p:cNvSpPr txBox="1"/>
          <p:nvPr/>
        </p:nvSpPr>
        <p:spPr>
          <a:xfrm>
            <a:off x="3704446" y="5422332"/>
            <a:ext cx="22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rgbClr val="FF3760"/>
                </a:solidFill>
                <a:latin typeface="Sassoon Sans US 2023" pitchFamily="2" charset="77"/>
              </a:rPr>
              <a:t>Possible Answers: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5935E-3C9C-B180-95F1-0726623DCF50}"/>
              </a:ext>
            </a:extLst>
          </p:cNvPr>
          <p:cNvSpPr txBox="1"/>
          <p:nvPr/>
        </p:nvSpPr>
        <p:spPr>
          <a:xfrm>
            <a:off x="2212145" y="3125204"/>
            <a:ext cx="12936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Sassoon Sans US 2023" pitchFamily="2" charset="77"/>
              </a:rPr>
              <a:t>un </a:t>
            </a:r>
          </a:p>
          <a:p>
            <a:pPr algn="ctr"/>
            <a:r>
              <a:rPr lang="en-US" sz="1400" dirty="0">
                <a:latin typeface="Sassoon Sans US 2023" pitchFamily="2" charset="77"/>
              </a:rPr>
              <a:t>(not, opposite)</a:t>
            </a:r>
            <a:endParaRPr lang="en-GB" sz="36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2E5EF-57B6-C592-7EB5-86E7CB5DB697}"/>
              </a:ext>
            </a:extLst>
          </p:cNvPr>
          <p:cNvSpPr txBox="1"/>
          <p:nvPr/>
        </p:nvSpPr>
        <p:spPr>
          <a:xfrm>
            <a:off x="5996934" y="5422332"/>
            <a:ext cx="2874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un + veil = unveil 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un + veil + s = unveils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un + veil + ed = unveiled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un + veil + </a:t>
            </a:r>
            <a:r>
              <a:rPr lang="en-GB" dirty="0" err="1">
                <a:solidFill>
                  <a:srgbClr val="FF3760"/>
                </a:solidFill>
                <a:latin typeface="Sassoon Sans US 2023" pitchFamily="2" charset="0"/>
              </a:rPr>
              <a:t>ing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 = unveiling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A19FF-DC50-0E2E-39FA-E9CF3A489FC9}"/>
              </a:ext>
            </a:extLst>
          </p:cNvPr>
          <p:cNvSpPr txBox="1"/>
          <p:nvPr/>
        </p:nvSpPr>
        <p:spPr>
          <a:xfrm>
            <a:off x="3968104" y="5722530"/>
            <a:ext cx="2874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veil + s = veils 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veil + ed = veiled</a:t>
            </a:r>
            <a:endParaRPr lang="en-US" dirty="0">
              <a:solidFill>
                <a:srgbClr val="FF3760"/>
              </a:solidFill>
              <a:latin typeface="Sassoon Sans US 2023" pitchFamily="2" charset="0"/>
            </a:endParaRP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veil + </a:t>
            </a:r>
            <a:r>
              <a:rPr lang="en-GB" dirty="0" err="1">
                <a:solidFill>
                  <a:srgbClr val="FF3760"/>
                </a:solidFill>
                <a:latin typeface="Sassoon Sans US 2023" pitchFamily="2" charset="0"/>
              </a:rPr>
              <a:t>ing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 = veiling</a:t>
            </a:r>
            <a:endParaRPr lang="en-US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2FFF1-EBB8-DA86-FDAC-644834775795}"/>
              </a:ext>
            </a:extLst>
          </p:cNvPr>
          <p:cNvSpPr txBox="1"/>
          <p:nvPr/>
        </p:nvSpPr>
        <p:spPr>
          <a:xfrm>
            <a:off x="2386369" y="1856973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DDF78-622B-D9A6-3DDB-95EF66CE02C5}"/>
              </a:ext>
            </a:extLst>
          </p:cNvPr>
          <p:cNvSpPr txBox="1"/>
          <p:nvPr/>
        </p:nvSpPr>
        <p:spPr>
          <a:xfrm>
            <a:off x="8788642" y="1856973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5BF77-D76B-15A7-5ECE-2CA52777779E}"/>
              </a:ext>
            </a:extLst>
          </p:cNvPr>
          <p:cNvSpPr txBox="1"/>
          <p:nvPr/>
        </p:nvSpPr>
        <p:spPr>
          <a:xfrm>
            <a:off x="5339219" y="1862049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D07121-339E-901A-B529-8A4B8F831648}"/>
              </a:ext>
            </a:extLst>
          </p:cNvPr>
          <p:cNvSpPr/>
          <p:nvPr/>
        </p:nvSpPr>
        <p:spPr>
          <a:xfrm>
            <a:off x="1955566" y="2277697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6E6A08-5B21-0E6D-8374-B4CB0C7BED43}"/>
              </a:ext>
            </a:extLst>
          </p:cNvPr>
          <p:cNvSpPr/>
          <p:nvPr/>
        </p:nvSpPr>
        <p:spPr>
          <a:xfrm>
            <a:off x="3966667" y="2277697"/>
            <a:ext cx="425866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DE870C-3EB2-609E-645F-FAF0DB407204}"/>
              </a:ext>
            </a:extLst>
          </p:cNvPr>
          <p:cNvSpPr txBox="1"/>
          <p:nvPr/>
        </p:nvSpPr>
        <p:spPr>
          <a:xfrm>
            <a:off x="3526173" y="2600563"/>
            <a:ext cx="5184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Sassoon Sans US 2023" pitchFamily="2" charset="77"/>
              </a:rPr>
              <a:t>claim</a:t>
            </a:r>
            <a:endParaRPr lang="en-GB" sz="60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F18F4E-DAE7-31C8-05AE-0EA5A310E10C}"/>
              </a:ext>
            </a:extLst>
          </p:cNvPr>
          <p:cNvSpPr txBox="1"/>
          <p:nvPr/>
        </p:nvSpPr>
        <p:spPr>
          <a:xfrm>
            <a:off x="4238953" y="3740171"/>
            <a:ext cx="3758909" cy="120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000"/>
              </a:spcAft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to state or demand as one's right; </a:t>
            </a:r>
            <a:r>
              <a:rPr lang="en-US" sz="1600" dirty="0">
                <a:solidFill>
                  <a:srgbClr val="000000"/>
                </a:solidFill>
                <a:latin typeface="Sassoon Sans US 2023" pitchFamily="2" charset="0"/>
              </a:rPr>
              <a:t>    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to state as true</a:t>
            </a:r>
          </a:p>
          <a:p>
            <a:pPr marL="342900" indent="-342900" algn="ctr">
              <a:spcAft>
                <a:spcPts val="1000"/>
              </a:spcAft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a demand for something as one's right; a statement of something as true</a:t>
            </a:r>
            <a:endParaRPr lang="en-US" sz="1600" b="1" dirty="0">
              <a:latin typeface="Sassoon Sans US 202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84979B-9BAC-301A-56A7-F5939209A4F5}"/>
              </a:ext>
            </a:extLst>
          </p:cNvPr>
          <p:cNvSpPr/>
          <p:nvPr/>
        </p:nvSpPr>
        <p:spPr>
          <a:xfrm>
            <a:off x="8445266" y="2277697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F68DCE-ED7E-A740-71DE-6A58F0E7CDEC}"/>
              </a:ext>
            </a:extLst>
          </p:cNvPr>
          <p:cNvSpPr txBox="1"/>
          <p:nvPr/>
        </p:nvSpPr>
        <p:spPr>
          <a:xfrm>
            <a:off x="2346911" y="2686847"/>
            <a:ext cx="102795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Sassoon Sans US 2023" pitchFamily="2" charset="77"/>
              </a:rPr>
              <a:t>re </a:t>
            </a:r>
            <a:r>
              <a:rPr lang="en-US" sz="1400" dirty="0">
                <a:latin typeface="Sassoon Sans US 2023" pitchFamily="2" charset="77"/>
              </a:rPr>
              <a:t>(again)</a:t>
            </a:r>
            <a:endParaRPr lang="en-GB" sz="36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3A942D-C0EB-6B66-26C8-9276A830A57D}"/>
              </a:ext>
            </a:extLst>
          </p:cNvPr>
          <p:cNvSpPr txBox="1"/>
          <p:nvPr/>
        </p:nvSpPr>
        <p:spPr>
          <a:xfrm>
            <a:off x="8861945" y="2766653"/>
            <a:ext cx="1027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Sassoon Sans US 2023" pitchFamily="2" charset="77"/>
              </a:rPr>
              <a:t>ing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42561F-8149-1512-7A61-8D317E21D575}"/>
              </a:ext>
            </a:extLst>
          </p:cNvPr>
          <p:cNvSpPr txBox="1"/>
          <p:nvPr/>
        </p:nvSpPr>
        <p:spPr>
          <a:xfrm>
            <a:off x="8861945" y="3533569"/>
            <a:ext cx="1027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Sassoon Sans US 2023" pitchFamily="2" charset="77"/>
              </a:rPr>
              <a:t>ed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B550E5-474D-4912-5C22-7A3543D085C7}"/>
              </a:ext>
            </a:extLst>
          </p:cNvPr>
          <p:cNvSpPr txBox="1"/>
          <p:nvPr/>
        </p:nvSpPr>
        <p:spPr>
          <a:xfrm>
            <a:off x="8861945" y="4270989"/>
            <a:ext cx="1027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Sassoon Sans US 2023" pitchFamily="2" charset="77"/>
              </a:rPr>
              <a:t>s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63175-222A-0A2D-265F-E7BEF487A752}"/>
              </a:ext>
            </a:extLst>
          </p:cNvPr>
          <p:cNvSpPr txBox="1"/>
          <p:nvPr/>
        </p:nvSpPr>
        <p:spPr>
          <a:xfrm>
            <a:off x="-440357" y="5485408"/>
            <a:ext cx="382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rgbClr val="FF3760"/>
                </a:solidFill>
                <a:latin typeface="Sassoon Sans US 2023" pitchFamily="2" charset="77"/>
              </a:rPr>
              <a:t>Possible Answers: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C7FE7-94D2-1C47-6D77-1CF58029B1B0}"/>
              </a:ext>
            </a:extLst>
          </p:cNvPr>
          <p:cNvSpPr txBox="1"/>
          <p:nvPr/>
        </p:nvSpPr>
        <p:spPr>
          <a:xfrm>
            <a:off x="2346911" y="3763511"/>
            <a:ext cx="1027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Sassoon Sans US 2023" pitchFamily="2" charset="77"/>
              </a:rPr>
              <a:t>ex </a:t>
            </a:r>
            <a:r>
              <a:rPr lang="en-US" sz="1400" dirty="0">
                <a:latin typeface="Sassoon Sans US 2023" pitchFamily="2" charset="77"/>
              </a:rPr>
              <a:t>(out, out of, from)</a:t>
            </a:r>
            <a:endParaRPr lang="en-GB" sz="36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A469A-BC3C-20E3-167C-0737AD8AD100}"/>
              </a:ext>
            </a:extLst>
          </p:cNvPr>
          <p:cNvSpPr txBox="1"/>
          <p:nvPr/>
        </p:nvSpPr>
        <p:spPr>
          <a:xfrm>
            <a:off x="602852" y="5792548"/>
            <a:ext cx="302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re + claim = reclaim 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re + claim + s = reclaims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5F77E-B1FA-922E-9EEC-C57F33DB9150}"/>
              </a:ext>
            </a:extLst>
          </p:cNvPr>
          <p:cNvSpPr txBox="1"/>
          <p:nvPr/>
        </p:nvSpPr>
        <p:spPr>
          <a:xfrm>
            <a:off x="6087620" y="5780672"/>
            <a:ext cx="302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ex + claim = exclaim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ex + claim + s = exclaims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E6C1E-0659-6A84-FF5C-BCE1C71A090C}"/>
              </a:ext>
            </a:extLst>
          </p:cNvPr>
          <p:cNvSpPr txBox="1"/>
          <p:nvPr/>
        </p:nvSpPr>
        <p:spPr>
          <a:xfrm>
            <a:off x="3144171" y="5780673"/>
            <a:ext cx="302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re + claim + ed = reclaimed 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re + claim + </a:t>
            </a:r>
            <a:r>
              <a:rPr lang="en-GB" dirty="0" err="1">
                <a:solidFill>
                  <a:srgbClr val="FF3760"/>
                </a:solidFill>
                <a:latin typeface="Sassoon Sans US 2023" pitchFamily="2" charset="0"/>
              </a:rPr>
              <a:t>ing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 = reclaiming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047CD-8385-D330-6DB2-0FC483A8F9BC}"/>
              </a:ext>
            </a:extLst>
          </p:cNvPr>
          <p:cNvSpPr txBox="1"/>
          <p:nvPr/>
        </p:nvSpPr>
        <p:spPr>
          <a:xfrm>
            <a:off x="8656588" y="5780671"/>
            <a:ext cx="302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ex + claim + ed = exclaimed</a:t>
            </a:r>
          </a:p>
          <a:p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ex + claim + </a:t>
            </a:r>
            <a:r>
              <a:rPr lang="en-GB" dirty="0" err="1">
                <a:solidFill>
                  <a:srgbClr val="FF3760"/>
                </a:solidFill>
                <a:latin typeface="Sassoon Sans US 2023" pitchFamily="2" charset="0"/>
              </a:rPr>
              <a:t>ing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 = exclaiming</a:t>
            </a:r>
            <a:endParaRPr lang="en-US" sz="16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8062</TotalTime>
  <Words>1965</Words>
  <Application>Microsoft Macintosh PowerPoint</Application>
  <PresentationFormat>Widescreen</PresentationFormat>
  <Paragraphs>519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Georgia</vt:lpstr>
      <vt:lpstr>Calibri</vt:lpstr>
      <vt:lpstr>Sassoon Sans US 2023</vt:lpstr>
      <vt:lpstr>Muli</vt:lpstr>
      <vt:lpstr>Lucida Handwriting</vt:lpstr>
      <vt:lpstr>OpenDyslexicAlta</vt:lpstr>
      <vt:lpstr>Calibri Light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181</cp:revision>
  <dcterms:created xsi:type="dcterms:W3CDTF">2022-07-19T20:08:30Z</dcterms:created>
  <dcterms:modified xsi:type="dcterms:W3CDTF">2023-07-03T11:00:39Z</dcterms:modified>
</cp:coreProperties>
</file>