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21"/>
  </p:notesMasterIdLst>
  <p:handoutMasterIdLst>
    <p:handoutMasterId r:id="rId22"/>
  </p:handoutMasterIdLst>
  <p:sldIdLst>
    <p:sldId id="256" r:id="rId2"/>
    <p:sldId id="288" r:id="rId3"/>
    <p:sldId id="258" r:id="rId4"/>
    <p:sldId id="260" r:id="rId5"/>
    <p:sldId id="259" r:id="rId6"/>
    <p:sldId id="300" r:id="rId7"/>
    <p:sldId id="291" r:id="rId8"/>
    <p:sldId id="285" r:id="rId9"/>
    <p:sldId id="294" r:id="rId10"/>
    <p:sldId id="296" r:id="rId11"/>
    <p:sldId id="264" r:id="rId12"/>
    <p:sldId id="277" r:id="rId13"/>
    <p:sldId id="266" r:id="rId14"/>
    <p:sldId id="297" r:id="rId15"/>
    <p:sldId id="286" r:id="rId16"/>
    <p:sldId id="287" r:id="rId17"/>
    <p:sldId id="280" r:id="rId18"/>
    <p:sldId id="299" r:id="rId19"/>
    <p:sldId id="298"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Lucida Handwriting" panose="03010101010101010101" pitchFamily="66" charset="77"/>
      <p:regular r:id="rId29"/>
    </p:embeddedFont>
    <p:embeddedFont>
      <p:font typeface="Merriweather" panose="020F0502020204030204" pitchFamily="34" charset="0"/>
      <p:regular r:id="rId30"/>
      <p:bold r:id="rId31"/>
      <p:italic r:id="rId32"/>
      <p:boldItalic r:id="rId33"/>
    </p:embeddedFont>
    <p:embeddedFont>
      <p:font typeface="Muli" pitchFamily="2" charset="77"/>
      <p:regular r:id="rId34"/>
      <p:bold r:id="rId35"/>
      <p:italic r:id="rId36"/>
      <p:boldItalic r:id="rId37"/>
    </p:embeddedFont>
    <p:embeddedFont>
      <p:font typeface="OpenDyslexicAlta" pitchFamily="2" charset="77"/>
      <p:regular r:id="rId38"/>
      <p:bold r:id="rId39"/>
      <p:italic r:id="rId40"/>
      <p:boldItalic r:id="rId41"/>
    </p:embeddedFont>
    <p:embeddedFont>
      <p:font typeface="PT Sans" panose="020B0503020203020204" pitchFamily="34" charset="77"/>
      <p:regular r:id="rId42"/>
      <p:bold r:id="rId43"/>
      <p:italic r:id="rId44"/>
      <p:boldItalic r:id="rId45"/>
    </p:embeddedFont>
    <p:embeddedFont>
      <p:font typeface="Sassoon Sans US 2023" pitchFamily="2" charset="77"/>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760"/>
    <a:srgbClr val="219CEE"/>
    <a:srgbClr val="3273DC"/>
    <a:srgbClr val="7956D6"/>
    <a:srgbClr val="25D160"/>
    <a:srgbClr val="4A4A4A"/>
    <a:srgbClr val="3372DC"/>
    <a:srgbClr val="FFDE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p:restoredTop sz="93447" autoAdjust="0"/>
  </p:normalViewPr>
  <p:slideViewPr>
    <p:cSldViewPr snapToGrid="0" snapToObjects="1">
      <p:cViewPr varScale="1">
        <p:scale>
          <a:sx n="107" d="100"/>
          <a:sy n="107" d="100"/>
        </p:scale>
        <p:origin x="712" y="160"/>
      </p:cViewPr>
      <p:guideLst/>
    </p:cSldViewPr>
  </p:slideViewPr>
  <p:notesTextViewPr>
    <p:cViewPr>
      <p:scale>
        <a:sx n="110" d="100"/>
        <a:sy n="110" d="100"/>
      </p:scale>
      <p:origin x="0" y="0"/>
    </p:cViewPr>
  </p:notesTextViewPr>
  <p:sorterViewPr>
    <p:cViewPr>
      <p:scale>
        <a:sx n="80" d="100"/>
        <a:sy n="80" d="100"/>
      </p:scale>
      <p:origin x="0" y="0"/>
    </p:cViewPr>
  </p:sorterViewPr>
  <p:notesViewPr>
    <p:cSldViewPr snapToGrid="0" snapToObjects="1">
      <p:cViewPr varScale="1">
        <p:scale>
          <a:sx n="82" d="100"/>
          <a:sy n="82" d="100"/>
        </p:scale>
        <p:origin x="39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FBDBF2-E0CC-ABCE-C3DF-BD12B5C19C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77D3C0-0598-E91C-6199-EEC00BBE4C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71E75-F88C-B947-AD7D-D88D20E295CE}" type="datetimeFigureOut">
              <a:rPr lang="en-US" smtClean="0"/>
              <a:t>7/3/23</a:t>
            </a:fld>
            <a:endParaRPr lang="en-US"/>
          </a:p>
        </p:txBody>
      </p:sp>
      <p:sp>
        <p:nvSpPr>
          <p:cNvPr id="4" name="Footer Placeholder 3">
            <a:extLst>
              <a:ext uri="{FF2B5EF4-FFF2-40B4-BE49-F238E27FC236}">
                <a16:creationId xmlns:a16="http://schemas.microsoft.com/office/drawing/2014/main" id="{DDEF2D00-464E-81FB-3D6D-001FB92E05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A1819C-C27C-8BD2-2ED7-E3A30ABAC4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3EF08-EA61-9C4E-8C30-F57133C96BF4}" type="slidenum">
              <a:rPr lang="en-US" smtClean="0"/>
              <a:t>‹#›</a:t>
            </a:fld>
            <a:endParaRPr lang="en-US"/>
          </a:p>
        </p:txBody>
      </p:sp>
    </p:spTree>
    <p:extLst>
      <p:ext uri="{BB962C8B-B14F-4D97-AF65-F5344CB8AC3E}">
        <p14:creationId xmlns:p14="http://schemas.microsoft.com/office/powerpoint/2010/main" val="2129671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F229B-8876-6441-8901-E5E5390D5590}" type="datetimeFigureOut">
              <a:rPr lang="en-US" smtClean="0"/>
              <a:t>7/3/23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BE850-C615-DA41-B158-FBF094A09B23}" type="slidenum">
              <a:rPr lang="en-US" smtClean="0"/>
              <a:t>‹#›</a:t>
            </a:fld>
            <a:endParaRPr lang="en-US"/>
          </a:p>
        </p:txBody>
      </p:sp>
    </p:spTree>
    <p:extLst>
      <p:ext uri="{BB962C8B-B14F-4D97-AF65-F5344CB8AC3E}">
        <p14:creationId xmlns:p14="http://schemas.microsoft.com/office/powerpoint/2010/main" val="31942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0</a:t>
            </a:fld>
            <a:endParaRPr lang="en-US"/>
          </a:p>
        </p:txBody>
      </p:sp>
    </p:spTree>
    <p:extLst>
      <p:ext uri="{BB962C8B-B14F-4D97-AF65-F5344CB8AC3E}">
        <p14:creationId xmlns:p14="http://schemas.microsoft.com/office/powerpoint/2010/main" val="8637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10</a:t>
            </a:fld>
            <a:endParaRPr lang="en-US"/>
          </a:p>
        </p:txBody>
      </p:sp>
    </p:spTree>
    <p:extLst>
      <p:ext uri="{BB962C8B-B14F-4D97-AF65-F5344CB8AC3E}">
        <p14:creationId xmlns:p14="http://schemas.microsoft.com/office/powerpoint/2010/main" val="13117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12</a:t>
            </a:fld>
            <a:endParaRPr lang="en-US"/>
          </a:p>
        </p:txBody>
      </p:sp>
    </p:spTree>
    <p:extLst>
      <p:ext uri="{BB962C8B-B14F-4D97-AF65-F5344CB8AC3E}">
        <p14:creationId xmlns:p14="http://schemas.microsoft.com/office/powerpoint/2010/main" val="37761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16</a:t>
            </a:fld>
            <a:endParaRPr lang="en-US"/>
          </a:p>
        </p:txBody>
      </p:sp>
    </p:spTree>
    <p:extLst>
      <p:ext uri="{BB962C8B-B14F-4D97-AF65-F5344CB8AC3E}">
        <p14:creationId xmlns:p14="http://schemas.microsoft.com/office/powerpoint/2010/main" val="218589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17</a:t>
            </a:fld>
            <a:endParaRPr lang="en-US"/>
          </a:p>
        </p:txBody>
      </p:sp>
    </p:spTree>
    <p:extLst>
      <p:ext uri="{BB962C8B-B14F-4D97-AF65-F5344CB8AC3E}">
        <p14:creationId xmlns:p14="http://schemas.microsoft.com/office/powerpoint/2010/main" val="227696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1</a:t>
            </a:fld>
            <a:endParaRPr lang="en-US"/>
          </a:p>
        </p:txBody>
      </p:sp>
    </p:spTree>
    <p:extLst>
      <p:ext uri="{BB962C8B-B14F-4D97-AF65-F5344CB8AC3E}">
        <p14:creationId xmlns:p14="http://schemas.microsoft.com/office/powerpoint/2010/main" val="281491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Sassoon Sans US 2023" pitchFamily="2" charset="0"/>
              </a:rPr>
              <a:t>frozen, tomato, donate, prevent, coconut, basic, </a:t>
            </a:r>
            <a:r>
              <a:rPr lang="en-US" sz="1200" b="0" i="0" u="none" strike="noStrike" dirty="0">
                <a:solidFill>
                  <a:srgbClr val="6AA84F"/>
                </a:solidFill>
                <a:effectLst/>
                <a:latin typeface="Sassoon Sans US 2023" pitchFamily="2" charset="0"/>
              </a:rPr>
              <a:t>until</a:t>
            </a:r>
            <a:r>
              <a:rPr lang="en-US" sz="1200" b="0" i="0" u="none" strike="noStrike" dirty="0">
                <a:solidFill>
                  <a:srgbClr val="000000"/>
                </a:solidFill>
                <a:effectLst/>
                <a:latin typeface="Sassoon Sans US 2023" pitchFamily="2" charset="0"/>
              </a:rPr>
              <a:t>, enable, united, capable</a:t>
            </a:r>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2</a:t>
            </a:fld>
            <a:endParaRPr lang="en-US"/>
          </a:p>
        </p:txBody>
      </p:sp>
    </p:spTree>
    <p:extLst>
      <p:ext uri="{BB962C8B-B14F-4D97-AF65-F5344CB8AC3E}">
        <p14:creationId xmlns:p14="http://schemas.microsoft.com/office/powerpoint/2010/main" val="355199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3</a:t>
            </a:fld>
            <a:endParaRPr lang="en-US"/>
          </a:p>
        </p:txBody>
      </p:sp>
    </p:spTree>
    <p:extLst>
      <p:ext uri="{BB962C8B-B14F-4D97-AF65-F5344CB8AC3E}">
        <p14:creationId xmlns:p14="http://schemas.microsoft.com/office/powerpoint/2010/main" val="351261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PT Sans" panose="020B0503020203020204" pitchFamily="34" charset="0"/>
              </a:rPr>
              <a:t>While the tomato is botanically–speaking a fruit, it is culturally—and legally—a vegetable. The case concerned an 1883 tariff (tax) that was applied to imported vegetables, but not fruit. While the plaintiff argued that botanically the tomato was certainly a fruit, the court ruled unanimously that popular perception and usage (served with dinner, not dessert) dictated the opposite.</a:t>
            </a:r>
            <a:endParaRPr lang="en-US" b="0" i="0" dirty="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8AABE850-C615-DA41-B158-FBF094A09B23}" type="slidenum">
              <a:rPr lang="en-US" smtClean="0"/>
              <a:t>4</a:t>
            </a:fld>
            <a:endParaRPr lang="en-US"/>
          </a:p>
        </p:txBody>
      </p:sp>
    </p:spTree>
    <p:extLst>
      <p:ext uri="{BB962C8B-B14F-4D97-AF65-F5344CB8AC3E}">
        <p14:creationId xmlns:p14="http://schemas.microsoft.com/office/powerpoint/2010/main" val="4275436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5</a:t>
            </a:fld>
            <a:endParaRPr lang="en-US"/>
          </a:p>
        </p:txBody>
      </p:sp>
    </p:spTree>
    <p:extLst>
      <p:ext uri="{BB962C8B-B14F-4D97-AF65-F5344CB8AC3E}">
        <p14:creationId xmlns:p14="http://schemas.microsoft.com/office/powerpoint/2010/main" val="149570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6</a:t>
            </a:fld>
            <a:endParaRPr lang="en-US"/>
          </a:p>
        </p:txBody>
      </p:sp>
    </p:spTree>
    <p:extLst>
      <p:ext uri="{BB962C8B-B14F-4D97-AF65-F5344CB8AC3E}">
        <p14:creationId xmlns:p14="http://schemas.microsoft.com/office/powerpoint/2010/main" val="417743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8</a:t>
            </a:fld>
            <a:endParaRPr lang="en-US"/>
          </a:p>
        </p:txBody>
      </p:sp>
    </p:spTree>
    <p:extLst>
      <p:ext uri="{BB962C8B-B14F-4D97-AF65-F5344CB8AC3E}">
        <p14:creationId xmlns:p14="http://schemas.microsoft.com/office/powerpoint/2010/main" val="14186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BE850-C615-DA41-B158-FBF094A09B23}" type="slidenum">
              <a:rPr lang="en-US" smtClean="0"/>
              <a:t>9</a:t>
            </a:fld>
            <a:endParaRPr lang="en-US"/>
          </a:p>
        </p:txBody>
      </p:sp>
    </p:spTree>
    <p:extLst>
      <p:ext uri="{BB962C8B-B14F-4D97-AF65-F5344CB8AC3E}">
        <p14:creationId xmlns:p14="http://schemas.microsoft.com/office/powerpoint/2010/main" val="929195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tro Page">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4C56A49-496E-E6EC-08FF-65C863548F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84B95B34-E0F4-958E-D548-03070AD820B4}"/>
              </a:ext>
            </a:extLst>
          </p:cNvPr>
          <p:cNvSpPr/>
          <p:nvPr userDrawn="1"/>
        </p:nvSpPr>
        <p:spPr>
          <a:xfrm>
            <a:off x="0" y="4976734"/>
            <a:ext cx="12192000" cy="1618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3" name="Picture 2">
            <a:extLst>
              <a:ext uri="{FF2B5EF4-FFF2-40B4-BE49-F238E27FC236}">
                <a16:creationId xmlns:a16="http://schemas.microsoft.com/office/drawing/2014/main" id="{2FE12F01-B309-0982-A5D5-11ACB68A0D66}"/>
              </a:ext>
            </a:extLst>
          </p:cNvPr>
          <p:cNvPicPr>
            <a:picLocks noChangeAspect="1"/>
          </p:cNvPicPr>
          <p:nvPr userDrawn="1"/>
        </p:nvPicPr>
        <p:blipFill>
          <a:blip r:embed="rId3"/>
          <a:stretch>
            <a:fillRect/>
          </a:stretch>
        </p:blipFill>
        <p:spPr>
          <a:xfrm>
            <a:off x="3142855" y="706024"/>
            <a:ext cx="5812672" cy="1010383"/>
          </a:xfrm>
          <a:prstGeom prst="rect">
            <a:avLst/>
          </a:prstGeom>
        </p:spPr>
      </p:pic>
      <p:sp>
        <p:nvSpPr>
          <p:cNvPr id="9" name="Text Placeholder 8">
            <a:extLst>
              <a:ext uri="{FF2B5EF4-FFF2-40B4-BE49-F238E27FC236}">
                <a16:creationId xmlns:a16="http://schemas.microsoft.com/office/drawing/2014/main" id="{28222327-3CA8-86D0-9AA8-F9DEF02F127A}"/>
              </a:ext>
            </a:extLst>
          </p:cNvPr>
          <p:cNvSpPr>
            <a:spLocks noGrp="1"/>
          </p:cNvSpPr>
          <p:nvPr>
            <p:ph type="body" sz="quarter" idx="12" hasCustomPrompt="1"/>
          </p:nvPr>
        </p:nvSpPr>
        <p:spPr>
          <a:xfrm>
            <a:off x="1543364" y="5280058"/>
            <a:ext cx="9105272" cy="31219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latin typeface="Sassoon Sans US 2023" pitchFamily="2" charset="77"/>
              </a:defRPr>
            </a:lvl1pPr>
          </a:lstStyle>
          <a:p>
            <a:pPr lvl="0"/>
            <a:r>
              <a:rPr lang="en-US" dirty="0"/>
              <a:t>To be able to segment words into the correct syllables and phonemes</a:t>
            </a:r>
          </a:p>
        </p:txBody>
      </p:sp>
      <p:sp>
        <p:nvSpPr>
          <p:cNvPr id="36" name="Rounded Rectangle 35">
            <a:extLst>
              <a:ext uri="{FF2B5EF4-FFF2-40B4-BE49-F238E27FC236}">
                <a16:creationId xmlns:a16="http://schemas.microsoft.com/office/drawing/2014/main" id="{AB9E0338-111E-84F1-9158-64EE47494689}"/>
              </a:ext>
            </a:extLst>
          </p:cNvPr>
          <p:cNvSpPr/>
          <p:nvPr userDrawn="1"/>
        </p:nvSpPr>
        <p:spPr>
          <a:xfrm>
            <a:off x="6279260" y="1960604"/>
            <a:ext cx="1670132" cy="532262"/>
          </a:xfrm>
          <a:prstGeom prst="roundRect">
            <a:avLst>
              <a:gd name="adj" fmla="val 4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AE721A56-A5F1-60E3-363C-7E1FFA1CE6CA}"/>
              </a:ext>
            </a:extLst>
          </p:cNvPr>
          <p:cNvSpPr/>
          <p:nvPr userDrawn="1"/>
        </p:nvSpPr>
        <p:spPr>
          <a:xfrm>
            <a:off x="4242609" y="1960604"/>
            <a:ext cx="1670132" cy="532262"/>
          </a:xfrm>
          <a:prstGeom prst="roundRect">
            <a:avLst>
              <a:gd name="adj" fmla="val 446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CE32201-0533-432D-C8E5-C92B2FB023E3}"/>
              </a:ext>
            </a:extLst>
          </p:cNvPr>
          <p:cNvSpPr txBox="1"/>
          <p:nvPr userDrawn="1"/>
        </p:nvSpPr>
        <p:spPr>
          <a:xfrm>
            <a:off x="4339056" y="1990382"/>
            <a:ext cx="1256090" cy="461665"/>
          </a:xfrm>
          <a:prstGeom prst="rect">
            <a:avLst/>
          </a:prstGeom>
          <a:noFill/>
        </p:spPr>
        <p:txBody>
          <a:bodyPr wrap="square" rtlCol="0">
            <a:spAutoFit/>
          </a:bodyPr>
          <a:lstStyle/>
          <a:p>
            <a:r>
              <a:rPr lang="en-US" sz="2400" b="1" i="0" dirty="0">
                <a:solidFill>
                  <a:srgbClr val="4A4A4A"/>
                </a:solidFill>
                <a:latin typeface="Muli" pitchFamily="2" charset="77"/>
                <a:cs typeface="Rubik Medium" pitchFamily="2" charset="-79"/>
              </a:rPr>
              <a:t>Stage:</a:t>
            </a:r>
          </a:p>
        </p:txBody>
      </p:sp>
      <p:sp>
        <p:nvSpPr>
          <p:cNvPr id="53" name="Text Placeholder 52">
            <a:extLst>
              <a:ext uri="{FF2B5EF4-FFF2-40B4-BE49-F238E27FC236}">
                <a16:creationId xmlns:a16="http://schemas.microsoft.com/office/drawing/2014/main" id="{52076676-A967-CDEB-429E-01971165CF0C}"/>
              </a:ext>
            </a:extLst>
          </p:cNvPr>
          <p:cNvSpPr>
            <a:spLocks noGrp="1"/>
          </p:cNvSpPr>
          <p:nvPr>
            <p:ph type="body" sz="quarter" idx="10" hasCustomPrompt="1"/>
          </p:nvPr>
        </p:nvSpPr>
        <p:spPr>
          <a:xfrm>
            <a:off x="5414797" y="2037334"/>
            <a:ext cx="338137" cy="395154"/>
          </a:xfrm>
        </p:spPr>
        <p:txBody>
          <a:bodyPr>
            <a:normAutofit/>
          </a:bodyPr>
          <a:lstStyle>
            <a:lvl1pPr marL="0" indent="0" algn="ctr">
              <a:buNone/>
              <a:defRPr sz="2400" b="0" i="0">
                <a:solidFill>
                  <a:srgbClr val="4A4A4A"/>
                </a:solidFill>
                <a:latin typeface="Muli" pitchFamily="2" charset="77"/>
                <a:cs typeface="Rubik Light" pitchFamily="2" charset="-79"/>
              </a:defRPr>
            </a:lvl1pPr>
          </a:lstStyle>
          <a:p>
            <a:pPr lvl="0"/>
            <a:r>
              <a:rPr lang="en-US" dirty="0"/>
              <a:t>6</a:t>
            </a:r>
          </a:p>
        </p:txBody>
      </p:sp>
      <p:sp>
        <p:nvSpPr>
          <p:cNvPr id="54" name="Text Placeholder 52">
            <a:extLst>
              <a:ext uri="{FF2B5EF4-FFF2-40B4-BE49-F238E27FC236}">
                <a16:creationId xmlns:a16="http://schemas.microsoft.com/office/drawing/2014/main" id="{ECA6A188-9BBA-AFB0-180D-64AF436C0DC6}"/>
              </a:ext>
            </a:extLst>
          </p:cNvPr>
          <p:cNvSpPr>
            <a:spLocks noGrp="1"/>
          </p:cNvSpPr>
          <p:nvPr>
            <p:ph type="body" sz="quarter" idx="11" hasCustomPrompt="1"/>
          </p:nvPr>
        </p:nvSpPr>
        <p:spPr>
          <a:xfrm>
            <a:off x="7175946" y="2037334"/>
            <a:ext cx="595891" cy="395155"/>
          </a:xfrm>
        </p:spPr>
        <p:txBody>
          <a:bodyPr>
            <a:normAutofit/>
          </a:bodyPr>
          <a:lstStyle>
            <a:lvl1pPr marL="0" indent="0" algn="ctr">
              <a:buNone/>
              <a:defRPr sz="2400" b="0" i="0">
                <a:solidFill>
                  <a:srgbClr val="4A4A4A"/>
                </a:solidFill>
                <a:latin typeface="Muli" pitchFamily="2" charset="77"/>
                <a:cs typeface="Rubik Light" pitchFamily="2" charset="-79"/>
              </a:defRPr>
            </a:lvl1pPr>
          </a:lstStyle>
          <a:p>
            <a:pPr lvl="0"/>
            <a:r>
              <a:rPr lang="en-US" dirty="0"/>
              <a:t>36</a:t>
            </a:r>
          </a:p>
        </p:txBody>
      </p:sp>
      <p:sp>
        <p:nvSpPr>
          <p:cNvPr id="56" name="TextBox 55">
            <a:extLst>
              <a:ext uri="{FF2B5EF4-FFF2-40B4-BE49-F238E27FC236}">
                <a16:creationId xmlns:a16="http://schemas.microsoft.com/office/drawing/2014/main" id="{A1F5854A-9838-4914-7A8B-4ECEAE4DDB68}"/>
              </a:ext>
            </a:extLst>
          </p:cNvPr>
          <p:cNvSpPr txBox="1"/>
          <p:nvPr userDrawn="1"/>
        </p:nvSpPr>
        <p:spPr>
          <a:xfrm>
            <a:off x="6411349" y="1990094"/>
            <a:ext cx="943941" cy="461665"/>
          </a:xfrm>
          <a:prstGeom prst="rect">
            <a:avLst/>
          </a:prstGeom>
          <a:noFill/>
        </p:spPr>
        <p:txBody>
          <a:bodyPr wrap="square" rtlCol="0">
            <a:spAutoFit/>
          </a:bodyPr>
          <a:lstStyle/>
          <a:p>
            <a:r>
              <a:rPr lang="en-US" sz="2400" b="1" i="0" dirty="0">
                <a:solidFill>
                  <a:srgbClr val="4A4A4A"/>
                </a:solidFill>
                <a:latin typeface="Muli" pitchFamily="2" charset="77"/>
                <a:cs typeface="Rubik Medium" pitchFamily="2" charset="-79"/>
              </a:rPr>
              <a:t>List:</a:t>
            </a:r>
          </a:p>
        </p:txBody>
      </p:sp>
      <p:sp>
        <p:nvSpPr>
          <p:cNvPr id="13" name="Text Placeholder 8">
            <a:extLst>
              <a:ext uri="{FF2B5EF4-FFF2-40B4-BE49-F238E27FC236}">
                <a16:creationId xmlns:a16="http://schemas.microsoft.com/office/drawing/2014/main" id="{4BE9772B-C7C1-353F-2475-A7E844F441C0}"/>
              </a:ext>
            </a:extLst>
          </p:cNvPr>
          <p:cNvSpPr>
            <a:spLocks noGrp="1"/>
          </p:cNvSpPr>
          <p:nvPr>
            <p:ph type="body" sz="quarter" idx="13" hasCustomPrompt="1"/>
          </p:nvPr>
        </p:nvSpPr>
        <p:spPr>
          <a:xfrm>
            <a:off x="1543364" y="5628292"/>
            <a:ext cx="9105272" cy="31219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latin typeface="Sassoon Sans US 2023" pitchFamily="2" charset="77"/>
              </a:defRPr>
            </a:lvl1pPr>
          </a:lstStyle>
          <a:p>
            <a:pPr lvl="0"/>
            <a:r>
              <a:rPr lang="en-US" dirty="0"/>
              <a:t>To spell words with irregular spelling patterns</a:t>
            </a:r>
          </a:p>
        </p:txBody>
      </p:sp>
      <p:sp>
        <p:nvSpPr>
          <p:cNvPr id="15" name="Text Placeholder 8">
            <a:extLst>
              <a:ext uri="{FF2B5EF4-FFF2-40B4-BE49-F238E27FC236}">
                <a16:creationId xmlns:a16="http://schemas.microsoft.com/office/drawing/2014/main" id="{F1D6F095-6BB8-9DC8-585C-714F7FE767D5}"/>
              </a:ext>
            </a:extLst>
          </p:cNvPr>
          <p:cNvSpPr>
            <a:spLocks noGrp="1"/>
          </p:cNvSpPr>
          <p:nvPr>
            <p:ph type="body" sz="quarter" idx="14" hasCustomPrompt="1"/>
          </p:nvPr>
        </p:nvSpPr>
        <p:spPr>
          <a:xfrm>
            <a:off x="836159" y="6026934"/>
            <a:ext cx="10519682" cy="312191"/>
          </a:xfrm>
        </p:spPr>
        <p:txBody>
          <a:bodyPr>
            <a:noAutofit/>
          </a:bodyPr>
          <a:lstStyle>
            <a:lvl1pPr marL="0" marR="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sz="1600" b="0" i="0">
                <a:latin typeface="Sassoon Sans US 2023" pitchFamily="2" charset="77"/>
              </a:defRPr>
            </a:lvl1pPr>
          </a:lstStyle>
          <a:p>
            <a:pPr lvl="0"/>
            <a:r>
              <a:rPr lang="en-US" dirty="0"/>
              <a:t>This week’s words: accommodate, available, competition, determined, existence, identity, muscle, prejudice, rhyme, suggest</a:t>
            </a:r>
          </a:p>
        </p:txBody>
      </p:sp>
    </p:spTree>
    <p:extLst>
      <p:ext uri="{BB962C8B-B14F-4D97-AF65-F5344CB8AC3E}">
        <p14:creationId xmlns:p14="http://schemas.microsoft.com/office/powerpoint/2010/main" val="147552469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67E957F-5785-BE83-5088-3216AED632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1"/>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sp>
        <p:nvSpPr>
          <p:cNvPr id="5" name="Text Placeholder 18">
            <a:extLst>
              <a:ext uri="{FF2B5EF4-FFF2-40B4-BE49-F238E27FC236}">
                <a16:creationId xmlns:a16="http://schemas.microsoft.com/office/drawing/2014/main" id="{1849CB61-1B2C-2E25-7B0F-7A6678B31409}"/>
              </a:ext>
            </a:extLst>
          </p:cNvPr>
          <p:cNvSpPr>
            <a:spLocks noGrp="1"/>
          </p:cNvSpPr>
          <p:nvPr>
            <p:ph type="body" sz="quarter" idx="10" hasCustomPrompt="1"/>
          </p:nvPr>
        </p:nvSpPr>
        <p:spPr>
          <a:xfrm>
            <a:off x="2972736" y="628321"/>
            <a:ext cx="6246528" cy="320675"/>
          </a:xfrm>
        </p:spPr>
        <p:txBody>
          <a:bodyPr>
            <a:noAutofit/>
          </a:bodyPr>
          <a:lstStyle>
            <a:lvl1pPr marL="0" indent="0" algn="ctr">
              <a:buNone/>
              <a:defRPr sz="2200" b="1" i="0">
                <a:solidFill>
                  <a:schemeClr val="tx1"/>
                </a:solidFill>
                <a:latin typeface="Sassoon Sans US 2023" pitchFamily="2" charset="77"/>
              </a:defRPr>
            </a:lvl1pPr>
          </a:lstStyle>
          <a:p>
            <a:pPr lvl="0"/>
            <a:r>
              <a:rPr lang="en-US" dirty="0"/>
              <a:t>Words where ‘ex’ means ‘out’</a:t>
            </a:r>
          </a:p>
        </p:txBody>
      </p:sp>
    </p:spTree>
    <p:extLst>
      <p:ext uri="{BB962C8B-B14F-4D97-AF65-F5344CB8AC3E}">
        <p14:creationId xmlns:p14="http://schemas.microsoft.com/office/powerpoint/2010/main" val="186551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2D389F5B-2B8C-AA13-C05C-23647DEDAD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2CC09BB-5923-F3BA-8817-2ADCD7B6A203}"/>
              </a:ext>
            </a:extLst>
          </p:cNvPr>
          <p:cNvSpPr/>
          <p:nvPr userDrawn="1"/>
        </p:nvSpPr>
        <p:spPr>
          <a:xfrm>
            <a:off x="164275" y="149799"/>
            <a:ext cx="11863449" cy="6558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161203" y="174972"/>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251712" y="1105503"/>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spTree>
    <p:extLst>
      <p:ext uri="{BB962C8B-B14F-4D97-AF65-F5344CB8AC3E}">
        <p14:creationId xmlns:p14="http://schemas.microsoft.com/office/powerpoint/2010/main" val="49958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roup - Sub 2 Lines">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C156E33-FC78-D728-4CA2-9D4F4F9DBB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47"/>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9CED9D9-20B5-394F-0AC8-3D71756BBB2E}"/>
              </a:ext>
            </a:extLst>
          </p:cNvPr>
          <p:cNvPicPr>
            <a:picLocks noChangeAspect="1"/>
          </p:cNvPicPr>
          <p:nvPr userDrawn="1"/>
        </p:nvPicPr>
        <p:blipFill>
          <a:blip r:embed="rId3"/>
          <a:srcRect/>
          <a:stretch/>
        </p:blipFill>
        <p:spPr>
          <a:xfrm>
            <a:off x="284493" y="209185"/>
            <a:ext cx="1077537" cy="1069769"/>
          </a:xfrm>
          <a:prstGeom prst="rect">
            <a:avLst/>
          </a:prstGeom>
        </p:spPr>
      </p:pic>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4"/>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sp>
        <p:nvSpPr>
          <p:cNvPr id="2" name="Text Placeholder 18">
            <a:extLst>
              <a:ext uri="{FF2B5EF4-FFF2-40B4-BE49-F238E27FC236}">
                <a16:creationId xmlns:a16="http://schemas.microsoft.com/office/drawing/2014/main" id="{52CA3969-30A6-C2B5-88DB-6D1276BB0A24}"/>
              </a:ext>
            </a:extLst>
          </p:cNvPr>
          <p:cNvSpPr>
            <a:spLocks noGrp="1"/>
          </p:cNvSpPr>
          <p:nvPr>
            <p:ph type="body" sz="quarter" idx="15" hasCustomPrompt="1"/>
          </p:nvPr>
        </p:nvSpPr>
        <p:spPr>
          <a:xfrm>
            <a:off x="2212145" y="550982"/>
            <a:ext cx="7767706" cy="749135"/>
          </a:xfrm>
        </p:spPr>
        <p:txBody>
          <a:bodyPr anchor="ctr">
            <a:noAutofit/>
          </a:bodyPr>
          <a:lstStyle>
            <a:lvl1pPr marL="0" indent="0" algn="ctr">
              <a:lnSpc>
                <a:spcPts val="2700"/>
              </a:lnSpc>
              <a:spcBef>
                <a:spcPts val="0"/>
              </a:spcBef>
              <a:buNone/>
              <a:defRPr sz="2200" b="1" i="0">
                <a:solidFill>
                  <a:srgbClr val="3372DC"/>
                </a:solidFill>
                <a:latin typeface="Sassoon Sans US 2023" pitchFamily="2" charset="77"/>
              </a:defRPr>
            </a:lvl1pPr>
          </a:lstStyle>
          <a:p>
            <a:pPr lvl="0"/>
            <a:r>
              <a:rPr lang="en-US" dirty="0"/>
              <a:t>Can you help correct my spelling mistakes on these Stage 5 words?</a:t>
            </a:r>
          </a:p>
        </p:txBody>
      </p:sp>
      <p:sp>
        <p:nvSpPr>
          <p:cNvPr id="4" name="Text Placeholder 18">
            <a:extLst>
              <a:ext uri="{FF2B5EF4-FFF2-40B4-BE49-F238E27FC236}">
                <a16:creationId xmlns:a16="http://schemas.microsoft.com/office/drawing/2014/main" id="{92FCA8DE-4E5A-6362-114E-14021F84B774}"/>
              </a:ext>
            </a:extLst>
          </p:cNvPr>
          <p:cNvSpPr>
            <a:spLocks noGrp="1"/>
          </p:cNvSpPr>
          <p:nvPr>
            <p:ph type="body" sz="quarter" idx="10" hasCustomPrompt="1"/>
          </p:nvPr>
        </p:nvSpPr>
        <p:spPr>
          <a:xfrm>
            <a:off x="3494880" y="235339"/>
            <a:ext cx="5202237" cy="320675"/>
          </a:xfrm>
        </p:spPr>
        <p:txBody>
          <a:bodyPr>
            <a:noAutofit/>
          </a:bodyPr>
          <a:lstStyle>
            <a:lvl1pPr marL="0" indent="0" algn="ctr">
              <a:buNone/>
              <a:defRPr sz="1800" b="0" i="0">
                <a:latin typeface="Sassoon Sans US 2023" pitchFamily="2" charset="77"/>
              </a:defRPr>
            </a:lvl1pPr>
          </a:lstStyle>
          <a:p>
            <a:pPr lvl="0"/>
            <a:r>
              <a:rPr lang="en-US" dirty="0"/>
              <a:t>Starter</a:t>
            </a:r>
          </a:p>
        </p:txBody>
      </p:sp>
    </p:spTree>
    <p:extLst>
      <p:ext uri="{BB962C8B-B14F-4D97-AF65-F5344CB8AC3E}">
        <p14:creationId xmlns:p14="http://schemas.microsoft.com/office/powerpoint/2010/main" val="242426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Group - Sub 1 Lin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915C26A-DB07-AD98-AD97-AAAA73C74C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1"/>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pic>
        <p:nvPicPr>
          <p:cNvPr id="3" name="Picture 2">
            <a:extLst>
              <a:ext uri="{FF2B5EF4-FFF2-40B4-BE49-F238E27FC236}">
                <a16:creationId xmlns:a16="http://schemas.microsoft.com/office/drawing/2014/main" id="{C5866E18-4B12-AFF2-7E40-7F5014C6AACC}"/>
              </a:ext>
            </a:extLst>
          </p:cNvPr>
          <p:cNvPicPr>
            <a:picLocks noChangeAspect="1"/>
          </p:cNvPicPr>
          <p:nvPr userDrawn="1"/>
        </p:nvPicPr>
        <p:blipFill>
          <a:blip r:embed="rId4"/>
          <a:srcRect/>
          <a:stretch/>
        </p:blipFill>
        <p:spPr>
          <a:xfrm>
            <a:off x="284493" y="209185"/>
            <a:ext cx="1077537" cy="1069769"/>
          </a:xfrm>
          <a:prstGeom prst="rect">
            <a:avLst/>
          </a:prstGeom>
        </p:spPr>
      </p:pic>
      <p:sp>
        <p:nvSpPr>
          <p:cNvPr id="5" name="Text Placeholder 18">
            <a:extLst>
              <a:ext uri="{FF2B5EF4-FFF2-40B4-BE49-F238E27FC236}">
                <a16:creationId xmlns:a16="http://schemas.microsoft.com/office/drawing/2014/main" id="{39A846B6-8BFF-0F5E-BE83-810842A56C93}"/>
              </a:ext>
            </a:extLst>
          </p:cNvPr>
          <p:cNvSpPr>
            <a:spLocks noGrp="1"/>
          </p:cNvSpPr>
          <p:nvPr>
            <p:ph type="body" sz="quarter" idx="10" hasCustomPrompt="1"/>
          </p:nvPr>
        </p:nvSpPr>
        <p:spPr>
          <a:xfrm>
            <a:off x="3494880" y="378716"/>
            <a:ext cx="5202237" cy="320675"/>
          </a:xfrm>
        </p:spPr>
        <p:txBody>
          <a:bodyPr>
            <a:noAutofit/>
          </a:bodyPr>
          <a:lstStyle>
            <a:lvl1pPr marL="0" indent="0" algn="ctr">
              <a:buNone/>
              <a:defRPr sz="1800" b="0" i="0">
                <a:latin typeface="Sassoon Sans US 2023" pitchFamily="2" charset="77"/>
              </a:defRPr>
            </a:lvl1pPr>
          </a:lstStyle>
          <a:p>
            <a:pPr lvl="0"/>
            <a:r>
              <a:rPr lang="en-US" dirty="0"/>
              <a:t>This Week’s Words</a:t>
            </a:r>
          </a:p>
        </p:txBody>
      </p:sp>
      <p:sp>
        <p:nvSpPr>
          <p:cNvPr id="6" name="Text Placeholder 18">
            <a:extLst>
              <a:ext uri="{FF2B5EF4-FFF2-40B4-BE49-F238E27FC236}">
                <a16:creationId xmlns:a16="http://schemas.microsoft.com/office/drawing/2014/main" id="{889C77C9-5C97-462A-9166-7ABD60255EEF}"/>
              </a:ext>
            </a:extLst>
          </p:cNvPr>
          <p:cNvSpPr>
            <a:spLocks noGrp="1"/>
          </p:cNvSpPr>
          <p:nvPr>
            <p:ph type="body" sz="quarter" idx="11" hasCustomPrompt="1"/>
          </p:nvPr>
        </p:nvSpPr>
        <p:spPr>
          <a:xfrm>
            <a:off x="2212147" y="779824"/>
            <a:ext cx="7767706" cy="365127"/>
          </a:xfrm>
        </p:spPr>
        <p:txBody>
          <a:bodyPr anchor="ctr">
            <a:noAutofit/>
          </a:bodyPr>
          <a:lstStyle>
            <a:lvl1pPr marL="0" indent="0" algn="ctr">
              <a:spcBef>
                <a:spcPts val="500"/>
              </a:spcBef>
              <a:buNone/>
              <a:defRPr sz="2200" b="1" i="0">
                <a:solidFill>
                  <a:srgbClr val="3372DC"/>
                </a:solidFill>
                <a:latin typeface="Sassoon Sans US 2023" pitchFamily="2" charset="77"/>
              </a:defRPr>
            </a:lvl1pPr>
          </a:lstStyle>
          <a:p>
            <a:pPr lvl="0"/>
            <a:r>
              <a:rPr lang="en-US" dirty="0"/>
              <a:t>Do you know what they mean?</a:t>
            </a:r>
          </a:p>
        </p:txBody>
      </p:sp>
    </p:spTree>
    <p:extLst>
      <p:ext uri="{BB962C8B-B14F-4D97-AF65-F5344CB8AC3E}">
        <p14:creationId xmlns:p14="http://schemas.microsoft.com/office/powerpoint/2010/main" val="40764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Group - Header Only">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67E957F-5785-BE83-5088-3216AED632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1"/>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pic>
        <p:nvPicPr>
          <p:cNvPr id="3" name="Picture 2">
            <a:extLst>
              <a:ext uri="{FF2B5EF4-FFF2-40B4-BE49-F238E27FC236}">
                <a16:creationId xmlns:a16="http://schemas.microsoft.com/office/drawing/2014/main" id="{ADEB4C47-536B-996E-0ED4-82AD5B427E8F}"/>
              </a:ext>
            </a:extLst>
          </p:cNvPr>
          <p:cNvPicPr>
            <a:picLocks noChangeAspect="1"/>
          </p:cNvPicPr>
          <p:nvPr userDrawn="1"/>
        </p:nvPicPr>
        <p:blipFill>
          <a:blip r:embed="rId4"/>
          <a:srcRect/>
          <a:stretch/>
        </p:blipFill>
        <p:spPr>
          <a:xfrm>
            <a:off x="284493" y="209185"/>
            <a:ext cx="1077537" cy="1069769"/>
          </a:xfrm>
          <a:prstGeom prst="rect">
            <a:avLst/>
          </a:prstGeom>
        </p:spPr>
      </p:pic>
      <p:sp>
        <p:nvSpPr>
          <p:cNvPr id="5" name="Text Placeholder 18">
            <a:extLst>
              <a:ext uri="{FF2B5EF4-FFF2-40B4-BE49-F238E27FC236}">
                <a16:creationId xmlns:a16="http://schemas.microsoft.com/office/drawing/2014/main" id="{1849CB61-1B2C-2E25-7B0F-7A6678B31409}"/>
              </a:ext>
            </a:extLst>
          </p:cNvPr>
          <p:cNvSpPr>
            <a:spLocks noGrp="1"/>
          </p:cNvSpPr>
          <p:nvPr>
            <p:ph type="body" sz="quarter" idx="10" hasCustomPrompt="1"/>
          </p:nvPr>
        </p:nvSpPr>
        <p:spPr>
          <a:xfrm>
            <a:off x="2972736" y="628321"/>
            <a:ext cx="6246528" cy="320675"/>
          </a:xfrm>
        </p:spPr>
        <p:txBody>
          <a:bodyPr>
            <a:noAutofit/>
          </a:bodyPr>
          <a:lstStyle>
            <a:lvl1pPr marL="0" indent="0" algn="ctr">
              <a:buNone/>
              <a:defRPr sz="2200" b="1" i="0">
                <a:solidFill>
                  <a:schemeClr val="tx1"/>
                </a:solidFill>
                <a:latin typeface="Sassoon Sans US 2023" pitchFamily="2" charset="77"/>
              </a:defRPr>
            </a:lvl1pPr>
          </a:lstStyle>
          <a:p>
            <a:pPr lvl="0"/>
            <a:r>
              <a:rPr lang="en-US" dirty="0"/>
              <a:t>Words where ‘ex’ means ‘out’</a:t>
            </a:r>
          </a:p>
        </p:txBody>
      </p:sp>
    </p:spTree>
    <p:extLst>
      <p:ext uri="{BB962C8B-B14F-4D97-AF65-F5344CB8AC3E}">
        <p14:creationId xmlns:p14="http://schemas.microsoft.com/office/powerpoint/2010/main" val="2393371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die - Sub 2 Line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AC2EA55-C874-53A3-E5B7-0B4873DAAC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223B41F-7C39-A2B6-4475-3BC4511DB4EF}"/>
              </a:ext>
            </a:extLst>
          </p:cNvPr>
          <p:cNvSpPr/>
          <p:nvPr userDrawn="1"/>
        </p:nvSpPr>
        <p:spPr>
          <a:xfrm>
            <a:off x="0" y="-47"/>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pic>
        <p:nvPicPr>
          <p:cNvPr id="2" name="Picture 1">
            <a:extLst>
              <a:ext uri="{FF2B5EF4-FFF2-40B4-BE49-F238E27FC236}">
                <a16:creationId xmlns:a16="http://schemas.microsoft.com/office/drawing/2014/main" id="{8151225A-A422-9053-4DED-767BC3F7D5D5}"/>
              </a:ext>
            </a:extLst>
          </p:cNvPr>
          <p:cNvPicPr>
            <a:picLocks noChangeAspect="1"/>
          </p:cNvPicPr>
          <p:nvPr userDrawn="1"/>
        </p:nvPicPr>
        <p:blipFill>
          <a:blip r:embed="rId4"/>
          <a:srcRect/>
          <a:stretch/>
        </p:blipFill>
        <p:spPr>
          <a:xfrm>
            <a:off x="281563" y="211753"/>
            <a:ext cx="1040165" cy="1038013"/>
          </a:xfrm>
          <a:prstGeom prst="rect">
            <a:avLst/>
          </a:prstGeom>
        </p:spPr>
      </p:pic>
      <p:sp>
        <p:nvSpPr>
          <p:cNvPr id="3" name="Text Placeholder 18">
            <a:extLst>
              <a:ext uri="{FF2B5EF4-FFF2-40B4-BE49-F238E27FC236}">
                <a16:creationId xmlns:a16="http://schemas.microsoft.com/office/drawing/2014/main" id="{D3BE8E32-2B39-B15C-AAC8-33B3D08B7337}"/>
              </a:ext>
            </a:extLst>
          </p:cNvPr>
          <p:cNvSpPr>
            <a:spLocks noGrp="1"/>
          </p:cNvSpPr>
          <p:nvPr>
            <p:ph type="body" sz="quarter" idx="15" hasCustomPrompt="1"/>
          </p:nvPr>
        </p:nvSpPr>
        <p:spPr>
          <a:xfrm>
            <a:off x="2212145" y="203496"/>
            <a:ext cx="7767706" cy="1038013"/>
          </a:xfrm>
        </p:spPr>
        <p:txBody>
          <a:bodyPr anchor="ctr">
            <a:noAutofit/>
          </a:bodyPr>
          <a:lstStyle>
            <a:lvl1pPr marL="0" indent="0" algn="ctr">
              <a:lnSpc>
                <a:spcPct val="150000"/>
              </a:lnSpc>
              <a:spcBef>
                <a:spcPts val="0"/>
              </a:spcBef>
              <a:buNone/>
              <a:defRPr sz="1800" b="1" i="0">
                <a:solidFill>
                  <a:srgbClr val="3372DC"/>
                </a:solidFill>
                <a:latin typeface="Sassoon Sans US 2023" pitchFamily="2" charset="77"/>
              </a:defRPr>
            </a:lvl1pPr>
          </a:lstStyle>
          <a:p>
            <a:pPr lvl="0"/>
            <a:r>
              <a:rPr lang="en-US" dirty="0"/>
              <a:t>To spell words using sound-spelling patterns and phonemic awareness</a:t>
            </a:r>
          </a:p>
          <a:p>
            <a:pPr lvl="0"/>
            <a:r>
              <a:rPr lang="en-US" dirty="0"/>
              <a:t>To spell words with closed syllables</a:t>
            </a:r>
          </a:p>
        </p:txBody>
      </p:sp>
    </p:spTree>
    <p:extLst>
      <p:ext uri="{BB962C8B-B14F-4D97-AF65-F5344CB8AC3E}">
        <p14:creationId xmlns:p14="http://schemas.microsoft.com/office/powerpoint/2010/main" val="372200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ie - Sub 2 Line - ">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C156E33-FC78-D728-4CA2-9D4F4F9DBB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47"/>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sp>
        <p:nvSpPr>
          <p:cNvPr id="2" name="Text Placeholder 18">
            <a:extLst>
              <a:ext uri="{FF2B5EF4-FFF2-40B4-BE49-F238E27FC236}">
                <a16:creationId xmlns:a16="http://schemas.microsoft.com/office/drawing/2014/main" id="{52CA3969-30A6-C2B5-88DB-6D1276BB0A24}"/>
              </a:ext>
            </a:extLst>
          </p:cNvPr>
          <p:cNvSpPr>
            <a:spLocks noGrp="1"/>
          </p:cNvSpPr>
          <p:nvPr>
            <p:ph type="body" sz="quarter" idx="15" hasCustomPrompt="1"/>
          </p:nvPr>
        </p:nvSpPr>
        <p:spPr>
          <a:xfrm>
            <a:off x="2212145" y="550982"/>
            <a:ext cx="7767706" cy="749135"/>
          </a:xfrm>
        </p:spPr>
        <p:txBody>
          <a:bodyPr anchor="ctr">
            <a:noAutofit/>
          </a:bodyPr>
          <a:lstStyle>
            <a:lvl1pPr marL="0" indent="0" algn="ctr">
              <a:lnSpc>
                <a:spcPts val="2700"/>
              </a:lnSpc>
              <a:spcBef>
                <a:spcPts val="0"/>
              </a:spcBef>
              <a:buNone/>
              <a:defRPr sz="2200" b="1" i="0">
                <a:solidFill>
                  <a:srgbClr val="3372DC"/>
                </a:solidFill>
                <a:latin typeface="Sassoon Sans US 2023" pitchFamily="2" charset="77"/>
              </a:defRPr>
            </a:lvl1pPr>
          </a:lstStyle>
          <a:p>
            <a:pPr lvl="0"/>
            <a:r>
              <a:rPr lang="en-US" dirty="0"/>
              <a:t>Can you help correct my spelling mistakes on these Stage 5 words?</a:t>
            </a:r>
          </a:p>
        </p:txBody>
      </p:sp>
      <p:sp>
        <p:nvSpPr>
          <p:cNvPr id="4" name="Text Placeholder 18">
            <a:extLst>
              <a:ext uri="{FF2B5EF4-FFF2-40B4-BE49-F238E27FC236}">
                <a16:creationId xmlns:a16="http://schemas.microsoft.com/office/drawing/2014/main" id="{92FCA8DE-4E5A-6362-114E-14021F84B774}"/>
              </a:ext>
            </a:extLst>
          </p:cNvPr>
          <p:cNvSpPr>
            <a:spLocks noGrp="1"/>
          </p:cNvSpPr>
          <p:nvPr>
            <p:ph type="body" sz="quarter" idx="10" hasCustomPrompt="1"/>
          </p:nvPr>
        </p:nvSpPr>
        <p:spPr>
          <a:xfrm>
            <a:off x="3494880" y="235339"/>
            <a:ext cx="5202237" cy="320675"/>
          </a:xfrm>
        </p:spPr>
        <p:txBody>
          <a:bodyPr>
            <a:noAutofit/>
          </a:bodyPr>
          <a:lstStyle>
            <a:lvl1pPr marL="0" indent="0" algn="ctr">
              <a:buNone/>
              <a:defRPr sz="1800" b="0" i="0">
                <a:latin typeface="Sassoon Sans US 2023" pitchFamily="2" charset="77"/>
              </a:defRPr>
            </a:lvl1pPr>
          </a:lstStyle>
          <a:p>
            <a:pPr lvl="0"/>
            <a:r>
              <a:rPr lang="en-US" dirty="0"/>
              <a:t>Starter</a:t>
            </a:r>
          </a:p>
        </p:txBody>
      </p:sp>
      <p:pic>
        <p:nvPicPr>
          <p:cNvPr id="5" name="Picture 4">
            <a:extLst>
              <a:ext uri="{FF2B5EF4-FFF2-40B4-BE49-F238E27FC236}">
                <a16:creationId xmlns:a16="http://schemas.microsoft.com/office/drawing/2014/main" id="{C83A7781-8B8E-75D8-E1D5-F4AE78164C93}"/>
              </a:ext>
            </a:extLst>
          </p:cNvPr>
          <p:cNvPicPr>
            <a:picLocks noChangeAspect="1"/>
          </p:cNvPicPr>
          <p:nvPr userDrawn="1"/>
        </p:nvPicPr>
        <p:blipFill>
          <a:blip r:embed="rId4"/>
          <a:srcRect/>
          <a:stretch/>
        </p:blipFill>
        <p:spPr>
          <a:xfrm>
            <a:off x="281563" y="211753"/>
            <a:ext cx="1040165" cy="1038013"/>
          </a:xfrm>
          <a:prstGeom prst="rect">
            <a:avLst/>
          </a:prstGeom>
        </p:spPr>
      </p:pic>
    </p:spTree>
    <p:extLst>
      <p:ext uri="{BB962C8B-B14F-4D97-AF65-F5344CB8AC3E}">
        <p14:creationId xmlns:p14="http://schemas.microsoft.com/office/powerpoint/2010/main" val="104728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e - Sub 1 Lin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915C26A-DB07-AD98-AD97-AAAA73C74C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1"/>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sp>
        <p:nvSpPr>
          <p:cNvPr id="5" name="Text Placeholder 18">
            <a:extLst>
              <a:ext uri="{FF2B5EF4-FFF2-40B4-BE49-F238E27FC236}">
                <a16:creationId xmlns:a16="http://schemas.microsoft.com/office/drawing/2014/main" id="{39A846B6-8BFF-0F5E-BE83-810842A56C93}"/>
              </a:ext>
            </a:extLst>
          </p:cNvPr>
          <p:cNvSpPr>
            <a:spLocks noGrp="1"/>
          </p:cNvSpPr>
          <p:nvPr>
            <p:ph type="body" sz="quarter" idx="10" hasCustomPrompt="1"/>
          </p:nvPr>
        </p:nvSpPr>
        <p:spPr>
          <a:xfrm>
            <a:off x="3494880" y="378716"/>
            <a:ext cx="5202237" cy="320675"/>
          </a:xfrm>
        </p:spPr>
        <p:txBody>
          <a:bodyPr>
            <a:noAutofit/>
          </a:bodyPr>
          <a:lstStyle>
            <a:lvl1pPr marL="0" indent="0" algn="ctr">
              <a:buNone/>
              <a:defRPr sz="1800" b="0" i="0">
                <a:latin typeface="Sassoon Sans US 2023" pitchFamily="2" charset="77"/>
              </a:defRPr>
            </a:lvl1pPr>
          </a:lstStyle>
          <a:p>
            <a:pPr lvl="0"/>
            <a:r>
              <a:rPr lang="en-US" dirty="0"/>
              <a:t>This Week’s Words</a:t>
            </a:r>
          </a:p>
        </p:txBody>
      </p:sp>
      <p:sp>
        <p:nvSpPr>
          <p:cNvPr id="6" name="Text Placeholder 18">
            <a:extLst>
              <a:ext uri="{FF2B5EF4-FFF2-40B4-BE49-F238E27FC236}">
                <a16:creationId xmlns:a16="http://schemas.microsoft.com/office/drawing/2014/main" id="{889C77C9-5C97-462A-9166-7ABD60255EEF}"/>
              </a:ext>
            </a:extLst>
          </p:cNvPr>
          <p:cNvSpPr>
            <a:spLocks noGrp="1"/>
          </p:cNvSpPr>
          <p:nvPr>
            <p:ph type="body" sz="quarter" idx="11" hasCustomPrompt="1"/>
          </p:nvPr>
        </p:nvSpPr>
        <p:spPr>
          <a:xfrm>
            <a:off x="2212147" y="779824"/>
            <a:ext cx="7767706" cy="365127"/>
          </a:xfrm>
        </p:spPr>
        <p:txBody>
          <a:bodyPr anchor="ctr">
            <a:noAutofit/>
          </a:bodyPr>
          <a:lstStyle>
            <a:lvl1pPr marL="0" indent="0" algn="ctr">
              <a:spcBef>
                <a:spcPts val="500"/>
              </a:spcBef>
              <a:buNone/>
              <a:defRPr sz="2200" b="1" i="0">
                <a:solidFill>
                  <a:srgbClr val="3372DC"/>
                </a:solidFill>
                <a:latin typeface="Sassoon Sans US 2023" pitchFamily="2" charset="77"/>
              </a:defRPr>
            </a:lvl1pPr>
          </a:lstStyle>
          <a:p>
            <a:pPr lvl="0"/>
            <a:r>
              <a:rPr lang="en-US" dirty="0"/>
              <a:t>Do you know what they mean?</a:t>
            </a:r>
          </a:p>
        </p:txBody>
      </p:sp>
      <p:pic>
        <p:nvPicPr>
          <p:cNvPr id="2" name="Picture 1">
            <a:extLst>
              <a:ext uri="{FF2B5EF4-FFF2-40B4-BE49-F238E27FC236}">
                <a16:creationId xmlns:a16="http://schemas.microsoft.com/office/drawing/2014/main" id="{537E9404-A30A-8586-DF76-E72DF9EA1439}"/>
              </a:ext>
            </a:extLst>
          </p:cNvPr>
          <p:cNvPicPr>
            <a:picLocks noChangeAspect="1"/>
          </p:cNvPicPr>
          <p:nvPr userDrawn="1"/>
        </p:nvPicPr>
        <p:blipFill>
          <a:blip r:embed="rId4"/>
          <a:srcRect/>
          <a:stretch/>
        </p:blipFill>
        <p:spPr>
          <a:xfrm>
            <a:off x="281563" y="211753"/>
            <a:ext cx="1040165" cy="1038013"/>
          </a:xfrm>
          <a:prstGeom prst="rect">
            <a:avLst/>
          </a:prstGeom>
        </p:spPr>
      </p:pic>
    </p:spTree>
    <p:extLst>
      <p:ext uri="{BB962C8B-B14F-4D97-AF65-F5344CB8AC3E}">
        <p14:creationId xmlns:p14="http://schemas.microsoft.com/office/powerpoint/2010/main" val="3989418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die - Word Shed">
    <p:spTree>
      <p:nvGrpSpPr>
        <p:cNvPr id="1" name=""/>
        <p:cNvGrpSpPr/>
        <p:nvPr/>
      </p:nvGrpSpPr>
      <p:grpSpPr>
        <a:xfrm>
          <a:off x="0" y="0"/>
          <a:ext cx="0" cy="0"/>
          <a:chOff x="0" y="0"/>
          <a:chExt cx="0" cy="0"/>
        </a:xfrm>
      </p:grpSpPr>
      <p:pic>
        <p:nvPicPr>
          <p:cNvPr id="23" name="Picture 22" descr="A picture containing text&#10;&#10;Description automatically generated">
            <a:extLst>
              <a:ext uri="{FF2B5EF4-FFF2-40B4-BE49-F238E27FC236}">
                <a16:creationId xmlns:a16="http://schemas.microsoft.com/office/drawing/2014/main" id="{33807233-9F93-3CBB-2788-AB0F5F000A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2CC09BB-5923-F3BA-8817-2ADCD7B6A203}"/>
              </a:ext>
            </a:extLst>
          </p:cNvPr>
          <p:cNvSpPr/>
          <p:nvPr userDrawn="1"/>
        </p:nvSpPr>
        <p:spPr>
          <a:xfrm>
            <a:off x="164275" y="145775"/>
            <a:ext cx="11863449" cy="6558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161203" y="174972"/>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251712" y="1105503"/>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pic>
        <p:nvPicPr>
          <p:cNvPr id="2" name="Picture 1">
            <a:extLst>
              <a:ext uri="{FF2B5EF4-FFF2-40B4-BE49-F238E27FC236}">
                <a16:creationId xmlns:a16="http://schemas.microsoft.com/office/drawing/2014/main" id="{4AA98ED0-F62F-4262-8066-81F961400562}"/>
              </a:ext>
            </a:extLst>
          </p:cNvPr>
          <p:cNvPicPr>
            <a:picLocks noChangeAspect="1"/>
          </p:cNvPicPr>
          <p:nvPr userDrawn="1"/>
        </p:nvPicPr>
        <p:blipFill>
          <a:blip r:embed="rId4"/>
          <a:srcRect/>
          <a:stretch/>
        </p:blipFill>
        <p:spPr>
          <a:xfrm>
            <a:off x="448952" y="367017"/>
            <a:ext cx="1040165" cy="1038013"/>
          </a:xfrm>
          <a:prstGeom prst="rect">
            <a:avLst/>
          </a:prstGeom>
        </p:spPr>
      </p:pic>
      <p:pic>
        <p:nvPicPr>
          <p:cNvPr id="4" name="Picture 3" descr="A picture containing text, table&#10;&#10;Description automatically generated">
            <a:extLst>
              <a:ext uri="{FF2B5EF4-FFF2-40B4-BE49-F238E27FC236}">
                <a16:creationId xmlns:a16="http://schemas.microsoft.com/office/drawing/2014/main" id="{CE29E751-25AC-BFA8-46A4-706C6A427756}"/>
              </a:ext>
            </a:extLst>
          </p:cNvPr>
          <p:cNvPicPr>
            <a:picLocks noChangeAspect="1"/>
          </p:cNvPicPr>
          <p:nvPr userDrawn="1"/>
        </p:nvPicPr>
        <p:blipFill>
          <a:blip r:embed="rId5"/>
          <a:stretch>
            <a:fillRect/>
          </a:stretch>
        </p:blipFill>
        <p:spPr>
          <a:xfrm>
            <a:off x="996390" y="281440"/>
            <a:ext cx="10199217" cy="6287071"/>
          </a:xfrm>
          <a:prstGeom prst="rect">
            <a:avLst/>
          </a:prstGeom>
        </p:spPr>
      </p:pic>
      <p:cxnSp>
        <p:nvCxnSpPr>
          <p:cNvPr id="10" name="Straight Connector 9">
            <a:extLst>
              <a:ext uri="{FF2B5EF4-FFF2-40B4-BE49-F238E27FC236}">
                <a16:creationId xmlns:a16="http://schemas.microsoft.com/office/drawing/2014/main" id="{79B08E96-5E7F-DF53-EADD-D1745781BF09}"/>
              </a:ext>
            </a:extLst>
          </p:cNvPr>
          <p:cNvCxnSpPr>
            <a:cxnSpLocks/>
          </p:cNvCxnSpPr>
          <p:nvPr userDrawn="1"/>
        </p:nvCxnSpPr>
        <p:spPr>
          <a:xfrm>
            <a:off x="5485844" y="2107826"/>
            <a:ext cx="0" cy="4242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0C64E0-1960-B2EB-4E5C-70B2EFAC9CA7}"/>
              </a:ext>
            </a:extLst>
          </p:cNvPr>
          <p:cNvCxnSpPr>
            <a:cxnSpLocks/>
          </p:cNvCxnSpPr>
          <p:nvPr userDrawn="1"/>
        </p:nvCxnSpPr>
        <p:spPr>
          <a:xfrm flipH="1">
            <a:off x="2083981" y="4101690"/>
            <a:ext cx="6730235" cy="315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C1FD4EF-E3AC-4BFD-123B-C5310FFF8F1B}"/>
              </a:ext>
            </a:extLst>
          </p:cNvPr>
          <p:cNvSpPr/>
          <p:nvPr userDrawn="1"/>
        </p:nvSpPr>
        <p:spPr>
          <a:xfrm>
            <a:off x="4631891" y="3880396"/>
            <a:ext cx="1707905" cy="473018"/>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600" b="0" i="0" dirty="0">
              <a:latin typeface="Sassoon Sans US 2023" pitchFamily="2" charset="77"/>
            </a:endParaRPr>
          </a:p>
        </p:txBody>
      </p:sp>
      <p:sp>
        <p:nvSpPr>
          <p:cNvPr id="21" name="Text Placeholder 20">
            <a:extLst>
              <a:ext uri="{FF2B5EF4-FFF2-40B4-BE49-F238E27FC236}">
                <a16:creationId xmlns:a16="http://schemas.microsoft.com/office/drawing/2014/main" id="{81E2199E-F359-2404-55C9-935E12C78AAF}"/>
              </a:ext>
            </a:extLst>
          </p:cNvPr>
          <p:cNvSpPr>
            <a:spLocks noGrp="1"/>
          </p:cNvSpPr>
          <p:nvPr>
            <p:ph type="body" sz="quarter" idx="15" hasCustomPrompt="1"/>
          </p:nvPr>
        </p:nvSpPr>
        <p:spPr>
          <a:xfrm>
            <a:off x="4695396" y="3942280"/>
            <a:ext cx="1580893" cy="349250"/>
          </a:xfrm>
        </p:spPr>
        <p:txBody>
          <a:bodyPr anchor="ctr">
            <a:noAutofit/>
          </a:bodyPr>
          <a:lstStyle>
            <a:lvl1pPr marL="0" indent="0" algn="ctr">
              <a:buNone/>
              <a:defRPr sz="1800" b="1" i="0">
                <a:latin typeface="Sassoon Sans US 2023" pitchFamily="2" charset="77"/>
              </a:defRPr>
            </a:lvl1pPr>
          </a:lstStyle>
          <a:p>
            <a:pPr lvl="0"/>
            <a:r>
              <a:rPr lang="en-US" dirty="0"/>
              <a:t>determined</a:t>
            </a:r>
          </a:p>
        </p:txBody>
      </p:sp>
    </p:spTree>
    <p:extLst>
      <p:ext uri="{BB962C8B-B14F-4D97-AF65-F5344CB8AC3E}">
        <p14:creationId xmlns:p14="http://schemas.microsoft.com/office/powerpoint/2010/main" val="294747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 Word She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2D389F5B-2B8C-AA13-C05C-23647DEDAD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2CC09BB-5923-F3BA-8817-2ADCD7B6A203}"/>
              </a:ext>
            </a:extLst>
          </p:cNvPr>
          <p:cNvSpPr/>
          <p:nvPr userDrawn="1"/>
        </p:nvSpPr>
        <p:spPr>
          <a:xfrm>
            <a:off x="164275" y="149799"/>
            <a:ext cx="11863449" cy="6558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161203" y="174972"/>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251712" y="1105503"/>
            <a:ext cx="576591" cy="365125"/>
          </a:xfrm>
        </p:spPr>
        <p:txBody>
          <a:bodyPr/>
          <a:lstStyle>
            <a:lvl1pPr>
              <a:defRPr b="0" i="0">
                <a:solidFill>
                  <a:schemeClr val="tx1"/>
                </a:solidFill>
                <a:latin typeface="OpenDyslexicAlta" pitchFamily="2" charset="77"/>
              </a:defRPr>
            </a:lvl1pPr>
          </a:lstStyle>
          <a:p>
            <a:r>
              <a:rPr lang="en-US" dirty="0">
                <a:latin typeface="Sassoon Sans US 2023" pitchFamily="2" charset="77"/>
              </a:rPr>
              <a:t>1.</a:t>
            </a:r>
            <a:fld id="{46F6552A-941E-B249-8E39-1E2EE7BF53B4}" type="slidenum">
              <a:rPr lang="en-US" smtClean="0">
                <a:latin typeface="Sassoon Sans US 2023" pitchFamily="2" charset="77"/>
              </a:rPr>
              <a:pPr/>
              <a:t>‹#›</a:t>
            </a:fld>
            <a:endParaRPr lang="en-US" dirty="0">
              <a:latin typeface="Sassoon Sans US 2023" pitchFamily="2" charset="77"/>
            </a:endParaRPr>
          </a:p>
        </p:txBody>
      </p:sp>
      <p:pic>
        <p:nvPicPr>
          <p:cNvPr id="5" name="Picture 4">
            <a:extLst>
              <a:ext uri="{FF2B5EF4-FFF2-40B4-BE49-F238E27FC236}">
                <a16:creationId xmlns:a16="http://schemas.microsoft.com/office/drawing/2014/main" id="{49593209-7E46-1BBD-8BA6-C44513D5007C}"/>
              </a:ext>
            </a:extLst>
          </p:cNvPr>
          <p:cNvPicPr>
            <a:picLocks noChangeAspect="1"/>
          </p:cNvPicPr>
          <p:nvPr userDrawn="1"/>
        </p:nvPicPr>
        <p:blipFill>
          <a:blip r:embed="rId4"/>
          <a:srcRect/>
          <a:stretch/>
        </p:blipFill>
        <p:spPr>
          <a:xfrm>
            <a:off x="430266" y="361103"/>
            <a:ext cx="1077537" cy="1069769"/>
          </a:xfrm>
          <a:prstGeom prst="rect">
            <a:avLst/>
          </a:prstGeom>
        </p:spPr>
      </p:pic>
      <p:pic>
        <p:nvPicPr>
          <p:cNvPr id="6" name="Picture 5" descr="A picture containing text, table&#10;&#10;Description automatically generated">
            <a:extLst>
              <a:ext uri="{FF2B5EF4-FFF2-40B4-BE49-F238E27FC236}">
                <a16:creationId xmlns:a16="http://schemas.microsoft.com/office/drawing/2014/main" id="{831DBA19-0604-C5FF-AC4B-78F2A8802586}"/>
              </a:ext>
            </a:extLst>
          </p:cNvPr>
          <p:cNvPicPr>
            <a:picLocks noChangeAspect="1"/>
          </p:cNvPicPr>
          <p:nvPr userDrawn="1"/>
        </p:nvPicPr>
        <p:blipFill>
          <a:blip r:embed="rId5"/>
          <a:stretch>
            <a:fillRect/>
          </a:stretch>
        </p:blipFill>
        <p:spPr>
          <a:xfrm>
            <a:off x="996390" y="281440"/>
            <a:ext cx="10199217" cy="6287071"/>
          </a:xfrm>
          <a:prstGeom prst="rect">
            <a:avLst/>
          </a:prstGeom>
        </p:spPr>
      </p:pic>
      <p:cxnSp>
        <p:nvCxnSpPr>
          <p:cNvPr id="14" name="Straight Connector 13">
            <a:extLst>
              <a:ext uri="{FF2B5EF4-FFF2-40B4-BE49-F238E27FC236}">
                <a16:creationId xmlns:a16="http://schemas.microsoft.com/office/drawing/2014/main" id="{093FF02A-DF74-9CB2-CFBB-A3DFB5E68816}"/>
              </a:ext>
            </a:extLst>
          </p:cNvPr>
          <p:cNvCxnSpPr>
            <a:cxnSpLocks/>
          </p:cNvCxnSpPr>
          <p:nvPr userDrawn="1"/>
        </p:nvCxnSpPr>
        <p:spPr>
          <a:xfrm>
            <a:off x="5485844" y="2107826"/>
            <a:ext cx="0" cy="4242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26371C-7C1B-30AA-0700-0525D268D221}"/>
              </a:ext>
            </a:extLst>
          </p:cNvPr>
          <p:cNvCxnSpPr>
            <a:cxnSpLocks/>
          </p:cNvCxnSpPr>
          <p:nvPr userDrawn="1"/>
        </p:nvCxnSpPr>
        <p:spPr>
          <a:xfrm flipH="1">
            <a:off x="2083981" y="4101690"/>
            <a:ext cx="6730235" cy="315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B451504-0DC0-0134-175A-109A85965815}"/>
              </a:ext>
            </a:extLst>
          </p:cNvPr>
          <p:cNvSpPr/>
          <p:nvPr userDrawn="1"/>
        </p:nvSpPr>
        <p:spPr>
          <a:xfrm>
            <a:off x="4631891" y="3880396"/>
            <a:ext cx="1707905" cy="473018"/>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600" b="0" i="0" dirty="0">
              <a:latin typeface="Sassoon Sans US 2023" pitchFamily="2" charset="77"/>
            </a:endParaRPr>
          </a:p>
        </p:txBody>
      </p:sp>
      <p:sp>
        <p:nvSpPr>
          <p:cNvPr id="2" name="Text Placeholder 20">
            <a:extLst>
              <a:ext uri="{FF2B5EF4-FFF2-40B4-BE49-F238E27FC236}">
                <a16:creationId xmlns:a16="http://schemas.microsoft.com/office/drawing/2014/main" id="{915F3ED2-9B19-56D4-9CDB-8B9171543282}"/>
              </a:ext>
            </a:extLst>
          </p:cNvPr>
          <p:cNvSpPr>
            <a:spLocks noGrp="1"/>
          </p:cNvSpPr>
          <p:nvPr>
            <p:ph type="body" sz="quarter" idx="15" hasCustomPrompt="1"/>
          </p:nvPr>
        </p:nvSpPr>
        <p:spPr>
          <a:xfrm>
            <a:off x="4695396" y="3942280"/>
            <a:ext cx="1580893" cy="349250"/>
          </a:xfrm>
        </p:spPr>
        <p:txBody>
          <a:bodyPr anchor="ctr">
            <a:noAutofit/>
          </a:bodyPr>
          <a:lstStyle>
            <a:lvl1pPr marL="0" indent="0" algn="ctr">
              <a:buNone/>
              <a:defRPr sz="1800" b="1" i="0">
                <a:latin typeface="Sassoon Sans US 2023" pitchFamily="2" charset="77"/>
              </a:defRPr>
            </a:lvl1pPr>
          </a:lstStyle>
          <a:p>
            <a:pPr lvl="0"/>
            <a:r>
              <a:rPr lang="en-US" dirty="0"/>
              <a:t>determined</a:t>
            </a:r>
          </a:p>
        </p:txBody>
      </p:sp>
    </p:spTree>
    <p:extLst>
      <p:ext uri="{BB962C8B-B14F-4D97-AF65-F5344CB8AC3E}">
        <p14:creationId xmlns:p14="http://schemas.microsoft.com/office/powerpoint/2010/main" val="120899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EB19C3-256C-757A-1C11-005A1E261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AA1149-8044-D8DF-7BE6-E115305BD1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755750-BDE3-B78F-DB51-7C817E39F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3252C-7E3D-1749-8409-A4F8F98D5649}" type="datetime1">
              <a:rPr lang="en-GB" smtClean="0"/>
              <a:t>03/07/2023</a:t>
            </a:fld>
            <a:endParaRPr lang="en-US"/>
          </a:p>
        </p:txBody>
      </p:sp>
      <p:sp>
        <p:nvSpPr>
          <p:cNvPr id="5" name="Footer Placeholder 4">
            <a:extLst>
              <a:ext uri="{FF2B5EF4-FFF2-40B4-BE49-F238E27FC236}">
                <a16:creationId xmlns:a16="http://schemas.microsoft.com/office/drawing/2014/main" id="{84E0A41E-4263-FAC8-9253-A8FF13310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60B5C-B851-659C-C303-EE30E7847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9F226-F87C-E84C-97C9-94623B94459A}" type="slidenum">
              <a:rPr lang="en-US" smtClean="0"/>
              <a:t>‹#›</a:t>
            </a:fld>
            <a:endParaRPr lang="en-US"/>
          </a:p>
        </p:txBody>
      </p:sp>
    </p:spTree>
    <p:extLst>
      <p:ext uri="{BB962C8B-B14F-4D97-AF65-F5344CB8AC3E}">
        <p14:creationId xmlns:p14="http://schemas.microsoft.com/office/powerpoint/2010/main" val="112839920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9960C7-170D-3174-8B20-A83607F8C197}"/>
              </a:ext>
            </a:extLst>
          </p:cNvPr>
          <p:cNvSpPr>
            <a:spLocks noGrp="1"/>
          </p:cNvSpPr>
          <p:nvPr>
            <p:ph type="body" sz="quarter" idx="12"/>
          </p:nvPr>
        </p:nvSpPr>
        <p:spPr/>
        <p:txBody>
          <a:bodyPr>
            <a:noAutofit/>
          </a:bodyPr>
          <a:lstStyle/>
          <a:p>
            <a:r>
              <a:rPr lang="en-GB" dirty="0">
                <a:latin typeface="Sassoon Sans US 2023" pitchFamily="2" charset="0"/>
              </a:rPr>
              <a:t>To be able to spell </a:t>
            </a:r>
            <a:r>
              <a:rPr lang="en-US" i="0" dirty="0">
                <a:solidFill>
                  <a:srgbClr val="000000"/>
                </a:solidFill>
                <a:effectLst/>
                <a:latin typeface="Sassoon Sans US 2023" pitchFamily="2" charset="0"/>
              </a:rPr>
              <a:t>words with multiple sound-spelling patterns</a:t>
            </a:r>
            <a:endParaRPr lang="en-US" dirty="0">
              <a:latin typeface="Sassoon Sans US 2023" pitchFamily="2" charset="0"/>
            </a:endParaRPr>
          </a:p>
        </p:txBody>
      </p:sp>
      <p:sp>
        <p:nvSpPr>
          <p:cNvPr id="3" name="Text Placeholder 2">
            <a:extLst>
              <a:ext uri="{FF2B5EF4-FFF2-40B4-BE49-F238E27FC236}">
                <a16:creationId xmlns:a16="http://schemas.microsoft.com/office/drawing/2014/main" id="{35BAD0E8-9139-3B35-1AEA-C12772E1AA0F}"/>
              </a:ext>
            </a:extLst>
          </p:cNvPr>
          <p:cNvSpPr>
            <a:spLocks noGrp="1"/>
          </p:cNvSpPr>
          <p:nvPr>
            <p:ph type="body" sz="quarter" idx="10"/>
          </p:nvPr>
        </p:nvSpPr>
        <p:spPr/>
        <p:txBody>
          <a:bodyPr>
            <a:noAutofit/>
          </a:bodyPr>
          <a:lstStyle/>
          <a:p>
            <a:r>
              <a:rPr lang="en-US" dirty="0"/>
              <a:t>3</a:t>
            </a:r>
          </a:p>
        </p:txBody>
      </p:sp>
      <p:sp>
        <p:nvSpPr>
          <p:cNvPr id="4" name="Text Placeholder 3">
            <a:extLst>
              <a:ext uri="{FF2B5EF4-FFF2-40B4-BE49-F238E27FC236}">
                <a16:creationId xmlns:a16="http://schemas.microsoft.com/office/drawing/2014/main" id="{91BC32C4-2160-E64A-735F-CC424DC4DDD2}"/>
              </a:ext>
            </a:extLst>
          </p:cNvPr>
          <p:cNvSpPr>
            <a:spLocks noGrp="1"/>
          </p:cNvSpPr>
          <p:nvPr>
            <p:ph type="body" sz="quarter" idx="11"/>
          </p:nvPr>
        </p:nvSpPr>
        <p:spPr/>
        <p:txBody>
          <a:bodyPr>
            <a:noAutofit/>
          </a:bodyPr>
          <a:lstStyle/>
          <a:p>
            <a:r>
              <a:rPr lang="en-US" dirty="0"/>
              <a:t>1</a:t>
            </a:r>
          </a:p>
        </p:txBody>
      </p:sp>
      <p:sp>
        <p:nvSpPr>
          <p:cNvPr id="5" name="Text Placeholder 4">
            <a:extLst>
              <a:ext uri="{FF2B5EF4-FFF2-40B4-BE49-F238E27FC236}">
                <a16:creationId xmlns:a16="http://schemas.microsoft.com/office/drawing/2014/main" id="{0BA8C605-1EA6-9E86-A100-740941BDB1D7}"/>
              </a:ext>
            </a:extLst>
          </p:cNvPr>
          <p:cNvSpPr>
            <a:spLocks noGrp="1"/>
          </p:cNvSpPr>
          <p:nvPr>
            <p:ph type="body" sz="quarter" idx="13"/>
          </p:nvPr>
        </p:nvSpPr>
        <p:spPr/>
        <p:txBody>
          <a:bodyPr/>
          <a:lstStyle/>
          <a:p>
            <a:r>
              <a:rPr lang="en-GB" altLang="en-US" dirty="0">
                <a:solidFill>
                  <a:srgbClr val="1D1C1D"/>
                </a:solidFill>
                <a:ea typeface="Calibri" panose="020F0502020204030204" pitchFamily="34" charset="0"/>
                <a:cs typeface="Arial" panose="020B0604020202020204" pitchFamily="34" charset="0"/>
              </a:rPr>
              <a:t>To spell w</a:t>
            </a:r>
            <a:r>
              <a:rPr lang="en-GB" dirty="0"/>
              <a:t>ords with open and closed syllables</a:t>
            </a:r>
          </a:p>
        </p:txBody>
      </p:sp>
      <p:sp>
        <p:nvSpPr>
          <p:cNvPr id="6" name="Text Placeholder 5">
            <a:extLst>
              <a:ext uri="{FF2B5EF4-FFF2-40B4-BE49-F238E27FC236}">
                <a16:creationId xmlns:a16="http://schemas.microsoft.com/office/drawing/2014/main" id="{BFD4221A-9EF9-69DC-3A36-287CA66E1BBC}"/>
              </a:ext>
            </a:extLst>
          </p:cNvPr>
          <p:cNvSpPr>
            <a:spLocks noGrp="1"/>
          </p:cNvSpPr>
          <p:nvPr>
            <p:ph type="body" sz="quarter" idx="14"/>
          </p:nvPr>
        </p:nvSpPr>
        <p:spPr/>
        <p:txBody>
          <a:bodyPr>
            <a:noAutofit/>
          </a:bodyPr>
          <a:lstStyle/>
          <a:p>
            <a:r>
              <a:rPr lang="en-GB" dirty="0">
                <a:latin typeface="Sassoon Sans US 2023" pitchFamily="2" charset="0"/>
              </a:rPr>
              <a:t>This week’s words: </a:t>
            </a:r>
            <a:r>
              <a:rPr lang="en-US" b="0" i="0" u="none" strike="noStrike" dirty="0">
                <a:solidFill>
                  <a:srgbClr val="000000"/>
                </a:solidFill>
                <a:effectLst/>
                <a:latin typeface="Sassoon Sans US 2023" pitchFamily="2" charset="0"/>
              </a:rPr>
              <a:t>frozen, tomato, donate, prevent, coconut, basic, </a:t>
            </a:r>
            <a:r>
              <a:rPr lang="en-US" b="0" i="0" u="none" strike="noStrike" dirty="0">
                <a:solidFill>
                  <a:srgbClr val="6AA84F"/>
                </a:solidFill>
                <a:effectLst/>
                <a:latin typeface="Sassoon Sans US 2023" pitchFamily="2" charset="0"/>
              </a:rPr>
              <a:t>until</a:t>
            </a:r>
            <a:r>
              <a:rPr lang="en-US" b="0" i="0" u="none" strike="noStrike" dirty="0">
                <a:solidFill>
                  <a:srgbClr val="000000"/>
                </a:solidFill>
                <a:effectLst/>
                <a:latin typeface="Sassoon Sans US 2023" pitchFamily="2" charset="0"/>
              </a:rPr>
              <a:t>, enable, united, capable</a:t>
            </a:r>
            <a:endParaRPr lang="en-US" dirty="0">
              <a:latin typeface="Sassoon Sans US 2023" pitchFamily="2" charset="0"/>
            </a:endParaRPr>
          </a:p>
        </p:txBody>
      </p:sp>
    </p:spTree>
    <p:extLst>
      <p:ext uri="{BB962C8B-B14F-4D97-AF65-F5344CB8AC3E}">
        <p14:creationId xmlns:p14="http://schemas.microsoft.com/office/powerpoint/2010/main" val="335438085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815F77-220B-E292-454B-95420D7A0F19}"/>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9</a:t>
            </a:fld>
            <a:endParaRPr lang="en-US" dirty="0">
              <a:latin typeface="Sassoon Sans US 2023" pitchFamily="2" charset="77"/>
            </a:endParaRPr>
          </a:p>
        </p:txBody>
      </p:sp>
      <p:sp>
        <p:nvSpPr>
          <p:cNvPr id="7" name="Text Placeholder 6">
            <a:extLst>
              <a:ext uri="{FF2B5EF4-FFF2-40B4-BE49-F238E27FC236}">
                <a16:creationId xmlns:a16="http://schemas.microsoft.com/office/drawing/2014/main" id="{23D387AD-1A60-1E33-B254-9E8DFFF472D5}"/>
              </a:ext>
            </a:extLst>
          </p:cNvPr>
          <p:cNvSpPr>
            <a:spLocks noGrp="1"/>
          </p:cNvSpPr>
          <p:nvPr>
            <p:ph type="body" sz="quarter" idx="10"/>
          </p:nvPr>
        </p:nvSpPr>
        <p:spPr/>
        <p:txBody>
          <a:bodyPr/>
          <a:lstStyle/>
          <a:p>
            <a:pPr eaLnBrk="0" fontAlgn="base" hangingPunct="0">
              <a:spcBef>
                <a:spcPct val="0"/>
              </a:spcBef>
              <a:spcAft>
                <a:spcPct val="0"/>
              </a:spcAft>
            </a:pPr>
            <a:r>
              <a:rPr lang="en-GB" dirty="0">
                <a:cs typeface="Arial" panose="020B0604020202020204" pitchFamily="34" charset="0"/>
              </a:rPr>
              <a:t>Open and Closed Syllables</a:t>
            </a:r>
          </a:p>
        </p:txBody>
      </p:sp>
      <p:sp>
        <p:nvSpPr>
          <p:cNvPr id="18" name="Text Placeholder 17">
            <a:extLst>
              <a:ext uri="{FF2B5EF4-FFF2-40B4-BE49-F238E27FC236}">
                <a16:creationId xmlns:a16="http://schemas.microsoft.com/office/drawing/2014/main" id="{A2230E58-32DA-6C5D-8287-7679780C35C6}"/>
              </a:ext>
            </a:extLst>
          </p:cNvPr>
          <p:cNvSpPr>
            <a:spLocks noGrp="1"/>
          </p:cNvSpPr>
          <p:nvPr>
            <p:ph type="body" sz="quarter" idx="11"/>
          </p:nvPr>
        </p:nvSpPr>
        <p:spPr/>
        <p:txBody>
          <a:bodyPr/>
          <a:lstStyle/>
          <a:p>
            <a:r>
              <a:rPr lang="en-US" dirty="0">
                <a:solidFill>
                  <a:srgbClr val="FF0000"/>
                </a:solidFill>
              </a:rPr>
              <a:t>Answers</a:t>
            </a:r>
          </a:p>
        </p:txBody>
      </p:sp>
      <p:graphicFrame>
        <p:nvGraphicFramePr>
          <p:cNvPr id="2" name="Table 4">
            <a:extLst>
              <a:ext uri="{FF2B5EF4-FFF2-40B4-BE49-F238E27FC236}">
                <a16:creationId xmlns:a16="http://schemas.microsoft.com/office/drawing/2014/main" id="{5DA805F3-79D5-B62C-12FA-E1D449E5A1DE}"/>
              </a:ext>
            </a:extLst>
          </p:cNvPr>
          <p:cNvGraphicFramePr>
            <a:graphicFrameLocks noGrp="1"/>
          </p:cNvGraphicFramePr>
          <p:nvPr>
            <p:extLst>
              <p:ext uri="{D42A27DB-BD31-4B8C-83A1-F6EECF244321}">
                <p14:modId xmlns:p14="http://schemas.microsoft.com/office/powerpoint/2010/main" val="1203737024"/>
              </p:ext>
            </p:extLst>
          </p:nvPr>
        </p:nvGraphicFramePr>
        <p:xfrm>
          <a:off x="368301" y="1783370"/>
          <a:ext cx="11468102" cy="4742316"/>
        </p:xfrm>
        <a:graphic>
          <a:graphicData uri="http://schemas.openxmlformats.org/drawingml/2006/table">
            <a:tbl>
              <a:tblPr firstRow="1" bandRow="1">
                <a:tableStyleId>{5940675A-B579-460E-94D1-54222C63F5DA}</a:tableStyleId>
              </a:tblPr>
              <a:tblGrid>
                <a:gridCol w="2252700">
                  <a:extLst>
                    <a:ext uri="{9D8B030D-6E8A-4147-A177-3AD203B41FA5}">
                      <a16:colId xmlns:a16="http://schemas.microsoft.com/office/drawing/2014/main" val="2451205565"/>
                    </a:ext>
                  </a:extLst>
                </a:gridCol>
                <a:gridCol w="1738124">
                  <a:extLst>
                    <a:ext uri="{9D8B030D-6E8A-4147-A177-3AD203B41FA5}">
                      <a16:colId xmlns:a16="http://schemas.microsoft.com/office/drawing/2014/main" val="2416134538"/>
                    </a:ext>
                  </a:extLst>
                </a:gridCol>
                <a:gridCol w="736743">
                  <a:extLst>
                    <a:ext uri="{9D8B030D-6E8A-4147-A177-3AD203B41FA5}">
                      <a16:colId xmlns:a16="http://schemas.microsoft.com/office/drawing/2014/main" val="1999317782"/>
                    </a:ext>
                  </a:extLst>
                </a:gridCol>
                <a:gridCol w="736742">
                  <a:extLst>
                    <a:ext uri="{9D8B030D-6E8A-4147-A177-3AD203B41FA5}">
                      <a16:colId xmlns:a16="http://schemas.microsoft.com/office/drawing/2014/main" val="664373731"/>
                    </a:ext>
                  </a:extLst>
                </a:gridCol>
                <a:gridCol w="736743">
                  <a:extLst>
                    <a:ext uri="{9D8B030D-6E8A-4147-A177-3AD203B41FA5}">
                      <a16:colId xmlns:a16="http://schemas.microsoft.com/office/drawing/2014/main" val="1352365665"/>
                    </a:ext>
                  </a:extLst>
                </a:gridCol>
                <a:gridCol w="736742">
                  <a:extLst>
                    <a:ext uri="{9D8B030D-6E8A-4147-A177-3AD203B41FA5}">
                      <a16:colId xmlns:a16="http://schemas.microsoft.com/office/drawing/2014/main" val="3658062347"/>
                    </a:ext>
                  </a:extLst>
                </a:gridCol>
                <a:gridCol w="736743">
                  <a:extLst>
                    <a:ext uri="{9D8B030D-6E8A-4147-A177-3AD203B41FA5}">
                      <a16:colId xmlns:a16="http://schemas.microsoft.com/office/drawing/2014/main" val="4134021900"/>
                    </a:ext>
                  </a:extLst>
                </a:gridCol>
                <a:gridCol w="736742">
                  <a:extLst>
                    <a:ext uri="{9D8B030D-6E8A-4147-A177-3AD203B41FA5}">
                      <a16:colId xmlns:a16="http://schemas.microsoft.com/office/drawing/2014/main" val="3974174830"/>
                    </a:ext>
                  </a:extLst>
                </a:gridCol>
                <a:gridCol w="736743">
                  <a:extLst>
                    <a:ext uri="{9D8B030D-6E8A-4147-A177-3AD203B41FA5}">
                      <a16:colId xmlns:a16="http://schemas.microsoft.com/office/drawing/2014/main" val="44217294"/>
                    </a:ext>
                  </a:extLst>
                </a:gridCol>
                <a:gridCol w="2320080">
                  <a:extLst>
                    <a:ext uri="{9D8B030D-6E8A-4147-A177-3AD203B41FA5}">
                      <a16:colId xmlns:a16="http://schemas.microsoft.com/office/drawing/2014/main" val="4092447763"/>
                    </a:ext>
                  </a:extLst>
                </a:gridCol>
              </a:tblGrid>
              <a:tr h="718530">
                <a:tc>
                  <a:txBody>
                    <a:bodyPr/>
                    <a:lstStyle/>
                    <a:p>
                      <a:pPr algn="ctr"/>
                      <a:r>
                        <a:rPr lang="en-GB" sz="1800" b="1" dirty="0">
                          <a:latin typeface="Sassoon Sans US 2023" pitchFamily="2" charset="0"/>
                        </a:rPr>
                        <a:t>Words</a:t>
                      </a:r>
                    </a:p>
                  </a:txBody>
                  <a:tcPr anchor="ctr"/>
                </a:tc>
                <a:tc>
                  <a:txBody>
                    <a:bodyPr/>
                    <a:lstStyle/>
                    <a:p>
                      <a:pPr algn="ctr"/>
                      <a:r>
                        <a:rPr lang="en-US" sz="1800" b="1" dirty="0">
                          <a:latin typeface="Sassoon Sans US 2023" pitchFamily="2" charset="0"/>
                        </a:rPr>
                        <a:t>Syllables</a:t>
                      </a:r>
                    </a:p>
                  </a:txBody>
                  <a:tcPr anchor="ctr"/>
                </a:tc>
                <a:tc gridSpan="7">
                  <a:txBody>
                    <a:bodyPr/>
                    <a:lstStyle/>
                    <a:p>
                      <a:pPr algn="ctr"/>
                      <a:r>
                        <a:rPr lang="en-US" sz="1800" b="1" dirty="0">
                          <a:latin typeface="Sassoon Sans US 2023" pitchFamily="2" charset="0"/>
                        </a:rPr>
                        <a:t>Sound Boxes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800" b="1" dirty="0">
                          <a:latin typeface="Sassoon Sans US 2023" pitchFamily="2" charset="0"/>
                        </a:rPr>
                        <a:t>My Words</a:t>
                      </a:r>
                    </a:p>
                  </a:txBody>
                  <a:tcPr anchor="ctr"/>
                </a:tc>
                <a:extLst>
                  <a:ext uri="{0D108BD9-81ED-4DB2-BD59-A6C34878D82A}">
                    <a16:rowId xmlns:a16="http://schemas.microsoft.com/office/drawing/2014/main" val="3452706255"/>
                  </a:ext>
                </a:extLst>
              </a:tr>
              <a:tr h="670631">
                <a:tc>
                  <a:txBody>
                    <a:bodyPr/>
                    <a:lstStyle/>
                    <a:p>
                      <a:pPr algn="ctr"/>
                      <a:r>
                        <a:rPr lang="en-GB" sz="2400" dirty="0">
                          <a:latin typeface="Sassoon Sans US 2023" pitchFamily="2" charset="0"/>
                        </a:rPr>
                        <a:t>coconut</a:t>
                      </a:r>
                    </a:p>
                  </a:txBody>
                  <a:tcPr anchor="ctr"/>
                </a:tc>
                <a:tc>
                  <a:txBody>
                    <a:bodyPr/>
                    <a:lstStyle/>
                    <a:p>
                      <a:pPr algn="ctr"/>
                      <a:r>
                        <a:rPr lang="en-US" sz="2000" dirty="0" err="1">
                          <a:solidFill>
                            <a:srgbClr val="FF3760"/>
                          </a:solidFill>
                          <a:latin typeface="Sassoon Sans US 2023" pitchFamily="2" charset="0"/>
                        </a:rPr>
                        <a:t>co</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co</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nut</a:t>
                      </a:r>
                      <a:endParaRPr lang="en-US" sz="2000" dirty="0">
                        <a:solidFill>
                          <a:srgbClr val="FF3760"/>
                        </a:solidFill>
                        <a:latin typeface="Sassoon Sans US 2023" pitchFamily="2" charset="0"/>
                      </a:endParaRPr>
                    </a:p>
                  </a:txBody>
                  <a:tcPr/>
                </a:tc>
                <a:tc>
                  <a:txBody>
                    <a:bodyPr/>
                    <a:lstStyle/>
                    <a:p>
                      <a:pPr algn="ctr"/>
                      <a:r>
                        <a:rPr lang="en-GB" sz="2400" dirty="0">
                          <a:solidFill>
                            <a:srgbClr val="FF3760"/>
                          </a:solidFill>
                          <a:latin typeface="Sassoon Sans US 2023" pitchFamily="2" charset="0"/>
                        </a:rPr>
                        <a:t>c</a:t>
                      </a:r>
                    </a:p>
                  </a:txBody>
                  <a:tcPr anchor="ctr"/>
                </a:tc>
                <a:tc>
                  <a:txBody>
                    <a:bodyPr/>
                    <a:lstStyle/>
                    <a:p>
                      <a:pPr algn="ctr"/>
                      <a:r>
                        <a:rPr lang="en-GB" sz="2400" dirty="0">
                          <a:solidFill>
                            <a:srgbClr val="FF3760"/>
                          </a:solidFill>
                          <a:latin typeface="Sassoon Sans US 2023" pitchFamily="2" charset="0"/>
                        </a:rPr>
                        <a:t>o</a:t>
                      </a:r>
                    </a:p>
                  </a:txBody>
                  <a:tcPr anchor="ctr"/>
                </a:tc>
                <a:tc>
                  <a:txBody>
                    <a:bodyPr/>
                    <a:lstStyle/>
                    <a:p>
                      <a:pPr algn="ctr"/>
                      <a:r>
                        <a:rPr lang="en-GB" sz="2400" dirty="0">
                          <a:solidFill>
                            <a:srgbClr val="FF3760"/>
                          </a:solidFill>
                          <a:latin typeface="Sassoon Sans US 2023" pitchFamily="2" charset="0"/>
                        </a:rPr>
                        <a:t>c</a:t>
                      </a:r>
                    </a:p>
                  </a:txBody>
                  <a:tcPr anchor="ctr"/>
                </a:tc>
                <a:tc>
                  <a:txBody>
                    <a:bodyPr/>
                    <a:lstStyle/>
                    <a:p>
                      <a:pPr algn="ctr"/>
                      <a:r>
                        <a:rPr lang="en-GB" sz="2400" dirty="0">
                          <a:solidFill>
                            <a:srgbClr val="FF3760"/>
                          </a:solidFill>
                          <a:latin typeface="Sassoon Sans US 2023" pitchFamily="2" charset="0"/>
                        </a:rPr>
                        <a:t>o</a:t>
                      </a:r>
                    </a:p>
                  </a:txBody>
                  <a:tcPr anchor="ctr"/>
                </a:tc>
                <a:tc>
                  <a:txBody>
                    <a:bodyPr/>
                    <a:lstStyle/>
                    <a:p>
                      <a:pPr algn="ctr"/>
                      <a:r>
                        <a:rPr lang="en-GB" sz="2400" dirty="0">
                          <a:solidFill>
                            <a:srgbClr val="FF3760"/>
                          </a:solidFill>
                          <a:latin typeface="Sassoon Sans US 2023" pitchFamily="2" charset="0"/>
                        </a:rPr>
                        <a:t>n</a:t>
                      </a:r>
                    </a:p>
                  </a:txBody>
                  <a:tcPr anchor="ctr"/>
                </a:tc>
                <a:tc>
                  <a:txBody>
                    <a:bodyPr/>
                    <a:lstStyle/>
                    <a:p>
                      <a:pPr algn="ctr"/>
                      <a:r>
                        <a:rPr lang="en-GB" sz="2400" dirty="0">
                          <a:solidFill>
                            <a:srgbClr val="FF3760"/>
                          </a:solidFill>
                          <a:latin typeface="Sassoon Sans US 2023" pitchFamily="2" charset="0"/>
                        </a:rPr>
                        <a:t>u</a:t>
                      </a:r>
                    </a:p>
                  </a:txBody>
                  <a:tcPr anchor="ctr"/>
                </a:tc>
                <a:tc>
                  <a:txBody>
                    <a:bodyPr/>
                    <a:lstStyle/>
                    <a:p>
                      <a:pPr algn="ctr"/>
                      <a:r>
                        <a:rPr lang="en-GB" sz="2400" dirty="0">
                          <a:solidFill>
                            <a:srgbClr val="FF3760"/>
                          </a:solidFill>
                          <a:latin typeface="Sassoon Sans US 2023" pitchFamily="2" charset="0"/>
                        </a:rPr>
                        <a:t>t</a:t>
                      </a:r>
                    </a:p>
                  </a:txBody>
                  <a:tcPr anchor="ctr"/>
                </a:tc>
                <a:tc>
                  <a:txBody>
                    <a:bodyPr/>
                    <a:lstStyle/>
                    <a:p>
                      <a:pPr algn="ctr"/>
                      <a:r>
                        <a:rPr lang="en-US" sz="2000" dirty="0">
                          <a:solidFill>
                            <a:srgbClr val="FF3760"/>
                          </a:solidFill>
                          <a:latin typeface="Lucida Handwriting" panose="03010101010101010101" pitchFamily="66" charset="0"/>
                        </a:rPr>
                        <a:t>coconut</a:t>
                      </a:r>
                    </a:p>
                  </a:txBody>
                  <a:tcPr anchor="ctr"/>
                </a:tc>
                <a:extLst>
                  <a:ext uri="{0D108BD9-81ED-4DB2-BD59-A6C34878D82A}">
                    <a16:rowId xmlns:a16="http://schemas.microsoft.com/office/drawing/2014/main" val="3418553400"/>
                  </a:ext>
                </a:extLst>
              </a:tr>
              <a:tr h="670631">
                <a:tc>
                  <a:txBody>
                    <a:bodyPr/>
                    <a:lstStyle/>
                    <a:p>
                      <a:pPr algn="ctr"/>
                      <a:r>
                        <a:rPr lang="en-GB" sz="2400" b="0" i="0" dirty="0">
                          <a:latin typeface="Sassoon Sans US 2023" pitchFamily="2" charset="0"/>
                          <a:ea typeface="OpenDyslexic" charset="0"/>
                          <a:cs typeface="OpenDyslexic" charset="0"/>
                        </a:rPr>
                        <a:t>tomato</a:t>
                      </a:r>
                    </a:p>
                  </a:txBody>
                  <a:tcPr anchor="ctr"/>
                </a:tc>
                <a:tc>
                  <a:txBody>
                    <a:bodyPr/>
                    <a:lstStyle/>
                    <a:p>
                      <a:pPr algn="ctr"/>
                      <a:r>
                        <a:rPr lang="en-US" sz="2000" dirty="0" err="1">
                          <a:solidFill>
                            <a:srgbClr val="FF3760"/>
                          </a:solidFill>
                          <a:latin typeface="Sassoon Sans US 2023" pitchFamily="2" charset="0"/>
                        </a:rPr>
                        <a:t>to</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ma</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to</a:t>
                      </a:r>
                      <a:endParaRPr lang="en-US" sz="2000" dirty="0">
                        <a:solidFill>
                          <a:srgbClr val="FF3760"/>
                        </a:solidFill>
                        <a:latin typeface="Sassoon Sans US 2023" pitchFamily="2" charset="0"/>
                      </a:endParaRPr>
                    </a:p>
                  </a:txBody>
                  <a:tcPr/>
                </a:tc>
                <a:tc>
                  <a:txBody>
                    <a:bodyPr/>
                    <a:lstStyle/>
                    <a:p>
                      <a:pPr algn="ctr"/>
                      <a:r>
                        <a:rPr lang="en-GB" sz="2400" dirty="0">
                          <a:solidFill>
                            <a:srgbClr val="FF3760"/>
                          </a:solidFill>
                          <a:latin typeface="Sassoon Sans US 2023" pitchFamily="2" charset="0"/>
                        </a:rPr>
                        <a:t>t</a:t>
                      </a:r>
                    </a:p>
                  </a:txBody>
                  <a:tcPr anchor="ctr"/>
                </a:tc>
                <a:tc>
                  <a:txBody>
                    <a:bodyPr/>
                    <a:lstStyle/>
                    <a:p>
                      <a:pPr algn="ctr"/>
                      <a:r>
                        <a:rPr lang="en-GB" sz="2400" dirty="0">
                          <a:solidFill>
                            <a:srgbClr val="FF3760"/>
                          </a:solidFill>
                          <a:latin typeface="Sassoon Sans US 2023" pitchFamily="2" charset="0"/>
                        </a:rPr>
                        <a:t>o</a:t>
                      </a:r>
                    </a:p>
                  </a:txBody>
                  <a:tcPr anchor="ctr"/>
                </a:tc>
                <a:tc>
                  <a:txBody>
                    <a:bodyPr/>
                    <a:lstStyle/>
                    <a:p>
                      <a:pPr algn="ctr"/>
                      <a:r>
                        <a:rPr lang="en-GB" sz="2400" dirty="0">
                          <a:solidFill>
                            <a:srgbClr val="FF3760"/>
                          </a:solidFill>
                          <a:latin typeface="Sassoon Sans US 2023" pitchFamily="2" charset="0"/>
                        </a:rPr>
                        <a:t>m</a:t>
                      </a:r>
                    </a:p>
                  </a:txBody>
                  <a:tcPr anchor="ctr"/>
                </a:tc>
                <a:tc>
                  <a:txBody>
                    <a:bodyPr/>
                    <a:lstStyle/>
                    <a:p>
                      <a:pPr algn="ctr"/>
                      <a:r>
                        <a:rPr lang="en-GB" sz="2400" dirty="0">
                          <a:solidFill>
                            <a:srgbClr val="FF3760"/>
                          </a:solidFill>
                          <a:latin typeface="Sassoon Sans US 2023" pitchFamily="2" charset="0"/>
                        </a:rPr>
                        <a:t>a</a:t>
                      </a:r>
                    </a:p>
                  </a:txBody>
                  <a:tcPr anchor="ctr"/>
                </a:tc>
                <a:tc>
                  <a:txBody>
                    <a:bodyPr/>
                    <a:lstStyle/>
                    <a:p>
                      <a:pPr algn="ctr"/>
                      <a:r>
                        <a:rPr lang="en-GB" sz="2400" dirty="0">
                          <a:solidFill>
                            <a:srgbClr val="FF3760"/>
                          </a:solidFill>
                          <a:latin typeface="Sassoon Sans US 2023" pitchFamily="2" charset="0"/>
                        </a:rPr>
                        <a:t>t</a:t>
                      </a:r>
                    </a:p>
                  </a:txBody>
                  <a:tcPr anchor="ctr"/>
                </a:tc>
                <a:tc>
                  <a:txBody>
                    <a:bodyPr/>
                    <a:lstStyle/>
                    <a:p>
                      <a:pPr algn="ctr"/>
                      <a:r>
                        <a:rPr lang="en-GB" sz="2400" dirty="0">
                          <a:solidFill>
                            <a:srgbClr val="FF3760"/>
                          </a:solidFill>
                          <a:latin typeface="Sassoon Sans US 2023" pitchFamily="2" charset="0"/>
                        </a:rPr>
                        <a:t>o</a:t>
                      </a:r>
                    </a:p>
                  </a:txBody>
                  <a:tcPr anchor="ctr"/>
                </a:tc>
                <a:tc>
                  <a:txBody>
                    <a:bodyPr/>
                    <a:lstStyle/>
                    <a:p>
                      <a:pPr algn="ctr"/>
                      <a:endParaRPr lang="en-GB" sz="2400" dirty="0">
                        <a:solidFill>
                          <a:srgbClr val="FF3760"/>
                        </a:solidFill>
                        <a:latin typeface="Sassoon Sans US 2023" pitchFamily="2" charset="0"/>
                      </a:endParaRPr>
                    </a:p>
                  </a:txBody>
                  <a:tcPr anchor="ctr">
                    <a:solidFill>
                      <a:schemeClr val="bg2">
                        <a:lumMod val="75000"/>
                      </a:schemeClr>
                    </a:solidFill>
                  </a:tcPr>
                </a:tc>
                <a:tc>
                  <a:txBody>
                    <a:bodyPr/>
                    <a:lstStyle/>
                    <a:p>
                      <a:pPr algn="ctr"/>
                      <a:r>
                        <a:rPr lang="en-US" sz="2000" dirty="0">
                          <a:solidFill>
                            <a:srgbClr val="FF3760"/>
                          </a:solidFill>
                          <a:latin typeface="Lucida Handwriting" panose="03010101010101010101" pitchFamily="66" charset="0"/>
                        </a:rPr>
                        <a:t>tomato</a:t>
                      </a:r>
                    </a:p>
                  </a:txBody>
                  <a:tcPr anchor="ctr"/>
                </a:tc>
                <a:extLst>
                  <a:ext uri="{0D108BD9-81ED-4DB2-BD59-A6C34878D82A}">
                    <a16:rowId xmlns:a16="http://schemas.microsoft.com/office/drawing/2014/main" val="262741946"/>
                  </a:ext>
                </a:extLst>
              </a:tr>
              <a:tr h="670631">
                <a:tc>
                  <a:txBody>
                    <a:bodyPr/>
                    <a:lstStyle/>
                    <a:p>
                      <a:pPr algn="ctr"/>
                      <a:r>
                        <a:rPr lang="en-GB" sz="2400" b="0" i="0" dirty="0">
                          <a:latin typeface="Sassoon Sans US 2023" pitchFamily="2" charset="0"/>
                          <a:ea typeface="OpenDyslexic" charset="0"/>
                          <a:cs typeface="OpenDyslexic" charset="0"/>
                        </a:rPr>
                        <a:t>donate</a:t>
                      </a:r>
                    </a:p>
                  </a:txBody>
                  <a:tcPr anchor="ctr"/>
                </a:tc>
                <a:tc>
                  <a:txBody>
                    <a:bodyPr/>
                    <a:lstStyle/>
                    <a:p>
                      <a:pPr algn="ctr"/>
                      <a:r>
                        <a:rPr lang="en-US" sz="2000" dirty="0" err="1">
                          <a:solidFill>
                            <a:srgbClr val="FF3760"/>
                          </a:solidFill>
                          <a:latin typeface="Sassoon Sans US 2023" pitchFamily="2" charset="0"/>
                        </a:rPr>
                        <a:t>do</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nate</a:t>
                      </a:r>
                      <a:endParaRPr lang="en-US" sz="2000" dirty="0">
                        <a:solidFill>
                          <a:srgbClr val="FF3760"/>
                        </a:solidFill>
                        <a:latin typeface="Sassoon Sans US 2023" pitchFamily="2" charset="0"/>
                      </a:endParaRPr>
                    </a:p>
                  </a:txBody>
                  <a:tcPr/>
                </a:tc>
                <a:tc>
                  <a:txBody>
                    <a:bodyPr/>
                    <a:lstStyle/>
                    <a:p>
                      <a:pPr algn="ctr"/>
                      <a:r>
                        <a:rPr lang="en-GB" sz="2400" dirty="0">
                          <a:solidFill>
                            <a:srgbClr val="FF3760"/>
                          </a:solidFill>
                          <a:latin typeface="Sassoon Sans US 2023" pitchFamily="2" charset="0"/>
                        </a:rPr>
                        <a:t>d</a:t>
                      </a:r>
                    </a:p>
                  </a:txBody>
                  <a:tcPr anchor="ctr"/>
                </a:tc>
                <a:tc>
                  <a:txBody>
                    <a:bodyPr/>
                    <a:lstStyle/>
                    <a:p>
                      <a:pPr algn="ctr"/>
                      <a:r>
                        <a:rPr lang="en-GB" sz="2400" dirty="0">
                          <a:solidFill>
                            <a:srgbClr val="FF3760"/>
                          </a:solidFill>
                          <a:latin typeface="Sassoon Sans US 2023" pitchFamily="2" charset="0"/>
                        </a:rPr>
                        <a:t>o</a:t>
                      </a:r>
                    </a:p>
                  </a:txBody>
                  <a:tcPr anchor="ctr"/>
                </a:tc>
                <a:tc>
                  <a:txBody>
                    <a:bodyPr/>
                    <a:lstStyle/>
                    <a:p>
                      <a:pPr algn="ctr"/>
                      <a:r>
                        <a:rPr lang="en-GB" sz="2400" dirty="0">
                          <a:solidFill>
                            <a:srgbClr val="FF3760"/>
                          </a:solidFill>
                          <a:latin typeface="Sassoon Sans US 2023" pitchFamily="2" charset="0"/>
                        </a:rPr>
                        <a:t>n</a:t>
                      </a:r>
                    </a:p>
                  </a:txBody>
                  <a:tcPr anchor="ctr"/>
                </a:tc>
                <a:tc>
                  <a:txBody>
                    <a:bodyPr/>
                    <a:lstStyle/>
                    <a:p>
                      <a:pPr algn="ctr"/>
                      <a:r>
                        <a:rPr lang="en-GB" sz="2400" u="sng" dirty="0">
                          <a:solidFill>
                            <a:srgbClr val="FF3760"/>
                          </a:solidFill>
                          <a:latin typeface="Sassoon Sans US 2023" pitchFamily="2" charset="0"/>
                        </a:rPr>
                        <a:t>a</a:t>
                      </a:r>
                    </a:p>
                  </a:txBody>
                  <a:tcPr anchor="ctr"/>
                </a:tc>
                <a:tc>
                  <a:txBody>
                    <a:bodyPr/>
                    <a:lstStyle/>
                    <a:p>
                      <a:pPr algn="ctr"/>
                      <a:r>
                        <a:rPr lang="en-GB" sz="2400" dirty="0">
                          <a:solidFill>
                            <a:srgbClr val="FF3760"/>
                          </a:solidFill>
                          <a:latin typeface="Sassoon Sans US 2023" pitchFamily="2" charset="0"/>
                        </a:rPr>
                        <a:t>t</a:t>
                      </a:r>
                    </a:p>
                  </a:txBody>
                  <a:tcPr anchor="ctr"/>
                </a:tc>
                <a:tc>
                  <a:txBody>
                    <a:bodyPr/>
                    <a:lstStyle/>
                    <a:p>
                      <a:pPr algn="ctr"/>
                      <a:r>
                        <a:rPr lang="en-GB" sz="2400" u="sng" dirty="0">
                          <a:solidFill>
                            <a:srgbClr val="FF3760"/>
                          </a:solidFill>
                          <a:latin typeface="Sassoon Sans US 2023" pitchFamily="2" charset="0"/>
                        </a:rPr>
                        <a:t>e</a:t>
                      </a:r>
                    </a:p>
                  </a:txBody>
                  <a:tcPr anchor="ctr">
                    <a:solidFill>
                      <a:schemeClr val="bg2">
                        <a:lumMod val="75000"/>
                      </a:schemeClr>
                    </a:solidFill>
                  </a:tcPr>
                </a:tc>
                <a:tc>
                  <a:txBody>
                    <a:bodyPr/>
                    <a:lstStyle/>
                    <a:p>
                      <a:pPr algn="ctr"/>
                      <a:endParaRPr lang="en-GB" sz="2400" dirty="0">
                        <a:solidFill>
                          <a:srgbClr val="FF3760"/>
                        </a:solidFill>
                        <a:latin typeface="Sassoon Sans US 2023" pitchFamily="2" charset="0"/>
                      </a:endParaRPr>
                    </a:p>
                  </a:txBody>
                  <a:tcPr anchor="ctr">
                    <a:solidFill>
                      <a:schemeClr val="bg2">
                        <a:lumMod val="75000"/>
                      </a:schemeClr>
                    </a:solidFill>
                  </a:tcPr>
                </a:tc>
                <a:tc>
                  <a:txBody>
                    <a:bodyPr/>
                    <a:lstStyle/>
                    <a:p>
                      <a:pPr algn="ctr"/>
                      <a:r>
                        <a:rPr lang="en-US" sz="2000" dirty="0">
                          <a:solidFill>
                            <a:srgbClr val="FF3760"/>
                          </a:solidFill>
                          <a:latin typeface="Lucida Handwriting" panose="03010101010101010101" pitchFamily="66" charset="0"/>
                        </a:rPr>
                        <a:t>donate</a:t>
                      </a:r>
                    </a:p>
                  </a:txBody>
                  <a:tcPr anchor="ctr"/>
                </a:tc>
                <a:extLst>
                  <a:ext uri="{0D108BD9-81ED-4DB2-BD59-A6C34878D82A}">
                    <a16:rowId xmlns:a16="http://schemas.microsoft.com/office/drawing/2014/main" val="3937389409"/>
                  </a:ext>
                </a:extLst>
              </a:tr>
              <a:tr h="670631">
                <a:tc>
                  <a:txBody>
                    <a:bodyPr/>
                    <a:lstStyle/>
                    <a:p>
                      <a:pPr algn="ctr"/>
                      <a:r>
                        <a:rPr lang="en-GB" sz="2400" b="0" i="0" dirty="0">
                          <a:latin typeface="Sassoon Sans US 2023" pitchFamily="2" charset="0"/>
                          <a:ea typeface="OpenDyslexic" charset="0"/>
                          <a:cs typeface="OpenDyslexic" charset="0"/>
                        </a:rPr>
                        <a:t>united</a:t>
                      </a:r>
                    </a:p>
                  </a:txBody>
                  <a:tcPr anchor="ctr"/>
                </a:tc>
                <a:tc>
                  <a:txBody>
                    <a:bodyPr/>
                    <a:lstStyle/>
                    <a:p>
                      <a:pPr algn="ctr"/>
                      <a:r>
                        <a:rPr lang="en-US" sz="2000" dirty="0" err="1">
                          <a:solidFill>
                            <a:srgbClr val="FF3760"/>
                          </a:solidFill>
                          <a:latin typeface="Sassoon Sans US 2023" pitchFamily="2" charset="0"/>
                        </a:rPr>
                        <a:t>u</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nit</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ed</a:t>
                      </a:r>
                      <a:endParaRPr lang="en-US" sz="2000" dirty="0">
                        <a:solidFill>
                          <a:srgbClr val="FF3760"/>
                        </a:solidFill>
                        <a:latin typeface="Sassoon Sans US 2023" pitchFamily="2" charset="0"/>
                      </a:endParaRPr>
                    </a:p>
                  </a:txBody>
                  <a:tcPr/>
                </a:tc>
                <a:tc>
                  <a:txBody>
                    <a:bodyPr/>
                    <a:lstStyle/>
                    <a:p>
                      <a:pPr algn="ctr"/>
                      <a:r>
                        <a:rPr lang="en-GB" sz="2400" dirty="0">
                          <a:solidFill>
                            <a:srgbClr val="FF3760"/>
                          </a:solidFill>
                          <a:latin typeface="Sassoon Sans US 2023" pitchFamily="2" charset="0"/>
                        </a:rPr>
                        <a:t>u</a:t>
                      </a:r>
                    </a:p>
                  </a:txBody>
                  <a:tcPr anchor="ctr"/>
                </a:tc>
                <a:tc>
                  <a:txBody>
                    <a:bodyPr/>
                    <a:lstStyle/>
                    <a:p>
                      <a:pPr algn="ctr"/>
                      <a:r>
                        <a:rPr lang="en-GB" sz="2400" dirty="0">
                          <a:solidFill>
                            <a:srgbClr val="FF3760"/>
                          </a:solidFill>
                          <a:latin typeface="Sassoon Sans US 2023" pitchFamily="2" charset="0"/>
                        </a:rPr>
                        <a:t>n</a:t>
                      </a:r>
                    </a:p>
                  </a:txBody>
                  <a:tcPr anchor="ctr"/>
                </a:tc>
                <a:tc>
                  <a:txBody>
                    <a:bodyPr/>
                    <a:lstStyle/>
                    <a:p>
                      <a:pPr algn="ctr"/>
                      <a:r>
                        <a:rPr lang="en-GB" sz="2400" dirty="0" err="1">
                          <a:solidFill>
                            <a:srgbClr val="FF3760"/>
                          </a:solidFill>
                          <a:latin typeface="Sassoon Sans US 2023" pitchFamily="2" charset="0"/>
                        </a:rPr>
                        <a:t>i</a:t>
                      </a:r>
                      <a:endParaRPr lang="en-GB" sz="2400" dirty="0">
                        <a:solidFill>
                          <a:srgbClr val="FF3760"/>
                        </a:solidFill>
                        <a:latin typeface="Sassoon Sans US 2023" pitchFamily="2" charset="0"/>
                      </a:endParaRPr>
                    </a:p>
                  </a:txBody>
                  <a:tcPr anchor="ctr"/>
                </a:tc>
                <a:tc>
                  <a:txBody>
                    <a:bodyPr/>
                    <a:lstStyle/>
                    <a:p>
                      <a:pPr algn="ctr"/>
                      <a:r>
                        <a:rPr lang="en-GB" sz="2400" dirty="0">
                          <a:solidFill>
                            <a:srgbClr val="FF3760"/>
                          </a:solidFill>
                          <a:latin typeface="Sassoon Sans US 2023" pitchFamily="2" charset="0"/>
                        </a:rPr>
                        <a:t>t</a:t>
                      </a:r>
                    </a:p>
                  </a:txBody>
                  <a:tcPr anchor="ctr"/>
                </a:tc>
                <a:tc>
                  <a:txBody>
                    <a:bodyPr/>
                    <a:lstStyle/>
                    <a:p>
                      <a:pPr algn="ctr"/>
                      <a:r>
                        <a:rPr lang="en-GB" sz="2400" dirty="0">
                          <a:solidFill>
                            <a:srgbClr val="FF3760"/>
                          </a:solidFill>
                          <a:latin typeface="Sassoon Sans US 2023" pitchFamily="2" charset="0"/>
                        </a:rPr>
                        <a:t>e</a:t>
                      </a:r>
                    </a:p>
                  </a:txBody>
                  <a:tcPr anchor="ctr"/>
                </a:tc>
                <a:tc>
                  <a:txBody>
                    <a:bodyPr/>
                    <a:lstStyle/>
                    <a:p>
                      <a:pPr algn="ctr"/>
                      <a:r>
                        <a:rPr lang="en-GB" sz="2400" dirty="0">
                          <a:solidFill>
                            <a:srgbClr val="FF3760"/>
                          </a:solidFill>
                          <a:latin typeface="Sassoon Sans US 2023" pitchFamily="2" charset="0"/>
                        </a:rPr>
                        <a:t>d</a:t>
                      </a:r>
                    </a:p>
                  </a:txBody>
                  <a:tcPr anchor="ctr"/>
                </a:tc>
                <a:tc>
                  <a:txBody>
                    <a:bodyPr/>
                    <a:lstStyle/>
                    <a:p>
                      <a:pPr algn="ctr"/>
                      <a:endParaRPr lang="en-GB" sz="2400" dirty="0">
                        <a:solidFill>
                          <a:srgbClr val="FF3760"/>
                        </a:solidFill>
                        <a:latin typeface="Sassoon Sans US 2023" pitchFamily="2" charset="0"/>
                      </a:endParaRPr>
                    </a:p>
                  </a:txBody>
                  <a:tcPr anchor="ctr">
                    <a:solidFill>
                      <a:schemeClr val="bg2">
                        <a:lumMod val="75000"/>
                      </a:schemeClr>
                    </a:solidFill>
                  </a:tcPr>
                </a:tc>
                <a:tc>
                  <a:txBody>
                    <a:bodyPr/>
                    <a:lstStyle/>
                    <a:p>
                      <a:pPr algn="ctr"/>
                      <a:r>
                        <a:rPr lang="en-US" sz="2000" dirty="0">
                          <a:solidFill>
                            <a:srgbClr val="FF3760"/>
                          </a:solidFill>
                          <a:latin typeface="Lucida Handwriting" panose="03010101010101010101" pitchFamily="66" charset="0"/>
                        </a:rPr>
                        <a:t>united</a:t>
                      </a:r>
                    </a:p>
                  </a:txBody>
                  <a:tcPr anchor="ctr"/>
                </a:tc>
                <a:extLst>
                  <a:ext uri="{0D108BD9-81ED-4DB2-BD59-A6C34878D82A}">
                    <a16:rowId xmlns:a16="http://schemas.microsoft.com/office/drawing/2014/main" val="110599796"/>
                  </a:ext>
                </a:extLst>
              </a:tr>
              <a:tr h="670631">
                <a:tc>
                  <a:txBody>
                    <a:bodyPr/>
                    <a:lstStyle/>
                    <a:p>
                      <a:pPr algn="ctr"/>
                      <a:r>
                        <a:rPr lang="en-GB" sz="2400" b="0" i="0" dirty="0">
                          <a:latin typeface="Sassoon Sans US 2023" pitchFamily="2" charset="0"/>
                          <a:ea typeface="OpenDyslexic" charset="0"/>
                          <a:cs typeface="OpenDyslexic" charset="0"/>
                        </a:rPr>
                        <a:t>enable</a:t>
                      </a:r>
                    </a:p>
                  </a:txBody>
                  <a:tcPr anchor="ctr"/>
                </a:tc>
                <a:tc>
                  <a:txBody>
                    <a:bodyPr/>
                    <a:lstStyle/>
                    <a:p>
                      <a:pPr algn="ctr"/>
                      <a:r>
                        <a:rPr lang="en-US" sz="2000" dirty="0" err="1">
                          <a:solidFill>
                            <a:srgbClr val="FF3760"/>
                          </a:solidFill>
                          <a:latin typeface="Sassoon Sans US 2023" pitchFamily="2" charset="0"/>
                        </a:rPr>
                        <a:t>en</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a</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ble</a:t>
                      </a:r>
                      <a:endParaRPr lang="en-US" sz="2000" dirty="0">
                        <a:solidFill>
                          <a:srgbClr val="FF3760"/>
                        </a:solidFill>
                        <a:latin typeface="Sassoon Sans US 2023" pitchFamily="2" charset="0"/>
                      </a:endParaRPr>
                    </a:p>
                  </a:txBody>
                  <a:tcPr/>
                </a:tc>
                <a:tc>
                  <a:txBody>
                    <a:bodyPr/>
                    <a:lstStyle/>
                    <a:p>
                      <a:pPr algn="ctr"/>
                      <a:r>
                        <a:rPr lang="en-GB" sz="2400" dirty="0">
                          <a:solidFill>
                            <a:srgbClr val="FF3760"/>
                          </a:solidFill>
                          <a:latin typeface="Sassoon Sans US 2023" pitchFamily="2" charset="0"/>
                        </a:rPr>
                        <a:t>e</a:t>
                      </a:r>
                    </a:p>
                  </a:txBody>
                  <a:tcPr anchor="ctr"/>
                </a:tc>
                <a:tc>
                  <a:txBody>
                    <a:bodyPr/>
                    <a:lstStyle/>
                    <a:p>
                      <a:pPr algn="ctr"/>
                      <a:r>
                        <a:rPr lang="en-GB" sz="2400" dirty="0">
                          <a:solidFill>
                            <a:srgbClr val="FF3760"/>
                          </a:solidFill>
                          <a:latin typeface="Sassoon Sans US 2023" pitchFamily="2" charset="0"/>
                        </a:rPr>
                        <a:t>n</a:t>
                      </a:r>
                    </a:p>
                  </a:txBody>
                  <a:tcPr anchor="ctr"/>
                </a:tc>
                <a:tc>
                  <a:txBody>
                    <a:bodyPr/>
                    <a:lstStyle/>
                    <a:p>
                      <a:pPr algn="ctr"/>
                      <a:r>
                        <a:rPr lang="en-GB" sz="2400" dirty="0">
                          <a:solidFill>
                            <a:srgbClr val="FF3760"/>
                          </a:solidFill>
                          <a:latin typeface="Sassoon Sans US 2023" pitchFamily="2" charset="0"/>
                        </a:rPr>
                        <a:t>a</a:t>
                      </a:r>
                    </a:p>
                  </a:txBody>
                  <a:tcPr anchor="ctr"/>
                </a:tc>
                <a:tc>
                  <a:txBody>
                    <a:bodyPr/>
                    <a:lstStyle/>
                    <a:p>
                      <a:pPr algn="ctr"/>
                      <a:r>
                        <a:rPr lang="en-GB" sz="2400" dirty="0">
                          <a:solidFill>
                            <a:srgbClr val="FF3760"/>
                          </a:solidFill>
                          <a:latin typeface="Sassoon Sans US 2023" pitchFamily="2" charset="0"/>
                        </a:rPr>
                        <a:t>b</a:t>
                      </a:r>
                    </a:p>
                  </a:txBody>
                  <a:tcPr anchor="ctr"/>
                </a:tc>
                <a:tc>
                  <a:txBody>
                    <a:bodyPr/>
                    <a:lstStyle/>
                    <a:p>
                      <a:pPr algn="ctr"/>
                      <a:r>
                        <a:rPr lang="en-GB" sz="2400" dirty="0">
                          <a:solidFill>
                            <a:srgbClr val="FF3760"/>
                          </a:solidFill>
                          <a:latin typeface="Sassoon Sans US 2023" pitchFamily="2" charset="0"/>
                        </a:rPr>
                        <a:t>le</a:t>
                      </a:r>
                    </a:p>
                  </a:txBody>
                  <a:tcPr anchor="ctr"/>
                </a:tc>
                <a:tc>
                  <a:txBody>
                    <a:bodyPr/>
                    <a:lstStyle/>
                    <a:p>
                      <a:pPr algn="ctr"/>
                      <a:endParaRPr lang="en-GB" sz="2400" dirty="0">
                        <a:solidFill>
                          <a:srgbClr val="FF3760"/>
                        </a:solidFill>
                        <a:latin typeface="Sassoon Sans US 2023" pitchFamily="2" charset="0"/>
                      </a:endParaRPr>
                    </a:p>
                  </a:txBody>
                  <a:tcPr anchor="ctr">
                    <a:solidFill>
                      <a:schemeClr val="bg2">
                        <a:lumMod val="75000"/>
                      </a:schemeClr>
                    </a:solidFill>
                  </a:tcPr>
                </a:tc>
                <a:tc>
                  <a:txBody>
                    <a:bodyPr/>
                    <a:lstStyle/>
                    <a:p>
                      <a:pPr algn="ctr"/>
                      <a:endParaRPr lang="en-GB" sz="2400" dirty="0">
                        <a:solidFill>
                          <a:srgbClr val="FF3760"/>
                        </a:solidFill>
                        <a:latin typeface="Sassoon Sans US 2023" pitchFamily="2" charset="0"/>
                      </a:endParaRPr>
                    </a:p>
                  </a:txBody>
                  <a:tcPr anchor="ctr">
                    <a:solidFill>
                      <a:schemeClr val="bg2">
                        <a:lumMod val="75000"/>
                      </a:schemeClr>
                    </a:solidFill>
                  </a:tcPr>
                </a:tc>
                <a:tc>
                  <a:txBody>
                    <a:bodyPr/>
                    <a:lstStyle/>
                    <a:p>
                      <a:pPr algn="ctr"/>
                      <a:r>
                        <a:rPr lang="en-US" sz="2000" dirty="0">
                          <a:solidFill>
                            <a:srgbClr val="FF3760"/>
                          </a:solidFill>
                          <a:latin typeface="Lucida Handwriting" panose="03010101010101010101" pitchFamily="66" charset="0"/>
                        </a:rPr>
                        <a:t>enable</a:t>
                      </a:r>
                    </a:p>
                  </a:txBody>
                  <a:tcPr anchor="ctr"/>
                </a:tc>
                <a:extLst>
                  <a:ext uri="{0D108BD9-81ED-4DB2-BD59-A6C34878D82A}">
                    <a16:rowId xmlns:a16="http://schemas.microsoft.com/office/drawing/2014/main" val="1175023546"/>
                  </a:ext>
                </a:extLst>
              </a:tr>
              <a:tr h="6706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Sassoon Sans US 2023" pitchFamily="2" charset="0"/>
                        </a:rPr>
                        <a:t>capable</a:t>
                      </a:r>
                    </a:p>
                  </a:txBody>
                  <a:tcPr anchor="ctr"/>
                </a:tc>
                <a:tc>
                  <a:txBody>
                    <a:bodyPr/>
                    <a:lstStyle/>
                    <a:p>
                      <a:pPr algn="ctr"/>
                      <a:r>
                        <a:rPr lang="en-US" sz="2000" dirty="0" err="1">
                          <a:solidFill>
                            <a:srgbClr val="FF3760"/>
                          </a:solidFill>
                          <a:latin typeface="Sassoon Sans US 2023" pitchFamily="2" charset="0"/>
                        </a:rPr>
                        <a:t>ca</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pa</a:t>
                      </a:r>
                      <a:r>
                        <a:rPr lang="en-US" sz="2000" b="1" dirty="0" err="1">
                          <a:solidFill>
                            <a:schemeClr val="tx1"/>
                          </a:solidFill>
                          <a:latin typeface="Sassoon Sans US 2023" pitchFamily="2" charset="0"/>
                        </a:rPr>
                        <a:t>|</a:t>
                      </a:r>
                      <a:r>
                        <a:rPr lang="en-US" sz="2000" dirty="0" err="1">
                          <a:solidFill>
                            <a:srgbClr val="FF3760"/>
                          </a:solidFill>
                          <a:latin typeface="Sassoon Sans US 2023" pitchFamily="2" charset="0"/>
                        </a:rPr>
                        <a:t>ble</a:t>
                      </a:r>
                      <a:endParaRPr lang="en-US" sz="2000" dirty="0">
                        <a:solidFill>
                          <a:srgbClr val="FF3760"/>
                        </a:solidFill>
                        <a:latin typeface="Sassoon Sans US 2023" pitchFamily="2" charset="0"/>
                      </a:endParaRPr>
                    </a:p>
                  </a:txBody>
                  <a:tcPr/>
                </a:tc>
                <a:tc>
                  <a:txBody>
                    <a:bodyPr/>
                    <a:lstStyle/>
                    <a:p>
                      <a:pPr algn="ctr"/>
                      <a:r>
                        <a:rPr lang="en-GB" sz="2400" dirty="0">
                          <a:solidFill>
                            <a:srgbClr val="FF3760"/>
                          </a:solidFill>
                          <a:latin typeface="Sassoon Sans US 2023" pitchFamily="2" charset="0"/>
                        </a:rPr>
                        <a:t>c</a:t>
                      </a:r>
                    </a:p>
                  </a:txBody>
                  <a:tcPr anchor="ctr"/>
                </a:tc>
                <a:tc>
                  <a:txBody>
                    <a:bodyPr/>
                    <a:lstStyle/>
                    <a:p>
                      <a:pPr algn="ctr"/>
                      <a:r>
                        <a:rPr lang="en-GB" sz="2400" dirty="0">
                          <a:solidFill>
                            <a:srgbClr val="FF3760"/>
                          </a:solidFill>
                          <a:latin typeface="Sassoon Sans US 2023" pitchFamily="2" charset="0"/>
                        </a:rPr>
                        <a:t>a</a:t>
                      </a:r>
                    </a:p>
                  </a:txBody>
                  <a:tcPr anchor="ctr"/>
                </a:tc>
                <a:tc>
                  <a:txBody>
                    <a:bodyPr/>
                    <a:lstStyle/>
                    <a:p>
                      <a:pPr algn="ctr"/>
                      <a:r>
                        <a:rPr lang="en-GB" sz="2400" dirty="0">
                          <a:solidFill>
                            <a:srgbClr val="FF3760"/>
                          </a:solidFill>
                          <a:latin typeface="Sassoon Sans US 2023" pitchFamily="2" charset="0"/>
                        </a:rPr>
                        <a:t>p</a:t>
                      </a:r>
                    </a:p>
                  </a:txBody>
                  <a:tcPr anchor="ctr"/>
                </a:tc>
                <a:tc>
                  <a:txBody>
                    <a:bodyPr/>
                    <a:lstStyle/>
                    <a:p>
                      <a:pPr algn="ctr"/>
                      <a:r>
                        <a:rPr lang="en-GB" sz="2400" dirty="0">
                          <a:solidFill>
                            <a:srgbClr val="FF3760"/>
                          </a:solidFill>
                          <a:latin typeface="Sassoon Sans US 2023" pitchFamily="2" charset="0"/>
                        </a:rPr>
                        <a:t>a</a:t>
                      </a:r>
                    </a:p>
                  </a:txBody>
                  <a:tcPr anchor="ctr"/>
                </a:tc>
                <a:tc>
                  <a:txBody>
                    <a:bodyPr/>
                    <a:lstStyle/>
                    <a:p>
                      <a:pPr algn="ctr"/>
                      <a:r>
                        <a:rPr lang="en-GB" sz="2400" dirty="0">
                          <a:solidFill>
                            <a:srgbClr val="FF3760"/>
                          </a:solidFill>
                          <a:latin typeface="Sassoon Sans US 2023" pitchFamily="2" charset="0"/>
                        </a:rPr>
                        <a:t>b</a:t>
                      </a:r>
                    </a:p>
                  </a:txBody>
                  <a:tcPr anchor="ctr"/>
                </a:tc>
                <a:tc>
                  <a:txBody>
                    <a:bodyPr/>
                    <a:lstStyle/>
                    <a:p>
                      <a:pPr algn="ctr"/>
                      <a:r>
                        <a:rPr lang="en-GB" sz="2400" dirty="0">
                          <a:solidFill>
                            <a:srgbClr val="FF3760"/>
                          </a:solidFill>
                          <a:latin typeface="Sassoon Sans US 2023" pitchFamily="2" charset="0"/>
                        </a:rPr>
                        <a:t>le</a:t>
                      </a:r>
                    </a:p>
                  </a:txBody>
                  <a:tcPr anchor="ctr"/>
                </a:tc>
                <a:tc>
                  <a:txBody>
                    <a:bodyPr/>
                    <a:lstStyle/>
                    <a:p>
                      <a:pPr algn="ctr"/>
                      <a:endParaRPr lang="en-GB" sz="2400" dirty="0">
                        <a:solidFill>
                          <a:srgbClr val="FF3760"/>
                        </a:solidFill>
                        <a:latin typeface="Sassoon Sans US 2023" pitchFamily="2" charset="0"/>
                      </a:endParaRPr>
                    </a:p>
                  </a:txBody>
                  <a:tcPr anchor="ctr">
                    <a:solidFill>
                      <a:schemeClr val="bg2">
                        <a:lumMod val="75000"/>
                      </a:schemeClr>
                    </a:solidFill>
                  </a:tcPr>
                </a:tc>
                <a:tc>
                  <a:txBody>
                    <a:bodyPr/>
                    <a:lstStyle/>
                    <a:p>
                      <a:pPr algn="ctr"/>
                      <a:r>
                        <a:rPr lang="en-US" sz="2000" dirty="0">
                          <a:solidFill>
                            <a:srgbClr val="FF3760"/>
                          </a:solidFill>
                          <a:latin typeface="Lucida Handwriting" panose="03010101010101010101" pitchFamily="66" charset="0"/>
                        </a:rPr>
                        <a:t>capable</a:t>
                      </a:r>
                    </a:p>
                  </a:txBody>
                  <a:tcPr anchor="ctr"/>
                </a:tc>
                <a:extLst>
                  <a:ext uri="{0D108BD9-81ED-4DB2-BD59-A6C34878D82A}">
                    <a16:rowId xmlns:a16="http://schemas.microsoft.com/office/drawing/2014/main" val="4138323719"/>
                  </a:ext>
                </a:extLst>
              </a:tr>
            </a:tbl>
          </a:graphicData>
        </a:graphic>
      </p:graphicFrame>
      <p:sp>
        <p:nvSpPr>
          <p:cNvPr id="3" name="TextBox 2">
            <a:extLst>
              <a:ext uri="{FF2B5EF4-FFF2-40B4-BE49-F238E27FC236}">
                <a16:creationId xmlns:a16="http://schemas.microsoft.com/office/drawing/2014/main" id="{C05515D2-8398-32FA-5054-A53B4F074BD7}"/>
              </a:ext>
            </a:extLst>
          </p:cNvPr>
          <p:cNvSpPr txBox="1"/>
          <p:nvPr/>
        </p:nvSpPr>
        <p:spPr>
          <a:xfrm>
            <a:off x="2783266" y="2842158"/>
            <a:ext cx="1423227" cy="276999"/>
          </a:xfrm>
          <a:prstGeom prst="rect">
            <a:avLst/>
          </a:prstGeom>
          <a:noFill/>
        </p:spPr>
        <p:txBody>
          <a:bodyPr wrap="square" rtlCol="0">
            <a:spAutoFit/>
          </a:bodyPr>
          <a:lstStyle/>
          <a:p>
            <a:pPr algn="ctr"/>
            <a:r>
              <a:rPr lang="en-US" sz="1200" b="1" i="0" dirty="0">
                <a:solidFill>
                  <a:srgbClr val="FF3760"/>
                </a:solidFill>
                <a:latin typeface="Sassoon Sans US 2023" pitchFamily="2" charset="0"/>
              </a:rPr>
              <a:t>O</a:t>
            </a:r>
            <a:r>
              <a:rPr lang="en-US" sz="1200" b="1"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a:t>
            </a:r>
            <a:r>
              <a:rPr lang="en-US" sz="1200" b="1" i="0" dirty="0" err="1">
                <a:solidFill>
                  <a:srgbClr val="FF3760"/>
                </a:solidFill>
                <a:latin typeface="Sassoon Sans US 2023" pitchFamily="2" charset="0"/>
              </a:rPr>
              <a:t>Os</a:t>
            </a:r>
            <a:r>
              <a:rPr lang="en-US" sz="1200" b="1" i="0"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C</a:t>
            </a:r>
          </a:p>
        </p:txBody>
      </p:sp>
      <p:sp>
        <p:nvSpPr>
          <p:cNvPr id="5" name="TextBox 4">
            <a:extLst>
              <a:ext uri="{FF2B5EF4-FFF2-40B4-BE49-F238E27FC236}">
                <a16:creationId xmlns:a16="http://schemas.microsoft.com/office/drawing/2014/main" id="{59BEADB1-913B-83EF-2EA3-54F464619FC5}"/>
              </a:ext>
            </a:extLst>
          </p:cNvPr>
          <p:cNvSpPr txBox="1"/>
          <p:nvPr/>
        </p:nvSpPr>
        <p:spPr>
          <a:xfrm>
            <a:off x="2783264" y="3512566"/>
            <a:ext cx="1423227" cy="276999"/>
          </a:xfrm>
          <a:prstGeom prst="rect">
            <a:avLst/>
          </a:prstGeom>
          <a:noFill/>
        </p:spPr>
        <p:txBody>
          <a:bodyPr wrap="square" rtlCol="0">
            <a:spAutoFit/>
          </a:bodyPr>
          <a:lstStyle/>
          <a:p>
            <a:pPr algn="ctr"/>
            <a:r>
              <a:rPr lang="en-US" sz="1200" b="1" i="0" dirty="0" err="1">
                <a:solidFill>
                  <a:srgbClr val="FF3760"/>
                </a:solidFill>
                <a:latin typeface="Sassoon Sans US 2023" pitchFamily="2" charset="0"/>
              </a:rPr>
              <a:t>Os</a:t>
            </a:r>
            <a:r>
              <a:rPr lang="en-US" sz="1200" b="1"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O </a:t>
            </a:r>
            <a:r>
              <a:rPr lang="en-US" sz="1200" b="1" i="0" dirty="0">
                <a:latin typeface="Sassoon Sans US 2023" pitchFamily="2" charset="0"/>
              </a:rPr>
              <a:t>|</a:t>
            </a:r>
            <a:r>
              <a:rPr lang="en-US" sz="1200" b="1" i="0" dirty="0">
                <a:solidFill>
                  <a:srgbClr val="FF3760"/>
                </a:solidFill>
                <a:latin typeface="Sassoon Sans US 2023" pitchFamily="2" charset="0"/>
              </a:rPr>
              <a:t> </a:t>
            </a:r>
            <a:r>
              <a:rPr lang="en-US" sz="1200" b="1" dirty="0">
                <a:solidFill>
                  <a:srgbClr val="FF3760"/>
                </a:solidFill>
                <a:latin typeface="Sassoon Sans US 2023" pitchFamily="2" charset="0"/>
              </a:rPr>
              <a:t>O</a:t>
            </a:r>
            <a:endParaRPr lang="en-US" sz="1200" b="1" i="0" dirty="0">
              <a:solidFill>
                <a:srgbClr val="FF3760"/>
              </a:solidFill>
              <a:latin typeface="Sassoon Sans US 2023" pitchFamily="2" charset="0"/>
            </a:endParaRPr>
          </a:p>
        </p:txBody>
      </p:sp>
      <p:sp>
        <p:nvSpPr>
          <p:cNvPr id="6" name="TextBox 5">
            <a:extLst>
              <a:ext uri="{FF2B5EF4-FFF2-40B4-BE49-F238E27FC236}">
                <a16:creationId xmlns:a16="http://schemas.microsoft.com/office/drawing/2014/main" id="{A5217BB5-FBE0-3970-19E9-99FFD1023D0F}"/>
              </a:ext>
            </a:extLst>
          </p:cNvPr>
          <p:cNvSpPr txBox="1"/>
          <p:nvPr/>
        </p:nvSpPr>
        <p:spPr>
          <a:xfrm>
            <a:off x="2783265" y="4198364"/>
            <a:ext cx="1423227" cy="276999"/>
          </a:xfrm>
          <a:prstGeom prst="rect">
            <a:avLst/>
          </a:prstGeom>
          <a:noFill/>
        </p:spPr>
        <p:txBody>
          <a:bodyPr wrap="square" rtlCol="0">
            <a:spAutoFit/>
          </a:bodyPr>
          <a:lstStyle/>
          <a:p>
            <a:pPr algn="ctr"/>
            <a:r>
              <a:rPr lang="en-US" sz="1200" b="1" i="0" dirty="0">
                <a:solidFill>
                  <a:srgbClr val="FF3760"/>
                </a:solidFill>
                <a:latin typeface="Sassoon Sans US 2023" pitchFamily="2" charset="0"/>
              </a:rPr>
              <a:t>O</a:t>
            </a:r>
            <a:r>
              <a:rPr lang="en-US" sz="1200" b="1"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a:t>
            </a:r>
            <a:r>
              <a:rPr lang="en-US" sz="1200" b="1" dirty="0">
                <a:solidFill>
                  <a:srgbClr val="FF3760"/>
                </a:solidFill>
                <a:latin typeface="Sassoon Sans US 2023" pitchFamily="2" charset="0"/>
              </a:rPr>
              <a:t>SD</a:t>
            </a:r>
            <a:endParaRPr lang="en-US" sz="1200" b="1" i="0" dirty="0">
              <a:solidFill>
                <a:srgbClr val="FF3760"/>
              </a:solidFill>
              <a:latin typeface="Sassoon Sans US 2023" pitchFamily="2" charset="0"/>
            </a:endParaRPr>
          </a:p>
        </p:txBody>
      </p:sp>
      <p:sp>
        <p:nvSpPr>
          <p:cNvPr id="9" name="TextBox 8">
            <a:extLst>
              <a:ext uri="{FF2B5EF4-FFF2-40B4-BE49-F238E27FC236}">
                <a16:creationId xmlns:a16="http://schemas.microsoft.com/office/drawing/2014/main" id="{E2988F21-4E5C-8155-44B4-EE47BF04E6BD}"/>
              </a:ext>
            </a:extLst>
          </p:cNvPr>
          <p:cNvSpPr txBox="1"/>
          <p:nvPr/>
        </p:nvSpPr>
        <p:spPr>
          <a:xfrm>
            <a:off x="2783265" y="4874530"/>
            <a:ext cx="1423227" cy="276999"/>
          </a:xfrm>
          <a:prstGeom prst="rect">
            <a:avLst/>
          </a:prstGeom>
          <a:noFill/>
        </p:spPr>
        <p:txBody>
          <a:bodyPr wrap="square" rtlCol="0">
            <a:spAutoFit/>
          </a:bodyPr>
          <a:lstStyle/>
          <a:p>
            <a:pPr algn="ctr"/>
            <a:r>
              <a:rPr lang="en-US" sz="1200" b="1" i="0" dirty="0">
                <a:solidFill>
                  <a:srgbClr val="FF3760"/>
                </a:solidFill>
                <a:latin typeface="Sassoon Sans US 2023" pitchFamily="2" charset="0"/>
              </a:rPr>
              <a:t>O</a:t>
            </a:r>
            <a:r>
              <a:rPr lang="en-US" sz="1200" b="1"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a:t>
            </a:r>
            <a:r>
              <a:rPr lang="en-US" sz="1200" b="1" dirty="0">
                <a:solidFill>
                  <a:srgbClr val="FF3760"/>
                </a:solidFill>
                <a:latin typeface="Sassoon Sans US 2023" pitchFamily="2" charset="0"/>
              </a:rPr>
              <a:t>SD</a:t>
            </a:r>
            <a:r>
              <a:rPr lang="en-US" sz="1200" b="1" i="0"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C</a:t>
            </a:r>
          </a:p>
        </p:txBody>
      </p:sp>
      <p:sp>
        <p:nvSpPr>
          <p:cNvPr id="14" name="TextBox 13">
            <a:extLst>
              <a:ext uri="{FF2B5EF4-FFF2-40B4-BE49-F238E27FC236}">
                <a16:creationId xmlns:a16="http://schemas.microsoft.com/office/drawing/2014/main" id="{DF6A00FB-089A-645E-D080-4FBA097F64B5}"/>
              </a:ext>
            </a:extLst>
          </p:cNvPr>
          <p:cNvSpPr txBox="1"/>
          <p:nvPr/>
        </p:nvSpPr>
        <p:spPr>
          <a:xfrm>
            <a:off x="2783266" y="5535944"/>
            <a:ext cx="1423227" cy="276999"/>
          </a:xfrm>
          <a:prstGeom prst="rect">
            <a:avLst/>
          </a:prstGeom>
          <a:noFill/>
        </p:spPr>
        <p:txBody>
          <a:bodyPr wrap="square" rtlCol="0">
            <a:spAutoFit/>
          </a:bodyPr>
          <a:lstStyle/>
          <a:p>
            <a:pPr algn="ctr"/>
            <a:r>
              <a:rPr lang="en-US" sz="1200" b="1" dirty="0">
                <a:solidFill>
                  <a:srgbClr val="FF3760"/>
                </a:solidFill>
                <a:latin typeface="Sassoon Sans US 2023" pitchFamily="2" charset="0"/>
              </a:rPr>
              <a:t>C </a:t>
            </a:r>
            <a:r>
              <a:rPr lang="en-US" sz="1200" b="1" i="0" dirty="0">
                <a:latin typeface="Sassoon Sans US 2023" pitchFamily="2" charset="0"/>
              </a:rPr>
              <a:t>|</a:t>
            </a:r>
            <a:r>
              <a:rPr lang="en-US" sz="1200" b="1" i="0" dirty="0">
                <a:solidFill>
                  <a:srgbClr val="FF3760"/>
                </a:solidFill>
                <a:latin typeface="Sassoon Sans US 2023" pitchFamily="2" charset="0"/>
              </a:rPr>
              <a:t> O </a:t>
            </a:r>
            <a:r>
              <a:rPr lang="en-US" sz="1200" b="1" i="0" dirty="0">
                <a:latin typeface="Sassoon Sans US 2023" pitchFamily="2" charset="0"/>
              </a:rPr>
              <a:t>|</a:t>
            </a:r>
            <a:r>
              <a:rPr lang="en-US" sz="1200" b="1" i="0" dirty="0">
                <a:solidFill>
                  <a:srgbClr val="FF3760"/>
                </a:solidFill>
                <a:latin typeface="Sassoon Sans US 2023" pitchFamily="2" charset="0"/>
              </a:rPr>
              <a:t> LE</a:t>
            </a:r>
          </a:p>
        </p:txBody>
      </p:sp>
      <p:sp>
        <p:nvSpPr>
          <p:cNvPr id="15" name="TextBox 14">
            <a:extLst>
              <a:ext uri="{FF2B5EF4-FFF2-40B4-BE49-F238E27FC236}">
                <a16:creationId xmlns:a16="http://schemas.microsoft.com/office/drawing/2014/main" id="{1474C169-F382-D94E-1D8A-2A7B7369EA63}"/>
              </a:ext>
            </a:extLst>
          </p:cNvPr>
          <p:cNvSpPr txBox="1"/>
          <p:nvPr/>
        </p:nvSpPr>
        <p:spPr>
          <a:xfrm>
            <a:off x="2783266" y="6202285"/>
            <a:ext cx="1423227" cy="276999"/>
          </a:xfrm>
          <a:prstGeom prst="rect">
            <a:avLst/>
          </a:prstGeom>
          <a:noFill/>
        </p:spPr>
        <p:txBody>
          <a:bodyPr wrap="square" rtlCol="0">
            <a:spAutoFit/>
          </a:bodyPr>
          <a:lstStyle/>
          <a:p>
            <a:pPr algn="ctr"/>
            <a:r>
              <a:rPr lang="en-US" sz="1200" b="1" dirty="0">
                <a:solidFill>
                  <a:srgbClr val="FF3760"/>
                </a:solidFill>
                <a:latin typeface="Sassoon Sans US 2023" pitchFamily="2" charset="0"/>
              </a:rPr>
              <a:t>O </a:t>
            </a:r>
            <a:r>
              <a:rPr lang="en-US" sz="1200" b="1" i="0" dirty="0">
                <a:latin typeface="Sassoon Sans US 2023" pitchFamily="2" charset="0"/>
              </a:rPr>
              <a:t>|</a:t>
            </a:r>
            <a:r>
              <a:rPr lang="en-US" sz="1200" b="1" i="0" dirty="0">
                <a:solidFill>
                  <a:srgbClr val="FF3760"/>
                </a:solidFill>
                <a:latin typeface="Sassoon Sans US 2023" pitchFamily="2" charset="0"/>
              </a:rPr>
              <a:t> </a:t>
            </a:r>
            <a:r>
              <a:rPr lang="en-US" sz="1200" b="1" i="0" dirty="0" err="1">
                <a:solidFill>
                  <a:srgbClr val="FF3760"/>
                </a:solidFill>
                <a:latin typeface="Sassoon Sans US 2023" pitchFamily="2" charset="0"/>
              </a:rPr>
              <a:t>Os</a:t>
            </a:r>
            <a:r>
              <a:rPr lang="en-US" sz="1200" b="1" i="0"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LE</a:t>
            </a:r>
          </a:p>
        </p:txBody>
      </p:sp>
      <p:sp>
        <p:nvSpPr>
          <p:cNvPr id="16" name="Arc 15">
            <a:extLst>
              <a:ext uri="{FF2B5EF4-FFF2-40B4-BE49-F238E27FC236}">
                <a16:creationId xmlns:a16="http://schemas.microsoft.com/office/drawing/2014/main" id="{7071C6AA-C624-AE28-BA39-E75D6FDB106B}"/>
              </a:ext>
            </a:extLst>
          </p:cNvPr>
          <p:cNvSpPr/>
          <p:nvPr/>
        </p:nvSpPr>
        <p:spPr>
          <a:xfrm rot="8742049">
            <a:off x="6810103" y="3006405"/>
            <a:ext cx="1723127" cy="1713921"/>
          </a:xfrm>
          <a:prstGeom prst="arc">
            <a:avLst>
              <a:gd name="adj1" fmla="val 14925006"/>
              <a:gd name="adj2" fmla="val 0"/>
            </a:avLst>
          </a:prstGeom>
          <a:ln w="19050">
            <a:solidFill>
              <a:srgbClr val="FF37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2">
            <a:extLst>
              <a:ext uri="{FF2B5EF4-FFF2-40B4-BE49-F238E27FC236}">
                <a16:creationId xmlns:a16="http://schemas.microsoft.com/office/drawing/2014/main" id="{75AC53A4-D818-458F-8023-6B241EA019DD}"/>
              </a:ext>
            </a:extLst>
          </p:cNvPr>
          <p:cNvGrpSpPr/>
          <p:nvPr/>
        </p:nvGrpSpPr>
        <p:grpSpPr>
          <a:xfrm>
            <a:off x="6121038" y="3989281"/>
            <a:ext cx="1351320" cy="1312768"/>
            <a:chOff x="6121038" y="3989281"/>
            <a:chExt cx="1351320" cy="1312768"/>
          </a:xfrm>
        </p:grpSpPr>
        <p:grpSp>
          <p:nvGrpSpPr>
            <p:cNvPr id="8" name="Group 7">
              <a:extLst>
                <a:ext uri="{FF2B5EF4-FFF2-40B4-BE49-F238E27FC236}">
                  <a16:creationId xmlns:a16="http://schemas.microsoft.com/office/drawing/2014/main" id="{AB6FFDE4-8907-8548-6DEA-CAD7B1AD8D1C}"/>
                </a:ext>
              </a:extLst>
            </p:cNvPr>
            <p:cNvGrpSpPr/>
            <p:nvPr/>
          </p:nvGrpSpPr>
          <p:grpSpPr>
            <a:xfrm>
              <a:off x="6910990" y="4822744"/>
              <a:ext cx="525760" cy="400110"/>
              <a:chOff x="7038581" y="4568397"/>
              <a:chExt cx="525760" cy="400110"/>
            </a:xfrm>
          </p:grpSpPr>
          <p:sp>
            <p:nvSpPr>
              <p:cNvPr id="10" name="TextBox 9">
                <a:extLst>
                  <a:ext uri="{FF2B5EF4-FFF2-40B4-BE49-F238E27FC236}">
                    <a16:creationId xmlns:a16="http://schemas.microsoft.com/office/drawing/2014/main" id="{0CCD3023-79E9-EB6A-DF19-6E72ED599220}"/>
                  </a:ext>
                </a:extLst>
              </p:cNvPr>
              <p:cNvSpPr txBox="1"/>
              <p:nvPr/>
            </p:nvSpPr>
            <p:spPr>
              <a:xfrm>
                <a:off x="7038581" y="4568397"/>
                <a:ext cx="525760" cy="400110"/>
              </a:xfrm>
              <a:prstGeom prst="rect">
                <a:avLst/>
              </a:prstGeom>
              <a:noFill/>
            </p:spPr>
            <p:txBody>
              <a:bodyPr wrap="square" rtlCol="0">
                <a:spAutoFit/>
              </a:bodyPr>
              <a:lstStyle/>
              <a:p>
                <a:pPr algn="ctr"/>
                <a:r>
                  <a:rPr lang="en-US" sz="2000" i="0" dirty="0">
                    <a:solidFill>
                      <a:srgbClr val="FF3760"/>
                    </a:solidFill>
                    <a:latin typeface="Sassoon Sans US 2023" pitchFamily="2" charset="0"/>
                  </a:rPr>
                  <a:t>e</a:t>
                </a:r>
              </a:p>
            </p:txBody>
          </p:sp>
          <p:cxnSp>
            <p:nvCxnSpPr>
              <p:cNvPr id="12" name="Straight Connector 11">
                <a:extLst>
                  <a:ext uri="{FF2B5EF4-FFF2-40B4-BE49-F238E27FC236}">
                    <a16:creationId xmlns:a16="http://schemas.microsoft.com/office/drawing/2014/main" id="{F23A0336-E1F3-80A2-0FA9-D41598D77D91}"/>
                  </a:ext>
                </a:extLst>
              </p:cNvPr>
              <p:cNvCxnSpPr>
                <a:cxnSpLocks/>
              </p:cNvCxnSpPr>
              <p:nvPr/>
            </p:nvCxnSpPr>
            <p:spPr>
              <a:xfrm>
                <a:off x="7226848" y="4684939"/>
                <a:ext cx="149225" cy="184666"/>
              </a:xfrm>
              <a:prstGeom prst="line">
                <a:avLst/>
              </a:prstGeom>
              <a:ln w="19050"/>
            </p:spPr>
            <p:style>
              <a:lnRef idx="1">
                <a:schemeClr val="dk1"/>
              </a:lnRef>
              <a:fillRef idx="0">
                <a:schemeClr val="dk1"/>
              </a:fillRef>
              <a:effectRef idx="0">
                <a:schemeClr val="dk1"/>
              </a:effectRef>
              <a:fontRef idx="minor">
                <a:schemeClr val="tx1"/>
              </a:fontRef>
            </p:style>
          </p:cxnSp>
        </p:grpSp>
        <p:sp>
          <p:nvSpPr>
            <p:cNvPr id="11" name="Arc 10">
              <a:extLst>
                <a:ext uri="{FF2B5EF4-FFF2-40B4-BE49-F238E27FC236}">
                  <a16:creationId xmlns:a16="http://schemas.microsoft.com/office/drawing/2014/main" id="{D8CABAFD-D5A2-A601-75B5-A5BE8A316E80}"/>
                </a:ext>
              </a:extLst>
            </p:cNvPr>
            <p:cNvSpPr/>
            <p:nvPr/>
          </p:nvSpPr>
          <p:spPr>
            <a:xfrm rot="8742049">
              <a:off x="6121038" y="3989281"/>
              <a:ext cx="1351320" cy="1312768"/>
            </a:xfrm>
            <a:prstGeom prst="arc">
              <a:avLst>
                <a:gd name="adj1" fmla="val 16115322"/>
                <a:gd name="adj2" fmla="val 0"/>
              </a:avLst>
            </a:prstGeom>
            <a:ln w="19050">
              <a:solidFill>
                <a:srgbClr val="FF37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082992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929EB5-5820-3DD3-2051-4CE5A29D5768}"/>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10</a:t>
            </a:fld>
            <a:endParaRPr lang="en-US" dirty="0">
              <a:latin typeface="Sassoon Sans US 2023" pitchFamily="2" charset="77"/>
            </a:endParaRPr>
          </a:p>
        </p:txBody>
      </p:sp>
      <p:sp>
        <p:nvSpPr>
          <p:cNvPr id="9" name="Text Placeholder 7">
            <a:extLst>
              <a:ext uri="{FF2B5EF4-FFF2-40B4-BE49-F238E27FC236}">
                <a16:creationId xmlns:a16="http://schemas.microsoft.com/office/drawing/2014/main" id="{7E52894E-ADE7-D096-6C3F-46D8BB993F65}"/>
              </a:ext>
            </a:extLst>
          </p:cNvPr>
          <p:cNvSpPr>
            <a:spLocks noGrp="1"/>
          </p:cNvSpPr>
          <p:nvPr>
            <p:ph type="body" sz="quarter" idx="15"/>
          </p:nvPr>
        </p:nvSpPr>
        <p:spPr/>
        <p:txBody>
          <a:bodyPr/>
          <a:lstStyle/>
          <a:p>
            <a:pPr marL="0" marR="0" indent="0" algn="ctr" rtl="0" eaLnBrk="1" fontAlgn="auto" latinLnBrk="0" hangingPunct="1">
              <a:lnSpc>
                <a:spcPct val="90000"/>
              </a:lnSpc>
              <a:spcBef>
                <a:spcPts val="1000"/>
              </a:spcBef>
              <a:spcAft>
                <a:spcPts val="0"/>
              </a:spcAft>
            </a:pPr>
            <a:r>
              <a:rPr lang="en-GB" b="1" i="0" kern="1200" dirty="0">
                <a:effectLst/>
                <a:latin typeface="Sassoon Sans US 2023" pitchFamily="2" charset="0"/>
              </a:rPr>
              <a:t>To be able to spell </a:t>
            </a:r>
            <a:r>
              <a:rPr lang="en-US" b="1" i="0" kern="1200" dirty="0">
                <a:effectLst/>
                <a:latin typeface="Sassoon Sans US 2023" pitchFamily="2" charset="0"/>
              </a:rPr>
              <a:t>words with multiple sound-spelling patterns</a:t>
            </a:r>
            <a:endParaRPr lang="en-US" dirty="0">
              <a:effectLst/>
              <a:latin typeface="Sassoon Sans US 2023" pitchFamily="2" charset="0"/>
            </a:endParaRPr>
          </a:p>
          <a:p>
            <a:pPr marL="0" marR="0" indent="0" algn="ctr" rtl="0" eaLnBrk="1" fontAlgn="auto" latinLnBrk="0" hangingPunct="1">
              <a:lnSpc>
                <a:spcPct val="90000"/>
              </a:lnSpc>
              <a:spcBef>
                <a:spcPts val="1000"/>
              </a:spcBef>
              <a:spcAft>
                <a:spcPts val="0"/>
              </a:spcAft>
            </a:pPr>
            <a:r>
              <a:rPr lang="en-GB" b="1" i="0" kern="1200" dirty="0">
                <a:effectLst/>
                <a:latin typeface="Sassoon Sans US 2023" pitchFamily="2" charset="0"/>
                <a:ea typeface="Calibri" panose="020F0502020204030204" pitchFamily="34" charset="0"/>
                <a:cs typeface="Arial" panose="020B0604020202020204" pitchFamily="34" charset="0"/>
              </a:rPr>
              <a:t>To spell w</a:t>
            </a:r>
            <a:r>
              <a:rPr lang="en-GB" b="1" i="0" kern="1200" dirty="0">
                <a:effectLst/>
                <a:latin typeface="Sassoon Sans US 2023" pitchFamily="2" charset="0"/>
              </a:rPr>
              <a:t>ords with open and closed syllables</a:t>
            </a:r>
            <a:endParaRPr lang="en-US" dirty="0">
              <a:effectLst/>
              <a:latin typeface="Sassoon Sans US 2023" pitchFamily="2" charset="0"/>
            </a:endParaRPr>
          </a:p>
        </p:txBody>
      </p:sp>
      <p:sp>
        <p:nvSpPr>
          <p:cNvPr id="2" name="Text Placeholder 7">
            <a:extLst>
              <a:ext uri="{FF2B5EF4-FFF2-40B4-BE49-F238E27FC236}">
                <a16:creationId xmlns:a16="http://schemas.microsoft.com/office/drawing/2014/main" id="{0636617D-C5FD-5711-27C4-4F736D19D2AD}"/>
              </a:ext>
            </a:extLst>
          </p:cNvPr>
          <p:cNvSpPr txBox="1">
            <a:spLocks/>
          </p:cNvSpPr>
          <p:nvPr/>
        </p:nvSpPr>
        <p:spPr>
          <a:xfrm>
            <a:off x="2152248" y="1875635"/>
            <a:ext cx="7881590" cy="387116"/>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600" b="0" dirty="0">
                <a:solidFill>
                  <a:schemeClr val="tx1"/>
                </a:solidFill>
                <a:latin typeface="Sassoon Sans US 2023" pitchFamily="2" charset="77"/>
              </a:rPr>
              <a:t>Write a sentence about the pictures below. Remember to include the word in your sentence. Then read the sentences and replace the underlined word with one of the blue words. </a:t>
            </a:r>
          </a:p>
        </p:txBody>
      </p:sp>
      <p:sp>
        <p:nvSpPr>
          <p:cNvPr id="12" name="TextBox 11">
            <a:extLst>
              <a:ext uri="{FF2B5EF4-FFF2-40B4-BE49-F238E27FC236}">
                <a16:creationId xmlns:a16="http://schemas.microsoft.com/office/drawing/2014/main" id="{507A135A-2445-5EE2-1E6D-9B39296FA81D}"/>
              </a:ext>
            </a:extLst>
          </p:cNvPr>
          <p:cNvSpPr txBox="1"/>
          <p:nvPr/>
        </p:nvSpPr>
        <p:spPr>
          <a:xfrm>
            <a:off x="8870844" y="2516892"/>
            <a:ext cx="13950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Sassoon Sans US 2023" pitchFamily="2" charset="77"/>
                <a:ea typeface="OpenDyslexic" charset="0"/>
                <a:cs typeface="OpenDyslexic" charset="0"/>
              </a:rPr>
              <a:t>tomato</a:t>
            </a:r>
            <a:endParaRPr lang="en-GB" sz="2400" baseline="0" dirty="0">
              <a:latin typeface="Muli" pitchFamily="2" charset="77"/>
            </a:endParaRPr>
          </a:p>
        </p:txBody>
      </p:sp>
      <p:cxnSp>
        <p:nvCxnSpPr>
          <p:cNvPr id="17" name="Straight Connector 16">
            <a:extLst>
              <a:ext uri="{FF2B5EF4-FFF2-40B4-BE49-F238E27FC236}">
                <a16:creationId xmlns:a16="http://schemas.microsoft.com/office/drawing/2014/main" id="{AC34A432-25F5-A70A-83B7-E4AD536D9546}"/>
              </a:ext>
            </a:extLst>
          </p:cNvPr>
          <p:cNvCxnSpPr>
            <a:cxnSpLocks/>
          </p:cNvCxnSpPr>
          <p:nvPr/>
        </p:nvCxnSpPr>
        <p:spPr>
          <a:xfrm>
            <a:off x="7744547" y="3376362"/>
            <a:ext cx="3909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CEDC99-882D-F6E6-933F-F264BB23E905}"/>
              </a:ext>
            </a:extLst>
          </p:cNvPr>
          <p:cNvCxnSpPr>
            <a:cxnSpLocks/>
          </p:cNvCxnSpPr>
          <p:nvPr/>
        </p:nvCxnSpPr>
        <p:spPr>
          <a:xfrm>
            <a:off x="7744547" y="3872309"/>
            <a:ext cx="3909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C777E3-4AEC-88F8-CEE0-E3903B10A992}"/>
              </a:ext>
            </a:extLst>
          </p:cNvPr>
          <p:cNvSpPr txBox="1"/>
          <p:nvPr/>
        </p:nvSpPr>
        <p:spPr>
          <a:xfrm>
            <a:off x="3348041" y="2521557"/>
            <a:ext cx="13950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Sassoon Sans US 2023" pitchFamily="2" charset="77"/>
                <a:ea typeface="OpenDyslexic" charset="0"/>
                <a:cs typeface="OpenDyslexic" charset="0"/>
              </a:rPr>
              <a:t>frozen</a:t>
            </a:r>
            <a:endParaRPr lang="en-GB" sz="2400" baseline="0" dirty="0">
              <a:latin typeface="Muli" pitchFamily="2" charset="77"/>
            </a:endParaRPr>
          </a:p>
        </p:txBody>
      </p:sp>
      <p:cxnSp>
        <p:nvCxnSpPr>
          <p:cNvPr id="33" name="Straight Connector 32">
            <a:extLst>
              <a:ext uri="{FF2B5EF4-FFF2-40B4-BE49-F238E27FC236}">
                <a16:creationId xmlns:a16="http://schemas.microsoft.com/office/drawing/2014/main" id="{AC03A8F6-57D4-3A75-9D83-889F9D84CE19}"/>
              </a:ext>
            </a:extLst>
          </p:cNvPr>
          <p:cNvCxnSpPr>
            <a:cxnSpLocks/>
          </p:cNvCxnSpPr>
          <p:nvPr/>
        </p:nvCxnSpPr>
        <p:spPr>
          <a:xfrm>
            <a:off x="2173395" y="3376362"/>
            <a:ext cx="37970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1ACB8C1-A0CC-8E0F-C373-4A215853D309}"/>
              </a:ext>
            </a:extLst>
          </p:cNvPr>
          <p:cNvCxnSpPr>
            <a:cxnSpLocks/>
          </p:cNvCxnSpPr>
          <p:nvPr/>
        </p:nvCxnSpPr>
        <p:spPr>
          <a:xfrm>
            <a:off x="2173395" y="3872309"/>
            <a:ext cx="37970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48">
            <a:extLst>
              <a:ext uri="{FF2B5EF4-FFF2-40B4-BE49-F238E27FC236}">
                <a16:creationId xmlns:a16="http://schemas.microsoft.com/office/drawing/2014/main" id="{20B64863-761C-9F4B-5A36-1D30E32CBB16}"/>
              </a:ext>
            </a:extLst>
          </p:cNvPr>
          <p:cNvGraphicFramePr>
            <a:graphicFrameLocks noGrp="1"/>
          </p:cNvGraphicFramePr>
          <p:nvPr>
            <p:extLst>
              <p:ext uri="{D42A27DB-BD31-4B8C-83A1-F6EECF244321}">
                <p14:modId xmlns:p14="http://schemas.microsoft.com/office/powerpoint/2010/main" val="256802237"/>
              </p:ext>
            </p:extLst>
          </p:nvPr>
        </p:nvGraphicFramePr>
        <p:xfrm>
          <a:off x="402956" y="4230048"/>
          <a:ext cx="11380174" cy="2355116"/>
        </p:xfrm>
        <a:graphic>
          <a:graphicData uri="http://schemas.openxmlformats.org/drawingml/2006/table">
            <a:tbl>
              <a:tblPr firstRow="1" bandRow="1">
                <a:tableStyleId>{5C22544A-7EE6-4342-B048-85BDC9FD1C3A}</a:tableStyleId>
              </a:tblPr>
              <a:tblGrid>
                <a:gridCol w="1954490">
                  <a:extLst>
                    <a:ext uri="{9D8B030D-6E8A-4147-A177-3AD203B41FA5}">
                      <a16:colId xmlns:a16="http://schemas.microsoft.com/office/drawing/2014/main" val="219185778"/>
                    </a:ext>
                  </a:extLst>
                </a:gridCol>
                <a:gridCol w="4712842">
                  <a:extLst>
                    <a:ext uri="{9D8B030D-6E8A-4147-A177-3AD203B41FA5}">
                      <a16:colId xmlns:a16="http://schemas.microsoft.com/office/drawing/2014/main" val="2223313461"/>
                    </a:ext>
                  </a:extLst>
                </a:gridCol>
                <a:gridCol w="4712842">
                  <a:extLst>
                    <a:ext uri="{9D8B030D-6E8A-4147-A177-3AD203B41FA5}">
                      <a16:colId xmlns:a16="http://schemas.microsoft.com/office/drawing/2014/main" val="3750745387"/>
                    </a:ext>
                  </a:extLst>
                </a:gridCol>
              </a:tblGrid>
              <a:tr h="58877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b="0" i="0" dirty="0">
                          <a:solidFill>
                            <a:schemeClr val="tx1"/>
                          </a:solidFill>
                          <a:latin typeface="Sassoon Sans US 2023" pitchFamily="2" charset="77"/>
                        </a:rPr>
                        <a:t>Yusef wanted to </a:t>
                      </a:r>
                      <a:r>
                        <a:rPr lang="en-US" b="0" i="0" u="sng" dirty="0">
                          <a:solidFill>
                            <a:schemeClr val="tx1"/>
                          </a:solidFill>
                          <a:latin typeface="Sassoon Sans US 2023" pitchFamily="2" charset="77"/>
                        </a:rPr>
                        <a:t>give</a:t>
                      </a:r>
                      <a:r>
                        <a:rPr lang="en-US" b="0" i="0" dirty="0">
                          <a:solidFill>
                            <a:schemeClr val="tx1"/>
                          </a:solidFill>
                          <a:latin typeface="Sassoon Sans US 2023" pitchFamily="2" charset="77"/>
                        </a:rPr>
                        <a:t> his old shoes to help the homeless 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Sassoon Sans US 2023" pitchFamily="2" charset="77"/>
                        </a:rPr>
                        <a:t>Max’s mom tried to </a:t>
                      </a:r>
                      <a:r>
                        <a:rPr lang="en-US" b="0" i="0" u="sng" dirty="0">
                          <a:solidFill>
                            <a:schemeClr val="tx1"/>
                          </a:solidFill>
                          <a:latin typeface="Sassoon Sans US 2023" pitchFamily="2" charset="77"/>
                        </a:rPr>
                        <a:t>stop</a:t>
                      </a:r>
                      <a:r>
                        <a:rPr lang="en-US" b="0" i="0" dirty="0">
                          <a:solidFill>
                            <a:schemeClr val="tx1"/>
                          </a:solidFill>
                          <a:latin typeface="Sassoon Sans US 2023" pitchFamily="2" charset="77"/>
                        </a:rPr>
                        <a:t> him from getting sick.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5582608"/>
                  </a:ext>
                </a:extLst>
              </a:tr>
              <a:tr h="58877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29892856"/>
                  </a:ext>
                </a:extLst>
              </a:tr>
              <a:tr h="58877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Sassoon Sans US 2023" pitchFamily="2" charset="77"/>
                        </a:rPr>
                        <a:t>It is important to know </a:t>
                      </a:r>
                      <a:r>
                        <a:rPr lang="en-US" b="0" i="0" u="sng" dirty="0">
                          <a:solidFill>
                            <a:schemeClr val="tx1"/>
                          </a:solidFill>
                          <a:latin typeface="Sassoon Sans US 2023" pitchFamily="2" charset="77"/>
                        </a:rPr>
                        <a:t>simple</a:t>
                      </a:r>
                      <a:r>
                        <a:rPr lang="en-US" b="0" i="0" dirty="0">
                          <a:solidFill>
                            <a:schemeClr val="tx1"/>
                          </a:solidFill>
                          <a:latin typeface="Sassoon Sans US 2023" pitchFamily="2" charset="77"/>
                        </a:rPr>
                        <a:t> math skills in order to learn harder 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Sassoon Sans US 2023" pitchFamily="2" charset="77"/>
                        </a:rPr>
                        <a:t>A bird’s wings </a:t>
                      </a:r>
                      <a:r>
                        <a:rPr lang="en-US" b="0" i="0" u="sng" dirty="0">
                          <a:solidFill>
                            <a:schemeClr val="tx1"/>
                          </a:solidFill>
                          <a:latin typeface="Sassoon Sans US 2023" pitchFamily="2" charset="77"/>
                        </a:rPr>
                        <a:t>allow</a:t>
                      </a:r>
                      <a:r>
                        <a:rPr lang="en-US" b="0" i="0" dirty="0">
                          <a:solidFill>
                            <a:schemeClr val="tx1"/>
                          </a:solidFill>
                          <a:latin typeface="Sassoon Sans US 2023" pitchFamily="2" charset="77"/>
                        </a:rPr>
                        <a:t> it to fly.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548021"/>
                  </a:ext>
                </a:extLst>
              </a:tr>
              <a:tr h="58877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4024919354"/>
                  </a:ext>
                </a:extLst>
              </a:tr>
            </a:tbl>
          </a:graphicData>
        </a:graphic>
      </p:graphicFrame>
      <p:sp>
        <p:nvSpPr>
          <p:cNvPr id="5" name="TextBox 4">
            <a:extLst>
              <a:ext uri="{FF2B5EF4-FFF2-40B4-BE49-F238E27FC236}">
                <a16:creationId xmlns:a16="http://schemas.microsoft.com/office/drawing/2014/main" id="{3BFCA7A1-C027-6228-F56E-831FFD998409}"/>
              </a:ext>
            </a:extLst>
          </p:cNvPr>
          <p:cNvSpPr txBox="1"/>
          <p:nvPr/>
        </p:nvSpPr>
        <p:spPr>
          <a:xfrm>
            <a:off x="402229" y="5488867"/>
            <a:ext cx="198310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372DC"/>
                </a:solidFill>
                <a:latin typeface="Sassoon Sans US 2023" pitchFamily="2" charset="77"/>
                <a:ea typeface="OpenDyslexic" charset="0"/>
                <a:cs typeface="OpenDyslexic" charset="0"/>
              </a:rPr>
              <a:t>prevent</a:t>
            </a:r>
            <a:endParaRPr lang="en-GB" sz="2000" b="1" baseline="0" dirty="0">
              <a:solidFill>
                <a:srgbClr val="3372DC"/>
              </a:solidFill>
              <a:latin typeface="Muli" pitchFamily="2" charset="77"/>
            </a:endParaRPr>
          </a:p>
        </p:txBody>
      </p:sp>
      <p:sp>
        <p:nvSpPr>
          <p:cNvPr id="11" name="TextBox 10">
            <a:extLst>
              <a:ext uri="{FF2B5EF4-FFF2-40B4-BE49-F238E27FC236}">
                <a16:creationId xmlns:a16="http://schemas.microsoft.com/office/drawing/2014/main" id="{C12FA9BE-DFC5-1629-4D06-55C5826AF31A}"/>
              </a:ext>
            </a:extLst>
          </p:cNvPr>
          <p:cNvSpPr txBox="1"/>
          <p:nvPr/>
        </p:nvSpPr>
        <p:spPr>
          <a:xfrm>
            <a:off x="624893" y="4325885"/>
            <a:ext cx="153778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a:solidFill>
                  <a:srgbClr val="3372DC"/>
                </a:solidFill>
                <a:latin typeface="Sassoon Sans US 2023" pitchFamily="2" charset="77"/>
              </a:rPr>
              <a:t>basic</a:t>
            </a:r>
            <a:endParaRPr lang="en-GB" sz="2000" b="1" baseline="0" dirty="0">
              <a:solidFill>
                <a:srgbClr val="3372DC"/>
              </a:solidFill>
              <a:latin typeface="Muli" pitchFamily="2" charset="77"/>
            </a:endParaRPr>
          </a:p>
        </p:txBody>
      </p:sp>
      <p:sp>
        <p:nvSpPr>
          <p:cNvPr id="13" name="TextBox 12">
            <a:extLst>
              <a:ext uri="{FF2B5EF4-FFF2-40B4-BE49-F238E27FC236}">
                <a16:creationId xmlns:a16="http://schemas.microsoft.com/office/drawing/2014/main" id="{5CDCC627-FBDE-5C3C-E83D-FEECC36E60CF}"/>
              </a:ext>
            </a:extLst>
          </p:cNvPr>
          <p:cNvSpPr txBox="1"/>
          <p:nvPr/>
        </p:nvSpPr>
        <p:spPr>
          <a:xfrm>
            <a:off x="467733" y="6098334"/>
            <a:ext cx="18521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372DC"/>
                </a:solidFill>
                <a:latin typeface="Sassoon Sans US 2023" pitchFamily="2" charset="77"/>
                <a:ea typeface="OpenDyslexic" charset="0"/>
                <a:cs typeface="OpenDyslexic" charset="0"/>
              </a:rPr>
              <a:t>enable</a:t>
            </a:r>
            <a:endParaRPr lang="en-GB" sz="2000" b="1" baseline="0" dirty="0">
              <a:solidFill>
                <a:srgbClr val="3372DC"/>
              </a:solidFill>
              <a:latin typeface="Muli" pitchFamily="2" charset="77"/>
            </a:endParaRPr>
          </a:p>
        </p:txBody>
      </p:sp>
      <p:sp>
        <p:nvSpPr>
          <p:cNvPr id="14" name="TextBox 13">
            <a:extLst>
              <a:ext uri="{FF2B5EF4-FFF2-40B4-BE49-F238E27FC236}">
                <a16:creationId xmlns:a16="http://schemas.microsoft.com/office/drawing/2014/main" id="{7AE713D1-89ED-EE26-DD5F-4E76300C650F}"/>
              </a:ext>
            </a:extLst>
          </p:cNvPr>
          <p:cNvSpPr txBox="1"/>
          <p:nvPr/>
        </p:nvSpPr>
        <p:spPr>
          <a:xfrm>
            <a:off x="696279" y="4908571"/>
            <a:ext cx="139500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372DC"/>
                </a:solidFill>
                <a:latin typeface="Sassoon Sans US 2023" pitchFamily="2" charset="77"/>
                <a:ea typeface="OpenDyslexic" charset="0"/>
                <a:cs typeface="OpenDyslexic" charset="0"/>
              </a:rPr>
              <a:t>donate</a:t>
            </a:r>
            <a:endParaRPr lang="en-GB" sz="2000" b="1" baseline="0" dirty="0">
              <a:solidFill>
                <a:srgbClr val="3372DC"/>
              </a:solidFill>
              <a:latin typeface="Muli" pitchFamily="2" charset="77"/>
            </a:endParaRPr>
          </a:p>
        </p:txBody>
      </p:sp>
      <p:pic>
        <p:nvPicPr>
          <p:cNvPr id="7" name="Picture 6" descr="A red tomato with green stem&#10;&#10;Description automatically generated with low confidence">
            <a:extLst>
              <a:ext uri="{FF2B5EF4-FFF2-40B4-BE49-F238E27FC236}">
                <a16:creationId xmlns:a16="http://schemas.microsoft.com/office/drawing/2014/main" id="{0D85DA51-6BEF-7FD7-4C56-B192D75DCB86}"/>
              </a:ext>
            </a:extLst>
          </p:cNvPr>
          <p:cNvPicPr>
            <a:picLocks noChangeAspect="1"/>
          </p:cNvPicPr>
          <p:nvPr/>
        </p:nvPicPr>
        <p:blipFill>
          <a:blip r:embed="rId3"/>
          <a:stretch>
            <a:fillRect/>
          </a:stretch>
        </p:blipFill>
        <p:spPr>
          <a:xfrm>
            <a:off x="6377548" y="2627718"/>
            <a:ext cx="1104552" cy="1175487"/>
          </a:xfrm>
          <a:prstGeom prst="rect">
            <a:avLst/>
          </a:prstGeom>
        </p:spPr>
      </p:pic>
      <p:pic>
        <p:nvPicPr>
          <p:cNvPr id="8" name="Picture 7" descr="A blue snowflake on a black background&#10;&#10;Description automatically generated">
            <a:extLst>
              <a:ext uri="{FF2B5EF4-FFF2-40B4-BE49-F238E27FC236}">
                <a16:creationId xmlns:a16="http://schemas.microsoft.com/office/drawing/2014/main" id="{13C73EAE-EA78-6F26-B82C-883A5044ED48}"/>
              </a:ext>
            </a:extLst>
          </p:cNvPr>
          <p:cNvPicPr>
            <a:picLocks noChangeAspect="1"/>
          </p:cNvPicPr>
          <p:nvPr/>
        </p:nvPicPr>
        <p:blipFill>
          <a:blip r:embed="rId4"/>
          <a:stretch>
            <a:fillRect/>
          </a:stretch>
        </p:blipFill>
        <p:spPr>
          <a:xfrm>
            <a:off x="1465028" y="2675202"/>
            <a:ext cx="306827" cy="306827"/>
          </a:xfrm>
          <a:prstGeom prst="rect">
            <a:avLst/>
          </a:prstGeom>
        </p:spPr>
      </p:pic>
      <p:pic>
        <p:nvPicPr>
          <p:cNvPr id="10" name="Picture 9" descr="A group of ice cubes&#10;&#10;Description automatically generated with medium confidence">
            <a:extLst>
              <a:ext uri="{FF2B5EF4-FFF2-40B4-BE49-F238E27FC236}">
                <a16:creationId xmlns:a16="http://schemas.microsoft.com/office/drawing/2014/main" id="{DAE46DCA-4E02-00EC-BDD8-28E94E4D3174}"/>
              </a:ext>
            </a:extLst>
          </p:cNvPr>
          <p:cNvPicPr>
            <a:picLocks noChangeAspect="1"/>
          </p:cNvPicPr>
          <p:nvPr/>
        </p:nvPicPr>
        <p:blipFill>
          <a:blip r:embed="rId5"/>
          <a:stretch>
            <a:fillRect/>
          </a:stretch>
        </p:blipFill>
        <p:spPr>
          <a:xfrm>
            <a:off x="442318" y="2970683"/>
            <a:ext cx="1568272" cy="977191"/>
          </a:xfrm>
          <a:prstGeom prst="rect">
            <a:avLst/>
          </a:prstGeom>
        </p:spPr>
      </p:pic>
      <p:pic>
        <p:nvPicPr>
          <p:cNvPr id="15" name="Picture 14" descr="A blue snowflake on a black background&#10;&#10;Description automatically generated">
            <a:extLst>
              <a:ext uri="{FF2B5EF4-FFF2-40B4-BE49-F238E27FC236}">
                <a16:creationId xmlns:a16="http://schemas.microsoft.com/office/drawing/2014/main" id="{42FBEC0D-1969-783F-74D7-B6D049D7BB93}"/>
              </a:ext>
            </a:extLst>
          </p:cNvPr>
          <p:cNvPicPr>
            <a:picLocks noChangeAspect="1"/>
          </p:cNvPicPr>
          <p:nvPr/>
        </p:nvPicPr>
        <p:blipFill>
          <a:blip r:embed="rId4"/>
          <a:stretch>
            <a:fillRect/>
          </a:stretch>
        </p:blipFill>
        <p:spPr>
          <a:xfrm rot="20236709">
            <a:off x="485902" y="2785270"/>
            <a:ext cx="320624" cy="320624"/>
          </a:xfrm>
          <a:prstGeom prst="rect">
            <a:avLst/>
          </a:prstGeom>
        </p:spPr>
      </p:pic>
      <p:pic>
        <p:nvPicPr>
          <p:cNvPr id="16" name="Picture 15" descr="A blue snowflake on a black background&#10;&#10;Description automatically generated">
            <a:extLst>
              <a:ext uri="{FF2B5EF4-FFF2-40B4-BE49-F238E27FC236}">
                <a16:creationId xmlns:a16="http://schemas.microsoft.com/office/drawing/2014/main" id="{A7F8E70B-1CF7-80B5-825F-DC14FEFF9527}"/>
              </a:ext>
            </a:extLst>
          </p:cNvPr>
          <p:cNvPicPr>
            <a:picLocks noChangeAspect="1"/>
          </p:cNvPicPr>
          <p:nvPr/>
        </p:nvPicPr>
        <p:blipFill>
          <a:blip r:embed="rId4"/>
          <a:stretch>
            <a:fillRect/>
          </a:stretch>
        </p:blipFill>
        <p:spPr>
          <a:xfrm rot="20236709">
            <a:off x="974447" y="2579600"/>
            <a:ext cx="224692" cy="224692"/>
          </a:xfrm>
          <a:prstGeom prst="rect">
            <a:avLst/>
          </a:prstGeom>
        </p:spPr>
      </p:pic>
    </p:spTree>
    <p:extLst>
      <p:ext uri="{BB962C8B-B14F-4D97-AF65-F5344CB8AC3E}">
        <p14:creationId xmlns:p14="http://schemas.microsoft.com/office/powerpoint/2010/main" val="80743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929EB5-5820-3DD3-2051-4CE5A29D5768}"/>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11</a:t>
            </a:fld>
            <a:endParaRPr lang="en-US" dirty="0">
              <a:latin typeface="Sassoon Sans US 2023" pitchFamily="2" charset="77"/>
            </a:endParaRPr>
          </a:p>
        </p:txBody>
      </p:sp>
      <p:sp>
        <p:nvSpPr>
          <p:cNvPr id="12" name="Text Placeholder 7">
            <a:extLst>
              <a:ext uri="{FF2B5EF4-FFF2-40B4-BE49-F238E27FC236}">
                <a16:creationId xmlns:a16="http://schemas.microsoft.com/office/drawing/2014/main" id="{0907E664-DAEF-770D-CA4E-3C095862D942}"/>
              </a:ext>
            </a:extLst>
          </p:cNvPr>
          <p:cNvSpPr>
            <a:spLocks noGrp="1"/>
          </p:cNvSpPr>
          <p:nvPr>
            <p:ph type="body" sz="quarter" idx="15"/>
          </p:nvPr>
        </p:nvSpPr>
        <p:spPr/>
        <p:txBody>
          <a:bodyPr/>
          <a:lstStyle/>
          <a:p>
            <a:pPr marL="0" marR="0" indent="0" algn="ctr" rtl="0" eaLnBrk="1" fontAlgn="auto" latinLnBrk="0" hangingPunct="1">
              <a:lnSpc>
                <a:spcPct val="90000"/>
              </a:lnSpc>
              <a:spcBef>
                <a:spcPts val="1000"/>
              </a:spcBef>
              <a:spcAft>
                <a:spcPts val="0"/>
              </a:spcAft>
            </a:pPr>
            <a:r>
              <a:rPr lang="en-GB" b="1" i="0" kern="1200" dirty="0">
                <a:effectLst/>
                <a:latin typeface="Sassoon Sans US 2023" pitchFamily="2" charset="0"/>
              </a:rPr>
              <a:t>To be able to spell </a:t>
            </a:r>
            <a:r>
              <a:rPr lang="en-US" b="1" i="0" kern="1200" dirty="0">
                <a:effectLst/>
                <a:latin typeface="Sassoon Sans US 2023" pitchFamily="2" charset="0"/>
              </a:rPr>
              <a:t>words with multiple sound-spelling patterns</a:t>
            </a:r>
            <a:endParaRPr lang="en-US" dirty="0">
              <a:effectLst/>
              <a:latin typeface="Sassoon Sans US 2023" pitchFamily="2" charset="0"/>
            </a:endParaRPr>
          </a:p>
          <a:p>
            <a:pPr marL="0" marR="0" indent="0" algn="ctr" rtl="0" eaLnBrk="1" fontAlgn="auto" latinLnBrk="0" hangingPunct="1">
              <a:lnSpc>
                <a:spcPct val="90000"/>
              </a:lnSpc>
              <a:spcBef>
                <a:spcPts val="1000"/>
              </a:spcBef>
              <a:spcAft>
                <a:spcPts val="0"/>
              </a:spcAft>
            </a:pPr>
            <a:r>
              <a:rPr lang="en-GB" b="1" i="0" kern="1200" dirty="0">
                <a:effectLst/>
                <a:latin typeface="Sassoon Sans US 2023" pitchFamily="2" charset="0"/>
                <a:ea typeface="Calibri" panose="020F0502020204030204" pitchFamily="34" charset="0"/>
                <a:cs typeface="Arial" panose="020B0604020202020204" pitchFamily="34" charset="0"/>
              </a:rPr>
              <a:t>To spell w</a:t>
            </a:r>
            <a:r>
              <a:rPr lang="en-GB" b="1" i="0" kern="1200" dirty="0">
                <a:effectLst/>
                <a:latin typeface="Sassoon Sans US 2023" pitchFamily="2" charset="0"/>
              </a:rPr>
              <a:t>ords with open and closed syllables</a:t>
            </a:r>
            <a:endParaRPr lang="en-US" dirty="0">
              <a:effectLst/>
              <a:latin typeface="Sassoon Sans US 2023" pitchFamily="2" charset="0"/>
            </a:endParaRPr>
          </a:p>
        </p:txBody>
      </p:sp>
      <p:sp>
        <p:nvSpPr>
          <p:cNvPr id="8" name="Text Placeholder 7">
            <a:extLst>
              <a:ext uri="{FF2B5EF4-FFF2-40B4-BE49-F238E27FC236}">
                <a16:creationId xmlns:a16="http://schemas.microsoft.com/office/drawing/2014/main" id="{DFC57B0D-AF81-0C7F-F290-9E27459C68CF}"/>
              </a:ext>
            </a:extLst>
          </p:cNvPr>
          <p:cNvSpPr txBox="1">
            <a:spLocks/>
          </p:cNvSpPr>
          <p:nvPr/>
        </p:nvSpPr>
        <p:spPr>
          <a:xfrm>
            <a:off x="2077338" y="1948728"/>
            <a:ext cx="8037324" cy="554931"/>
          </a:xfrm>
          <a:prstGeom prst="rect">
            <a:avLst/>
          </a:prstGeom>
        </p:spPr>
        <p:txBody>
          <a:bodyPr vert="horz" lIns="91440" tIns="45720" rIns="91440" bIns="45720" rtlCol="0" anchor="b">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solidFill>
                  <a:srgbClr val="3273DC"/>
                </a:solidFill>
                <a:latin typeface="Sassoon Sans US 2023" pitchFamily="2" charset="77"/>
              </a:rPr>
              <a:t>Can you write a description of this picture?</a:t>
            </a:r>
          </a:p>
        </p:txBody>
      </p:sp>
      <p:cxnSp>
        <p:nvCxnSpPr>
          <p:cNvPr id="9" name="Straight Connector 8">
            <a:extLst>
              <a:ext uri="{FF2B5EF4-FFF2-40B4-BE49-F238E27FC236}">
                <a16:creationId xmlns:a16="http://schemas.microsoft.com/office/drawing/2014/main" id="{D3026CDE-E6AF-6B86-063E-8ABF877F07B3}"/>
              </a:ext>
            </a:extLst>
          </p:cNvPr>
          <p:cNvCxnSpPr>
            <a:cxnSpLocks/>
          </p:cNvCxnSpPr>
          <p:nvPr/>
        </p:nvCxnSpPr>
        <p:spPr>
          <a:xfrm>
            <a:off x="5635145" y="3905427"/>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5C4AF99-1A5D-2F6D-87D4-28C7A209845D}"/>
              </a:ext>
            </a:extLst>
          </p:cNvPr>
          <p:cNvSpPr txBox="1"/>
          <p:nvPr/>
        </p:nvSpPr>
        <p:spPr>
          <a:xfrm>
            <a:off x="2594083" y="2605682"/>
            <a:ext cx="6976534" cy="400110"/>
          </a:xfrm>
          <a:prstGeom prst="rect">
            <a:avLst/>
          </a:prstGeom>
          <a:noFill/>
        </p:spPr>
        <p:txBody>
          <a:bodyPr wrap="square">
            <a:spAutoFit/>
          </a:bodyPr>
          <a:lstStyle/>
          <a:p>
            <a:pPr algn="ctr">
              <a:defRPr/>
            </a:pPr>
            <a:r>
              <a:rPr lang="en-GB" sz="2000" dirty="0">
                <a:latin typeface="Sassoon Sans US 2023" pitchFamily="2" charset="77"/>
                <a:ea typeface="OpenDyslexic" charset="0"/>
                <a:cs typeface="OpenDyslexic" charset="0"/>
              </a:rPr>
              <a:t>Words to include: </a:t>
            </a:r>
            <a:r>
              <a:rPr lang="en-US" sz="2000" b="0" i="0" u="none" strike="noStrike" dirty="0">
                <a:solidFill>
                  <a:srgbClr val="000000"/>
                </a:solidFill>
                <a:effectLst/>
                <a:latin typeface="Sassoon Sans US 2023" pitchFamily="2" charset="0"/>
              </a:rPr>
              <a:t>coconut, </a:t>
            </a:r>
            <a:r>
              <a:rPr lang="en-US" sz="2000" b="0" i="0" u="none" strike="noStrike" dirty="0">
                <a:effectLst/>
                <a:latin typeface="Sassoon Sans US 2023" pitchFamily="2" charset="0"/>
              </a:rPr>
              <a:t>until</a:t>
            </a:r>
            <a:r>
              <a:rPr lang="en-US" sz="2000" b="0" i="0" u="none" strike="noStrike" dirty="0">
                <a:solidFill>
                  <a:srgbClr val="000000"/>
                </a:solidFill>
                <a:effectLst/>
                <a:latin typeface="Sassoon Sans US 2023" pitchFamily="2" charset="0"/>
              </a:rPr>
              <a:t>, united, capable</a:t>
            </a:r>
            <a:endParaRPr lang="en-US" sz="1400" dirty="0"/>
          </a:p>
        </p:txBody>
      </p:sp>
      <p:cxnSp>
        <p:nvCxnSpPr>
          <p:cNvPr id="11" name="Straight Connector 10">
            <a:extLst>
              <a:ext uri="{FF2B5EF4-FFF2-40B4-BE49-F238E27FC236}">
                <a16:creationId xmlns:a16="http://schemas.microsoft.com/office/drawing/2014/main" id="{376C3346-E8EC-6728-DA99-0B5D95805180}"/>
              </a:ext>
            </a:extLst>
          </p:cNvPr>
          <p:cNvCxnSpPr>
            <a:cxnSpLocks/>
          </p:cNvCxnSpPr>
          <p:nvPr/>
        </p:nvCxnSpPr>
        <p:spPr>
          <a:xfrm>
            <a:off x="5635145" y="4509584"/>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D52A52-D8DB-EAF3-CAD8-D79A37F23504}"/>
              </a:ext>
            </a:extLst>
          </p:cNvPr>
          <p:cNvCxnSpPr>
            <a:cxnSpLocks/>
          </p:cNvCxnSpPr>
          <p:nvPr/>
        </p:nvCxnSpPr>
        <p:spPr>
          <a:xfrm>
            <a:off x="5635145" y="6322056"/>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0C0680-BF68-E963-919C-36938DC1E63A}"/>
              </a:ext>
            </a:extLst>
          </p:cNvPr>
          <p:cNvCxnSpPr>
            <a:cxnSpLocks/>
          </p:cNvCxnSpPr>
          <p:nvPr/>
        </p:nvCxnSpPr>
        <p:spPr>
          <a:xfrm>
            <a:off x="5635145" y="5113741"/>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38CCF51-8B30-AE2B-1EB1-26ECD7CB482E}"/>
              </a:ext>
            </a:extLst>
          </p:cNvPr>
          <p:cNvGrpSpPr/>
          <p:nvPr/>
        </p:nvGrpSpPr>
        <p:grpSpPr>
          <a:xfrm>
            <a:off x="525928" y="3467620"/>
            <a:ext cx="4296178" cy="2904677"/>
            <a:chOff x="884032" y="3560667"/>
            <a:chExt cx="3758350" cy="2163239"/>
          </a:xfrm>
        </p:grpSpPr>
        <p:grpSp>
          <p:nvGrpSpPr>
            <p:cNvPr id="20" name="Group 19">
              <a:extLst>
                <a:ext uri="{FF2B5EF4-FFF2-40B4-BE49-F238E27FC236}">
                  <a16:creationId xmlns:a16="http://schemas.microsoft.com/office/drawing/2014/main" id="{2621955C-1A9E-FDE9-DEC9-288CECC4A646}"/>
                </a:ext>
              </a:extLst>
            </p:cNvPr>
            <p:cNvGrpSpPr/>
            <p:nvPr/>
          </p:nvGrpSpPr>
          <p:grpSpPr>
            <a:xfrm>
              <a:off x="884032" y="3560667"/>
              <a:ext cx="3758350" cy="2163239"/>
              <a:chOff x="884031" y="3560667"/>
              <a:chExt cx="4728215" cy="2659621"/>
            </a:xfrm>
          </p:grpSpPr>
          <p:pic>
            <p:nvPicPr>
              <p:cNvPr id="23" name="Picture 22">
                <a:extLst>
                  <a:ext uri="{FF2B5EF4-FFF2-40B4-BE49-F238E27FC236}">
                    <a16:creationId xmlns:a16="http://schemas.microsoft.com/office/drawing/2014/main" id="{E071B833-C7CC-00D2-34C0-CCAD38A5FAAD}"/>
                  </a:ext>
                </a:extLst>
              </p:cNvPr>
              <p:cNvPicPr>
                <a:picLocks noChangeAspect="1"/>
              </p:cNvPicPr>
              <p:nvPr/>
            </p:nvPicPr>
            <p:blipFill>
              <a:blip r:embed="rId2"/>
              <a:stretch>
                <a:fillRect/>
              </a:stretch>
            </p:blipFill>
            <p:spPr>
              <a:xfrm>
                <a:off x="884031" y="3560667"/>
                <a:ext cx="4728215" cy="2659621"/>
              </a:xfrm>
              <a:prstGeom prst="rect">
                <a:avLst/>
              </a:prstGeom>
            </p:spPr>
          </p:pic>
          <p:grpSp>
            <p:nvGrpSpPr>
              <p:cNvPr id="24" name="Group 23">
                <a:extLst>
                  <a:ext uri="{FF2B5EF4-FFF2-40B4-BE49-F238E27FC236}">
                    <a16:creationId xmlns:a16="http://schemas.microsoft.com/office/drawing/2014/main" id="{36E9F5FF-14A0-0F9B-AB60-7B9DCBE8A74C}"/>
                  </a:ext>
                </a:extLst>
              </p:cNvPr>
              <p:cNvGrpSpPr/>
              <p:nvPr/>
            </p:nvGrpSpPr>
            <p:grpSpPr>
              <a:xfrm>
                <a:off x="3290029" y="4121544"/>
                <a:ext cx="893470" cy="738375"/>
                <a:chOff x="3316539" y="4080593"/>
                <a:chExt cx="893470" cy="738375"/>
              </a:xfrm>
            </p:grpSpPr>
            <p:pic>
              <p:nvPicPr>
                <p:cNvPr id="25" name="Picture 24" descr="Icon&#10;&#10;Description automatically generated">
                  <a:extLst>
                    <a:ext uri="{FF2B5EF4-FFF2-40B4-BE49-F238E27FC236}">
                      <a16:creationId xmlns:a16="http://schemas.microsoft.com/office/drawing/2014/main" id="{A6C6630A-E904-3B08-E3EA-43BF23543655}"/>
                    </a:ext>
                  </a:extLst>
                </p:cNvPr>
                <p:cNvPicPr>
                  <a:picLocks noChangeAspect="1"/>
                </p:cNvPicPr>
                <p:nvPr/>
              </p:nvPicPr>
              <p:blipFill rotWithShape="1">
                <a:blip r:embed="rId3"/>
                <a:srcRect b="10847"/>
                <a:stretch/>
              </p:blipFill>
              <p:spPr>
                <a:xfrm>
                  <a:off x="3712891" y="4082288"/>
                  <a:ext cx="497118" cy="736680"/>
                </a:xfrm>
                <a:prstGeom prst="rect">
                  <a:avLst/>
                </a:prstGeom>
              </p:spPr>
            </p:pic>
            <p:pic>
              <p:nvPicPr>
                <p:cNvPr id="26" name="Picture 25" descr="Icon&#10;&#10;Description automatically generated">
                  <a:extLst>
                    <a:ext uri="{FF2B5EF4-FFF2-40B4-BE49-F238E27FC236}">
                      <a16:creationId xmlns:a16="http://schemas.microsoft.com/office/drawing/2014/main" id="{4CB771F3-4705-BACA-87F3-E724B73F994B}"/>
                    </a:ext>
                  </a:extLst>
                </p:cNvPr>
                <p:cNvPicPr>
                  <a:picLocks noChangeAspect="1"/>
                </p:cNvPicPr>
                <p:nvPr/>
              </p:nvPicPr>
              <p:blipFill rotWithShape="1">
                <a:blip r:embed="rId4"/>
                <a:srcRect b="11029"/>
                <a:stretch/>
              </p:blipFill>
              <p:spPr>
                <a:xfrm>
                  <a:off x="3316539" y="4080593"/>
                  <a:ext cx="391509" cy="736680"/>
                </a:xfrm>
                <a:prstGeom prst="rect">
                  <a:avLst/>
                </a:prstGeom>
              </p:spPr>
            </p:pic>
          </p:grpSp>
        </p:grpSp>
        <p:pic>
          <p:nvPicPr>
            <p:cNvPr id="21" name="Picture 20">
              <a:extLst>
                <a:ext uri="{FF2B5EF4-FFF2-40B4-BE49-F238E27FC236}">
                  <a16:creationId xmlns:a16="http://schemas.microsoft.com/office/drawing/2014/main" id="{86636939-4D2C-E413-91FB-107477F0FEDA}"/>
                </a:ext>
              </a:extLst>
            </p:cNvPr>
            <p:cNvPicPr>
              <a:picLocks noChangeAspect="1"/>
            </p:cNvPicPr>
            <p:nvPr/>
          </p:nvPicPr>
          <p:blipFill rotWithShape="1">
            <a:blip r:embed="rId5"/>
            <a:srcRect l="29665" r="47935" b="71418"/>
            <a:stretch/>
          </p:blipFill>
          <p:spPr>
            <a:xfrm>
              <a:off x="3563242" y="5014412"/>
              <a:ext cx="395148" cy="272351"/>
            </a:xfrm>
            <a:prstGeom prst="rect">
              <a:avLst/>
            </a:prstGeom>
          </p:spPr>
        </p:pic>
        <p:pic>
          <p:nvPicPr>
            <p:cNvPr id="22" name="Picture 21">
              <a:extLst>
                <a:ext uri="{FF2B5EF4-FFF2-40B4-BE49-F238E27FC236}">
                  <a16:creationId xmlns:a16="http://schemas.microsoft.com/office/drawing/2014/main" id="{C1599880-091D-8C77-8B09-DAB8B173B9D8}"/>
                </a:ext>
              </a:extLst>
            </p:cNvPr>
            <p:cNvPicPr>
              <a:picLocks noChangeAspect="1"/>
            </p:cNvPicPr>
            <p:nvPr/>
          </p:nvPicPr>
          <p:blipFill rotWithShape="1">
            <a:blip r:embed="rId5"/>
            <a:srcRect l="29665" r="47935" b="71418"/>
            <a:stretch/>
          </p:blipFill>
          <p:spPr>
            <a:xfrm flipH="1">
              <a:off x="1040213" y="5360016"/>
              <a:ext cx="395148" cy="272351"/>
            </a:xfrm>
            <a:prstGeom prst="rect">
              <a:avLst/>
            </a:prstGeom>
          </p:spPr>
        </p:pic>
      </p:grpSp>
      <p:pic>
        <p:nvPicPr>
          <p:cNvPr id="27" name="Picture 26" descr="Shape, arrow&#10;&#10;Description automatically generated">
            <a:extLst>
              <a:ext uri="{FF2B5EF4-FFF2-40B4-BE49-F238E27FC236}">
                <a16:creationId xmlns:a16="http://schemas.microsoft.com/office/drawing/2014/main" id="{03DD40FD-9851-DF99-A521-C80A0A0B5D1B}"/>
              </a:ext>
            </a:extLst>
          </p:cNvPr>
          <p:cNvPicPr>
            <a:picLocks noChangeAspect="1"/>
          </p:cNvPicPr>
          <p:nvPr/>
        </p:nvPicPr>
        <p:blipFill>
          <a:blip r:embed="rId6"/>
          <a:stretch>
            <a:fillRect/>
          </a:stretch>
        </p:blipFill>
        <p:spPr>
          <a:xfrm rot="21103356" flipH="1">
            <a:off x="3588246" y="3741131"/>
            <a:ext cx="1896830" cy="2659301"/>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B10C3B7C-AE9B-1D0C-CABC-D49569F2D616}"/>
              </a:ext>
            </a:extLst>
          </p:cNvPr>
          <p:cNvPicPr>
            <a:picLocks noChangeAspect="1"/>
          </p:cNvPicPr>
          <p:nvPr/>
        </p:nvPicPr>
        <p:blipFill>
          <a:blip r:embed="rId7"/>
          <a:stretch>
            <a:fillRect/>
          </a:stretch>
        </p:blipFill>
        <p:spPr>
          <a:xfrm>
            <a:off x="4204157" y="5601018"/>
            <a:ext cx="665009" cy="665009"/>
          </a:xfrm>
          <a:prstGeom prst="rect">
            <a:avLst/>
          </a:prstGeom>
        </p:spPr>
      </p:pic>
      <p:sp>
        <p:nvSpPr>
          <p:cNvPr id="29" name="Rectangle 28">
            <a:extLst>
              <a:ext uri="{FF2B5EF4-FFF2-40B4-BE49-F238E27FC236}">
                <a16:creationId xmlns:a16="http://schemas.microsoft.com/office/drawing/2014/main" id="{A1F8FE37-5CF4-7E38-805B-B42F5D5ED913}"/>
              </a:ext>
            </a:extLst>
          </p:cNvPr>
          <p:cNvSpPr/>
          <p:nvPr/>
        </p:nvSpPr>
        <p:spPr>
          <a:xfrm>
            <a:off x="4827459" y="5678472"/>
            <a:ext cx="807686" cy="831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CFD70D40-0AB4-4013-A899-BCB49F38B037}"/>
              </a:ext>
            </a:extLst>
          </p:cNvPr>
          <p:cNvCxnSpPr>
            <a:cxnSpLocks/>
          </p:cNvCxnSpPr>
          <p:nvPr/>
        </p:nvCxnSpPr>
        <p:spPr>
          <a:xfrm>
            <a:off x="5635145" y="5717898"/>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34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62764D-9CBD-6DE3-3CC9-35AD075AEC89}"/>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12</a:t>
            </a:fld>
            <a:endParaRPr lang="en-US" dirty="0">
              <a:latin typeface="Sassoon Sans US 2023" pitchFamily="2" charset="77"/>
            </a:endParaRPr>
          </a:p>
        </p:txBody>
      </p:sp>
      <p:sp>
        <p:nvSpPr>
          <p:cNvPr id="14" name="Text Placeholder 6">
            <a:extLst>
              <a:ext uri="{FF2B5EF4-FFF2-40B4-BE49-F238E27FC236}">
                <a16:creationId xmlns:a16="http://schemas.microsoft.com/office/drawing/2014/main" id="{4C58B51F-ECA4-B7BB-AC69-36D9A6039FEA}"/>
              </a:ext>
            </a:extLst>
          </p:cNvPr>
          <p:cNvSpPr>
            <a:spLocks noGrp="1"/>
          </p:cNvSpPr>
          <p:nvPr>
            <p:ph type="body" sz="quarter" idx="10"/>
          </p:nvPr>
        </p:nvSpPr>
        <p:spPr/>
        <p:txBody>
          <a:bodyPr/>
          <a:lstStyle/>
          <a:p>
            <a:pPr eaLnBrk="0" fontAlgn="base" hangingPunct="0">
              <a:spcBef>
                <a:spcPct val="0"/>
              </a:spcBef>
              <a:spcAft>
                <a:spcPct val="0"/>
              </a:spcAft>
            </a:pPr>
            <a:r>
              <a:rPr lang="en-GB" dirty="0">
                <a:cs typeface="Arial" panose="020B0604020202020204" pitchFamily="34" charset="0"/>
              </a:rPr>
              <a:t>Open and Closed Syllables</a:t>
            </a:r>
          </a:p>
        </p:txBody>
      </p:sp>
      <p:sp>
        <p:nvSpPr>
          <p:cNvPr id="6" name="Text Placeholder 5">
            <a:extLst>
              <a:ext uri="{FF2B5EF4-FFF2-40B4-BE49-F238E27FC236}">
                <a16:creationId xmlns:a16="http://schemas.microsoft.com/office/drawing/2014/main" id="{D68F4C93-DF79-323A-DD31-5FC47BD009EA}"/>
              </a:ext>
            </a:extLst>
          </p:cNvPr>
          <p:cNvSpPr>
            <a:spLocks noGrp="1"/>
          </p:cNvSpPr>
          <p:nvPr>
            <p:ph type="body" sz="quarter" idx="11"/>
          </p:nvPr>
        </p:nvSpPr>
        <p:spPr/>
        <p:txBody>
          <a:bodyPr/>
          <a:lstStyle/>
          <a:p>
            <a:r>
              <a:rPr lang="en-US" dirty="0">
                <a:solidFill>
                  <a:srgbClr val="FF3760"/>
                </a:solidFill>
              </a:rPr>
              <a:t>Answers</a:t>
            </a:r>
          </a:p>
        </p:txBody>
      </p:sp>
      <p:sp>
        <p:nvSpPr>
          <p:cNvPr id="15" name="Text Placeholder 7">
            <a:extLst>
              <a:ext uri="{FF2B5EF4-FFF2-40B4-BE49-F238E27FC236}">
                <a16:creationId xmlns:a16="http://schemas.microsoft.com/office/drawing/2014/main" id="{7D259C54-6C4A-E27C-1149-33C32345CF21}"/>
              </a:ext>
            </a:extLst>
          </p:cNvPr>
          <p:cNvSpPr txBox="1">
            <a:spLocks/>
          </p:cNvSpPr>
          <p:nvPr/>
        </p:nvSpPr>
        <p:spPr>
          <a:xfrm>
            <a:off x="2152248" y="1875635"/>
            <a:ext cx="7881590" cy="387116"/>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600" b="0" dirty="0">
                <a:solidFill>
                  <a:schemeClr val="tx1"/>
                </a:solidFill>
                <a:latin typeface="Sassoon Sans US 2023" pitchFamily="2" charset="77"/>
              </a:rPr>
              <a:t>Write a sentence about the pictures below. Remember to include the word in your sentence. Then read the sentences and replace the underlined word with one of the blue words. </a:t>
            </a:r>
          </a:p>
        </p:txBody>
      </p:sp>
      <p:sp>
        <p:nvSpPr>
          <p:cNvPr id="16" name="TextBox 15">
            <a:extLst>
              <a:ext uri="{FF2B5EF4-FFF2-40B4-BE49-F238E27FC236}">
                <a16:creationId xmlns:a16="http://schemas.microsoft.com/office/drawing/2014/main" id="{609D7360-8961-A889-DEB2-7BBF596C83CA}"/>
              </a:ext>
            </a:extLst>
          </p:cNvPr>
          <p:cNvSpPr txBox="1"/>
          <p:nvPr/>
        </p:nvSpPr>
        <p:spPr>
          <a:xfrm>
            <a:off x="8870844" y="2516892"/>
            <a:ext cx="13950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Sassoon Sans US 2023" pitchFamily="2" charset="77"/>
                <a:ea typeface="OpenDyslexic" charset="0"/>
                <a:cs typeface="OpenDyslexic" charset="0"/>
              </a:rPr>
              <a:t>tomato</a:t>
            </a:r>
            <a:endParaRPr lang="en-GB" sz="2400" baseline="0" dirty="0">
              <a:latin typeface="Muli" pitchFamily="2" charset="77"/>
            </a:endParaRPr>
          </a:p>
        </p:txBody>
      </p:sp>
      <p:cxnSp>
        <p:nvCxnSpPr>
          <p:cNvPr id="17" name="Straight Connector 16">
            <a:extLst>
              <a:ext uri="{FF2B5EF4-FFF2-40B4-BE49-F238E27FC236}">
                <a16:creationId xmlns:a16="http://schemas.microsoft.com/office/drawing/2014/main" id="{11A72574-9D95-B19A-C8C0-0D15068B1D50}"/>
              </a:ext>
            </a:extLst>
          </p:cNvPr>
          <p:cNvCxnSpPr>
            <a:cxnSpLocks/>
          </p:cNvCxnSpPr>
          <p:nvPr/>
        </p:nvCxnSpPr>
        <p:spPr>
          <a:xfrm>
            <a:off x="7744547" y="3376362"/>
            <a:ext cx="3909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E52B4A4-3718-6C95-C898-CBEF252FB941}"/>
              </a:ext>
            </a:extLst>
          </p:cNvPr>
          <p:cNvCxnSpPr>
            <a:cxnSpLocks/>
          </p:cNvCxnSpPr>
          <p:nvPr/>
        </p:nvCxnSpPr>
        <p:spPr>
          <a:xfrm>
            <a:off x="7744547" y="3872309"/>
            <a:ext cx="3909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AB99558-03DE-32AE-3E14-C7AF39BA97F4}"/>
              </a:ext>
            </a:extLst>
          </p:cNvPr>
          <p:cNvSpPr txBox="1"/>
          <p:nvPr/>
        </p:nvSpPr>
        <p:spPr>
          <a:xfrm>
            <a:off x="3348041" y="2521557"/>
            <a:ext cx="13950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Sassoon Sans US 2023" pitchFamily="2" charset="77"/>
                <a:ea typeface="OpenDyslexic" charset="0"/>
                <a:cs typeface="OpenDyslexic" charset="0"/>
              </a:rPr>
              <a:t>frozen</a:t>
            </a:r>
            <a:endParaRPr lang="en-GB" sz="2400" baseline="0" dirty="0">
              <a:latin typeface="Muli" pitchFamily="2" charset="77"/>
            </a:endParaRPr>
          </a:p>
        </p:txBody>
      </p:sp>
      <p:cxnSp>
        <p:nvCxnSpPr>
          <p:cNvPr id="20" name="Straight Connector 19">
            <a:extLst>
              <a:ext uri="{FF2B5EF4-FFF2-40B4-BE49-F238E27FC236}">
                <a16:creationId xmlns:a16="http://schemas.microsoft.com/office/drawing/2014/main" id="{F88E65AA-9EDD-56D9-6F7C-1193AC56DBAF}"/>
              </a:ext>
            </a:extLst>
          </p:cNvPr>
          <p:cNvCxnSpPr>
            <a:cxnSpLocks/>
          </p:cNvCxnSpPr>
          <p:nvPr/>
        </p:nvCxnSpPr>
        <p:spPr>
          <a:xfrm>
            <a:off x="2173395" y="3376362"/>
            <a:ext cx="37970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AB1842-6736-F612-45E1-BB1D86147789}"/>
              </a:ext>
            </a:extLst>
          </p:cNvPr>
          <p:cNvCxnSpPr>
            <a:cxnSpLocks/>
          </p:cNvCxnSpPr>
          <p:nvPr/>
        </p:nvCxnSpPr>
        <p:spPr>
          <a:xfrm>
            <a:off x="2173395" y="3872309"/>
            <a:ext cx="37970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2" name="Table 48">
            <a:extLst>
              <a:ext uri="{FF2B5EF4-FFF2-40B4-BE49-F238E27FC236}">
                <a16:creationId xmlns:a16="http://schemas.microsoft.com/office/drawing/2014/main" id="{550C9A5F-EB14-635B-BC00-FF0423061608}"/>
              </a:ext>
            </a:extLst>
          </p:cNvPr>
          <p:cNvGraphicFramePr>
            <a:graphicFrameLocks noGrp="1"/>
          </p:cNvGraphicFramePr>
          <p:nvPr>
            <p:extLst>
              <p:ext uri="{D42A27DB-BD31-4B8C-83A1-F6EECF244321}">
                <p14:modId xmlns:p14="http://schemas.microsoft.com/office/powerpoint/2010/main" val="2544493457"/>
              </p:ext>
            </p:extLst>
          </p:nvPr>
        </p:nvGraphicFramePr>
        <p:xfrm>
          <a:off x="402956" y="4230048"/>
          <a:ext cx="11380174" cy="2355116"/>
        </p:xfrm>
        <a:graphic>
          <a:graphicData uri="http://schemas.openxmlformats.org/drawingml/2006/table">
            <a:tbl>
              <a:tblPr firstRow="1" bandRow="1">
                <a:tableStyleId>{5C22544A-7EE6-4342-B048-85BDC9FD1C3A}</a:tableStyleId>
              </a:tblPr>
              <a:tblGrid>
                <a:gridCol w="1954490">
                  <a:extLst>
                    <a:ext uri="{9D8B030D-6E8A-4147-A177-3AD203B41FA5}">
                      <a16:colId xmlns:a16="http://schemas.microsoft.com/office/drawing/2014/main" val="219185778"/>
                    </a:ext>
                  </a:extLst>
                </a:gridCol>
                <a:gridCol w="4712842">
                  <a:extLst>
                    <a:ext uri="{9D8B030D-6E8A-4147-A177-3AD203B41FA5}">
                      <a16:colId xmlns:a16="http://schemas.microsoft.com/office/drawing/2014/main" val="2223313461"/>
                    </a:ext>
                  </a:extLst>
                </a:gridCol>
                <a:gridCol w="4712842">
                  <a:extLst>
                    <a:ext uri="{9D8B030D-6E8A-4147-A177-3AD203B41FA5}">
                      <a16:colId xmlns:a16="http://schemas.microsoft.com/office/drawing/2014/main" val="3750745387"/>
                    </a:ext>
                  </a:extLst>
                </a:gridCol>
              </a:tblGrid>
              <a:tr h="58877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b="0" i="0" dirty="0">
                          <a:solidFill>
                            <a:schemeClr val="tx1"/>
                          </a:solidFill>
                          <a:latin typeface="Sassoon Sans US 2023" pitchFamily="2" charset="77"/>
                        </a:rPr>
                        <a:t>Yusef wanted to </a:t>
                      </a:r>
                      <a:r>
                        <a:rPr lang="en-US" b="0" i="0" u="sng" dirty="0">
                          <a:solidFill>
                            <a:schemeClr val="tx1"/>
                          </a:solidFill>
                          <a:latin typeface="Sassoon Sans US 2023" pitchFamily="2" charset="77"/>
                        </a:rPr>
                        <a:t>give</a:t>
                      </a:r>
                      <a:r>
                        <a:rPr lang="en-US" b="0" i="0" dirty="0">
                          <a:solidFill>
                            <a:schemeClr val="tx1"/>
                          </a:solidFill>
                          <a:latin typeface="Sassoon Sans US 2023" pitchFamily="2" charset="77"/>
                        </a:rPr>
                        <a:t> his old shoes to help the homeless 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Sassoon Sans US 2023" pitchFamily="2" charset="77"/>
                        </a:rPr>
                        <a:t>Max’s mom tried to </a:t>
                      </a:r>
                      <a:r>
                        <a:rPr lang="en-US" b="0" i="0" u="sng" dirty="0">
                          <a:solidFill>
                            <a:schemeClr val="tx1"/>
                          </a:solidFill>
                          <a:latin typeface="Sassoon Sans US 2023" pitchFamily="2" charset="77"/>
                        </a:rPr>
                        <a:t>stop</a:t>
                      </a:r>
                      <a:r>
                        <a:rPr lang="en-US" b="0" i="0" dirty="0">
                          <a:solidFill>
                            <a:schemeClr val="tx1"/>
                          </a:solidFill>
                          <a:latin typeface="Sassoon Sans US 2023" pitchFamily="2" charset="77"/>
                        </a:rPr>
                        <a:t> him from getting sick.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5582608"/>
                  </a:ext>
                </a:extLst>
              </a:tr>
              <a:tr h="58877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29892856"/>
                  </a:ext>
                </a:extLst>
              </a:tr>
              <a:tr h="58877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Sassoon Sans US 2023" pitchFamily="2" charset="77"/>
                        </a:rPr>
                        <a:t>It is important to know </a:t>
                      </a:r>
                      <a:r>
                        <a:rPr lang="en-US" b="0" i="0" u="sng" dirty="0">
                          <a:solidFill>
                            <a:schemeClr val="tx1"/>
                          </a:solidFill>
                          <a:latin typeface="Sassoon Sans US 2023" pitchFamily="2" charset="77"/>
                        </a:rPr>
                        <a:t>simple</a:t>
                      </a:r>
                      <a:r>
                        <a:rPr lang="en-US" b="0" i="0" dirty="0">
                          <a:solidFill>
                            <a:schemeClr val="tx1"/>
                          </a:solidFill>
                          <a:latin typeface="Sassoon Sans US 2023" pitchFamily="2" charset="77"/>
                        </a:rPr>
                        <a:t> math skills in order to learn harder 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Sassoon Sans US 2023" pitchFamily="2" charset="77"/>
                        </a:rPr>
                        <a:t>A bird’s wings </a:t>
                      </a:r>
                      <a:r>
                        <a:rPr lang="en-US" b="0" i="0" u="sng" dirty="0">
                          <a:solidFill>
                            <a:schemeClr val="tx1"/>
                          </a:solidFill>
                          <a:latin typeface="Sassoon Sans US 2023" pitchFamily="2" charset="77"/>
                        </a:rPr>
                        <a:t>allow</a:t>
                      </a:r>
                      <a:r>
                        <a:rPr lang="en-US" b="0" i="0" dirty="0">
                          <a:solidFill>
                            <a:schemeClr val="tx1"/>
                          </a:solidFill>
                          <a:latin typeface="Sassoon Sans US 2023" pitchFamily="2" charset="77"/>
                        </a:rPr>
                        <a:t> it to fly.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548021"/>
                  </a:ext>
                </a:extLst>
              </a:tr>
              <a:tr h="58877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4024919354"/>
                  </a:ext>
                </a:extLst>
              </a:tr>
            </a:tbl>
          </a:graphicData>
        </a:graphic>
      </p:graphicFrame>
      <p:sp>
        <p:nvSpPr>
          <p:cNvPr id="23" name="TextBox 22">
            <a:extLst>
              <a:ext uri="{FF2B5EF4-FFF2-40B4-BE49-F238E27FC236}">
                <a16:creationId xmlns:a16="http://schemas.microsoft.com/office/drawing/2014/main" id="{0AB09D51-8B6C-99D4-A015-D2D86D251894}"/>
              </a:ext>
            </a:extLst>
          </p:cNvPr>
          <p:cNvSpPr txBox="1"/>
          <p:nvPr/>
        </p:nvSpPr>
        <p:spPr>
          <a:xfrm>
            <a:off x="402229" y="5488867"/>
            <a:ext cx="198310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372DC"/>
                </a:solidFill>
                <a:latin typeface="Sassoon Sans US 2023" pitchFamily="2" charset="77"/>
                <a:ea typeface="OpenDyslexic" charset="0"/>
                <a:cs typeface="OpenDyslexic" charset="0"/>
              </a:rPr>
              <a:t>prevent</a:t>
            </a:r>
            <a:endParaRPr lang="en-GB" sz="2000" b="1" baseline="0" dirty="0">
              <a:solidFill>
                <a:srgbClr val="3372DC"/>
              </a:solidFill>
              <a:latin typeface="Muli" pitchFamily="2" charset="77"/>
            </a:endParaRPr>
          </a:p>
        </p:txBody>
      </p:sp>
      <p:sp>
        <p:nvSpPr>
          <p:cNvPr id="24" name="TextBox 23">
            <a:extLst>
              <a:ext uri="{FF2B5EF4-FFF2-40B4-BE49-F238E27FC236}">
                <a16:creationId xmlns:a16="http://schemas.microsoft.com/office/drawing/2014/main" id="{8DC4D0F9-BF4C-45EA-953F-12D982947C26}"/>
              </a:ext>
            </a:extLst>
          </p:cNvPr>
          <p:cNvSpPr txBox="1"/>
          <p:nvPr/>
        </p:nvSpPr>
        <p:spPr>
          <a:xfrm>
            <a:off x="624893" y="4325885"/>
            <a:ext cx="153778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a:solidFill>
                  <a:srgbClr val="3372DC"/>
                </a:solidFill>
                <a:latin typeface="Sassoon Sans US 2023" pitchFamily="2" charset="77"/>
              </a:rPr>
              <a:t>basic</a:t>
            </a:r>
            <a:endParaRPr lang="en-GB" sz="2000" b="1" baseline="0" dirty="0">
              <a:solidFill>
                <a:srgbClr val="3372DC"/>
              </a:solidFill>
              <a:latin typeface="Muli" pitchFamily="2" charset="77"/>
            </a:endParaRPr>
          </a:p>
        </p:txBody>
      </p:sp>
      <p:sp>
        <p:nvSpPr>
          <p:cNvPr id="25" name="TextBox 24">
            <a:extLst>
              <a:ext uri="{FF2B5EF4-FFF2-40B4-BE49-F238E27FC236}">
                <a16:creationId xmlns:a16="http://schemas.microsoft.com/office/drawing/2014/main" id="{7CDB777F-B21B-F7B9-EF9A-6FD43662284E}"/>
              </a:ext>
            </a:extLst>
          </p:cNvPr>
          <p:cNvSpPr txBox="1"/>
          <p:nvPr/>
        </p:nvSpPr>
        <p:spPr>
          <a:xfrm>
            <a:off x="467733" y="6098334"/>
            <a:ext cx="18521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372DC"/>
                </a:solidFill>
                <a:latin typeface="Sassoon Sans US 2023" pitchFamily="2" charset="77"/>
                <a:ea typeface="OpenDyslexic" charset="0"/>
                <a:cs typeface="OpenDyslexic" charset="0"/>
              </a:rPr>
              <a:t>enable</a:t>
            </a:r>
            <a:endParaRPr lang="en-GB" sz="2000" b="1" baseline="0" dirty="0">
              <a:solidFill>
                <a:srgbClr val="3372DC"/>
              </a:solidFill>
              <a:latin typeface="Muli" pitchFamily="2" charset="77"/>
            </a:endParaRPr>
          </a:p>
        </p:txBody>
      </p:sp>
      <p:sp>
        <p:nvSpPr>
          <p:cNvPr id="26" name="TextBox 25">
            <a:extLst>
              <a:ext uri="{FF2B5EF4-FFF2-40B4-BE49-F238E27FC236}">
                <a16:creationId xmlns:a16="http://schemas.microsoft.com/office/drawing/2014/main" id="{5CC0F592-795A-161D-E84D-6BC8D4C84EAE}"/>
              </a:ext>
            </a:extLst>
          </p:cNvPr>
          <p:cNvSpPr txBox="1"/>
          <p:nvPr/>
        </p:nvSpPr>
        <p:spPr>
          <a:xfrm>
            <a:off x="696279" y="4908571"/>
            <a:ext cx="139500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372DC"/>
                </a:solidFill>
                <a:latin typeface="Sassoon Sans US 2023" pitchFamily="2" charset="77"/>
                <a:ea typeface="OpenDyslexic" charset="0"/>
                <a:cs typeface="OpenDyslexic" charset="0"/>
              </a:rPr>
              <a:t>donate</a:t>
            </a:r>
            <a:endParaRPr lang="en-GB" sz="2000" b="1" baseline="0" dirty="0">
              <a:solidFill>
                <a:srgbClr val="3372DC"/>
              </a:solidFill>
              <a:latin typeface="Muli" pitchFamily="2" charset="77"/>
            </a:endParaRPr>
          </a:p>
        </p:txBody>
      </p:sp>
      <p:pic>
        <p:nvPicPr>
          <p:cNvPr id="27" name="Picture 26" descr="A red tomato with green stem&#10;&#10;Description automatically generated with low confidence">
            <a:extLst>
              <a:ext uri="{FF2B5EF4-FFF2-40B4-BE49-F238E27FC236}">
                <a16:creationId xmlns:a16="http://schemas.microsoft.com/office/drawing/2014/main" id="{836750D6-C39D-6427-9B99-29BD3D8B9076}"/>
              </a:ext>
            </a:extLst>
          </p:cNvPr>
          <p:cNvPicPr>
            <a:picLocks noChangeAspect="1"/>
          </p:cNvPicPr>
          <p:nvPr/>
        </p:nvPicPr>
        <p:blipFill>
          <a:blip r:embed="rId3"/>
          <a:stretch>
            <a:fillRect/>
          </a:stretch>
        </p:blipFill>
        <p:spPr>
          <a:xfrm>
            <a:off x="6377548" y="2627718"/>
            <a:ext cx="1104552" cy="1175487"/>
          </a:xfrm>
          <a:prstGeom prst="rect">
            <a:avLst/>
          </a:prstGeom>
        </p:spPr>
      </p:pic>
      <p:pic>
        <p:nvPicPr>
          <p:cNvPr id="28" name="Picture 27" descr="A blue snowflake on a black background&#10;&#10;Description automatically generated">
            <a:extLst>
              <a:ext uri="{FF2B5EF4-FFF2-40B4-BE49-F238E27FC236}">
                <a16:creationId xmlns:a16="http://schemas.microsoft.com/office/drawing/2014/main" id="{AB223F98-BB66-6DF8-310E-A502958EC4F3}"/>
              </a:ext>
            </a:extLst>
          </p:cNvPr>
          <p:cNvPicPr>
            <a:picLocks noChangeAspect="1"/>
          </p:cNvPicPr>
          <p:nvPr/>
        </p:nvPicPr>
        <p:blipFill>
          <a:blip r:embed="rId4"/>
          <a:stretch>
            <a:fillRect/>
          </a:stretch>
        </p:blipFill>
        <p:spPr>
          <a:xfrm>
            <a:off x="1465028" y="2675202"/>
            <a:ext cx="306827" cy="306827"/>
          </a:xfrm>
          <a:prstGeom prst="rect">
            <a:avLst/>
          </a:prstGeom>
        </p:spPr>
      </p:pic>
      <p:pic>
        <p:nvPicPr>
          <p:cNvPr id="29" name="Picture 28" descr="A group of ice cubes&#10;&#10;Description automatically generated with medium confidence">
            <a:extLst>
              <a:ext uri="{FF2B5EF4-FFF2-40B4-BE49-F238E27FC236}">
                <a16:creationId xmlns:a16="http://schemas.microsoft.com/office/drawing/2014/main" id="{2A4BFB90-A5C7-73A9-515C-69CCE42C0E0F}"/>
              </a:ext>
            </a:extLst>
          </p:cNvPr>
          <p:cNvPicPr>
            <a:picLocks noChangeAspect="1"/>
          </p:cNvPicPr>
          <p:nvPr/>
        </p:nvPicPr>
        <p:blipFill>
          <a:blip r:embed="rId5"/>
          <a:stretch>
            <a:fillRect/>
          </a:stretch>
        </p:blipFill>
        <p:spPr>
          <a:xfrm>
            <a:off x="442318" y="2970683"/>
            <a:ext cx="1568272" cy="977191"/>
          </a:xfrm>
          <a:prstGeom prst="rect">
            <a:avLst/>
          </a:prstGeom>
        </p:spPr>
      </p:pic>
      <p:pic>
        <p:nvPicPr>
          <p:cNvPr id="30" name="Picture 29" descr="A blue snowflake on a black background&#10;&#10;Description automatically generated">
            <a:extLst>
              <a:ext uri="{FF2B5EF4-FFF2-40B4-BE49-F238E27FC236}">
                <a16:creationId xmlns:a16="http://schemas.microsoft.com/office/drawing/2014/main" id="{DCD7FA58-7D37-1EA0-90BF-8C2E48948392}"/>
              </a:ext>
            </a:extLst>
          </p:cNvPr>
          <p:cNvPicPr>
            <a:picLocks noChangeAspect="1"/>
          </p:cNvPicPr>
          <p:nvPr/>
        </p:nvPicPr>
        <p:blipFill>
          <a:blip r:embed="rId4"/>
          <a:stretch>
            <a:fillRect/>
          </a:stretch>
        </p:blipFill>
        <p:spPr>
          <a:xfrm rot="20236709">
            <a:off x="485902" y="2785270"/>
            <a:ext cx="320624" cy="320624"/>
          </a:xfrm>
          <a:prstGeom prst="rect">
            <a:avLst/>
          </a:prstGeom>
        </p:spPr>
      </p:pic>
      <p:pic>
        <p:nvPicPr>
          <p:cNvPr id="31" name="Picture 30" descr="A blue snowflake on a black background&#10;&#10;Description automatically generated">
            <a:extLst>
              <a:ext uri="{FF2B5EF4-FFF2-40B4-BE49-F238E27FC236}">
                <a16:creationId xmlns:a16="http://schemas.microsoft.com/office/drawing/2014/main" id="{00649684-C1EC-47B2-3904-F0EC78B1E092}"/>
              </a:ext>
            </a:extLst>
          </p:cNvPr>
          <p:cNvPicPr>
            <a:picLocks noChangeAspect="1"/>
          </p:cNvPicPr>
          <p:nvPr/>
        </p:nvPicPr>
        <p:blipFill>
          <a:blip r:embed="rId4"/>
          <a:stretch>
            <a:fillRect/>
          </a:stretch>
        </p:blipFill>
        <p:spPr>
          <a:xfrm rot="20236709">
            <a:off x="974447" y="2579600"/>
            <a:ext cx="224692" cy="224692"/>
          </a:xfrm>
          <a:prstGeom prst="rect">
            <a:avLst/>
          </a:prstGeom>
        </p:spPr>
      </p:pic>
      <p:sp>
        <p:nvSpPr>
          <p:cNvPr id="32" name="TextBox 31">
            <a:extLst>
              <a:ext uri="{FF2B5EF4-FFF2-40B4-BE49-F238E27FC236}">
                <a16:creationId xmlns:a16="http://schemas.microsoft.com/office/drawing/2014/main" id="{03CE7D2D-14B2-E518-DA34-C879E2A0B210}"/>
              </a:ext>
            </a:extLst>
          </p:cNvPr>
          <p:cNvSpPr txBox="1"/>
          <p:nvPr/>
        </p:nvSpPr>
        <p:spPr>
          <a:xfrm>
            <a:off x="2128757" y="2958491"/>
            <a:ext cx="4068864" cy="977191"/>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GB" sz="2000" dirty="0">
                <a:solidFill>
                  <a:srgbClr val="FF3760"/>
                </a:solidFill>
                <a:latin typeface="Sassoon Sans US 2023" pitchFamily="2" charset="77"/>
                <a:ea typeface="OpenDyslexic" charset="0"/>
                <a:cs typeface="OpenDyslexic" charset="0"/>
              </a:rPr>
              <a:t>My dad took us all out for </a:t>
            </a:r>
            <a:r>
              <a:rPr lang="en-GB" sz="2000" dirty="0">
                <a:latin typeface="Sassoon Sans US 2023" pitchFamily="2" charset="77"/>
                <a:ea typeface="OpenDyslexic" charset="0"/>
                <a:cs typeface="OpenDyslexic" charset="0"/>
              </a:rPr>
              <a:t>frozen</a:t>
            </a:r>
            <a:r>
              <a:rPr lang="en-GB" sz="2000" dirty="0">
                <a:solidFill>
                  <a:srgbClr val="FF3760"/>
                </a:solidFill>
                <a:latin typeface="Sassoon Sans US 2023" pitchFamily="2" charset="77"/>
                <a:ea typeface="OpenDyslexic" charset="0"/>
                <a:cs typeface="OpenDyslexic" charset="0"/>
              </a:rPr>
              <a:t> yogurt.</a:t>
            </a:r>
          </a:p>
        </p:txBody>
      </p:sp>
      <p:sp>
        <p:nvSpPr>
          <p:cNvPr id="33" name="TextBox 32">
            <a:extLst>
              <a:ext uri="{FF2B5EF4-FFF2-40B4-BE49-F238E27FC236}">
                <a16:creationId xmlns:a16="http://schemas.microsoft.com/office/drawing/2014/main" id="{47892D18-88C8-2844-D70C-0FD79071A23A}"/>
              </a:ext>
            </a:extLst>
          </p:cNvPr>
          <p:cNvSpPr txBox="1"/>
          <p:nvPr/>
        </p:nvSpPr>
        <p:spPr>
          <a:xfrm>
            <a:off x="3915300" y="6049319"/>
            <a:ext cx="16555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FF3760"/>
                </a:solidFill>
                <a:latin typeface="Sassoon Sans US 2023" pitchFamily="2" charset="77"/>
              </a:rPr>
              <a:t>basic</a:t>
            </a:r>
            <a:endParaRPr lang="en-GB" sz="2400" baseline="0" dirty="0">
              <a:solidFill>
                <a:srgbClr val="FF3760"/>
              </a:solidFill>
              <a:latin typeface="Muli" pitchFamily="2" charset="77"/>
            </a:endParaRPr>
          </a:p>
        </p:txBody>
      </p:sp>
      <p:sp>
        <p:nvSpPr>
          <p:cNvPr id="34" name="TextBox 33">
            <a:extLst>
              <a:ext uri="{FF2B5EF4-FFF2-40B4-BE49-F238E27FC236}">
                <a16:creationId xmlns:a16="http://schemas.microsoft.com/office/drawing/2014/main" id="{014CD18E-39AC-6F52-F63A-4C5065D5B4A5}"/>
              </a:ext>
            </a:extLst>
          </p:cNvPr>
          <p:cNvSpPr txBox="1"/>
          <p:nvPr/>
        </p:nvSpPr>
        <p:spPr>
          <a:xfrm>
            <a:off x="8479775" y="6036779"/>
            <a:ext cx="204060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FF3760"/>
                </a:solidFill>
                <a:latin typeface="Sassoon Sans US 2023" pitchFamily="2" charset="77"/>
                <a:ea typeface="OpenDyslexic" charset="0"/>
                <a:cs typeface="OpenDyslexic" charset="0"/>
              </a:rPr>
              <a:t>enable</a:t>
            </a:r>
            <a:endParaRPr lang="en-GB" sz="2400" baseline="0" dirty="0">
              <a:solidFill>
                <a:srgbClr val="FF3760"/>
              </a:solidFill>
              <a:latin typeface="Muli" pitchFamily="2" charset="77"/>
            </a:endParaRPr>
          </a:p>
        </p:txBody>
      </p:sp>
      <p:sp>
        <p:nvSpPr>
          <p:cNvPr id="48" name="TextBox 47">
            <a:extLst>
              <a:ext uri="{FF2B5EF4-FFF2-40B4-BE49-F238E27FC236}">
                <a16:creationId xmlns:a16="http://schemas.microsoft.com/office/drawing/2014/main" id="{F1AC9827-620D-28C3-C49E-74AE5E22CCA0}"/>
              </a:ext>
            </a:extLst>
          </p:cNvPr>
          <p:cNvSpPr txBox="1"/>
          <p:nvPr/>
        </p:nvSpPr>
        <p:spPr>
          <a:xfrm>
            <a:off x="4033353" y="4847016"/>
            <a:ext cx="13950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FF3760"/>
                </a:solidFill>
                <a:latin typeface="Sassoon Sans US 2023" pitchFamily="2" charset="77"/>
                <a:ea typeface="OpenDyslexic" charset="0"/>
                <a:cs typeface="OpenDyslexic" charset="0"/>
              </a:rPr>
              <a:t>donate</a:t>
            </a:r>
            <a:endParaRPr lang="en-GB" sz="2400" baseline="0" dirty="0">
              <a:solidFill>
                <a:srgbClr val="FF3760"/>
              </a:solidFill>
              <a:latin typeface="Muli" pitchFamily="2" charset="77"/>
            </a:endParaRPr>
          </a:p>
        </p:txBody>
      </p:sp>
      <p:sp>
        <p:nvSpPr>
          <p:cNvPr id="50" name="TextBox 49">
            <a:extLst>
              <a:ext uri="{FF2B5EF4-FFF2-40B4-BE49-F238E27FC236}">
                <a16:creationId xmlns:a16="http://schemas.microsoft.com/office/drawing/2014/main" id="{5B4E61FB-FDAD-15A1-D07A-5054020E7F9C}"/>
              </a:ext>
            </a:extLst>
          </p:cNvPr>
          <p:cNvSpPr txBox="1"/>
          <p:nvPr/>
        </p:nvSpPr>
        <p:spPr>
          <a:xfrm>
            <a:off x="8728909" y="4847015"/>
            <a:ext cx="153154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FF3760"/>
                </a:solidFill>
                <a:latin typeface="Sassoon Sans US 2023" pitchFamily="2" charset="77"/>
                <a:ea typeface="OpenDyslexic" charset="0"/>
                <a:cs typeface="OpenDyslexic" charset="0"/>
              </a:rPr>
              <a:t>prevent</a:t>
            </a:r>
            <a:endParaRPr lang="en-GB" sz="2400" baseline="0" dirty="0">
              <a:solidFill>
                <a:srgbClr val="FF3760"/>
              </a:solidFill>
              <a:latin typeface="Muli" pitchFamily="2" charset="77"/>
            </a:endParaRPr>
          </a:p>
        </p:txBody>
      </p:sp>
      <p:sp>
        <p:nvSpPr>
          <p:cNvPr id="51" name="TextBox 50">
            <a:extLst>
              <a:ext uri="{FF2B5EF4-FFF2-40B4-BE49-F238E27FC236}">
                <a16:creationId xmlns:a16="http://schemas.microsoft.com/office/drawing/2014/main" id="{E402D797-6E97-2208-7721-9CB1F1785A08}"/>
              </a:ext>
            </a:extLst>
          </p:cNvPr>
          <p:cNvSpPr txBox="1"/>
          <p:nvPr/>
        </p:nvSpPr>
        <p:spPr>
          <a:xfrm>
            <a:off x="7714266" y="2958474"/>
            <a:ext cx="4068864" cy="977191"/>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GB" sz="2000" dirty="0">
                <a:solidFill>
                  <a:srgbClr val="FF3760"/>
                </a:solidFill>
                <a:latin typeface="Sassoon Sans US 2023" pitchFamily="2" charset="77"/>
                <a:ea typeface="OpenDyslexic" charset="0"/>
                <a:cs typeface="OpenDyslexic" charset="0"/>
              </a:rPr>
              <a:t>I asked for no </a:t>
            </a:r>
            <a:r>
              <a:rPr lang="en-GB" sz="2000" dirty="0">
                <a:latin typeface="Sassoon Sans US 2023" pitchFamily="2" charset="77"/>
                <a:ea typeface="OpenDyslexic" charset="0"/>
                <a:cs typeface="OpenDyslexic" charset="0"/>
              </a:rPr>
              <a:t>tomato</a:t>
            </a:r>
            <a:r>
              <a:rPr lang="en-GB" sz="2000" dirty="0">
                <a:solidFill>
                  <a:srgbClr val="FF3760"/>
                </a:solidFill>
                <a:latin typeface="Sassoon Sans US 2023" pitchFamily="2" charset="77"/>
                <a:ea typeface="OpenDyslexic" charset="0"/>
                <a:cs typeface="OpenDyslexic" charset="0"/>
              </a:rPr>
              <a:t> on my hamburger.</a:t>
            </a:r>
          </a:p>
        </p:txBody>
      </p:sp>
    </p:spTree>
    <p:extLst>
      <p:ext uri="{BB962C8B-B14F-4D97-AF65-F5344CB8AC3E}">
        <p14:creationId xmlns:p14="http://schemas.microsoft.com/office/powerpoint/2010/main" val="427146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dissolv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dissolve">
                                      <p:cBhvr>
                                        <p:cTn id="15" dur="500"/>
                                        <p:tgtEl>
                                          <p:spTgt spid="4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dissolve">
                                      <p:cBhvr>
                                        <p:cTn id="18" dur="500"/>
                                        <p:tgtEl>
                                          <p:spTgt spid="3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ssolve">
                                      <p:cBhvr>
                                        <p:cTn id="21" dur="500"/>
                                        <p:tgtEl>
                                          <p:spTgt spid="3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dissolve">
                                      <p:cBhvr>
                                        <p:cTn id="2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48"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929EB5-5820-3DD3-2051-4CE5A29D5768}"/>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13</a:t>
            </a:fld>
            <a:endParaRPr lang="en-US" dirty="0">
              <a:latin typeface="Sassoon Sans US 2023" pitchFamily="2" charset="77"/>
            </a:endParaRPr>
          </a:p>
        </p:txBody>
      </p:sp>
      <p:sp>
        <p:nvSpPr>
          <p:cNvPr id="9" name="Text Placeholder 6">
            <a:extLst>
              <a:ext uri="{FF2B5EF4-FFF2-40B4-BE49-F238E27FC236}">
                <a16:creationId xmlns:a16="http://schemas.microsoft.com/office/drawing/2014/main" id="{B7E38D7C-BA2A-8F5E-1624-36402F6BB271}"/>
              </a:ext>
            </a:extLst>
          </p:cNvPr>
          <p:cNvSpPr>
            <a:spLocks noGrp="1"/>
          </p:cNvSpPr>
          <p:nvPr>
            <p:ph type="body" sz="quarter" idx="10"/>
          </p:nvPr>
        </p:nvSpPr>
        <p:spPr/>
        <p:txBody>
          <a:bodyPr/>
          <a:lstStyle/>
          <a:p>
            <a:pPr eaLnBrk="0" fontAlgn="base" hangingPunct="0">
              <a:spcBef>
                <a:spcPct val="0"/>
              </a:spcBef>
              <a:spcAft>
                <a:spcPct val="0"/>
              </a:spcAft>
            </a:pPr>
            <a:r>
              <a:rPr lang="en-GB" dirty="0">
                <a:cs typeface="Arial" panose="020B0604020202020204" pitchFamily="34" charset="0"/>
              </a:rPr>
              <a:t>Open and Closed Syllables</a:t>
            </a:r>
          </a:p>
        </p:txBody>
      </p:sp>
      <p:sp>
        <p:nvSpPr>
          <p:cNvPr id="12" name="Text Placeholder 7">
            <a:extLst>
              <a:ext uri="{FF2B5EF4-FFF2-40B4-BE49-F238E27FC236}">
                <a16:creationId xmlns:a16="http://schemas.microsoft.com/office/drawing/2014/main" id="{0907E664-DAEF-770D-CA4E-3C095862D942}"/>
              </a:ext>
            </a:extLst>
          </p:cNvPr>
          <p:cNvSpPr>
            <a:spLocks noGrp="1"/>
          </p:cNvSpPr>
          <p:nvPr>
            <p:ph type="body" sz="quarter" idx="11"/>
          </p:nvPr>
        </p:nvSpPr>
        <p:spPr/>
        <p:txBody>
          <a:bodyPr/>
          <a:lstStyle/>
          <a:p>
            <a:r>
              <a:rPr lang="en-US" dirty="0">
                <a:solidFill>
                  <a:srgbClr val="FF3760"/>
                </a:solidFill>
              </a:rPr>
              <a:t>Possible Answer</a:t>
            </a:r>
          </a:p>
        </p:txBody>
      </p:sp>
      <p:sp>
        <p:nvSpPr>
          <p:cNvPr id="5" name="Text Placeholder 7">
            <a:extLst>
              <a:ext uri="{FF2B5EF4-FFF2-40B4-BE49-F238E27FC236}">
                <a16:creationId xmlns:a16="http://schemas.microsoft.com/office/drawing/2014/main" id="{DB5F1B40-8E50-A15B-9656-0F269E702C93}"/>
              </a:ext>
            </a:extLst>
          </p:cNvPr>
          <p:cNvSpPr txBox="1">
            <a:spLocks/>
          </p:cNvSpPr>
          <p:nvPr/>
        </p:nvSpPr>
        <p:spPr>
          <a:xfrm>
            <a:off x="2077338" y="1948728"/>
            <a:ext cx="8037324" cy="554931"/>
          </a:xfrm>
          <a:prstGeom prst="rect">
            <a:avLst/>
          </a:prstGeom>
        </p:spPr>
        <p:txBody>
          <a:bodyPr vert="horz" lIns="91440" tIns="45720" rIns="91440" bIns="45720" rtlCol="0" anchor="b">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solidFill>
                  <a:srgbClr val="3273DC"/>
                </a:solidFill>
                <a:latin typeface="Sassoon Sans US 2023" pitchFamily="2" charset="77"/>
              </a:rPr>
              <a:t>Can you write a description of this picture?</a:t>
            </a:r>
          </a:p>
        </p:txBody>
      </p:sp>
      <p:cxnSp>
        <p:nvCxnSpPr>
          <p:cNvPr id="6" name="Straight Connector 5">
            <a:extLst>
              <a:ext uri="{FF2B5EF4-FFF2-40B4-BE49-F238E27FC236}">
                <a16:creationId xmlns:a16="http://schemas.microsoft.com/office/drawing/2014/main" id="{55FABD32-DAFC-D745-E571-865B924A2326}"/>
              </a:ext>
            </a:extLst>
          </p:cNvPr>
          <p:cNvCxnSpPr>
            <a:cxnSpLocks/>
          </p:cNvCxnSpPr>
          <p:nvPr/>
        </p:nvCxnSpPr>
        <p:spPr>
          <a:xfrm>
            <a:off x="5635145" y="3905427"/>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3D3639-15B2-9E09-543E-611194F411E5}"/>
              </a:ext>
            </a:extLst>
          </p:cNvPr>
          <p:cNvSpPr txBox="1"/>
          <p:nvPr/>
        </p:nvSpPr>
        <p:spPr>
          <a:xfrm>
            <a:off x="2594083" y="2605682"/>
            <a:ext cx="6976534" cy="400110"/>
          </a:xfrm>
          <a:prstGeom prst="rect">
            <a:avLst/>
          </a:prstGeom>
          <a:noFill/>
        </p:spPr>
        <p:txBody>
          <a:bodyPr wrap="square">
            <a:spAutoFit/>
          </a:bodyPr>
          <a:lstStyle/>
          <a:p>
            <a:pPr algn="ctr">
              <a:defRPr/>
            </a:pPr>
            <a:r>
              <a:rPr lang="en-GB" sz="2000" dirty="0">
                <a:latin typeface="Sassoon Sans US 2023" pitchFamily="2" charset="77"/>
                <a:ea typeface="OpenDyslexic" charset="0"/>
                <a:cs typeface="OpenDyslexic" charset="0"/>
              </a:rPr>
              <a:t>Words to include: </a:t>
            </a:r>
            <a:r>
              <a:rPr lang="en-US" sz="2000" b="0" i="0" u="none" strike="noStrike" dirty="0">
                <a:solidFill>
                  <a:srgbClr val="000000"/>
                </a:solidFill>
                <a:effectLst/>
                <a:latin typeface="Sassoon Sans US 2023" pitchFamily="2" charset="0"/>
              </a:rPr>
              <a:t>coconut, </a:t>
            </a:r>
            <a:r>
              <a:rPr lang="en-US" sz="2000" b="0" i="0" u="none" strike="noStrike" dirty="0">
                <a:effectLst/>
                <a:latin typeface="Sassoon Sans US 2023" pitchFamily="2" charset="0"/>
              </a:rPr>
              <a:t>until</a:t>
            </a:r>
            <a:r>
              <a:rPr lang="en-US" sz="2000" b="0" i="0" u="none" strike="noStrike" dirty="0">
                <a:solidFill>
                  <a:srgbClr val="000000"/>
                </a:solidFill>
                <a:effectLst/>
                <a:latin typeface="Sassoon Sans US 2023" pitchFamily="2" charset="0"/>
              </a:rPr>
              <a:t>, united, capable</a:t>
            </a:r>
            <a:endParaRPr lang="en-US" sz="1400" dirty="0"/>
          </a:p>
        </p:txBody>
      </p:sp>
      <p:cxnSp>
        <p:nvCxnSpPr>
          <p:cNvPr id="38" name="Straight Connector 37">
            <a:extLst>
              <a:ext uri="{FF2B5EF4-FFF2-40B4-BE49-F238E27FC236}">
                <a16:creationId xmlns:a16="http://schemas.microsoft.com/office/drawing/2014/main" id="{9516E830-A8B2-9F1F-AD67-B0906A71CB2B}"/>
              </a:ext>
            </a:extLst>
          </p:cNvPr>
          <p:cNvCxnSpPr>
            <a:cxnSpLocks/>
          </p:cNvCxnSpPr>
          <p:nvPr/>
        </p:nvCxnSpPr>
        <p:spPr>
          <a:xfrm>
            <a:off x="5635145" y="4509584"/>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9A10D5-D6BD-EF7D-B779-C9346BAACA13}"/>
              </a:ext>
            </a:extLst>
          </p:cNvPr>
          <p:cNvCxnSpPr>
            <a:cxnSpLocks/>
          </p:cNvCxnSpPr>
          <p:nvPr/>
        </p:nvCxnSpPr>
        <p:spPr>
          <a:xfrm>
            <a:off x="5635145" y="6322056"/>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E3C791C-E2F0-38E9-45D6-BBC3FA9EBC6C}"/>
              </a:ext>
            </a:extLst>
          </p:cNvPr>
          <p:cNvCxnSpPr>
            <a:cxnSpLocks/>
          </p:cNvCxnSpPr>
          <p:nvPr/>
        </p:nvCxnSpPr>
        <p:spPr>
          <a:xfrm>
            <a:off x="5635145" y="5113741"/>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8220919-0E05-341F-9423-D1AE4C69E0A7}"/>
              </a:ext>
            </a:extLst>
          </p:cNvPr>
          <p:cNvGrpSpPr/>
          <p:nvPr/>
        </p:nvGrpSpPr>
        <p:grpSpPr>
          <a:xfrm>
            <a:off x="525928" y="3467620"/>
            <a:ext cx="4296178" cy="2904677"/>
            <a:chOff x="884032" y="3560667"/>
            <a:chExt cx="3758350" cy="2163239"/>
          </a:xfrm>
        </p:grpSpPr>
        <p:grpSp>
          <p:nvGrpSpPr>
            <p:cNvPr id="3" name="Group 2">
              <a:extLst>
                <a:ext uri="{FF2B5EF4-FFF2-40B4-BE49-F238E27FC236}">
                  <a16:creationId xmlns:a16="http://schemas.microsoft.com/office/drawing/2014/main" id="{C1BB3D7C-F50F-65A3-B883-288A92E0A09A}"/>
                </a:ext>
              </a:extLst>
            </p:cNvPr>
            <p:cNvGrpSpPr/>
            <p:nvPr/>
          </p:nvGrpSpPr>
          <p:grpSpPr>
            <a:xfrm>
              <a:off x="884032" y="3560667"/>
              <a:ext cx="3758350" cy="2163239"/>
              <a:chOff x="884031" y="3560667"/>
              <a:chExt cx="4728215" cy="2659621"/>
            </a:xfrm>
          </p:grpSpPr>
          <p:pic>
            <p:nvPicPr>
              <p:cNvPr id="32" name="Picture 31">
                <a:extLst>
                  <a:ext uri="{FF2B5EF4-FFF2-40B4-BE49-F238E27FC236}">
                    <a16:creationId xmlns:a16="http://schemas.microsoft.com/office/drawing/2014/main" id="{D95C5E59-4CC6-C85E-F83C-C3530055F97B}"/>
                  </a:ext>
                </a:extLst>
              </p:cNvPr>
              <p:cNvPicPr>
                <a:picLocks noChangeAspect="1"/>
              </p:cNvPicPr>
              <p:nvPr/>
            </p:nvPicPr>
            <p:blipFill>
              <a:blip r:embed="rId2"/>
              <a:stretch>
                <a:fillRect/>
              </a:stretch>
            </p:blipFill>
            <p:spPr>
              <a:xfrm>
                <a:off x="884031" y="3560667"/>
                <a:ext cx="4728215" cy="2659621"/>
              </a:xfrm>
              <a:prstGeom prst="rect">
                <a:avLst/>
              </a:prstGeom>
            </p:spPr>
          </p:pic>
          <p:grpSp>
            <p:nvGrpSpPr>
              <p:cNvPr id="35" name="Group 34">
                <a:extLst>
                  <a:ext uri="{FF2B5EF4-FFF2-40B4-BE49-F238E27FC236}">
                    <a16:creationId xmlns:a16="http://schemas.microsoft.com/office/drawing/2014/main" id="{9008888C-BC52-3E1B-2C77-019DD9F6D78C}"/>
                  </a:ext>
                </a:extLst>
              </p:cNvPr>
              <p:cNvGrpSpPr/>
              <p:nvPr/>
            </p:nvGrpSpPr>
            <p:grpSpPr>
              <a:xfrm>
                <a:off x="3290029" y="4121544"/>
                <a:ext cx="893470" cy="738375"/>
                <a:chOff x="3316539" y="4080593"/>
                <a:chExt cx="893470" cy="738375"/>
              </a:xfrm>
            </p:grpSpPr>
            <p:pic>
              <p:nvPicPr>
                <p:cNvPr id="36" name="Picture 35" descr="Icon&#10;&#10;Description automatically generated">
                  <a:extLst>
                    <a:ext uri="{FF2B5EF4-FFF2-40B4-BE49-F238E27FC236}">
                      <a16:creationId xmlns:a16="http://schemas.microsoft.com/office/drawing/2014/main" id="{8E4260AF-5C26-617A-2C09-646E9DB8EB3E}"/>
                    </a:ext>
                  </a:extLst>
                </p:cNvPr>
                <p:cNvPicPr>
                  <a:picLocks noChangeAspect="1"/>
                </p:cNvPicPr>
                <p:nvPr/>
              </p:nvPicPr>
              <p:blipFill rotWithShape="1">
                <a:blip r:embed="rId3"/>
                <a:srcRect b="10847"/>
                <a:stretch/>
              </p:blipFill>
              <p:spPr>
                <a:xfrm>
                  <a:off x="3712891" y="4082288"/>
                  <a:ext cx="497118" cy="736680"/>
                </a:xfrm>
                <a:prstGeom prst="rect">
                  <a:avLst/>
                </a:prstGeom>
              </p:spPr>
            </p:pic>
            <p:pic>
              <p:nvPicPr>
                <p:cNvPr id="37" name="Picture 36" descr="Icon&#10;&#10;Description automatically generated">
                  <a:extLst>
                    <a:ext uri="{FF2B5EF4-FFF2-40B4-BE49-F238E27FC236}">
                      <a16:creationId xmlns:a16="http://schemas.microsoft.com/office/drawing/2014/main" id="{18EA984B-8F03-42AA-C3DE-8E66E14294DB}"/>
                    </a:ext>
                  </a:extLst>
                </p:cNvPr>
                <p:cNvPicPr>
                  <a:picLocks noChangeAspect="1"/>
                </p:cNvPicPr>
                <p:nvPr/>
              </p:nvPicPr>
              <p:blipFill rotWithShape="1">
                <a:blip r:embed="rId4"/>
                <a:srcRect b="11029"/>
                <a:stretch/>
              </p:blipFill>
              <p:spPr>
                <a:xfrm>
                  <a:off x="3316539" y="4080593"/>
                  <a:ext cx="391509" cy="736680"/>
                </a:xfrm>
                <a:prstGeom prst="rect">
                  <a:avLst/>
                </a:prstGeom>
              </p:spPr>
            </p:pic>
          </p:grpSp>
        </p:grpSp>
        <p:pic>
          <p:nvPicPr>
            <p:cNvPr id="30" name="Picture 29">
              <a:extLst>
                <a:ext uri="{FF2B5EF4-FFF2-40B4-BE49-F238E27FC236}">
                  <a16:creationId xmlns:a16="http://schemas.microsoft.com/office/drawing/2014/main" id="{E2C1C03C-C97E-9F3D-FC80-6FE2054C710F}"/>
                </a:ext>
              </a:extLst>
            </p:cNvPr>
            <p:cNvPicPr>
              <a:picLocks noChangeAspect="1"/>
            </p:cNvPicPr>
            <p:nvPr/>
          </p:nvPicPr>
          <p:blipFill rotWithShape="1">
            <a:blip r:embed="rId5"/>
            <a:srcRect l="29665" r="47935" b="71418"/>
            <a:stretch/>
          </p:blipFill>
          <p:spPr>
            <a:xfrm>
              <a:off x="3563242" y="5014412"/>
              <a:ext cx="395148" cy="272351"/>
            </a:xfrm>
            <a:prstGeom prst="rect">
              <a:avLst/>
            </a:prstGeom>
          </p:spPr>
        </p:pic>
        <p:pic>
          <p:nvPicPr>
            <p:cNvPr id="31" name="Picture 30">
              <a:extLst>
                <a:ext uri="{FF2B5EF4-FFF2-40B4-BE49-F238E27FC236}">
                  <a16:creationId xmlns:a16="http://schemas.microsoft.com/office/drawing/2014/main" id="{3914CC44-FCB4-FC42-461E-08033F5CD546}"/>
                </a:ext>
              </a:extLst>
            </p:cNvPr>
            <p:cNvPicPr>
              <a:picLocks noChangeAspect="1"/>
            </p:cNvPicPr>
            <p:nvPr/>
          </p:nvPicPr>
          <p:blipFill rotWithShape="1">
            <a:blip r:embed="rId5"/>
            <a:srcRect l="29665" r="47935" b="71418"/>
            <a:stretch/>
          </p:blipFill>
          <p:spPr>
            <a:xfrm flipH="1">
              <a:off x="1040213" y="5360016"/>
              <a:ext cx="395148" cy="272351"/>
            </a:xfrm>
            <a:prstGeom prst="rect">
              <a:avLst/>
            </a:prstGeom>
          </p:spPr>
        </p:pic>
      </p:grpSp>
      <p:pic>
        <p:nvPicPr>
          <p:cNvPr id="16" name="Picture 15" descr="Shape, arrow&#10;&#10;Description automatically generated">
            <a:extLst>
              <a:ext uri="{FF2B5EF4-FFF2-40B4-BE49-F238E27FC236}">
                <a16:creationId xmlns:a16="http://schemas.microsoft.com/office/drawing/2014/main" id="{6390D879-4C6B-3CB9-7AD9-67B904F3049A}"/>
              </a:ext>
            </a:extLst>
          </p:cNvPr>
          <p:cNvPicPr>
            <a:picLocks noChangeAspect="1"/>
          </p:cNvPicPr>
          <p:nvPr/>
        </p:nvPicPr>
        <p:blipFill>
          <a:blip r:embed="rId6"/>
          <a:stretch>
            <a:fillRect/>
          </a:stretch>
        </p:blipFill>
        <p:spPr>
          <a:xfrm rot="21103356" flipH="1">
            <a:off x="3588246" y="3741131"/>
            <a:ext cx="1896830" cy="2659301"/>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1FAB0CC-3B42-8EFD-9551-965BB9E0AF81}"/>
              </a:ext>
            </a:extLst>
          </p:cNvPr>
          <p:cNvPicPr>
            <a:picLocks noChangeAspect="1"/>
          </p:cNvPicPr>
          <p:nvPr/>
        </p:nvPicPr>
        <p:blipFill>
          <a:blip r:embed="rId7"/>
          <a:stretch>
            <a:fillRect/>
          </a:stretch>
        </p:blipFill>
        <p:spPr>
          <a:xfrm>
            <a:off x="4204157" y="5601018"/>
            <a:ext cx="665009" cy="665009"/>
          </a:xfrm>
          <a:prstGeom prst="rect">
            <a:avLst/>
          </a:prstGeom>
        </p:spPr>
      </p:pic>
      <p:sp>
        <p:nvSpPr>
          <p:cNvPr id="17" name="Rectangle 16">
            <a:extLst>
              <a:ext uri="{FF2B5EF4-FFF2-40B4-BE49-F238E27FC236}">
                <a16:creationId xmlns:a16="http://schemas.microsoft.com/office/drawing/2014/main" id="{2D962AA9-DFE1-14E1-8EAC-DFE3340CA8EE}"/>
              </a:ext>
            </a:extLst>
          </p:cNvPr>
          <p:cNvSpPr/>
          <p:nvPr/>
        </p:nvSpPr>
        <p:spPr>
          <a:xfrm>
            <a:off x="4827459" y="5678472"/>
            <a:ext cx="807686" cy="831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7E0C9465-5F2F-6533-05F6-F916CD84B739}"/>
              </a:ext>
            </a:extLst>
          </p:cNvPr>
          <p:cNvCxnSpPr>
            <a:cxnSpLocks/>
          </p:cNvCxnSpPr>
          <p:nvPr/>
        </p:nvCxnSpPr>
        <p:spPr>
          <a:xfrm>
            <a:off x="5635145" y="5717898"/>
            <a:ext cx="6030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ABD7998-25F9-3621-A29D-5E579166F7BC}"/>
              </a:ext>
            </a:extLst>
          </p:cNvPr>
          <p:cNvSpPr/>
          <p:nvPr/>
        </p:nvSpPr>
        <p:spPr>
          <a:xfrm>
            <a:off x="3588539" y="6381417"/>
            <a:ext cx="1396124" cy="257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810C7F-017C-3955-D766-DB3745B7D211}"/>
              </a:ext>
            </a:extLst>
          </p:cNvPr>
          <p:cNvSpPr txBox="1"/>
          <p:nvPr/>
        </p:nvSpPr>
        <p:spPr>
          <a:xfrm>
            <a:off x="5635145" y="3351741"/>
            <a:ext cx="6250535" cy="1862048"/>
          </a:xfrm>
          <a:prstGeom prst="rect">
            <a:avLst/>
          </a:prstGeom>
          <a:noFill/>
        </p:spPr>
        <p:txBody>
          <a:bodyPr wrap="square" rtlCol="0">
            <a:spAutoFit/>
          </a:bodyPr>
          <a:lstStyle/>
          <a:p>
            <a:pPr>
              <a:lnSpc>
                <a:spcPct val="200000"/>
              </a:lnSpc>
            </a:pPr>
            <a:r>
              <a:rPr lang="en-GB" sz="2000" dirty="0">
                <a:solidFill>
                  <a:srgbClr val="FF3760"/>
                </a:solidFill>
                <a:latin typeface="Sassoon Sans US 2023" pitchFamily="2" charset="77"/>
              </a:rPr>
              <a:t>The brothers could not wait </a:t>
            </a:r>
            <a:r>
              <a:rPr lang="en-GB" sz="2000" b="1" dirty="0">
                <a:solidFill>
                  <a:srgbClr val="FF3760"/>
                </a:solidFill>
                <a:latin typeface="Sassoon Sans US 2023" pitchFamily="2" charset="77"/>
              </a:rPr>
              <a:t>until</a:t>
            </a:r>
            <a:r>
              <a:rPr lang="en-GB" sz="2000" dirty="0">
                <a:solidFill>
                  <a:srgbClr val="FF3760"/>
                </a:solidFill>
                <a:latin typeface="Sassoon Sans US 2023" pitchFamily="2" charset="77"/>
              </a:rPr>
              <a:t> they made it to the </a:t>
            </a:r>
            <a:r>
              <a:rPr lang="en-GB" sz="2000" b="1" dirty="0">
                <a:solidFill>
                  <a:srgbClr val="FF3760"/>
                </a:solidFill>
                <a:latin typeface="Sassoon Sans US 2023" pitchFamily="2" charset="77"/>
              </a:rPr>
              <a:t>coconut</a:t>
            </a:r>
            <a:r>
              <a:rPr lang="en-GB" sz="2000" dirty="0">
                <a:solidFill>
                  <a:srgbClr val="FF3760"/>
                </a:solidFill>
                <a:latin typeface="Sassoon Sans US 2023" pitchFamily="2" charset="77"/>
              </a:rPr>
              <a:t> tree island. They were so thirsty! If they stayed </a:t>
            </a:r>
            <a:r>
              <a:rPr lang="en-GB" sz="2000" b="1" dirty="0">
                <a:solidFill>
                  <a:srgbClr val="FF3760"/>
                </a:solidFill>
                <a:latin typeface="Sassoon Sans US 2023" pitchFamily="2" charset="77"/>
              </a:rPr>
              <a:t>united</a:t>
            </a:r>
            <a:r>
              <a:rPr lang="en-GB" sz="2000" dirty="0">
                <a:solidFill>
                  <a:srgbClr val="FF3760"/>
                </a:solidFill>
                <a:latin typeface="Sassoon Sans US 2023" pitchFamily="2" charset="77"/>
              </a:rPr>
              <a:t> in their efforts, they were </a:t>
            </a:r>
            <a:r>
              <a:rPr lang="en-GB" sz="2000" b="1" dirty="0">
                <a:solidFill>
                  <a:srgbClr val="FF3760"/>
                </a:solidFill>
                <a:latin typeface="Sassoon Sans US 2023" pitchFamily="2" charset="77"/>
              </a:rPr>
              <a:t>capable</a:t>
            </a:r>
            <a:r>
              <a:rPr lang="en-GB" sz="2000" dirty="0">
                <a:solidFill>
                  <a:srgbClr val="FF3760"/>
                </a:solidFill>
                <a:latin typeface="Sassoon Sans US 2023" pitchFamily="2" charset="77"/>
              </a:rPr>
              <a:t> of anything!</a:t>
            </a:r>
          </a:p>
        </p:txBody>
      </p:sp>
    </p:spTree>
    <p:extLst>
      <p:ext uri="{BB962C8B-B14F-4D97-AF65-F5344CB8AC3E}">
        <p14:creationId xmlns:p14="http://schemas.microsoft.com/office/powerpoint/2010/main" val="385386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9EA2ED-E14E-BAA2-E459-1EEF665922AA}"/>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14</a:t>
            </a:fld>
            <a:endParaRPr lang="en-US" dirty="0">
              <a:latin typeface="Sassoon Sans US 2023" pitchFamily="2" charset="77"/>
            </a:endParaRPr>
          </a:p>
        </p:txBody>
      </p:sp>
      <p:sp>
        <p:nvSpPr>
          <p:cNvPr id="5" name="Text Placeholder 4">
            <a:extLst>
              <a:ext uri="{FF2B5EF4-FFF2-40B4-BE49-F238E27FC236}">
                <a16:creationId xmlns:a16="http://schemas.microsoft.com/office/drawing/2014/main" id="{532098D7-9D28-3D85-5DDD-332F88A90792}"/>
              </a:ext>
            </a:extLst>
          </p:cNvPr>
          <p:cNvSpPr>
            <a:spLocks noGrp="1"/>
          </p:cNvSpPr>
          <p:nvPr>
            <p:ph type="body" sz="quarter" idx="15"/>
          </p:nvPr>
        </p:nvSpPr>
        <p:spPr/>
        <p:txBody>
          <a:bodyPr/>
          <a:lstStyle/>
          <a:p>
            <a:pPr algn="ctr"/>
            <a:r>
              <a:rPr lang="en-US" dirty="0"/>
              <a:t>donate</a:t>
            </a:r>
          </a:p>
        </p:txBody>
      </p:sp>
      <p:sp>
        <p:nvSpPr>
          <p:cNvPr id="6" name="Rectangle 5">
            <a:extLst>
              <a:ext uri="{FF2B5EF4-FFF2-40B4-BE49-F238E27FC236}">
                <a16:creationId xmlns:a16="http://schemas.microsoft.com/office/drawing/2014/main" id="{55ECCD43-7D6F-B9CA-5A83-A57D9B336FC0}"/>
              </a:ext>
            </a:extLst>
          </p:cNvPr>
          <p:cNvSpPr/>
          <p:nvPr/>
        </p:nvSpPr>
        <p:spPr>
          <a:xfrm>
            <a:off x="2180178" y="2151567"/>
            <a:ext cx="1428562"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1600" b="1" dirty="0">
                <a:latin typeface="Sassoon Sans US 2023" pitchFamily="2" charset="77"/>
              </a:rPr>
              <a:t>Definition</a:t>
            </a:r>
          </a:p>
        </p:txBody>
      </p:sp>
      <p:sp>
        <p:nvSpPr>
          <p:cNvPr id="7" name="Rectangle 6">
            <a:extLst>
              <a:ext uri="{FF2B5EF4-FFF2-40B4-BE49-F238E27FC236}">
                <a16:creationId xmlns:a16="http://schemas.microsoft.com/office/drawing/2014/main" id="{ED364973-287F-5AFD-03FB-835EFDDD4FAC}"/>
              </a:ext>
            </a:extLst>
          </p:cNvPr>
          <p:cNvSpPr/>
          <p:nvPr/>
        </p:nvSpPr>
        <p:spPr>
          <a:xfrm>
            <a:off x="6886478" y="2151567"/>
            <a:ext cx="1905474"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sz="1600" b="1" dirty="0">
                <a:latin typeface="Sassoon Sans US 2023" pitchFamily="2" charset="77"/>
              </a:rPr>
              <a:t>In a Sentence</a:t>
            </a:r>
          </a:p>
        </p:txBody>
      </p:sp>
      <p:sp>
        <p:nvSpPr>
          <p:cNvPr id="8" name="Rectangle 7">
            <a:extLst>
              <a:ext uri="{FF2B5EF4-FFF2-40B4-BE49-F238E27FC236}">
                <a16:creationId xmlns:a16="http://schemas.microsoft.com/office/drawing/2014/main" id="{E668495F-DA6C-D452-BF6C-AA455272C170}"/>
              </a:ext>
            </a:extLst>
          </p:cNvPr>
          <p:cNvSpPr/>
          <p:nvPr/>
        </p:nvSpPr>
        <p:spPr>
          <a:xfrm>
            <a:off x="2180178" y="4195446"/>
            <a:ext cx="1733721"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1600" b="1" dirty="0">
                <a:latin typeface="Sassoon Sans US 2023" pitchFamily="2" charset="77"/>
              </a:rPr>
              <a:t>Synonyms</a:t>
            </a:r>
          </a:p>
        </p:txBody>
      </p:sp>
      <p:sp>
        <p:nvSpPr>
          <p:cNvPr id="9" name="Rectangle 8">
            <a:extLst>
              <a:ext uri="{FF2B5EF4-FFF2-40B4-BE49-F238E27FC236}">
                <a16:creationId xmlns:a16="http://schemas.microsoft.com/office/drawing/2014/main" id="{2508193E-293B-4CAA-A1F1-651A6E89328F}"/>
              </a:ext>
            </a:extLst>
          </p:cNvPr>
          <p:cNvSpPr/>
          <p:nvPr/>
        </p:nvSpPr>
        <p:spPr>
          <a:xfrm>
            <a:off x="6797143" y="4195446"/>
            <a:ext cx="1905474"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sz="1600" b="1" dirty="0">
                <a:latin typeface="Sassoon Sans US 2023" pitchFamily="2" charset="77"/>
              </a:rPr>
              <a:t>Antonyms</a:t>
            </a:r>
          </a:p>
        </p:txBody>
      </p:sp>
    </p:spTree>
    <p:extLst>
      <p:ext uri="{BB962C8B-B14F-4D97-AF65-F5344CB8AC3E}">
        <p14:creationId xmlns:p14="http://schemas.microsoft.com/office/powerpoint/2010/main" val="100508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08D296-D16C-9E5F-B2C2-E51A60E0B861}"/>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15</a:t>
            </a:fld>
            <a:endParaRPr lang="en-US" dirty="0">
              <a:latin typeface="Sassoon Sans US 2023" pitchFamily="2" charset="77"/>
            </a:endParaRPr>
          </a:p>
        </p:txBody>
      </p:sp>
      <p:sp>
        <p:nvSpPr>
          <p:cNvPr id="4" name="Text Placeholder 3">
            <a:extLst>
              <a:ext uri="{FF2B5EF4-FFF2-40B4-BE49-F238E27FC236}">
                <a16:creationId xmlns:a16="http://schemas.microsoft.com/office/drawing/2014/main" id="{95532A5D-C447-6EDB-2D08-6746D04B4768}"/>
              </a:ext>
            </a:extLst>
          </p:cNvPr>
          <p:cNvSpPr>
            <a:spLocks noGrp="1"/>
          </p:cNvSpPr>
          <p:nvPr>
            <p:ph type="body" sz="quarter" idx="15"/>
          </p:nvPr>
        </p:nvSpPr>
        <p:spPr/>
        <p:txBody>
          <a:bodyPr/>
          <a:lstStyle/>
          <a:p>
            <a:pPr algn="ctr"/>
            <a:r>
              <a:rPr lang="en-US" dirty="0"/>
              <a:t>donate</a:t>
            </a:r>
          </a:p>
        </p:txBody>
      </p:sp>
      <p:sp>
        <p:nvSpPr>
          <p:cNvPr id="9" name="Rectangle 8">
            <a:extLst>
              <a:ext uri="{FF2B5EF4-FFF2-40B4-BE49-F238E27FC236}">
                <a16:creationId xmlns:a16="http://schemas.microsoft.com/office/drawing/2014/main" id="{439F7B62-80E3-64B7-9FB4-CE616D55E704}"/>
              </a:ext>
            </a:extLst>
          </p:cNvPr>
          <p:cNvSpPr/>
          <p:nvPr/>
        </p:nvSpPr>
        <p:spPr>
          <a:xfrm>
            <a:off x="2490930" y="2714545"/>
            <a:ext cx="2377407" cy="923330"/>
          </a:xfrm>
          <a:prstGeom prst="rect">
            <a:avLst/>
          </a:prstGeom>
        </p:spPr>
        <p:txBody>
          <a:bodyPr wrap="square">
            <a:spAutoFit/>
          </a:bodyPr>
          <a:lstStyle/>
          <a:p>
            <a:pPr algn="ctr"/>
            <a:r>
              <a:rPr lang="en-US" b="0" i="0" dirty="0">
                <a:solidFill>
                  <a:srgbClr val="FF3760"/>
                </a:solidFill>
                <a:effectLst/>
                <a:latin typeface="Sassoon Sans US 2023" pitchFamily="2" charset="0"/>
              </a:rPr>
              <a:t>Give (money or goods) for a good cause, for example to a charity.</a:t>
            </a:r>
            <a:endParaRPr lang="en-GB" dirty="0">
              <a:solidFill>
                <a:srgbClr val="FF3760"/>
              </a:solidFill>
              <a:latin typeface="Sassoon Sans US 2023" pitchFamily="2" charset="0"/>
            </a:endParaRPr>
          </a:p>
        </p:txBody>
      </p:sp>
      <p:sp>
        <p:nvSpPr>
          <p:cNvPr id="10" name="Rectangle 9">
            <a:extLst>
              <a:ext uri="{FF2B5EF4-FFF2-40B4-BE49-F238E27FC236}">
                <a16:creationId xmlns:a16="http://schemas.microsoft.com/office/drawing/2014/main" id="{2EC78279-1BA0-A49B-85F9-49AF3D7D9E1C}"/>
              </a:ext>
            </a:extLst>
          </p:cNvPr>
          <p:cNvSpPr/>
          <p:nvPr/>
        </p:nvSpPr>
        <p:spPr>
          <a:xfrm>
            <a:off x="5937671" y="2714170"/>
            <a:ext cx="2551844" cy="923330"/>
          </a:xfrm>
          <a:prstGeom prst="rect">
            <a:avLst/>
          </a:prstGeom>
        </p:spPr>
        <p:txBody>
          <a:bodyPr wrap="square">
            <a:spAutoFit/>
          </a:bodyPr>
          <a:lstStyle/>
          <a:p>
            <a:pPr algn="ctr"/>
            <a:r>
              <a:rPr lang="en-GB" dirty="0">
                <a:solidFill>
                  <a:srgbClr val="FF3760"/>
                </a:solidFill>
                <a:latin typeface="Sassoon Sans US 2023" pitchFamily="2" charset="77"/>
              </a:rPr>
              <a:t>Annabel decided to donate money to her locate community </a:t>
            </a:r>
            <a:r>
              <a:rPr lang="en-GB" dirty="0" err="1">
                <a:solidFill>
                  <a:srgbClr val="FF3760"/>
                </a:solidFill>
                <a:latin typeface="Sassoon Sans US 2023" pitchFamily="2" charset="77"/>
              </a:rPr>
              <a:t>center</a:t>
            </a:r>
            <a:r>
              <a:rPr lang="en-GB" dirty="0">
                <a:solidFill>
                  <a:srgbClr val="FF3760"/>
                </a:solidFill>
                <a:latin typeface="Sassoon Sans US 2023" pitchFamily="2" charset="77"/>
              </a:rPr>
              <a:t>.</a:t>
            </a:r>
            <a:endParaRPr lang="en-US" dirty="0">
              <a:solidFill>
                <a:srgbClr val="FF3760"/>
              </a:solidFill>
              <a:latin typeface="Sassoon Sans US 2023" pitchFamily="2" charset="77"/>
            </a:endParaRPr>
          </a:p>
        </p:txBody>
      </p:sp>
      <p:sp>
        <p:nvSpPr>
          <p:cNvPr id="11" name="Rectangle 10">
            <a:extLst>
              <a:ext uri="{FF2B5EF4-FFF2-40B4-BE49-F238E27FC236}">
                <a16:creationId xmlns:a16="http://schemas.microsoft.com/office/drawing/2014/main" id="{9DEB26D7-DBEC-93B7-F883-4FA6CEADA4CB}"/>
              </a:ext>
            </a:extLst>
          </p:cNvPr>
          <p:cNvSpPr/>
          <p:nvPr/>
        </p:nvSpPr>
        <p:spPr>
          <a:xfrm>
            <a:off x="2564635" y="4910062"/>
            <a:ext cx="2229995" cy="707886"/>
          </a:xfrm>
          <a:prstGeom prst="rect">
            <a:avLst/>
          </a:prstGeom>
        </p:spPr>
        <p:txBody>
          <a:bodyPr wrap="square">
            <a:spAutoFit/>
          </a:bodyPr>
          <a:lstStyle/>
          <a:p>
            <a:pPr algn="ctr"/>
            <a:r>
              <a:rPr lang="en-US" sz="2000" dirty="0">
                <a:solidFill>
                  <a:srgbClr val="FF3760"/>
                </a:solidFill>
                <a:latin typeface="Sassoon Sans US 2023" pitchFamily="2" charset="77"/>
              </a:rPr>
              <a:t>give, contribute, gift, grant</a:t>
            </a:r>
            <a:endParaRPr lang="en-GB" sz="2000" dirty="0">
              <a:solidFill>
                <a:srgbClr val="FF3760"/>
              </a:solidFill>
              <a:latin typeface="Sassoon Sans US 2023" pitchFamily="2" charset="77"/>
            </a:endParaRPr>
          </a:p>
        </p:txBody>
      </p:sp>
      <p:sp>
        <p:nvSpPr>
          <p:cNvPr id="12" name="Rectangle 11">
            <a:extLst>
              <a:ext uri="{FF2B5EF4-FFF2-40B4-BE49-F238E27FC236}">
                <a16:creationId xmlns:a16="http://schemas.microsoft.com/office/drawing/2014/main" id="{965A67BF-2B60-5EDE-6A65-D0C706B43C55}"/>
              </a:ext>
            </a:extLst>
          </p:cNvPr>
          <p:cNvSpPr/>
          <p:nvPr/>
        </p:nvSpPr>
        <p:spPr>
          <a:xfrm>
            <a:off x="5620042" y="5064325"/>
            <a:ext cx="3151495" cy="400110"/>
          </a:xfrm>
          <a:prstGeom prst="rect">
            <a:avLst/>
          </a:prstGeom>
        </p:spPr>
        <p:txBody>
          <a:bodyPr wrap="square">
            <a:spAutoFit/>
          </a:bodyPr>
          <a:lstStyle/>
          <a:p>
            <a:pPr algn="ctr"/>
            <a:r>
              <a:rPr lang="en-US" sz="2000" dirty="0">
                <a:solidFill>
                  <a:srgbClr val="FF3760"/>
                </a:solidFill>
                <a:latin typeface="Sassoon Sans US 2023" pitchFamily="2" charset="77"/>
              </a:rPr>
              <a:t>keep, receive</a:t>
            </a:r>
          </a:p>
        </p:txBody>
      </p:sp>
      <p:sp>
        <p:nvSpPr>
          <p:cNvPr id="3" name="Rectangle 2">
            <a:extLst>
              <a:ext uri="{FF2B5EF4-FFF2-40B4-BE49-F238E27FC236}">
                <a16:creationId xmlns:a16="http://schemas.microsoft.com/office/drawing/2014/main" id="{EC07F5B5-9BEF-02CD-0E6C-98C7C64604B4}"/>
              </a:ext>
            </a:extLst>
          </p:cNvPr>
          <p:cNvSpPr/>
          <p:nvPr/>
        </p:nvSpPr>
        <p:spPr>
          <a:xfrm>
            <a:off x="2180178" y="2151567"/>
            <a:ext cx="1428562"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1600" b="1" dirty="0">
                <a:latin typeface="Sassoon Sans US 2023" pitchFamily="2" charset="77"/>
              </a:rPr>
              <a:t>Definition</a:t>
            </a:r>
          </a:p>
        </p:txBody>
      </p:sp>
      <p:sp>
        <p:nvSpPr>
          <p:cNvPr id="13" name="Rectangle 12">
            <a:extLst>
              <a:ext uri="{FF2B5EF4-FFF2-40B4-BE49-F238E27FC236}">
                <a16:creationId xmlns:a16="http://schemas.microsoft.com/office/drawing/2014/main" id="{669A8D6E-E12D-89A1-5C43-ACC9ADFF2641}"/>
              </a:ext>
            </a:extLst>
          </p:cNvPr>
          <p:cNvSpPr/>
          <p:nvPr/>
        </p:nvSpPr>
        <p:spPr>
          <a:xfrm>
            <a:off x="6886478" y="2151567"/>
            <a:ext cx="1905474"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sz="1600" b="1" dirty="0">
                <a:latin typeface="Sassoon Sans US 2023" pitchFamily="2" charset="77"/>
              </a:rPr>
              <a:t>In a Sentence</a:t>
            </a:r>
          </a:p>
        </p:txBody>
      </p:sp>
      <p:sp>
        <p:nvSpPr>
          <p:cNvPr id="14" name="Rectangle 13">
            <a:extLst>
              <a:ext uri="{FF2B5EF4-FFF2-40B4-BE49-F238E27FC236}">
                <a16:creationId xmlns:a16="http://schemas.microsoft.com/office/drawing/2014/main" id="{9A3B2A13-6D21-A7B9-555C-11F8CF7D8EBE}"/>
              </a:ext>
            </a:extLst>
          </p:cNvPr>
          <p:cNvSpPr/>
          <p:nvPr/>
        </p:nvSpPr>
        <p:spPr>
          <a:xfrm>
            <a:off x="2180178" y="4195446"/>
            <a:ext cx="1733721"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1600" b="1" dirty="0">
                <a:latin typeface="Sassoon Sans US 2023" pitchFamily="2" charset="77"/>
              </a:rPr>
              <a:t>Synonyms</a:t>
            </a:r>
          </a:p>
        </p:txBody>
      </p:sp>
      <p:sp>
        <p:nvSpPr>
          <p:cNvPr id="15" name="Rectangle 14">
            <a:extLst>
              <a:ext uri="{FF2B5EF4-FFF2-40B4-BE49-F238E27FC236}">
                <a16:creationId xmlns:a16="http://schemas.microsoft.com/office/drawing/2014/main" id="{7AA17ED3-A6E9-759D-556F-C5C425E097DD}"/>
              </a:ext>
            </a:extLst>
          </p:cNvPr>
          <p:cNvSpPr/>
          <p:nvPr/>
        </p:nvSpPr>
        <p:spPr>
          <a:xfrm>
            <a:off x="6797143" y="4195446"/>
            <a:ext cx="1905474"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sz="1600" b="1" dirty="0">
                <a:latin typeface="Sassoon Sans US 2023" pitchFamily="2" charset="77"/>
              </a:rPr>
              <a:t>Antonyms</a:t>
            </a:r>
          </a:p>
        </p:txBody>
      </p:sp>
    </p:spTree>
    <p:extLst>
      <p:ext uri="{BB962C8B-B14F-4D97-AF65-F5344CB8AC3E}">
        <p14:creationId xmlns:p14="http://schemas.microsoft.com/office/powerpoint/2010/main" val="132875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DF4590-2343-91BB-7964-8D4F5BC9B36C}"/>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16</a:t>
            </a:fld>
            <a:endParaRPr lang="en-US" dirty="0">
              <a:latin typeface="Sassoon Sans US 2023" pitchFamily="2" charset="77"/>
            </a:endParaRPr>
          </a:p>
        </p:txBody>
      </p:sp>
      <p:sp>
        <p:nvSpPr>
          <p:cNvPr id="6" name="Text Placeholder 5">
            <a:extLst>
              <a:ext uri="{FF2B5EF4-FFF2-40B4-BE49-F238E27FC236}">
                <a16:creationId xmlns:a16="http://schemas.microsoft.com/office/drawing/2014/main" id="{5F88ED48-91E7-2BFF-6496-D183446E43D6}"/>
              </a:ext>
            </a:extLst>
          </p:cNvPr>
          <p:cNvSpPr>
            <a:spLocks noGrp="1"/>
          </p:cNvSpPr>
          <p:nvPr>
            <p:ph type="body" sz="quarter" idx="15"/>
          </p:nvPr>
        </p:nvSpPr>
        <p:spPr/>
        <p:txBody>
          <a:bodyPr/>
          <a:lstStyle/>
          <a:p>
            <a:r>
              <a:rPr lang="en-GB" dirty="0"/>
              <a:t>Can you unscramble and join syllables </a:t>
            </a:r>
          </a:p>
          <a:p>
            <a:r>
              <a:rPr lang="en-GB" dirty="0"/>
              <a:t>to make this week’s words?</a:t>
            </a:r>
          </a:p>
        </p:txBody>
      </p:sp>
      <p:sp>
        <p:nvSpPr>
          <p:cNvPr id="5" name="Text Placeholder 4">
            <a:extLst>
              <a:ext uri="{FF2B5EF4-FFF2-40B4-BE49-F238E27FC236}">
                <a16:creationId xmlns:a16="http://schemas.microsoft.com/office/drawing/2014/main" id="{8B685C90-48A7-1C36-0C04-DE3CCF90CB82}"/>
              </a:ext>
            </a:extLst>
          </p:cNvPr>
          <p:cNvSpPr>
            <a:spLocks noGrp="1"/>
          </p:cNvSpPr>
          <p:nvPr>
            <p:ph type="body" sz="quarter" idx="10"/>
          </p:nvPr>
        </p:nvSpPr>
        <p:spPr/>
        <p:txBody>
          <a:bodyPr/>
          <a:lstStyle/>
          <a:p>
            <a:r>
              <a:rPr lang="en-US" dirty="0"/>
              <a:t>Syllable Match</a:t>
            </a:r>
          </a:p>
          <a:p>
            <a:endParaRPr lang="en-US" dirty="0"/>
          </a:p>
        </p:txBody>
      </p:sp>
      <p:graphicFrame>
        <p:nvGraphicFramePr>
          <p:cNvPr id="2" name="Table 2">
            <a:extLst>
              <a:ext uri="{FF2B5EF4-FFF2-40B4-BE49-F238E27FC236}">
                <a16:creationId xmlns:a16="http://schemas.microsoft.com/office/drawing/2014/main" id="{3EA4569E-2BDD-AD5F-1B7A-F91ADD8C3EA7}"/>
              </a:ext>
            </a:extLst>
          </p:cNvPr>
          <p:cNvGraphicFramePr>
            <a:graphicFrameLocks noGrp="1"/>
          </p:cNvGraphicFramePr>
          <p:nvPr>
            <p:extLst>
              <p:ext uri="{D42A27DB-BD31-4B8C-83A1-F6EECF244321}">
                <p14:modId xmlns:p14="http://schemas.microsoft.com/office/powerpoint/2010/main" val="1358147733"/>
              </p:ext>
            </p:extLst>
          </p:nvPr>
        </p:nvGraphicFramePr>
        <p:xfrm>
          <a:off x="337825" y="1766510"/>
          <a:ext cx="11524990" cy="4768400"/>
        </p:xfrm>
        <a:graphic>
          <a:graphicData uri="http://schemas.openxmlformats.org/drawingml/2006/table">
            <a:tbl>
              <a:tblPr firstRow="1" bandRow="1">
                <a:tableStyleId>{5940675A-B579-460E-94D1-54222C63F5DA}</a:tableStyleId>
              </a:tblPr>
              <a:tblGrid>
                <a:gridCol w="2304998">
                  <a:extLst>
                    <a:ext uri="{9D8B030D-6E8A-4147-A177-3AD203B41FA5}">
                      <a16:colId xmlns:a16="http://schemas.microsoft.com/office/drawing/2014/main" val="3064118787"/>
                    </a:ext>
                  </a:extLst>
                </a:gridCol>
                <a:gridCol w="2304998">
                  <a:extLst>
                    <a:ext uri="{9D8B030D-6E8A-4147-A177-3AD203B41FA5}">
                      <a16:colId xmlns:a16="http://schemas.microsoft.com/office/drawing/2014/main" val="2066490354"/>
                    </a:ext>
                  </a:extLst>
                </a:gridCol>
                <a:gridCol w="2304998">
                  <a:extLst>
                    <a:ext uri="{9D8B030D-6E8A-4147-A177-3AD203B41FA5}">
                      <a16:colId xmlns:a16="http://schemas.microsoft.com/office/drawing/2014/main" val="2614732258"/>
                    </a:ext>
                  </a:extLst>
                </a:gridCol>
                <a:gridCol w="2304998">
                  <a:extLst>
                    <a:ext uri="{9D8B030D-6E8A-4147-A177-3AD203B41FA5}">
                      <a16:colId xmlns:a16="http://schemas.microsoft.com/office/drawing/2014/main" val="2889280992"/>
                    </a:ext>
                  </a:extLst>
                </a:gridCol>
                <a:gridCol w="2304998">
                  <a:extLst>
                    <a:ext uri="{9D8B030D-6E8A-4147-A177-3AD203B41FA5}">
                      <a16:colId xmlns:a16="http://schemas.microsoft.com/office/drawing/2014/main" val="512154387"/>
                    </a:ext>
                  </a:extLst>
                </a:gridCol>
              </a:tblGrid>
              <a:tr h="953680">
                <a:tc>
                  <a:txBody>
                    <a:bodyPr/>
                    <a:lstStyle/>
                    <a:p>
                      <a:pPr algn="ctr"/>
                      <a:r>
                        <a:rPr lang="en-US" sz="5400" b="1" dirty="0" err="1">
                          <a:latin typeface="Sassoon Sans US 2023" pitchFamily="2" charset="0"/>
                        </a:rPr>
                        <a:t>fro</a:t>
                      </a:r>
                      <a:endParaRPr lang="en-US" sz="5400" b="1" dirty="0">
                        <a:latin typeface="Sassoon Sans US 2023" pitchFamily="2" charset="0"/>
                      </a:endParaRPr>
                    </a:p>
                  </a:txBody>
                  <a:tcPr anchor="ctr"/>
                </a:tc>
                <a:tc>
                  <a:txBody>
                    <a:bodyPr/>
                    <a:lstStyle/>
                    <a:p>
                      <a:pPr algn="ctr"/>
                      <a:r>
                        <a:rPr lang="en-US" sz="5400" b="1" dirty="0">
                          <a:latin typeface="Sassoon Sans US 2023" pitchFamily="2" charset="0"/>
                        </a:rPr>
                        <a:t>do</a:t>
                      </a:r>
                    </a:p>
                  </a:txBody>
                  <a:tcPr anchor="ctr"/>
                </a:tc>
                <a:tc>
                  <a:txBody>
                    <a:bodyPr/>
                    <a:lstStyle/>
                    <a:p>
                      <a:pPr algn="ctr"/>
                      <a:r>
                        <a:rPr lang="en-US" sz="5400" b="1" dirty="0">
                          <a:latin typeface="Sassoon Sans US 2023" pitchFamily="2" charset="0"/>
                        </a:rPr>
                        <a:t>to</a:t>
                      </a:r>
                    </a:p>
                  </a:txBody>
                  <a:tcPr anchor="ctr"/>
                </a:tc>
                <a:tc>
                  <a:txBody>
                    <a:bodyPr/>
                    <a:lstStyle/>
                    <a:p>
                      <a:pPr algn="ctr"/>
                      <a:r>
                        <a:rPr lang="en-US" sz="5400" b="1" dirty="0">
                          <a:latin typeface="Sassoon Sans US 2023" pitchFamily="2" charset="0"/>
                        </a:rPr>
                        <a:t>sic</a:t>
                      </a:r>
                    </a:p>
                  </a:txBody>
                  <a:tcPr anchor="ctr"/>
                </a:tc>
                <a:tc>
                  <a:txBody>
                    <a:bodyPr/>
                    <a:lstStyle/>
                    <a:p>
                      <a:pPr algn="ctr"/>
                      <a:r>
                        <a:rPr lang="en-US" sz="5400" b="1" dirty="0" err="1">
                          <a:latin typeface="Sassoon Sans US 2023" pitchFamily="2" charset="0"/>
                        </a:rPr>
                        <a:t>til</a:t>
                      </a:r>
                      <a:endParaRPr lang="en-US" sz="5400" b="1" dirty="0">
                        <a:latin typeface="Sassoon Sans US 2023" pitchFamily="2" charset="0"/>
                      </a:endParaRPr>
                    </a:p>
                  </a:txBody>
                  <a:tcPr anchor="ctr"/>
                </a:tc>
                <a:extLst>
                  <a:ext uri="{0D108BD9-81ED-4DB2-BD59-A6C34878D82A}">
                    <a16:rowId xmlns:a16="http://schemas.microsoft.com/office/drawing/2014/main" val="2605069290"/>
                  </a:ext>
                </a:extLst>
              </a:tr>
              <a:tr h="953680">
                <a:tc>
                  <a:txBody>
                    <a:bodyPr/>
                    <a:lstStyle/>
                    <a:p>
                      <a:pPr algn="ctr"/>
                      <a:r>
                        <a:rPr lang="en-US" sz="5400" b="1" dirty="0">
                          <a:latin typeface="Sassoon Sans US 2023" pitchFamily="2" charset="0"/>
                        </a:rPr>
                        <a:t>a</a:t>
                      </a:r>
                    </a:p>
                  </a:txBody>
                  <a:tcPr anchor="ctr"/>
                </a:tc>
                <a:tc>
                  <a:txBody>
                    <a:bodyPr/>
                    <a:lstStyle/>
                    <a:p>
                      <a:pPr algn="ctr"/>
                      <a:r>
                        <a:rPr lang="en-US" sz="5400" b="1" dirty="0">
                          <a:latin typeface="Sassoon Sans US 2023" pitchFamily="2" charset="0"/>
                        </a:rPr>
                        <a:t>pre</a:t>
                      </a:r>
                    </a:p>
                  </a:txBody>
                  <a:tcPr anchor="ctr"/>
                </a:tc>
                <a:tc>
                  <a:txBody>
                    <a:bodyPr/>
                    <a:lstStyle/>
                    <a:p>
                      <a:pPr algn="ctr"/>
                      <a:r>
                        <a:rPr lang="en-US" sz="5400" b="1" dirty="0">
                          <a:latin typeface="Sassoon Sans US 2023" pitchFamily="2" charset="0"/>
                        </a:rPr>
                        <a:t>co</a:t>
                      </a:r>
                    </a:p>
                  </a:txBody>
                  <a:tcPr anchor="ctr"/>
                </a:tc>
                <a:tc>
                  <a:txBody>
                    <a:bodyPr/>
                    <a:lstStyle/>
                    <a:p>
                      <a:pPr algn="ctr"/>
                      <a:r>
                        <a:rPr lang="en-US" sz="5400" b="1" dirty="0" err="1">
                          <a:latin typeface="Sassoon Sans US 2023" pitchFamily="2" charset="0"/>
                        </a:rPr>
                        <a:t>nite</a:t>
                      </a:r>
                      <a:endParaRPr lang="en-US" sz="5400" b="1" dirty="0">
                        <a:latin typeface="Sassoon Sans US 2023" pitchFamily="2" charset="0"/>
                      </a:endParaRPr>
                    </a:p>
                  </a:txBody>
                  <a:tcPr anchor="ctr"/>
                </a:tc>
                <a:tc>
                  <a:txBody>
                    <a:bodyPr/>
                    <a:lstStyle/>
                    <a:p>
                      <a:pPr algn="ctr"/>
                      <a:r>
                        <a:rPr lang="en-US" sz="5400" b="1" dirty="0">
                          <a:latin typeface="Sassoon Sans US 2023" pitchFamily="2" charset="0"/>
                        </a:rPr>
                        <a:t>to</a:t>
                      </a:r>
                    </a:p>
                  </a:txBody>
                  <a:tcPr anchor="ctr"/>
                </a:tc>
                <a:extLst>
                  <a:ext uri="{0D108BD9-81ED-4DB2-BD59-A6C34878D82A}">
                    <a16:rowId xmlns:a16="http://schemas.microsoft.com/office/drawing/2014/main" val="2175166305"/>
                  </a:ext>
                </a:extLst>
              </a:tr>
              <a:tr h="953680">
                <a:tc>
                  <a:txBody>
                    <a:bodyPr/>
                    <a:lstStyle/>
                    <a:p>
                      <a:pPr algn="ctr"/>
                      <a:r>
                        <a:rPr lang="en-US" sz="5400" b="1" dirty="0">
                          <a:latin typeface="Sassoon Sans US 2023" pitchFamily="2" charset="0"/>
                        </a:rPr>
                        <a:t>ed</a:t>
                      </a:r>
                    </a:p>
                  </a:txBody>
                  <a:tcPr anchor="ctr"/>
                </a:tc>
                <a:tc>
                  <a:txBody>
                    <a:bodyPr/>
                    <a:lstStyle/>
                    <a:p>
                      <a:pPr algn="ctr"/>
                      <a:r>
                        <a:rPr lang="en-US" sz="5400" b="1" dirty="0" err="1">
                          <a:latin typeface="Sassoon Sans US 2023" pitchFamily="2" charset="0"/>
                        </a:rPr>
                        <a:t>ble</a:t>
                      </a:r>
                      <a:endParaRPr lang="en-US" sz="5400" b="1" dirty="0">
                        <a:latin typeface="Sassoon Sans US 2023" pitchFamily="2" charset="0"/>
                      </a:endParaRPr>
                    </a:p>
                  </a:txBody>
                  <a:tcPr anchor="ctr"/>
                </a:tc>
                <a:tc>
                  <a:txBody>
                    <a:bodyPr/>
                    <a:lstStyle/>
                    <a:p>
                      <a:pPr algn="ctr"/>
                      <a:r>
                        <a:rPr lang="en-US" sz="5400" b="1" dirty="0" err="1">
                          <a:latin typeface="Sassoon Sans US 2023" pitchFamily="2" charset="0"/>
                        </a:rPr>
                        <a:t>zen</a:t>
                      </a:r>
                      <a:endParaRPr lang="en-US" sz="5400" b="1" dirty="0">
                        <a:latin typeface="Sassoon Sans US 2023" pitchFamily="2" charset="0"/>
                      </a:endParaRPr>
                    </a:p>
                  </a:txBody>
                  <a:tcPr anchor="ctr"/>
                </a:tc>
                <a:tc>
                  <a:txBody>
                    <a:bodyPr/>
                    <a:lstStyle/>
                    <a:p>
                      <a:pPr algn="ctr"/>
                      <a:r>
                        <a:rPr lang="en-US" sz="5400" b="1" dirty="0">
                          <a:latin typeface="Sassoon Sans US 2023" pitchFamily="2" charset="0"/>
                        </a:rPr>
                        <a:t>pa</a:t>
                      </a:r>
                    </a:p>
                  </a:txBody>
                  <a:tcPr anchor="ctr"/>
                </a:tc>
                <a:tc>
                  <a:txBody>
                    <a:bodyPr/>
                    <a:lstStyle/>
                    <a:p>
                      <a:pPr algn="ctr"/>
                      <a:r>
                        <a:rPr lang="en-US" sz="5400" b="1" dirty="0">
                          <a:latin typeface="Sassoon Sans US 2023" pitchFamily="2" charset="0"/>
                        </a:rPr>
                        <a:t>nut</a:t>
                      </a:r>
                    </a:p>
                  </a:txBody>
                  <a:tcPr anchor="ctr"/>
                </a:tc>
                <a:extLst>
                  <a:ext uri="{0D108BD9-81ED-4DB2-BD59-A6C34878D82A}">
                    <a16:rowId xmlns:a16="http://schemas.microsoft.com/office/drawing/2014/main" val="3050420562"/>
                  </a:ext>
                </a:extLst>
              </a:tr>
              <a:tr h="953680">
                <a:tc>
                  <a:txBody>
                    <a:bodyPr/>
                    <a:lstStyle/>
                    <a:p>
                      <a:pPr algn="ctr"/>
                      <a:r>
                        <a:rPr lang="en-US" sz="5400" b="1" dirty="0">
                          <a:latin typeface="Sassoon Sans US 2023" pitchFamily="2" charset="0"/>
                        </a:rPr>
                        <a:t>co</a:t>
                      </a:r>
                    </a:p>
                  </a:txBody>
                  <a:tcPr anchor="ctr"/>
                </a:tc>
                <a:tc>
                  <a:txBody>
                    <a:bodyPr/>
                    <a:lstStyle/>
                    <a:p>
                      <a:pPr algn="ctr"/>
                      <a:r>
                        <a:rPr lang="en-US" sz="5400" b="1" dirty="0">
                          <a:latin typeface="Sassoon Sans US 2023" pitchFamily="2" charset="0"/>
                        </a:rPr>
                        <a:t>ma</a:t>
                      </a:r>
                    </a:p>
                  </a:txBody>
                  <a:tcPr anchor="ctr"/>
                </a:tc>
                <a:tc>
                  <a:txBody>
                    <a:bodyPr/>
                    <a:lstStyle/>
                    <a:p>
                      <a:pPr algn="ctr"/>
                      <a:r>
                        <a:rPr lang="en-US" sz="5400" b="1" dirty="0">
                          <a:latin typeface="Sassoon Sans US 2023" pitchFamily="2" charset="0"/>
                        </a:rPr>
                        <a:t>ca</a:t>
                      </a:r>
                    </a:p>
                  </a:txBody>
                  <a:tcPr anchor="ctr"/>
                </a:tc>
                <a:tc>
                  <a:txBody>
                    <a:bodyPr/>
                    <a:lstStyle/>
                    <a:p>
                      <a:pPr algn="ctr"/>
                      <a:r>
                        <a:rPr lang="en-US" sz="5400" b="1" dirty="0" err="1">
                          <a:latin typeface="Sassoon Sans US 2023" pitchFamily="2" charset="0"/>
                        </a:rPr>
                        <a:t>nate</a:t>
                      </a:r>
                      <a:endParaRPr lang="en-US" sz="5400" b="1" dirty="0">
                        <a:latin typeface="Sassoon Sans US 2023" pitchFamily="2" charset="0"/>
                      </a:endParaRPr>
                    </a:p>
                  </a:txBody>
                  <a:tcPr anchor="ctr"/>
                </a:tc>
                <a:tc>
                  <a:txBody>
                    <a:bodyPr/>
                    <a:lstStyle/>
                    <a:p>
                      <a:pPr algn="ctr"/>
                      <a:r>
                        <a:rPr lang="en-US" sz="5400" b="1" dirty="0">
                          <a:latin typeface="Sassoon Sans US 2023" pitchFamily="2" charset="0"/>
                        </a:rPr>
                        <a:t>vent</a:t>
                      </a:r>
                    </a:p>
                  </a:txBody>
                  <a:tcPr anchor="ctr"/>
                </a:tc>
                <a:extLst>
                  <a:ext uri="{0D108BD9-81ED-4DB2-BD59-A6C34878D82A}">
                    <a16:rowId xmlns:a16="http://schemas.microsoft.com/office/drawing/2014/main" val="4220338783"/>
                  </a:ext>
                </a:extLst>
              </a:tr>
              <a:tr h="953680">
                <a:tc>
                  <a:txBody>
                    <a:bodyPr/>
                    <a:lstStyle/>
                    <a:p>
                      <a:pPr algn="ctr"/>
                      <a:r>
                        <a:rPr lang="en-US" sz="5400" b="1" dirty="0">
                          <a:latin typeface="Sassoon Sans US 2023" pitchFamily="2" charset="0"/>
                        </a:rPr>
                        <a:t>un</a:t>
                      </a:r>
                    </a:p>
                  </a:txBody>
                  <a:tcPr anchor="ctr"/>
                </a:tc>
                <a:tc>
                  <a:txBody>
                    <a:bodyPr/>
                    <a:lstStyle/>
                    <a:p>
                      <a:pPr algn="ctr"/>
                      <a:r>
                        <a:rPr lang="en-US" sz="5400" b="1" dirty="0">
                          <a:latin typeface="Sassoon Sans US 2023" pitchFamily="2" charset="0"/>
                        </a:rPr>
                        <a:t>u</a:t>
                      </a:r>
                    </a:p>
                  </a:txBody>
                  <a:tcPr anchor="ctr"/>
                </a:tc>
                <a:tc>
                  <a:txBody>
                    <a:bodyPr/>
                    <a:lstStyle/>
                    <a:p>
                      <a:pPr algn="ctr"/>
                      <a:r>
                        <a:rPr lang="en-US" sz="5400" b="1" dirty="0" err="1">
                          <a:latin typeface="Sassoon Sans US 2023" pitchFamily="2" charset="0"/>
                        </a:rPr>
                        <a:t>ble</a:t>
                      </a:r>
                      <a:endParaRPr lang="en-US" sz="5400" b="1" dirty="0">
                        <a:latin typeface="Sassoon Sans US 2023" pitchFamily="2" charset="0"/>
                      </a:endParaRPr>
                    </a:p>
                  </a:txBody>
                  <a:tcPr anchor="ctr"/>
                </a:tc>
                <a:tc>
                  <a:txBody>
                    <a:bodyPr/>
                    <a:lstStyle/>
                    <a:p>
                      <a:pPr algn="ctr"/>
                      <a:r>
                        <a:rPr lang="en-US" sz="5400" b="1" dirty="0" err="1">
                          <a:latin typeface="Sassoon Sans US 2023" pitchFamily="2" charset="0"/>
                        </a:rPr>
                        <a:t>ba</a:t>
                      </a:r>
                      <a:endParaRPr lang="en-US" sz="5400" b="1" dirty="0">
                        <a:latin typeface="Sassoon Sans US 2023" pitchFamily="2" charset="0"/>
                      </a:endParaRPr>
                    </a:p>
                  </a:txBody>
                  <a:tcPr anchor="ctr"/>
                </a:tc>
                <a:tc>
                  <a:txBody>
                    <a:bodyPr/>
                    <a:lstStyle/>
                    <a:p>
                      <a:pPr algn="ctr"/>
                      <a:r>
                        <a:rPr lang="en-US" sz="5400" b="1" dirty="0" err="1">
                          <a:latin typeface="Sassoon Sans US 2023" pitchFamily="2" charset="0"/>
                        </a:rPr>
                        <a:t>en</a:t>
                      </a:r>
                      <a:endParaRPr lang="en-US" sz="5400" b="1" dirty="0">
                        <a:latin typeface="Sassoon Sans US 2023" pitchFamily="2" charset="0"/>
                      </a:endParaRPr>
                    </a:p>
                  </a:txBody>
                  <a:tcPr anchor="ctr"/>
                </a:tc>
                <a:extLst>
                  <a:ext uri="{0D108BD9-81ED-4DB2-BD59-A6C34878D82A}">
                    <a16:rowId xmlns:a16="http://schemas.microsoft.com/office/drawing/2014/main" val="2625477082"/>
                  </a:ext>
                </a:extLst>
              </a:tr>
            </a:tbl>
          </a:graphicData>
        </a:graphic>
      </p:graphicFrame>
      <p:cxnSp>
        <p:nvCxnSpPr>
          <p:cNvPr id="7" name="Straight Connector 6">
            <a:extLst>
              <a:ext uri="{FF2B5EF4-FFF2-40B4-BE49-F238E27FC236}">
                <a16:creationId xmlns:a16="http://schemas.microsoft.com/office/drawing/2014/main" id="{FDCA464F-6FEE-B319-8F7E-E054003EE33C}"/>
              </a:ext>
            </a:extLst>
          </p:cNvPr>
          <p:cNvCxnSpPr>
            <a:cxnSpLocks/>
          </p:cNvCxnSpPr>
          <p:nvPr/>
        </p:nvCxnSpPr>
        <p:spPr>
          <a:xfrm>
            <a:off x="8697117" y="3015343"/>
            <a:ext cx="348912" cy="4136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51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43706B-19D3-8F40-73B7-B866CF20A9DA}"/>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17</a:t>
            </a:fld>
            <a:endParaRPr lang="en-US" dirty="0">
              <a:latin typeface="Sassoon Sans US 2023" pitchFamily="2" charset="77"/>
            </a:endParaRPr>
          </a:p>
        </p:txBody>
      </p:sp>
      <p:sp>
        <p:nvSpPr>
          <p:cNvPr id="3" name="Text Placeholder 2">
            <a:extLst>
              <a:ext uri="{FF2B5EF4-FFF2-40B4-BE49-F238E27FC236}">
                <a16:creationId xmlns:a16="http://schemas.microsoft.com/office/drawing/2014/main" id="{6CF1A72E-D66C-3368-3671-BADCD87FFD7E}"/>
              </a:ext>
            </a:extLst>
          </p:cNvPr>
          <p:cNvSpPr>
            <a:spLocks noGrp="1"/>
          </p:cNvSpPr>
          <p:nvPr>
            <p:ph type="body" sz="quarter" idx="10"/>
          </p:nvPr>
        </p:nvSpPr>
        <p:spPr/>
        <p:txBody>
          <a:bodyPr/>
          <a:lstStyle/>
          <a:p>
            <a:r>
              <a:rPr lang="en-US" sz="2400" dirty="0"/>
              <a:t>Syllable Sort</a:t>
            </a:r>
          </a:p>
        </p:txBody>
      </p:sp>
      <p:grpSp>
        <p:nvGrpSpPr>
          <p:cNvPr id="5" name="Group 4">
            <a:extLst>
              <a:ext uri="{FF2B5EF4-FFF2-40B4-BE49-F238E27FC236}">
                <a16:creationId xmlns:a16="http://schemas.microsoft.com/office/drawing/2014/main" id="{3079BD2A-62C4-417D-3516-23881C0100E6}"/>
              </a:ext>
            </a:extLst>
          </p:cNvPr>
          <p:cNvGrpSpPr/>
          <p:nvPr/>
        </p:nvGrpSpPr>
        <p:grpSpPr>
          <a:xfrm>
            <a:off x="264563" y="1894551"/>
            <a:ext cx="6534033" cy="4549734"/>
            <a:chOff x="2040085" y="2638538"/>
            <a:chExt cx="8087339" cy="3696515"/>
          </a:xfrm>
        </p:grpSpPr>
        <p:sp>
          <p:nvSpPr>
            <p:cNvPr id="6" name="Text Placeholder 1">
              <a:extLst>
                <a:ext uri="{FF2B5EF4-FFF2-40B4-BE49-F238E27FC236}">
                  <a16:creationId xmlns:a16="http://schemas.microsoft.com/office/drawing/2014/main" id="{4A11B758-2A28-6C89-9203-0BA9DE02A213}"/>
                </a:ext>
              </a:extLst>
            </p:cNvPr>
            <p:cNvSpPr txBox="1">
              <a:spLocks/>
            </p:cNvSpPr>
            <p:nvPr/>
          </p:nvSpPr>
          <p:spPr>
            <a:xfrm>
              <a:off x="2769730" y="2686424"/>
              <a:ext cx="2461835" cy="55112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7956D6"/>
                  </a:solidFill>
                  <a:latin typeface="Sassoon Sans US 2023" pitchFamily="2" charset="77"/>
                </a:rPr>
                <a:t>Open</a:t>
              </a:r>
            </a:p>
          </p:txBody>
        </p:sp>
        <p:sp>
          <p:nvSpPr>
            <p:cNvPr id="7" name="Text Placeholder 1">
              <a:extLst>
                <a:ext uri="{FF2B5EF4-FFF2-40B4-BE49-F238E27FC236}">
                  <a16:creationId xmlns:a16="http://schemas.microsoft.com/office/drawing/2014/main" id="{351397DB-3F21-2539-805E-E1C6A053D2C3}"/>
                </a:ext>
              </a:extLst>
            </p:cNvPr>
            <p:cNvSpPr txBox="1">
              <a:spLocks/>
            </p:cNvSpPr>
            <p:nvPr/>
          </p:nvSpPr>
          <p:spPr>
            <a:xfrm>
              <a:off x="6371247" y="2762547"/>
              <a:ext cx="3547231" cy="398884"/>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25D160"/>
                  </a:solidFill>
                  <a:latin typeface="Sassoon Sans US 2023" pitchFamily="2" charset="77"/>
                </a:rPr>
                <a:t>Closed</a:t>
              </a:r>
            </a:p>
          </p:txBody>
        </p:sp>
        <p:sp>
          <p:nvSpPr>
            <p:cNvPr id="8" name="Rounded Rectangle 7">
              <a:extLst>
                <a:ext uri="{FF2B5EF4-FFF2-40B4-BE49-F238E27FC236}">
                  <a16:creationId xmlns:a16="http://schemas.microsoft.com/office/drawing/2014/main" id="{BFECA5DD-FA08-B86D-AE43-133502A2C59B}"/>
                </a:ext>
              </a:extLst>
            </p:cNvPr>
            <p:cNvSpPr/>
            <p:nvPr/>
          </p:nvSpPr>
          <p:spPr>
            <a:xfrm>
              <a:off x="6162301" y="2638538"/>
              <a:ext cx="3965123" cy="3696514"/>
            </a:xfrm>
            <a:prstGeom prst="roundRect">
              <a:avLst/>
            </a:prstGeom>
            <a:noFill/>
            <a:ln w="50800">
              <a:solidFill>
                <a:srgbClr val="25D1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a:extLst>
                <a:ext uri="{FF2B5EF4-FFF2-40B4-BE49-F238E27FC236}">
                  <a16:creationId xmlns:a16="http://schemas.microsoft.com/office/drawing/2014/main" id="{196760EF-E704-D486-6C04-6609D4969AA5}"/>
                </a:ext>
              </a:extLst>
            </p:cNvPr>
            <p:cNvSpPr/>
            <p:nvPr/>
          </p:nvSpPr>
          <p:spPr>
            <a:xfrm>
              <a:off x="2040085" y="2638539"/>
              <a:ext cx="3965123" cy="3696514"/>
            </a:xfrm>
            <a:prstGeom prst="roundRect">
              <a:avLst/>
            </a:prstGeom>
            <a:noFill/>
            <a:ln w="50800">
              <a:solidFill>
                <a:srgbClr val="795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grpSp>
        <p:nvGrpSpPr>
          <p:cNvPr id="28" name="Group 27">
            <a:extLst>
              <a:ext uri="{FF2B5EF4-FFF2-40B4-BE49-F238E27FC236}">
                <a16:creationId xmlns:a16="http://schemas.microsoft.com/office/drawing/2014/main" id="{F334FB1C-7234-C023-5201-8092DF63D2C0}"/>
              </a:ext>
            </a:extLst>
          </p:cNvPr>
          <p:cNvGrpSpPr/>
          <p:nvPr/>
        </p:nvGrpSpPr>
        <p:grpSpPr>
          <a:xfrm>
            <a:off x="6927065" y="1917408"/>
            <a:ext cx="4983159" cy="4526876"/>
            <a:chOff x="2113895" y="2484825"/>
            <a:chExt cx="8158513" cy="3969176"/>
          </a:xfrm>
        </p:grpSpPr>
        <p:sp>
          <p:nvSpPr>
            <p:cNvPr id="29" name="Text Placeholder 1">
              <a:extLst>
                <a:ext uri="{FF2B5EF4-FFF2-40B4-BE49-F238E27FC236}">
                  <a16:creationId xmlns:a16="http://schemas.microsoft.com/office/drawing/2014/main" id="{C42B2C41-94F1-136A-D956-089CD5CB772C}"/>
                </a:ext>
              </a:extLst>
            </p:cNvPr>
            <p:cNvSpPr txBox="1">
              <a:spLocks/>
            </p:cNvSpPr>
            <p:nvPr/>
          </p:nvSpPr>
          <p:spPr>
            <a:xfrm>
              <a:off x="2210876" y="2538284"/>
              <a:ext cx="3915712" cy="551127"/>
            </a:xfrm>
            <a:prstGeom prst="rect">
              <a:avLst/>
            </a:prstGeom>
            <a:ln>
              <a:noFill/>
            </a:ln>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3760"/>
                  </a:solidFill>
                  <a:latin typeface="Sassoon Sans US 2023" pitchFamily="2" charset="77"/>
                </a:rPr>
                <a:t>Split Digraph</a:t>
              </a:r>
            </a:p>
          </p:txBody>
        </p:sp>
        <p:sp>
          <p:nvSpPr>
            <p:cNvPr id="30" name="Text Placeholder 1">
              <a:extLst>
                <a:ext uri="{FF2B5EF4-FFF2-40B4-BE49-F238E27FC236}">
                  <a16:creationId xmlns:a16="http://schemas.microsoft.com/office/drawing/2014/main" id="{7D4057F0-F567-3916-9F62-F1EE1A6D9603}"/>
                </a:ext>
              </a:extLst>
            </p:cNvPr>
            <p:cNvSpPr txBox="1">
              <a:spLocks/>
            </p:cNvSpPr>
            <p:nvPr/>
          </p:nvSpPr>
          <p:spPr>
            <a:xfrm>
              <a:off x="6516231" y="2614405"/>
              <a:ext cx="3547231" cy="398884"/>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Sassoon Sans US 2023" pitchFamily="2" charset="77"/>
                </a:rPr>
                <a:t>LE</a:t>
              </a:r>
            </a:p>
          </p:txBody>
        </p:sp>
        <p:sp>
          <p:nvSpPr>
            <p:cNvPr id="31" name="Rounded Rectangle 7">
              <a:extLst>
                <a:ext uri="{FF2B5EF4-FFF2-40B4-BE49-F238E27FC236}">
                  <a16:creationId xmlns:a16="http://schemas.microsoft.com/office/drawing/2014/main" id="{F0FFF8CD-1AC0-B155-ABBF-0881A2805524}"/>
                </a:ext>
              </a:extLst>
            </p:cNvPr>
            <p:cNvSpPr/>
            <p:nvPr/>
          </p:nvSpPr>
          <p:spPr>
            <a:xfrm>
              <a:off x="6307284" y="2484825"/>
              <a:ext cx="3965124" cy="3969175"/>
            </a:xfrm>
            <a:prstGeom prst="roundRect">
              <a:avLst/>
            </a:prstGeom>
            <a:noFill/>
            <a:ln w="50800">
              <a:solidFill>
                <a:srgbClr val="219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ounded Rectangle 8">
              <a:extLst>
                <a:ext uri="{FF2B5EF4-FFF2-40B4-BE49-F238E27FC236}">
                  <a16:creationId xmlns:a16="http://schemas.microsoft.com/office/drawing/2014/main" id="{F8638D9C-D62D-EC11-90C3-A5AEC9AB3DF3}"/>
                </a:ext>
              </a:extLst>
            </p:cNvPr>
            <p:cNvSpPr/>
            <p:nvPr/>
          </p:nvSpPr>
          <p:spPr>
            <a:xfrm>
              <a:off x="2113895" y="2484825"/>
              <a:ext cx="3965124" cy="3969176"/>
            </a:xfrm>
            <a:prstGeom prst="roundRect">
              <a:avLst/>
            </a:prstGeom>
            <a:noFill/>
            <a:ln w="50800">
              <a:solidFill>
                <a:srgbClr val="FF37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sp>
        <p:nvSpPr>
          <p:cNvPr id="35" name="Text Placeholder 1">
            <a:extLst>
              <a:ext uri="{FF2B5EF4-FFF2-40B4-BE49-F238E27FC236}">
                <a16:creationId xmlns:a16="http://schemas.microsoft.com/office/drawing/2014/main" id="{E48B4B14-5BE7-D4AE-0F94-AED1206F20BA}"/>
              </a:ext>
            </a:extLst>
          </p:cNvPr>
          <p:cNvSpPr txBox="1">
            <a:spLocks/>
          </p:cNvSpPr>
          <p:nvPr/>
        </p:nvSpPr>
        <p:spPr>
          <a:xfrm>
            <a:off x="698234" y="4343775"/>
            <a:ext cx="2408746" cy="67833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7956D6"/>
                </a:solidFill>
                <a:latin typeface="Sassoon Sans US 2023" pitchFamily="2" charset="77"/>
              </a:rPr>
              <a:t>Open Schwa</a:t>
            </a:r>
          </a:p>
        </p:txBody>
      </p:sp>
      <p:cxnSp>
        <p:nvCxnSpPr>
          <p:cNvPr id="38" name="Straight Connector 37">
            <a:extLst>
              <a:ext uri="{FF2B5EF4-FFF2-40B4-BE49-F238E27FC236}">
                <a16:creationId xmlns:a16="http://schemas.microsoft.com/office/drawing/2014/main" id="{C97DF00F-0B75-DE97-5152-22137D40CC2A}"/>
              </a:ext>
            </a:extLst>
          </p:cNvPr>
          <p:cNvCxnSpPr>
            <a:cxnSpLocks/>
          </p:cNvCxnSpPr>
          <p:nvPr/>
        </p:nvCxnSpPr>
        <p:spPr>
          <a:xfrm>
            <a:off x="264563" y="4278276"/>
            <a:ext cx="3203556" cy="0"/>
          </a:xfrm>
          <a:prstGeom prst="line">
            <a:avLst/>
          </a:prstGeom>
          <a:ln w="38100">
            <a:solidFill>
              <a:srgbClr val="7956D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75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9EA2ED-E14E-BAA2-E459-1EEF665922AA}"/>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18</a:t>
            </a:fld>
            <a:endParaRPr lang="en-US" dirty="0">
              <a:latin typeface="Sassoon Sans US 2023" pitchFamily="2" charset="77"/>
            </a:endParaRPr>
          </a:p>
        </p:txBody>
      </p:sp>
      <p:sp>
        <p:nvSpPr>
          <p:cNvPr id="2" name="Rectangle 1">
            <a:extLst>
              <a:ext uri="{FF2B5EF4-FFF2-40B4-BE49-F238E27FC236}">
                <a16:creationId xmlns:a16="http://schemas.microsoft.com/office/drawing/2014/main" id="{AD71CF0F-A3F2-E428-2AB8-2622AB623A7F}"/>
              </a:ext>
            </a:extLst>
          </p:cNvPr>
          <p:cNvSpPr/>
          <p:nvPr/>
        </p:nvSpPr>
        <p:spPr>
          <a:xfrm>
            <a:off x="2180178" y="2151567"/>
            <a:ext cx="1428562"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1600" b="1" dirty="0">
                <a:latin typeface="Sassoon Sans US 2023" pitchFamily="2" charset="77"/>
              </a:rPr>
              <a:t>Definition</a:t>
            </a:r>
          </a:p>
        </p:txBody>
      </p:sp>
      <p:sp>
        <p:nvSpPr>
          <p:cNvPr id="3" name="Rectangle 2">
            <a:extLst>
              <a:ext uri="{FF2B5EF4-FFF2-40B4-BE49-F238E27FC236}">
                <a16:creationId xmlns:a16="http://schemas.microsoft.com/office/drawing/2014/main" id="{B37304F4-94F8-E35A-8913-E169D64BB730}"/>
              </a:ext>
            </a:extLst>
          </p:cNvPr>
          <p:cNvSpPr/>
          <p:nvPr/>
        </p:nvSpPr>
        <p:spPr>
          <a:xfrm>
            <a:off x="6886478" y="2151567"/>
            <a:ext cx="1905474"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sz="1600" b="1" dirty="0">
                <a:latin typeface="Sassoon Sans US 2023" pitchFamily="2" charset="77"/>
              </a:rPr>
              <a:t>In a Sentence</a:t>
            </a:r>
          </a:p>
        </p:txBody>
      </p:sp>
      <p:sp>
        <p:nvSpPr>
          <p:cNvPr id="5" name="Rectangle 4">
            <a:extLst>
              <a:ext uri="{FF2B5EF4-FFF2-40B4-BE49-F238E27FC236}">
                <a16:creationId xmlns:a16="http://schemas.microsoft.com/office/drawing/2014/main" id="{92690E26-60C1-ECFD-0616-DA4790D48904}"/>
              </a:ext>
            </a:extLst>
          </p:cNvPr>
          <p:cNvSpPr/>
          <p:nvPr/>
        </p:nvSpPr>
        <p:spPr>
          <a:xfrm>
            <a:off x="2180178" y="4195446"/>
            <a:ext cx="1733721"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1600" b="1" dirty="0">
                <a:latin typeface="Sassoon Sans US 2023" pitchFamily="2" charset="77"/>
              </a:rPr>
              <a:t>Synonyms</a:t>
            </a:r>
          </a:p>
        </p:txBody>
      </p:sp>
      <p:sp>
        <p:nvSpPr>
          <p:cNvPr id="10" name="Rectangle 9">
            <a:extLst>
              <a:ext uri="{FF2B5EF4-FFF2-40B4-BE49-F238E27FC236}">
                <a16:creationId xmlns:a16="http://schemas.microsoft.com/office/drawing/2014/main" id="{98534552-C53C-A0C3-B8E6-7FB8B9F75ED0}"/>
              </a:ext>
            </a:extLst>
          </p:cNvPr>
          <p:cNvSpPr/>
          <p:nvPr/>
        </p:nvSpPr>
        <p:spPr>
          <a:xfrm>
            <a:off x="6797143" y="4195446"/>
            <a:ext cx="1905474" cy="5109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sz="1600" b="1" dirty="0">
                <a:latin typeface="Sassoon Sans US 2023" pitchFamily="2" charset="77"/>
              </a:rPr>
              <a:t>Antonyms</a:t>
            </a:r>
          </a:p>
        </p:txBody>
      </p:sp>
    </p:spTree>
    <p:extLst>
      <p:ext uri="{BB962C8B-B14F-4D97-AF65-F5344CB8AC3E}">
        <p14:creationId xmlns:p14="http://schemas.microsoft.com/office/powerpoint/2010/main" val="4205905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44B57D-A429-CEF4-7270-B1BC2F2E22D0}"/>
              </a:ext>
            </a:extLst>
          </p:cNvPr>
          <p:cNvGrpSpPr/>
          <p:nvPr/>
        </p:nvGrpSpPr>
        <p:grpSpPr>
          <a:xfrm>
            <a:off x="6725080" y="3005414"/>
            <a:ext cx="3476348" cy="3469053"/>
            <a:chOff x="1109782" y="3401299"/>
            <a:chExt cx="3476348" cy="3469053"/>
          </a:xfrm>
        </p:grpSpPr>
        <p:pic>
          <p:nvPicPr>
            <p:cNvPr id="6" name="Picture 5">
              <a:extLst>
                <a:ext uri="{FF2B5EF4-FFF2-40B4-BE49-F238E27FC236}">
                  <a16:creationId xmlns:a16="http://schemas.microsoft.com/office/drawing/2014/main" id="{C03C5D58-3B0F-9D7E-AD2A-8D1E3CE03F48}"/>
                </a:ext>
              </a:extLst>
            </p:cNvPr>
            <p:cNvPicPr>
              <a:picLocks noChangeAspect="1"/>
            </p:cNvPicPr>
            <p:nvPr/>
          </p:nvPicPr>
          <p:blipFill>
            <a:blip r:embed="rId3"/>
            <a:stretch>
              <a:fillRect/>
            </a:stretch>
          </p:blipFill>
          <p:spPr>
            <a:xfrm>
              <a:off x="1109782" y="3401299"/>
              <a:ext cx="3476348" cy="3469053"/>
            </a:xfrm>
            <a:prstGeom prst="rect">
              <a:avLst/>
            </a:prstGeom>
          </p:spPr>
        </p:pic>
        <p:sp>
          <p:nvSpPr>
            <p:cNvPr id="8" name="TextBox 14">
              <a:extLst>
                <a:ext uri="{FF2B5EF4-FFF2-40B4-BE49-F238E27FC236}">
                  <a16:creationId xmlns:a16="http://schemas.microsoft.com/office/drawing/2014/main" id="{00DB9F71-5C43-CEA8-B1C7-811602251211}"/>
                </a:ext>
              </a:extLst>
            </p:cNvPr>
            <p:cNvSpPr txBox="1"/>
            <p:nvPr/>
          </p:nvSpPr>
          <p:spPr>
            <a:xfrm>
              <a:off x="1392417" y="3464187"/>
              <a:ext cx="29110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chemeClr val="bg1"/>
                  </a:solidFill>
                  <a:latin typeface="Sassoon Sans US 2023" pitchFamily="2" charset="0"/>
                </a:rPr>
                <a:t>Short Vowel</a:t>
              </a:r>
            </a:p>
          </p:txBody>
        </p:sp>
      </p:grpSp>
      <p:sp>
        <p:nvSpPr>
          <p:cNvPr id="4" name="Slide Number Placeholder 3">
            <a:extLst>
              <a:ext uri="{FF2B5EF4-FFF2-40B4-BE49-F238E27FC236}">
                <a16:creationId xmlns:a16="http://schemas.microsoft.com/office/drawing/2014/main" id="{0543706B-19D3-8F40-73B7-B866CF20A9DA}"/>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1</a:t>
            </a:fld>
            <a:endParaRPr lang="en-US" dirty="0">
              <a:latin typeface="Sassoon Sans US 2023" pitchFamily="2" charset="77"/>
            </a:endParaRPr>
          </a:p>
        </p:txBody>
      </p:sp>
      <p:sp>
        <p:nvSpPr>
          <p:cNvPr id="3" name="Text Placeholder 2">
            <a:extLst>
              <a:ext uri="{FF2B5EF4-FFF2-40B4-BE49-F238E27FC236}">
                <a16:creationId xmlns:a16="http://schemas.microsoft.com/office/drawing/2014/main" id="{6CF1A72E-D66C-3368-3671-BADCD87FFD7E}"/>
              </a:ext>
            </a:extLst>
          </p:cNvPr>
          <p:cNvSpPr>
            <a:spLocks noGrp="1"/>
          </p:cNvSpPr>
          <p:nvPr>
            <p:ph type="body" sz="quarter" idx="10"/>
          </p:nvPr>
        </p:nvSpPr>
        <p:spPr/>
        <p:txBody>
          <a:bodyPr/>
          <a:lstStyle/>
          <a:p>
            <a:r>
              <a:rPr lang="en-US" dirty="0"/>
              <a:t>Starter</a:t>
            </a:r>
          </a:p>
        </p:txBody>
      </p:sp>
      <p:sp>
        <p:nvSpPr>
          <p:cNvPr id="2" name="Text Placeholder 1">
            <a:extLst>
              <a:ext uri="{FF2B5EF4-FFF2-40B4-BE49-F238E27FC236}">
                <a16:creationId xmlns:a16="http://schemas.microsoft.com/office/drawing/2014/main" id="{06C360CC-F343-83E6-2E2C-BA5B52468032}"/>
              </a:ext>
            </a:extLst>
          </p:cNvPr>
          <p:cNvSpPr>
            <a:spLocks noGrp="1"/>
          </p:cNvSpPr>
          <p:nvPr>
            <p:ph type="body" sz="quarter" idx="11"/>
          </p:nvPr>
        </p:nvSpPr>
        <p:spPr/>
        <p:txBody>
          <a:bodyPr/>
          <a:lstStyle/>
          <a:p>
            <a:r>
              <a:rPr lang="en-GB" dirty="0"/>
              <a:t>Can you sort these words into the correct jar?</a:t>
            </a:r>
          </a:p>
        </p:txBody>
      </p:sp>
      <p:grpSp>
        <p:nvGrpSpPr>
          <p:cNvPr id="11" name="Group 10">
            <a:extLst>
              <a:ext uri="{FF2B5EF4-FFF2-40B4-BE49-F238E27FC236}">
                <a16:creationId xmlns:a16="http://schemas.microsoft.com/office/drawing/2014/main" id="{9243E993-5B19-702B-E42E-54C060B1A727}"/>
              </a:ext>
            </a:extLst>
          </p:cNvPr>
          <p:cNvGrpSpPr/>
          <p:nvPr/>
        </p:nvGrpSpPr>
        <p:grpSpPr>
          <a:xfrm>
            <a:off x="1887287" y="3005414"/>
            <a:ext cx="3476348" cy="3469053"/>
            <a:chOff x="1109782" y="3401299"/>
            <a:chExt cx="3476348" cy="3469053"/>
          </a:xfrm>
        </p:grpSpPr>
        <p:pic>
          <p:nvPicPr>
            <p:cNvPr id="19" name="Picture 18">
              <a:extLst>
                <a:ext uri="{FF2B5EF4-FFF2-40B4-BE49-F238E27FC236}">
                  <a16:creationId xmlns:a16="http://schemas.microsoft.com/office/drawing/2014/main" id="{5E7FC81E-720A-1B6D-3DE9-FB31B3CDAD5B}"/>
                </a:ext>
              </a:extLst>
            </p:cNvPr>
            <p:cNvPicPr>
              <a:picLocks noChangeAspect="1"/>
            </p:cNvPicPr>
            <p:nvPr/>
          </p:nvPicPr>
          <p:blipFill>
            <a:blip r:embed="rId3"/>
            <a:stretch>
              <a:fillRect/>
            </a:stretch>
          </p:blipFill>
          <p:spPr>
            <a:xfrm>
              <a:off x="1109782" y="3401299"/>
              <a:ext cx="3476348" cy="3469053"/>
            </a:xfrm>
            <a:prstGeom prst="rect">
              <a:avLst/>
            </a:prstGeom>
          </p:spPr>
        </p:pic>
        <p:sp>
          <p:nvSpPr>
            <p:cNvPr id="20" name="TextBox 14">
              <a:extLst>
                <a:ext uri="{FF2B5EF4-FFF2-40B4-BE49-F238E27FC236}">
                  <a16:creationId xmlns:a16="http://schemas.microsoft.com/office/drawing/2014/main" id="{29658045-DBA5-E17B-06F6-0C2D81A1BC2F}"/>
                </a:ext>
              </a:extLst>
            </p:cNvPr>
            <p:cNvSpPr txBox="1"/>
            <p:nvPr/>
          </p:nvSpPr>
          <p:spPr>
            <a:xfrm>
              <a:off x="1392417" y="3436490"/>
              <a:ext cx="29110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chemeClr val="bg1"/>
                  </a:solidFill>
                  <a:latin typeface="Sassoon Sans US 2023" pitchFamily="2" charset="0"/>
                </a:rPr>
                <a:t>Long Vowel</a:t>
              </a:r>
            </a:p>
          </p:txBody>
        </p:sp>
      </p:grpSp>
      <p:sp>
        <p:nvSpPr>
          <p:cNvPr id="27" name="TextBox 26">
            <a:extLst>
              <a:ext uri="{FF2B5EF4-FFF2-40B4-BE49-F238E27FC236}">
                <a16:creationId xmlns:a16="http://schemas.microsoft.com/office/drawing/2014/main" id="{E161C06D-B9E6-C23D-852A-AD8AC199CE60}"/>
              </a:ext>
            </a:extLst>
          </p:cNvPr>
          <p:cNvSpPr txBox="1"/>
          <p:nvPr/>
        </p:nvSpPr>
        <p:spPr>
          <a:xfrm>
            <a:off x="6073886" y="1824827"/>
            <a:ext cx="1596632" cy="400110"/>
          </a:xfrm>
          <a:prstGeom prst="rect">
            <a:avLst/>
          </a:prstGeom>
          <a:noFill/>
        </p:spPr>
        <p:txBody>
          <a:bodyPr wrap="square">
            <a:spAutoFit/>
          </a:bodyPr>
          <a:lstStyle/>
          <a:p>
            <a:pPr algn="ctr"/>
            <a:r>
              <a:rPr lang="en-GB" sz="2000" dirty="0">
                <a:latin typeface="Sassoon Sans US 2023" pitchFamily="2" charset="77"/>
              </a:rPr>
              <a:t>pen</a:t>
            </a:r>
            <a:endParaRPr lang="en-GB" sz="2000" dirty="0"/>
          </a:p>
        </p:txBody>
      </p:sp>
      <p:sp>
        <p:nvSpPr>
          <p:cNvPr id="28" name="TextBox 27">
            <a:extLst>
              <a:ext uri="{FF2B5EF4-FFF2-40B4-BE49-F238E27FC236}">
                <a16:creationId xmlns:a16="http://schemas.microsoft.com/office/drawing/2014/main" id="{90793464-7AD4-1523-F52C-5AB489E4CF9A}"/>
              </a:ext>
            </a:extLst>
          </p:cNvPr>
          <p:cNvSpPr txBox="1"/>
          <p:nvPr/>
        </p:nvSpPr>
        <p:spPr>
          <a:xfrm>
            <a:off x="3240396" y="2326021"/>
            <a:ext cx="1319011" cy="400110"/>
          </a:xfrm>
          <a:prstGeom prst="rect">
            <a:avLst/>
          </a:prstGeom>
          <a:noFill/>
        </p:spPr>
        <p:txBody>
          <a:bodyPr wrap="square">
            <a:spAutoFit/>
          </a:bodyPr>
          <a:lstStyle/>
          <a:p>
            <a:pPr algn="ctr"/>
            <a:r>
              <a:rPr lang="en-GB" sz="2000" dirty="0">
                <a:latin typeface="Sassoon Sans US 2023" pitchFamily="2" charset="77"/>
              </a:rPr>
              <a:t>she</a:t>
            </a:r>
            <a:endParaRPr lang="en-GB" sz="2000" dirty="0"/>
          </a:p>
        </p:txBody>
      </p:sp>
      <p:sp>
        <p:nvSpPr>
          <p:cNvPr id="29" name="TextBox 28">
            <a:extLst>
              <a:ext uri="{FF2B5EF4-FFF2-40B4-BE49-F238E27FC236}">
                <a16:creationId xmlns:a16="http://schemas.microsoft.com/office/drawing/2014/main" id="{257DA2CE-52F7-27AE-1904-627D14D996FA}"/>
              </a:ext>
            </a:extLst>
          </p:cNvPr>
          <p:cNvSpPr txBox="1"/>
          <p:nvPr/>
        </p:nvSpPr>
        <p:spPr>
          <a:xfrm>
            <a:off x="7409586" y="2326021"/>
            <a:ext cx="1487530" cy="400110"/>
          </a:xfrm>
          <a:prstGeom prst="rect">
            <a:avLst/>
          </a:prstGeom>
          <a:noFill/>
        </p:spPr>
        <p:txBody>
          <a:bodyPr wrap="square">
            <a:spAutoFit/>
          </a:bodyPr>
          <a:lstStyle/>
          <a:p>
            <a:pPr algn="ctr"/>
            <a:r>
              <a:rPr lang="en-GB" sz="2000" dirty="0">
                <a:latin typeface="Sassoon Sans US 2023" pitchFamily="2" charset="77"/>
              </a:rPr>
              <a:t>go</a:t>
            </a:r>
            <a:endParaRPr lang="en-GB" sz="2000" dirty="0"/>
          </a:p>
        </p:txBody>
      </p:sp>
      <p:sp>
        <p:nvSpPr>
          <p:cNvPr id="30" name="TextBox 29">
            <a:extLst>
              <a:ext uri="{FF2B5EF4-FFF2-40B4-BE49-F238E27FC236}">
                <a16:creationId xmlns:a16="http://schemas.microsoft.com/office/drawing/2014/main" id="{57980491-42BB-7FD7-9B63-794195819B2F}"/>
              </a:ext>
            </a:extLst>
          </p:cNvPr>
          <p:cNvSpPr txBox="1"/>
          <p:nvPr/>
        </p:nvSpPr>
        <p:spPr>
          <a:xfrm>
            <a:off x="4737748" y="2326021"/>
            <a:ext cx="1273220" cy="400110"/>
          </a:xfrm>
          <a:prstGeom prst="rect">
            <a:avLst/>
          </a:prstGeom>
          <a:noFill/>
        </p:spPr>
        <p:txBody>
          <a:bodyPr wrap="square">
            <a:spAutoFit/>
          </a:bodyPr>
          <a:lstStyle/>
          <a:p>
            <a:pPr algn="ctr"/>
            <a:r>
              <a:rPr lang="en-GB" sz="2000" dirty="0">
                <a:latin typeface="Sassoon Sans US 2023" pitchFamily="2" charset="77"/>
              </a:rPr>
              <a:t>hop</a:t>
            </a:r>
            <a:endParaRPr lang="en-GB" sz="2000" dirty="0"/>
          </a:p>
        </p:txBody>
      </p:sp>
      <p:sp>
        <p:nvSpPr>
          <p:cNvPr id="31" name="TextBox 30">
            <a:extLst>
              <a:ext uri="{FF2B5EF4-FFF2-40B4-BE49-F238E27FC236}">
                <a16:creationId xmlns:a16="http://schemas.microsoft.com/office/drawing/2014/main" id="{A29D6490-08B9-C6A9-AF8D-DAA8B498EF55}"/>
              </a:ext>
            </a:extLst>
          </p:cNvPr>
          <p:cNvSpPr txBox="1"/>
          <p:nvPr/>
        </p:nvSpPr>
        <p:spPr>
          <a:xfrm>
            <a:off x="4576042" y="1824827"/>
            <a:ext cx="1596632" cy="400110"/>
          </a:xfrm>
          <a:prstGeom prst="rect">
            <a:avLst/>
          </a:prstGeom>
          <a:noFill/>
        </p:spPr>
        <p:txBody>
          <a:bodyPr wrap="square">
            <a:spAutoFit/>
          </a:bodyPr>
          <a:lstStyle/>
          <a:p>
            <a:pPr algn="ctr"/>
            <a:r>
              <a:rPr lang="en-GB" sz="2000" dirty="0">
                <a:latin typeface="Sassoon Sans US 2023" pitchFamily="2" charset="77"/>
              </a:rPr>
              <a:t>no</a:t>
            </a:r>
            <a:endParaRPr lang="en-GB" sz="2000" dirty="0"/>
          </a:p>
        </p:txBody>
      </p:sp>
      <p:sp>
        <p:nvSpPr>
          <p:cNvPr id="32" name="TextBox 31">
            <a:extLst>
              <a:ext uri="{FF2B5EF4-FFF2-40B4-BE49-F238E27FC236}">
                <a16:creationId xmlns:a16="http://schemas.microsoft.com/office/drawing/2014/main" id="{2481BA03-6A1B-4083-A4C2-ADFBD4124F8E}"/>
              </a:ext>
            </a:extLst>
          </p:cNvPr>
          <p:cNvSpPr txBox="1"/>
          <p:nvPr/>
        </p:nvSpPr>
        <p:spPr>
          <a:xfrm>
            <a:off x="3169544" y="1824827"/>
            <a:ext cx="1460715" cy="400110"/>
          </a:xfrm>
          <a:prstGeom prst="rect">
            <a:avLst/>
          </a:prstGeom>
          <a:noFill/>
        </p:spPr>
        <p:txBody>
          <a:bodyPr wrap="square">
            <a:spAutoFit/>
          </a:bodyPr>
          <a:lstStyle/>
          <a:p>
            <a:pPr algn="ctr"/>
            <a:r>
              <a:rPr lang="en-GB" sz="2000" dirty="0">
                <a:latin typeface="Sassoon Sans US 2023" pitchFamily="2" charset="77"/>
              </a:rPr>
              <a:t>bad</a:t>
            </a:r>
            <a:endParaRPr lang="en-GB" sz="2000" dirty="0"/>
          </a:p>
        </p:txBody>
      </p:sp>
      <p:sp>
        <p:nvSpPr>
          <p:cNvPr id="33" name="TextBox 32">
            <a:extLst>
              <a:ext uri="{FF2B5EF4-FFF2-40B4-BE49-F238E27FC236}">
                <a16:creationId xmlns:a16="http://schemas.microsoft.com/office/drawing/2014/main" id="{177B0109-D5B1-3A23-053E-E4713A7F380C}"/>
              </a:ext>
            </a:extLst>
          </p:cNvPr>
          <p:cNvSpPr txBox="1"/>
          <p:nvPr/>
        </p:nvSpPr>
        <p:spPr>
          <a:xfrm>
            <a:off x="7651089" y="1824827"/>
            <a:ext cx="1004524" cy="400110"/>
          </a:xfrm>
          <a:prstGeom prst="rect">
            <a:avLst/>
          </a:prstGeom>
          <a:noFill/>
        </p:spPr>
        <p:txBody>
          <a:bodyPr wrap="square">
            <a:spAutoFit/>
          </a:bodyPr>
          <a:lstStyle/>
          <a:p>
            <a:pPr algn="ctr"/>
            <a:r>
              <a:rPr lang="en-GB" sz="2000" dirty="0">
                <a:latin typeface="Sassoon Sans US 2023" pitchFamily="2" charset="77"/>
              </a:rPr>
              <a:t>I</a:t>
            </a:r>
            <a:endParaRPr lang="en-GB" sz="2000" dirty="0"/>
          </a:p>
        </p:txBody>
      </p:sp>
      <p:sp>
        <p:nvSpPr>
          <p:cNvPr id="34" name="Title 1">
            <a:extLst>
              <a:ext uri="{FF2B5EF4-FFF2-40B4-BE49-F238E27FC236}">
                <a16:creationId xmlns:a16="http://schemas.microsoft.com/office/drawing/2014/main" id="{1CA0EC37-40E9-C4A6-2862-AC0514CAE9AF}"/>
              </a:ext>
            </a:extLst>
          </p:cNvPr>
          <p:cNvSpPr txBox="1">
            <a:spLocks/>
          </p:cNvSpPr>
          <p:nvPr/>
        </p:nvSpPr>
        <p:spPr>
          <a:xfrm>
            <a:off x="1793111" y="2342732"/>
            <a:ext cx="1319011" cy="366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gn="ctr"/>
            <a:r>
              <a:rPr lang="en-GB" sz="2000" dirty="0">
                <a:latin typeface="Sassoon Sans US 2023" pitchFamily="2" charset="77"/>
              </a:rPr>
              <a:t>its</a:t>
            </a:r>
          </a:p>
        </p:txBody>
      </p:sp>
      <p:sp>
        <p:nvSpPr>
          <p:cNvPr id="36" name="Title 1">
            <a:extLst>
              <a:ext uri="{FF2B5EF4-FFF2-40B4-BE49-F238E27FC236}">
                <a16:creationId xmlns:a16="http://schemas.microsoft.com/office/drawing/2014/main" id="{FD30B49F-8B36-FEA7-F135-6385E34754C4}"/>
              </a:ext>
            </a:extLst>
          </p:cNvPr>
          <p:cNvSpPr txBox="1">
            <a:spLocks/>
          </p:cNvSpPr>
          <p:nvPr/>
        </p:nvSpPr>
        <p:spPr>
          <a:xfrm>
            <a:off x="6285459" y="2342732"/>
            <a:ext cx="1173487" cy="366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gn="ctr"/>
            <a:r>
              <a:rPr lang="en-GB" sz="2000" dirty="0">
                <a:latin typeface="Sassoon Sans US 2023" pitchFamily="2" charset="77"/>
              </a:rPr>
              <a:t>fun</a:t>
            </a:r>
          </a:p>
        </p:txBody>
      </p:sp>
      <p:sp>
        <p:nvSpPr>
          <p:cNvPr id="37" name="TextBox 36">
            <a:extLst>
              <a:ext uri="{FF2B5EF4-FFF2-40B4-BE49-F238E27FC236}">
                <a16:creationId xmlns:a16="http://schemas.microsoft.com/office/drawing/2014/main" id="{1FD3651D-05C7-9CDA-6150-72E3FD61CF5F}"/>
              </a:ext>
            </a:extLst>
          </p:cNvPr>
          <p:cNvSpPr txBox="1"/>
          <p:nvPr/>
        </p:nvSpPr>
        <p:spPr>
          <a:xfrm>
            <a:off x="1603734" y="1824827"/>
            <a:ext cx="1697764" cy="400110"/>
          </a:xfrm>
          <a:prstGeom prst="rect">
            <a:avLst/>
          </a:prstGeom>
          <a:noFill/>
        </p:spPr>
        <p:txBody>
          <a:bodyPr wrap="square">
            <a:spAutoFit/>
          </a:bodyPr>
          <a:lstStyle/>
          <a:p>
            <a:pPr algn="ctr"/>
            <a:r>
              <a:rPr lang="en-GB" sz="2000" dirty="0">
                <a:latin typeface="Sassoon Sans US 2023" pitchFamily="2" charset="77"/>
              </a:rPr>
              <a:t>we</a:t>
            </a:r>
            <a:endParaRPr lang="en-GB" sz="2000" dirty="0"/>
          </a:p>
        </p:txBody>
      </p:sp>
      <p:sp>
        <p:nvSpPr>
          <p:cNvPr id="12" name="TextBox 11">
            <a:extLst>
              <a:ext uri="{FF2B5EF4-FFF2-40B4-BE49-F238E27FC236}">
                <a16:creationId xmlns:a16="http://schemas.microsoft.com/office/drawing/2014/main" id="{2CE79B6A-DC68-348B-01CA-4AB97C61A0F8}"/>
              </a:ext>
            </a:extLst>
          </p:cNvPr>
          <p:cNvSpPr txBox="1"/>
          <p:nvPr/>
        </p:nvSpPr>
        <p:spPr>
          <a:xfrm>
            <a:off x="8718380" y="2326021"/>
            <a:ext cx="1487530" cy="400110"/>
          </a:xfrm>
          <a:prstGeom prst="rect">
            <a:avLst/>
          </a:prstGeom>
          <a:noFill/>
        </p:spPr>
        <p:txBody>
          <a:bodyPr wrap="square">
            <a:spAutoFit/>
          </a:bodyPr>
          <a:lstStyle/>
          <a:p>
            <a:pPr algn="ctr"/>
            <a:r>
              <a:rPr lang="en-GB" sz="2000" dirty="0">
                <a:latin typeface="Sassoon Sans US 2023" pitchFamily="2" charset="77"/>
              </a:rPr>
              <a:t>cute</a:t>
            </a:r>
            <a:endParaRPr lang="en-GB" sz="2000" dirty="0"/>
          </a:p>
        </p:txBody>
      </p:sp>
      <p:sp>
        <p:nvSpPr>
          <p:cNvPr id="13" name="TextBox 12">
            <a:extLst>
              <a:ext uri="{FF2B5EF4-FFF2-40B4-BE49-F238E27FC236}">
                <a16:creationId xmlns:a16="http://schemas.microsoft.com/office/drawing/2014/main" id="{FA99DE14-5A9F-173E-30EB-460242FF693D}"/>
              </a:ext>
            </a:extLst>
          </p:cNvPr>
          <p:cNvSpPr txBox="1"/>
          <p:nvPr/>
        </p:nvSpPr>
        <p:spPr>
          <a:xfrm>
            <a:off x="8713898" y="1824827"/>
            <a:ext cx="1487530" cy="400110"/>
          </a:xfrm>
          <a:prstGeom prst="rect">
            <a:avLst/>
          </a:prstGeom>
          <a:noFill/>
        </p:spPr>
        <p:txBody>
          <a:bodyPr wrap="square">
            <a:spAutoFit/>
          </a:bodyPr>
          <a:lstStyle/>
          <a:p>
            <a:pPr algn="ctr"/>
            <a:r>
              <a:rPr lang="en-GB" sz="2000" dirty="0">
                <a:latin typeface="Sassoon Sans US 2023" pitchFamily="2" charset="77"/>
              </a:rPr>
              <a:t>rain</a:t>
            </a:r>
            <a:endParaRPr lang="en-GB" sz="2000" dirty="0"/>
          </a:p>
        </p:txBody>
      </p:sp>
    </p:spTree>
    <p:extLst>
      <p:ext uri="{BB962C8B-B14F-4D97-AF65-F5344CB8AC3E}">
        <p14:creationId xmlns:p14="http://schemas.microsoft.com/office/powerpoint/2010/main" val="232143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875E-6 1.11111E-6 L 0.04141 0.30972 " pathEditMode="relative" rAng="0" ptsTypes="AA">
                                      <p:cBhvr>
                                        <p:cTn id="6" dur="2000" fill="hold"/>
                                        <p:tgtEl>
                                          <p:spTgt spid="37"/>
                                        </p:tgtEl>
                                        <p:attrNameLst>
                                          <p:attrName>ppt_x</p:attrName>
                                          <p:attrName>ppt_y</p:attrName>
                                        </p:attrNameLst>
                                      </p:cBhvr>
                                      <p:rCtr x="2070" y="1548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875E-6 1.11111E-6 L 0.32292 0.33171 " pathEditMode="relative" rAng="0" ptsTypes="AA">
                                      <p:cBhvr>
                                        <p:cTn id="10" dur="2000" fill="hold"/>
                                        <p:tgtEl>
                                          <p:spTgt spid="32"/>
                                        </p:tgtEl>
                                        <p:attrNameLst>
                                          <p:attrName>ppt_x</p:attrName>
                                          <p:attrName>ppt_y</p:attrName>
                                        </p:attrNameLst>
                                      </p:cBhvr>
                                      <p:rCtr x="16146" y="1657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4.79167E-6 3.7037E-7 L -0.09323 0.32292 " pathEditMode="relative" rAng="0" ptsTypes="AA">
                                      <p:cBhvr>
                                        <p:cTn id="14" dur="2000" fill="hold"/>
                                        <p:tgtEl>
                                          <p:spTgt spid="31"/>
                                        </p:tgtEl>
                                        <p:attrNameLst>
                                          <p:attrName>ppt_x</p:attrName>
                                          <p:attrName>ppt_y</p:attrName>
                                        </p:attrNameLst>
                                      </p:cBhvr>
                                      <p:rCtr x="-4661" y="16134"/>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875E-6 1.11111E-6 L 0.18386 0.32662 " pathEditMode="relative" rAng="0" ptsTypes="AA">
                                      <p:cBhvr>
                                        <p:cTn id="18" dur="2000" fill="hold"/>
                                        <p:tgtEl>
                                          <p:spTgt spid="27"/>
                                        </p:tgtEl>
                                        <p:attrNameLst>
                                          <p:attrName>ppt_x</p:attrName>
                                          <p:attrName>ppt_y</p:attrName>
                                        </p:attrNameLst>
                                      </p:cBhvr>
                                      <p:rCtr x="9193" y="16319"/>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 1.11111E-6 L -0.4457 0.39583 " pathEditMode="relative" rAng="0" ptsTypes="AA">
                                      <p:cBhvr>
                                        <p:cTn id="22" dur="2000" fill="hold"/>
                                        <p:tgtEl>
                                          <p:spTgt spid="33"/>
                                        </p:tgtEl>
                                        <p:attrNameLst>
                                          <p:attrName>ppt_x</p:attrName>
                                          <p:attrName>ppt_y</p:attrName>
                                        </p:attrNameLst>
                                      </p:cBhvr>
                                      <p:rCtr x="-22292" y="19792"/>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1.04167E-6 1.11111E-6 L -0.46888 0.41991 " pathEditMode="relative" rAng="0" ptsTypes="AA">
                                      <p:cBhvr>
                                        <p:cTn id="26" dur="2000" fill="hold"/>
                                        <p:tgtEl>
                                          <p:spTgt spid="13"/>
                                        </p:tgtEl>
                                        <p:attrNameLst>
                                          <p:attrName>ppt_x</p:attrName>
                                          <p:attrName>ppt_y</p:attrName>
                                        </p:attrNameLst>
                                      </p:cBhvr>
                                      <p:rCtr x="-23451" y="20995"/>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1.875E-6 2.96296E-6 L 0.4349 0.38333 " pathEditMode="relative" rAng="0" ptsTypes="AA">
                                      <p:cBhvr>
                                        <p:cTn id="30" dur="2000" fill="hold"/>
                                        <p:tgtEl>
                                          <p:spTgt spid="34"/>
                                        </p:tgtEl>
                                        <p:attrNameLst>
                                          <p:attrName>ppt_x</p:attrName>
                                          <p:attrName>ppt_y</p:attrName>
                                        </p:attrNameLst>
                                      </p:cBhvr>
                                      <p:rCtr x="21745" y="19167"/>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1.66667E-6 2.96296E-6 L -0.10443 0.43865 " pathEditMode="relative" rAng="0" ptsTypes="AA">
                                      <p:cBhvr>
                                        <p:cTn id="34" dur="2000" fill="hold"/>
                                        <p:tgtEl>
                                          <p:spTgt spid="28"/>
                                        </p:tgtEl>
                                        <p:attrNameLst>
                                          <p:attrName>ppt_x</p:attrName>
                                          <p:attrName>ppt_y</p:attrName>
                                        </p:attrNameLst>
                                      </p:cBhvr>
                                      <p:rCtr x="-5221" y="21921"/>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4.79167E-6 2.96296E-6 L 0.33164 0.36759 " pathEditMode="relative" rAng="0" ptsTypes="AA">
                                      <p:cBhvr>
                                        <p:cTn id="38" dur="2000" fill="hold"/>
                                        <p:tgtEl>
                                          <p:spTgt spid="30"/>
                                        </p:tgtEl>
                                        <p:attrNameLst>
                                          <p:attrName>ppt_x</p:attrName>
                                          <p:attrName>ppt_y</p:attrName>
                                        </p:attrNameLst>
                                      </p:cBhvr>
                                      <p:rCtr x="16576" y="18380"/>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875E-6 2.96296E-6 L 0.14961 0.45764 " pathEditMode="relative" rAng="0" ptsTypes="AA">
                                      <p:cBhvr>
                                        <p:cTn id="42" dur="2000" fill="hold"/>
                                        <p:tgtEl>
                                          <p:spTgt spid="36"/>
                                        </p:tgtEl>
                                        <p:attrNameLst>
                                          <p:attrName>ppt_x</p:attrName>
                                          <p:attrName>ppt_y</p:attrName>
                                        </p:attrNameLst>
                                      </p:cBhvr>
                                      <p:rCtr x="7474" y="22870"/>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0.00039 -0.00232 L -0.29466 0.39884 " pathEditMode="relative" rAng="0" ptsTypes="AA">
                                      <p:cBhvr>
                                        <p:cTn id="46" dur="2000" fill="hold"/>
                                        <p:tgtEl>
                                          <p:spTgt spid="29"/>
                                        </p:tgtEl>
                                        <p:attrNameLst>
                                          <p:attrName>ppt_x</p:attrName>
                                          <p:attrName>ppt_y</p:attrName>
                                        </p:attrNameLst>
                                      </p:cBhvr>
                                      <p:rCtr x="-14753" y="20046"/>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1.66667E-6 2.96296E-6 L -0.47318 0.47152 " pathEditMode="relative" rAng="0" ptsTypes="AA">
                                      <p:cBhvr>
                                        <p:cTn id="50" dur="2000" fill="hold"/>
                                        <p:tgtEl>
                                          <p:spTgt spid="12"/>
                                        </p:tgtEl>
                                        <p:attrNameLst>
                                          <p:attrName>ppt_x</p:attrName>
                                          <p:attrName>ppt_y</p:attrName>
                                        </p:attrNameLst>
                                      </p:cBhvr>
                                      <p:rCtr x="-23659" y="23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6" grpId="0"/>
      <p:bldP spid="37"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EE9FF6-06FD-EB16-3843-3085273F7012}"/>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2</a:t>
            </a:fld>
            <a:endParaRPr lang="en-US" dirty="0">
              <a:latin typeface="Sassoon Sans US 2023" pitchFamily="2" charset="77"/>
            </a:endParaRPr>
          </a:p>
        </p:txBody>
      </p:sp>
      <p:sp>
        <p:nvSpPr>
          <p:cNvPr id="6" name="Text Placeholder 5">
            <a:extLst>
              <a:ext uri="{FF2B5EF4-FFF2-40B4-BE49-F238E27FC236}">
                <a16:creationId xmlns:a16="http://schemas.microsoft.com/office/drawing/2014/main" id="{00498147-E49F-F7CE-729E-03616EFB4799}"/>
              </a:ext>
            </a:extLst>
          </p:cNvPr>
          <p:cNvSpPr>
            <a:spLocks noGrp="1"/>
          </p:cNvSpPr>
          <p:nvPr>
            <p:ph type="body" sz="quarter" idx="15"/>
          </p:nvPr>
        </p:nvSpPr>
        <p:spPr/>
        <p:txBody>
          <a:bodyPr/>
          <a:lstStyle/>
          <a:p>
            <a:r>
              <a:rPr lang="en-US" dirty="0"/>
              <a:t>Do you know what they all mean?</a:t>
            </a:r>
          </a:p>
          <a:p>
            <a:r>
              <a:rPr lang="en-US" dirty="0"/>
              <a:t>What do they have in common?</a:t>
            </a:r>
          </a:p>
        </p:txBody>
      </p:sp>
      <p:sp>
        <p:nvSpPr>
          <p:cNvPr id="5" name="Text Placeholder 4">
            <a:extLst>
              <a:ext uri="{FF2B5EF4-FFF2-40B4-BE49-F238E27FC236}">
                <a16:creationId xmlns:a16="http://schemas.microsoft.com/office/drawing/2014/main" id="{77BE8682-67F2-4D0E-BB68-564A2F07801A}"/>
              </a:ext>
            </a:extLst>
          </p:cNvPr>
          <p:cNvSpPr>
            <a:spLocks noGrp="1"/>
          </p:cNvSpPr>
          <p:nvPr>
            <p:ph type="body" sz="quarter" idx="10"/>
          </p:nvPr>
        </p:nvSpPr>
        <p:spPr/>
        <p:txBody>
          <a:bodyPr/>
          <a:lstStyle/>
          <a:p>
            <a:r>
              <a:rPr lang="en-US" dirty="0"/>
              <a:t>This Week’s Words</a:t>
            </a:r>
          </a:p>
        </p:txBody>
      </p:sp>
      <p:sp>
        <p:nvSpPr>
          <p:cNvPr id="15" name="Text Placeholder 1">
            <a:extLst>
              <a:ext uri="{FF2B5EF4-FFF2-40B4-BE49-F238E27FC236}">
                <a16:creationId xmlns:a16="http://schemas.microsoft.com/office/drawing/2014/main" id="{40EF6DB4-2BD9-6AF1-63E1-7E2056245675}"/>
              </a:ext>
            </a:extLst>
          </p:cNvPr>
          <p:cNvSpPr txBox="1">
            <a:spLocks/>
          </p:cNvSpPr>
          <p:nvPr/>
        </p:nvSpPr>
        <p:spPr>
          <a:xfrm>
            <a:off x="333227" y="2038517"/>
            <a:ext cx="3943349"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frozen</a:t>
            </a:r>
          </a:p>
        </p:txBody>
      </p:sp>
      <p:sp>
        <p:nvSpPr>
          <p:cNvPr id="16" name="Text Placeholder 1">
            <a:extLst>
              <a:ext uri="{FF2B5EF4-FFF2-40B4-BE49-F238E27FC236}">
                <a16:creationId xmlns:a16="http://schemas.microsoft.com/office/drawing/2014/main" id="{F3BC3511-2F1F-7AEE-7990-6EB65B09374A}"/>
              </a:ext>
            </a:extLst>
          </p:cNvPr>
          <p:cNvSpPr txBox="1">
            <a:spLocks/>
          </p:cNvSpPr>
          <p:nvPr/>
        </p:nvSpPr>
        <p:spPr>
          <a:xfrm>
            <a:off x="4579505" y="2038517"/>
            <a:ext cx="3016544"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prevent</a:t>
            </a:r>
          </a:p>
        </p:txBody>
      </p:sp>
      <p:sp>
        <p:nvSpPr>
          <p:cNvPr id="17" name="Text Placeholder 1">
            <a:extLst>
              <a:ext uri="{FF2B5EF4-FFF2-40B4-BE49-F238E27FC236}">
                <a16:creationId xmlns:a16="http://schemas.microsoft.com/office/drawing/2014/main" id="{4F2920D7-4579-696C-1A90-EB16D06D1DFF}"/>
              </a:ext>
            </a:extLst>
          </p:cNvPr>
          <p:cNvSpPr txBox="1">
            <a:spLocks/>
          </p:cNvSpPr>
          <p:nvPr/>
        </p:nvSpPr>
        <p:spPr>
          <a:xfrm>
            <a:off x="4187200" y="2863232"/>
            <a:ext cx="3801155"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basic</a:t>
            </a:r>
          </a:p>
        </p:txBody>
      </p:sp>
      <p:sp>
        <p:nvSpPr>
          <p:cNvPr id="18" name="Text Placeholder 1">
            <a:extLst>
              <a:ext uri="{FF2B5EF4-FFF2-40B4-BE49-F238E27FC236}">
                <a16:creationId xmlns:a16="http://schemas.microsoft.com/office/drawing/2014/main" id="{8D651642-83C5-ADC4-3FCF-1452689A8CAB}"/>
              </a:ext>
            </a:extLst>
          </p:cNvPr>
          <p:cNvSpPr txBox="1">
            <a:spLocks/>
          </p:cNvSpPr>
          <p:nvPr/>
        </p:nvSpPr>
        <p:spPr>
          <a:xfrm>
            <a:off x="8325510" y="2863232"/>
            <a:ext cx="3016544"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united</a:t>
            </a:r>
          </a:p>
        </p:txBody>
      </p:sp>
      <p:sp>
        <p:nvSpPr>
          <p:cNvPr id="19" name="Text Placeholder 1">
            <a:extLst>
              <a:ext uri="{FF2B5EF4-FFF2-40B4-BE49-F238E27FC236}">
                <a16:creationId xmlns:a16="http://schemas.microsoft.com/office/drawing/2014/main" id="{7E742A48-1E61-B822-6EA1-E16DE886617E}"/>
              </a:ext>
            </a:extLst>
          </p:cNvPr>
          <p:cNvSpPr txBox="1">
            <a:spLocks/>
          </p:cNvSpPr>
          <p:nvPr/>
        </p:nvSpPr>
        <p:spPr>
          <a:xfrm>
            <a:off x="796630" y="2863232"/>
            <a:ext cx="3016544"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tomato</a:t>
            </a:r>
          </a:p>
        </p:txBody>
      </p:sp>
      <p:sp>
        <p:nvSpPr>
          <p:cNvPr id="20" name="Text Placeholder 1">
            <a:extLst>
              <a:ext uri="{FF2B5EF4-FFF2-40B4-BE49-F238E27FC236}">
                <a16:creationId xmlns:a16="http://schemas.microsoft.com/office/drawing/2014/main" id="{EC15FAA1-F541-030D-4320-71F59C349C1D}"/>
              </a:ext>
            </a:extLst>
          </p:cNvPr>
          <p:cNvSpPr txBox="1">
            <a:spLocks/>
          </p:cNvSpPr>
          <p:nvPr/>
        </p:nvSpPr>
        <p:spPr>
          <a:xfrm>
            <a:off x="662052" y="368794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donate</a:t>
            </a:r>
          </a:p>
        </p:txBody>
      </p:sp>
      <p:sp>
        <p:nvSpPr>
          <p:cNvPr id="21" name="Text Placeholder 1">
            <a:extLst>
              <a:ext uri="{FF2B5EF4-FFF2-40B4-BE49-F238E27FC236}">
                <a16:creationId xmlns:a16="http://schemas.microsoft.com/office/drawing/2014/main" id="{4284B884-6263-0B91-6913-23403BADDBA5}"/>
              </a:ext>
            </a:extLst>
          </p:cNvPr>
          <p:cNvSpPr txBox="1">
            <a:spLocks/>
          </p:cNvSpPr>
          <p:nvPr/>
        </p:nvSpPr>
        <p:spPr>
          <a:xfrm>
            <a:off x="4444927" y="368794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until</a:t>
            </a:r>
          </a:p>
        </p:txBody>
      </p:sp>
      <p:sp>
        <p:nvSpPr>
          <p:cNvPr id="22" name="Text Placeholder 1">
            <a:extLst>
              <a:ext uri="{FF2B5EF4-FFF2-40B4-BE49-F238E27FC236}">
                <a16:creationId xmlns:a16="http://schemas.microsoft.com/office/drawing/2014/main" id="{64A6DE01-A898-A3A0-608C-D0152B11432B}"/>
              </a:ext>
            </a:extLst>
          </p:cNvPr>
          <p:cNvSpPr txBox="1">
            <a:spLocks/>
          </p:cNvSpPr>
          <p:nvPr/>
        </p:nvSpPr>
        <p:spPr>
          <a:xfrm>
            <a:off x="8190932" y="368794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capable</a:t>
            </a:r>
          </a:p>
        </p:txBody>
      </p:sp>
      <p:sp>
        <p:nvSpPr>
          <p:cNvPr id="23" name="Text Placeholder 1">
            <a:extLst>
              <a:ext uri="{FF2B5EF4-FFF2-40B4-BE49-F238E27FC236}">
                <a16:creationId xmlns:a16="http://schemas.microsoft.com/office/drawing/2014/main" id="{CB6251F5-B5A0-72E4-8D4C-708BC53AEDBF}"/>
              </a:ext>
            </a:extLst>
          </p:cNvPr>
          <p:cNvSpPr txBox="1">
            <a:spLocks/>
          </p:cNvSpPr>
          <p:nvPr/>
        </p:nvSpPr>
        <p:spPr>
          <a:xfrm>
            <a:off x="8190932" y="203851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enable</a:t>
            </a:r>
          </a:p>
        </p:txBody>
      </p:sp>
      <p:sp>
        <p:nvSpPr>
          <p:cNvPr id="24" name="Text Placeholder 1">
            <a:extLst>
              <a:ext uri="{FF2B5EF4-FFF2-40B4-BE49-F238E27FC236}">
                <a16:creationId xmlns:a16="http://schemas.microsoft.com/office/drawing/2014/main" id="{C18A7C6D-4008-4637-2882-0487BA07CD19}"/>
              </a:ext>
            </a:extLst>
          </p:cNvPr>
          <p:cNvSpPr txBox="1">
            <a:spLocks/>
          </p:cNvSpPr>
          <p:nvPr/>
        </p:nvSpPr>
        <p:spPr>
          <a:xfrm>
            <a:off x="4444927" y="4512662"/>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coconut</a:t>
            </a:r>
          </a:p>
        </p:txBody>
      </p:sp>
      <p:grpSp>
        <p:nvGrpSpPr>
          <p:cNvPr id="52" name="Group 51">
            <a:extLst>
              <a:ext uri="{FF2B5EF4-FFF2-40B4-BE49-F238E27FC236}">
                <a16:creationId xmlns:a16="http://schemas.microsoft.com/office/drawing/2014/main" id="{A89EF9E1-BAA7-B8B7-B582-124464D0F3BC}"/>
              </a:ext>
            </a:extLst>
          </p:cNvPr>
          <p:cNvGrpSpPr/>
          <p:nvPr/>
        </p:nvGrpSpPr>
        <p:grpSpPr>
          <a:xfrm>
            <a:off x="7220954" y="4410343"/>
            <a:ext cx="4473910" cy="2151858"/>
            <a:chOff x="7220954" y="4410343"/>
            <a:chExt cx="4473910" cy="2151858"/>
          </a:xfrm>
        </p:grpSpPr>
        <p:grpSp>
          <p:nvGrpSpPr>
            <p:cNvPr id="28" name="Group 27">
              <a:extLst>
                <a:ext uri="{FF2B5EF4-FFF2-40B4-BE49-F238E27FC236}">
                  <a16:creationId xmlns:a16="http://schemas.microsoft.com/office/drawing/2014/main" id="{C18C269F-5466-43AB-DFA2-209431886040}"/>
                </a:ext>
              </a:extLst>
            </p:cNvPr>
            <p:cNvGrpSpPr/>
            <p:nvPr/>
          </p:nvGrpSpPr>
          <p:grpSpPr>
            <a:xfrm>
              <a:off x="7287450" y="4410343"/>
              <a:ext cx="4407414" cy="2151858"/>
              <a:chOff x="7005589" y="4323081"/>
              <a:chExt cx="4407414" cy="2151858"/>
            </a:xfrm>
          </p:grpSpPr>
          <p:sp>
            <p:nvSpPr>
              <p:cNvPr id="25" name="TextBox 24">
                <a:extLst>
                  <a:ext uri="{FF2B5EF4-FFF2-40B4-BE49-F238E27FC236}">
                    <a16:creationId xmlns:a16="http://schemas.microsoft.com/office/drawing/2014/main" id="{82EEBD29-78F9-71C5-5B89-7E297ED3D966}"/>
                  </a:ext>
                </a:extLst>
              </p:cNvPr>
              <p:cNvSpPr txBox="1"/>
              <p:nvPr/>
            </p:nvSpPr>
            <p:spPr>
              <a:xfrm>
                <a:off x="7005589" y="4768782"/>
                <a:ext cx="2962967" cy="1569660"/>
              </a:xfrm>
              <a:prstGeom prst="rect">
                <a:avLst/>
              </a:prstGeom>
              <a:noFill/>
            </p:spPr>
            <p:txBody>
              <a:bodyPr wrap="square" rtlCol="0">
                <a:spAutoFit/>
              </a:bodyPr>
              <a:lstStyle/>
              <a:p>
                <a:pPr algn="ctr"/>
                <a:r>
                  <a:rPr lang="en-GB" sz="1600" dirty="0">
                    <a:latin typeface="Sassoon Sans US 2023" pitchFamily="2" charset="0"/>
                  </a:rPr>
                  <a:t>Every syllable contains one vowel sound. We can look for the vowels in each word to know how many syllables it has. We can also hum the word to hear how many syllables it has.</a:t>
                </a:r>
              </a:p>
            </p:txBody>
          </p:sp>
          <p:pic>
            <p:nvPicPr>
              <p:cNvPr id="10" name="Picture 9" descr="Icon&#10;&#10;Description automatically generated">
                <a:extLst>
                  <a:ext uri="{FF2B5EF4-FFF2-40B4-BE49-F238E27FC236}">
                    <a16:creationId xmlns:a16="http://schemas.microsoft.com/office/drawing/2014/main" id="{D6DC2231-B324-7E64-97B2-F1A62EE11D0E}"/>
                  </a:ext>
                </a:extLst>
              </p:cNvPr>
              <p:cNvPicPr>
                <a:picLocks noChangeAspect="1"/>
              </p:cNvPicPr>
              <p:nvPr/>
            </p:nvPicPr>
            <p:blipFill>
              <a:blip r:embed="rId3"/>
              <a:stretch>
                <a:fillRect/>
              </a:stretch>
            </p:blipFill>
            <p:spPr>
              <a:xfrm>
                <a:off x="10478026" y="4323081"/>
                <a:ext cx="934977" cy="2151858"/>
              </a:xfrm>
              <a:prstGeom prst="rect">
                <a:avLst/>
              </a:prstGeom>
            </p:spPr>
          </p:pic>
        </p:grpSp>
        <p:sp>
          <p:nvSpPr>
            <p:cNvPr id="51" name="Speech Bubble: Rectangle with Corners Rounded 50">
              <a:extLst>
                <a:ext uri="{FF2B5EF4-FFF2-40B4-BE49-F238E27FC236}">
                  <a16:creationId xmlns:a16="http://schemas.microsoft.com/office/drawing/2014/main" id="{667A0253-1588-4B5C-C48B-FF21700FA0F5}"/>
                </a:ext>
              </a:extLst>
            </p:cNvPr>
            <p:cNvSpPr/>
            <p:nvPr/>
          </p:nvSpPr>
          <p:spPr>
            <a:xfrm>
              <a:off x="7220954" y="4703152"/>
              <a:ext cx="3071176" cy="1828804"/>
            </a:xfrm>
            <a:prstGeom prst="wedgeRoundRectCallout">
              <a:avLst>
                <a:gd name="adj1" fmla="val 61926"/>
                <a:gd name="adj2" fmla="val -22890"/>
                <a:gd name="adj3" fmla="val 16667"/>
              </a:avLst>
            </a:prstGeom>
            <a:noFill/>
            <a:ln w="38100">
              <a:solidFill>
                <a:srgbClr val="25D1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8963D5C6-EB7B-69F7-5F3D-B76F6CC312FC}"/>
              </a:ext>
            </a:extLst>
          </p:cNvPr>
          <p:cNvGrpSpPr/>
          <p:nvPr/>
        </p:nvGrpSpPr>
        <p:grpSpPr>
          <a:xfrm>
            <a:off x="1988862" y="2364237"/>
            <a:ext cx="8386530" cy="2843358"/>
            <a:chOff x="1988862" y="2364237"/>
            <a:chExt cx="8386530" cy="2843358"/>
          </a:xfrm>
        </p:grpSpPr>
        <p:cxnSp>
          <p:nvCxnSpPr>
            <p:cNvPr id="3" name="Straight Arrow Connector 2">
              <a:extLst>
                <a:ext uri="{FF2B5EF4-FFF2-40B4-BE49-F238E27FC236}">
                  <a16:creationId xmlns:a16="http://schemas.microsoft.com/office/drawing/2014/main" id="{431B9162-F6D4-B78B-C8A0-E40E46FFC2C9}"/>
                </a:ext>
              </a:extLst>
            </p:cNvPr>
            <p:cNvCxnSpPr>
              <a:cxnSpLocks/>
            </p:cNvCxnSpPr>
            <p:nvPr/>
          </p:nvCxnSpPr>
          <p:spPr>
            <a:xfrm flipV="1">
              <a:off x="2165645" y="2364237"/>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BA9FBF5-3CE4-C6BB-F17D-9E0DD072DE70}"/>
                </a:ext>
              </a:extLst>
            </p:cNvPr>
            <p:cNvCxnSpPr>
              <a:cxnSpLocks/>
            </p:cNvCxnSpPr>
            <p:nvPr/>
          </p:nvCxnSpPr>
          <p:spPr>
            <a:xfrm flipV="1">
              <a:off x="2420692" y="3216614"/>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6C76918-594C-91ED-F0BF-9CDD3907FC2F}"/>
                </a:ext>
              </a:extLst>
            </p:cNvPr>
            <p:cNvCxnSpPr>
              <a:cxnSpLocks/>
            </p:cNvCxnSpPr>
            <p:nvPr/>
          </p:nvCxnSpPr>
          <p:spPr>
            <a:xfrm flipV="1">
              <a:off x="2734133" y="3216614"/>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D5E0CED-C415-DB3A-DB37-5C1AF1F257E1}"/>
                </a:ext>
              </a:extLst>
            </p:cNvPr>
            <p:cNvCxnSpPr>
              <a:cxnSpLocks/>
            </p:cNvCxnSpPr>
            <p:nvPr/>
          </p:nvCxnSpPr>
          <p:spPr>
            <a:xfrm flipV="1">
              <a:off x="1988862" y="4025949"/>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BA4E516-F7DB-4464-2350-2C5A1FB411A6}"/>
                </a:ext>
              </a:extLst>
            </p:cNvPr>
            <p:cNvCxnSpPr>
              <a:cxnSpLocks/>
            </p:cNvCxnSpPr>
            <p:nvPr/>
          </p:nvCxnSpPr>
          <p:spPr>
            <a:xfrm flipV="1">
              <a:off x="2440454" y="4077547"/>
              <a:ext cx="0" cy="289416"/>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B602C04-93C2-A57D-6753-322C75DBABA8}"/>
                </a:ext>
              </a:extLst>
            </p:cNvPr>
            <p:cNvCxnSpPr>
              <a:cxnSpLocks/>
            </p:cNvCxnSpPr>
            <p:nvPr/>
          </p:nvCxnSpPr>
          <p:spPr>
            <a:xfrm flipV="1">
              <a:off x="5935243" y="2364238"/>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9B58B6E-3C58-87CB-00B0-55D3B557BCD7}"/>
                </a:ext>
              </a:extLst>
            </p:cNvPr>
            <p:cNvCxnSpPr>
              <a:cxnSpLocks/>
            </p:cNvCxnSpPr>
            <p:nvPr/>
          </p:nvCxnSpPr>
          <p:spPr>
            <a:xfrm flipV="1">
              <a:off x="5994328" y="3201392"/>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48DAC4F-7F18-FE19-CD85-8C775E43B901}"/>
                </a:ext>
              </a:extLst>
            </p:cNvPr>
            <p:cNvCxnSpPr>
              <a:cxnSpLocks/>
            </p:cNvCxnSpPr>
            <p:nvPr/>
          </p:nvCxnSpPr>
          <p:spPr>
            <a:xfrm flipV="1">
              <a:off x="6253017" y="3198019"/>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A978DD2-E703-4B0F-68C1-BE9C46438EF4}"/>
                </a:ext>
              </a:extLst>
            </p:cNvPr>
            <p:cNvCxnSpPr>
              <a:cxnSpLocks/>
            </p:cNvCxnSpPr>
            <p:nvPr/>
          </p:nvCxnSpPr>
          <p:spPr>
            <a:xfrm flipV="1">
              <a:off x="5760663" y="4861066"/>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5EB54DA-F1A7-34AD-8F36-0E925878D4FC}"/>
                </a:ext>
              </a:extLst>
            </p:cNvPr>
            <p:cNvCxnSpPr>
              <a:cxnSpLocks/>
            </p:cNvCxnSpPr>
            <p:nvPr/>
          </p:nvCxnSpPr>
          <p:spPr>
            <a:xfrm flipV="1">
              <a:off x="9788882" y="2364238"/>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F24965F-E034-4219-DFE9-4C811E99055D}"/>
                </a:ext>
              </a:extLst>
            </p:cNvPr>
            <p:cNvCxnSpPr>
              <a:cxnSpLocks/>
            </p:cNvCxnSpPr>
            <p:nvPr/>
          </p:nvCxnSpPr>
          <p:spPr>
            <a:xfrm flipV="1">
              <a:off x="9479461" y="3201392"/>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FC88CEF-6B54-166B-FA86-0861CD258465}"/>
                </a:ext>
              </a:extLst>
            </p:cNvPr>
            <p:cNvCxnSpPr>
              <a:cxnSpLocks/>
            </p:cNvCxnSpPr>
            <p:nvPr/>
          </p:nvCxnSpPr>
          <p:spPr>
            <a:xfrm flipV="1">
              <a:off x="10027985" y="3198019"/>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B8FFB5F-7A92-D232-029B-BF3CE87007D5}"/>
                </a:ext>
              </a:extLst>
            </p:cNvPr>
            <p:cNvCxnSpPr>
              <a:cxnSpLocks/>
            </p:cNvCxnSpPr>
            <p:nvPr/>
          </p:nvCxnSpPr>
          <p:spPr>
            <a:xfrm flipV="1">
              <a:off x="9524044" y="4039033"/>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DC32B6-3901-605C-F173-6603034AACF9}"/>
                </a:ext>
              </a:extLst>
            </p:cNvPr>
            <p:cNvCxnSpPr>
              <a:cxnSpLocks/>
            </p:cNvCxnSpPr>
            <p:nvPr/>
          </p:nvCxnSpPr>
          <p:spPr>
            <a:xfrm flipV="1">
              <a:off x="2477959" y="2364237"/>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D466467-8E86-69DA-ACB7-D6F0DE2D26A9}"/>
                </a:ext>
              </a:extLst>
            </p:cNvPr>
            <p:cNvCxnSpPr>
              <a:cxnSpLocks/>
            </p:cNvCxnSpPr>
            <p:nvPr/>
          </p:nvCxnSpPr>
          <p:spPr>
            <a:xfrm flipV="1">
              <a:off x="1988862" y="3216614"/>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786B779-7C83-F3FA-7D05-3FA22BCD6C3B}"/>
                </a:ext>
              </a:extLst>
            </p:cNvPr>
            <p:cNvCxnSpPr>
              <a:cxnSpLocks/>
            </p:cNvCxnSpPr>
            <p:nvPr/>
          </p:nvCxnSpPr>
          <p:spPr>
            <a:xfrm flipV="1">
              <a:off x="6253017" y="2364237"/>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F943A9-89A6-D36C-9363-4FEA2EA5818C}"/>
                </a:ext>
              </a:extLst>
            </p:cNvPr>
            <p:cNvCxnSpPr>
              <a:cxnSpLocks/>
            </p:cNvCxnSpPr>
            <p:nvPr/>
          </p:nvCxnSpPr>
          <p:spPr>
            <a:xfrm flipV="1">
              <a:off x="5870762" y="4027774"/>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CBFD84D-67AD-DADB-455A-660A63CE5CD4}"/>
                </a:ext>
              </a:extLst>
            </p:cNvPr>
            <p:cNvCxnSpPr>
              <a:cxnSpLocks/>
            </p:cNvCxnSpPr>
            <p:nvPr/>
          </p:nvCxnSpPr>
          <p:spPr>
            <a:xfrm flipV="1">
              <a:off x="6288114" y="4027774"/>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BBD884B-C58F-9D66-14F6-4DF06B810532}"/>
                </a:ext>
              </a:extLst>
            </p:cNvPr>
            <p:cNvCxnSpPr>
              <a:cxnSpLocks/>
            </p:cNvCxnSpPr>
            <p:nvPr/>
          </p:nvCxnSpPr>
          <p:spPr>
            <a:xfrm flipV="1">
              <a:off x="6087309" y="4861066"/>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D78B85F-29BA-9832-3D4B-9C4F35FE5DE7}"/>
                </a:ext>
              </a:extLst>
            </p:cNvPr>
            <p:cNvCxnSpPr>
              <a:cxnSpLocks/>
            </p:cNvCxnSpPr>
            <p:nvPr/>
          </p:nvCxnSpPr>
          <p:spPr>
            <a:xfrm flipV="1">
              <a:off x="6444137" y="4861066"/>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4B8CBE9-72AD-3A38-9FAC-27A70FDE9135}"/>
                </a:ext>
              </a:extLst>
            </p:cNvPr>
            <p:cNvCxnSpPr>
              <a:cxnSpLocks/>
            </p:cNvCxnSpPr>
            <p:nvPr/>
          </p:nvCxnSpPr>
          <p:spPr>
            <a:xfrm flipV="1">
              <a:off x="9875297" y="4039034"/>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745D86C-8EFE-E994-C317-15AA75CC32CE}"/>
                </a:ext>
              </a:extLst>
            </p:cNvPr>
            <p:cNvCxnSpPr>
              <a:cxnSpLocks/>
            </p:cNvCxnSpPr>
            <p:nvPr/>
          </p:nvCxnSpPr>
          <p:spPr>
            <a:xfrm flipV="1">
              <a:off x="10311377" y="4077547"/>
              <a:ext cx="0" cy="308015"/>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7F1C6D9-B560-AA3B-667E-FAF5758A4BFF}"/>
                </a:ext>
              </a:extLst>
            </p:cNvPr>
            <p:cNvCxnSpPr>
              <a:cxnSpLocks/>
            </p:cNvCxnSpPr>
            <p:nvPr/>
          </p:nvCxnSpPr>
          <p:spPr>
            <a:xfrm flipV="1">
              <a:off x="9788882" y="3198019"/>
              <a:ext cx="0" cy="346529"/>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9D0626E-6D53-82EE-DB62-0D37DE98D766}"/>
                </a:ext>
              </a:extLst>
            </p:cNvPr>
            <p:cNvCxnSpPr>
              <a:cxnSpLocks/>
            </p:cNvCxnSpPr>
            <p:nvPr/>
          </p:nvCxnSpPr>
          <p:spPr>
            <a:xfrm flipV="1">
              <a:off x="10243665" y="2420112"/>
              <a:ext cx="0" cy="290655"/>
            </a:xfrm>
            <a:prstGeom prst="straightConnector1">
              <a:avLst/>
            </a:prstGeom>
            <a:ln w="38100">
              <a:solidFill>
                <a:srgbClr val="FF376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3DC414-075B-519B-C6CB-55EAE4F2F3F9}"/>
                </a:ext>
              </a:extLst>
            </p:cNvPr>
            <p:cNvCxnSpPr>
              <a:cxnSpLocks/>
            </p:cNvCxnSpPr>
            <p:nvPr/>
          </p:nvCxnSpPr>
          <p:spPr>
            <a:xfrm>
              <a:off x="10082300" y="2374146"/>
              <a:ext cx="204693" cy="0"/>
            </a:xfrm>
            <a:prstGeom prst="line">
              <a:avLst/>
            </a:prstGeom>
            <a:ln w="38100">
              <a:solidFill>
                <a:srgbClr val="FF37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A637BB1-164F-19AE-C157-A0A951AE60CC}"/>
                </a:ext>
              </a:extLst>
            </p:cNvPr>
            <p:cNvCxnSpPr>
              <a:cxnSpLocks/>
            </p:cNvCxnSpPr>
            <p:nvPr/>
          </p:nvCxnSpPr>
          <p:spPr>
            <a:xfrm>
              <a:off x="10150012" y="4027774"/>
              <a:ext cx="225380" cy="0"/>
            </a:xfrm>
            <a:prstGeom prst="line">
              <a:avLst/>
            </a:prstGeom>
            <a:ln w="38100">
              <a:solidFill>
                <a:srgbClr val="FF3760"/>
              </a:solidFill>
            </a:ln>
          </p:spPr>
          <p:style>
            <a:lnRef idx="1">
              <a:schemeClr val="accent1"/>
            </a:lnRef>
            <a:fillRef idx="0">
              <a:schemeClr val="accent1"/>
            </a:fillRef>
            <a:effectRef idx="0">
              <a:schemeClr val="accent1"/>
            </a:effectRef>
            <a:fontRef idx="minor">
              <a:schemeClr val="tx1"/>
            </a:fontRef>
          </p:style>
        </p:cxnSp>
        <p:sp>
          <p:nvSpPr>
            <p:cNvPr id="67" name="Arc 66">
              <a:extLst>
                <a:ext uri="{FF2B5EF4-FFF2-40B4-BE49-F238E27FC236}">
                  <a16:creationId xmlns:a16="http://schemas.microsoft.com/office/drawing/2014/main" id="{5D56D9D6-444E-3B9C-3CCA-82D25327FDC3}"/>
                </a:ext>
              </a:extLst>
            </p:cNvPr>
            <p:cNvSpPr/>
            <p:nvPr/>
          </p:nvSpPr>
          <p:spPr>
            <a:xfrm rot="8212978">
              <a:off x="2381016" y="3666725"/>
              <a:ext cx="443956" cy="390376"/>
            </a:xfrm>
            <a:prstGeom prst="arc">
              <a:avLst/>
            </a:prstGeom>
            <a:ln w="38100">
              <a:solidFill>
                <a:srgbClr val="FF37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A6915DBB-158C-5AA9-6CB9-2810F6E3503B}"/>
              </a:ext>
            </a:extLst>
          </p:cNvPr>
          <p:cNvGrpSpPr/>
          <p:nvPr/>
        </p:nvGrpSpPr>
        <p:grpSpPr>
          <a:xfrm>
            <a:off x="333227" y="2038517"/>
            <a:ext cx="11143405" cy="2908412"/>
            <a:chOff x="333227" y="2038517"/>
            <a:chExt cx="11143405" cy="2908412"/>
          </a:xfrm>
        </p:grpSpPr>
        <p:sp>
          <p:nvSpPr>
            <p:cNvPr id="71" name="Text Placeholder 1">
              <a:extLst>
                <a:ext uri="{FF2B5EF4-FFF2-40B4-BE49-F238E27FC236}">
                  <a16:creationId xmlns:a16="http://schemas.microsoft.com/office/drawing/2014/main" id="{9A5B3DAA-C3C9-2E4E-3C87-18892814BB37}"/>
                </a:ext>
              </a:extLst>
            </p:cNvPr>
            <p:cNvSpPr txBox="1">
              <a:spLocks/>
            </p:cNvSpPr>
            <p:nvPr/>
          </p:nvSpPr>
          <p:spPr>
            <a:xfrm>
              <a:off x="333227" y="2038517"/>
              <a:ext cx="3943349"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fr</a:t>
              </a:r>
              <a:r>
                <a:rPr lang="en-US" sz="2800" b="0" dirty="0">
                  <a:solidFill>
                    <a:srgbClr val="FF3760"/>
                  </a:solidFill>
                  <a:latin typeface="Sassoon Sans US 2023" pitchFamily="2" charset="77"/>
                </a:rPr>
                <a:t>o</a:t>
              </a:r>
              <a:r>
                <a:rPr lang="en-US" sz="2800" b="0" dirty="0">
                  <a:solidFill>
                    <a:schemeClr val="tx1"/>
                  </a:solidFill>
                  <a:latin typeface="Sassoon Sans US 2023" pitchFamily="2" charset="77"/>
                </a:rPr>
                <a:t>z</a:t>
              </a:r>
              <a:r>
                <a:rPr lang="en-US" sz="2800" b="0" dirty="0">
                  <a:solidFill>
                    <a:srgbClr val="FF3760"/>
                  </a:solidFill>
                  <a:latin typeface="Sassoon Sans US 2023" pitchFamily="2" charset="77"/>
                </a:rPr>
                <a:t>e</a:t>
              </a:r>
              <a:r>
                <a:rPr lang="en-US" sz="2800" b="0" dirty="0">
                  <a:solidFill>
                    <a:schemeClr val="tx1"/>
                  </a:solidFill>
                  <a:latin typeface="Sassoon Sans US 2023" pitchFamily="2" charset="77"/>
                </a:rPr>
                <a:t>n</a:t>
              </a:r>
            </a:p>
          </p:txBody>
        </p:sp>
        <p:sp>
          <p:nvSpPr>
            <p:cNvPr id="72" name="Text Placeholder 1">
              <a:extLst>
                <a:ext uri="{FF2B5EF4-FFF2-40B4-BE49-F238E27FC236}">
                  <a16:creationId xmlns:a16="http://schemas.microsoft.com/office/drawing/2014/main" id="{E98F0701-5DFA-E96D-D0D6-40FDB37E48F6}"/>
                </a:ext>
              </a:extLst>
            </p:cNvPr>
            <p:cNvSpPr txBox="1">
              <a:spLocks/>
            </p:cNvSpPr>
            <p:nvPr/>
          </p:nvSpPr>
          <p:spPr>
            <a:xfrm>
              <a:off x="4579505" y="2038517"/>
              <a:ext cx="3016544"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pr</a:t>
              </a:r>
              <a:r>
                <a:rPr lang="en-US" sz="2800" b="0" dirty="0">
                  <a:solidFill>
                    <a:srgbClr val="FF3760"/>
                  </a:solidFill>
                  <a:latin typeface="Sassoon Sans US 2023" pitchFamily="2" charset="77"/>
                </a:rPr>
                <a:t>e</a:t>
              </a:r>
              <a:r>
                <a:rPr lang="en-US" sz="2800" b="0" dirty="0">
                  <a:solidFill>
                    <a:schemeClr val="tx1"/>
                  </a:solidFill>
                  <a:latin typeface="Sassoon Sans US 2023" pitchFamily="2" charset="77"/>
                </a:rPr>
                <a:t>v</a:t>
              </a:r>
              <a:r>
                <a:rPr lang="en-US" sz="2800" b="0" dirty="0">
                  <a:solidFill>
                    <a:srgbClr val="FF3760"/>
                  </a:solidFill>
                  <a:latin typeface="Sassoon Sans US 2023" pitchFamily="2" charset="77"/>
                </a:rPr>
                <a:t>e</a:t>
              </a:r>
              <a:r>
                <a:rPr lang="en-US" sz="2800" b="0" dirty="0">
                  <a:solidFill>
                    <a:schemeClr val="tx1"/>
                  </a:solidFill>
                  <a:latin typeface="Sassoon Sans US 2023" pitchFamily="2" charset="77"/>
                </a:rPr>
                <a:t>nt</a:t>
              </a:r>
            </a:p>
          </p:txBody>
        </p:sp>
        <p:sp>
          <p:nvSpPr>
            <p:cNvPr id="73" name="Text Placeholder 1">
              <a:extLst>
                <a:ext uri="{FF2B5EF4-FFF2-40B4-BE49-F238E27FC236}">
                  <a16:creationId xmlns:a16="http://schemas.microsoft.com/office/drawing/2014/main" id="{FDFBE19F-F666-3133-51D5-DD064D63F3BE}"/>
                </a:ext>
              </a:extLst>
            </p:cNvPr>
            <p:cNvSpPr txBox="1">
              <a:spLocks/>
            </p:cNvSpPr>
            <p:nvPr/>
          </p:nvSpPr>
          <p:spPr>
            <a:xfrm>
              <a:off x="4187200" y="2863232"/>
              <a:ext cx="3801155"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b</a:t>
              </a:r>
              <a:r>
                <a:rPr lang="en-US" sz="2800" b="0" dirty="0">
                  <a:solidFill>
                    <a:srgbClr val="FF3760"/>
                  </a:solidFill>
                  <a:latin typeface="Sassoon Sans US 2023" pitchFamily="2" charset="77"/>
                </a:rPr>
                <a:t>a</a:t>
              </a:r>
              <a:r>
                <a:rPr lang="en-US" sz="2800" b="0" dirty="0">
                  <a:solidFill>
                    <a:schemeClr val="tx1"/>
                  </a:solidFill>
                  <a:latin typeface="Sassoon Sans US 2023" pitchFamily="2" charset="77"/>
                </a:rPr>
                <a:t>s</a:t>
              </a:r>
              <a:r>
                <a:rPr lang="en-US" sz="2800" b="0" dirty="0">
                  <a:solidFill>
                    <a:srgbClr val="FF3760"/>
                  </a:solidFill>
                  <a:latin typeface="Sassoon Sans US 2023" pitchFamily="2" charset="77"/>
                </a:rPr>
                <a:t>i</a:t>
              </a:r>
              <a:r>
                <a:rPr lang="en-US" sz="2800" b="0" dirty="0">
                  <a:solidFill>
                    <a:schemeClr val="tx1"/>
                  </a:solidFill>
                  <a:latin typeface="Sassoon Sans US 2023" pitchFamily="2" charset="77"/>
                </a:rPr>
                <a:t>c</a:t>
              </a:r>
              <a:endParaRPr lang="en-US" sz="2800" b="0" dirty="0">
                <a:solidFill>
                  <a:srgbClr val="FF0000"/>
                </a:solidFill>
                <a:latin typeface="Sassoon Sans US 2023" pitchFamily="2" charset="77"/>
              </a:endParaRPr>
            </a:p>
          </p:txBody>
        </p:sp>
        <p:sp>
          <p:nvSpPr>
            <p:cNvPr id="74" name="Text Placeholder 1">
              <a:extLst>
                <a:ext uri="{FF2B5EF4-FFF2-40B4-BE49-F238E27FC236}">
                  <a16:creationId xmlns:a16="http://schemas.microsoft.com/office/drawing/2014/main" id="{4D1F9292-F8E6-D9FE-6E08-E514458D4BE7}"/>
                </a:ext>
              </a:extLst>
            </p:cNvPr>
            <p:cNvSpPr txBox="1">
              <a:spLocks/>
            </p:cNvSpPr>
            <p:nvPr/>
          </p:nvSpPr>
          <p:spPr>
            <a:xfrm>
              <a:off x="8325510" y="2863232"/>
              <a:ext cx="3016544"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rgbClr val="FF3760"/>
                  </a:solidFill>
                  <a:latin typeface="Sassoon Sans US 2023" pitchFamily="2" charset="77"/>
                </a:rPr>
                <a:t>u</a:t>
              </a:r>
              <a:r>
                <a:rPr lang="en-US" sz="2800" b="0" dirty="0">
                  <a:solidFill>
                    <a:schemeClr val="tx1"/>
                  </a:solidFill>
                  <a:latin typeface="Sassoon Sans US 2023" pitchFamily="2" charset="77"/>
                </a:rPr>
                <a:t>n</a:t>
              </a:r>
              <a:r>
                <a:rPr lang="en-US" sz="2800" b="0" dirty="0">
                  <a:solidFill>
                    <a:srgbClr val="FF0000"/>
                  </a:solidFill>
                  <a:latin typeface="Sassoon Sans US 2023" pitchFamily="2" charset="77"/>
                </a:rPr>
                <a:t>i</a:t>
              </a:r>
              <a:r>
                <a:rPr lang="en-US" sz="2800" b="0" dirty="0">
                  <a:solidFill>
                    <a:schemeClr val="tx1"/>
                  </a:solidFill>
                  <a:latin typeface="Sassoon Sans US 2023" pitchFamily="2" charset="77"/>
                </a:rPr>
                <a:t>t</a:t>
              </a:r>
              <a:r>
                <a:rPr lang="en-US" sz="2800" b="0" dirty="0">
                  <a:solidFill>
                    <a:srgbClr val="FF3760"/>
                  </a:solidFill>
                  <a:latin typeface="Sassoon Sans US 2023" pitchFamily="2" charset="77"/>
                </a:rPr>
                <a:t>e</a:t>
              </a:r>
              <a:r>
                <a:rPr lang="en-US" sz="2800" b="0" dirty="0">
                  <a:solidFill>
                    <a:schemeClr val="tx1"/>
                  </a:solidFill>
                  <a:latin typeface="Sassoon Sans US 2023" pitchFamily="2" charset="77"/>
                </a:rPr>
                <a:t>d</a:t>
              </a:r>
            </a:p>
          </p:txBody>
        </p:sp>
        <p:sp>
          <p:nvSpPr>
            <p:cNvPr id="75" name="Text Placeholder 1">
              <a:extLst>
                <a:ext uri="{FF2B5EF4-FFF2-40B4-BE49-F238E27FC236}">
                  <a16:creationId xmlns:a16="http://schemas.microsoft.com/office/drawing/2014/main" id="{A4D249D2-5612-ED8B-A8CB-AC6E7F56D6A2}"/>
                </a:ext>
              </a:extLst>
            </p:cNvPr>
            <p:cNvSpPr txBox="1">
              <a:spLocks/>
            </p:cNvSpPr>
            <p:nvPr/>
          </p:nvSpPr>
          <p:spPr>
            <a:xfrm>
              <a:off x="796630" y="2863232"/>
              <a:ext cx="3016544"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t</a:t>
              </a:r>
              <a:r>
                <a:rPr lang="en-US" sz="2800" b="0" dirty="0">
                  <a:solidFill>
                    <a:srgbClr val="FF3760"/>
                  </a:solidFill>
                  <a:latin typeface="Sassoon Sans US 2023" pitchFamily="2" charset="77"/>
                </a:rPr>
                <a:t>o</a:t>
              </a:r>
              <a:r>
                <a:rPr lang="en-US" sz="2800" b="0" dirty="0">
                  <a:solidFill>
                    <a:schemeClr val="tx1"/>
                  </a:solidFill>
                  <a:latin typeface="Sassoon Sans US 2023" pitchFamily="2" charset="77"/>
                </a:rPr>
                <a:t>m</a:t>
              </a:r>
              <a:r>
                <a:rPr lang="en-US" sz="2800" b="0" dirty="0">
                  <a:solidFill>
                    <a:srgbClr val="FF3760"/>
                  </a:solidFill>
                  <a:latin typeface="Sassoon Sans US 2023" pitchFamily="2" charset="77"/>
                </a:rPr>
                <a:t>a</a:t>
              </a:r>
              <a:r>
                <a:rPr lang="en-US" sz="2800" b="0" dirty="0">
                  <a:solidFill>
                    <a:schemeClr val="tx1"/>
                  </a:solidFill>
                  <a:latin typeface="Sassoon Sans US 2023" pitchFamily="2" charset="77"/>
                </a:rPr>
                <a:t>t</a:t>
              </a:r>
              <a:r>
                <a:rPr lang="en-US" sz="2800" b="0" dirty="0">
                  <a:solidFill>
                    <a:srgbClr val="FF3760"/>
                  </a:solidFill>
                  <a:latin typeface="Sassoon Sans US 2023" pitchFamily="2" charset="77"/>
                </a:rPr>
                <a:t>o</a:t>
              </a:r>
            </a:p>
          </p:txBody>
        </p:sp>
        <p:sp>
          <p:nvSpPr>
            <p:cNvPr id="76" name="Text Placeholder 1">
              <a:extLst>
                <a:ext uri="{FF2B5EF4-FFF2-40B4-BE49-F238E27FC236}">
                  <a16:creationId xmlns:a16="http://schemas.microsoft.com/office/drawing/2014/main" id="{2AD8E551-6DDB-A3EF-F700-BE9BDF2BC9CB}"/>
                </a:ext>
              </a:extLst>
            </p:cNvPr>
            <p:cNvSpPr txBox="1">
              <a:spLocks/>
            </p:cNvSpPr>
            <p:nvPr/>
          </p:nvSpPr>
          <p:spPr>
            <a:xfrm>
              <a:off x="662052" y="368794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d</a:t>
              </a:r>
              <a:r>
                <a:rPr lang="en-US" sz="2800" b="0" dirty="0">
                  <a:solidFill>
                    <a:srgbClr val="FF3760"/>
                  </a:solidFill>
                  <a:latin typeface="Sassoon Sans US 2023" pitchFamily="2" charset="77"/>
                </a:rPr>
                <a:t>o</a:t>
              </a:r>
              <a:r>
                <a:rPr lang="en-US" sz="2800" b="0" dirty="0">
                  <a:solidFill>
                    <a:schemeClr val="tx1"/>
                  </a:solidFill>
                  <a:latin typeface="Sassoon Sans US 2023" pitchFamily="2" charset="77"/>
                </a:rPr>
                <a:t>n</a:t>
              </a:r>
              <a:r>
                <a:rPr lang="en-US" sz="2800" b="0" dirty="0">
                  <a:solidFill>
                    <a:srgbClr val="FF3760"/>
                  </a:solidFill>
                  <a:latin typeface="Sassoon Sans US 2023" pitchFamily="2" charset="77"/>
                </a:rPr>
                <a:t>a</a:t>
              </a:r>
              <a:r>
                <a:rPr lang="en-US" sz="2800" b="0" dirty="0">
                  <a:solidFill>
                    <a:schemeClr val="tx1"/>
                  </a:solidFill>
                  <a:latin typeface="Sassoon Sans US 2023" pitchFamily="2" charset="77"/>
                </a:rPr>
                <a:t>t</a:t>
              </a:r>
              <a:r>
                <a:rPr lang="en-US" sz="2800" b="0" dirty="0">
                  <a:solidFill>
                    <a:srgbClr val="FF3760"/>
                  </a:solidFill>
                  <a:latin typeface="Sassoon Sans US 2023" pitchFamily="2" charset="77"/>
                </a:rPr>
                <a:t>e</a:t>
              </a:r>
            </a:p>
          </p:txBody>
        </p:sp>
        <p:sp>
          <p:nvSpPr>
            <p:cNvPr id="77" name="Text Placeholder 1">
              <a:extLst>
                <a:ext uri="{FF2B5EF4-FFF2-40B4-BE49-F238E27FC236}">
                  <a16:creationId xmlns:a16="http://schemas.microsoft.com/office/drawing/2014/main" id="{1FCA0AA3-2128-D3D1-9484-89E6B31BA85B}"/>
                </a:ext>
              </a:extLst>
            </p:cNvPr>
            <p:cNvSpPr txBox="1">
              <a:spLocks/>
            </p:cNvSpPr>
            <p:nvPr/>
          </p:nvSpPr>
          <p:spPr>
            <a:xfrm>
              <a:off x="4444927" y="368794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rgbClr val="FF3760"/>
                  </a:solidFill>
                  <a:latin typeface="Sassoon Sans US 2023" pitchFamily="2" charset="77"/>
                </a:rPr>
                <a:t>u</a:t>
              </a:r>
              <a:r>
                <a:rPr lang="en-US" sz="2800" b="0" dirty="0">
                  <a:solidFill>
                    <a:schemeClr val="tx1"/>
                  </a:solidFill>
                  <a:latin typeface="Sassoon Sans US 2023" pitchFamily="2" charset="77"/>
                </a:rPr>
                <a:t>nt</a:t>
              </a:r>
              <a:r>
                <a:rPr lang="en-US" sz="2800" b="0" dirty="0">
                  <a:solidFill>
                    <a:srgbClr val="FF3760"/>
                  </a:solidFill>
                  <a:latin typeface="Sassoon Sans US 2023" pitchFamily="2" charset="77"/>
                </a:rPr>
                <a:t>i</a:t>
              </a:r>
              <a:r>
                <a:rPr lang="en-US" sz="2800" b="0" dirty="0">
                  <a:solidFill>
                    <a:schemeClr val="tx1"/>
                  </a:solidFill>
                  <a:latin typeface="Sassoon Sans US 2023" pitchFamily="2" charset="77"/>
                </a:rPr>
                <a:t>l</a:t>
              </a:r>
            </a:p>
          </p:txBody>
        </p:sp>
        <p:sp>
          <p:nvSpPr>
            <p:cNvPr id="78" name="Text Placeholder 1">
              <a:extLst>
                <a:ext uri="{FF2B5EF4-FFF2-40B4-BE49-F238E27FC236}">
                  <a16:creationId xmlns:a16="http://schemas.microsoft.com/office/drawing/2014/main" id="{B2987F72-1583-B406-859A-5CB57EBD1898}"/>
                </a:ext>
              </a:extLst>
            </p:cNvPr>
            <p:cNvSpPr txBox="1">
              <a:spLocks/>
            </p:cNvSpPr>
            <p:nvPr/>
          </p:nvSpPr>
          <p:spPr>
            <a:xfrm>
              <a:off x="8190932" y="368794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c</a:t>
              </a:r>
              <a:r>
                <a:rPr lang="en-US" sz="2800" b="0" dirty="0">
                  <a:solidFill>
                    <a:srgbClr val="FF3760"/>
                  </a:solidFill>
                  <a:latin typeface="Sassoon Sans US 2023" pitchFamily="2" charset="77"/>
                </a:rPr>
                <a:t>a</a:t>
              </a:r>
              <a:r>
                <a:rPr lang="en-US" sz="2800" b="0" dirty="0">
                  <a:solidFill>
                    <a:schemeClr val="tx1"/>
                  </a:solidFill>
                  <a:latin typeface="Sassoon Sans US 2023" pitchFamily="2" charset="77"/>
                </a:rPr>
                <a:t>p</a:t>
              </a:r>
              <a:r>
                <a:rPr lang="en-US" sz="2800" b="0" dirty="0">
                  <a:solidFill>
                    <a:srgbClr val="FF3760"/>
                  </a:solidFill>
                  <a:latin typeface="Sassoon Sans US 2023" pitchFamily="2" charset="77"/>
                </a:rPr>
                <a:t>a</a:t>
              </a:r>
              <a:r>
                <a:rPr lang="en-US" sz="2800" b="0" dirty="0">
                  <a:solidFill>
                    <a:schemeClr val="tx1"/>
                  </a:solidFill>
                  <a:latin typeface="Sassoon Sans US 2023" pitchFamily="2" charset="77"/>
                </a:rPr>
                <a:t>b</a:t>
              </a:r>
              <a:r>
                <a:rPr lang="en-US" sz="2800" b="0" dirty="0">
                  <a:solidFill>
                    <a:srgbClr val="FF3760"/>
                  </a:solidFill>
                  <a:latin typeface="Sassoon Sans US 2023" pitchFamily="2" charset="77"/>
                </a:rPr>
                <a:t>le</a:t>
              </a:r>
            </a:p>
          </p:txBody>
        </p:sp>
        <p:sp>
          <p:nvSpPr>
            <p:cNvPr id="79" name="Text Placeholder 1">
              <a:extLst>
                <a:ext uri="{FF2B5EF4-FFF2-40B4-BE49-F238E27FC236}">
                  <a16:creationId xmlns:a16="http://schemas.microsoft.com/office/drawing/2014/main" id="{1F234438-C1EC-C543-5EE6-FC84D88268B3}"/>
                </a:ext>
              </a:extLst>
            </p:cNvPr>
            <p:cNvSpPr txBox="1">
              <a:spLocks/>
            </p:cNvSpPr>
            <p:nvPr/>
          </p:nvSpPr>
          <p:spPr>
            <a:xfrm>
              <a:off x="8190932" y="2038517"/>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rgbClr val="FF3760"/>
                  </a:solidFill>
                  <a:latin typeface="Sassoon Sans US 2023" pitchFamily="2" charset="77"/>
                </a:rPr>
                <a:t>e</a:t>
              </a:r>
              <a:r>
                <a:rPr lang="en-US" sz="2800" b="0" dirty="0">
                  <a:solidFill>
                    <a:schemeClr val="tx1"/>
                  </a:solidFill>
                  <a:latin typeface="Sassoon Sans US 2023" pitchFamily="2" charset="77"/>
                </a:rPr>
                <a:t>n</a:t>
              </a:r>
              <a:r>
                <a:rPr lang="en-US" sz="2800" b="0" dirty="0">
                  <a:solidFill>
                    <a:srgbClr val="FF3760"/>
                  </a:solidFill>
                  <a:latin typeface="Sassoon Sans US 2023" pitchFamily="2" charset="77"/>
                </a:rPr>
                <a:t>a</a:t>
              </a:r>
              <a:r>
                <a:rPr lang="en-US" sz="2800" b="0" dirty="0">
                  <a:solidFill>
                    <a:schemeClr val="tx1"/>
                  </a:solidFill>
                  <a:latin typeface="Sassoon Sans US 2023" pitchFamily="2" charset="77"/>
                </a:rPr>
                <a:t>b</a:t>
              </a:r>
              <a:r>
                <a:rPr lang="en-US" sz="2800" b="0" dirty="0">
                  <a:solidFill>
                    <a:srgbClr val="FF3760"/>
                  </a:solidFill>
                  <a:latin typeface="Sassoon Sans US 2023" pitchFamily="2" charset="77"/>
                </a:rPr>
                <a:t>le</a:t>
              </a:r>
            </a:p>
          </p:txBody>
        </p:sp>
        <p:sp>
          <p:nvSpPr>
            <p:cNvPr id="80" name="Text Placeholder 1">
              <a:extLst>
                <a:ext uri="{FF2B5EF4-FFF2-40B4-BE49-F238E27FC236}">
                  <a16:creationId xmlns:a16="http://schemas.microsoft.com/office/drawing/2014/main" id="{574C259D-CDFA-2908-F208-319B9CF8608B}"/>
                </a:ext>
              </a:extLst>
            </p:cNvPr>
            <p:cNvSpPr txBox="1">
              <a:spLocks/>
            </p:cNvSpPr>
            <p:nvPr/>
          </p:nvSpPr>
          <p:spPr>
            <a:xfrm>
              <a:off x="4444927" y="4512662"/>
              <a:ext cx="3285700" cy="434267"/>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1" i="0" kern="1200">
                  <a:solidFill>
                    <a:srgbClr val="219CEE"/>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solidFill>
                  <a:latin typeface="Sassoon Sans US 2023" pitchFamily="2" charset="77"/>
                </a:rPr>
                <a:t>c</a:t>
              </a:r>
              <a:r>
                <a:rPr lang="en-US" sz="2800" b="0" dirty="0">
                  <a:solidFill>
                    <a:srgbClr val="FF3760"/>
                  </a:solidFill>
                  <a:latin typeface="Sassoon Sans US 2023" pitchFamily="2" charset="77"/>
                </a:rPr>
                <a:t>o</a:t>
              </a:r>
              <a:r>
                <a:rPr lang="en-US" sz="2800" b="0" dirty="0">
                  <a:solidFill>
                    <a:schemeClr val="tx1"/>
                  </a:solidFill>
                  <a:latin typeface="Sassoon Sans US 2023" pitchFamily="2" charset="77"/>
                </a:rPr>
                <a:t>c</a:t>
              </a:r>
              <a:r>
                <a:rPr lang="en-US" sz="2800" b="0" dirty="0">
                  <a:solidFill>
                    <a:srgbClr val="FF3760"/>
                  </a:solidFill>
                  <a:latin typeface="Sassoon Sans US 2023" pitchFamily="2" charset="77"/>
                </a:rPr>
                <a:t>o</a:t>
              </a:r>
              <a:r>
                <a:rPr lang="en-US" sz="2800" b="0" dirty="0">
                  <a:solidFill>
                    <a:schemeClr val="tx1"/>
                  </a:solidFill>
                  <a:latin typeface="Sassoon Sans US 2023" pitchFamily="2" charset="77"/>
                </a:rPr>
                <a:t>n</a:t>
              </a:r>
              <a:r>
                <a:rPr lang="en-US" sz="2800" b="0" dirty="0">
                  <a:solidFill>
                    <a:srgbClr val="FF3760"/>
                  </a:solidFill>
                  <a:latin typeface="Sassoon Sans US 2023" pitchFamily="2" charset="77"/>
                </a:rPr>
                <a:t>u</a:t>
              </a:r>
              <a:r>
                <a:rPr lang="en-US" sz="2800" b="0" dirty="0">
                  <a:solidFill>
                    <a:schemeClr val="tx1"/>
                  </a:solidFill>
                  <a:latin typeface="Sassoon Sans US 2023" pitchFamily="2" charset="77"/>
                </a:rPr>
                <a:t>t</a:t>
              </a:r>
            </a:p>
          </p:txBody>
        </p:sp>
      </p:grpSp>
      <p:grpSp>
        <p:nvGrpSpPr>
          <p:cNvPr id="82" name="Group 81">
            <a:extLst>
              <a:ext uri="{FF2B5EF4-FFF2-40B4-BE49-F238E27FC236}">
                <a16:creationId xmlns:a16="http://schemas.microsoft.com/office/drawing/2014/main" id="{1FFA49F9-723C-E302-2AA8-80194B09BCA5}"/>
              </a:ext>
            </a:extLst>
          </p:cNvPr>
          <p:cNvGrpSpPr/>
          <p:nvPr/>
        </p:nvGrpSpPr>
        <p:grpSpPr>
          <a:xfrm>
            <a:off x="436138" y="4297140"/>
            <a:ext cx="3390410" cy="2234474"/>
            <a:chOff x="298482" y="4448223"/>
            <a:chExt cx="3390410" cy="2234474"/>
          </a:xfrm>
        </p:grpSpPr>
        <p:grpSp>
          <p:nvGrpSpPr>
            <p:cNvPr id="13" name="Group 12">
              <a:extLst>
                <a:ext uri="{FF2B5EF4-FFF2-40B4-BE49-F238E27FC236}">
                  <a16:creationId xmlns:a16="http://schemas.microsoft.com/office/drawing/2014/main" id="{5A5ED19A-C38D-B3C6-33D8-4B1B73310C4C}"/>
                </a:ext>
              </a:extLst>
            </p:cNvPr>
            <p:cNvGrpSpPr/>
            <p:nvPr/>
          </p:nvGrpSpPr>
          <p:grpSpPr>
            <a:xfrm>
              <a:off x="298482" y="4448223"/>
              <a:ext cx="3390410" cy="2234474"/>
              <a:chOff x="925643" y="4256794"/>
              <a:chExt cx="3390410" cy="2234474"/>
            </a:xfrm>
          </p:grpSpPr>
          <p:sp>
            <p:nvSpPr>
              <p:cNvPr id="26" name="TextBox 25">
                <a:extLst>
                  <a:ext uri="{FF2B5EF4-FFF2-40B4-BE49-F238E27FC236}">
                    <a16:creationId xmlns:a16="http://schemas.microsoft.com/office/drawing/2014/main" id="{77037D63-B4C4-9B15-13A8-F719A71C510D}"/>
                  </a:ext>
                </a:extLst>
              </p:cNvPr>
              <p:cNvSpPr txBox="1"/>
              <p:nvPr/>
            </p:nvSpPr>
            <p:spPr>
              <a:xfrm>
                <a:off x="2238816" y="4993984"/>
                <a:ext cx="2077237" cy="923330"/>
              </a:xfrm>
              <a:prstGeom prst="rect">
                <a:avLst/>
              </a:prstGeom>
              <a:noFill/>
              <a:ln>
                <a:noFill/>
              </a:ln>
            </p:spPr>
            <p:txBody>
              <a:bodyPr wrap="square" rtlCol="0">
                <a:spAutoFit/>
              </a:bodyPr>
              <a:lstStyle/>
              <a:p>
                <a:pPr algn="ctr"/>
                <a:r>
                  <a:rPr lang="en-GB" dirty="0">
                    <a:latin typeface="Sassoon Sans US 2023" pitchFamily="2" charset="0"/>
                  </a:rPr>
                  <a:t>They all have two or more syllables. </a:t>
                </a:r>
              </a:p>
              <a:p>
                <a:pPr algn="ctr"/>
                <a:r>
                  <a:rPr lang="en-GB" dirty="0">
                    <a:latin typeface="Sassoon Sans US 2023" pitchFamily="2" charset="0"/>
                  </a:rPr>
                  <a:t>How can we tell?</a:t>
                </a:r>
              </a:p>
            </p:txBody>
          </p:sp>
          <p:pic>
            <p:nvPicPr>
              <p:cNvPr id="9" name="Picture 8">
                <a:extLst>
                  <a:ext uri="{FF2B5EF4-FFF2-40B4-BE49-F238E27FC236}">
                    <a16:creationId xmlns:a16="http://schemas.microsoft.com/office/drawing/2014/main" id="{8EEA8060-933F-1325-0066-A05E740E8C71}"/>
                  </a:ext>
                </a:extLst>
              </p:cNvPr>
              <p:cNvPicPr>
                <a:picLocks noChangeAspect="1"/>
              </p:cNvPicPr>
              <p:nvPr/>
            </p:nvPicPr>
            <p:blipFill>
              <a:blip r:embed="rId4"/>
              <a:stretch>
                <a:fillRect/>
              </a:stretch>
            </p:blipFill>
            <p:spPr>
              <a:xfrm>
                <a:off x="925643" y="4256794"/>
                <a:ext cx="946811" cy="2234474"/>
              </a:xfrm>
              <a:prstGeom prst="rect">
                <a:avLst/>
              </a:prstGeom>
            </p:spPr>
          </p:pic>
        </p:grpSp>
        <p:sp>
          <p:nvSpPr>
            <p:cNvPr id="81" name="Speech Bubble: Rectangle with Corners Rounded 80">
              <a:extLst>
                <a:ext uri="{FF2B5EF4-FFF2-40B4-BE49-F238E27FC236}">
                  <a16:creationId xmlns:a16="http://schemas.microsoft.com/office/drawing/2014/main" id="{DE9849B8-E22A-80F9-5D4D-08AEDEAD2485}"/>
                </a:ext>
              </a:extLst>
            </p:cNvPr>
            <p:cNvSpPr/>
            <p:nvPr/>
          </p:nvSpPr>
          <p:spPr>
            <a:xfrm>
              <a:off x="1627537" y="5138993"/>
              <a:ext cx="1996584" cy="1005743"/>
            </a:xfrm>
            <a:prstGeom prst="wedgeRoundRectCallout">
              <a:avLst>
                <a:gd name="adj1" fmla="val -70415"/>
                <a:gd name="adj2" fmla="val -24150"/>
                <a:gd name="adj3" fmla="val 16667"/>
              </a:avLst>
            </a:prstGeom>
            <a:noFill/>
            <a:ln w="38100">
              <a:solidFill>
                <a:srgbClr val="FF37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114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anim calcmode="lin" valueType="num">
                                      <p:cBhvr additive="base">
                                        <p:cTn id="65" dur="500" fill="hold"/>
                                        <p:tgtEl>
                                          <p:spTgt spid="69"/>
                                        </p:tgtEl>
                                        <p:attrNameLst>
                                          <p:attrName>ppt_x</p:attrName>
                                        </p:attrNameLst>
                                      </p:cBhvr>
                                      <p:tavLst>
                                        <p:tav tm="0">
                                          <p:val>
                                            <p:strVal val="#ppt_x"/>
                                          </p:val>
                                        </p:tav>
                                        <p:tav tm="100000">
                                          <p:val>
                                            <p:strVal val="#ppt_x"/>
                                          </p:val>
                                        </p:tav>
                                      </p:tavLst>
                                    </p:anim>
                                    <p:anim calcmode="lin" valueType="num">
                                      <p:cBhvr additive="base">
                                        <p:cTn id="66" dur="500" fill="hold"/>
                                        <p:tgtEl>
                                          <p:spTgt spid="69"/>
                                        </p:tgtEl>
                                        <p:attrNameLst>
                                          <p:attrName>ppt_y</p:attrName>
                                        </p:attrNameLst>
                                      </p:cBhvr>
                                      <p:tavLst>
                                        <p:tav tm="0">
                                          <p:val>
                                            <p:strVal val="1+#ppt_h/2"/>
                                          </p:val>
                                        </p:tav>
                                        <p:tav tm="100000">
                                          <p:val>
                                            <p:strVal val="#ppt_y"/>
                                          </p:val>
                                        </p:tav>
                                      </p:tavLst>
                                    </p:anim>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2764C-CCD4-F11B-87E9-3466C9DC7606}"/>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3</a:t>
            </a:fld>
            <a:endParaRPr lang="en-US" dirty="0">
              <a:latin typeface="Sassoon Sans US 2023" pitchFamily="2" charset="77"/>
            </a:endParaRPr>
          </a:p>
        </p:txBody>
      </p:sp>
      <p:sp>
        <p:nvSpPr>
          <p:cNvPr id="6" name="Text Placeholder 5">
            <a:extLst>
              <a:ext uri="{FF2B5EF4-FFF2-40B4-BE49-F238E27FC236}">
                <a16:creationId xmlns:a16="http://schemas.microsoft.com/office/drawing/2014/main" id="{198026A8-AA6D-36AD-D7D7-0359B20AE06D}"/>
              </a:ext>
            </a:extLst>
          </p:cNvPr>
          <p:cNvSpPr>
            <a:spLocks noGrp="1"/>
          </p:cNvSpPr>
          <p:nvPr>
            <p:ph type="body" sz="quarter" idx="15"/>
          </p:nvPr>
        </p:nvSpPr>
        <p:spPr/>
        <p:txBody>
          <a:bodyPr/>
          <a:lstStyle/>
          <a:p>
            <a:r>
              <a:rPr lang="en-US" dirty="0"/>
              <a:t>Hum each word. Can you match the words </a:t>
            </a:r>
          </a:p>
          <a:p>
            <a:r>
              <a:rPr lang="en-US" dirty="0"/>
              <a:t>to the correct number of syllables?</a:t>
            </a:r>
          </a:p>
        </p:txBody>
      </p:sp>
      <p:sp>
        <p:nvSpPr>
          <p:cNvPr id="5" name="Text Placeholder 4">
            <a:extLst>
              <a:ext uri="{FF2B5EF4-FFF2-40B4-BE49-F238E27FC236}">
                <a16:creationId xmlns:a16="http://schemas.microsoft.com/office/drawing/2014/main" id="{75B1F9FF-AC78-F8BA-3BA3-DD72B395CAA3}"/>
              </a:ext>
            </a:extLst>
          </p:cNvPr>
          <p:cNvSpPr>
            <a:spLocks noGrp="1"/>
          </p:cNvSpPr>
          <p:nvPr>
            <p:ph type="body" sz="quarter" idx="10"/>
          </p:nvPr>
        </p:nvSpPr>
        <p:spPr/>
        <p:txBody>
          <a:bodyPr/>
          <a:lstStyle/>
          <a:p>
            <a:r>
              <a:rPr lang="en-US" dirty="0"/>
              <a:t>Syllable Sort</a:t>
            </a:r>
          </a:p>
        </p:txBody>
      </p:sp>
      <p:sp>
        <p:nvSpPr>
          <p:cNvPr id="2" name="Rounded Rectangle 15">
            <a:extLst>
              <a:ext uri="{FF2B5EF4-FFF2-40B4-BE49-F238E27FC236}">
                <a16:creationId xmlns:a16="http://schemas.microsoft.com/office/drawing/2014/main" id="{3A0369D0-D9BA-1ED7-0448-0E6E77C82A4B}"/>
              </a:ext>
            </a:extLst>
          </p:cNvPr>
          <p:cNvSpPr/>
          <p:nvPr/>
        </p:nvSpPr>
        <p:spPr>
          <a:xfrm>
            <a:off x="1212971" y="2237502"/>
            <a:ext cx="865803"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united</a:t>
            </a:r>
          </a:p>
        </p:txBody>
      </p:sp>
      <p:sp>
        <p:nvSpPr>
          <p:cNvPr id="3" name="Rounded Rectangle 15">
            <a:extLst>
              <a:ext uri="{FF2B5EF4-FFF2-40B4-BE49-F238E27FC236}">
                <a16:creationId xmlns:a16="http://schemas.microsoft.com/office/drawing/2014/main" id="{48F44711-90EA-A299-598B-29597527EE81}"/>
              </a:ext>
            </a:extLst>
          </p:cNvPr>
          <p:cNvSpPr/>
          <p:nvPr/>
        </p:nvSpPr>
        <p:spPr>
          <a:xfrm>
            <a:off x="3320403" y="2237502"/>
            <a:ext cx="931076"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donate</a:t>
            </a:r>
          </a:p>
        </p:txBody>
      </p:sp>
      <p:sp>
        <p:nvSpPr>
          <p:cNvPr id="7" name="Rounded Rectangle 15">
            <a:extLst>
              <a:ext uri="{FF2B5EF4-FFF2-40B4-BE49-F238E27FC236}">
                <a16:creationId xmlns:a16="http://schemas.microsoft.com/office/drawing/2014/main" id="{23C625F6-26D1-6243-899E-DF37E809A35F}"/>
              </a:ext>
            </a:extLst>
          </p:cNvPr>
          <p:cNvSpPr/>
          <p:nvPr/>
        </p:nvSpPr>
        <p:spPr>
          <a:xfrm>
            <a:off x="5672749" y="2237502"/>
            <a:ext cx="1022653"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coconut</a:t>
            </a:r>
          </a:p>
        </p:txBody>
      </p:sp>
      <p:sp>
        <p:nvSpPr>
          <p:cNvPr id="8" name="Rounded Rectangle 15">
            <a:extLst>
              <a:ext uri="{FF2B5EF4-FFF2-40B4-BE49-F238E27FC236}">
                <a16:creationId xmlns:a16="http://schemas.microsoft.com/office/drawing/2014/main" id="{ED47812A-FCD9-CA6A-D889-820B3CA68149}"/>
              </a:ext>
            </a:extLst>
          </p:cNvPr>
          <p:cNvSpPr/>
          <p:nvPr/>
        </p:nvSpPr>
        <p:spPr>
          <a:xfrm>
            <a:off x="8249081" y="2237502"/>
            <a:ext cx="675356"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until</a:t>
            </a:r>
          </a:p>
        </p:txBody>
      </p:sp>
      <p:sp>
        <p:nvSpPr>
          <p:cNvPr id="9" name="Rounded Rectangle 15">
            <a:extLst>
              <a:ext uri="{FF2B5EF4-FFF2-40B4-BE49-F238E27FC236}">
                <a16:creationId xmlns:a16="http://schemas.microsoft.com/office/drawing/2014/main" id="{55FEA1F9-A195-2CE6-6338-C1AC5B99B186}"/>
              </a:ext>
            </a:extLst>
          </p:cNvPr>
          <p:cNvSpPr/>
          <p:nvPr/>
        </p:nvSpPr>
        <p:spPr>
          <a:xfrm>
            <a:off x="10055374" y="2237502"/>
            <a:ext cx="843955"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frozen</a:t>
            </a:r>
          </a:p>
        </p:txBody>
      </p:sp>
      <p:sp>
        <p:nvSpPr>
          <p:cNvPr id="10" name="Rounded Rectangle 15">
            <a:extLst>
              <a:ext uri="{FF2B5EF4-FFF2-40B4-BE49-F238E27FC236}">
                <a16:creationId xmlns:a16="http://schemas.microsoft.com/office/drawing/2014/main" id="{4070E376-B186-D87E-144F-5032776BA1BF}"/>
              </a:ext>
            </a:extLst>
          </p:cNvPr>
          <p:cNvSpPr/>
          <p:nvPr/>
        </p:nvSpPr>
        <p:spPr>
          <a:xfrm>
            <a:off x="1152863" y="1906791"/>
            <a:ext cx="986022"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prevent</a:t>
            </a:r>
          </a:p>
        </p:txBody>
      </p:sp>
      <p:sp>
        <p:nvSpPr>
          <p:cNvPr id="11" name="Rounded Rectangle 15">
            <a:extLst>
              <a:ext uri="{FF2B5EF4-FFF2-40B4-BE49-F238E27FC236}">
                <a16:creationId xmlns:a16="http://schemas.microsoft.com/office/drawing/2014/main" id="{4495D86C-6FE4-4C7D-2C36-ED80A1349FCC}"/>
              </a:ext>
            </a:extLst>
          </p:cNvPr>
          <p:cNvSpPr/>
          <p:nvPr/>
        </p:nvSpPr>
        <p:spPr>
          <a:xfrm>
            <a:off x="10109144" y="1906791"/>
            <a:ext cx="736413"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basic</a:t>
            </a:r>
          </a:p>
        </p:txBody>
      </p:sp>
      <p:sp>
        <p:nvSpPr>
          <p:cNvPr id="12" name="Rounded Rectangle 15">
            <a:extLst>
              <a:ext uri="{FF2B5EF4-FFF2-40B4-BE49-F238E27FC236}">
                <a16:creationId xmlns:a16="http://schemas.microsoft.com/office/drawing/2014/main" id="{D27FC6D9-7223-D188-7C46-178F2AB8B5D3}"/>
              </a:ext>
            </a:extLst>
          </p:cNvPr>
          <p:cNvSpPr/>
          <p:nvPr/>
        </p:nvSpPr>
        <p:spPr>
          <a:xfrm>
            <a:off x="3339595" y="1906791"/>
            <a:ext cx="892691"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enable</a:t>
            </a:r>
          </a:p>
        </p:txBody>
      </p:sp>
      <p:sp>
        <p:nvSpPr>
          <p:cNvPr id="13" name="Rounded Rectangle 15">
            <a:extLst>
              <a:ext uri="{FF2B5EF4-FFF2-40B4-BE49-F238E27FC236}">
                <a16:creationId xmlns:a16="http://schemas.microsoft.com/office/drawing/2014/main" id="{DB1E65E0-31D0-90FA-0B67-14371F84D2AF}"/>
              </a:ext>
            </a:extLst>
          </p:cNvPr>
          <p:cNvSpPr/>
          <p:nvPr/>
        </p:nvSpPr>
        <p:spPr>
          <a:xfrm>
            <a:off x="5680243" y="1906791"/>
            <a:ext cx="1007667"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GB" sz="2000" dirty="0">
                <a:solidFill>
                  <a:schemeClr val="tx1"/>
                </a:solidFill>
                <a:latin typeface="Sassoon Sans US 2023" pitchFamily="2" charset="77"/>
              </a:rPr>
              <a:t>capable</a:t>
            </a:r>
          </a:p>
        </p:txBody>
      </p:sp>
      <p:sp>
        <p:nvSpPr>
          <p:cNvPr id="14" name="Rounded Rectangle 15">
            <a:extLst>
              <a:ext uri="{FF2B5EF4-FFF2-40B4-BE49-F238E27FC236}">
                <a16:creationId xmlns:a16="http://schemas.microsoft.com/office/drawing/2014/main" id="{D3F97DB7-44B4-0CD9-DE1A-CC40065482A4}"/>
              </a:ext>
            </a:extLst>
          </p:cNvPr>
          <p:cNvSpPr/>
          <p:nvPr/>
        </p:nvSpPr>
        <p:spPr>
          <a:xfrm>
            <a:off x="7927492" y="1906791"/>
            <a:ext cx="1318535" cy="44267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lIns="0" rIns="0" rtlCol="0" anchor="ctr">
            <a:spAutoFit/>
          </a:bodyPr>
          <a:lstStyle/>
          <a:p>
            <a:pPr algn="ctr"/>
            <a:r>
              <a:rPr lang="en-GB" sz="2000" dirty="0">
                <a:solidFill>
                  <a:schemeClr val="tx1"/>
                </a:solidFill>
                <a:latin typeface="Sassoon Sans US 2023" pitchFamily="2" charset="77"/>
              </a:rPr>
              <a:t>tomato</a:t>
            </a:r>
          </a:p>
        </p:txBody>
      </p:sp>
      <p:sp>
        <p:nvSpPr>
          <p:cNvPr id="19" name="TextBox 18">
            <a:extLst>
              <a:ext uri="{FF2B5EF4-FFF2-40B4-BE49-F238E27FC236}">
                <a16:creationId xmlns:a16="http://schemas.microsoft.com/office/drawing/2014/main" id="{B917B96D-C57B-2AC7-B6E4-9235056C2216}"/>
              </a:ext>
            </a:extLst>
          </p:cNvPr>
          <p:cNvSpPr txBox="1"/>
          <p:nvPr/>
        </p:nvSpPr>
        <p:spPr>
          <a:xfrm>
            <a:off x="2212145" y="6231384"/>
            <a:ext cx="1925841" cy="369332"/>
          </a:xfrm>
          <a:prstGeom prst="rect">
            <a:avLst/>
          </a:prstGeom>
          <a:noFill/>
        </p:spPr>
        <p:txBody>
          <a:bodyPr wrap="square" rtlCol="0">
            <a:spAutoFit/>
          </a:bodyPr>
          <a:lstStyle/>
          <a:p>
            <a:pPr algn="ctr"/>
            <a:r>
              <a:rPr lang="en-GB" dirty="0">
                <a:solidFill>
                  <a:srgbClr val="7956D6"/>
                </a:solidFill>
                <a:latin typeface="Sassoon Sans US 2023" pitchFamily="2" charset="77"/>
              </a:rPr>
              <a:t>2 Syllables</a:t>
            </a:r>
          </a:p>
        </p:txBody>
      </p:sp>
      <p:sp>
        <p:nvSpPr>
          <p:cNvPr id="20" name="Rounded Rectangle 19">
            <a:extLst>
              <a:ext uri="{FF2B5EF4-FFF2-40B4-BE49-F238E27FC236}">
                <a16:creationId xmlns:a16="http://schemas.microsoft.com/office/drawing/2014/main" id="{710676EF-15E0-1AC2-2A64-78A1A1E99250}"/>
              </a:ext>
            </a:extLst>
          </p:cNvPr>
          <p:cNvSpPr/>
          <p:nvPr/>
        </p:nvSpPr>
        <p:spPr>
          <a:xfrm>
            <a:off x="956184" y="3043829"/>
            <a:ext cx="4445940" cy="3113114"/>
          </a:xfrm>
          <a:prstGeom prst="roundRect">
            <a:avLst/>
          </a:prstGeom>
          <a:noFill/>
          <a:ln w="50800">
            <a:solidFill>
              <a:srgbClr val="795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TextBox 21">
            <a:extLst>
              <a:ext uri="{FF2B5EF4-FFF2-40B4-BE49-F238E27FC236}">
                <a16:creationId xmlns:a16="http://schemas.microsoft.com/office/drawing/2014/main" id="{AD96E0B1-0508-CFE4-31F5-6BDB9F454865}"/>
              </a:ext>
            </a:extLst>
          </p:cNvPr>
          <p:cNvSpPr txBox="1"/>
          <p:nvPr/>
        </p:nvSpPr>
        <p:spPr>
          <a:xfrm>
            <a:off x="8129533" y="6231384"/>
            <a:ext cx="1925841" cy="369332"/>
          </a:xfrm>
          <a:prstGeom prst="rect">
            <a:avLst/>
          </a:prstGeom>
          <a:noFill/>
        </p:spPr>
        <p:txBody>
          <a:bodyPr wrap="square" rtlCol="0">
            <a:spAutoFit/>
          </a:bodyPr>
          <a:lstStyle/>
          <a:p>
            <a:pPr algn="ctr"/>
            <a:r>
              <a:rPr lang="en-GB" dirty="0">
                <a:solidFill>
                  <a:srgbClr val="FF3760"/>
                </a:solidFill>
                <a:latin typeface="Sassoon Sans US 2023" pitchFamily="2" charset="77"/>
              </a:rPr>
              <a:t>3 Syllables</a:t>
            </a:r>
          </a:p>
        </p:txBody>
      </p:sp>
      <p:sp>
        <p:nvSpPr>
          <p:cNvPr id="23" name="Rounded Rectangle 22">
            <a:extLst>
              <a:ext uri="{FF2B5EF4-FFF2-40B4-BE49-F238E27FC236}">
                <a16:creationId xmlns:a16="http://schemas.microsoft.com/office/drawing/2014/main" id="{F93C8B99-EF77-40FB-C2D3-81A41B310423}"/>
              </a:ext>
            </a:extLst>
          </p:cNvPr>
          <p:cNvSpPr/>
          <p:nvPr/>
        </p:nvSpPr>
        <p:spPr>
          <a:xfrm>
            <a:off x="6820358" y="3043829"/>
            <a:ext cx="4445940" cy="3113114"/>
          </a:xfrm>
          <a:prstGeom prst="roundRect">
            <a:avLst/>
          </a:prstGeom>
          <a:noFill/>
          <a:ln w="50800">
            <a:solidFill>
              <a:srgbClr val="FF37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3760"/>
              </a:solidFill>
              <a:latin typeface="Muli" pitchFamily="2" charset="77"/>
            </a:endParaRPr>
          </a:p>
        </p:txBody>
      </p:sp>
    </p:spTree>
    <p:extLst>
      <p:ext uri="{BB962C8B-B14F-4D97-AF65-F5344CB8AC3E}">
        <p14:creationId xmlns:p14="http://schemas.microsoft.com/office/powerpoint/2010/main" val="241873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4.16667E-6 4.81481E-6 L 0.06823 0.24814 " pathEditMode="relative" rAng="0" ptsTypes="AA">
                                      <p:cBhvr>
                                        <p:cTn id="6" dur="2000" fill="hold"/>
                                        <p:tgtEl>
                                          <p:spTgt spid="10"/>
                                        </p:tgtEl>
                                        <p:attrNameLst>
                                          <p:attrName>ppt_x</p:attrName>
                                          <p:attrName>ppt_y</p:attrName>
                                        </p:attrNameLst>
                                      </p:cBhvr>
                                      <p:rCtr x="3411" y="12407"/>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0.00013 -0.00325 L 0.36159 0.24629 " pathEditMode="relative" rAng="0" ptsTypes="AA">
                                      <p:cBhvr>
                                        <p:cTn id="10" dur="2000" fill="hold"/>
                                        <p:tgtEl>
                                          <p:spTgt spid="12"/>
                                        </p:tgtEl>
                                        <p:attrNameLst>
                                          <p:attrName>ppt_x</p:attrName>
                                          <p:attrName>ppt_y</p:attrName>
                                        </p:attrNameLst>
                                      </p:cBhvr>
                                      <p:rCtr x="18073" y="12477"/>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1.45833E-6 4.81481E-6 L 0.32201 0.24814 " pathEditMode="relative" rAng="0" ptsTypes="AA">
                                      <p:cBhvr>
                                        <p:cTn id="14" dur="2000" fill="hold"/>
                                        <p:tgtEl>
                                          <p:spTgt spid="13"/>
                                        </p:tgtEl>
                                        <p:attrNameLst>
                                          <p:attrName>ppt_x</p:attrName>
                                          <p:attrName>ppt_y</p:attrName>
                                        </p:attrNameLst>
                                      </p:cBhvr>
                                      <p:rCtr x="16094" y="12407"/>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125E-6 4.81481E-6 L 0.04271 0.35995 " pathEditMode="relative" rAng="0" ptsTypes="AA">
                                      <p:cBhvr>
                                        <p:cTn id="18" dur="2000" fill="hold"/>
                                        <p:tgtEl>
                                          <p:spTgt spid="14"/>
                                        </p:tgtEl>
                                        <p:attrNameLst>
                                          <p:attrName>ppt_x</p:attrName>
                                          <p:attrName>ppt_y</p:attrName>
                                        </p:attrNameLst>
                                      </p:cBhvr>
                                      <p:rCtr x="2135" y="17986"/>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5E-6 4.81481E-6 L -0.54532 0.24976 " pathEditMode="relative" rAng="0" ptsTypes="AA">
                                      <p:cBhvr>
                                        <p:cTn id="22" dur="2000" fill="hold"/>
                                        <p:tgtEl>
                                          <p:spTgt spid="11"/>
                                        </p:tgtEl>
                                        <p:attrNameLst>
                                          <p:attrName>ppt_x</p:attrName>
                                          <p:attrName>ppt_y</p:attrName>
                                        </p:attrNameLst>
                                      </p:cBhvr>
                                      <p:rCtr x="-27266" y="12477"/>
                                    </p:animMotion>
                                  </p:childTnLst>
                                </p:cTn>
                              </p:par>
                            </p:childTnLst>
                          </p:cTn>
                        </p:par>
                      </p:childTnLst>
                    </p:cTn>
                  </p:par>
                  <p:par>
                    <p:cTn id="23" fill="hold">
                      <p:stCondLst>
                        <p:cond delay="indefinite"/>
                      </p:stCondLst>
                      <p:childTnLst>
                        <p:par>
                          <p:cTn id="24" fill="hold">
                            <p:stCondLst>
                              <p:cond delay="0"/>
                            </p:stCondLst>
                            <p:childTnLst>
                              <p:par>
                                <p:cTn id="25" presetID="49" presetClass="path" presetSubtype="0" accel="50000" decel="50000" fill="hold" grpId="0" nodeType="clickEffect">
                                  <p:stCondLst>
                                    <p:cond delay="0"/>
                                  </p:stCondLst>
                                  <p:childTnLst>
                                    <p:animMotion origin="layout" path="M 4.16667E-6 -3.33333E-6 L 0.54166 0.42917 " pathEditMode="relative" rAng="0" ptsTypes="AA">
                                      <p:cBhvr>
                                        <p:cTn id="26" dur="2000" fill="hold"/>
                                        <p:tgtEl>
                                          <p:spTgt spid="2"/>
                                        </p:tgtEl>
                                        <p:attrNameLst>
                                          <p:attrName>ppt_x</p:attrName>
                                          <p:attrName>ppt_y</p:attrName>
                                        </p:attrNameLst>
                                      </p:cBhvr>
                                      <p:rCtr x="27083" y="21458"/>
                                    </p:animMotion>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grpId="0" nodeType="clickEffect">
                                  <p:stCondLst>
                                    <p:cond delay="0"/>
                                  </p:stCondLst>
                                  <p:childTnLst>
                                    <p:animMotion origin="layout" path="M 3.125E-6 -3.33333E-6 L -0.14011 0.33148 " pathEditMode="relative" rAng="0" ptsTypes="AA">
                                      <p:cBhvr>
                                        <p:cTn id="30" dur="2000" fill="hold"/>
                                        <p:tgtEl>
                                          <p:spTgt spid="3"/>
                                        </p:tgtEl>
                                        <p:attrNameLst>
                                          <p:attrName>ppt_x</p:attrName>
                                          <p:attrName>ppt_y</p:attrName>
                                        </p:attrNameLst>
                                      </p:cBhvr>
                                      <p:rCtr x="-7005" y="16574"/>
                                    </p:animMotion>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grpId="0" nodeType="clickEffect">
                                  <p:stCondLst>
                                    <p:cond delay="0"/>
                                  </p:stCondLst>
                                  <p:childTnLst>
                                    <p:animMotion origin="layout" path="M -0.00104 -3.33333E-6 L 0.32201 0.42755 " pathEditMode="relative" rAng="0" ptsTypes="AA">
                                      <p:cBhvr>
                                        <p:cTn id="34" dur="2000" fill="hold"/>
                                        <p:tgtEl>
                                          <p:spTgt spid="7"/>
                                        </p:tgtEl>
                                        <p:attrNameLst>
                                          <p:attrName>ppt_x</p:attrName>
                                          <p:attrName>ppt_y</p:attrName>
                                        </p:attrNameLst>
                                      </p:cBhvr>
                                      <p:rCtr x="16146" y="21366"/>
                                    </p:animMotion>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grpId="0" nodeType="clickEffect">
                                  <p:stCondLst>
                                    <p:cond delay="0"/>
                                  </p:stCondLst>
                                  <p:childTnLst>
                                    <p:animMotion origin="layout" path="M 3.125E-6 -3.33333E-6 L -0.35716 0.32616 " pathEditMode="relative" rAng="0" ptsTypes="AA">
                                      <p:cBhvr>
                                        <p:cTn id="38" dur="2000" fill="hold"/>
                                        <p:tgtEl>
                                          <p:spTgt spid="8"/>
                                        </p:tgtEl>
                                        <p:attrNameLst>
                                          <p:attrName>ppt_x</p:attrName>
                                          <p:attrName>ppt_y</p:attrName>
                                        </p:attrNameLst>
                                      </p:cBhvr>
                                      <p:rCtr x="-17865" y="16296"/>
                                    </p:animMotion>
                                  </p:childTnLst>
                                </p:cTn>
                              </p:par>
                            </p:childTnLst>
                          </p:cTn>
                        </p:par>
                      </p:childTnLst>
                    </p:cTn>
                  </p:par>
                  <p:par>
                    <p:cTn id="39" fill="hold">
                      <p:stCondLst>
                        <p:cond delay="indefinite"/>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5E-6 -3.33333E-6 L -0.5961 0.45394 " pathEditMode="relative" rAng="0" ptsTypes="AA">
                                      <p:cBhvr>
                                        <p:cTn id="42" dur="2000" fill="hold"/>
                                        <p:tgtEl>
                                          <p:spTgt spid="9"/>
                                        </p:tgtEl>
                                        <p:attrNameLst>
                                          <p:attrName>ppt_x</p:attrName>
                                          <p:attrName>ppt_y</p:attrName>
                                        </p:attrNameLst>
                                      </p:cBhvr>
                                      <p:rCtr x="-29805" y="2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0CB06-75FB-1332-34CA-ABECA30F8108}"/>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4</a:t>
            </a:fld>
            <a:endParaRPr lang="en-US" dirty="0">
              <a:latin typeface="Sassoon Sans US 2023" pitchFamily="2" charset="77"/>
            </a:endParaRPr>
          </a:p>
        </p:txBody>
      </p:sp>
      <p:sp>
        <p:nvSpPr>
          <p:cNvPr id="5" name="Text Placeholder 4">
            <a:extLst>
              <a:ext uri="{FF2B5EF4-FFF2-40B4-BE49-F238E27FC236}">
                <a16:creationId xmlns:a16="http://schemas.microsoft.com/office/drawing/2014/main" id="{696D085D-A800-BFEE-6E5C-98E70FA7E487}"/>
              </a:ext>
            </a:extLst>
          </p:cNvPr>
          <p:cNvSpPr>
            <a:spLocks noGrp="1"/>
          </p:cNvSpPr>
          <p:nvPr>
            <p:ph type="body" sz="quarter" idx="10"/>
          </p:nvPr>
        </p:nvSpPr>
        <p:spPr/>
        <p:txBody>
          <a:bodyPr/>
          <a:lstStyle/>
          <a:p>
            <a:r>
              <a:rPr lang="en-US" dirty="0"/>
              <a:t>Etymology</a:t>
            </a:r>
          </a:p>
        </p:txBody>
      </p:sp>
      <p:sp>
        <p:nvSpPr>
          <p:cNvPr id="6" name="Text Placeholder 5">
            <a:extLst>
              <a:ext uri="{FF2B5EF4-FFF2-40B4-BE49-F238E27FC236}">
                <a16:creationId xmlns:a16="http://schemas.microsoft.com/office/drawing/2014/main" id="{86297051-1182-E29E-D4BE-E48C5B84F8CF}"/>
              </a:ext>
            </a:extLst>
          </p:cNvPr>
          <p:cNvSpPr>
            <a:spLocks noGrp="1"/>
          </p:cNvSpPr>
          <p:nvPr>
            <p:ph type="body" sz="quarter" idx="11"/>
          </p:nvPr>
        </p:nvSpPr>
        <p:spPr/>
        <p:txBody>
          <a:bodyPr/>
          <a:lstStyle/>
          <a:p>
            <a:r>
              <a:rPr lang="en-US" dirty="0"/>
              <a:t>Where does the word </a:t>
            </a:r>
            <a:r>
              <a:rPr lang="en-US" b="0" i="1" dirty="0"/>
              <a:t>tomato</a:t>
            </a:r>
            <a:r>
              <a:rPr lang="en-US" dirty="0"/>
              <a:t> come from?</a:t>
            </a:r>
          </a:p>
        </p:txBody>
      </p:sp>
      <p:sp>
        <p:nvSpPr>
          <p:cNvPr id="21" name="TextBox 20">
            <a:extLst>
              <a:ext uri="{FF2B5EF4-FFF2-40B4-BE49-F238E27FC236}">
                <a16:creationId xmlns:a16="http://schemas.microsoft.com/office/drawing/2014/main" id="{41B22949-610B-4D8E-DF34-C4F55B77C7B0}"/>
              </a:ext>
            </a:extLst>
          </p:cNvPr>
          <p:cNvSpPr txBox="1"/>
          <p:nvPr/>
        </p:nvSpPr>
        <p:spPr>
          <a:xfrm>
            <a:off x="571976" y="1832416"/>
            <a:ext cx="11048044" cy="646331"/>
          </a:xfrm>
          <a:prstGeom prst="rect">
            <a:avLst/>
          </a:prstGeom>
          <a:noFill/>
        </p:spPr>
        <p:txBody>
          <a:bodyPr wrap="square" rtlCol="0">
            <a:spAutoFit/>
          </a:bodyPr>
          <a:lstStyle/>
          <a:p>
            <a:pPr algn="ctr"/>
            <a:r>
              <a:rPr lang="en-GB" dirty="0">
                <a:latin typeface="Sassoon Sans US 2023" pitchFamily="2" charset="0"/>
              </a:rPr>
              <a:t>The word </a:t>
            </a:r>
            <a:r>
              <a:rPr lang="en-GB" i="1" dirty="0">
                <a:solidFill>
                  <a:srgbClr val="3372DC"/>
                </a:solidFill>
                <a:latin typeface="Sassoon Sans US 2023" pitchFamily="2" charset="0"/>
              </a:rPr>
              <a:t>tomato</a:t>
            </a:r>
            <a:r>
              <a:rPr lang="en-GB" dirty="0">
                <a:latin typeface="Sassoon Sans US 2023" pitchFamily="2" charset="0"/>
              </a:rPr>
              <a:t> comes from the Spanish word</a:t>
            </a:r>
            <a:r>
              <a:rPr lang="en-GB" i="1" dirty="0">
                <a:latin typeface="Sassoon Sans US 2023" pitchFamily="2" charset="0"/>
              </a:rPr>
              <a:t> </a:t>
            </a:r>
            <a:r>
              <a:rPr lang="en-GB" i="1" dirty="0" err="1">
                <a:solidFill>
                  <a:srgbClr val="3372DC"/>
                </a:solidFill>
                <a:latin typeface="Sassoon Sans US 2023" pitchFamily="2" charset="0"/>
              </a:rPr>
              <a:t>tomate</a:t>
            </a:r>
            <a:r>
              <a:rPr lang="en-GB" dirty="0">
                <a:latin typeface="Sassoon Sans US 2023" pitchFamily="2" charset="0"/>
              </a:rPr>
              <a:t>.</a:t>
            </a:r>
          </a:p>
          <a:p>
            <a:pPr algn="ctr"/>
            <a:r>
              <a:rPr lang="en-US" dirty="0">
                <a:solidFill>
                  <a:srgbClr val="000000"/>
                </a:solidFill>
                <a:latin typeface="Sassoon Sans US 2023" pitchFamily="2" charset="0"/>
              </a:rPr>
              <a:t>It was most likely changed to look more like the word</a:t>
            </a:r>
            <a:r>
              <a:rPr lang="en-GB" dirty="0">
                <a:latin typeface="Sassoon Sans US 2023" pitchFamily="2" charset="0"/>
              </a:rPr>
              <a:t> </a:t>
            </a:r>
            <a:r>
              <a:rPr lang="en-US" i="1" dirty="0">
                <a:solidFill>
                  <a:srgbClr val="000000"/>
                </a:solidFill>
                <a:latin typeface="Sassoon Sans US 2023" pitchFamily="2" charset="0"/>
              </a:rPr>
              <a:t>potato</a:t>
            </a:r>
            <a:r>
              <a:rPr lang="en-US" dirty="0">
                <a:solidFill>
                  <a:srgbClr val="000000"/>
                </a:solidFill>
                <a:latin typeface="Sassoon Sans US 2023" pitchFamily="2" charset="0"/>
              </a:rPr>
              <a:t>.</a:t>
            </a:r>
            <a:endParaRPr lang="en-GB" dirty="0">
              <a:latin typeface="Sassoon Sans US 2023" pitchFamily="2" charset="0"/>
            </a:endParaRPr>
          </a:p>
        </p:txBody>
      </p:sp>
      <p:sp>
        <p:nvSpPr>
          <p:cNvPr id="22" name="TextBox 21">
            <a:extLst>
              <a:ext uri="{FF2B5EF4-FFF2-40B4-BE49-F238E27FC236}">
                <a16:creationId xmlns:a16="http://schemas.microsoft.com/office/drawing/2014/main" id="{2C1BAAD1-32B5-5182-B6AB-704082BD4986}"/>
              </a:ext>
            </a:extLst>
          </p:cNvPr>
          <p:cNvSpPr txBox="1"/>
          <p:nvPr/>
        </p:nvSpPr>
        <p:spPr>
          <a:xfrm>
            <a:off x="514189" y="5913035"/>
            <a:ext cx="4341014" cy="584775"/>
          </a:xfrm>
          <a:prstGeom prst="rect">
            <a:avLst/>
          </a:prstGeom>
          <a:noFill/>
          <a:ln>
            <a:noFill/>
          </a:ln>
        </p:spPr>
        <p:txBody>
          <a:bodyPr wrap="square" rtlCol="0">
            <a:spAutoFit/>
          </a:bodyPr>
          <a:lstStyle/>
          <a:p>
            <a:pPr algn="ctr"/>
            <a:r>
              <a:rPr lang="en-GB" sz="1600" dirty="0">
                <a:latin typeface="Sassoon Sans US 2023" pitchFamily="2" charset="0"/>
              </a:rPr>
              <a:t>Many English words have come from the Aztecs, such as </a:t>
            </a:r>
            <a:r>
              <a:rPr lang="en-GB" sz="1600" i="1" dirty="0">
                <a:latin typeface="Sassoon Sans US 2023" pitchFamily="2" charset="0"/>
              </a:rPr>
              <a:t>coyote, avocado, chili</a:t>
            </a:r>
            <a:r>
              <a:rPr lang="en-GB" sz="1600" dirty="0">
                <a:latin typeface="Sassoon Sans US 2023" pitchFamily="2" charset="0"/>
              </a:rPr>
              <a:t>, and </a:t>
            </a:r>
            <a:r>
              <a:rPr lang="en-GB" sz="1600" i="1" dirty="0">
                <a:latin typeface="Sassoon Sans US 2023" pitchFamily="2" charset="0"/>
              </a:rPr>
              <a:t>chocolate</a:t>
            </a:r>
            <a:r>
              <a:rPr lang="en-GB" sz="1600" dirty="0">
                <a:latin typeface="Sassoon Sans US 2023" pitchFamily="2" charset="0"/>
              </a:rPr>
              <a:t>.</a:t>
            </a:r>
          </a:p>
        </p:txBody>
      </p:sp>
      <p:grpSp>
        <p:nvGrpSpPr>
          <p:cNvPr id="25" name="Group 24">
            <a:extLst>
              <a:ext uri="{FF2B5EF4-FFF2-40B4-BE49-F238E27FC236}">
                <a16:creationId xmlns:a16="http://schemas.microsoft.com/office/drawing/2014/main" id="{A5883609-5D10-1CB8-324B-4A1796085800}"/>
              </a:ext>
            </a:extLst>
          </p:cNvPr>
          <p:cNvGrpSpPr/>
          <p:nvPr/>
        </p:nvGrpSpPr>
        <p:grpSpPr>
          <a:xfrm>
            <a:off x="586582" y="4475501"/>
            <a:ext cx="4115558" cy="1358465"/>
            <a:chOff x="857408" y="3674429"/>
            <a:chExt cx="4115558" cy="1358465"/>
          </a:xfrm>
        </p:grpSpPr>
        <p:pic>
          <p:nvPicPr>
            <p:cNvPr id="7" name="Picture 6" descr="A picture containing dark&#10;&#10;Description automatically generated">
              <a:extLst>
                <a:ext uri="{FF2B5EF4-FFF2-40B4-BE49-F238E27FC236}">
                  <a16:creationId xmlns:a16="http://schemas.microsoft.com/office/drawing/2014/main" id="{C5A0338A-DEE7-112F-1268-5DA2B7BAABEE}"/>
                </a:ext>
              </a:extLst>
            </p:cNvPr>
            <p:cNvPicPr>
              <a:picLocks noChangeAspect="1"/>
            </p:cNvPicPr>
            <p:nvPr/>
          </p:nvPicPr>
          <p:blipFill rotWithShape="1">
            <a:blip r:embed="rId3"/>
            <a:srcRect r="61116"/>
            <a:stretch/>
          </p:blipFill>
          <p:spPr>
            <a:xfrm rot="6353048" flipV="1">
              <a:off x="1102430" y="3608481"/>
              <a:ext cx="461351" cy="593247"/>
            </a:xfrm>
            <a:prstGeom prst="rect">
              <a:avLst/>
            </a:prstGeom>
          </p:spPr>
        </p:pic>
        <p:sp>
          <p:nvSpPr>
            <p:cNvPr id="16" name="Rectangle 15">
              <a:extLst>
                <a:ext uri="{FF2B5EF4-FFF2-40B4-BE49-F238E27FC236}">
                  <a16:creationId xmlns:a16="http://schemas.microsoft.com/office/drawing/2014/main" id="{DDDFC653-DFE7-49E1-48A5-CADDBE0CEF82}"/>
                </a:ext>
              </a:extLst>
            </p:cNvPr>
            <p:cNvSpPr/>
            <p:nvPr/>
          </p:nvSpPr>
          <p:spPr>
            <a:xfrm>
              <a:off x="2048396" y="3709455"/>
              <a:ext cx="2924570" cy="1323439"/>
            </a:xfrm>
            <a:prstGeom prst="rect">
              <a:avLst/>
            </a:prstGeom>
          </p:spPr>
          <p:txBody>
            <a:bodyPr wrap="square">
              <a:spAutoFit/>
            </a:bodyPr>
            <a:lstStyle/>
            <a:p>
              <a:pPr algn="ctr"/>
              <a:r>
                <a:rPr lang="en-GB" sz="1600" dirty="0">
                  <a:latin typeface="Sassoon Sans US 2023" pitchFamily="2" charset="0"/>
                </a:rPr>
                <a:t>The French </a:t>
              </a:r>
              <a:r>
                <a:rPr lang="en-US" sz="1600" b="0" i="0" dirty="0">
                  <a:solidFill>
                    <a:srgbClr val="222222"/>
                  </a:solidFill>
                  <a:effectLst/>
                  <a:latin typeface="Sassoon Sans US 2023" pitchFamily="2" charset="0"/>
                </a:rPr>
                <a:t>called the tomato the </a:t>
              </a:r>
              <a:r>
                <a:rPr lang="en-US" sz="1600" b="0" i="1" dirty="0">
                  <a:solidFill>
                    <a:srgbClr val="3372DC"/>
                  </a:solidFill>
                  <a:effectLst/>
                  <a:latin typeface="Sassoon Sans US 2023" pitchFamily="2" charset="0"/>
                </a:rPr>
                <a:t>pomme d’amour</a:t>
              </a:r>
              <a:r>
                <a:rPr lang="en-US" sz="1600" b="0" i="1" dirty="0">
                  <a:solidFill>
                    <a:srgbClr val="222222"/>
                  </a:solidFill>
                  <a:effectLst/>
                  <a:latin typeface="Sassoon Sans US 2023" pitchFamily="2" charset="0"/>
                </a:rPr>
                <a:t>, </a:t>
              </a:r>
              <a:r>
                <a:rPr lang="en-US" sz="1600" b="0" i="0" dirty="0">
                  <a:solidFill>
                    <a:srgbClr val="222222"/>
                  </a:solidFill>
                  <a:effectLst/>
                  <a:latin typeface="Sassoon Sans US 2023" pitchFamily="2" charset="0"/>
                </a:rPr>
                <a:t>or the </a:t>
              </a:r>
              <a:r>
                <a:rPr lang="en-US" sz="1600" b="0" i="1" dirty="0">
                  <a:solidFill>
                    <a:srgbClr val="3372DC"/>
                  </a:solidFill>
                  <a:effectLst/>
                  <a:latin typeface="Sassoon Sans US 2023" pitchFamily="2" charset="0"/>
                </a:rPr>
                <a:t>love </a:t>
              </a:r>
              <a:r>
                <a:rPr lang="en-US" sz="1600" i="1" dirty="0">
                  <a:solidFill>
                    <a:srgbClr val="3372DC"/>
                  </a:solidFill>
                  <a:latin typeface="Sassoon Sans US 2023" pitchFamily="2" charset="0"/>
                </a:rPr>
                <a:t>a</a:t>
              </a:r>
              <a:r>
                <a:rPr lang="en-US" sz="1600" b="0" i="1" dirty="0">
                  <a:solidFill>
                    <a:srgbClr val="3372DC"/>
                  </a:solidFill>
                  <a:effectLst/>
                  <a:latin typeface="Sassoon Sans US 2023" pitchFamily="2" charset="0"/>
                </a:rPr>
                <a:t>pple</a:t>
              </a:r>
              <a:r>
                <a:rPr lang="en-US" sz="1600" b="0" i="0" dirty="0">
                  <a:solidFill>
                    <a:srgbClr val="222222"/>
                  </a:solidFill>
                  <a:effectLst/>
                  <a:latin typeface="Sassoon Sans US 2023" pitchFamily="2" charset="0"/>
                </a:rPr>
                <a:t>, for their belief that the exotic tomato had the power to strengthen relationships. </a:t>
              </a:r>
              <a:endParaRPr lang="en-GB" sz="1600" dirty="0">
                <a:latin typeface="Sassoon Sans US 2023" pitchFamily="2" charset="0"/>
              </a:endParaRPr>
            </a:p>
          </p:txBody>
        </p:sp>
        <p:sp>
          <p:nvSpPr>
            <p:cNvPr id="2" name="Heart 1">
              <a:extLst>
                <a:ext uri="{FF2B5EF4-FFF2-40B4-BE49-F238E27FC236}">
                  <a16:creationId xmlns:a16="http://schemas.microsoft.com/office/drawing/2014/main" id="{CACF27C3-B03A-1EE7-7442-35B1E5454A80}"/>
                </a:ext>
              </a:extLst>
            </p:cNvPr>
            <p:cNvSpPr/>
            <p:nvPr/>
          </p:nvSpPr>
          <p:spPr>
            <a:xfrm>
              <a:off x="857408" y="3974826"/>
              <a:ext cx="1107438" cy="801145"/>
            </a:xfrm>
            <a:prstGeom prst="hear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Icon&#10;&#10;Description automatically generated">
            <a:extLst>
              <a:ext uri="{FF2B5EF4-FFF2-40B4-BE49-F238E27FC236}">
                <a16:creationId xmlns:a16="http://schemas.microsoft.com/office/drawing/2014/main" id="{57846023-300D-A424-D5AA-52D46276EDC3}"/>
              </a:ext>
            </a:extLst>
          </p:cNvPr>
          <p:cNvPicPr>
            <a:picLocks noChangeAspect="1"/>
          </p:cNvPicPr>
          <p:nvPr/>
        </p:nvPicPr>
        <p:blipFill>
          <a:blip r:embed="rId4"/>
          <a:stretch>
            <a:fillRect/>
          </a:stretch>
        </p:blipFill>
        <p:spPr>
          <a:xfrm>
            <a:off x="8209364" y="3494411"/>
            <a:ext cx="975505" cy="83603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FE44FAC-1493-113C-B332-BAD54FBA333D}"/>
              </a:ext>
            </a:extLst>
          </p:cNvPr>
          <p:cNvPicPr>
            <a:picLocks noChangeAspect="1"/>
          </p:cNvPicPr>
          <p:nvPr/>
        </p:nvPicPr>
        <p:blipFill>
          <a:blip r:embed="rId5"/>
          <a:stretch>
            <a:fillRect/>
          </a:stretch>
        </p:blipFill>
        <p:spPr>
          <a:xfrm>
            <a:off x="1621144" y="1926964"/>
            <a:ext cx="756295" cy="1315295"/>
          </a:xfrm>
          <a:prstGeom prst="rect">
            <a:avLst/>
          </a:prstGeom>
        </p:spPr>
      </p:pic>
      <p:grpSp>
        <p:nvGrpSpPr>
          <p:cNvPr id="26" name="Group 25">
            <a:extLst>
              <a:ext uri="{FF2B5EF4-FFF2-40B4-BE49-F238E27FC236}">
                <a16:creationId xmlns:a16="http://schemas.microsoft.com/office/drawing/2014/main" id="{F1A59470-D145-73D1-226C-FF7DC1873087}"/>
              </a:ext>
            </a:extLst>
          </p:cNvPr>
          <p:cNvGrpSpPr/>
          <p:nvPr/>
        </p:nvGrpSpPr>
        <p:grpSpPr>
          <a:xfrm>
            <a:off x="5088227" y="4572982"/>
            <a:ext cx="6637310" cy="1754326"/>
            <a:chOff x="5271107" y="4123181"/>
            <a:chExt cx="6637310" cy="1754326"/>
          </a:xfrm>
        </p:grpSpPr>
        <p:sp>
          <p:nvSpPr>
            <p:cNvPr id="12" name="TextBox 11">
              <a:extLst>
                <a:ext uri="{FF2B5EF4-FFF2-40B4-BE49-F238E27FC236}">
                  <a16:creationId xmlns:a16="http://schemas.microsoft.com/office/drawing/2014/main" id="{8FF3B7E1-2554-0459-2ADE-2995828B40C6}"/>
                </a:ext>
              </a:extLst>
            </p:cNvPr>
            <p:cNvSpPr txBox="1"/>
            <p:nvPr/>
          </p:nvSpPr>
          <p:spPr>
            <a:xfrm>
              <a:off x="7801717" y="4123181"/>
              <a:ext cx="4106700" cy="1754326"/>
            </a:xfrm>
            <a:prstGeom prst="rect">
              <a:avLst/>
            </a:prstGeom>
            <a:noFill/>
          </p:spPr>
          <p:txBody>
            <a:bodyPr wrap="square" rtlCol="0">
              <a:spAutoFit/>
            </a:bodyPr>
            <a:lstStyle/>
            <a:p>
              <a:pPr algn="ctr"/>
              <a:r>
                <a:rPr lang="en-US" dirty="0">
                  <a:latin typeface="Sassoon Sans US 2023" pitchFamily="2" charset="0"/>
                </a:rPr>
                <a:t>While the botanical definition of a tomato is a fruit, it is culturally and LEGALLY known as a vegetable! In a taxation issue in 1883, a </a:t>
              </a:r>
              <a:r>
                <a:rPr lang="en-US" dirty="0">
                  <a:solidFill>
                    <a:srgbClr val="222222"/>
                  </a:solidFill>
                  <a:latin typeface="Sassoon Sans US 2023" pitchFamily="2" charset="0"/>
                </a:rPr>
                <a:t>court ruled that popular perception and usage (served with dinner, not dessert) deemed it a vegetable.</a:t>
              </a:r>
              <a:endParaRPr lang="en-GB" dirty="0">
                <a:latin typeface="Sassoon Sans US 2023" pitchFamily="2" charset="0"/>
              </a:endParaRPr>
            </a:p>
          </p:txBody>
        </p:sp>
        <p:pic>
          <p:nvPicPr>
            <p:cNvPr id="14" name="Picture 13" descr="Shape&#10;&#10;Description automatically generated with low confidence">
              <a:extLst>
                <a:ext uri="{FF2B5EF4-FFF2-40B4-BE49-F238E27FC236}">
                  <a16:creationId xmlns:a16="http://schemas.microsoft.com/office/drawing/2014/main" id="{519CD5F8-C41B-568F-5230-F726B5039734}"/>
                </a:ext>
              </a:extLst>
            </p:cNvPr>
            <p:cNvPicPr>
              <a:picLocks noChangeAspect="1"/>
            </p:cNvPicPr>
            <p:nvPr/>
          </p:nvPicPr>
          <p:blipFill>
            <a:blip r:embed="rId6"/>
            <a:stretch>
              <a:fillRect/>
            </a:stretch>
          </p:blipFill>
          <p:spPr>
            <a:xfrm>
              <a:off x="5271107" y="4123181"/>
              <a:ext cx="2460814" cy="1741795"/>
            </a:xfrm>
            <a:prstGeom prst="rect">
              <a:avLst/>
            </a:prstGeom>
          </p:spPr>
        </p:pic>
        <p:sp>
          <p:nvSpPr>
            <p:cNvPr id="17" name="Speech Bubble: Oval 16">
              <a:extLst>
                <a:ext uri="{FF2B5EF4-FFF2-40B4-BE49-F238E27FC236}">
                  <a16:creationId xmlns:a16="http://schemas.microsoft.com/office/drawing/2014/main" id="{DB3A57FC-ADEB-A486-2568-CC5BE9A24181}"/>
                </a:ext>
              </a:extLst>
            </p:cNvPr>
            <p:cNvSpPr/>
            <p:nvPr/>
          </p:nvSpPr>
          <p:spPr>
            <a:xfrm>
              <a:off x="6317311" y="4143247"/>
              <a:ext cx="1168841" cy="238540"/>
            </a:xfrm>
            <a:prstGeom prst="wedgeEllipseCallout">
              <a:avLst>
                <a:gd name="adj1" fmla="val 1956"/>
                <a:gd name="adj2" fmla="val 858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latin typeface="Sassoon Sans US 2023" pitchFamily="2" charset="0"/>
                </a:rPr>
                <a:t>Vegetable!!</a:t>
              </a:r>
            </a:p>
          </p:txBody>
        </p:sp>
      </p:grpSp>
      <p:sp>
        <p:nvSpPr>
          <p:cNvPr id="18" name="TextBox 17">
            <a:extLst>
              <a:ext uri="{FF2B5EF4-FFF2-40B4-BE49-F238E27FC236}">
                <a16:creationId xmlns:a16="http://schemas.microsoft.com/office/drawing/2014/main" id="{67B80812-768F-51F9-0E43-CA955A9B7869}"/>
              </a:ext>
            </a:extLst>
          </p:cNvPr>
          <p:cNvSpPr txBox="1"/>
          <p:nvPr/>
        </p:nvSpPr>
        <p:spPr>
          <a:xfrm>
            <a:off x="1210097" y="2668001"/>
            <a:ext cx="9848669" cy="646331"/>
          </a:xfrm>
          <a:prstGeom prst="rect">
            <a:avLst/>
          </a:prstGeom>
          <a:noFill/>
        </p:spPr>
        <p:txBody>
          <a:bodyPr wrap="square" rtlCol="0">
            <a:spAutoFit/>
          </a:bodyPr>
          <a:lstStyle/>
          <a:p>
            <a:pPr algn="ctr"/>
            <a:r>
              <a:rPr lang="en-GB" dirty="0">
                <a:latin typeface="Sassoon Sans US 2023" pitchFamily="2" charset="0"/>
              </a:rPr>
              <a:t>The word </a:t>
            </a:r>
            <a:r>
              <a:rPr lang="en-GB" i="1" dirty="0" err="1">
                <a:solidFill>
                  <a:srgbClr val="3372DC"/>
                </a:solidFill>
                <a:latin typeface="Sassoon Sans US 2023" pitchFamily="2" charset="0"/>
              </a:rPr>
              <a:t>tomate</a:t>
            </a:r>
            <a:r>
              <a:rPr lang="en-GB" i="1" dirty="0">
                <a:latin typeface="Sassoon Sans US 2023" pitchFamily="2" charset="0"/>
              </a:rPr>
              <a:t> </a:t>
            </a:r>
            <a:r>
              <a:rPr lang="en-GB" dirty="0">
                <a:latin typeface="Sassoon Sans US 2023" pitchFamily="2" charset="0"/>
              </a:rPr>
              <a:t>came from the Aztec word </a:t>
            </a:r>
            <a:r>
              <a:rPr lang="en-GB" i="1" dirty="0" err="1">
                <a:solidFill>
                  <a:srgbClr val="3372DC"/>
                </a:solidFill>
                <a:latin typeface="Sassoon Sans US 2023" pitchFamily="2" charset="0"/>
              </a:rPr>
              <a:t>tomatl</a:t>
            </a:r>
            <a:r>
              <a:rPr lang="en-GB" i="1" dirty="0">
                <a:latin typeface="Sassoon Sans US 2023" pitchFamily="2" charset="0"/>
              </a:rPr>
              <a:t> </a:t>
            </a:r>
            <a:r>
              <a:rPr lang="en-GB" dirty="0">
                <a:latin typeface="Sassoon Sans US 2023" pitchFamily="2" charset="0"/>
              </a:rPr>
              <a:t>meaning </a:t>
            </a:r>
            <a:r>
              <a:rPr lang="en-GB" i="1" dirty="0">
                <a:latin typeface="Sassoon Sans US 2023" pitchFamily="2" charset="0"/>
              </a:rPr>
              <a:t>swelling fruit</a:t>
            </a:r>
            <a:r>
              <a:rPr lang="en-GB" dirty="0">
                <a:latin typeface="Sassoon Sans US 2023" pitchFamily="2" charset="0"/>
              </a:rPr>
              <a:t>. </a:t>
            </a:r>
            <a:endParaRPr lang="en-US" dirty="0">
              <a:latin typeface="Sassoon Sans US 2023" pitchFamily="2" charset="0"/>
            </a:endParaRPr>
          </a:p>
          <a:p>
            <a:pPr algn="ctr"/>
            <a:r>
              <a:rPr lang="en-GB" i="1" dirty="0">
                <a:solidFill>
                  <a:srgbClr val="3372DC"/>
                </a:solidFill>
                <a:latin typeface="Sassoon Sans US 2023" pitchFamily="2" charset="0"/>
              </a:rPr>
              <a:t>tom-</a:t>
            </a:r>
            <a:r>
              <a:rPr lang="en-GB" dirty="0">
                <a:latin typeface="Sassoon Sans US 2023" pitchFamily="2" charset="0"/>
              </a:rPr>
              <a:t> came from the word </a:t>
            </a:r>
            <a:r>
              <a:rPr lang="en-GB" i="1" dirty="0" err="1">
                <a:latin typeface="Sassoon Sans US 2023" pitchFamily="2" charset="0"/>
              </a:rPr>
              <a:t>tomohuac</a:t>
            </a:r>
            <a:r>
              <a:rPr lang="en-GB" dirty="0">
                <a:latin typeface="Sassoon Sans US 2023" pitchFamily="2" charset="0"/>
              </a:rPr>
              <a:t> (meaning fat); </a:t>
            </a:r>
            <a:r>
              <a:rPr lang="en-GB" i="1" dirty="0">
                <a:solidFill>
                  <a:srgbClr val="3372DC"/>
                </a:solidFill>
                <a:latin typeface="Sassoon Sans US 2023" pitchFamily="2" charset="0"/>
              </a:rPr>
              <a:t>-alt</a:t>
            </a:r>
            <a:r>
              <a:rPr lang="en-GB" i="1" dirty="0">
                <a:latin typeface="Sassoon Sans US 2023" pitchFamily="2" charset="0"/>
              </a:rPr>
              <a:t> </a:t>
            </a:r>
            <a:r>
              <a:rPr lang="en-GB" dirty="0">
                <a:latin typeface="Sassoon Sans US 2023" pitchFamily="2" charset="0"/>
              </a:rPr>
              <a:t>(meaning water).</a:t>
            </a:r>
            <a:endParaRPr lang="en-US" dirty="0">
              <a:effectLst/>
              <a:latin typeface="Sassoon Sans US 2023" pitchFamily="2" charset="0"/>
            </a:endParaRPr>
          </a:p>
        </p:txBody>
      </p:sp>
      <p:pic>
        <p:nvPicPr>
          <p:cNvPr id="20" name="Picture 19" descr="A picture containing text&#10;&#10;Description automatically generated">
            <a:extLst>
              <a:ext uri="{FF2B5EF4-FFF2-40B4-BE49-F238E27FC236}">
                <a16:creationId xmlns:a16="http://schemas.microsoft.com/office/drawing/2014/main" id="{E419F54A-2350-8121-32E4-8868024777FB}"/>
              </a:ext>
            </a:extLst>
          </p:cNvPr>
          <p:cNvPicPr>
            <a:picLocks noChangeAspect="1"/>
          </p:cNvPicPr>
          <p:nvPr/>
        </p:nvPicPr>
        <p:blipFill>
          <a:blip r:embed="rId5"/>
          <a:stretch>
            <a:fillRect/>
          </a:stretch>
        </p:blipFill>
        <p:spPr>
          <a:xfrm>
            <a:off x="9902795" y="1926963"/>
            <a:ext cx="756295" cy="1315295"/>
          </a:xfrm>
          <a:prstGeom prst="rect">
            <a:avLst/>
          </a:prstGeom>
        </p:spPr>
      </p:pic>
      <p:sp>
        <p:nvSpPr>
          <p:cNvPr id="24" name="TextBox 23">
            <a:extLst>
              <a:ext uri="{FF2B5EF4-FFF2-40B4-BE49-F238E27FC236}">
                <a16:creationId xmlns:a16="http://schemas.microsoft.com/office/drawing/2014/main" id="{48DB729E-3FA9-E4AE-045C-D6911B83D22B}"/>
              </a:ext>
            </a:extLst>
          </p:cNvPr>
          <p:cNvSpPr txBox="1"/>
          <p:nvPr/>
        </p:nvSpPr>
        <p:spPr>
          <a:xfrm>
            <a:off x="5088227" y="3604125"/>
            <a:ext cx="2015542" cy="461665"/>
          </a:xfrm>
          <a:prstGeom prst="rect">
            <a:avLst/>
          </a:prstGeom>
          <a:noFill/>
          <a:ln w="38100">
            <a:solidFill>
              <a:srgbClr val="FF3760"/>
            </a:solidFill>
          </a:ln>
        </p:spPr>
        <p:txBody>
          <a:bodyPr wrap="square" rtlCol="0">
            <a:spAutoFit/>
          </a:bodyPr>
          <a:lstStyle/>
          <a:p>
            <a:pPr algn="ctr"/>
            <a:r>
              <a:rPr lang="en-US" sz="2400" b="1" dirty="0">
                <a:solidFill>
                  <a:srgbClr val="FF3760"/>
                </a:solidFill>
                <a:latin typeface="Sassoon Sans US 2023" pitchFamily="2" charset="0"/>
              </a:rPr>
              <a:t>FUN FACTS:</a:t>
            </a:r>
            <a:endParaRPr lang="en-GB" sz="2400" b="1" dirty="0">
              <a:solidFill>
                <a:srgbClr val="FF3760"/>
              </a:solidFill>
              <a:latin typeface="Sassoon Sans US 2023" pitchFamily="2" charset="0"/>
            </a:endParaRPr>
          </a:p>
        </p:txBody>
      </p:sp>
    </p:spTree>
    <p:extLst>
      <p:ext uri="{BB962C8B-B14F-4D97-AF65-F5344CB8AC3E}">
        <p14:creationId xmlns:p14="http://schemas.microsoft.com/office/powerpoint/2010/main" val="364721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par>
                          <p:cTn id="26" fill="hold">
                            <p:stCondLst>
                              <p:cond delay="1000"/>
                            </p:stCondLst>
                            <p:childTnLst>
                              <p:par>
                                <p:cTn id="27" presetID="6" presetClass="emph" presetSubtype="0" fill="hold" nodeType="afterEffect">
                                  <p:stCondLst>
                                    <p:cond delay="0"/>
                                  </p:stCondLst>
                                  <p:childTnLst>
                                    <p:animScale>
                                      <p:cBhvr>
                                        <p:cTn id="28" dur="2000" fill="hold"/>
                                        <p:tgtEl>
                                          <p:spTgt spid="9"/>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1+#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80">
                                          <p:stCondLst>
                                            <p:cond delay="0"/>
                                          </p:stCondLst>
                                        </p:cTn>
                                        <p:tgtEl>
                                          <p:spTgt spid="22"/>
                                        </p:tgtEl>
                                      </p:cBhvr>
                                    </p:animEffect>
                                    <p:anim calcmode="lin" valueType="num">
                                      <p:cBhvr>
                                        <p:cTn id="5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5" dur="26">
                                          <p:stCondLst>
                                            <p:cond delay="650"/>
                                          </p:stCondLst>
                                        </p:cTn>
                                        <p:tgtEl>
                                          <p:spTgt spid="22"/>
                                        </p:tgtEl>
                                      </p:cBhvr>
                                      <p:to x="100000" y="60000"/>
                                    </p:animScale>
                                    <p:animScale>
                                      <p:cBhvr>
                                        <p:cTn id="56" dur="166" decel="50000">
                                          <p:stCondLst>
                                            <p:cond delay="676"/>
                                          </p:stCondLst>
                                        </p:cTn>
                                        <p:tgtEl>
                                          <p:spTgt spid="22"/>
                                        </p:tgtEl>
                                      </p:cBhvr>
                                      <p:to x="100000" y="100000"/>
                                    </p:animScale>
                                    <p:animScale>
                                      <p:cBhvr>
                                        <p:cTn id="57" dur="26">
                                          <p:stCondLst>
                                            <p:cond delay="1312"/>
                                          </p:stCondLst>
                                        </p:cTn>
                                        <p:tgtEl>
                                          <p:spTgt spid="22"/>
                                        </p:tgtEl>
                                      </p:cBhvr>
                                      <p:to x="100000" y="80000"/>
                                    </p:animScale>
                                    <p:animScale>
                                      <p:cBhvr>
                                        <p:cTn id="58" dur="166" decel="50000">
                                          <p:stCondLst>
                                            <p:cond delay="1338"/>
                                          </p:stCondLst>
                                        </p:cTn>
                                        <p:tgtEl>
                                          <p:spTgt spid="22"/>
                                        </p:tgtEl>
                                      </p:cBhvr>
                                      <p:to x="100000" y="100000"/>
                                    </p:animScale>
                                    <p:animScale>
                                      <p:cBhvr>
                                        <p:cTn id="59" dur="26">
                                          <p:stCondLst>
                                            <p:cond delay="1642"/>
                                          </p:stCondLst>
                                        </p:cTn>
                                        <p:tgtEl>
                                          <p:spTgt spid="22"/>
                                        </p:tgtEl>
                                      </p:cBhvr>
                                      <p:to x="100000" y="90000"/>
                                    </p:animScale>
                                    <p:animScale>
                                      <p:cBhvr>
                                        <p:cTn id="60" dur="166" decel="50000">
                                          <p:stCondLst>
                                            <p:cond delay="1668"/>
                                          </p:stCondLst>
                                        </p:cTn>
                                        <p:tgtEl>
                                          <p:spTgt spid="22"/>
                                        </p:tgtEl>
                                      </p:cBhvr>
                                      <p:to x="100000" y="100000"/>
                                    </p:animScale>
                                    <p:animScale>
                                      <p:cBhvr>
                                        <p:cTn id="61" dur="26">
                                          <p:stCondLst>
                                            <p:cond delay="1808"/>
                                          </p:stCondLst>
                                        </p:cTn>
                                        <p:tgtEl>
                                          <p:spTgt spid="22"/>
                                        </p:tgtEl>
                                      </p:cBhvr>
                                      <p:to x="100000" y="95000"/>
                                    </p:animScale>
                                    <p:animScale>
                                      <p:cBhvr>
                                        <p:cTn id="62"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8"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765AD5-EF63-0500-5AC8-4F3FB72BF053}"/>
              </a:ext>
            </a:extLst>
          </p:cNvPr>
          <p:cNvSpPr>
            <a:spLocks noGrp="1"/>
          </p:cNvSpPr>
          <p:nvPr>
            <p:ph type="sldNum" sz="quarter" idx="14"/>
          </p:nvPr>
        </p:nvSpPr>
        <p:spPr/>
        <p:txBody>
          <a:bodyPr/>
          <a:lstStyle/>
          <a:p>
            <a:r>
              <a:rPr lang="en-US" dirty="0">
                <a:latin typeface="Sassoon Sans US 2023" pitchFamily="2" charset="0"/>
              </a:rPr>
              <a:t>1.</a:t>
            </a:r>
            <a:fld id="{46F6552A-941E-B249-8E39-1E2EE7BF53B4}" type="slidenum">
              <a:rPr lang="en-US" smtClean="0">
                <a:latin typeface="Sassoon Sans US 2023" pitchFamily="2" charset="0"/>
              </a:rPr>
              <a:pPr/>
              <a:t>5</a:t>
            </a:fld>
            <a:endParaRPr lang="en-US" dirty="0">
              <a:latin typeface="Sassoon Sans US 2023" pitchFamily="2" charset="0"/>
            </a:endParaRPr>
          </a:p>
        </p:txBody>
      </p:sp>
      <p:sp>
        <p:nvSpPr>
          <p:cNvPr id="7" name="Text Placeholder 6">
            <a:extLst>
              <a:ext uri="{FF2B5EF4-FFF2-40B4-BE49-F238E27FC236}">
                <a16:creationId xmlns:a16="http://schemas.microsoft.com/office/drawing/2014/main" id="{44758B4E-0BD4-5F4C-7BF6-C40464D3961A}"/>
              </a:ext>
            </a:extLst>
          </p:cNvPr>
          <p:cNvSpPr>
            <a:spLocks noGrp="1"/>
          </p:cNvSpPr>
          <p:nvPr>
            <p:ph type="body" sz="quarter" idx="10"/>
          </p:nvPr>
        </p:nvSpPr>
        <p:spPr/>
        <p:txBody>
          <a:bodyPr/>
          <a:lstStyle/>
          <a:p>
            <a:r>
              <a:rPr lang="en-US" dirty="0"/>
              <a:t>Morphology</a:t>
            </a:r>
          </a:p>
        </p:txBody>
      </p:sp>
      <p:sp>
        <p:nvSpPr>
          <p:cNvPr id="9" name="Text Placeholder 8">
            <a:extLst>
              <a:ext uri="{FF2B5EF4-FFF2-40B4-BE49-F238E27FC236}">
                <a16:creationId xmlns:a16="http://schemas.microsoft.com/office/drawing/2014/main" id="{38389061-B729-068D-88E4-A9B46E89822B}"/>
              </a:ext>
            </a:extLst>
          </p:cNvPr>
          <p:cNvSpPr>
            <a:spLocks noGrp="1"/>
          </p:cNvSpPr>
          <p:nvPr>
            <p:ph type="body" sz="quarter" idx="11"/>
          </p:nvPr>
        </p:nvSpPr>
        <p:spPr/>
        <p:txBody>
          <a:bodyPr/>
          <a:lstStyle/>
          <a:p>
            <a:r>
              <a:rPr lang="en-US" dirty="0"/>
              <a:t>What do these things have in common?</a:t>
            </a:r>
          </a:p>
        </p:txBody>
      </p:sp>
      <p:sp>
        <p:nvSpPr>
          <p:cNvPr id="27" name="TextBox 26">
            <a:extLst>
              <a:ext uri="{FF2B5EF4-FFF2-40B4-BE49-F238E27FC236}">
                <a16:creationId xmlns:a16="http://schemas.microsoft.com/office/drawing/2014/main" id="{184C4639-F05B-8B48-BD89-D3D29A94F9D5}"/>
              </a:ext>
            </a:extLst>
          </p:cNvPr>
          <p:cNvSpPr txBox="1"/>
          <p:nvPr/>
        </p:nvSpPr>
        <p:spPr>
          <a:xfrm>
            <a:off x="570743" y="2043687"/>
            <a:ext cx="1768878" cy="400110"/>
          </a:xfrm>
          <a:prstGeom prst="rect">
            <a:avLst/>
          </a:prstGeom>
          <a:noFill/>
        </p:spPr>
        <p:txBody>
          <a:bodyPr wrap="square" rtlCol="0">
            <a:spAutoFit/>
          </a:bodyPr>
          <a:lstStyle/>
          <a:p>
            <a:pPr algn="ctr"/>
            <a:r>
              <a:rPr lang="en-GB" sz="2000" dirty="0">
                <a:latin typeface="Sassoon Sans US 2023" pitchFamily="2" charset="0"/>
              </a:rPr>
              <a:t>unicorn</a:t>
            </a:r>
            <a:endParaRPr lang="en-GB" sz="2000" dirty="0">
              <a:solidFill>
                <a:srgbClr val="0432FF"/>
              </a:solidFill>
              <a:latin typeface="Sassoon Sans US 2023" pitchFamily="2" charset="0"/>
            </a:endParaRPr>
          </a:p>
        </p:txBody>
      </p:sp>
      <p:sp>
        <p:nvSpPr>
          <p:cNvPr id="46" name="TextBox 45">
            <a:extLst>
              <a:ext uri="{FF2B5EF4-FFF2-40B4-BE49-F238E27FC236}">
                <a16:creationId xmlns:a16="http://schemas.microsoft.com/office/drawing/2014/main" id="{00410210-5E61-2E4C-A99A-6ADE1AA22533}"/>
              </a:ext>
            </a:extLst>
          </p:cNvPr>
          <p:cNvSpPr txBox="1"/>
          <p:nvPr/>
        </p:nvSpPr>
        <p:spPr>
          <a:xfrm>
            <a:off x="4873049" y="2043687"/>
            <a:ext cx="2511684" cy="400110"/>
          </a:xfrm>
          <a:prstGeom prst="rect">
            <a:avLst/>
          </a:prstGeom>
          <a:noFill/>
        </p:spPr>
        <p:txBody>
          <a:bodyPr wrap="square" rtlCol="0">
            <a:spAutoFit/>
          </a:bodyPr>
          <a:lstStyle/>
          <a:p>
            <a:pPr algn="ctr"/>
            <a:r>
              <a:rPr lang="en-GB" sz="2000" dirty="0">
                <a:latin typeface="Sassoon Sans US 2023" pitchFamily="2" charset="0"/>
              </a:rPr>
              <a:t>United States</a:t>
            </a:r>
            <a:endParaRPr lang="en-GB" sz="2000" dirty="0">
              <a:solidFill>
                <a:srgbClr val="0432FF"/>
              </a:solidFill>
              <a:latin typeface="Sassoon Sans US 2023" pitchFamily="2" charset="0"/>
            </a:endParaRPr>
          </a:p>
        </p:txBody>
      </p:sp>
      <p:sp>
        <p:nvSpPr>
          <p:cNvPr id="47" name="TextBox 46">
            <a:extLst>
              <a:ext uri="{FF2B5EF4-FFF2-40B4-BE49-F238E27FC236}">
                <a16:creationId xmlns:a16="http://schemas.microsoft.com/office/drawing/2014/main" id="{9897678D-B24E-FC43-BCEC-FC41FA089E47}"/>
              </a:ext>
            </a:extLst>
          </p:cNvPr>
          <p:cNvSpPr txBox="1"/>
          <p:nvPr/>
        </p:nvSpPr>
        <p:spPr>
          <a:xfrm>
            <a:off x="7267886" y="2043687"/>
            <a:ext cx="2601707" cy="400110"/>
          </a:xfrm>
          <a:prstGeom prst="rect">
            <a:avLst/>
          </a:prstGeom>
          <a:noFill/>
        </p:spPr>
        <p:txBody>
          <a:bodyPr wrap="square" rtlCol="0">
            <a:spAutoFit/>
          </a:bodyPr>
          <a:lstStyle/>
          <a:p>
            <a:pPr algn="ctr"/>
            <a:r>
              <a:rPr lang="en-GB" sz="2000" dirty="0">
                <a:latin typeface="Sassoon Sans US 2023" pitchFamily="2" charset="0"/>
              </a:rPr>
              <a:t>unique</a:t>
            </a:r>
            <a:endParaRPr lang="en-GB" sz="2000" dirty="0">
              <a:solidFill>
                <a:srgbClr val="0432FF"/>
              </a:solidFill>
              <a:latin typeface="Sassoon Sans US 2023" pitchFamily="2" charset="0"/>
            </a:endParaRPr>
          </a:p>
        </p:txBody>
      </p:sp>
      <p:sp>
        <p:nvSpPr>
          <p:cNvPr id="48" name="TextBox 47">
            <a:extLst>
              <a:ext uri="{FF2B5EF4-FFF2-40B4-BE49-F238E27FC236}">
                <a16:creationId xmlns:a16="http://schemas.microsoft.com/office/drawing/2014/main" id="{D085D305-927A-974D-9EE6-39E22F6DFE0B}"/>
              </a:ext>
            </a:extLst>
          </p:cNvPr>
          <p:cNvSpPr txBox="1"/>
          <p:nvPr/>
        </p:nvSpPr>
        <p:spPr>
          <a:xfrm>
            <a:off x="9752744" y="2043687"/>
            <a:ext cx="1840778" cy="400110"/>
          </a:xfrm>
          <a:prstGeom prst="rect">
            <a:avLst/>
          </a:prstGeom>
          <a:noFill/>
        </p:spPr>
        <p:txBody>
          <a:bodyPr wrap="square" rtlCol="0">
            <a:spAutoFit/>
          </a:bodyPr>
          <a:lstStyle/>
          <a:p>
            <a:pPr algn="ctr"/>
            <a:r>
              <a:rPr lang="en-GB" sz="2000" dirty="0">
                <a:latin typeface="Sassoon Sans US 2023" pitchFamily="2" charset="0"/>
              </a:rPr>
              <a:t>uniform</a:t>
            </a:r>
            <a:endParaRPr lang="en-GB" sz="2000" dirty="0">
              <a:solidFill>
                <a:srgbClr val="0432FF"/>
              </a:solidFill>
              <a:latin typeface="Sassoon Sans US 2023" pitchFamily="2" charset="0"/>
            </a:endParaRPr>
          </a:p>
        </p:txBody>
      </p:sp>
      <p:sp>
        <p:nvSpPr>
          <p:cNvPr id="49" name="TextBox 48">
            <a:extLst>
              <a:ext uri="{FF2B5EF4-FFF2-40B4-BE49-F238E27FC236}">
                <a16:creationId xmlns:a16="http://schemas.microsoft.com/office/drawing/2014/main" id="{5D8B54FA-9329-A343-985F-0EA88E451B2A}"/>
              </a:ext>
            </a:extLst>
          </p:cNvPr>
          <p:cNvSpPr txBox="1"/>
          <p:nvPr/>
        </p:nvSpPr>
        <p:spPr>
          <a:xfrm>
            <a:off x="684323" y="4415259"/>
            <a:ext cx="1531917" cy="707886"/>
          </a:xfrm>
          <a:prstGeom prst="rect">
            <a:avLst/>
          </a:prstGeom>
          <a:noFill/>
        </p:spPr>
        <p:txBody>
          <a:bodyPr wrap="square" rtlCol="0">
            <a:spAutoFit/>
          </a:bodyPr>
          <a:lstStyle/>
          <a:p>
            <a:pPr algn="ctr"/>
            <a:r>
              <a:rPr lang="en-GB" sz="2000" dirty="0">
                <a:solidFill>
                  <a:srgbClr val="3372DC"/>
                </a:solidFill>
                <a:latin typeface="Sassoon Sans US 2023" pitchFamily="2" charset="0"/>
              </a:rPr>
              <a:t>horse with one horn</a:t>
            </a:r>
          </a:p>
        </p:txBody>
      </p:sp>
      <p:sp>
        <p:nvSpPr>
          <p:cNvPr id="50" name="TextBox 49">
            <a:extLst>
              <a:ext uri="{FF2B5EF4-FFF2-40B4-BE49-F238E27FC236}">
                <a16:creationId xmlns:a16="http://schemas.microsoft.com/office/drawing/2014/main" id="{4CFCE185-C169-CA4F-AAA3-C24C768EF8EA}"/>
              </a:ext>
            </a:extLst>
          </p:cNvPr>
          <p:cNvSpPr txBox="1"/>
          <p:nvPr/>
        </p:nvSpPr>
        <p:spPr>
          <a:xfrm>
            <a:off x="2771455" y="4549429"/>
            <a:ext cx="1925198" cy="400110"/>
          </a:xfrm>
          <a:prstGeom prst="rect">
            <a:avLst/>
          </a:prstGeom>
          <a:noFill/>
        </p:spPr>
        <p:txBody>
          <a:bodyPr wrap="square" rtlCol="0">
            <a:spAutoFit/>
          </a:bodyPr>
          <a:lstStyle/>
          <a:p>
            <a:pPr algn="ctr"/>
            <a:r>
              <a:rPr lang="en-GB" sz="2000" dirty="0">
                <a:solidFill>
                  <a:srgbClr val="3372DC"/>
                </a:solidFill>
                <a:latin typeface="Sassoon Sans US 2023" pitchFamily="2" charset="0"/>
              </a:rPr>
              <a:t>one wheel</a:t>
            </a:r>
          </a:p>
        </p:txBody>
      </p:sp>
      <p:sp>
        <p:nvSpPr>
          <p:cNvPr id="51" name="TextBox 50">
            <a:extLst>
              <a:ext uri="{FF2B5EF4-FFF2-40B4-BE49-F238E27FC236}">
                <a16:creationId xmlns:a16="http://schemas.microsoft.com/office/drawing/2014/main" id="{F699AA7F-5D4B-4549-BAE4-FDC69F0051E3}"/>
              </a:ext>
            </a:extLst>
          </p:cNvPr>
          <p:cNvSpPr txBox="1"/>
          <p:nvPr/>
        </p:nvSpPr>
        <p:spPr>
          <a:xfrm>
            <a:off x="7413808" y="4549429"/>
            <a:ext cx="2309862" cy="400110"/>
          </a:xfrm>
          <a:prstGeom prst="rect">
            <a:avLst/>
          </a:prstGeom>
          <a:noFill/>
        </p:spPr>
        <p:txBody>
          <a:bodyPr wrap="square" rtlCol="0">
            <a:spAutoFit/>
          </a:bodyPr>
          <a:lstStyle/>
          <a:p>
            <a:pPr algn="ctr"/>
            <a:r>
              <a:rPr lang="en-GB" sz="2000" dirty="0">
                <a:solidFill>
                  <a:srgbClr val="3372DC"/>
                </a:solidFill>
                <a:latin typeface="Sassoon Sans US 2023" pitchFamily="2" charset="0"/>
              </a:rPr>
              <a:t>one of a kind</a:t>
            </a:r>
          </a:p>
        </p:txBody>
      </p:sp>
      <p:sp>
        <p:nvSpPr>
          <p:cNvPr id="52" name="TextBox 51">
            <a:extLst>
              <a:ext uri="{FF2B5EF4-FFF2-40B4-BE49-F238E27FC236}">
                <a16:creationId xmlns:a16="http://schemas.microsoft.com/office/drawing/2014/main" id="{15BB7C8A-28CC-B344-A6A3-519CC2D6999E}"/>
              </a:ext>
            </a:extLst>
          </p:cNvPr>
          <p:cNvSpPr txBox="1"/>
          <p:nvPr/>
        </p:nvSpPr>
        <p:spPr>
          <a:xfrm>
            <a:off x="9752744" y="4420888"/>
            <a:ext cx="1840778" cy="707886"/>
          </a:xfrm>
          <a:prstGeom prst="rect">
            <a:avLst/>
          </a:prstGeom>
          <a:noFill/>
        </p:spPr>
        <p:txBody>
          <a:bodyPr wrap="square" rtlCol="0">
            <a:spAutoFit/>
          </a:bodyPr>
          <a:lstStyle/>
          <a:p>
            <a:pPr algn="ctr"/>
            <a:r>
              <a:rPr lang="en-GB" sz="2000" dirty="0">
                <a:solidFill>
                  <a:srgbClr val="3372DC"/>
                </a:solidFill>
                <a:latin typeface="Sassoon Sans US 2023" pitchFamily="2" charset="0"/>
              </a:rPr>
              <a:t>one look; </a:t>
            </a:r>
          </a:p>
          <a:p>
            <a:pPr algn="ctr"/>
            <a:r>
              <a:rPr lang="en-GB" sz="2000" dirty="0">
                <a:solidFill>
                  <a:srgbClr val="3372DC"/>
                </a:solidFill>
                <a:latin typeface="Sassoon Sans US 2023" pitchFamily="2" charset="0"/>
              </a:rPr>
              <a:t>looks the same</a:t>
            </a:r>
          </a:p>
        </p:txBody>
      </p:sp>
      <p:sp>
        <p:nvSpPr>
          <p:cNvPr id="53" name="TextBox 52">
            <a:extLst>
              <a:ext uri="{FF2B5EF4-FFF2-40B4-BE49-F238E27FC236}">
                <a16:creationId xmlns:a16="http://schemas.microsoft.com/office/drawing/2014/main" id="{837C6928-6DE6-8449-93AE-C7E95A268CA4}"/>
              </a:ext>
            </a:extLst>
          </p:cNvPr>
          <p:cNvSpPr txBox="1"/>
          <p:nvPr/>
        </p:nvSpPr>
        <p:spPr>
          <a:xfrm>
            <a:off x="6293329" y="5504298"/>
            <a:ext cx="4324957" cy="584775"/>
          </a:xfrm>
          <a:prstGeom prst="rect">
            <a:avLst/>
          </a:prstGeom>
          <a:noFill/>
        </p:spPr>
        <p:txBody>
          <a:bodyPr wrap="square" rtlCol="0">
            <a:spAutoFit/>
          </a:bodyPr>
          <a:lstStyle/>
          <a:p>
            <a:pPr algn="ctr"/>
            <a:r>
              <a:rPr lang="en-GB" sz="3200" b="1" i="1" dirty="0" err="1">
                <a:solidFill>
                  <a:srgbClr val="FF3760"/>
                </a:solidFill>
                <a:latin typeface="Sassoon Sans US 2023" pitchFamily="2" charset="0"/>
              </a:rPr>
              <a:t>uni</a:t>
            </a:r>
            <a:r>
              <a:rPr lang="en-GB" sz="3200" dirty="0">
                <a:solidFill>
                  <a:srgbClr val="FF3760"/>
                </a:solidFill>
                <a:latin typeface="Sassoon Sans US 2023" pitchFamily="2" charset="0"/>
              </a:rPr>
              <a:t> means one</a:t>
            </a:r>
          </a:p>
        </p:txBody>
      </p:sp>
      <p:cxnSp>
        <p:nvCxnSpPr>
          <p:cNvPr id="64" name="Straight Arrow Connector 63">
            <a:extLst>
              <a:ext uri="{FF2B5EF4-FFF2-40B4-BE49-F238E27FC236}">
                <a16:creationId xmlns:a16="http://schemas.microsoft.com/office/drawing/2014/main" id="{AD90F1A6-12D5-864F-A2FD-AC4977DBEC8C}"/>
              </a:ext>
            </a:extLst>
          </p:cNvPr>
          <p:cNvCxnSpPr>
            <a:cxnSpLocks/>
          </p:cNvCxnSpPr>
          <p:nvPr/>
        </p:nvCxnSpPr>
        <p:spPr>
          <a:xfrm flipH="1">
            <a:off x="2222774" y="2641112"/>
            <a:ext cx="372285" cy="233089"/>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8B75229-A21F-560A-4EE3-FD215D9F8923}"/>
              </a:ext>
            </a:extLst>
          </p:cNvPr>
          <p:cNvGrpSpPr/>
          <p:nvPr/>
        </p:nvGrpSpPr>
        <p:grpSpPr>
          <a:xfrm>
            <a:off x="798088" y="5249137"/>
            <a:ext cx="4556612" cy="1258518"/>
            <a:chOff x="593304" y="5309211"/>
            <a:chExt cx="4556612" cy="1258518"/>
          </a:xfrm>
        </p:grpSpPr>
        <p:sp>
          <p:nvSpPr>
            <p:cNvPr id="56" name="TextBox 55">
              <a:extLst>
                <a:ext uri="{FF2B5EF4-FFF2-40B4-BE49-F238E27FC236}">
                  <a16:creationId xmlns:a16="http://schemas.microsoft.com/office/drawing/2014/main" id="{593B115F-B80A-A343-A721-30AF90CD2204}"/>
                </a:ext>
              </a:extLst>
            </p:cNvPr>
            <p:cNvSpPr txBox="1"/>
            <p:nvPr/>
          </p:nvSpPr>
          <p:spPr>
            <a:xfrm>
              <a:off x="2165339" y="5448786"/>
              <a:ext cx="2840546" cy="830997"/>
            </a:xfrm>
            <a:prstGeom prst="rect">
              <a:avLst/>
            </a:prstGeom>
            <a:noFill/>
          </p:spPr>
          <p:txBody>
            <a:bodyPr wrap="square">
              <a:spAutoFit/>
            </a:bodyPr>
            <a:lstStyle/>
            <a:p>
              <a:pPr algn="ctr"/>
              <a:r>
                <a:rPr lang="en-GB" sz="1600" dirty="0">
                  <a:effectLst/>
                  <a:latin typeface="Sassoon Sans US 2023" pitchFamily="2" charset="0"/>
                  <a:ea typeface="Muli" pitchFamily="2" charset="77"/>
                  <a:cs typeface="Muli" pitchFamily="2" charset="77"/>
                </a:rPr>
                <a:t>Morphology is the study of the meaning of words and how they are related to other words. </a:t>
              </a:r>
              <a:endParaRPr lang="en-GB" sz="1600" dirty="0">
                <a:latin typeface="Sassoon Sans US 2023" pitchFamily="2" charset="0"/>
              </a:endParaRPr>
            </a:p>
          </p:txBody>
        </p:sp>
        <p:pic>
          <p:nvPicPr>
            <p:cNvPr id="58" name="Picture 57">
              <a:extLst>
                <a:ext uri="{FF2B5EF4-FFF2-40B4-BE49-F238E27FC236}">
                  <a16:creationId xmlns:a16="http://schemas.microsoft.com/office/drawing/2014/main" id="{E8A1571F-D8C0-0C48-9925-351A419681B6}"/>
                </a:ext>
              </a:extLst>
            </p:cNvPr>
            <p:cNvPicPr>
              <a:picLocks noChangeAspect="1"/>
            </p:cNvPicPr>
            <p:nvPr/>
          </p:nvPicPr>
          <p:blipFill>
            <a:blip r:embed="rId3"/>
            <a:srcRect l="2134" r="2134"/>
            <a:stretch/>
          </p:blipFill>
          <p:spPr>
            <a:xfrm rot="411715">
              <a:off x="593304" y="5468277"/>
              <a:ext cx="1004452" cy="1099452"/>
            </a:xfrm>
            <a:prstGeom prst="ellipse">
              <a:avLst/>
            </a:prstGeom>
          </p:spPr>
        </p:pic>
        <p:sp>
          <p:nvSpPr>
            <p:cNvPr id="3" name="Rounded Rectangular Callout 2">
              <a:extLst>
                <a:ext uri="{FF2B5EF4-FFF2-40B4-BE49-F238E27FC236}">
                  <a16:creationId xmlns:a16="http://schemas.microsoft.com/office/drawing/2014/main" id="{98FA2448-A8EC-D352-947F-2A29F9E95F19}"/>
                </a:ext>
              </a:extLst>
            </p:cNvPr>
            <p:cNvSpPr/>
            <p:nvPr/>
          </p:nvSpPr>
          <p:spPr>
            <a:xfrm>
              <a:off x="2009775" y="5309211"/>
              <a:ext cx="3140141" cy="1109725"/>
            </a:xfrm>
            <a:prstGeom prst="wedgeRoundRectCallout">
              <a:avLst>
                <a:gd name="adj1" fmla="val -60087"/>
                <a:gd name="adj2" fmla="val 20246"/>
                <a:gd name="adj3" fmla="val 16667"/>
              </a:avLst>
            </a:prstGeom>
            <a:noFill/>
            <a:ln w="38100">
              <a:solidFill>
                <a:srgbClr val="25D1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3DB2CF9-6B04-D95B-1317-AD9A5B99AAAB}"/>
              </a:ext>
            </a:extLst>
          </p:cNvPr>
          <p:cNvSpPr txBox="1"/>
          <p:nvPr/>
        </p:nvSpPr>
        <p:spPr>
          <a:xfrm>
            <a:off x="2478212" y="2043687"/>
            <a:ext cx="2511684" cy="400110"/>
          </a:xfrm>
          <a:prstGeom prst="rect">
            <a:avLst/>
          </a:prstGeom>
          <a:noFill/>
        </p:spPr>
        <p:txBody>
          <a:bodyPr wrap="square" rtlCol="0">
            <a:spAutoFit/>
          </a:bodyPr>
          <a:lstStyle/>
          <a:p>
            <a:pPr algn="ctr"/>
            <a:r>
              <a:rPr lang="en-GB" sz="2000" dirty="0">
                <a:latin typeface="Sassoon Sans US 2023" pitchFamily="2" charset="0"/>
              </a:rPr>
              <a:t>unicycle</a:t>
            </a:r>
            <a:endParaRPr lang="en-GB" sz="2000" dirty="0">
              <a:solidFill>
                <a:srgbClr val="0432FF"/>
              </a:solidFill>
              <a:latin typeface="Sassoon Sans US 2023" pitchFamily="2" charset="0"/>
            </a:endParaRPr>
          </a:p>
        </p:txBody>
      </p:sp>
      <p:sp>
        <p:nvSpPr>
          <p:cNvPr id="5" name="TextBox 4">
            <a:extLst>
              <a:ext uri="{FF2B5EF4-FFF2-40B4-BE49-F238E27FC236}">
                <a16:creationId xmlns:a16="http://schemas.microsoft.com/office/drawing/2014/main" id="{2C480D5F-7935-3169-25E6-5A7E12E8A71F}"/>
              </a:ext>
            </a:extLst>
          </p:cNvPr>
          <p:cNvSpPr txBox="1"/>
          <p:nvPr/>
        </p:nvSpPr>
        <p:spPr>
          <a:xfrm>
            <a:off x="4939305" y="4549429"/>
            <a:ext cx="2379172" cy="400110"/>
          </a:xfrm>
          <a:prstGeom prst="rect">
            <a:avLst/>
          </a:prstGeom>
          <a:noFill/>
        </p:spPr>
        <p:txBody>
          <a:bodyPr wrap="square" rtlCol="0">
            <a:spAutoFit/>
          </a:bodyPr>
          <a:lstStyle/>
          <a:p>
            <a:pPr algn="ctr"/>
            <a:r>
              <a:rPr lang="en-GB" sz="2000" dirty="0">
                <a:solidFill>
                  <a:srgbClr val="3372DC"/>
                </a:solidFill>
                <a:latin typeface="Sassoon Sans US 2023" pitchFamily="2" charset="0"/>
              </a:rPr>
              <a:t>one nation of states</a:t>
            </a:r>
          </a:p>
        </p:txBody>
      </p:sp>
      <p:pic>
        <p:nvPicPr>
          <p:cNvPr id="12" name="Picture 11" descr="A picture containing symbol, cartoon, screenshot, graphics&#10;&#10;Description automatically generated">
            <a:extLst>
              <a:ext uri="{FF2B5EF4-FFF2-40B4-BE49-F238E27FC236}">
                <a16:creationId xmlns:a16="http://schemas.microsoft.com/office/drawing/2014/main" id="{27C54339-AD34-9876-5947-70A24DF8771B}"/>
              </a:ext>
            </a:extLst>
          </p:cNvPr>
          <p:cNvPicPr>
            <a:picLocks noChangeAspect="1"/>
          </p:cNvPicPr>
          <p:nvPr/>
        </p:nvPicPr>
        <p:blipFill>
          <a:blip r:embed="rId4"/>
          <a:stretch>
            <a:fillRect/>
          </a:stretch>
        </p:blipFill>
        <p:spPr>
          <a:xfrm>
            <a:off x="3262842" y="2688821"/>
            <a:ext cx="942424" cy="1615584"/>
          </a:xfrm>
          <a:prstGeom prst="rect">
            <a:avLst/>
          </a:prstGeom>
        </p:spPr>
      </p:pic>
      <p:pic>
        <p:nvPicPr>
          <p:cNvPr id="14" name="Picture 13" descr="A picture containing animal figure, clipart, cartoon, art&#10;&#10;Description automatically generated">
            <a:extLst>
              <a:ext uri="{FF2B5EF4-FFF2-40B4-BE49-F238E27FC236}">
                <a16:creationId xmlns:a16="http://schemas.microsoft.com/office/drawing/2014/main" id="{FFC2B9EF-81CE-2D42-BCE1-8E9C9CAB4CA0}"/>
              </a:ext>
            </a:extLst>
          </p:cNvPr>
          <p:cNvPicPr>
            <a:picLocks noChangeAspect="1"/>
          </p:cNvPicPr>
          <p:nvPr/>
        </p:nvPicPr>
        <p:blipFill>
          <a:blip r:embed="rId5"/>
          <a:stretch>
            <a:fillRect/>
          </a:stretch>
        </p:blipFill>
        <p:spPr>
          <a:xfrm>
            <a:off x="740820" y="2638925"/>
            <a:ext cx="1561847" cy="1447724"/>
          </a:xfrm>
          <a:prstGeom prst="rect">
            <a:avLst/>
          </a:prstGeom>
        </p:spPr>
      </p:pic>
      <p:grpSp>
        <p:nvGrpSpPr>
          <p:cNvPr id="28" name="Group 27">
            <a:extLst>
              <a:ext uri="{FF2B5EF4-FFF2-40B4-BE49-F238E27FC236}">
                <a16:creationId xmlns:a16="http://schemas.microsoft.com/office/drawing/2014/main" id="{4C91090A-19F7-D853-FC25-0D7EDCCAD494}"/>
              </a:ext>
            </a:extLst>
          </p:cNvPr>
          <p:cNvGrpSpPr/>
          <p:nvPr/>
        </p:nvGrpSpPr>
        <p:grpSpPr>
          <a:xfrm>
            <a:off x="7554131" y="2505272"/>
            <a:ext cx="1932973" cy="1746524"/>
            <a:chOff x="7554131" y="2505272"/>
            <a:chExt cx="1932973" cy="1746524"/>
          </a:xfrm>
        </p:grpSpPr>
        <p:pic>
          <p:nvPicPr>
            <p:cNvPr id="16" name="Picture 15" descr="A picture containing horse, animal figure&#10;&#10;Description automatically generated">
              <a:extLst>
                <a:ext uri="{FF2B5EF4-FFF2-40B4-BE49-F238E27FC236}">
                  <a16:creationId xmlns:a16="http://schemas.microsoft.com/office/drawing/2014/main" id="{98C5815F-A4CA-BE28-BD39-FEEDAA9F3751}"/>
                </a:ext>
              </a:extLst>
            </p:cNvPr>
            <p:cNvPicPr>
              <a:picLocks noChangeAspect="1"/>
            </p:cNvPicPr>
            <p:nvPr/>
          </p:nvPicPr>
          <p:blipFill>
            <a:blip r:embed="rId6"/>
            <a:stretch>
              <a:fillRect/>
            </a:stretch>
          </p:blipFill>
          <p:spPr>
            <a:xfrm>
              <a:off x="7694908" y="2505272"/>
              <a:ext cx="873831" cy="831839"/>
            </a:xfrm>
            <a:prstGeom prst="rect">
              <a:avLst/>
            </a:prstGeom>
          </p:spPr>
        </p:pic>
        <p:pic>
          <p:nvPicPr>
            <p:cNvPr id="17" name="Picture 16" descr="A picture containing horse, animal figure&#10;&#10;Description automatically generated">
              <a:extLst>
                <a:ext uri="{FF2B5EF4-FFF2-40B4-BE49-F238E27FC236}">
                  <a16:creationId xmlns:a16="http://schemas.microsoft.com/office/drawing/2014/main" id="{F82D90DF-2CB8-6CD2-5280-63EA00E639FE}"/>
                </a:ext>
              </a:extLst>
            </p:cNvPr>
            <p:cNvPicPr>
              <a:picLocks noChangeAspect="1"/>
            </p:cNvPicPr>
            <p:nvPr/>
          </p:nvPicPr>
          <p:blipFill>
            <a:blip r:embed="rId6"/>
            <a:stretch>
              <a:fillRect/>
            </a:stretch>
          </p:blipFill>
          <p:spPr>
            <a:xfrm>
              <a:off x="8613273" y="2547945"/>
              <a:ext cx="873831" cy="831839"/>
            </a:xfrm>
            <a:prstGeom prst="rect">
              <a:avLst/>
            </a:prstGeom>
          </p:spPr>
        </p:pic>
        <p:pic>
          <p:nvPicPr>
            <p:cNvPr id="18" name="Picture 17" descr="A picture containing horse, animal figure&#10;&#10;Description automatically generated">
              <a:extLst>
                <a:ext uri="{FF2B5EF4-FFF2-40B4-BE49-F238E27FC236}">
                  <a16:creationId xmlns:a16="http://schemas.microsoft.com/office/drawing/2014/main" id="{1A8FF54D-FF14-99DD-9B85-65956746D2F7}"/>
                </a:ext>
              </a:extLst>
            </p:cNvPr>
            <p:cNvPicPr>
              <a:picLocks noChangeAspect="1"/>
            </p:cNvPicPr>
            <p:nvPr/>
          </p:nvPicPr>
          <p:blipFill>
            <a:blip r:embed="rId6"/>
            <a:stretch>
              <a:fillRect/>
            </a:stretch>
          </p:blipFill>
          <p:spPr>
            <a:xfrm flipH="1">
              <a:off x="7581976" y="2928053"/>
              <a:ext cx="873831" cy="831839"/>
            </a:xfrm>
            <a:prstGeom prst="rect">
              <a:avLst/>
            </a:prstGeom>
          </p:spPr>
        </p:pic>
        <p:pic>
          <p:nvPicPr>
            <p:cNvPr id="19" name="Picture 18" descr="A picture containing horse, animal figure&#10;&#10;Description automatically generated">
              <a:extLst>
                <a:ext uri="{FF2B5EF4-FFF2-40B4-BE49-F238E27FC236}">
                  <a16:creationId xmlns:a16="http://schemas.microsoft.com/office/drawing/2014/main" id="{D8A21EBC-74EE-1F2B-7AFA-DD5BC010BD09}"/>
                </a:ext>
              </a:extLst>
            </p:cNvPr>
            <p:cNvPicPr>
              <a:picLocks noChangeAspect="1"/>
            </p:cNvPicPr>
            <p:nvPr/>
          </p:nvPicPr>
          <p:blipFill>
            <a:blip r:embed="rId6"/>
            <a:stretch>
              <a:fillRect/>
            </a:stretch>
          </p:blipFill>
          <p:spPr>
            <a:xfrm flipH="1">
              <a:off x="8321161" y="2970726"/>
              <a:ext cx="873831" cy="831839"/>
            </a:xfrm>
            <a:prstGeom prst="rect">
              <a:avLst/>
            </a:prstGeom>
          </p:spPr>
        </p:pic>
        <p:pic>
          <p:nvPicPr>
            <p:cNvPr id="20" name="Picture 19" descr="A picture containing horse, animal figure&#10;&#10;Description automatically generated">
              <a:extLst>
                <a:ext uri="{FF2B5EF4-FFF2-40B4-BE49-F238E27FC236}">
                  <a16:creationId xmlns:a16="http://schemas.microsoft.com/office/drawing/2014/main" id="{28C73FBF-563A-10A9-DDC6-3C897A73043D}"/>
                </a:ext>
              </a:extLst>
            </p:cNvPr>
            <p:cNvPicPr>
              <a:picLocks noChangeAspect="1"/>
            </p:cNvPicPr>
            <p:nvPr/>
          </p:nvPicPr>
          <p:blipFill>
            <a:blip r:embed="rId6"/>
            <a:stretch>
              <a:fillRect/>
            </a:stretch>
          </p:blipFill>
          <p:spPr>
            <a:xfrm flipH="1">
              <a:off x="8577193" y="3385254"/>
              <a:ext cx="873831" cy="831839"/>
            </a:xfrm>
            <a:prstGeom prst="rect">
              <a:avLst/>
            </a:prstGeom>
          </p:spPr>
        </p:pic>
        <p:pic>
          <p:nvPicPr>
            <p:cNvPr id="22" name="Picture 21" descr="A picture containing animal figure, clipart, art, creativity&#10;&#10;Description automatically generated">
              <a:extLst>
                <a:ext uri="{FF2B5EF4-FFF2-40B4-BE49-F238E27FC236}">
                  <a16:creationId xmlns:a16="http://schemas.microsoft.com/office/drawing/2014/main" id="{8F12CB0A-563A-B50B-8098-33692A733CEF}"/>
                </a:ext>
              </a:extLst>
            </p:cNvPr>
            <p:cNvPicPr>
              <a:picLocks noChangeAspect="1"/>
            </p:cNvPicPr>
            <p:nvPr/>
          </p:nvPicPr>
          <p:blipFill>
            <a:blip r:embed="rId7"/>
            <a:stretch>
              <a:fillRect/>
            </a:stretch>
          </p:blipFill>
          <p:spPr>
            <a:xfrm>
              <a:off x="7554131" y="3285784"/>
              <a:ext cx="1042162" cy="966012"/>
            </a:xfrm>
            <a:prstGeom prst="rect">
              <a:avLst/>
            </a:prstGeom>
          </p:spPr>
        </p:pic>
      </p:grpSp>
      <p:pic>
        <p:nvPicPr>
          <p:cNvPr id="24" name="Picture 23" descr="A map of the united states&#10;&#10;Description automatically generated">
            <a:extLst>
              <a:ext uri="{FF2B5EF4-FFF2-40B4-BE49-F238E27FC236}">
                <a16:creationId xmlns:a16="http://schemas.microsoft.com/office/drawing/2014/main" id="{C4BEB155-B334-1A8C-E054-D7141BE47F08}"/>
              </a:ext>
            </a:extLst>
          </p:cNvPr>
          <p:cNvPicPr>
            <a:picLocks noChangeAspect="1"/>
          </p:cNvPicPr>
          <p:nvPr/>
        </p:nvPicPr>
        <p:blipFill>
          <a:blip r:embed="rId8"/>
          <a:stretch>
            <a:fillRect/>
          </a:stretch>
        </p:blipFill>
        <p:spPr>
          <a:xfrm>
            <a:off x="5128262" y="2750494"/>
            <a:ext cx="2070199" cy="1317910"/>
          </a:xfrm>
          <a:prstGeom prst="rect">
            <a:avLst/>
          </a:prstGeom>
        </p:spPr>
      </p:pic>
      <p:pic>
        <p:nvPicPr>
          <p:cNvPr id="26" name="Picture 25" descr="A green suit with a white shirt and tie&#10;&#10;Description automatically generated with low confidence">
            <a:extLst>
              <a:ext uri="{FF2B5EF4-FFF2-40B4-BE49-F238E27FC236}">
                <a16:creationId xmlns:a16="http://schemas.microsoft.com/office/drawing/2014/main" id="{D43E81C4-2824-F2F0-298F-94356D179B8E}"/>
              </a:ext>
            </a:extLst>
          </p:cNvPr>
          <p:cNvPicPr>
            <a:picLocks noChangeAspect="1"/>
          </p:cNvPicPr>
          <p:nvPr/>
        </p:nvPicPr>
        <p:blipFill>
          <a:blip r:embed="rId9"/>
          <a:stretch>
            <a:fillRect/>
          </a:stretch>
        </p:blipFill>
        <p:spPr>
          <a:xfrm>
            <a:off x="9788694" y="2525010"/>
            <a:ext cx="1768878" cy="1768878"/>
          </a:xfrm>
          <a:prstGeom prst="rect">
            <a:avLst/>
          </a:prstGeom>
        </p:spPr>
      </p:pic>
    </p:spTree>
    <p:extLst>
      <p:ext uri="{BB962C8B-B14F-4D97-AF65-F5344CB8AC3E}">
        <p14:creationId xmlns:p14="http://schemas.microsoft.com/office/powerpoint/2010/main" val="132760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par>
                                <p:cTn id="21" presetID="9"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500"/>
                                        <p:tgtEl>
                                          <p:spTgt spid="46"/>
                                        </p:tgtEl>
                                      </p:cBhvr>
                                    </p:animEffect>
                                  </p:childTnLst>
                                </p:cTn>
                              </p:par>
                              <p:par>
                                <p:cTn id="29" presetID="9"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dissolve">
                                      <p:cBhvr>
                                        <p:cTn id="36" dur="500"/>
                                        <p:tgtEl>
                                          <p:spTgt spid="47"/>
                                        </p:tgtEl>
                                      </p:cBhvr>
                                    </p:animEffect>
                                  </p:childTnLst>
                                </p:cTn>
                              </p:par>
                              <p:par>
                                <p:cTn id="37" presetID="9"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dissolv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dissolve">
                                      <p:cBhvr>
                                        <p:cTn id="44" dur="500"/>
                                        <p:tgtEl>
                                          <p:spTgt spid="48"/>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dissolv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dissolv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ssolv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51">
                                            <p:txEl>
                                              <p:pRg st="0" end="0"/>
                                            </p:txEl>
                                          </p:spTgt>
                                        </p:tgtEl>
                                        <p:attrNameLst>
                                          <p:attrName>style.visibility</p:attrName>
                                        </p:attrNameLst>
                                      </p:cBhvr>
                                      <p:to>
                                        <p:strVal val="visible"/>
                                      </p:to>
                                    </p:set>
                                    <p:animEffect transition="in" filter="dissolve">
                                      <p:cBhvr>
                                        <p:cTn id="67" dur="500"/>
                                        <p:tgtEl>
                                          <p:spTgt spid="5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dissolve">
                                      <p:cBhvr>
                                        <p:cTn id="72" dur="500"/>
                                        <p:tgtEl>
                                          <p:spTgt spid="5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dissolve">
                                      <p:cBhvr>
                                        <p:cTn id="7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6" grpId="0"/>
      <p:bldP spid="47" grpId="0"/>
      <p:bldP spid="48" grpId="0"/>
      <p:bldP spid="49" grpId="0"/>
      <p:bldP spid="50" grpId="0"/>
      <p:bldP spid="52" grpId="0"/>
      <p:bldP spid="53" grpId="0"/>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1BE3D6-FF3C-13BF-E493-C101F8F3F81A}"/>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6</a:t>
            </a:fld>
            <a:endParaRPr lang="en-US" dirty="0">
              <a:latin typeface="Sassoon Sans US 2023" pitchFamily="2" charset="77"/>
            </a:endParaRPr>
          </a:p>
        </p:txBody>
      </p:sp>
      <p:sp>
        <p:nvSpPr>
          <p:cNvPr id="5" name="Text Placeholder 4">
            <a:extLst>
              <a:ext uri="{FF2B5EF4-FFF2-40B4-BE49-F238E27FC236}">
                <a16:creationId xmlns:a16="http://schemas.microsoft.com/office/drawing/2014/main" id="{C9E81769-8D38-304B-AAA2-976FCE08B227}"/>
              </a:ext>
            </a:extLst>
          </p:cNvPr>
          <p:cNvSpPr>
            <a:spLocks noGrp="1"/>
          </p:cNvSpPr>
          <p:nvPr>
            <p:ph type="body" sz="quarter" idx="10"/>
          </p:nvPr>
        </p:nvSpPr>
        <p:spPr/>
        <p:txBody>
          <a:bodyPr/>
          <a:lstStyle/>
          <a:p>
            <a:r>
              <a:rPr lang="en-US" dirty="0"/>
              <a:t>Syllable Maps</a:t>
            </a:r>
          </a:p>
        </p:txBody>
      </p:sp>
      <p:sp>
        <p:nvSpPr>
          <p:cNvPr id="15" name="Title 1">
            <a:extLst>
              <a:ext uri="{FF2B5EF4-FFF2-40B4-BE49-F238E27FC236}">
                <a16:creationId xmlns:a16="http://schemas.microsoft.com/office/drawing/2014/main" id="{B8382247-99FD-8AA6-CC38-155F3822EFA3}"/>
              </a:ext>
            </a:extLst>
          </p:cNvPr>
          <p:cNvSpPr txBox="1">
            <a:spLocks/>
          </p:cNvSpPr>
          <p:nvPr/>
        </p:nvSpPr>
        <p:spPr>
          <a:xfrm>
            <a:off x="4347744" y="1867423"/>
            <a:ext cx="1180131" cy="5478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3200" dirty="0">
                <a:latin typeface="Sassoon Sans US 2023" pitchFamily="2" charset="77"/>
              </a:rPr>
              <a:t>frozen</a:t>
            </a:r>
          </a:p>
        </p:txBody>
      </p:sp>
      <p:sp>
        <p:nvSpPr>
          <p:cNvPr id="17" name="Title 1">
            <a:extLst>
              <a:ext uri="{FF2B5EF4-FFF2-40B4-BE49-F238E27FC236}">
                <a16:creationId xmlns:a16="http://schemas.microsoft.com/office/drawing/2014/main" id="{9AF8BE29-0DCF-4087-1E1D-3D8F35E47441}"/>
              </a:ext>
            </a:extLst>
          </p:cNvPr>
          <p:cNvSpPr txBox="1">
            <a:spLocks/>
          </p:cNvSpPr>
          <p:nvPr/>
        </p:nvSpPr>
        <p:spPr>
          <a:xfrm>
            <a:off x="4273441" y="2705417"/>
            <a:ext cx="1298753" cy="58477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nSpc>
                <a:spcPct val="100000"/>
              </a:lnSpc>
            </a:pPr>
            <a:r>
              <a:rPr lang="en-GB" sz="3200" dirty="0" err="1">
                <a:latin typeface="Sassoon Sans US 2023" pitchFamily="2" charset="77"/>
              </a:rPr>
              <a:t>fro</a:t>
            </a:r>
            <a:r>
              <a:rPr lang="en-GB" sz="3200" b="1" dirty="0" err="1">
                <a:solidFill>
                  <a:srgbClr val="FF3760"/>
                </a:solidFill>
                <a:latin typeface="Sassoon Sans US 2023" pitchFamily="2" charset="77"/>
              </a:rPr>
              <a:t>|</a:t>
            </a:r>
            <a:r>
              <a:rPr lang="en-GB" sz="3200" dirty="0" err="1">
                <a:latin typeface="Sassoon Sans US 2023" pitchFamily="2" charset="77"/>
              </a:rPr>
              <a:t>zen</a:t>
            </a:r>
            <a:endParaRPr lang="en-GB" sz="3200" dirty="0">
              <a:latin typeface="Sassoon Sans US 2023" pitchFamily="2" charset="77"/>
            </a:endParaRPr>
          </a:p>
        </p:txBody>
      </p:sp>
      <p:sp>
        <p:nvSpPr>
          <p:cNvPr id="19" name="Title 1">
            <a:extLst>
              <a:ext uri="{FF2B5EF4-FFF2-40B4-BE49-F238E27FC236}">
                <a16:creationId xmlns:a16="http://schemas.microsoft.com/office/drawing/2014/main" id="{85844EC9-7ED8-A999-1B1C-0214F1D6AEBA}"/>
              </a:ext>
            </a:extLst>
          </p:cNvPr>
          <p:cNvSpPr txBox="1">
            <a:spLocks/>
          </p:cNvSpPr>
          <p:nvPr/>
        </p:nvSpPr>
        <p:spPr>
          <a:xfrm>
            <a:off x="6852847" y="5679871"/>
            <a:ext cx="886781"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nSpc>
                <a:spcPct val="100000"/>
              </a:lnSpc>
            </a:pPr>
            <a:r>
              <a:rPr lang="en-GB" sz="2400" dirty="0" err="1">
                <a:latin typeface="Sassoon Sans US 2023" pitchFamily="2" charset="77"/>
              </a:rPr>
              <a:t>ba</a:t>
            </a:r>
            <a:r>
              <a:rPr lang="en-GB" sz="2400" b="1" dirty="0" err="1">
                <a:solidFill>
                  <a:srgbClr val="FF3760"/>
                </a:solidFill>
                <a:latin typeface="Sassoon Sans US 2023" pitchFamily="2" charset="77"/>
              </a:rPr>
              <a:t>|</a:t>
            </a:r>
            <a:r>
              <a:rPr lang="en-GB" sz="2400" dirty="0" err="1">
                <a:latin typeface="Sassoon Sans US 2023" pitchFamily="2" charset="77"/>
              </a:rPr>
              <a:t>sic</a:t>
            </a:r>
            <a:endParaRPr lang="en-GB" sz="2400" dirty="0">
              <a:latin typeface="Sassoon Sans US 2023" pitchFamily="2" charset="77"/>
            </a:endParaRPr>
          </a:p>
        </p:txBody>
      </p:sp>
      <p:sp>
        <p:nvSpPr>
          <p:cNvPr id="20" name="Title 1">
            <a:extLst>
              <a:ext uri="{FF2B5EF4-FFF2-40B4-BE49-F238E27FC236}">
                <a16:creationId xmlns:a16="http://schemas.microsoft.com/office/drawing/2014/main" id="{689A1D08-DA3C-5A10-DB97-1049FDF28A98}"/>
              </a:ext>
            </a:extLst>
          </p:cNvPr>
          <p:cNvSpPr txBox="1">
            <a:spLocks/>
          </p:cNvSpPr>
          <p:nvPr/>
        </p:nvSpPr>
        <p:spPr>
          <a:xfrm>
            <a:off x="3810544" y="5679871"/>
            <a:ext cx="1192955"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nSpc>
                <a:spcPct val="100000"/>
              </a:lnSpc>
            </a:pPr>
            <a:r>
              <a:rPr lang="en-GB" sz="2400" dirty="0" err="1">
                <a:latin typeface="Sassoon Sans US 2023" pitchFamily="2" charset="77"/>
              </a:rPr>
              <a:t>pre</a:t>
            </a:r>
            <a:r>
              <a:rPr lang="en-GB" sz="2400" b="1" dirty="0" err="1">
                <a:solidFill>
                  <a:srgbClr val="FF3760"/>
                </a:solidFill>
                <a:latin typeface="Sassoon Sans US 2023" pitchFamily="2" charset="77"/>
              </a:rPr>
              <a:t>|</a:t>
            </a:r>
            <a:r>
              <a:rPr lang="en-GB" sz="2400" dirty="0" err="1">
                <a:latin typeface="Sassoon Sans US 2023" pitchFamily="2" charset="77"/>
              </a:rPr>
              <a:t>vent</a:t>
            </a:r>
            <a:endParaRPr lang="en-GB" sz="2400" dirty="0">
              <a:latin typeface="Sassoon Sans US 2023" pitchFamily="2" charset="77"/>
            </a:endParaRPr>
          </a:p>
        </p:txBody>
      </p:sp>
      <p:sp>
        <p:nvSpPr>
          <p:cNvPr id="21" name="Title 1">
            <a:extLst>
              <a:ext uri="{FF2B5EF4-FFF2-40B4-BE49-F238E27FC236}">
                <a16:creationId xmlns:a16="http://schemas.microsoft.com/office/drawing/2014/main" id="{2467D8DC-1A6B-9B45-0F25-B9CA66C0141E}"/>
              </a:ext>
            </a:extLst>
          </p:cNvPr>
          <p:cNvSpPr txBox="1">
            <a:spLocks/>
          </p:cNvSpPr>
          <p:nvPr/>
        </p:nvSpPr>
        <p:spPr>
          <a:xfrm>
            <a:off x="9372345" y="5679871"/>
            <a:ext cx="1322798"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gn="ctr">
              <a:lnSpc>
                <a:spcPct val="100000"/>
              </a:lnSpc>
            </a:pPr>
            <a:r>
              <a:rPr lang="en-GB" sz="2400" dirty="0" err="1">
                <a:latin typeface="Sassoon Sans US 2023" pitchFamily="2" charset="77"/>
              </a:rPr>
              <a:t>co</a:t>
            </a:r>
            <a:r>
              <a:rPr lang="en-GB" sz="2400" b="1" dirty="0" err="1">
                <a:solidFill>
                  <a:srgbClr val="FF3760"/>
                </a:solidFill>
                <a:latin typeface="Sassoon Sans US 2023" pitchFamily="2" charset="77"/>
              </a:rPr>
              <a:t>|</a:t>
            </a:r>
            <a:r>
              <a:rPr lang="en-GB" sz="2400" dirty="0" err="1">
                <a:latin typeface="Sassoon Sans US 2023" pitchFamily="2" charset="77"/>
              </a:rPr>
              <a:t>co</a:t>
            </a:r>
            <a:r>
              <a:rPr lang="en-GB" sz="2400" b="1" dirty="0" err="1">
                <a:solidFill>
                  <a:srgbClr val="FF3760"/>
                </a:solidFill>
                <a:latin typeface="Sassoon Sans US 2023" pitchFamily="2" charset="77"/>
              </a:rPr>
              <a:t>|</a:t>
            </a:r>
            <a:r>
              <a:rPr lang="en-GB" sz="2400" dirty="0" err="1">
                <a:latin typeface="Sassoon Sans US 2023" pitchFamily="2" charset="77"/>
              </a:rPr>
              <a:t>nut</a:t>
            </a:r>
            <a:endParaRPr lang="en-GB" sz="2400" dirty="0">
              <a:latin typeface="Sassoon Sans US 2023" pitchFamily="2" charset="77"/>
            </a:endParaRPr>
          </a:p>
        </p:txBody>
      </p:sp>
      <p:sp>
        <p:nvSpPr>
          <p:cNvPr id="25" name="Title 1">
            <a:extLst>
              <a:ext uri="{FF2B5EF4-FFF2-40B4-BE49-F238E27FC236}">
                <a16:creationId xmlns:a16="http://schemas.microsoft.com/office/drawing/2014/main" id="{D927B173-84FF-6574-4619-64E22465D265}"/>
              </a:ext>
            </a:extLst>
          </p:cNvPr>
          <p:cNvSpPr txBox="1">
            <a:spLocks/>
          </p:cNvSpPr>
          <p:nvPr/>
        </p:nvSpPr>
        <p:spPr>
          <a:xfrm>
            <a:off x="6876452" y="4937156"/>
            <a:ext cx="798617" cy="4339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2400" dirty="0">
                <a:latin typeface="Sassoon Sans US 2023" pitchFamily="2" charset="77"/>
              </a:rPr>
              <a:t>basic</a:t>
            </a:r>
          </a:p>
        </p:txBody>
      </p:sp>
      <p:sp>
        <p:nvSpPr>
          <p:cNvPr id="26" name="Title 1">
            <a:extLst>
              <a:ext uri="{FF2B5EF4-FFF2-40B4-BE49-F238E27FC236}">
                <a16:creationId xmlns:a16="http://schemas.microsoft.com/office/drawing/2014/main" id="{F7720E54-B476-D233-5456-0528A91B250D}"/>
              </a:ext>
            </a:extLst>
          </p:cNvPr>
          <p:cNvSpPr txBox="1">
            <a:spLocks/>
          </p:cNvSpPr>
          <p:nvPr/>
        </p:nvSpPr>
        <p:spPr>
          <a:xfrm>
            <a:off x="3845167" y="4923306"/>
            <a:ext cx="1104790"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nSpc>
                <a:spcPct val="100000"/>
              </a:lnSpc>
            </a:pPr>
            <a:r>
              <a:rPr lang="en-GB" sz="2400" dirty="0">
                <a:latin typeface="Sassoon Sans US 2023" pitchFamily="2" charset="77"/>
              </a:rPr>
              <a:t>prevent</a:t>
            </a:r>
          </a:p>
        </p:txBody>
      </p:sp>
      <p:sp>
        <p:nvSpPr>
          <p:cNvPr id="27" name="Title 1">
            <a:extLst>
              <a:ext uri="{FF2B5EF4-FFF2-40B4-BE49-F238E27FC236}">
                <a16:creationId xmlns:a16="http://schemas.microsoft.com/office/drawing/2014/main" id="{0886C9FC-DFC4-E286-5490-64693050FF7C}"/>
              </a:ext>
            </a:extLst>
          </p:cNvPr>
          <p:cNvSpPr txBox="1">
            <a:spLocks/>
          </p:cNvSpPr>
          <p:nvPr/>
        </p:nvSpPr>
        <p:spPr>
          <a:xfrm>
            <a:off x="9445644" y="4923306"/>
            <a:ext cx="1146468"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gn="ctr">
              <a:lnSpc>
                <a:spcPct val="100000"/>
              </a:lnSpc>
            </a:pPr>
            <a:r>
              <a:rPr lang="en-GB" sz="2400" dirty="0">
                <a:latin typeface="Sassoon Sans US 2023" pitchFamily="2" charset="77"/>
              </a:rPr>
              <a:t>coconut</a:t>
            </a:r>
          </a:p>
        </p:txBody>
      </p:sp>
      <p:pic>
        <p:nvPicPr>
          <p:cNvPr id="28" name="Picture 27">
            <a:extLst>
              <a:ext uri="{FF2B5EF4-FFF2-40B4-BE49-F238E27FC236}">
                <a16:creationId xmlns:a16="http://schemas.microsoft.com/office/drawing/2014/main" id="{F78D9211-05D6-521A-8E8F-65C622B0DBF0}"/>
              </a:ext>
            </a:extLst>
          </p:cNvPr>
          <p:cNvPicPr>
            <a:picLocks noChangeAspect="1"/>
          </p:cNvPicPr>
          <p:nvPr/>
        </p:nvPicPr>
        <p:blipFill>
          <a:blip r:embed="rId3"/>
          <a:srcRect/>
          <a:stretch/>
        </p:blipFill>
        <p:spPr>
          <a:xfrm>
            <a:off x="1189091" y="5125829"/>
            <a:ext cx="1135682" cy="1133333"/>
          </a:xfrm>
          <a:prstGeom prst="rect">
            <a:avLst/>
          </a:prstGeom>
        </p:spPr>
      </p:pic>
      <p:grpSp>
        <p:nvGrpSpPr>
          <p:cNvPr id="37" name="Group 36">
            <a:extLst>
              <a:ext uri="{FF2B5EF4-FFF2-40B4-BE49-F238E27FC236}">
                <a16:creationId xmlns:a16="http://schemas.microsoft.com/office/drawing/2014/main" id="{B7415E43-189A-5D4F-148F-7BA1F787AFCF}"/>
              </a:ext>
            </a:extLst>
          </p:cNvPr>
          <p:cNvGrpSpPr/>
          <p:nvPr/>
        </p:nvGrpSpPr>
        <p:grpSpPr>
          <a:xfrm>
            <a:off x="419186" y="1869832"/>
            <a:ext cx="3097463" cy="2375383"/>
            <a:chOff x="278674" y="4417522"/>
            <a:chExt cx="3097463" cy="2375383"/>
          </a:xfrm>
        </p:grpSpPr>
        <p:pic>
          <p:nvPicPr>
            <p:cNvPr id="11" name="Picture 10" descr="A cartoon of a person&#10;&#10;Description automatically generated with low confidence">
              <a:extLst>
                <a:ext uri="{FF2B5EF4-FFF2-40B4-BE49-F238E27FC236}">
                  <a16:creationId xmlns:a16="http://schemas.microsoft.com/office/drawing/2014/main" id="{5120C976-346C-3C3E-85BC-5A0C43A3ADAE}"/>
                </a:ext>
              </a:extLst>
            </p:cNvPr>
            <p:cNvPicPr>
              <a:picLocks noChangeAspect="1"/>
            </p:cNvPicPr>
            <p:nvPr/>
          </p:nvPicPr>
          <p:blipFill>
            <a:blip r:embed="rId4"/>
            <a:stretch>
              <a:fillRect/>
            </a:stretch>
          </p:blipFill>
          <p:spPr>
            <a:xfrm flipH="1">
              <a:off x="278674" y="4417522"/>
              <a:ext cx="946379" cy="2375383"/>
            </a:xfrm>
            <a:prstGeom prst="rect">
              <a:avLst/>
            </a:prstGeom>
          </p:spPr>
        </p:pic>
        <p:grpSp>
          <p:nvGrpSpPr>
            <p:cNvPr id="31" name="Group 30">
              <a:extLst>
                <a:ext uri="{FF2B5EF4-FFF2-40B4-BE49-F238E27FC236}">
                  <a16:creationId xmlns:a16="http://schemas.microsoft.com/office/drawing/2014/main" id="{45D84399-72C1-27AC-F3E7-3CAE022CD21B}"/>
                </a:ext>
              </a:extLst>
            </p:cNvPr>
            <p:cNvGrpSpPr/>
            <p:nvPr/>
          </p:nvGrpSpPr>
          <p:grpSpPr>
            <a:xfrm>
              <a:off x="1106199" y="4609727"/>
              <a:ext cx="2269938" cy="1703426"/>
              <a:chOff x="309682" y="4705566"/>
              <a:chExt cx="2269938" cy="1703426"/>
            </a:xfrm>
          </p:grpSpPr>
          <p:sp>
            <p:nvSpPr>
              <p:cNvPr id="29" name="Freeform 28">
                <a:extLst>
                  <a:ext uri="{FF2B5EF4-FFF2-40B4-BE49-F238E27FC236}">
                    <a16:creationId xmlns:a16="http://schemas.microsoft.com/office/drawing/2014/main" id="{AE86E0DE-5863-43AD-D9FD-798B9D91907C}"/>
                  </a:ext>
                </a:extLst>
              </p:cNvPr>
              <p:cNvSpPr/>
              <p:nvPr/>
            </p:nvSpPr>
            <p:spPr>
              <a:xfrm rot="16626670">
                <a:off x="592938" y="4422310"/>
                <a:ext cx="1703426" cy="2269938"/>
              </a:xfrm>
              <a:custGeom>
                <a:avLst/>
                <a:gdLst>
                  <a:gd name="connsiteX0" fmla="*/ 1621573 w 1780793"/>
                  <a:gd name="connsiteY0" fmla="*/ 692999 h 2421389"/>
                  <a:gd name="connsiteX1" fmla="*/ 1778397 w 1780793"/>
                  <a:gd name="connsiteY1" fmla="*/ 1950054 h 2421389"/>
                  <a:gd name="connsiteX2" fmla="*/ 1511457 w 1780793"/>
                  <a:gd name="connsiteY2" fmla="*/ 2293090 h 2421389"/>
                  <a:gd name="connsiteX3" fmla="*/ 502256 w 1780793"/>
                  <a:gd name="connsiteY3" fmla="*/ 2418993 h 2421389"/>
                  <a:gd name="connsiteX4" fmla="*/ 159219 w 1780793"/>
                  <a:gd name="connsiteY4" fmla="*/ 2152054 h 2421389"/>
                  <a:gd name="connsiteX5" fmla="*/ 2396 w 1780793"/>
                  <a:gd name="connsiteY5" fmla="*/ 894999 h 2421389"/>
                  <a:gd name="connsiteX6" fmla="*/ 269335 w 1780793"/>
                  <a:gd name="connsiteY6" fmla="*/ 551963 h 2421389"/>
                  <a:gd name="connsiteX7" fmla="*/ 653406 w 1780793"/>
                  <a:gd name="connsiteY7" fmla="*/ 504048 h 2421389"/>
                  <a:gd name="connsiteX8" fmla="*/ 783961 w 1780793"/>
                  <a:gd name="connsiteY8" fmla="*/ 0 h 2421389"/>
                  <a:gd name="connsiteX9" fmla="*/ 906343 w 1780793"/>
                  <a:gd name="connsiteY9" fmla="*/ 472493 h 2421389"/>
                  <a:gd name="connsiteX10" fmla="*/ 1278537 w 1780793"/>
                  <a:gd name="connsiteY10" fmla="*/ 426060 h 2421389"/>
                  <a:gd name="connsiteX11" fmla="*/ 1621573 w 1780793"/>
                  <a:gd name="connsiteY11" fmla="*/ 692999 h 2421389"/>
                  <a:gd name="connsiteX0" fmla="*/ 1621573 w 1780793"/>
                  <a:gd name="connsiteY0" fmla="*/ 709170 h 2437560"/>
                  <a:gd name="connsiteX1" fmla="*/ 1778397 w 1780793"/>
                  <a:gd name="connsiteY1" fmla="*/ 1966225 h 2437560"/>
                  <a:gd name="connsiteX2" fmla="*/ 1511457 w 1780793"/>
                  <a:gd name="connsiteY2" fmla="*/ 2309261 h 2437560"/>
                  <a:gd name="connsiteX3" fmla="*/ 502256 w 1780793"/>
                  <a:gd name="connsiteY3" fmla="*/ 2435164 h 2437560"/>
                  <a:gd name="connsiteX4" fmla="*/ 159219 w 1780793"/>
                  <a:gd name="connsiteY4" fmla="*/ 2168225 h 2437560"/>
                  <a:gd name="connsiteX5" fmla="*/ 2396 w 1780793"/>
                  <a:gd name="connsiteY5" fmla="*/ 911170 h 2437560"/>
                  <a:gd name="connsiteX6" fmla="*/ 269335 w 1780793"/>
                  <a:gd name="connsiteY6" fmla="*/ 568134 h 2437560"/>
                  <a:gd name="connsiteX7" fmla="*/ 653406 w 1780793"/>
                  <a:gd name="connsiteY7" fmla="*/ 520219 h 2437560"/>
                  <a:gd name="connsiteX8" fmla="*/ 913585 w 1780793"/>
                  <a:gd name="connsiteY8" fmla="*/ 0 h 2437560"/>
                  <a:gd name="connsiteX9" fmla="*/ 906343 w 1780793"/>
                  <a:gd name="connsiteY9" fmla="*/ 488664 h 2437560"/>
                  <a:gd name="connsiteX10" fmla="*/ 1278537 w 1780793"/>
                  <a:gd name="connsiteY10" fmla="*/ 442231 h 2437560"/>
                  <a:gd name="connsiteX11" fmla="*/ 1621573 w 1780793"/>
                  <a:gd name="connsiteY11" fmla="*/ 709170 h 24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793" h="2437560">
                    <a:moveTo>
                      <a:pt x="1621573" y="709170"/>
                    </a:moveTo>
                    <a:lnTo>
                      <a:pt x="1778397" y="1966225"/>
                    </a:lnTo>
                    <a:cubicBezTo>
                      <a:pt x="1799410" y="2134665"/>
                      <a:pt x="1679898" y="2288248"/>
                      <a:pt x="1511457" y="2309261"/>
                    </a:cubicBezTo>
                    <a:lnTo>
                      <a:pt x="502256" y="2435164"/>
                    </a:lnTo>
                    <a:cubicBezTo>
                      <a:pt x="333815" y="2456177"/>
                      <a:pt x="180233" y="2336665"/>
                      <a:pt x="159219" y="2168225"/>
                    </a:cubicBezTo>
                    <a:lnTo>
                      <a:pt x="2396" y="911170"/>
                    </a:lnTo>
                    <a:cubicBezTo>
                      <a:pt x="-18618" y="742730"/>
                      <a:pt x="100895" y="589147"/>
                      <a:pt x="269335" y="568134"/>
                    </a:cubicBezTo>
                    <a:lnTo>
                      <a:pt x="653406" y="520219"/>
                    </a:lnTo>
                    <a:lnTo>
                      <a:pt x="913585" y="0"/>
                    </a:lnTo>
                    <a:lnTo>
                      <a:pt x="906343" y="488664"/>
                    </a:lnTo>
                    <a:lnTo>
                      <a:pt x="1278537" y="442231"/>
                    </a:lnTo>
                    <a:cubicBezTo>
                      <a:pt x="1446977" y="421217"/>
                      <a:pt x="1600560" y="540730"/>
                      <a:pt x="1621573" y="709170"/>
                    </a:cubicBezTo>
                    <a:close/>
                  </a:path>
                </a:pathLst>
              </a:custGeom>
              <a:noFill/>
              <a:ln w="38100">
                <a:solidFill>
                  <a:srgbClr val="25D1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3F542A7-FD70-F866-AC92-EE12D761A796}"/>
                  </a:ext>
                </a:extLst>
              </p:cNvPr>
              <p:cNvSpPr txBox="1"/>
              <p:nvPr/>
            </p:nvSpPr>
            <p:spPr>
              <a:xfrm>
                <a:off x="819903" y="4935913"/>
                <a:ext cx="1734433" cy="1354217"/>
              </a:xfrm>
              <a:prstGeom prst="rect">
                <a:avLst/>
              </a:prstGeom>
              <a:noFill/>
              <a:ln>
                <a:noFill/>
              </a:ln>
            </p:spPr>
            <p:txBody>
              <a:bodyPr wrap="square" rtlCol="0">
                <a:spAutoFit/>
              </a:bodyPr>
              <a:lstStyle/>
              <a:p>
                <a:pPr algn="ctr"/>
                <a:r>
                  <a:rPr lang="en-GB" sz="1600" dirty="0">
                    <a:latin typeface="Sassoon Sans US 2023" pitchFamily="2" charset="0"/>
                  </a:rPr>
                  <a:t>Hum each word. Each </a:t>
                </a:r>
                <a:r>
                  <a:rPr lang="en-GB" sz="1600" i="1" dirty="0">
                    <a:latin typeface="Sassoon Sans US 2023" pitchFamily="2" charset="0"/>
                  </a:rPr>
                  <a:t>beat</a:t>
                </a:r>
                <a:r>
                  <a:rPr lang="en-GB" sz="1600" dirty="0">
                    <a:latin typeface="Sassoon Sans US 2023" pitchFamily="2" charset="0"/>
                  </a:rPr>
                  <a:t>     (vowel sounds)      is a syllable. </a:t>
                </a:r>
              </a:p>
              <a:p>
                <a:pPr algn="ctr"/>
                <a:r>
                  <a:rPr lang="en-GB" sz="1600" dirty="0">
                    <a:latin typeface="Sassoon Sans US 2023" pitchFamily="2" charset="0"/>
                  </a:rPr>
                  <a:t>Find each vowel. </a:t>
                </a:r>
              </a:p>
            </p:txBody>
          </p:sp>
        </p:grpSp>
      </p:grpSp>
      <p:sp>
        <p:nvSpPr>
          <p:cNvPr id="2" name="Title 1">
            <a:extLst>
              <a:ext uri="{FF2B5EF4-FFF2-40B4-BE49-F238E27FC236}">
                <a16:creationId xmlns:a16="http://schemas.microsoft.com/office/drawing/2014/main" id="{C1680BB2-0043-F5C3-F268-20B697FAC152}"/>
              </a:ext>
            </a:extLst>
          </p:cNvPr>
          <p:cNvSpPr txBox="1">
            <a:spLocks/>
          </p:cNvSpPr>
          <p:nvPr/>
        </p:nvSpPr>
        <p:spPr>
          <a:xfrm>
            <a:off x="6555939" y="1863033"/>
            <a:ext cx="912429" cy="5478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3200" dirty="0">
                <a:latin typeface="Sassoon Sans US 2023" pitchFamily="2" charset="77"/>
              </a:rPr>
              <a:t>until</a:t>
            </a:r>
          </a:p>
        </p:txBody>
      </p:sp>
      <p:sp>
        <p:nvSpPr>
          <p:cNvPr id="3" name="Title 1">
            <a:extLst>
              <a:ext uri="{FF2B5EF4-FFF2-40B4-BE49-F238E27FC236}">
                <a16:creationId xmlns:a16="http://schemas.microsoft.com/office/drawing/2014/main" id="{CBEC9475-8D11-DD28-12BA-FB2D72486163}"/>
              </a:ext>
            </a:extLst>
          </p:cNvPr>
          <p:cNvSpPr txBox="1">
            <a:spLocks/>
          </p:cNvSpPr>
          <p:nvPr/>
        </p:nvSpPr>
        <p:spPr>
          <a:xfrm>
            <a:off x="6524338" y="2714839"/>
            <a:ext cx="1031051" cy="58477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nSpc>
                <a:spcPct val="100000"/>
              </a:lnSpc>
            </a:pPr>
            <a:r>
              <a:rPr lang="en-GB" sz="3200" dirty="0" err="1">
                <a:latin typeface="Sassoon Sans US 2023" pitchFamily="2" charset="77"/>
              </a:rPr>
              <a:t>un</a:t>
            </a:r>
            <a:r>
              <a:rPr lang="en-GB" sz="3200" b="1" dirty="0" err="1">
                <a:solidFill>
                  <a:srgbClr val="FF3760"/>
                </a:solidFill>
                <a:latin typeface="Sassoon Sans US 2023" pitchFamily="2" charset="77"/>
              </a:rPr>
              <a:t>|</a:t>
            </a:r>
            <a:r>
              <a:rPr lang="en-GB" sz="3200" dirty="0" err="1">
                <a:latin typeface="Sassoon Sans US 2023" pitchFamily="2" charset="77"/>
              </a:rPr>
              <a:t>til</a:t>
            </a:r>
            <a:endParaRPr lang="en-GB" sz="3200" dirty="0">
              <a:latin typeface="Sassoon Sans US 2023" pitchFamily="2" charset="77"/>
            </a:endParaRPr>
          </a:p>
        </p:txBody>
      </p:sp>
      <p:grpSp>
        <p:nvGrpSpPr>
          <p:cNvPr id="6" name="Group 5">
            <a:extLst>
              <a:ext uri="{FF2B5EF4-FFF2-40B4-BE49-F238E27FC236}">
                <a16:creationId xmlns:a16="http://schemas.microsoft.com/office/drawing/2014/main" id="{D45B1EAF-D0B8-1728-0E81-AE49FAF37005}"/>
              </a:ext>
            </a:extLst>
          </p:cNvPr>
          <p:cNvGrpSpPr/>
          <p:nvPr/>
        </p:nvGrpSpPr>
        <p:grpSpPr>
          <a:xfrm>
            <a:off x="8159153" y="1847417"/>
            <a:ext cx="3566067" cy="2051999"/>
            <a:chOff x="8159153" y="1847417"/>
            <a:chExt cx="3566067" cy="2051999"/>
          </a:xfrm>
        </p:grpSpPr>
        <p:grpSp>
          <p:nvGrpSpPr>
            <p:cNvPr id="7" name="Group 6">
              <a:extLst>
                <a:ext uri="{FF2B5EF4-FFF2-40B4-BE49-F238E27FC236}">
                  <a16:creationId xmlns:a16="http://schemas.microsoft.com/office/drawing/2014/main" id="{59A00D6B-2959-2C52-D423-DE718C885186}"/>
                </a:ext>
              </a:extLst>
            </p:cNvPr>
            <p:cNvGrpSpPr/>
            <p:nvPr/>
          </p:nvGrpSpPr>
          <p:grpSpPr>
            <a:xfrm>
              <a:off x="8175579" y="1928086"/>
              <a:ext cx="3549641" cy="1971330"/>
              <a:chOff x="6422628" y="2122195"/>
              <a:chExt cx="4120075" cy="2379345"/>
            </a:xfrm>
          </p:grpSpPr>
          <p:sp>
            <p:nvSpPr>
              <p:cNvPr id="9" name="TextBox 8">
                <a:extLst>
                  <a:ext uri="{FF2B5EF4-FFF2-40B4-BE49-F238E27FC236}">
                    <a16:creationId xmlns:a16="http://schemas.microsoft.com/office/drawing/2014/main" id="{43924BD9-FB1F-43EE-B157-88868BD78BEC}"/>
                  </a:ext>
                </a:extLst>
              </p:cNvPr>
              <p:cNvSpPr txBox="1"/>
              <p:nvPr/>
            </p:nvSpPr>
            <p:spPr>
              <a:xfrm>
                <a:off x="6422628" y="2122195"/>
                <a:ext cx="2438912" cy="780105"/>
              </a:xfrm>
              <a:prstGeom prst="rect">
                <a:avLst/>
              </a:prstGeom>
              <a:noFill/>
            </p:spPr>
            <p:txBody>
              <a:bodyPr wrap="square" rtlCol="0">
                <a:spAutoFit/>
              </a:bodyPr>
              <a:lstStyle/>
              <a:p>
                <a:pPr algn="ctr"/>
                <a:r>
                  <a:rPr lang="en-GB" dirty="0">
                    <a:latin typeface="Sassoon Sans US 2023" pitchFamily="2" charset="0"/>
                  </a:rPr>
                  <a:t>Count the letter(s) between the vowels. </a:t>
                </a:r>
              </a:p>
            </p:txBody>
          </p:sp>
          <p:pic>
            <p:nvPicPr>
              <p:cNvPr id="10" name="Picture 9" descr="A cartoon of a child&#10;&#10;Description automatically generated with low confidence">
                <a:extLst>
                  <a:ext uri="{FF2B5EF4-FFF2-40B4-BE49-F238E27FC236}">
                    <a16:creationId xmlns:a16="http://schemas.microsoft.com/office/drawing/2014/main" id="{B6EA9076-9DC2-7776-FD9A-FAA735AD93DB}"/>
                  </a:ext>
                </a:extLst>
              </p:cNvPr>
              <p:cNvPicPr>
                <a:picLocks noChangeAspect="1"/>
              </p:cNvPicPr>
              <p:nvPr/>
            </p:nvPicPr>
            <p:blipFill>
              <a:blip r:embed="rId5"/>
              <a:stretch>
                <a:fillRect/>
              </a:stretch>
            </p:blipFill>
            <p:spPr>
              <a:xfrm>
                <a:off x="9127560" y="2209144"/>
                <a:ext cx="1415143" cy="2292396"/>
              </a:xfrm>
              <a:prstGeom prst="rect">
                <a:avLst/>
              </a:prstGeom>
            </p:spPr>
          </p:pic>
        </p:grpSp>
        <p:sp>
          <p:nvSpPr>
            <p:cNvPr id="8" name="Rounded Rectangular Callout 12">
              <a:extLst>
                <a:ext uri="{FF2B5EF4-FFF2-40B4-BE49-F238E27FC236}">
                  <a16:creationId xmlns:a16="http://schemas.microsoft.com/office/drawing/2014/main" id="{72AFCE47-EE7B-79BC-6870-D22376B56709}"/>
                </a:ext>
              </a:extLst>
            </p:cNvPr>
            <p:cNvSpPr/>
            <p:nvPr/>
          </p:nvSpPr>
          <p:spPr>
            <a:xfrm>
              <a:off x="8159153" y="1847417"/>
              <a:ext cx="2105120" cy="832423"/>
            </a:xfrm>
            <a:prstGeom prst="wedgeRoundRectCallout">
              <a:avLst>
                <a:gd name="adj1" fmla="val 43037"/>
                <a:gd name="adj2" fmla="val 72909"/>
                <a:gd name="adj3" fmla="val 16667"/>
              </a:avLst>
            </a:prstGeom>
            <a:noFill/>
            <a:ln w="38100">
              <a:solidFill>
                <a:srgbClr val="795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4AAD6EDC-646E-4144-E7A2-29D339806F09}"/>
              </a:ext>
            </a:extLst>
          </p:cNvPr>
          <p:cNvSpPr txBox="1">
            <a:spLocks/>
          </p:cNvSpPr>
          <p:nvPr/>
        </p:nvSpPr>
        <p:spPr>
          <a:xfrm>
            <a:off x="4347743" y="1865913"/>
            <a:ext cx="1180131" cy="5478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3200" dirty="0">
                <a:latin typeface="Sassoon Sans US 2023" pitchFamily="2" charset="77"/>
              </a:rPr>
              <a:t>fr</a:t>
            </a:r>
            <a:r>
              <a:rPr lang="en-GB" sz="3200" dirty="0">
                <a:solidFill>
                  <a:srgbClr val="FF3760"/>
                </a:solidFill>
                <a:latin typeface="Sassoon Sans US 2023" pitchFamily="2" charset="77"/>
              </a:rPr>
              <a:t>o</a:t>
            </a:r>
            <a:r>
              <a:rPr lang="en-GB" sz="3200" dirty="0">
                <a:latin typeface="Sassoon Sans US 2023" pitchFamily="2" charset="77"/>
              </a:rPr>
              <a:t>z</a:t>
            </a:r>
            <a:r>
              <a:rPr lang="en-GB" sz="3200" dirty="0">
                <a:solidFill>
                  <a:srgbClr val="FF3760"/>
                </a:solidFill>
                <a:latin typeface="Sassoon Sans US 2023" pitchFamily="2" charset="77"/>
              </a:rPr>
              <a:t>e</a:t>
            </a:r>
            <a:r>
              <a:rPr lang="en-GB" sz="3200" dirty="0">
                <a:latin typeface="Sassoon Sans US 2023" pitchFamily="2" charset="77"/>
              </a:rPr>
              <a:t>n</a:t>
            </a:r>
          </a:p>
        </p:txBody>
      </p:sp>
      <p:sp>
        <p:nvSpPr>
          <p:cNvPr id="13" name="Title 1">
            <a:extLst>
              <a:ext uri="{FF2B5EF4-FFF2-40B4-BE49-F238E27FC236}">
                <a16:creationId xmlns:a16="http://schemas.microsoft.com/office/drawing/2014/main" id="{0710F97A-A61A-23FF-9093-265F2AC671B7}"/>
              </a:ext>
            </a:extLst>
          </p:cNvPr>
          <p:cNvSpPr txBox="1">
            <a:spLocks/>
          </p:cNvSpPr>
          <p:nvPr/>
        </p:nvSpPr>
        <p:spPr>
          <a:xfrm>
            <a:off x="6555938" y="1861523"/>
            <a:ext cx="912429" cy="5478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3200" dirty="0">
                <a:solidFill>
                  <a:srgbClr val="FF3760"/>
                </a:solidFill>
                <a:latin typeface="Sassoon Sans US 2023" pitchFamily="2" charset="77"/>
              </a:rPr>
              <a:t>u</a:t>
            </a:r>
            <a:r>
              <a:rPr lang="en-GB" sz="3200" dirty="0">
                <a:latin typeface="Sassoon Sans US 2023" pitchFamily="2" charset="77"/>
              </a:rPr>
              <a:t>nt</a:t>
            </a:r>
            <a:r>
              <a:rPr lang="en-GB" sz="3200" dirty="0">
                <a:solidFill>
                  <a:srgbClr val="FF3760"/>
                </a:solidFill>
                <a:latin typeface="Sassoon Sans US 2023" pitchFamily="2" charset="77"/>
              </a:rPr>
              <a:t>i</a:t>
            </a:r>
            <a:r>
              <a:rPr lang="en-GB" sz="3200" dirty="0">
                <a:latin typeface="Sassoon Sans US 2023" pitchFamily="2" charset="77"/>
              </a:rPr>
              <a:t>l</a:t>
            </a:r>
          </a:p>
        </p:txBody>
      </p:sp>
      <p:cxnSp>
        <p:nvCxnSpPr>
          <p:cNvPr id="16" name="Straight Arrow Connector 15">
            <a:extLst>
              <a:ext uri="{FF2B5EF4-FFF2-40B4-BE49-F238E27FC236}">
                <a16:creationId xmlns:a16="http://schemas.microsoft.com/office/drawing/2014/main" id="{051AE013-CBBF-59BC-AC6F-395D93333EE7}"/>
              </a:ext>
            </a:extLst>
          </p:cNvPr>
          <p:cNvCxnSpPr>
            <a:cxnSpLocks/>
          </p:cNvCxnSpPr>
          <p:nvPr/>
        </p:nvCxnSpPr>
        <p:spPr>
          <a:xfrm flipV="1">
            <a:off x="4962346" y="2292384"/>
            <a:ext cx="0" cy="287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38C4F6-3253-834C-8095-6BB3787EA481}"/>
              </a:ext>
            </a:extLst>
          </p:cNvPr>
          <p:cNvCxnSpPr>
            <a:cxnSpLocks/>
          </p:cNvCxnSpPr>
          <p:nvPr/>
        </p:nvCxnSpPr>
        <p:spPr>
          <a:xfrm flipV="1">
            <a:off x="6959845" y="2295179"/>
            <a:ext cx="0" cy="287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D008810-F990-8451-22CC-99099ECFBBD7}"/>
              </a:ext>
            </a:extLst>
          </p:cNvPr>
          <p:cNvCxnSpPr>
            <a:cxnSpLocks/>
          </p:cNvCxnSpPr>
          <p:nvPr/>
        </p:nvCxnSpPr>
        <p:spPr>
          <a:xfrm flipV="1">
            <a:off x="7116740" y="2292384"/>
            <a:ext cx="0" cy="287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43C95D4-3AC9-BF70-E504-657E1A57D2BE}"/>
              </a:ext>
            </a:extLst>
          </p:cNvPr>
          <p:cNvSpPr txBox="1"/>
          <p:nvPr/>
        </p:nvSpPr>
        <p:spPr>
          <a:xfrm>
            <a:off x="5026992" y="2398389"/>
            <a:ext cx="216856" cy="369332"/>
          </a:xfrm>
          <a:prstGeom prst="rect">
            <a:avLst/>
          </a:prstGeom>
          <a:noFill/>
        </p:spPr>
        <p:txBody>
          <a:bodyPr wrap="square" rtlCol="0">
            <a:spAutoFit/>
          </a:bodyPr>
          <a:lstStyle/>
          <a:p>
            <a:pPr algn="ctr"/>
            <a:r>
              <a:rPr lang="en-US" sz="1800" b="1" i="0" dirty="0">
                <a:solidFill>
                  <a:srgbClr val="3372DC"/>
                </a:solidFill>
                <a:latin typeface="Sassoon Sans US 2023" pitchFamily="2" charset="0"/>
              </a:rPr>
              <a:t>1</a:t>
            </a:r>
          </a:p>
        </p:txBody>
      </p:sp>
      <p:sp>
        <p:nvSpPr>
          <p:cNvPr id="33" name="TextBox 32">
            <a:extLst>
              <a:ext uri="{FF2B5EF4-FFF2-40B4-BE49-F238E27FC236}">
                <a16:creationId xmlns:a16="http://schemas.microsoft.com/office/drawing/2014/main" id="{6D3B83AC-4154-B663-F812-ED44FF2E1131}"/>
              </a:ext>
            </a:extLst>
          </p:cNvPr>
          <p:cNvSpPr txBox="1"/>
          <p:nvPr/>
        </p:nvSpPr>
        <p:spPr>
          <a:xfrm>
            <a:off x="7172728" y="2402469"/>
            <a:ext cx="216856" cy="369332"/>
          </a:xfrm>
          <a:prstGeom prst="rect">
            <a:avLst/>
          </a:prstGeom>
          <a:noFill/>
        </p:spPr>
        <p:txBody>
          <a:bodyPr wrap="square" rtlCol="0">
            <a:spAutoFit/>
          </a:bodyPr>
          <a:lstStyle/>
          <a:p>
            <a:pPr algn="ctr"/>
            <a:r>
              <a:rPr lang="en-US" sz="1800" b="1" i="0" dirty="0">
                <a:solidFill>
                  <a:srgbClr val="3372DC"/>
                </a:solidFill>
                <a:latin typeface="Sassoon Sans US 2023" pitchFamily="2" charset="0"/>
              </a:rPr>
              <a:t>2</a:t>
            </a:r>
          </a:p>
        </p:txBody>
      </p:sp>
      <p:cxnSp>
        <p:nvCxnSpPr>
          <p:cNvPr id="34" name="Straight Arrow Connector 33">
            <a:extLst>
              <a:ext uri="{FF2B5EF4-FFF2-40B4-BE49-F238E27FC236}">
                <a16:creationId xmlns:a16="http://schemas.microsoft.com/office/drawing/2014/main" id="{1B0B5CFC-B4EA-0AA0-DCA8-6CA64C0B7E8B}"/>
              </a:ext>
            </a:extLst>
          </p:cNvPr>
          <p:cNvCxnSpPr>
            <a:cxnSpLocks/>
          </p:cNvCxnSpPr>
          <p:nvPr/>
        </p:nvCxnSpPr>
        <p:spPr>
          <a:xfrm flipV="1">
            <a:off x="4397562" y="5289255"/>
            <a:ext cx="0" cy="287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889F127-7010-2442-2759-4EA358BFB9E4}"/>
              </a:ext>
            </a:extLst>
          </p:cNvPr>
          <p:cNvSpPr txBox="1"/>
          <p:nvPr/>
        </p:nvSpPr>
        <p:spPr>
          <a:xfrm>
            <a:off x="4409011" y="5409628"/>
            <a:ext cx="216856" cy="369332"/>
          </a:xfrm>
          <a:prstGeom prst="rect">
            <a:avLst/>
          </a:prstGeom>
          <a:noFill/>
        </p:spPr>
        <p:txBody>
          <a:bodyPr wrap="square" rtlCol="0">
            <a:spAutoFit/>
          </a:bodyPr>
          <a:lstStyle/>
          <a:p>
            <a:pPr algn="ctr"/>
            <a:r>
              <a:rPr lang="en-US" sz="1800" b="1" i="0" dirty="0">
                <a:solidFill>
                  <a:srgbClr val="3372DC"/>
                </a:solidFill>
                <a:latin typeface="Sassoon Sans US 2023" pitchFamily="2" charset="0"/>
              </a:rPr>
              <a:t>1</a:t>
            </a:r>
          </a:p>
        </p:txBody>
      </p:sp>
      <p:cxnSp>
        <p:nvCxnSpPr>
          <p:cNvPr id="36" name="Straight Arrow Connector 35">
            <a:extLst>
              <a:ext uri="{FF2B5EF4-FFF2-40B4-BE49-F238E27FC236}">
                <a16:creationId xmlns:a16="http://schemas.microsoft.com/office/drawing/2014/main" id="{150B2014-3F67-9775-CEF4-EE0AA9E68B8F}"/>
              </a:ext>
            </a:extLst>
          </p:cNvPr>
          <p:cNvCxnSpPr>
            <a:cxnSpLocks/>
          </p:cNvCxnSpPr>
          <p:nvPr/>
        </p:nvCxnSpPr>
        <p:spPr>
          <a:xfrm flipV="1">
            <a:off x="7327325" y="5289255"/>
            <a:ext cx="0" cy="287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3B3C519-A2F8-1DD5-5E30-3FE916BC3AAF}"/>
              </a:ext>
            </a:extLst>
          </p:cNvPr>
          <p:cNvSpPr txBox="1"/>
          <p:nvPr/>
        </p:nvSpPr>
        <p:spPr>
          <a:xfrm>
            <a:off x="7340411" y="5435843"/>
            <a:ext cx="216856" cy="369332"/>
          </a:xfrm>
          <a:prstGeom prst="rect">
            <a:avLst/>
          </a:prstGeom>
          <a:noFill/>
        </p:spPr>
        <p:txBody>
          <a:bodyPr wrap="square" rtlCol="0">
            <a:spAutoFit/>
          </a:bodyPr>
          <a:lstStyle/>
          <a:p>
            <a:pPr algn="ctr"/>
            <a:r>
              <a:rPr lang="en-US" sz="1800" b="1" i="0" dirty="0">
                <a:solidFill>
                  <a:srgbClr val="3372DC"/>
                </a:solidFill>
                <a:latin typeface="Sassoon Sans US 2023" pitchFamily="2" charset="0"/>
              </a:rPr>
              <a:t>1</a:t>
            </a:r>
          </a:p>
        </p:txBody>
      </p:sp>
      <p:cxnSp>
        <p:nvCxnSpPr>
          <p:cNvPr id="39" name="Straight Arrow Connector 38">
            <a:extLst>
              <a:ext uri="{FF2B5EF4-FFF2-40B4-BE49-F238E27FC236}">
                <a16:creationId xmlns:a16="http://schemas.microsoft.com/office/drawing/2014/main" id="{AC8BE64B-A4C2-5EAA-1896-90561721753C}"/>
              </a:ext>
            </a:extLst>
          </p:cNvPr>
          <p:cNvCxnSpPr>
            <a:cxnSpLocks/>
          </p:cNvCxnSpPr>
          <p:nvPr/>
        </p:nvCxnSpPr>
        <p:spPr>
          <a:xfrm flipV="1">
            <a:off x="9900515" y="5289255"/>
            <a:ext cx="0" cy="287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47E3BC1-3CC1-AB44-AD95-A66FA104A770}"/>
              </a:ext>
            </a:extLst>
          </p:cNvPr>
          <p:cNvSpPr txBox="1"/>
          <p:nvPr/>
        </p:nvSpPr>
        <p:spPr>
          <a:xfrm>
            <a:off x="9900515" y="5426955"/>
            <a:ext cx="216856" cy="369332"/>
          </a:xfrm>
          <a:prstGeom prst="rect">
            <a:avLst/>
          </a:prstGeom>
          <a:noFill/>
        </p:spPr>
        <p:txBody>
          <a:bodyPr wrap="square" rtlCol="0">
            <a:spAutoFit/>
          </a:bodyPr>
          <a:lstStyle/>
          <a:p>
            <a:pPr algn="ctr"/>
            <a:r>
              <a:rPr lang="en-US" sz="1800" b="1" i="0" dirty="0">
                <a:solidFill>
                  <a:srgbClr val="3372DC"/>
                </a:solidFill>
                <a:latin typeface="Sassoon Sans US 2023" pitchFamily="2" charset="0"/>
              </a:rPr>
              <a:t>1</a:t>
            </a:r>
          </a:p>
        </p:txBody>
      </p:sp>
      <p:cxnSp>
        <p:nvCxnSpPr>
          <p:cNvPr id="41" name="Straight Arrow Connector 40">
            <a:extLst>
              <a:ext uri="{FF2B5EF4-FFF2-40B4-BE49-F238E27FC236}">
                <a16:creationId xmlns:a16="http://schemas.microsoft.com/office/drawing/2014/main" id="{6C251A40-6829-1B5E-3181-F07CDBF3627E}"/>
              </a:ext>
            </a:extLst>
          </p:cNvPr>
          <p:cNvCxnSpPr>
            <a:cxnSpLocks/>
          </p:cNvCxnSpPr>
          <p:nvPr/>
        </p:nvCxnSpPr>
        <p:spPr>
          <a:xfrm flipV="1">
            <a:off x="10163602" y="5289255"/>
            <a:ext cx="0" cy="287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3C3557F-5289-4E95-31A4-ADA66F287A58}"/>
              </a:ext>
            </a:extLst>
          </p:cNvPr>
          <p:cNvSpPr txBox="1"/>
          <p:nvPr/>
        </p:nvSpPr>
        <p:spPr>
          <a:xfrm>
            <a:off x="10178898" y="5435843"/>
            <a:ext cx="216856" cy="369332"/>
          </a:xfrm>
          <a:prstGeom prst="rect">
            <a:avLst/>
          </a:prstGeom>
          <a:noFill/>
        </p:spPr>
        <p:txBody>
          <a:bodyPr wrap="square" rtlCol="0">
            <a:spAutoFit/>
          </a:bodyPr>
          <a:lstStyle/>
          <a:p>
            <a:pPr algn="ctr"/>
            <a:r>
              <a:rPr lang="en-US" sz="1800" b="1" i="0" dirty="0">
                <a:solidFill>
                  <a:srgbClr val="3372DC"/>
                </a:solidFill>
                <a:latin typeface="Sassoon Sans US 2023" pitchFamily="2" charset="0"/>
              </a:rPr>
              <a:t>1</a:t>
            </a:r>
          </a:p>
        </p:txBody>
      </p:sp>
      <p:sp>
        <p:nvSpPr>
          <p:cNvPr id="43" name="Title 1">
            <a:extLst>
              <a:ext uri="{FF2B5EF4-FFF2-40B4-BE49-F238E27FC236}">
                <a16:creationId xmlns:a16="http://schemas.microsoft.com/office/drawing/2014/main" id="{CF2C82AC-2157-51F9-CE65-32882EBEC908}"/>
              </a:ext>
            </a:extLst>
          </p:cNvPr>
          <p:cNvSpPr txBox="1">
            <a:spLocks/>
          </p:cNvSpPr>
          <p:nvPr/>
        </p:nvSpPr>
        <p:spPr>
          <a:xfrm>
            <a:off x="6876451" y="4935988"/>
            <a:ext cx="798617" cy="4339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2400" dirty="0">
                <a:latin typeface="Sassoon Sans US 2023" pitchFamily="2" charset="77"/>
              </a:rPr>
              <a:t>b</a:t>
            </a:r>
            <a:r>
              <a:rPr lang="en-GB" sz="2400" dirty="0">
                <a:solidFill>
                  <a:srgbClr val="FF3760"/>
                </a:solidFill>
                <a:latin typeface="Sassoon Sans US 2023" pitchFamily="2" charset="77"/>
              </a:rPr>
              <a:t>a</a:t>
            </a:r>
            <a:r>
              <a:rPr lang="en-GB" sz="2400" dirty="0">
                <a:latin typeface="Sassoon Sans US 2023" pitchFamily="2" charset="77"/>
              </a:rPr>
              <a:t>s</a:t>
            </a:r>
            <a:r>
              <a:rPr lang="en-GB" sz="2400" dirty="0">
                <a:solidFill>
                  <a:srgbClr val="FF3760"/>
                </a:solidFill>
                <a:latin typeface="Sassoon Sans US 2023" pitchFamily="2" charset="77"/>
              </a:rPr>
              <a:t>i</a:t>
            </a:r>
            <a:r>
              <a:rPr lang="en-GB" sz="2400" dirty="0">
                <a:latin typeface="Sassoon Sans US 2023" pitchFamily="2" charset="77"/>
              </a:rPr>
              <a:t>c</a:t>
            </a:r>
          </a:p>
        </p:txBody>
      </p:sp>
      <p:sp>
        <p:nvSpPr>
          <p:cNvPr id="44" name="Title 1">
            <a:extLst>
              <a:ext uri="{FF2B5EF4-FFF2-40B4-BE49-F238E27FC236}">
                <a16:creationId xmlns:a16="http://schemas.microsoft.com/office/drawing/2014/main" id="{11A95F60-E048-A8C5-52C8-1AC6140B22A8}"/>
              </a:ext>
            </a:extLst>
          </p:cNvPr>
          <p:cNvSpPr txBox="1">
            <a:spLocks/>
          </p:cNvSpPr>
          <p:nvPr/>
        </p:nvSpPr>
        <p:spPr>
          <a:xfrm>
            <a:off x="3845167" y="4923305"/>
            <a:ext cx="1104790"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nSpc>
                <a:spcPct val="100000"/>
              </a:lnSpc>
            </a:pPr>
            <a:r>
              <a:rPr lang="en-GB" sz="2400" dirty="0">
                <a:latin typeface="Sassoon Sans US 2023" pitchFamily="2" charset="77"/>
              </a:rPr>
              <a:t>pr</a:t>
            </a:r>
            <a:r>
              <a:rPr lang="en-GB" sz="2400" dirty="0">
                <a:solidFill>
                  <a:srgbClr val="FF3760"/>
                </a:solidFill>
                <a:latin typeface="Sassoon Sans US 2023" pitchFamily="2" charset="77"/>
              </a:rPr>
              <a:t>e</a:t>
            </a:r>
            <a:r>
              <a:rPr lang="en-GB" sz="2400" dirty="0">
                <a:latin typeface="Sassoon Sans US 2023" pitchFamily="2" charset="77"/>
              </a:rPr>
              <a:t>v</a:t>
            </a:r>
            <a:r>
              <a:rPr lang="en-GB" sz="2400" dirty="0">
                <a:solidFill>
                  <a:srgbClr val="FF3760"/>
                </a:solidFill>
                <a:latin typeface="Sassoon Sans US 2023" pitchFamily="2" charset="77"/>
              </a:rPr>
              <a:t>e</a:t>
            </a:r>
            <a:r>
              <a:rPr lang="en-GB" sz="2400" dirty="0">
                <a:latin typeface="Sassoon Sans US 2023" pitchFamily="2" charset="77"/>
              </a:rPr>
              <a:t>nt</a:t>
            </a:r>
          </a:p>
        </p:txBody>
      </p:sp>
      <p:sp>
        <p:nvSpPr>
          <p:cNvPr id="45" name="Title 1">
            <a:extLst>
              <a:ext uri="{FF2B5EF4-FFF2-40B4-BE49-F238E27FC236}">
                <a16:creationId xmlns:a16="http://schemas.microsoft.com/office/drawing/2014/main" id="{B8F5E198-1863-5159-7BFF-BD597AA8A0CC}"/>
              </a:ext>
            </a:extLst>
          </p:cNvPr>
          <p:cNvSpPr txBox="1">
            <a:spLocks/>
          </p:cNvSpPr>
          <p:nvPr/>
        </p:nvSpPr>
        <p:spPr>
          <a:xfrm>
            <a:off x="9445643" y="4922137"/>
            <a:ext cx="1146468"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gn="ctr">
              <a:lnSpc>
                <a:spcPct val="100000"/>
              </a:lnSpc>
            </a:pPr>
            <a:r>
              <a:rPr lang="en-GB" sz="2400" dirty="0">
                <a:latin typeface="Sassoon Sans US 2023" pitchFamily="2" charset="77"/>
              </a:rPr>
              <a:t>c</a:t>
            </a:r>
            <a:r>
              <a:rPr lang="en-GB" sz="2400" dirty="0">
                <a:solidFill>
                  <a:srgbClr val="FF3760"/>
                </a:solidFill>
                <a:latin typeface="Sassoon Sans US 2023" pitchFamily="2" charset="77"/>
              </a:rPr>
              <a:t>o</a:t>
            </a:r>
            <a:r>
              <a:rPr lang="en-GB" sz="2400" dirty="0">
                <a:latin typeface="Sassoon Sans US 2023" pitchFamily="2" charset="77"/>
              </a:rPr>
              <a:t>c</a:t>
            </a:r>
            <a:r>
              <a:rPr lang="en-GB" sz="2400" dirty="0">
                <a:solidFill>
                  <a:srgbClr val="FF3760"/>
                </a:solidFill>
                <a:latin typeface="Sassoon Sans US 2023" pitchFamily="2" charset="77"/>
              </a:rPr>
              <a:t>o</a:t>
            </a:r>
            <a:r>
              <a:rPr lang="en-GB" sz="2400" dirty="0">
                <a:latin typeface="Sassoon Sans US 2023" pitchFamily="2" charset="77"/>
              </a:rPr>
              <a:t>n</a:t>
            </a:r>
            <a:r>
              <a:rPr lang="en-GB" sz="2400" dirty="0">
                <a:solidFill>
                  <a:srgbClr val="FF3760"/>
                </a:solidFill>
                <a:latin typeface="Sassoon Sans US 2023" pitchFamily="2" charset="77"/>
              </a:rPr>
              <a:t>u</a:t>
            </a:r>
            <a:r>
              <a:rPr lang="en-GB" sz="2400" dirty="0">
                <a:latin typeface="Sassoon Sans US 2023" pitchFamily="2" charset="77"/>
              </a:rPr>
              <a:t>t</a:t>
            </a:r>
          </a:p>
        </p:txBody>
      </p:sp>
      <p:sp>
        <p:nvSpPr>
          <p:cNvPr id="46" name="TextBox 45">
            <a:extLst>
              <a:ext uri="{FF2B5EF4-FFF2-40B4-BE49-F238E27FC236}">
                <a16:creationId xmlns:a16="http://schemas.microsoft.com/office/drawing/2014/main" id="{A73656D7-E5AC-5752-8766-01F43BED4523}"/>
              </a:ext>
            </a:extLst>
          </p:cNvPr>
          <p:cNvSpPr txBox="1"/>
          <p:nvPr/>
        </p:nvSpPr>
        <p:spPr>
          <a:xfrm>
            <a:off x="1674128" y="3925474"/>
            <a:ext cx="2710932" cy="830997"/>
          </a:xfrm>
          <a:prstGeom prst="rect">
            <a:avLst/>
          </a:prstGeom>
          <a:noFill/>
          <a:ln>
            <a:noFill/>
          </a:ln>
        </p:spPr>
        <p:txBody>
          <a:bodyPr wrap="square" rtlCol="0">
            <a:spAutoFit/>
          </a:bodyPr>
          <a:lstStyle/>
          <a:p>
            <a:pPr algn="ctr"/>
            <a:r>
              <a:rPr lang="en-GB" sz="1600" dirty="0">
                <a:latin typeface="Sassoon Sans US 2023" pitchFamily="2" charset="0"/>
              </a:rPr>
              <a:t>Syllables that end in a vowel sound are </a:t>
            </a:r>
            <a:r>
              <a:rPr lang="en-GB" sz="1600" i="1" dirty="0">
                <a:latin typeface="Sassoon Sans US 2023" pitchFamily="2" charset="0"/>
              </a:rPr>
              <a:t>open</a:t>
            </a:r>
            <a:r>
              <a:rPr lang="en-GB" sz="1600" dirty="0">
                <a:latin typeface="Sassoon Sans US 2023" pitchFamily="2" charset="0"/>
              </a:rPr>
              <a:t> and usually have a long vowel sound. </a:t>
            </a:r>
          </a:p>
        </p:txBody>
      </p:sp>
      <p:sp>
        <p:nvSpPr>
          <p:cNvPr id="47" name="Speech Bubble: Rectangle with Corners Rounded 46">
            <a:extLst>
              <a:ext uri="{FF2B5EF4-FFF2-40B4-BE49-F238E27FC236}">
                <a16:creationId xmlns:a16="http://schemas.microsoft.com/office/drawing/2014/main" id="{E3759F3C-A44A-0C85-EA04-0C0F59FC303F}"/>
              </a:ext>
            </a:extLst>
          </p:cNvPr>
          <p:cNvSpPr/>
          <p:nvPr/>
        </p:nvSpPr>
        <p:spPr>
          <a:xfrm>
            <a:off x="1671522" y="3885755"/>
            <a:ext cx="2725196" cy="901715"/>
          </a:xfrm>
          <a:prstGeom prst="wedgeRoundRectCallout">
            <a:avLst>
              <a:gd name="adj1" fmla="val -56109"/>
              <a:gd name="adj2" fmla="val -55802"/>
              <a:gd name="adj3" fmla="val 16667"/>
            </a:avLst>
          </a:prstGeom>
          <a:noFill/>
          <a:ln w="38100">
            <a:solidFill>
              <a:srgbClr val="25D1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3D795A8-E89D-C606-0376-939BE3C1FAD8}"/>
              </a:ext>
            </a:extLst>
          </p:cNvPr>
          <p:cNvSpPr txBox="1"/>
          <p:nvPr/>
        </p:nvSpPr>
        <p:spPr>
          <a:xfrm>
            <a:off x="7425525" y="3747772"/>
            <a:ext cx="3166586" cy="830997"/>
          </a:xfrm>
          <a:prstGeom prst="rect">
            <a:avLst/>
          </a:prstGeom>
          <a:noFill/>
        </p:spPr>
        <p:txBody>
          <a:bodyPr wrap="square" rtlCol="0">
            <a:spAutoFit/>
          </a:bodyPr>
          <a:lstStyle/>
          <a:p>
            <a:pPr algn="ctr"/>
            <a:r>
              <a:rPr lang="en-GB" sz="1600" kern="1200" dirty="0">
                <a:solidFill>
                  <a:srgbClr val="000000"/>
                </a:solidFill>
                <a:effectLst/>
                <a:latin typeface="Sassoon Sans US 2023" pitchFamily="2" charset="0"/>
                <a:ea typeface="+mn-ea"/>
                <a:cs typeface="+mn-cs"/>
              </a:rPr>
              <a:t>Syllables that end in a consonant sound are </a:t>
            </a:r>
            <a:r>
              <a:rPr lang="en-GB" sz="1600" i="1" kern="1200" dirty="0">
                <a:solidFill>
                  <a:srgbClr val="000000"/>
                </a:solidFill>
                <a:effectLst/>
                <a:latin typeface="Sassoon Sans US 2023" pitchFamily="2" charset="0"/>
                <a:ea typeface="+mn-ea"/>
                <a:cs typeface="+mn-cs"/>
              </a:rPr>
              <a:t>closed</a:t>
            </a:r>
            <a:r>
              <a:rPr lang="en-GB" sz="1600" kern="1200" dirty="0">
                <a:solidFill>
                  <a:srgbClr val="000000"/>
                </a:solidFill>
                <a:effectLst/>
                <a:latin typeface="Sassoon Sans US 2023" pitchFamily="2" charset="0"/>
                <a:ea typeface="+mn-ea"/>
                <a:cs typeface="+mn-cs"/>
              </a:rPr>
              <a:t>, and the vowel will usually have a short vowel sound.</a:t>
            </a:r>
            <a:endParaRPr lang="en-GB" sz="1400" dirty="0">
              <a:latin typeface="Sassoon Sans US 2023" pitchFamily="2" charset="0"/>
            </a:endParaRPr>
          </a:p>
        </p:txBody>
      </p:sp>
      <p:sp>
        <p:nvSpPr>
          <p:cNvPr id="49" name="Rounded Rectangular Callout 12">
            <a:extLst>
              <a:ext uri="{FF2B5EF4-FFF2-40B4-BE49-F238E27FC236}">
                <a16:creationId xmlns:a16="http://schemas.microsoft.com/office/drawing/2014/main" id="{0E3F1D4C-C28C-93C8-AC0B-9031E1581B9A}"/>
              </a:ext>
            </a:extLst>
          </p:cNvPr>
          <p:cNvSpPr/>
          <p:nvPr/>
        </p:nvSpPr>
        <p:spPr>
          <a:xfrm>
            <a:off x="7335678" y="3678711"/>
            <a:ext cx="3352596" cy="984582"/>
          </a:xfrm>
          <a:prstGeom prst="wedgeRoundRectCallout">
            <a:avLst>
              <a:gd name="adj1" fmla="val 39762"/>
              <a:gd name="adj2" fmla="val -79067"/>
              <a:gd name="adj3" fmla="val 16667"/>
            </a:avLst>
          </a:prstGeom>
          <a:noFill/>
          <a:ln w="38100">
            <a:solidFill>
              <a:srgbClr val="795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52DE125-4BE4-743F-8282-1BC110D2DE8F}"/>
              </a:ext>
            </a:extLst>
          </p:cNvPr>
          <p:cNvCxnSpPr>
            <a:cxnSpLocks/>
            <a:stCxn id="47" idx="3"/>
          </p:cNvCxnSpPr>
          <p:nvPr/>
        </p:nvCxnSpPr>
        <p:spPr>
          <a:xfrm flipV="1">
            <a:off x="4396718" y="3278175"/>
            <a:ext cx="323034" cy="1058438"/>
          </a:xfrm>
          <a:prstGeom prst="straightConnector1">
            <a:avLst/>
          </a:prstGeom>
          <a:ln w="38100">
            <a:solidFill>
              <a:srgbClr val="25D16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5F2C03E-E1D2-67AF-C52A-563BF33B7A49}"/>
              </a:ext>
            </a:extLst>
          </p:cNvPr>
          <p:cNvCxnSpPr>
            <a:cxnSpLocks/>
          </p:cNvCxnSpPr>
          <p:nvPr/>
        </p:nvCxnSpPr>
        <p:spPr>
          <a:xfrm flipH="1" flipV="1">
            <a:off x="7468712" y="3179289"/>
            <a:ext cx="108700" cy="499422"/>
          </a:xfrm>
          <a:prstGeom prst="straightConnector1">
            <a:avLst/>
          </a:prstGeom>
          <a:ln w="38100">
            <a:solidFill>
              <a:srgbClr val="7956D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147971E-3FE0-66C1-609E-4E005332938A}"/>
              </a:ext>
            </a:extLst>
          </p:cNvPr>
          <p:cNvCxnSpPr>
            <a:cxnSpLocks/>
            <a:stCxn id="49" idx="1"/>
            <a:endCxn id="77" idx="3"/>
          </p:cNvCxnSpPr>
          <p:nvPr/>
        </p:nvCxnSpPr>
        <p:spPr>
          <a:xfrm flipH="1" flipV="1">
            <a:off x="6990565" y="3292101"/>
            <a:ext cx="345113" cy="878901"/>
          </a:xfrm>
          <a:prstGeom prst="straightConnector1">
            <a:avLst/>
          </a:prstGeom>
          <a:ln w="38100">
            <a:solidFill>
              <a:srgbClr val="7956D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28E1177-4432-BA30-2C1B-7024C48B046B}"/>
              </a:ext>
            </a:extLst>
          </p:cNvPr>
          <p:cNvCxnSpPr>
            <a:cxnSpLocks/>
          </p:cNvCxnSpPr>
          <p:nvPr/>
        </p:nvCxnSpPr>
        <p:spPr>
          <a:xfrm flipH="1" flipV="1">
            <a:off x="5472419" y="3205090"/>
            <a:ext cx="1864667" cy="1020534"/>
          </a:xfrm>
          <a:prstGeom prst="straightConnector1">
            <a:avLst/>
          </a:prstGeom>
          <a:ln w="38100">
            <a:solidFill>
              <a:srgbClr val="7956D6"/>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93E6B49-CD0F-BFD1-FBD2-C2CAC4FC8EC4}"/>
              </a:ext>
            </a:extLst>
          </p:cNvPr>
          <p:cNvSpPr txBox="1"/>
          <p:nvPr/>
        </p:nvSpPr>
        <p:spPr>
          <a:xfrm>
            <a:off x="3870819" y="6085686"/>
            <a:ext cx="505407" cy="369332"/>
          </a:xfrm>
          <a:prstGeom prst="rect">
            <a:avLst/>
          </a:prstGeom>
          <a:noFill/>
        </p:spPr>
        <p:txBody>
          <a:bodyPr wrap="square" rtlCol="0">
            <a:spAutoFit/>
          </a:bodyPr>
          <a:lstStyle/>
          <a:p>
            <a:pPr algn="ctr"/>
            <a:r>
              <a:rPr lang="en-US" b="1" i="0" dirty="0" err="1">
                <a:solidFill>
                  <a:srgbClr val="FF3760"/>
                </a:solidFill>
                <a:latin typeface="Sassoon Sans US 2023" pitchFamily="2" charset="0"/>
              </a:rPr>
              <a:t>Os</a:t>
            </a:r>
            <a:endParaRPr lang="en-US" b="1" i="0" dirty="0">
              <a:solidFill>
                <a:srgbClr val="FF3760"/>
              </a:solidFill>
              <a:latin typeface="Sassoon Sans US 2023" pitchFamily="2" charset="0"/>
            </a:endParaRPr>
          </a:p>
        </p:txBody>
      </p:sp>
      <p:sp>
        <p:nvSpPr>
          <p:cNvPr id="61" name="TextBox 60">
            <a:extLst>
              <a:ext uri="{FF2B5EF4-FFF2-40B4-BE49-F238E27FC236}">
                <a16:creationId xmlns:a16="http://schemas.microsoft.com/office/drawing/2014/main" id="{A3B7C871-335A-79CC-D423-D7EA8FF2DF5B}"/>
              </a:ext>
            </a:extLst>
          </p:cNvPr>
          <p:cNvSpPr txBox="1"/>
          <p:nvPr/>
        </p:nvSpPr>
        <p:spPr>
          <a:xfrm>
            <a:off x="4458341" y="6085686"/>
            <a:ext cx="368595" cy="369332"/>
          </a:xfrm>
          <a:prstGeom prst="rect">
            <a:avLst/>
          </a:prstGeom>
          <a:noFill/>
        </p:spPr>
        <p:txBody>
          <a:bodyPr wrap="square" rtlCol="0">
            <a:spAutoFit/>
          </a:bodyPr>
          <a:lstStyle/>
          <a:p>
            <a:pPr algn="ctr"/>
            <a:r>
              <a:rPr lang="en-US" b="1" i="0" dirty="0">
                <a:solidFill>
                  <a:srgbClr val="FF3760"/>
                </a:solidFill>
                <a:latin typeface="Sassoon Sans US 2023" pitchFamily="2" charset="0"/>
              </a:rPr>
              <a:t>C</a:t>
            </a:r>
          </a:p>
        </p:txBody>
      </p:sp>
      <p:sp>
        <p:nvSpPr>
          <p:cNvPr id="62" name="TextBox 61">
            <a:extLst>
              <a:ext uri="{FF2B5EF4-FFF2-40B4-BE49-F238E27FC236}">
                <a16:creationId xmlns:a16="http://schemas.microsoft.com/office/drawing/2014/main" id="{889FE345-CBA2-D71B-0662-E6B31EA23959}"/>
              </a:ext>
            </a:extLst>
          </p:cNvPr>
          <p:cNvSpPr txBox="1"/>
          <p:nvPr/>
        </p:nvSpPr>
        <p:spPr>
          <a:xfrm>
            <a:off x="6947969" y="6085686"/>
            <a:ext cx="368595" cy="369332"/>
          </a:xfrm>
          <a:prstGeom prst="rect">
            <a:avLst/>
          </a:prstGeom>
          <a:noFill/>
        </p:spPr>
        <p:txBody>
          <a:bodyPr wrap="square" rtlCol="0">
            <a:spAutoFit/>
          </a:bodyPr>
          <a:lstStyle/>
          <a:p>
            <a:pPr algn="ctr"/>
            <a:r>
              <a:rPr lang="en-US" b="1" i="0" dirty="0">
                <a:solidFill>
                  <a:srgbClr val="FF3760"/>
                </a:solidFill>
                <a:latin typeface="Sassoon Sans US 2023" pitchFamily="2" charset="0"/>
              </a:rPr>
              <a:t>O</a:t>
            </a:r>
          </a:p>
        </p:txBody>
      </p:sp>
      <p:sp>
        <p:nvSpPr>
          <p:cNvPr id="63" name="TextBox 62">
            <a:extLst>
              <a:ext uri="{FF2B5EF4-FFF2-40B4-BE49-F238E27FC236}">
                <a16:creationId xmlns:a16="http://schemas.microsoft.com/office/drawing/2014/main" id="{1410FB74-010E-8BA3-3607-066B65C2E6DF}"/>
              </a:ext>
            </a:extLst>
          </p:cNvPr>
          <p:cNvSpPr txBox="1"/>
          <p:nvPr/>
        </p:nvSpPr>
        <p:spPr>
          <a:xfrm>
            <a:off x="7306473" y="6085686"/>
            <a:ext cx="368595" cy="369332"/>
          </a:xfrm>
          <a:prstGeom prst="rect">
            <a:avLst/>
          </a:prstGeom>
          <a:noFill/>
        </p:spPr>
        <p:txBody>
          <a:bodyPr wrap="square" rtlCol="0">
            <a:spAutoFit/>
          </a:bodyPr>
          <a:lstStyle/>
          <a:p>
            <a:pPr algn="ctr"/>
            <a:r>
              <a:rPr lang="en-US" b="1" i="0" dirty="0">
                <a:solidFill>
                  <a:srgbClr val="FF3760"/>
                </a:solidFill>
                <a:latin typeface="Sassoon Sans US 2023" pitchFamily="2" charset="0"/>
              </a:rPr>
              <a:t>C</a:t>
            </a:r>
          </a:p>
        </p:txBody>
      </p:sp>
      <p:sp>
        <p:nvSpPr>
          <p:cNvPr id="64" name="TextBox 63">
            <a:extLst>
              <a:ext uri="{FF2B5EF4-FFF2-40B4-BE49-F238E27FC236}">
                <a16:creationId xmlns:a16="http://schemas.microsoft.com/office/drawing/2014/main" id="{2F72C8D0-FA02-DC20-DF1B-BBCD5C136ACD}"/>
              </a:ext>
            </a:extLst>
          </p:cNvPr>
          <p:cNvSpPr txBox="1"/>
          <p:nvPr/>
        </p:nvSpPr>
        <p:spPr>
          <a:xfrm>
            <a:off x="9433885" y="6096013"/>
            <a:ext cx="368595" cy="369332"/>
          </a:xfrm>
          <a:prstGeom prst="rect">
            <a:avLst/>
          </a:prstGeom>
          <a:noFill/>
        </p:spPr>
        <p:txBody>
          <a:bodyPr wrap="square" rtlCol="0">
            <a:spAutoFit/>
          </a:bodyPr>
          <a:lstStyle/>
          <a:p>
            <a:pPr algn="ctr"/>
            <a:r>
              <a:rPr lang="en-US" b="1" i="0" dirty="0">
                <a:solidFill>
                  <a:srgbClr val="FF3760"/>
                </a:solidFill>
                <a:latin typeface="Sassoon Sans US 2023" pitchFamily="2" charset="0"/>
              </a:rPr>
              <a:t>O</a:t>
            </a:r>
          </a:p>
        </p:txBody>
      </p:sp>
      <p:sp>
        <p:nvSpPr>
          <p:cNvPr id="65" name="TextBox 64">
            <a:extLst>
              <a:ext uri="{FF2B5EF4-FFF2-40B4-BE49-F238E27FC236}">
                <a16:creationId xmlns:a16="http://schemas.microsoft.com/office/drawing/2014/main" id="{013E2A56-B11D-77F0-9BF9-A78132488CEC}"/>
              </a:ext>
            </a:extLst>
          </p:cNvPr>
          <p:cNvSpPr txBox="1"/>
          <p:nvPr/>
        </p:nvSpPr>
        <p:spPr>
          <a:xfrm>
            <a:off x="10211456" y="6090454"/>
            <a:ext cx="368595" cy="369332"/>
          </a:xfrm>
          <a:prstGeom prst="rect">
            <a:avLst/>
          </a:prstGeom>
          <a:noFill/>
        </p:spPr>
        <p:txBody>
          <a:bodyPr wrap="square" rtlCol="0">
            <a:spAutoFit/>
          </a:bodyPr>
          <a:lstStyle/>
          <a:p>
            <a:pPr algn="ctr"/>
            <a:r>
              <a:rPr lang="en-US" b="1" i="0" dirty="0">
                <a:solidFill>
                  <a:srgbClr val="FF3760"/>
                </a:solidFill>
                <a:latin typeface="Sassoon Sans US 2023" pitchFamily="2" charset="0"/>
              </a:rPr>
              <a:t>C</a:t>
            </a:r>
          </a:p>
        </p:txBody>
      </p:sp>
      <p:sp>
        <p:nvSpPr>
          <p:cNvPr id="66" name="TextBox 65">
            <a:extLst>
              <a:ext uri="{FF2B5EF4-FFF2-40B4-BE49-F238E27FC236}">
                <a16:creationId xmlns:a16="http://schemas.microsoft.com/office/drawing/2014/main" id="{E08E48E8-FFED-231D-60A4-13606985507F}"/>
              </a:ext>
            </a:extLst>
          </p:cNvPr>
          <p:cNvSpPr txBox="1"/>
          <p:nvPr/>
        </p:nvSpPr>
        <p:spPr>
          <a:xfrm>
            <a:off x="9638758" y="6099533"/>
            <a:ext cx="716194" cy="369332"/>
          </a:xfrm>
          <a:prstGeom prst="rect">
            <a:avLst/>
          </a:prstGeom>
          <a:noFill/>
        </p:spPr>
        <p:txBody>
          <a:bodyPr wrap="square" rtlCol="0">
            <a:spAutoFit/>
          </a:bodyPr>
          <a:lstStyle/>
          <a:p>
            <a:pPr algn="ctr"/>
            <a:r>
              <a:rPr lang="en-US" b="1" dirty="0" err="1">
                <a:solidFill>
                  <a:srgbClr val="FF3760"/>
                </a:solidFill>
                <a:latin typeface="Sassoon Sans US 2023" pitchFamily="2" charset="0"/>
              </a:rPr>
              <a:t>Os</a:t>
            </a:r>
            <a:endParaRPr lang="en-US" b="1" i="0" dirty="0">
              <a:solidFill>
                <a:srgbClr val="FF3760"/>
              </a:solidFill>
              <a:latin typeface="Sassoon Sans US 2023" pitchFamily="2" charset="0"/>
            </a:endParaRPr>
          </a:p>
        </p:txBody>
      </p:sp>
      <p:sp>
        <p:nvSpPr>
          <p:cNvPr id="75" name="TextBox 74">
            <a:extLst>
              <a:ext uri="{FF2B5EF4-FFF2-40B4-BE49-F238E27FC236}">
                <a16:creationId xmlns:a16="http://schemas.microsoft.com/office/drawing/2014/main" id="{C17114A7-1248-06E4-A3BF-E0D4D5C69F99}"/>
              </a:ext>
            </a:extLst>
          </p:cNvPr>
          <p:cNvSpPr txBox="1"/>
          <p:nvPr/>
        </p:nvSpPr>
        <p:spPr>
          <a:xfrm>
            <a:off x="4325696" y="2997804"/>
            <a:ext cx="368595" cy="584775"/>
          </a:xfrm>
          <a:prstGeom prst="rect">
            <a:avLst/>
          </a:prstGeom>
          <a:noFill/>
        </p:spPr>
        <p:txBody>
          <a:bodyPr wrap="square" rtlCol="0">
            <a:spAutoFit/>
          </a:bodyPr>
          <a:lstStyle/>
          <a:p>
            <a:pPr algn="ctr"/>
            <a:r>
              <a:rPr lang="en-US" sz="3200" b="1" i="0" dirty="0">
                <a:solidFill>
                  <a:srgbClr val="FF3760"/>
                </a:solidFill>
                <a:latin typeface="Sassoon Sans US 2023" pitchFamily="2" charset="0"/>
              </a:rPr>
              <a:t>o</a:t>
            </a:r>
          </a:p>
        </p:txBody>
      </p:sp>
      <p:sp>
        <p:nvSpPr>
          <p:cNvPr id="76" name="TextBox 75">
            <a:extLst>
              <a:ext uri="{FF2B5EF4-FFF2-40B4-BE49-F238E27FC236}">
                <a16:creationId xmlns:a16="http://schemas.microsoft.com/office/drawing/2014/main" id="{72CA1ECF-23C1-EAFC-69B0-3E0404AD8BF9}"/>
              </a:ext>
            </a:extLst>
          </p:cNvPr>
          <p:cNvSpPr txBox="1"/>
          <p:nvPr/>
        </p:nvSpPr>
        <p:spPr>
          <a:xfrm>
            <a:off x="4991831" y="2997804"/>
            <a:ext cx="368595" cy="584775"/>
          </a:xfrm>
          <a:prstGeom prst="rect">
            <a:avLst/>
          </a:prstGeom>
          <a:noFill/>
        </p:spPr>
        <p:txBody>
          <a:bodyPr wrap="square" rtlCol="0">
            <a:spAutoFit/>
          </a:bodyPr>
          <a:lstStyle/>
          <a:p>
            <a:pPr algn="ctr"/>
            <a:r>
              <a:rPr lang="en-US" sz="3200" b="1" i="0" dirty="0">
                <a:solidFill>
                  <a:srgbClr val="FF3760"/>
                </a:solidFill>
                <a:latin typeface="Sassoon Sans US 2023" pitchFamily="2" charset="0"/>
              </a:rPr>
              <a:t>c</a:t>
            </a:r>
          </a:p>
        </p:txBody>
      </p:sp>
      <p:sp>
        <p:nvSpPr>
          <p:cNvPr id="77" name="TextBox 76">
            <a:extLst>
              <a:ext uri="{FF2B5EF4-FFF2-40B4-BE49-F238E27FC236}">
                <a16:creationId xmlns:a16="http://schemas.microsoft.com/office/drawing/2014/main" id="{AD284ACE-06B1-5F20-58F2-F9C0DDC0EC53}"/>
              </a:ext>
            </a:extLst>
          </p:cNvPr>
          <p:cNvSpPr txBox="1"/>
          <p:nvPr/>
        </p:nvSpPr>
        <p:spPr>
          <a:xfrm>
            <a:off x="6621970" y="2999713"/>
            <a:ext cx="368595" cy="584775"/>
          </a:xfrm>
          <a:prstGeom prst="rect">
            <a:avLst/>
          </a:prstGeom>
          <a:noFill/>
        </p:spPr>
        <p:txBody>
          <a:bodyPr wrap="square" rtlCol="0">
            <a:spAutoFit/>
          </a:bodyPr>
          <a:lstStyle/>
          <a:p>
            <a:pPr algn="ctr"/>
            <a:r>
              <a:rPr lang="en-US" sz="3200" b="1" i="0" dirty="0">
                <a:solidFill>
                  <a:srgbClr val="FF3760"/>
                </a:solidFill>
                <a:latin typeface="Sassoon Sans US 2023" pitchFamily="2" charset="0"/>
              </a:rPr>
              <a:t>c</a:t>
            </a:r>
          </a:p>
        </p:txBody>
      </p:sp>
      <p:sp>
        <p:nvSpPr>
          <p:cNvPr id="78" name="TextBox 77">
            <a:extLst>
              <a:ext uri="{FF2B5EF4-FFF2-40B4-BE49-F238E27FC236}">
                <a16:creationId xmlns:a16="http://schemas.microsoft.com/office/drawing/2014/main" id="{3A9915F7-9464-8F05-E500-09A3D6C76AAD}"/>
              </a:ext>
            </a:extLst>
          </p:cNvPr>
          <p:cNvSpPr txBox="1"/>
          <p:nvPr/>
        </p:nvSpPr>
        <p:spPr>
          <a:xfrm>
            <a:off x="7093505" y="2997804"/>
            <a:ext cx="368595" cy="584775"/>
          </a:xfrm>
          <a:prstGeom prst="rect">
            <a:avLst/>
          </a:prstGeom>
          <a:noFill/>
        </p:spPr>
        <p:txBody>
          <a:bodyPr wrap="square" rtlCol="0">
            <a:spAutoFit/>
          </a:bodyPr>
          <a:lstStyle/>
          <a:p>
            <a:pPr algn="ctr"/>
            <a:r>
              <a:rPr lang="en-US" sz="3200" b="1" i="0" dirty="0">
                <a:solidFill>
                  <a:srgbClr val="FF3760"/>
                </a:solidFill>
                <a:latin typeface="Sassoon Sans US 2023" pitchFamily="2" charset="0"/>
              </a:rPr>
              <a:t>c</a:t>
            </a:r>
          </a:p>
        </p:txBody>
      </p:sp>
      <p:sp>
        <p:nvSpPr>
          <p:cNvPr id="68" name="TextBox 67">
            <a:extLst>
              <a:ext uri="{FF2B5EF4-FFF2-40B4-BE49-F238E27FC236}">
                <a16:creationId xmlns:a16="http://schemas.microsoft.com/office/drawing/2014/main" id="{808D9975-25DB-93A1-8554-AF7DFAE66D5D}"/>
              </a:ext>
            </a:extLst>
          </p:cNvPr>
          <p:cNvSpPr txBox="1"/>
          <p:nvPr/>
        </p:nvSpPr>
        <p:spPr>
          <a:xfrm>
            <a:off x="8308056" y="2863246"/>
            <a:ext cx="1865086" cy="646331"/>
          </a:xfrm>
          <a:prstGeom prst="rect">
            <a:avLst/>
          </a:prstGeom>
          <a:noFill/>
        </p:spPr>
        <p:txBody>
          <a:bodyPr wrap="square" rtlCol="0">
            <a:spAutoFit/>
          </a:bodyPr>
          <a:lstStyle/>
          <a:p>
            <a:pPr algn="ctr"/>
            <a:r>
              <a:rPr lang="en-GB" sz="1800" b="1" kern="1200" dirty="0">
                <a:solidFill>
                  <a:srgbClr val="000000"/>
                </a:solidFill>
                <a:effectLst/>
                <a:latin typeface="Sassoon Sans US 2023" pitchFamily="2" charset="0"/>
              </a:rPr>
              <a:t>1 = Before</a:t>
            </a:r>
          </a:p>
          <a:p>
            <a:pPr algn="ctr"/>
            <a:r>
              <a:rPr lang="en-GB" b="1" dirty="0">
                <a:solidFill>
                  <a:srgbClr val="000000"/>
                </a:solidFill>
                <a:latin typeface="Sassoon Sans US 2023" pitchFamily="2" charset="0"/>
              </a:rPr>
              <a:t>2 = Middle</a:t>
            </a:r>
            <a:endParaRPr lang="en-GB" sz="1600" b="1" dirty="0">
              <a:latin typeface="Sassoon Sans US 2023" pitchFamily="2" charset="0"/>
            </a:endParaRPr>
          </a:p>
        </p:txBody>
      </p:sp>
      <p:sp>
        <p:nvSpPr>
          <p:cNvPr id="70" name="Title 1">
            <a:extLst>
              <a:ext uri="{FF2B5EF4-FFF2-40B4-BE49-F238E27FC236}">
                <a16:creationId xmlns:a16="http://schemas.microsoft.com/office/drawing/2014/main" id="{BE333BA1-A56B-D900-4BD7-79B18422FA4A}"/>
              </a:ext>
            </a:extLst>
          </p:cNvPr>
          <p:cNvSpPr txBox="1">
            <a:spLocks/>
          </p:cNvSpPr>
          <p:nvPr/>
        </p:nvSpPr>
        <p:spPr>
          <a:xfrm>
            <a:off x="4551598" y="4066638"/>
            <a:ext cx="1249060" cy="46166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pPr>
              <a:lnSpc>
                <a:spcPct val="100000"/>
              </a:lnSpc>
            </a:pPr>
            <a:r>
              <a:rPr lang="en-GB" sz="2400" dirty="0" err="1">
                <a:latin typeface="Sassoon Sans US 2023" pitchFamily="2" charset="77"/>
              </a:rPr>
              <a:t>t</a:t>
            </a:r>
            <a:r>
              <a:rPr lang="en-GB" sz="2400" dirty="0" err="1">
                <a:solidFill>
                  <a:srgbClr val="3372DC"/>
                </a:solidFill>
                <a:latin typeface="Sassoon Sans US 2023" pitchFamily="2" charset="77"/>
              </a:rPr>
              <a:t>o</a:t>
            </a:r>
            <a:r>
              <a:rPr lang="en-GB" sz="2400" b="1" dirty="0" err="1">
                <a:solidFill>
                  <a:srgbClr val="FF0000"/>
                </a:solidFill>
                <a:latin typeface="Sassoon Sans US 2023" pitchFamily="2" charset="77"/>
              </a:rPr>
              <a:t>|</a:t>
            </a:r>
            <a:r>
              <a:rPr lang="en-GB" sz="2400" dirty="0" err="1">
                <a:latin typeface="Sassoon Sans US 2023" pitchFamily="2" charset="77"/>
              </a:rPr>
              <a:t>ma</a:t>
            </a:r>
            <a:r>
              <a:rPr lang="en-GB" sz="2400" b="1" dirty="0" err="1">
                <a:solidFill>
                  <a:srgbClr val="FF0000"/>
                </a:solidFill>
                <a:latin typeface="Sassoon Sans US 2023" pitchFamily="2" charset="77"/>
              </a:rPr>
              <a:t>|</a:t>
            </a:r>
            <a:r>
              <a:rPr lang="en-GB" sz="2400" dirty="0" err="1">
                <a:latin typeface="Sassoon Sans US 2023" pitchFamily="2" charset="77"/>
              </a:rPr>
              <a:t>to</a:t>
            </a:r>
            <a:endParaRPr lang="en-GB" sz="2400" dirty="0">
              <a:latin typeface="Sassoon Sans US 2023" pitchFamily="2" charset="77"/>
            </a:endParaRPr>
          </a:p>
        </p:txBody>
      </p:sp>
    </p:spTree>
    <p:extLst>
      <p:ext uri="{BB962C8B-B14F-4D97-AF65-F5344CB8AC3E}">
        <p14:creationId xmlns:p14="http://schemas.microsoft.com/office/powerpoint/2010/main" val="54229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1" nodeType="click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2000"/>
                                        <p:tgtEl>
                                          <p:spTgt spid="68"/>
                                        </p:tgtEl>
                                      </p:cBhvr>
                                    </p:animEffect>
                                    <p:anim calcmode="lin" valueType="num">
                                      <p:cBhvr>
                                        <p:cTn id="64" dur="2000" fill="hold"/>
                                        <p:tgtEl>
                                          <p:spTgt spid="68"/>
                                        </p:tgtEl>
                                        <p:attrNameLst>
                                          <p:attrName>ppt_w</p:attrName>
                                        </p:attrNameLst>
                                      </p:cBhvr>
                                      <p:tavLst>
                                        <p:tav tm="0" fmla="#ppt_w*sin(2.5*pi*$)">
                                          <p:val>
                                            <p:fltVal val="0"/>
                                          </p:val>
                                        </p:tav>
                                        <p:tav tm="100000">
                                          <p:val>
                                            <p:fltVal val="1"/>
                                          </p:val>
                                        </p:tav>
                                      </p:tavLst>
                                    </p:anim>
                                    <p:anim calcmode="lin" valueType="num">
                                      <p:cBhvr>
                                        <p:cTn id="65" dur="2000" fill="hold"/>
                                        <p:tgtEl>
                                          <p:spTgt spid="68"/>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41" presetClass="entr" presetSubtype="0" fill="hold" grpId="0" nodeType="clickEffect">
                                  <p:stCondLst>
                                    <p:cond delay="0"/>
                                  </p:stCondLst>
                                  <p:iterate type="lt">
                                    <p:tmPct val="10000"/>
                                  </p:iterate>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
                                        </p:tgtEl>
                                        <p:attrNameLst>
                                          <p:attrName>ppt_y</p:attrName>
                                        </p:attrNameLst>
                                      </p:cBhvr>
                                      <p:tavLst>
                                        <p:tav tm="0">
                                          <p:val>
                                            <p:strVal val="#ppt_y"/>
                                          </p:val>
                                        </p:tav>
                                        <p:tav tm="100000">
                                          <p:val>
                                            <p:strVal val="#ppt_y"/>
                                          </p:val>
                                        </p:tav>
                                      </p:tavLst>
                                    </p:anim>
                                    <p:anim calcmode="lin" valueType="num">
                                      <p:cBhvr>
                                        <p:cTn id="7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additive="base">
                                        <p:cTn id="84" dur="500" fill="hold"/>
                                        <p:tgtEl>
                                          <p:spTgt spid="46"/>
                                        </p:tgtEl>
                                        <p:attrNameLst>
                                          <p:attrName>ppt_x</p:attrName>
                                        </p:attrNameLst>
                                      </p:cBhvr>
                                      <p:tavLst>
                                        <p:tav tm="0">
                                          <p:val>
                                            <p:strVal val="#ppt_x"/>
                                          </p:val>
                                        </p:tav>
                                        <p:tav tm="100000">
                                          <p:val>
                                            <p:strVal val="#ppt_x"/>
                                          </p:val>
                                        </p:tav>
                                      </p:tavLst>
                                    </p:anim>
                                    <p:anim calcmode="lin" valueType="num">
                                      <p:cBhvr additive="base">
                                        <p:cTn id="85" dur="500" fill="hold"/>
                                        <p:tgtEl>
                                          <p:spTgt spid="46"/>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500" fill="hold"/>
                                        <p:tgtEl>
                                          <p:spTgt spid="47"/>
                                        </p:tgtEl>
                                        <p:attrNameLst>
                                          <p:attrName>ppt_x</p:attrName>
                                        </p:attrNameLst>
                                      </p:cBhvr>
                                      <p:tavLst>
                                        <p:tav tm="0">
                                          <p:val>
                                            <p:strVal val="#ppt_x"/>
                                          </p:val>
                                        </p:tav>
                                        <p:tav tm="100000">
                                          <p:val>
                                            <p:strVal val="#ppt_x"/>
                                          </p:val>
                                        </p:tav>
                                      </p:tavLst>
                                    </p:anim>
                                    <p:anim calcmode="lin" valueType="num">
                                      <p:cBhvr additive="base">
                                        <p:cTn id="8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wipe(down)">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dissolve">
                                      <p:cBhvr>
                                        <p:cTn id="99" dur="500"/>
                                        <p:tgtEl>
                                          <p:spTgt spid="70"/>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500" fill="hold"/>
                                        <p:tgtEl>
                                          <p:spTgt spid="48"/>
                                        </p:tgtEl>
                                        <p:attrNameLst>
                                          <p:attrName>ppt_x</p:attrName>
                                        </p:attrNameLst>
                                      </p:cBhvr>
                                      <p:tavLst>
                                        <p:tav tm="0">
                                          <p:val>
                                            <p:strVal val="#ppt_x"/>
                                          </p:val>
                                        </p:tav>
                                        <p:tav tm="100000">
                                          <p:val>
                                            <p:strVal val="#ppt_x"/>
                                          </p:val>
                                        </p:tav>
                                      </p:tavLst>
                                    </p:anim>
                                    <p:anim calcmode="lin" valueType="num">
                                      <p:cBhvr additive="base">
                                        <p:cTn id="105" dur="500" fill="hold"/>
                                        <p:tgtEl>
                                          <p:spTgt spid="48"/>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49"/>
                                        </p:tgtEl>
                                        <p:attrNameLst>
                                          <p:attrName>style.visibility</p:attrName>
                                        </p:attrNameLst>
                                      </p:cBhvr>
                                      <p:to>
                                        <p:strVal val="visible"/>
                                      </p:to>
                                    </p:set>
                                    <p:anim calcmode="lin" valueType="num">
                                      <p:cBhvr additive="base">
                                        <p:cTn id="108" dur="500" fill="hold"/>
                                        <p:tgtEl>
                                          <p:spTgt spid="49"/>
                                        </p:tgtEl>
                                        <p:attrNameLst>
                                          <p:attrName>ppt_x</p:attrName>
                                        </p:attrNameLst>
                                      </p:cBhvr>
                                      <p:tavLst>
                                        <p:tav tm="0">
                                          <p:val>
                                            <p:strVal val="#ppt_x"/>
                                          </p:val>
                                        </p:tav>
                                        <p:tav tm="100000">
                                          <p:val>
                                            <p:strVal val="#ppt_x"/>
                                          </p:val>
                                        </p:tav>
                                      </p:tavLst>
                                    </p:anim>
                                    <p:anim calcmode="lin" valueType="num">
                                      <p:cBhvr additive="base">
                                        <p:cTn id="10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wipe(down)">
                                      <p:cBhvr>
                                        <p:cTn id="114" dur="500"/>
                                        <p:tgtEl>
                                          <p:spTgt spid="54"/>
                                        </p:tgtEl>
                                      </p:cBhvr>
                                    </p:animEffect>
                                  </p:childTnLst>
                                </p:cTn>
                              </p:par>
                              <p:par>
                                <p:cTn id="115" presetID="22" presetClass="entr" presetSubtype="4" fill="hold" nodeType="with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wipe(down)">
                                      <p:cBhvr>
                                        <p:cTn id="117" dur="500"/>
                                        <p:tgtEl>
                                          <p:spTgt spid="51"/>
                                        </p:tgtEl>
                                      </p:cBhvr>
                                    </p:animEffect>
                                  </p:childTnLst>
                                </p:cTn>
                              </p:par>
                              <p:par>
                                <p:cTn id="118" presetID="22" presetClass="entr" presetSubtype="4" fill="hold" nodeType="with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wipe(down)">
                                      <p:cBhvr>
                                        <p:cTn id="120" dur="500"/>
                                        <p:tgtEl>
                                          <p:spTgt spid="50"/>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75"/>
                                        </p:tgtEl>
                                        <p:attrNameLst>
                                          <p:attrName>style.visibility</p:attrName>
                                        </p:attrNameLst>
                                      </p:cBhvr>
                                      <p:to>
                                        <p:strVal val="visible"/>
                                      </p:to>
                                    </p:set>
                                    <p:animEffect transition="in" filter="wipe(left)">
                                      <p:cBhvr>
                                        <p:cTn id="125" dur="500"/>
                                        <p:tgtEl>
                                          <p:spTgt spid="75"/>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76"/>
                                        </p:tgtEl>
                                        <p:attrNameLst>
                                          <p:attrName>style.visibility</p:attrName>
                                        </p:attrNameLst>
                                      </p:cBhvr>
                                      <p:to>
                                        <p:strVal val="visible"/>
                                      </p:to>
                                    </p:set>
                                    <p:animEffect transition="in" filter="wipe(left)">
                                      <p:cBhvr>
                                        <p:cTn id="128" dur="500"/>
                                        <p:tgtEl>
                                          <p:spTgt spid="76"/>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wipe(left)">
                                      <p:cBhvr>
                                        <p:cTn id="131" dur="500"/>
                                        <p:tgtEl>
                                          <p:spTgt spid="77"/>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78"/>
                                        </p:tgtEl>
                                        <p:attrNameLst>
                                          <p:attrName>style.visibility</p:attrName>
                                        </p:attrNameLst>
                                      </p:cBhvr>
                                      <p:to>
                                        <p:strVal val="visible"/>
                                      </p:to>
                                    </p:set>
                                    <p:animEffect transition="in" filter="wipe(left)">
                                      <p:cBhvr>
                                        <p:cTn id="134" dur="500"/>
                                        <p:tgtEl>
                                          <p:spTgt spid="78"/>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10" fill="hold" nodeType="clickEffect">
                                  <p:stCondLst>
                                    <p:cond delay="0"/>
                                  </p:stCondLst>
                                  <p:childTnLst>
                                    <p:set>
                                      <p:cBhvr>
                                        <p:cTn id="138" dur="1" fill="hold">
                                          <p:stCondLst>
                                            <p:cond delay="0"/>
                                          </p:stCondLst>
                                        </p:cTn>
                                        <p:tgtEl>
                                          <p:spTgt spid="28"/>
                                        </p:tgtEl>
                                        <p:attrNameLst>
                                          <p:attrName>style.visibility</p:attrName>
                                        </p:attrNameLst>
                                      </p:cBhvr>
                                      <p:to>
                                        <p:strVal val="visible"/>
                                      </p:to>
                                    </p:set>
                                    <p:anim calcmode="lin" valueType="num">
                                      <p:cBhvr>
                                        <p:cTn id="139" dur="500" fill="hold"/>
                                        <p:tgtEl>
                                          <p:spTgt spid="28"/>
                                        </p:tgtEl>
                                        <p:attrNameLst>
                                          <p:attrName>ppt_w</p:attrName>
                                        </p:attrNameLst>
                                      </p:cBhvr>
                                      <p:tavLst>
                                        <p:tav tm="0">
                                          <p:val>
                                            <p:fltVal val="0"/>
                                          </p:val>
                                        </p:tav>
                                        <p:tav tm="100000">
                                          <p:val>
                                            <p:strVal val="#ppt_w"/>
                                          </p:val>
                                        </p:tav>
                                      </p:tavLst>
                                    </p:anim>
                                    <p:anim calcmode="lin" valueType="num">
                                      <p:cBhvr>
                                        <p:cTn id="140"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9" presetClass="entr" presetSubtype="0" fill="hold" grpId="0" nodeType="click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dissolve">
                                      <p:cBhvr>
                                        <p:cTn id="145" dur="500"/>
                                        <p:tgtEl>
                                          <p:spTgt spid="26"/>
                                        </p:tgtEl>
                                      </p:cBhvr>
                                    </p:animEffect>
                                  </p:childTnLst>
                                </p:cTn>
                              </p:par>
                            </p:childTnLst>
                          </p:cTn>
                        </p:par>
                      </p:childTnLst>
                    </p:cTn>
                  </p:par>
                  <p:par>
                    <p:cTn id="146" fill="hold">
                      <p:stCondLst>
                        <p:cond delay="indefinite"/>
                      </p:stCondLst>
                      <p:childTnLst>
                        <p:par>
                          <p:cTn id="147" fill="hold">
                            <p:stCondLst>
                              <p:cond delay="0"/>
                            </p:stCondLst>
                            <p:childTnLst>
                              <p:par>
                                <p:cTn id="148" presetID="9" presetClass="entr" presetSubtype="0" fill="hold" grpId="0" nodeType="clickEffect">
                                  <p:stCondLst>
                                    <p:cond delay="0"/>
                                  </p:stCondLst>
                                  <p:childTnLst>
                                    <p:set>
                                      <p:cBhvr>
                                        <p:cTn id="149" dur="1" fill="hold">
                                          <p:stCondLst>
                                            <p:cond delay="0"/>
                                          </p:stCondLst>
                                        </p:cTn>
                                        <p:tgtEl>
                                          <p:spTgt spid="44"/>
                                        </p:tgtEl>
                                        <p:attrNameLst>
                                          <p:attrName>style.visibility</p:attrName>
                                        </p:attrNameLst>
                                      </p:cBhvr>
                                      <p:to>
                                        <p:strVal val="visible"/>
                                      </p:to>
                                    </p:set>
                                    <p:animEffect transition="in" filter="dissolve">
                                      <p:cBhvr>
                                        <p:cTn id="150" dur="500"/>
                                        <p:tgtEl>
                                          <p:spTgt spid="44"/>
                                        </p:tgtEl>
                                      </p:cBhvr>
                                    </p:animEffect>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nodeType="clickEffect">
                                  <p:stCondLst>
                                    <p:cond delay="0"/>
                                  </p:stCondLst>
                                  <p:childTnLst>
                                    <p:set>
                                      <p:cBhvr>
                                        <p:cTn id="154" dur="1" fill="hold">
                                          <p:stCondLst>
                                            <p:cond delay="0"/>
                                          </p:stCondLst>
                                        </p:cTn>
                                        <p:tgtEl>
                                          <p:spTgt spid="34"/>
                                        </p:tgtEl>
                                        <p:attrNameLst>
                                          <p:attrName>style.visibility</p:attrName>
                                        </p:attrNameLst>
                                      </p:cBhvr>
                                      <p:to>
                                        <p:strVal val="visible"/>
                                      </p:to>
                                    </p:set>
                                    <p:anim calcmode="lin" valueType="num">
                                      <p:cBhvr additive="base">
                                        <p:cTn id="155" dur="500" fill="hold"/>
                                        <p:tgtEl>
                                          <p:spTgt spid="34"/>
                                        </p:tgtEl>
                                        <p:attrNameLst>
                                          <p:attrName>ppt_x</p:attrName>
                                        </p:attrNameLst>
                                      </p:cBhvr>
                                      <p:tavLst>
                                        <p:tav tm="0">
                                          <p:val>
                                            <p:strVal val="#ppt_x"/>
                                          </p:val>
                                        </p:tav>
                                        <p:tav tm="100000">
                                          <p:val>
                                            <p:strVal val="#ppt_x"/>
                                          </p:val>
                                        </p:tav>
                                      </p:tavLst>
                                    </p:anim>
                                    <p:anim calcmode="lin" valueType="num">
                                      <p:cBhvr additive="base">
                                        <p:cTn id="156" dur="500" fill="hold"/>
                                        <p:tgtEl>
                                          <p:spTgt spid="34"/>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additive="base">
                                        <p:cTn id="159" dur="500" fill="hold"/>
                                        <p:tgtEl>
                                          <p:spTgt spid="35"/>
                                        </p:tgtEl>
                                        <p:attrNameLst>
                                          <p:attrName>ppt_x</p:attrName>
                                        </p:attrNameLst>
                                      </p:cBhvr>
                                      <p:tavLst>
                                        <p:tav tm="0">
                                          <p:val>
                                            <p:strVal val="#ppt_x"/>
                                          </p:val>
                                        </p:tav>
                                        <p:tav tm="100000">
                                          <p:val>
                                            <p:strVal val="#ppt_x"/>
                                          </p:val>
                                        </p:tav>
                                      </p:tavLst>
                                    </p:anim>
                                    <p:anim calcmode="lin" valueType="num">
                                      <p:cBhvr additive="base">
                                        <p:cTn id="1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1" presetClass="entr" presetSubtype="0" fill="hold" grpId="0" nodeType="clickEffect">
                                  <p:stCondLst>
                                    <p:cond delay="0"/>
                                  </p:stCondLst>
                                  <p:iterate type="lt">
                                    <p:tmPct val="10000"/>
                                  </p:iterate>
                                  <p:childTnLst>
                                    <p:set>
                                      <p:cBhvr>
                                        <p:cTn id="164" dur="1" fill="hold">
                                          <p:stCondLst>
                                            <p:cond delay="0"/>
                                          </p:stCondLst>
                                        </p:cTn>
                                        <p:tgtEl>
                                          <p:spTgt spid="20"/>
                                        </p:tgtEl>
                                        <p:attrNameLst>
                                          <p:attrName>style.visibility</p:attrName>
                                        </p:attrNameLst>
                                      </p:cBhvr>
                                      <p:to>
                                        <p:strVal val="visible"/>
                                      </p:to>
                                    </p:set>
                                    <p:anim calcmode="lin" valueType="num">
                                      <p:cBhvr>
                                        <p:cTn id="165"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66" dur="500" fill="hold"/>
                                        <p:tgtEl>
                                          <p:spTgt spid="20"/>
                                        </p:tgtEl>
                                        <p:attrNameLst>
                                          <p:attrName>ppt_y</p:attrName>
                                        </p:attrNameLst>
                                      </p:cBhvr>
                                      <p:tavLst>
                                        <p:tav tm="0">
                                          <p:val>
                                            <p:strVal val="#ppt_y"/>
                                          </p:val>
                                        </p:tav>
                                        <p:tav tm="100000">
                                          <p:val>
                                            <p:strVal val="#ppt_y"/>
                                          </p:val>
                                        </p:tav>
                                      </p:tavLst>
                                    </p:anim>
                                    <p:anim calcmode="lin" valueType="num">
                                      <p:cBhvr>
                                        <p:cTn id="167"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68"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69" dur="500" tmFilter="0,0; .5, 1; 1, 1"/>
                                        <p:tgtEl>
                                          <p:spTgt spid="20"/>
                                        </p:tgtEl>
                                      </p:cBhvr>
                                    </p:animEffect>
                                  </p:childTnLst>
                                </p:cTn>
                              </p:par>
                              <p:par>
                                <p:cTn id="170" presetID="41" presetClass="entr" presetSubtype="0" fill="hold" grpId="0" nodeType="withEffect">
                                  <p:stCondLst>
                                    <p:cond delay="0"/>
                                  </p:stCondLst>
                                  <p:iterate type="lt">
                                    <p:tmPct val="10000"/>
                                  </p:iterate>
                                  <p:childTnLst>
                                    <p:set>
                                      <p:cBhvr>
                                        <p:cTn id="171" dur="1" fill="hold">
                                          <p:stCondLst>
                                            <p:cond delay="0"/>
                                          </p:stCondLst>
                                        </p:cTn>
                                        <p:tgtEl>
                                          <p:spTgt spid="60"/>
                                        </p:tgtEl>
                                        <p:attrNameLst>
                                          <p:attrName>style.visibility</p:attrName>
                                        </p:attrNameLst>
                                      </p:cBhvr>
                                      <p:to>
                                        <p:strVal val="visible"/>
                                      </p:to>
                                    </p:set>
                                    <p:anim calcmode="lin" valueType="num">
                                      <p:cBhvr>
                                        <p:cTn id="17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173" dur="500" fill="hold"/>
                                        <p:tgtEl>
                                          <p:spTgt spid="60"/>
                                        </p:tgtEl>
                                        <p:attrNameLst>
                                          <p:attrName>ppt_y</p:attrName>
                                        </p:attrNameLst>
                                      </p:cBhvr>
                                      <p:tavLst>
                                        <p:tav tm="0">
                                          <p:val>
                                            <p:strVal val="#ppt_y"/>
                                          </p:val>
                                        </p:tav>
                                        <p:tav tm="100000">
                                          <p:val>
                                            <p:strVal val="#ppt_y"/>
                                          </p:val>
                                        </p:tav>
                                      </p:tavLst>
                                    </p:anim>
                                    <p:anim calcmode="lin" valueType="num">
                                      <p:cBhvr>
                                        <p:cTn id="17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17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176" dur="500" tmFilter="0,0; .5, 1; 1, 1"/>
                                        <p:tgtEl>
                                          <p:spTgt spid="60"/>
                                        </p:tgtEl>
                                      </p:cBhvr>
                                    </p:animEffect>
                                  </p:childTnLst>
                                </p:cTn>
                              </p:par>
                              <p:par>
                                <p:cTn id="177" presetID="41" presetClass="entr" presetSubtype="0" fill="hold" grpId="0" nodeType="withEffect">
                                  <p:stCondLst>
                                    <p:cond delay="0"/>
                                  </p:stCondLst>
                                  <p:iterate type="lt">
                                    <p:tmPct val="10000"/>
                                  </p:iterate>
                                  <p:childTnLst>
                                    <p:set>
                                      <p:cBhvr>
                                        <p:cTn id="178" dur="1" fill="hold">
                                          <p:stCondLst>
                                            <p:cond delay="0"/>
                                          </p:stCondLst>
                                        </p:cTn>
                                        <p:tgtEl>
                                          <p:spTgt spid="61"/>
                                        </p:tgtEl>
                                        <p:attrNameLst>
                                          <p:attrName>style.visibility</p:attrName>
                                        </p:attrNameLst>
                                      </p:cBhvr>
                                      <p:to>
                                        <p:strVal val="visible"/>
                                      </p:to>
                                    </p:set>
                                    <p:anim calcmode="lin" valueType="num">
                                      <p:cBhvr>
                                        <p:cTn id="179" dur="500" fill="hold"/>
                                        <p:tgtEl>
                                          <p:spTgt spid="61"/>
                                        </p:tgtEl>
                                        <p:attrNameLst>
                                          <p:attrName>ppt_x</p:attrName>
                                        </p:attrNameLst>
                                      </p:cBhvr>
                                      <p:tavLst>
                                        <p:tav tm="0">
                                          <p:val>
                                            <p:strVal val="#ppt_x"/>
                                          </p:val>
                                        </p:tav>
                                        <p:tav tm="50000">
                                          <p:val>
                                            <p:strVal val="#ppt_x+.1"/>
                                          </p:val>
                                        </p:tav>
                                        <p:tav tm="100000">
                                          <p:val>
                                            <p:strVal val="#ppt_x"/>
                                          </p:val>
                                        </p:tav>
                                      </p:tavLst>
                                    </p:anim>
                                    <p:anim calcmode="lin" valueType="num">
                                      <p:cBhvr>
                                        <p:cTn id="180" dur="500" fill="hold"/>
                                        <p:tgtEl>
                                          <p:spTgt spid="61"/>
                                        </p:tgtEl>
                                        <p:attrNameLst>
                                          <p:attrName>ppt_y</p:attrName>
                                        </p:attrNameLst>
                                      </p:cBhvr>
                                      <p:tavLst>
                                        <p:tav tm="0">
                                          <p:val>
                                            <p:strVal val="#ppt_y"/>
                                          </p:val>
                                        </p:tav>
                                        <p:tav tm="100000">
                                          <p:val>
                                            <p:strVal val="#ppt_y"/>
                                          </p:val>
                                        </p:tav>
                                      </p:tavLst>
                                    </p:anim>
                                    <p:anim calcmode="lin" valueType="num">
                                      <p:cBhvr>
                                        <p:cTn id="181" dur="500" fill="hold"/>
                                        <p:tgtEl>
                                          <p:spTgt spid="61"/>
                                        </p:tgtEl>
                                        <p:attrNameLst>
                                          <p:attrName>ppt_h</p:attrName>
                                        </p:attrNameLst>
                                      </p:cBhvr>
                                      <p:tavLst>
                                        <p:tav tm="0">
                                          <p:val>
                                            <p:strVal val="#ppt_h/10"/>
                                          </p:val>
                                        </p:tav>
                                        <p:tav tm="50000">
                                          <p:val>
                                            <p:strVal val="#ppt_h+.01"/>
                                          </p:val>
                                        </p:tav>
                                        <p:tav tm="100000">
                                          <p:val>
                                            <p:strVal val="#ppt_h"/>
                                          </p:val>
                                        </p:tav>
                                      </p:tavLst>
                                    </p:anim>
                                    <p:anim calcmode="lin" valueType="num">
                                      <p:cBhvr>
                                        <p:cTn id="182" dur="500" fill="hold"/>
                                        <p:tgtEl>
                                          <p:spTgt spid="61"/>
                                        </p:tgtEl>
                                        <p:attrNameLst>
                                          <p:attrName>ppt_w</p:attrName>
                                        </p:attrNameLst>
                                      </p:cBhvr>
                                      <p:tavLst>
                                        <p:tav tm="0">
                                          <p:val>
                                            <p:strVal val="#ppt_w/10"/>
                                          </p:val>
                                        </p:tav>
                                        <p:tav tm="50000">
                                          <p:val>
                                            <p:strVal val="#ppt_w+.01"/>
                                          </p:val>
                                        </p:tav>
                                        <p:tav tm="100000">
                                          <p:val>
                                            <p:strVal val="#ppt_w"/>
                                          </p:val>
                                        </p:tav>
                                      </p:tavLst>
                                    </p:anim>
                                    <p:animEffect transition="in" filter="fade">
                                      <p:cBhvr>
                                        <p:cTn id="183" dur="500" tmFilter="0,0; .5, 1; 1, 1"/>
                                        <p:tgtEl>
                                          <p:spTgt spid="61"/>
                                        </p:tgtEl>
                                      </p:cBhvr>
                                    </p:animEffect>
                                  </p:childTnLst>
                                </p:cTn>
                              </p:par>
                            </p:childTnLst>
                          </p:cTn>
                        </p:par>
                      </p:childTnLst>
                    </p:cTn>
                  </p:par>
                  <p:par>
                    <p:cTn id="184" fill="hold">
                      <p:stCondLst>
                        <p:cond delay="indefinite"/>
                      </p:stCondLst>
                      <p:childTnLst>
                        <p:par>
                          <p:cTn id="185" fill="hold">
                            <p:stCondLst>
                              <p:cond delay="0"/>
                            </p:stCondLst>
                            <p:childTnLst>
                              <p:par>
                                <p:cTn id="186" presetID="9" presetClass="entr" presetSubtype="0" fill="hold" grpId="0" nodeType="click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dissolve">
                                      <p:cBhvr>
                                        <p:cTn id="188" dur="500"/>
                                        <p:tgtEl>
                                          <p:spTgt spid="25"/>
                                        </p:tgtEl>
                                      </p:cBhvr>
                                    </p:animEffect>
                                  </p:childTnLst>
                                </p:cTn>
                              </p:par>
                            </p:childTnLst>
                          </p:cTn>
                        </p:par>
                      </p:childTnLst>
                    </p:cTn>
                  </p:par>
                  <p:par>
                    <p:cTn id="189" fill="hold">
                      <p:stCondLst>
                        <p:cond delay="indefinite"/>
                      </p:stCondLst>
                      <p:childTnLst>
                        <p:par>
                          <p:cTn id="190" fill="hold">
                            <p:stCondLst>
                              <p:cond delay="0"/>
                            </p:stCondLst>
                            <p:childTnLst>
                              <p:par>
                                <p:cTn id="191" presetID="9"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dissolve">
                                      <p:cBhvr>
                                        <p:cTn id="193" dur="500"/>
                                        <p:tgtEl>
                                          <p:spTgt spid="43"/>
                                        </p:tgtEl>
                                      </p:cBhvr>
                                    </p:animEffect>
                                  </p:childTnLst>
                                </p:cTn>
                              </p:par>
                            </p:childTnLst>
                          </p:cTn>
                        </p:par>
                      </p:childTnLst>
                    </p:cTn>
                  </p:par>
                  <p:par>
                    <p:cTn id="194" fill="hold">
                      <p:stCondLst>
                        <p:cond delay="indefinite"/>
                      </p:stCondLst>
                      <p:childTnLst>
                        <p:par>
                          <p:cTn id="195" fill="hold">
                            <p:stCondLst>
                              <p:cond delay="0"/>
                            </p:stCondLst>
                            <p:childTnLst>
                              <p:par>
                                <p:cTn id="196" presetID="2" presetClass="entr" presetSubtype="4" fill="hold" nodeType="clickEffect">
                                  <p:stCondLst>
                                    <p:cond delay="0"/>
                                  </p:stCondLst>
                                  <p:childTnLst>
                                    <p:set>
                                      <p:cBhvr>
                                        <p:cTn id="197" dur="1" fill="hold">
                                          <p:stCondLst>
                                            <p:cond delay="0"/>
                                          </p:stCondLst>
                                        </p:cTn>
                                        <p:tgtEl>
                                          <p:spTgt spid="36"/>
                                        </p:tgtEl>
                                        <p:attrNameLst>
                                          <p:attrName>style.visibility</p:attrName>
                                        </p:attrNameLst>
                                      </p:cBhvr>
                                      <p:to>
                                        <p:strVal val="visible"/>
                                      </p:to>
                                    </p:set>
                                    <p:anim calcmode="lin" valueType="num">
                                      <p:cBhvr additive="base">
                                        <p:cTn id="198" dur="500" fill="hold"/>
                                        <p:tgtEl>
                                          <p:spTgt spid="36"/>
                                        </p:tgtEl>
                                        <p:attrNameLst>
                                          <p:attrName>ppt_x</p:attrName>
                                        </p:attrNameLst>
                                      </p:cBhvr>
                                      <p:tavLst>
                                        <p:tav tm="0">
                                          <p:val>
                                            <p:strVal val="#ppt_x"/>
                                          </p:val>
                                        </p:tav>
                                        <p:tav tm="100000">
                                          <p:val>
                                            <p:strVal val="#ppt_x"/>
                                          </p:val>
                                        </p:tav>
                                      </p:tavLst>
                                    </p:anim>
                                    <p:anim calcmode="lin" valueType="num">
                                      <p:cBhvr additive="base">
                                        <p:cTn id="199" dur="500" fill="hold"/>
                                        <p:tgtEl>
                                          <p:spTgt spid="36"/>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38"/>
                                        </p:tgtEl>
                                        <p:attrNameLst>
                                          <p:attrName>style.visibility</p:attrName>
                                        </p:attrNameLst>
                                      </p:cBhvr>
                                      <p:to>
                                        <p:strVal val="visible"/>
                                      </p:to>
                                    </p:set>
                                    <p:anim calcmode="lin" valueType="num">
                                      <p:cBhvr additive="base">
                                        <p:cTn id="202" dur="500" fill="hold"/>
                                        <p:tgtEl>
                                          <p:spTgt spid="38"/>
                                        </p:tgtEl>
                                        <p:attrNameLst>
                                          <p:attrName>ppt_x</p:attrName>
                                        </p:attrNameLst>
                                      </p:cBhvr>
                                      <p:tavLst>
                                        <p:tav tm="0">
                                          <p:val>
                                            <p:strVal val="#ppt_x"/>
                                          </p:val>
                                        </p:tav>
                                        <p:tav tm="100000">
                                          <p:val>
                                            <p:strVal val="#ppt_x"/>
                                          </p:val>
                                        </p:tav>
                                      </p:tavLst>
                                    </p:anim>
                                    <p:anim calcmode="lin" valueType="num">
                                      <p:cBhvr additive="base">
                                        <p:cTn id="20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41" presetClass="entr" presetSubtype="0" fill="hold" grpId="0" nodeType="clickEffect">
                                  <p:stCondLst>
                                    <p:cond delay="0"/>
                                  </p:stCondLst>
                                  <p:iterate type="lt">
                                    <p:tmPct val="10000"/>
                                  </p:iterate>
                                  <p:childTnLst>
                                    <p:set>
                                      <p:cBhvr>
                                        <p:cTn id="207" dur="1" fill="hold">
                                          <p:stCondLst>
                                            <p:cond delay="0"/>
                                          </p:stCondLst>
                                        </p:cTn>
                                        <p:tgtEl>
                                          <p:spTgt spid="19"/>
                                        </p:tgtEl>
                                        <p:attrNameLst>
                                          <p:attrName>style.visibility</p:attrName>
                                        </p:attrNameLst>
                                      </p:cBhvr>
                                      <p:to>
                                        <p:strVal val="visible"/>
                                      </p:to>
                                    </p:set>
                                    <p:anim calcmode="lin" valueType="num">
                                      <p:cBhvr>
                                        <p:cTn id="208"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09" dur="500" fill="hold"/>
                                        <p:tgtEl>
                                          <p:spTgt spid="19"/>
                                        </p:tgtEl>
                                        <p:attrNameLst>
                                          <p:attrName>ppt_y</p:attrName>
                                        </p:attrNameLst>
                                      </p:cBhvr>
                                      <p:tavLst>
                                        <p:tav tm="0">
                                          <p:val>
                                            <p:strVal val="#ppt_y"/>
                                          </p:val>
                                        </p:tav>
                                        <p:tav tm="100000">
                                          <p:val>
                                            <p:strVal val="#ppt_y"/>
                                          </p:val>
                                        </p:tav>
                                      </p:tavLst>
                                    </p:anim>
                                    <p:anim calcmode="lin" valueType="num">
                                      <p:cBhvr>
                                        <p:cTn id="210"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11"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2" dur="500" tmFilter="0,0; .5, 1; 1, 1"/>
                                        <p:tgtEl>
                                          <p:spTgt spid="19"/>
                                        </p:tgtEl>
                                      </p:cBhvr>
                                    </p:animEffect>
                                  </p:childTnLst>
                                </p:cTn>
                              </p:par>
                              <p:par>
                                <p:cTn id="213" presetID="41" presetClass="entr" presetSubtype="0" fill="hold" grpId="0" nodeType="withEffect">
                                  <p:stCondLst>
                                    <p:cond delay="0"/>
                                  </p:stCondLst>
                                  <p:iterate type="lt">
                                    <p:tmPct val="10000"/>
                                  </p:iterate>
                                  <p:childTnLst>
                                    <p:set>
                                      <p:cBhvr>
                                        <p:cTn id="214" dur="1" fill="hold">
                                          <p:stCondLst>
                                            <p:cond delay="0"/>
                                          </p:stCondLst>
                                        </p:cTn>
                                        <p:tgtEl>
                                          <p:spTgt spid="62"/>
                                        </p:tgtEl>
                                        <p:attrNameLst>
                                          <p:attrName>style.visibility</p:attrName>
                                        </p:attrNameLst>
                                      </p:cBhvr>
                                      <p:to>
                                        <p:strVal val="visible"/>
                                      </p:to>
                                    </p:set>
                                    <p:anim calcmode="lin" valueType="num">
                                      <p:cBhvr>
                                        <p:cTn id="215"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216" dur="500" fill="hold"/>
                                        <p:tgtEl>
                                          <p:spTgt spid="62"/>
                                        </p:tgtEl>
                                        <p:attrNameLst>
                                          <p:attrName>ppt_y</p:attrName>
                                        </p:attrNameLst>
                                      </p:cBhvr>
                                      <p:tavLst>
                                        <p:tav tm="0">
                                          <p:val>
                                            <p:strVal val="#ppt_y"/>
                                          </p:val>
                                        </p:tav>
                                        <p:tav tm="100000">
                                          <p:val>
                                            <p:strVal val="#ppt_y"/>
                                          </p:val>
                                        </p:tav>
                                      </p:tavLst>
                                    </p:anim>
                                    <p:anim calcmode="lin" valueType="num">
                                      <p:cBhvr>
                                        <p:cTn id="217"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218"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219" dur="500" tmFilter="0,0; .5, 1; 1, 1"/>
                                        <p:tgtEl>
                                          <p:spTgt spid="62"/>
                                        </p:tgtEl>
                                      </p:cBhvr>
                                    </p:animEffect>
                                  </p:childTnLst>
                                </p:cTn>
                              </p:par>
                              <p:par>
                                <p:cTn id="220" presetID="41" presetClass="entr" presetSubtype="0" fill="hold" grpId="0" nodeType="withEffect">
                                  <p:stCondLst>
                                    <p:cond delay="0"/>
                                  </p:stCondLst>
                                  <p:iterate type="lt">
                                    <p:tmPct val="10000"/>
                                  </p:iterate>
                                  <p:childTnLst>
                                    <p:set>
                                      <p:cBhvr>
                                        <p:cTn id="221" dur="1" fill="hold">
                                          <p:stCondLst>
                                            <p:cond delay="0"/>
                                          </p:stCondLst>
                                        </p:cTn>
                                        <p:tgtEl>
                                          <p:spTgt spid="63"/>
                                        </p:tgtEl>
                                        <p:attrNameLst>
                                          <p:attrName>style.visibility</p:attrName>
                                        </p:attrNameLst>
                                      </p:cBhvr>
                                      <p:to>
                                        <p:strVal val="visible"/>
                                      </p:to>
                                    </p:set>
                                    <p:anim calcmode="lin" valueType="num">
                                      <p:cBhvr>
                                        <p:cTn id="222" dur="500" fill="hold"/>
                                        <p:tgtEl>
                                          <p:spTgt spid="63"/>
                                        </p:tgtEl>
                                        <p:attrNameLst>
                                          <p:attrName>ppt_x</p:attrName>
                                        </p:attrNameLst>
                                      </p:cBhvr>
                                      <p:tavLst>
                                        <p:tav tm="0">
                                          <p:val>
                                            <p:strVal val="#ppt_x"/>
                                          </p:val>
                                        </p:tav>
                                        <p:tav tm="50000">
                                          <p:val>
                                            <p:strVal val="#ppt_x+.1"/>
                                          </p:val>
                                        </p:tav>
                                        <p:tav tm="100000">
                                          <p:val>
                                            <p:strVal val="#ppt_x"/>
                                          </p:val>
                                        </p:tav>
                                      </p:tavLst>
                                    </p:anim>
                                    <p:anim calcmode="lin" valueType="num">
                                      <p:cBhvr>
                                        <p:cTn id="223" dur="500" fill="hold"/>
                                        <p:tgtEl>
                                          <p:spTgt spid="63"/>
                                        </p:tgtEl>
                                        <p:attrNameLst>
                                          <p:attrName>ppt_y</p:attrName>
                                        </p:attrNameLst>
                                      </p:cBhvr>
                                      <p:tavLst>
                                        <p:tav tm="0">
                                          <p:val>
                                            <p:strVal val="#ppt_y"/>
                                          </p:val>
                                        </p:tav>
                                        <p:tav tm="100000">
                                          <p:val>
                                            <p:strVal val="#ppt_y"/>
                                          </p:val>
                                        </p:tav>
                                      </p:tavLst>
                                    </p:anim>
                                    <p:anim calcmode="lin" valueType="num">
                                      <p:cBhvr>
                                        <p:cTn id="224" dur="500" fill="hold"/>
                                        <p:tgtEl>
                                          <p:spTgt spid="63"/>
                                        </p:tgtEl>
                                        <p:attrNameLst>
                                          <p:attrName>ppt_h</p:attrName>
                                        </p:attrNameLst>
                                      </p:cBhvr>
                                      <p:tavLst>
                                        <p:tav tm="0">
                                          <p:val>
                                            <p:strVal val="#ppt_h/10"/>
                                          </p:val>
                                        </p:tav>
                                        <p:tav tm="50000">
                                          <p:val>
                                            <p:strVal val="#ppt_h+.01"/>
                                          </p:val>
                                        </p:tav>
                                        <p:tav tm="100000">
                                          <p:val>
                                            <p:strVal val="#ppt_h"/>
                                          </p:val>
                                        </p:tav>
                                      </p:tavLst>
                                    </p:anim>
                                    <p:anim calcmode="lin" valueType="num">
                                      <p:cBhvr>
                                        <p:cTn id="225" dur="500" fill="hold"/>
                                        <p:tgtEl>
                                          <p:spTgt spid="63"/>
                                        </p:tgtEl>
                                        <p:attrNameLst>
                                          <p:attrName>ppt_w</p:attrName>
                                        </p:attrNameLst>
                                      </p:cBhvr>
                                      <p:tavLst>
                                        <p:tav tm="0">
                                          <p:val>
                                            <p:strVal val="#ppt_w/10"/>
                                          </p:val>
                                        </p:tav>
                                        <p:tav tm="50000">
                                          <p:val>
                                            <p:strVal val="#ppt_w+.01"/>
                                          </p:val>
                                        </p:tav>
                                        <p:tav tm="100000">
                                          <p:val>
                                            <p:strVal val="#ppt_w"/>
                                          </p:val>
                                        </p:tav>
                                      </p:tavLst>
                                    </p:anim>
                                    <p:animEffect transition="in" filter="fade">
                                      <p:cBhvr>
                                        <p:cTn id="226" dur="500" tmFilter="0,0; .5, 1; 1, 1"/>
                                        <p:tgtEl>
                                          <p:spTgt spid="63"/>
                                        </p:tgtEl>
                                      </p:cBhvr>
                                    </p:animEffect>
                                  </p:childTnLst>
                                </p:cTn>
                              </p:par>
                            </p:childTnLst>
                          </p:cTn>
                        </p:par>
                      </p:childTnLst>
                    </p:cTn>
                  </p:par>
                  <p:par>
                    <p:cTn id="227" fill="hold">
                      <p:stCondLst>
                        <p:cond delay="indefinite"/>
                      </p:stCondLst>
                      <p:childTnLst>
                        <p:par>
                          <p:cTn id="228" fill="hold">
                            <p:stCondLst>
                              <p:cond delay="0"/>
                            </p:stCondLst>
                            <p:childTnLst>
                              <p:par>
                                <p:cTn id="229" presetID="9" presetClass="entr" presetSubtype="0" fill="hold" grpId="0" nodeType="click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dissolve">
                                      <p:cBhvr>
                                        <p:cTn id="231" dur="500"/>
                                        <p:tgtEl>
                                          <p:spTgt spid="27"/>
                                        </p:tgtEl>
                                      </p:cBhvr>
                                    </p:animEffect>
                                  </p:childTnLst>
                                </p:cTn>
                              </p:par>
                            </p:childTnLst>
                          </p:cTn>
                        </p:par>
                      </p:childTnLst>
                    </p:cTn>
                  </p:par>
                  <p:par>
                    <p:cTn id="232" fill="hold">
                      <p:stCondLst>
                        <p:cond delay="indefinite"/>
                      </p:stCondLst>
                      <p:childTnLst>
                        <p:par>
                          <p:cTn id="233" fill="hold">
                            <p:stCondLst>
                              <p:cond delay="0"/>
                            </p:stCondLst>
                            <p:childTnLst>
                              <p:par>
                                <p:cTn id="234" presetID="9" presetClass="entr" presetSubtype="0" fill="hold" grpId="0" nodeType="clickEffect">
                                  <p:stCondLst>
                                    <p:cond delay="0"/>
                                  </p:stCondLst>
                                  <p:childTnLst>
                                    <p:set>
                                      <p:cBhvr>
                                        <p:cTn id="235" dur="1" fill="hold">
                                          <p:stCondLst>
                                            <p:cond delay="0"/>
                                          </p:stCondLst>
                                        </p:cTn>
                                        <p:tgtEl>
                                          <p:spTgt spid="45"/>
                                        </p:tgtEl>
                                        <p:attrNameLst>
                                          <p:attrName>style.visibility</p:attrName>
                                        </p:attrNameLst>
                                      </p:cBhvr>
                                      <p:to>
                                        <p:strVal val="visible"/>
                                      </p:to>
                                    </p:set>
                                    <p:animEffect transition="in" filter="dissolve">
                                      <p:cBhvr>
                                        <p:cTn id="236" dur="500"/>
                                        <p:tgtEl>
                                          <p:spTgt spid="45"/>
                                        </p:tgtEl>
                                      </p:cBhvr>
                                    </p:animEffect>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nodeType="clickEffect">
                                  <p:stCondLst>
                                    <p:cond delay="0"/>
                                  </p:stCondLst>
                                  <p:childTnLst>
                                    <p:set>
                                      <p:cBhvr>
                                        <p:cTn id="240" dur="1" fill="hold">
                                          <p:stCondLst>
                                            <p:cond delay="0"/>
                                          </p:stCondLst>
                                        </p:cTn>
                                        <p:tgtEl>
                                          <p:spTgt spid="39"/>
                                        </p:tgtEl>
                                        <p:attrNameLst>
                                          <p:attrName>style.visibility</p:attrName>
                                        </p:attrNameLst>
                                      </p:cBhvr>
                                      <p:to>
                                        <p:strVal val="visible"/>
                                      </p:to>
                                    </p:set>
                                    <p:anim calcmode="lin" valueType="num">
                                      <p:cBhvr additive="base">
                                        <p:cTn id="241" dur="500" fill="hold"/>
                                        <p:tgtEl>
                                          <p:spTgt spid="39"/>
                                        </p:tgtEl>
                                        <p:attrNameLst>
                                          <p:attrName>ppt_x</p:attrName>
                                        </p:attrNameLst>
                                      </p:cBhvr>
                                      <p:tavLst>
                                        <p:tav tm="0">
                                          <p:val>
                                            <p:strVal val="#ppt_x"/>
                                          </p:val>
                                        </p:tav>
                                        <p:tav tm="100000">
                                          <p:val>
                                            <p:strVal val="#ppt_x"/>
                                          </p:val>
                                        </p:tav>
                                      </p:tavLst>
                                    </p:anim>
                                    <p:anim calcmode="lin" valueType="num">
                                      <p:cBhvr additive="base">
                                        <p:cTn id="242" dur="500" fill="hold"/>
                                        <p:tgtEl>
                                          <p:spTgt spid="39"/>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40"/>
                                        </p:tgtEl>
                                        <p:attrNameLst>
                                          <p:attrName>style.visibility</p:attrName>
                                        </p:attrNameLst>
                                      </p:cBhvr>
                                      <p:to>
                                        <p:strVal val="visible"/>
                                      </p:to>
                                    </p:set>
                                    <p:anim calcmode="lin" valueType="num">
                                      <p:cBhvr additive="base">
                                        <p:cTn id="245" dur="500" fill="hold"/>
                                        <p:tgtEl>
                                          <p:spTgt spid="40"/>
                                        </p:tgtEl>
                                        <p:attrNameLst>
                                          <p:attrName>ppt_x</p:attrName>
                                        </p:attrNameLst>
                                      </p:cBhvr>
                                      <p:tavLst>
                                        <p:tav tm="0">
                                          <p:val>
                                            <p:strVal val="#ppt_x"/>
                                          </p:val>
                                        </p:tav>
                                        <p:tav tm="100000">
                                          <p:val>
                                            <p:strVal val="#ppt_x"/>
                                          </p:val>
                                        </p:tav>
                                      </p:tavLst>
                                    </p:anim>
                                    <p:anim calcmode="lin" valueType="num">
                                      <p:cBhvr additive="base">
                                        <p:cTn id="2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2" presetClass="entr" presetSubtype="4" fill="hold" nodeType="clickEffect">
                                  <p:stCondLst>
                                    <p:cond delay="0"/>
                                  </p:stCondLst>
                                  <p:childTnLst>
                                    <p:set>
                                      <p:cBhvr>
                                        <p:cTn id="250" dur="1" fill="hold">
                                          <p:stCondLst>
                                            <p:cond delay="0"/>
                                          </p:stCondLst>
                                        </p:cTn>
                                        <p:tgtEl>
                                          <p:spTgt spid="41"/>
                                        </p:tgtEl>
                                        <p:attrNameLst>
                                          <p:attrName>style.visibility</p:attrName>
                                        </p:attrNameLst>
                                      </p:cBhvr>
                                      <p:to>
                                        <p:strVal val="visible"/>
                                      </p:to>
                                    </p:set>
                                    <p:anim calcmode="lin" valueType="num">
                                      <p:cBhvr additive="base">
                                        <p:cTn id="251" dur="500" fill="hold"/>
                                        <p:tgtEl>
                                          <p:spTgt spid="41"/>
                                        </p:tgtEl>
                                        <p:attrNameLst>
                                          <p:attrName>ppt_x</p:attrName>
                                        </p:attrNameLst>
                                      </p:cBhvr>
                                      <p:tavLst>
                                        <p:tav tm="0">
                                          <p:val>
                                            <p:strVal val="#ppt_x"/>
                                          </p:val>
                                        </p:tav>
                                        <p:tav tm="100000">
                                          <p:val>
                                            <p:strVal val="#ppt_x"/>
                                          </p:val>
                                        </p:tav>
                                      </p:tavLst>
                                    </p:anim>
                                    <p:anim calcmode="lin" valueType="num">
                                      <p:cBhvr additive="base">
                                        <p:cTn id="252" dur="500" fill="hold"/>
                                        <p:tgtEl>
                                          <p:spTgt spid="41"/>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42"/>
                                        </p:tgtEl>
                                        <p:attrNameLst>
                                          <p:attrName>style.visibility</p:attrName>
                                        </p:attrNameLst>
                                      </p:cBhvr>
                                      <p:to>
                                        <p:strVal val="visible"/>
                                      </p:to>
                                    </p:set>
                                    <p:anim calcmode="lin" valueType="num">
                                      <p:cBhvr additive="base">
                                        <p:cTn id="255" dur="500" fill="hold"/>
                                        <p:tgtEl>
                                          <p:spTgt spid="42"/>
                                        </p:tgtEl>
                                        <p:attrNameLst>
                                          <p:attrName>ppt_x</p:attrName>
                                        </p:attrNameLst>
                                      </p:cBhvr>
                                      <p:tavLst>
                                        <p:tav tm="0">
                                          <p:val>
                                            <p:strVal val="#ppt_x"/>
                                          </p:val>
                                        </p:tav>
                                        <p:tav tm="100000">
                                          <p:val>
                                            <p:strVal val="#ppt_x"/>
                                          </p:val>
                                        </p:tav>
                                      </p:tavLst>
                                    </p:anim>
                                    <p:anim calcmode="lin" valueType="num">
                                      <p:cBhvr additive="base">
                                        <p:cTn id="25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41" presetClass="entr" presetSubtype="0" fill="hold" grpId="0" nodeType="clickEffect">
                                  <p:stCondLst>
                                    <p:cond delay="0"/>
                                  </p:stCondLst>
                                  <p:iterate type="lt">
                                    <p:tmPct val="10000"/>
                                  </p:iterate>
                                  <p:childTnLst>
                                    <p:set>
                                      <p:cBhvr>
                                        <p:cTn id="260" dur="1" fill="hold">
                                          <p:stCondLst>
                                            <p:cond delay="0"/>
                                          </p:stCondLst>
                                        </p:cTn>
                                        <p:tgtEl>
                                          <p:spTgt spid="21"/>
                                        </p:tgtEl>
                                        <p:attrNameLst>
                                          <p:attrName>style.visibility</p:attrName>
                                        </p:attrNameLst>
                                      </p:cBhvr>
                                      <p:to>
                                        <p:strVal val="visible"/>
                                      </p:to>
                                    </p:set>
                                    <p:anim calcmode="lin" valueType="num">
                                      <p:cBhvr>
                                        <p:cTn id="261"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62" dur="500" fill="hold"/>
                                        <p:tgtEl>
                                          <p:spTgt spid="21"/>
                                        </p:tgtEl>
                                        <p:attrNameLst>
                                          <p:attrName>ppt_y</p:attrName>
                                        </p:attrNameLst>
                                      </p:cBhvr>
                                      <p:tavLst>
                                        <p:tav tm="0">
                                          <p:val>
                                            <p:strVal val="#ppt_y"/>
                                          </p:val>
                                        </p:tav>
                                        <p:tav tm="100000">
                                          <p:val>
                                            <p:strVal val="#ppt_y"/>
                                          </p:val>
                                        </p:tav>
                                      </p:tavLst>
                                    </p:anim>
                                    <p:anim calcmode="lin" valueType="num">
                                      <p:cBhvr>
                                        <p:cTn id="263"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4"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65" dur="500" tmFilter="0,0; .5, 1; 1, 1"/>
                                        <p:tgtEl>
                                          <p:spTgt spid="21"/>
                                        </p:tgtEl>
                                      </p:cBhvr>
                                    </p:animEffect>
                                  </p:childTnLst>
                                </p:cTn>
                              </p:par>
                              <p:par>
                                <p:cTn id="266" presetID="41" presetClass="entr" presetSubtype="0" fill="hold" grpId="0" nodeType="withEffect">
                                  <p:stCondLst>
                                    <p:cond delay="0"/>
                                  </p:stCondLst>
                                  <p:iterate type="lt">
                                    <p:tmPct val="10000"/>
                                  </p:iterate>
                                  <p:childTnLst>
                                    <p:set>
                                      <p:cBhvr>
                                        <p:cTn id="267" dur="1" fill="hold">
                                          <p:stCondLst>
                                            <p:cond delay="0"/>
                                          </p:stCondLst>
                                        </p:cTn>
                                        <p:tgtEl>
                                          <p:spTgt spid="64"/>
                                        </p:tgtEl>
                                        <p:attrNameLst>
                                          <p:attrName>style.visibility</p:attrName>
                                        </p:attrNameLst>
                                      </p:cBhvr>
                                      <p:to>
                                        <p:strVal val="visible"/>
                                      </p:to>
                                    </p:set>
                                    <p:anim calcmode="lin" valueType="num">
                                      <p:cBhvr>
                                        <p:cTn id="268"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269" dur="500" fill="hold"/>
                                        <p:tgtEl>
                                          <p:spTgt spid="64"/>
                                        </p:tgtEl>
                                        <p:attrNameLst>
                                          <p:attrName>ppt_y</p:attrName>
                                        </p:attrNameLst>
                                      </p:cBhvr>
                                      <p:tavLst>
                                        <p:tav tm="0">
                                          <p:val>
                                            <p:strVal val="#ppt_y"/>
                                          </p:val>
                                        </p:tav>
                                        <p:tav tm="100000">
                                          <p:val>
                                            <p:strVal val="#ppt_y"/>
                                          </p:val>
                                        </p:tav>
                                      </p:tavLst>
                                    </p:anim>
                                    <p:anim calcmode="lin" valueType="num">
                                      <p:cBhvr>
                                        <p:cTn id="270"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271"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272" dur="500" tmFilter="0,0; .5, 1; 1, 1"/>
                                        <p:tgtEl>
                                          <p:spTgt spid="64"/>
                                        </p:tgtEl>
                                      </p:cBhvr>
                                    </p:animEffect>
                                  </p:childTnLst>
                                </p:cTn>
                              </p:par>
                              <p:par>
                                <p:cTn id="273" presetID="41" presetClass="entr" presetSubtype="0" fill="hold" grpId="0" nodeType="withEffect">
                                  <p:stCondLst>
                                    <p:cond delay="0"/>
                                  </p:stCondLst>
                                  <p:iterate type="lt">
                                    <p:tmPct val="10000"/>
                                  </p:iterate>
                                  <p:childTnLst>
                                    <p:set>
                                      <p:cBhvr>
                                        <p:cTn id="274" dur="1" fill="hold">
                                          <p:stCondLst>
                                            <p:cond delay="0"/>
                                          </p:stCondLst>
                                        </p:cTn>
                                        <p:tgtEl>
                                          <p:spTgt spid="66"/>
                                        </p:tgtEl>
                                        <p:attrNameLst>
                                          <p:attrName>style.visibility</p:attrName>
                                        </p:attrNameLst>
                                      </p:cBhvr>
                                      <p:to>
                                        <p:strVal val="visible"/>
                                      </p:to>
                                    </p:set>
                                    <p:anim calcmode="lin" valueType="num">
                                      <p:cBhvr>
                                        <p:cTn id="27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276" dur="500" fill="hold"/>
                                        <p:tgtEl>
                                          <p:spTgt spid="66"/>
                                        </p:tgtEl>
                                        <p:attrNameLst>
                                          <p:attrName>ppt_y</p:attrName>
                                        </p:attrNameLst>
                                      </p:cBhvr>
                                      <p:tavLst>
                                        <p:tav tm="0">
                                          <p:val>
                                            <p:strVal val="#ppt_y"/>
                                          </p:val>
                                        </p:tav>
                                        <p:tav tm="100000">
                                          <p:val>
                                            <p:strVal val="#ppt_y"/>
                                          </p:val>
                                        </p:tav>
                                      </p:tavLst>
                                    </p:anim>
                                    <p:anim calcmode="lin" valueType="num">
                                      <p:cBhvr>
                                        <p:cTn id="27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27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279" dur="500" tmFilter="0,0; .5, 1; 1, 1"/>
                                        <p:tgtEl>
                                          <p:spTgt spid="66"/>
                                        </p:tgtEl>
                                      </p:cBhvr>
                                    </p:animEffect>
                                  </p:childTnLst>
                                </p:cTn>
                              </p:par>
                              <p:par>
                                <p:cTn id="280" presetID="41" presetClass="entr" presetSubtype="0" fill="hold" grpId="0" nodeType="withEffect">
                                  <p:stCondLst>
                                    <p:cond delay="0"/>
                                  </p:stCondLst>
                                  <p:iterate type="lt">
                                    <p:tmPct val="10000"/>
                                  </p:iterate>
                                  <p:childTnLst>
                                    <p:set>
                                      <p:cBhvr>
                                        <p:cTn id="281" dur="1" fill="hold">
                                          <p:stCondLst>
                                            <p:cond delay="0"/>
                                          </p:stCondLst>
                                        </p:cTn>
                                        <p:tgtEl>
                                          <p:spTgt spid="65"/>
                                        </p:tgtEl>
                                        <p:attrNameLst>
                                          <p:attrName>style.visibility</p:attrName>
                                        </p:attrNameLst>
                                      </p:cBhvr>
                                      <p:to>
                                        <p:strVal val="visible"/>
                                      </p:to>
                                    </p:set>
                                    <p:anim calcmode="lin" valueType="num">
                                      <p:cBhvr>
                                        <p:cTn id="282"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83" dur="500" fill="hold"/>
                                        <p:tgtEl>
                                          <p:spTgt spid="65"/>
                                        </p:tgtEl>
                                        <p:attrNameLst>
                                          <p:attrName>ppt_y</p:attrName>
                                        </p:attrNameLst>
                                      </p:cBhvr>
                                      <p:tavLst>
                                        <p:tav tm="0">
                                          <p:val>
                                            <p:strVal val="#ppt_y"/>
                                          </p:val>
                                        </p:tav>
                                        <p:tav tm="100000">
                                          <p:val>
                                            <p:strVal val="#ppt_y"/>
                                          </p:val>
                                        </p:tav>
                                      </p:tavLst>
                                    </p:anim>
                                    <p:anim calcmode="lin" valueType="num">
                                      <p:cBhvr>
                                        <p:cTn id="284"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285"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286" dur="500" tmFilter="0,0; .5, 1; 1, 1"/>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P spid="21" grpId="0"/>
      <p:bldP spid="25" grpId="0"/>
      <p:bldP spid="26" grpId="0"/>
      <p:bldP spid="27" grpId="0"/>
      <p:bldP spid="2" grpId="0"/>
      <p:bldP spid="3" grpId="0"/>
      <p:bldP spid="12" grpId="0"/>
      <p:bldP spid="13" grpId="0"/>
      <p:bldP spid="32" grpId="0"/>
      <p:bldP spid="33" grpId="0"/>
      <p:bldP spid="35" grpId="0"/>
      <p:bldP spid="38" grpId="0"/>
      <p:bldP spid="40" grpId="0"/>
      <p:bldP spid="42" grpId="0"/>
      <p:bldP spid="43" grpId="0"/>
      <p:bldP spid="44" grpId="0"/>
      <p:bldP spid="45" grpId="0"/>
      <p:bldP spid="46" grpId="0"/>
      <p:bldP spid="47" grpId="0" animBg="1"/>
      <p:bldP spid="48" grpId="0"/>
      <p:bldP spid="49" grpId="0" animBg="1"/>
      <p:bldP spid="60" grpId="0"/>
      <p:bldP spid="61" grpId="0"/>
      <p:bldP spid="62" grpId="0"/>
      <p:bldP spid="63" grpId="0"/>
      <p:bldP spid="64" grpId="0"/>
      <p:bldP spid="65" grpId="0"/>
      <p:bldP spid="66" grpId="0"/>
      <p:bldP spid="75" grpId="0"/>
      <p:bldP spid="76" grpId="0"/>
      <p:bldP spid="77" grpId="0"/>
      <p:bldP spid="78" grpId="0"/>
      <p:bldP spid="68" grpId="1"/>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7082AD-A3E0-C3E8-FF7D-3566175D8619}"/>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7</a:t>
            </a:fld>
            <a:endParaRPr lang="en-US" dirty="0">
              <a:latin typeface="Sassoon Sans US 2023" pitchFamily="2" charset="77"/>
            </a:endParaRPr>
          </a:p>
        </p:txBody>
      </p:sp>
      <p:sp>
        <p:nvSpPr>
          <p:cNvPr id="3" name="Text Placeholder 2">
            <a:extLst>
              <a:ext uri="{FF2B5EF4-FFF2-40B4-BE49-F238E27FC236}">
                <a16:creationId xmlns:a16="http://schemas.microsoft.com/office/drawing/2014/main" id="{66FB0D98-0F76-8727-B0C7-8A366374EC6B}"/>
              </a:ext>
            </a:extLst>
          </p:cNvPr>
          <p:cNvSpPr>
            <a:spLocks noGrp="1"/>
          </p:cNvSpPr>
          <p:nvPr>
            <p:ph type="body" sz="quarter" idx="15"/>
          </p:nvPr>
        </p:nvSpPr>
        <p:spPr/>
        <p:txBody>
          <a:bodyPr/>
          <a:lstStyle/>
          <a:p>
            <a:r>
              <a:rPr lang="en-US" dirty="0"/>
              <a:t>Where do the sound buttons go in these words? </a:t>
            </a:r>
          </a:p>
          <a:p>
            <a:r>
              <a:rPr lang="en-US" dirty="0"/>
              <a:t>Can you write each grapheme into a sound box?</a:t>
            </a:r>
          </a:p>
        </p:txBody>
      </p:sp>
      <p:sp>
        <p:nvSpPr>
          <p:cNvPr id="2" name="Text Placeholder 1">
            <a:extLst>
              <a:ext uri="{FF2B5EF4-FFF2-40B4-BE49-F238E27FC236}">
                <a16:creationId xmlns:a16="http://schemas.microsoft.com/office/drawing/2014/main" id="{5FCEE6A0-13E2-8654-01F4-21C0FD926CBD}"/>
              </a:ext>
            </a:extLst>
          </p:cNvPr>
          <p:cNvSpPr>
            <a:spLocks noGrp="1"/>
          </p:cNvSpPr>
          <p:nvPr>
            <p:ph type="body" sz="quarter" idx="10"/>
          </p:nvPr>
        </p:nvSpPr>
        <p:spPr/>
        <p:txBody>
          <a:bodyPr/>
          <a:lstStyle/>
          <a:p>
            <a:r>
              <a:rPr lang="en-US" dirty="0"/>
              <a:t>Phoneme Maps</a:t>
            </a:r>
          </a:p>
        </p:txBody>
      </p:sp>
      <p:sp>
        <p:nvSpPr>
          <p:cNvPr id="8" name="Rectangle 7">
            <a:extLst>
              <a:ext uri="{FF2B5EF4-FFF2-40B4-BE49-F238E27FC236}">
                <a16:creationId xmlns:a16="http://schemas.microsoft.com/office/drawing/2014/main" id="{FE1909C9-C8F7-57D7-4951-6FE7774A2330}"/>
              </a:ext>
            </a:extLst>
          </p:cNvPr>
          <p:cNvSpPr/>
          <p:nvPr/>
        </p:nvSpPr>
        <p:spPr>
          <a:xfrm>
            <a:off x="1336210" y="2025100"/>
            <a:ext cx="2108270" cy="923330"/>
          </a:xfrm>
          <a:prstGeom prst="rect">
            <a:avLst/>
          </a:prstGeom>
          <a:noFill/>
        </p:spPr>
        <p:txBody>
          <a:bodyPr wrap="none" lIns="91440" tIns="45720" rIns="91440" bIns="45720">
            <a:spAutoFit/>
          </a:bodyPr>
          <a:lstStyle/>
          <a:p>
            <a:pPr algn="ctr"/>
            <a:r>
              <a:rPr lang="en-GB" sz="5400" dirty="0">
                <a:ln w="0"/>
                <a:latin typeface="Sassoon Sans US 2023" pitchFamily="2" charset="0"/>
              </a:rPr>
              <a:t>donate</a:t>
            </a:r>
            <a:endParaRPr lang="en-GB" sz="5400" b="0" cap="none" spc="0" dirty="0">
              <a:ln w="0"/>
              <a:latin typeface="Sassoon Sans US 2023" pitchFamily="2" charset="0"/>
            </a:endParaRPr>
          </a:p>
        </p:txBody>
      </p:sp>
      <p:sp>
        <p:nvSpPr>
          <p:cNvPr id="16" name="Rectangle 15">
            <a:extLst>
              <a:ext uri="{FF2B5EF4-FFF2-40B4-BE49-F238E27FC236}">
                <a16:creationId xmlns:a16="http://schemas.microsoft.com/office/drawing/2014/main" id="{967D9DCA-3626-0311-2819-0BAF61A705A7}"/>
              </a:ext>
            </a:extLst>
          </p:cNvPr>
          <p:cNvSpPr/>
          <p:nvPr/>
        </p:nvSpPr>
        <p:spPr>
          <a:xfrm>
            <a:off x="2654719" y="4744761"/>
            <a:ext cx="1861407" cy="923330"/>
          </a:xfrm>
          <a:prstGeom prst="rect">
            <a:avLst/>
          </a:prstGeom>
          <a:noFill/>
        </p:spPr>
        <p:txBody>
          <a:bodyPr wrap="none" lIns="91440" tIns="45720" rIns="91440" bIns="45720">
            <a:spAutoFit/>
          </a:bodyPr>
          <a:lstStyle/>
          <a:p>
            <a:pPr algn="ctr"/>
            <a:r>
              <a:rPr lang="en-GB" sz="5400" b="0" cap="none" spc="0" dirty="0">
                <a:ln w="0"/>
                <a:latin typeface="Sassoon Sans US 2023" pitchFamily="2" charset="0"/>
              </a:rPr>
              <a:t>frozen</a:t>
            </a:r>
          </a:p>
        </p:txBody>
      </p:sp>
      <p:sp>
        <p:nvSpPr>
          <p:cNvPr id="23" name="Rectangle 22">
            <a:extLst>
              <a:ext uri="{FF2B5EF4-FFF2-40B4-BE49-F238E27FC236}">
                <a16:creationId xmlns:a16="http://schemas.microsoft.com/office/drawing/2014/main" id="{0EAA2C9C-9133-7E65-F585-9C599D08013F}"/>
              </a:ext>
            </a:extLst>
          </p:cNvPr>
          <p:cNvSpPr/>
          <p:nvPr/>
        </p:nvSpPr>
        <p:spPr>
          <a:xfrm>
            <a:off x="5985308" y="4700530"/>
            <a:ext cx="2265844" cy="920788"/>
          </a:xfrm>
          <a:prstGeom prst="rect">
            <a:avLst/>
          </a:prstGeom>
          <a:noFill/>
        </p:spPr>
        <p:txBody>
          <a:bodyPr wrap="square" lIns="91440" tIns="45720" rIns="91440" bIns="45720">
            <a:spAutoFit/>
          </a:bodyPr>
          <a:lstStyle/>
          <a:p>
            <a:pPr algn="ctr"/>
            <a:r>
              <a:rPr lang="en-GB" sz="5400" b="0" cap="none" spc="0" dirty="0">
                <a:ln w="0"/>
                <a:latin typeface="Sassoon Sans US 2023" pitchFamily="2" charset="0"/>
              </a:rPr>
              <a:t>enable</a:t>
            </a:r>
          </a:p>
        </p:txBody>
      </p:sp>
      <p:sp>
        <p:nvSpPr>
          <p:cNvPr id="30" name="Rectangle 29">
            <a:extLst>
              <a:ext uri="{FF2B5EF4-FFF2-40B4-BE49-F238E27FC236}">
                <a16:creationId xmlns:a16="http://schemas.microsoft.com/office/drawing/2014/main" id="{C5997AA9-ACD5-3B98-F540-F0AEDEEB8450}"/>
              </a:ext>
            </a:extLst>
          </p:cNvPr>
          <p:cNvSpPr/>
          <p:nvPr/>
        </p:nvSpPr>
        <p:spPr>
          <a:xfrm>
            <a:off x="9471418" y="4744506"/>
            <a:ext cx="1410963" cy="923330"/>
          </a:xfrm>
          <a:prstGeom prst="rect">
            <a:avLst/>
          </a:prstGeom>
          <a:noFill/>
        </p:spPr>
        <p:txBody>
          <a:bodyPr wrap="none" lIns="91440" tIns="45720" rIns="91440" bIns="45720">
            <a:spAutoFit/>
          </a:bodyPr>
          <a:lstStyle/>
          <a:p>
            <a:pPr algn="ctr"/>
            <a:r>
              <a:rPr lang="en-GB" sz="5400" b="0" cap="none" spc="0" dirty="0">
                <a:ln w="0"/>
                <a:latin typeface="Sassoon Sans US 2023" pitchFamily="2" charset="0"/>
              </a:rPr>
              <a:t>until</a:t>
            </a:r>
          </a:p>
        </p:txBody>
      </p:sp>
      <p:pic>
        <p:nvPicPr>
          <p:cNvPr id="38" name="Picture 37">
            <a:extLst>
              <a:ext uri="{FF2B5EF4-FFF2-40B4-BE49-F238E27FC236}">
                <a16:creationId xmlns:a16="http://schemas.microsoft.com/office/drawing/2014/main" id="{F0A33F8A-7D4D-A6F3-B168-18B0E5278744}"/>
              </a:ext>
            </a:extLst>
          </p:cNvPr>
          <p:cNvPicPr>
            <a:picLocks noChangeAspect="1"/>
          </p:cNvPicPr>
          <p:nvPr/>
        </p:nvPicPr>
        <p:blipFill>
          <a:blip r:embed="rId2"/>
          <a:srcRect/>
          <a:stretch/>
        </p:blipFill>
        <p:spPr>
          <a:xfrm>
            <a:off x="697513" y="4533079"/>
            <a:ext cx="1018078" cy="1015972"/>
          </a:xfrm>
          <a:prstGeom prst="rect">
            <a:avLst/>
          </a:prstGeom>
        </p:spPr>
      </p:pic>
      <p:grpSp>
        <p:nvGrpSpPr>
          <p:cNvPr id="46" name="Group 45">
            <a:extLst>
              <a:ext uri="{FF2B5EF4-FFF2-40B4-BE49-F238E27FC236}">
                <a16:creationId xmlns:a16="http://schemas.microsoft.com/office/drawing/2014/main" id="{548F1F8E-08DA-4D03-E403-F20A4BA01356}"/>
              </a:ext>
            </a:extLst>
          </p:cNvPr>
          <p:cNvGrpSpPr/>
          <p:nvPr/>
        </p:nvGrpSpPr>
        <p:grpSpPr>
          <a:xfrm>
            <a:off x="2749195" y="5554482"/>
            <a:ext cx="1578261" cy="157532"/>
            <a:chOff x="3162735" y="4967709"/>
            <a:chExt cx="1578261" cy="157532"/>
          </a:xfrm>
        </p:grpSpPr>
        <p:grpSp>
          <p:nvGrpSpPr>
            <p:cNvPr id="31" name="Group 30">
              <a:extLst>
                <a:ext uri="{FF2B5EF4-FFF2-40B4-BE49-F238E27FC236}">
                  <a16:creationId xmlns:a16="http://schemas.microsoft.com/office/drawing/2014/main" id="{ABFED36E-8D3B-B290-E6FE-25F1836B80A8}"/>
                </a:ext>
              </a:extLst>
            </p:cNvPr>
            <p:cNvGrpSpPr/>
            <p:nvPr/>
          </p:nvGrpSpPr>
          <p:grpSpPr>
            <a:xfrm>
              <a:off x="3162735" y="4967709"/>
              <a:ext cx="1273911" cy="157532"/>
              <a:chOff x="1698397" y="2769685"/>
              <a:chExt cx="1273911" cy="157532"/>
            </a:xfrm>
          </p:grpSpPr>
          <p:sp>
            <p:nvSpPr>
              <p:cNvPr id="33" name="Oval 32">
                <a:extLst>
                  <a:ext uri="{FF2B5EF4-FFF2-40B4-BE49-F238E27FC236}">
                    <a16:creationId xmlns:a16="http://schemas.microsoft.com/office/drawing/2014/main" id="{EE535BAC-C293-FAE5-AD74-7D816807416F}"/>
                  </a:ext>
                </a:extLst>
              </p:cNvPr>
              <p:cNvSpPr/>
              <p:nvPr/>
            </p:nvSpPr>
            <p:spPr>
              <a:xfrm>
                <a:off x="1698397"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34" name="Oval 33">
                <a:extLst>
                  <a:ext uri="{FF2B5EF4-FFF2-40B4-BE49-F238E27FC236}">
                    <a16:creationId xmlns:a16="http://schemas.microsoft.com/office/drawing/2014/main" id="{97670408-52D9-52E5-5223-EC90220C8396}"/>
                  </a:ext>
                </a:extLst>
              </p:cNvPr>
              <p:cNvSpPr/>
              <p:nvPr/>
            </p:nvSpPr>
            <p:spPr>
              <a:xfrm>
                <a:off x="1920715"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36" name="Oval 35">
                <a:extLst>
                  <a:ext uri="{FF2B5EF4-FFF2-40B4-BE49-F238E27FC236}">
                    <a16:creationId xmlns:a16="http://schemas.microsoft.com/office/drawing/2014/main" id="{166916EC-550F-C9B9-6A6B-0AD654D5D6F9}"/>
                  </a:ext>
                </a:extLst>
              </p:cNvPr>
              <p:cNvSpPr/>
              <p:nvPr/>
            </p:nvSpPr>
            <p:spPr>
              <a:xfrm>
                <a:off x="2208430"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37" name="Oval 36">
                <a:extLst>
                  <a:ext uri="{FF2B5EF4-FFF2-40B4-BE49-F238E27FC236}">
                    <a16:creationId xmlns:a16="http://schemas.microsoft.com/office/drawing/2014/main" id="{30F9D12C-F17B-47AE-FEA1-10E5DED4CC35}"/>
                  </a:ext>
                </a:extLst>
              </p:cNvPr>
              <p:cNvSpPr/>
              <p:nvPr/>
            </p:nvSpPr>
            <p:spPr>
              <a:xfrm>
                <a:off x="2506369"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44" name="Oval 43">
                <a:extLst>
                  <a:ext uri="{FF2B5EF4-FFF2-40B4-BE49-F238E27FC236}">
                    <a16:creationId xmlns:a16="http://schemas.microsoft.com/office/drawing/2014/main" id="{B5625B7B-466B-F163-0FF3-D1AFD7810004}"/>
                  </a:ext>
                </a:extLst>
              </p:cNvPr>
              <p:cNvSpPr/>
              <p:nvPr/>
            </p:nvSpPr>
            <p:spPr>
              <a:xfrm>
                <a:off x="2814775" y="2769685"/>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grpSp>
        <p:sp>
          <p:nvSpPr>
            <p:cNvPr id="45" name="Oval 44">
              <a:extLst>
                <a:ext uri="{FF2B5EF4-FFF2-40B4-BE49-F238E27FC236}">
                  <a16:creationId xmlns:a16="http://schemas.microsoft.com/office/drawing/2014/main" id="{4AF79466-3940-2257-C20A-6D9386298BB1}"/>
                </a:ext>
              </a:extLst>
            </p:cNvPr>
            <p:cNvSpPr/>
            <p:nvPr/>
          </p:nvSpPr>
          <p:spPr>
            <a:xfrm>
              <a:off x="4583463" y="4967710"/>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grpSp>
      <p:grpSp>
        <p:nvGrpSpPr>
          <p:cNvPr id="57" name="Group 56">
            <a:extLst>
              <a:ext uri="{FF2B5EF4-FFF2-40B4-BE49-F238E27FC236}">
                <a16:creationId xmlns:a16="http://schemas.microsoft.com/office/drawing/2014/main" id="{2C8BEE06-E17A-A989-0D44-EED6707F15A8}"/>
              </a:ext>
            </a:extLst>
          </p:cNvPr>
          <p:cNvGrpSpPr/>
          <p:nvPr/>
        </p:nvGrpSpPr>
        <p:grpSpPr>
          <a:xfrm>
            <a:off x="9668011" y="5507947"/>
            <a:ext cx="1139888" cy="162707"/>
            <a:chOff x="1721830" y="2764510"/>
            <a:chExt cx="1139888" cy="162707"/>
          </a:xfrm>
        </p:grpSpPr>
        <p:sp>
          <p:nvSpPr>
            <p:cNvPr id="58" name="Oval 57">
              <a:extLst>
                <a:ext uri="{FF2B5EF4-FFF2-40B4-BE49-F238E27FC236}">
                  <a16:creationId xmlns:a16="http://schemas.microsoft.com/office/drawing/2014/main" id="{9C3FEFC1-A562-1D32-4A45-343EAC4813CC}"/>
                </a:ext>
              </a:extLst>
            </p:cNvPr>
            <p:cNvSpPr/>
            <p:nvPr/>
          </p:nvSpPr>
          <p:spPr>
            <a:xfrm>
              <a:off x="1721830"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59" name="Oval 58">
              <a:extLst>
                <a:ext uri="{FF2B5EF4-FFF2-40B4-BE49-F238E27FC236}">
                  <a16:creationId xmlns:a16="http://schemas.microsoft.com/office/drawing/2014/main" id="{69A8981E-424C-D767-56BE-262136FF4066}"/>
                </a:ext>
              </a:extLst>
            </p:cNvPr>
            <p:cNvSpPr/>
            <p:nvPr/>
          </p:nvSpPr>
          <p:spPr>
            <a:xfrm>
              <a:off x="2052727"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60" name="Oval 59">
              <a:extLst>
                <a:ext uri="{FF2B5EF4-FFF2-40B4-BE49-F238E27FC236}">
                  <a16:creationId xmlns:a16="http://schemas.microsoft.com/office/drawing/2014/main" id="{79735745-E38E-8CEE-8840-85417BF3C8B9}"/>
                </a:ext>
              </a:extLst>
            </p:cNvPr>
            <p:cNvSpPr/>
            <p:nvPr/>
          </p:nvSpPr>
          <p:spPr>
            <a:xfrm>
              <a:off x="2323962" y="2764510"/>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61" name="Oval 60">
              <a:extLst>
                <a:ext uri="{FF2B5EF4-FFF2-40B4-BE49-F238E27FC236}">
                  <a16:creationId xmlns:a16="http://schemas.microsoft.com/office/drawing/2014/main" id="{E21FA1AC-9BD5-A961-9059-FFAD8F6256B6}"/>
                </a:ext>
              </a:extLst>
            </p:cNvPr>
            <p:cNvSpPr/>
            <p:nvPr/>
          </p:nvSpPr>
          <p:spPr>
            <a:xfrm>
              <a:off x="2517946" y="2764512"/>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62" name="Oval 61">
              <a:extLst>
                <a:ext uri="{FF2B5EF4-FFF2-40B4-BE49-F238E27FC236}">
                  <a16:creationId xmlns:a16="http://schemas.microsoft.com/office/drawing/2014/main" id="{0D8227B8-AAAB-6940-A2F6-D7F84FAFF640}"/>
                </a:ext>
              </a:extLst>
            </p:cNvPr>
            <p:cNvSpPr/>
            <p:nvPr/>
          </p:nvSpPr>
          <p:spPr>
            <a:xfrm>
              <a:off x="2704185" y="2764511"/>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grpSp>
      <p:graphicFrame>
        <p:nvGraphicFramePr>
          <p:cNvPr id="64" name="Table 63">
            <a:extLst>
              <a:ext uri="{FF2B5EF4-FFF2-40B4-BE49-F238E27FC236}">
                <a16:creationId xmlns:a16="http://schemas.microsoft.com/office/drawing/2014/main" id="{0981846C-B170-63DF-F8C5-1E1D0E6886C1}"/>
              </a:ext>
            </a:extLst>
          </p:cNvPr>
          <p:cNvGraphicFramePr>
            <a:graphicFrameLocks noGrp="1"/>
          </p:cNvGraphicFramePr>
          <p:nvPr>
            <p:extLst>
              <p:ext uri="{D42A27DB-BD31-4B8C-83A1-F6EECF244321}">
                <p14:modId xmlns:p14="http://schemas.microsoft.com/office/powerpoint/2010/main" val="396226419"/>
              </p:ext>
            </p:extLst>
          </p:nvPr>
        </p:nvGraphicFramePr>
        <p:xfrm>
          <a:off x="8901926" y="5865863"/>
          <a:ext cx="2772245" cy="482732"/>
        </p:xfrm>
        <a:graphic>
          <a:graphicData uri="http://schemas.openxmlformats.org/drawingml/2006/table">
            <a:tbl>
              <a:tblPr firstRow="1" bandRow="1">
                <a:tableStyleId>{5940675A-B579-460E-94D1-54222C63F5DA}</a:tableStyleId>
              </a:tblPr>
              <a:tblGrid>
                <a:gridCol w="554449">
                  <a:extLst>
                    <a:ext uri="{9D8B030D-6E8A-4147-A177-3AD203B41FA5}">
                      <a16:colId xmlns:a16="http://schemas.microsoft.com/office/drawing/2014/main" val="2999839748"/>
                    </a:ext>
                  </a:extLst>
                </a:gridCol>
                <a:gridCol w="554449">
                  <a:extLst>
                    <a:ext uri="{9D8B030D-6E8A-4147-A177-3AD203B41FA5}">
                      <a16:colId xmlns:a16="http://schemas.microsoft.com/office/drawing/2014/main" val="419927832"/>
                    </a:ext>
                  </a:extLst>
                </a:gridCol>
                <a:gridCol w="554449">
                  <a:extLst>
                    <a:ext uri="{9D8B030D-6E8A-4147-A177-3AD203B41FA5}">
                      <a16:colId xmlns:a16="http://schemas.microsoft.com/office/drawing/2014/main" val="2478974007"/>
                    </a:ext>
                  </a:extLst>
                </a:gridCol>
                <a:gridCol w="554449">
                  <a:extLst>
                    <a:ext uri="{9D8B030D-6E8A-4147-A177-3AD203B41FA5}">
                      <a16:colId xmlns:a16="http://schemas.microsoft.com/office/drawing/2014/main" val="4171014116"/>
                    </a:ext>
                  </a:extLst>
                </a:gridCol>
                <a:gridCol w="554449">
                  <a:extLst>
                    <a:ext uri="{9D8B030D-6E8A-4147-A177-3AD203B41FA5}">
                      <a16:colId xmlns:a16="http://schemas.microsoft.com/office/drawing/2014/main" val="776626521"/>
                    </a:ext>
                  </a:extLst>
                </a:gridCol>
              </a:tblGrid>
              <a:tr h="48273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73387597"/>
                  </a:ext>
                </a:extLst>
              </a:tr>
            </a:tbl>
          </a:graphicData>
        </a:graphic>
      </p:graphicFrame>
      <p:graphicFrame>
        <p:nvGraphicFramePr>
          <p:cNvPr id="66" name="Table 65">
            <a:extLst>
              <a:ext uri="{FF2B5EF4-FFF2-40B4-BE49-F238E27FC236}">
                <a16:creationId xmlns:a16="http://schemas.microsoft.com/office/drawing/2014/main" id="{07C96B19-5BBD-7616-34BC-3BB86DD6468A}"/>
              </a:ext>
            </a:extLst>
          </p:cNvPr>
          <p:cNvGraphicFramePr>
            <a:graphicFrameLocks noGrp="1"/>
          </p:cNvGraphicFramePr>
          <p:nvPr>
            <p:extLst>
              <p:ext uri="{D42A27DB-BD31-4B8C-83A1-F6EECF244321}">
                <p14:modId xmlns:p14="http://schemas.microsoft.com/office/powerpoint/2010/main" val="1666151402"/>
              </p:ext>
            </p:extLst>
          </p:nvPr>
        </p:nvGraphicFramePr>
        <p:xfrm>
          <a:off x="965355" y="3423097"/>
          <a:ext cx="2772245" cy="482732"/>
        </p:xfrm>
        <a:graphic>
          <a:graphicData uri="http://schemas.openxmlformats.org/drawingml/2006/table">
            <a:tbl>
              <a:tblPr firstRow="1" bandRow="1">
                <a:tableStyleId>{5940675A-B579-460E-94D1-54222C63F5DA}</a:tableStyleId>
              </a:tblPr>
              <a:tblGrid>
                <a:gridCol w="554449">
                  <a:extLst>
                    <a:ext uri="{9D8B030D-6E8A-4147-A177-3AD203B41FA5}">
                      <a16:colId xmlns:a16="http://schemas.microsoft.com/office/drawing/2014/main" val="2999839748"/>
                    </a:ext>
                  </a:extLst>
                </a:gridCol>
                <a:gridCol w="554449">
                  <a:extLst>
                    <a:ext uri="{9D8B030D-6E8A-4147-A177-3AD203B41FA5}">
                      <a16:colId xmlns:a16="http://schemas.microsoft.com/office/drawing/2014/main" val="419927832"/>
                    </a:ext>
                  </a:extLst>
                </a:gridCol>
                <a:gridCol w="554449">
                  <a:extLst>
                    <a:ext uri="{9D8B030D-6E8A-4147-A177-3AD203B41FA5}">
                      <a16:colId xmlns:a16="http://schemas.microsoft.com/office/drawing/2014/main" val="2478974007"/>
                    </a:ext>
                  </a:extLst>
                </a:gridCol>
                <a:gridCol w="554449">
                  <a:extLst>
                    <a:ext uri="{9D8B030D-6E8A-4147-A177-3AD203B41FA5}">
                      <a16:colId xmlns:a16="http://schemas.microsoft.com/office/drawing/2014/main" val="4171014116"/>
                    </a:ext>
                  </a:extLst>
                </a:gridCol>
                <a:gridCol w="554449">
                  <a:extLst>
                    <a:ext uri="{9D8B030D-6E8A-4147-A177-3AD203B41FA5}">
                      <a16:colId xmlns:a16="http://schemas.microsoft.com/office/drawing/2014/main" val="776626521"/>
                    </a:ext>
                  </a:extLst>
                </a:gridCol>
              </a:tblGrid>
              <a:tr h="482732">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73387597"/>
                  </a:ext>
                </a:extLst>
              </a:tr>
            </a:tbl>
          </a:graphicData>
        </a:graphic>
      </p:graphicFrame>
      <p:graphicFrame>
        <p:nvGraphicFramePr>
          <p:cNvPr id="67" name="Table 67">
            <a:extLst>
              <a:ext uri="{FF2B5EF4-FFF2-40B4-BE49-F238E27FC236}">
                <a16:creationId xmlns:a16="http://schemas.microsoft.com/office/drawing/2014/main" id="{C6E92C8D-494C-7482-F3CC-A90F22F83313}"/>
              </a:ext>
            </a:extLst>
          </p:cNvPr>
          <p:cNvGraphicFramePr>
            <a:graphicFrameLocks noGrp="1"/>
          </p:cNvGraphicFramePr>
          <p:nvPr>
            <p:extLst>
              <p:ext uri="{D42A27DB-BD31-4B8C-83A1-F6EECF244321}">
                <p14:modId xmlns:p14="http://schemas.microsoft.com/office/powerpoint/2010/main" val="2530027765"/>
              </p:ext>
            </p:extLst>
          </p:nvPr>
        </p:nvGraphicFramePr>
        <p:xfrm>
          <a:off x="1803557" y="5894928"/>
          <a:ext cx="3513684" cy="482731"/>
        </p:xfrm>
        <a:graphic>
          <a:graphicData uri="http://schemas.openxmlformats.org/drawingml/2006/table">
            <a:tbl>
              <a:tblPr firstRow="1" bandRow="1">
                <a:tableStyleId>{5940675A-B579-460E-94D1-54222C63F5DA}</a:tableStyleId>
              </a:tblPr>
              <a:tblGrid>
                <a:gridCol w="585614">
                  <a:extLst>
                    <a:ext uri="{9D8B030D-6E8A-4147-A177-3AD203B41FA5}">
                      <a16:colId xmlns:a16="http://schemas.microsoft.com/office/drawing/2014/main" val="1437559570"/>
                    </a:ext>
                  </a:extLst>
                </a:gridCol>
                <a:gridCol w="585614">
                  <a:extLst>
                    <a:ext uri="{9D8B030D-6E8A-4147-A177-3AD203B41FA5}">
                      <a16:colId xmlns:a16="http://schemas.microsoft.com/office/drawing/2014/main" val="2104167264"/>
                    </a:ext>
                  </a:extLst>
                </a:gridCol>
                <a:gridCol w="585614">
                  <a:extLst>
                    <a:ext uri="{9D8B030D-6E8A-4147-A177-3AD203B41FA5}">
                      <a16:colId xmlns:a16="http://schemas.microsoft.com/office/drawing/2014/main" val="2922977155"/>
                    </a:ext>
                  </a:extLst>
                </a:gridCol>
                <a:gridCol w="585614">
                  <a:extLst>
                    <a:ext uri="{9D8B030D-6E8A-4147-A177-3AD203B41FA5}">
                      <a16:colId xmlns:a16="http://schemas.microsoft.com/office/drawing/2014/main" val="1945507960"/>
                    </a:ext>
                  </a:extLst>
                </a:gridCol>
                <a:gridCol w="585614">
                  <a:extLst>
                    <a:ext uri="{9D8B030D-6E8A-4147-A177-3AD203B41FA5}">
                      <a16:colId xmlns:a16="http://schemas.microsoft.com/office/drawing/2014/main" val="494436390"/>
                    </a:ext>
                  </a:extLst>
                </a:gridCol>
                <a:gridCol w="585614">
                  <a:extLst>
                    <a:ext uri="{9D8B030D-6E8A-4147-A177-3AD203B41FA5}">
                      <a16:colId xmlns:a16="http://schemas.microsoft.com/office/drawing/2014/main" val="2703105484"/>
                    </a:ext>
                  </a:extLst>
                </a:gridCol>
              </a:tblGrid>
              <a:tr h="48273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62365259"/>
                  </a:ext>
                </a:extLst>
              </a:tr>
            </a:tbl>
          </a:graphicData>
        </a:graphic>
      </p:graphicFrame>
      <p:graphicFrame>
        <p:nvGraphicFramePr>
          <p:cNvPr id="68" name="Table 68">
            <a:extLst>
              <a:ext uri="{FF2B5EF4-FFF2-40B4-BE49-F238E27FC236}">
                <a16:creationId xmlns:a16="http://schemas.microsoft.com/office/drawing/2014/main" id="{C5E068CA-7E14-E54E-FA7B-6837D255F282}"/>
              </a:ext>
            </a:extLst>
          </p:cNvPr>
          <p:cNvGraphicFramePr>
            <a:graphicFrameLocks noGrp="1"/>
          </p:cNvGraphicFramePr>
          <p:nvPr>
            <p:extLst>
              <p:ext uri="{D42A27DB-BD31-4B8C-83A1-F6EECF244321}">
                <p14:modId xmlns:p14="http://schemas.microsoft.com/office/powerpoint/2010/main" val="2786967244"/>
              </p:ext>
            </p:extLst>
          </p:nvPr>
        </p:nvGraphicFramePr>
        <p:xfrm>
          <a:off x="5709561" y="5886569"/>
          <a:ext cx="2804930" cy="482731"/>
        </p:xfrm>
        <a:graphic>
          <a:graphicData uri="http://schemas.openxmlformats.org/drawingml/2006/table">
            <a:tbl>
              <a:tblPr firstRow="1" bandRow="1">
                <a:tableStyleId>{5940675A-B579-460E-94D1-54222C63F5DA}</a:tableStyleId>
              </a:tblPr>
              <a:tblGrid>
                <a:gridCol w="560986">
                  <a:extLst>
                    <a:ext uri="{9D8B030D-6E8A-4147-A177-3AD203B41FA5}">
                      <a16:colId xmlns:a16="http://schemas.microsoft.com/office/drawing/2014/main" val="1632113794"/>
                    </a:ext>
                  </a:extLst>
                </a:gridCol>
                <a:gridCol w="560986">
                  <a:extLst>
                    <a:ext uri="{9D8B030D-6E8A-4147-A177-3AD203B41FA5}">
                      <a16:colId xmlns:a16="http://schemas.microsoft.com/office/drawing/2014/main" val="1986098637"/>
                    </a:ext>
                  </a:extLst>
                </a:gridCol>
                <a:gridCol w="560986">
                  <a:extLst>
                    <a:ext uri="{9D8B030D-6E8A-4147-A177-3AD203B41FA5}">
                      <a16:colId xmlns:a16="http://schemas.microsoft.com/office/drawing/2014/main" val="4135632972"/>
                    </a:ext>
                  </a:extLst>
                </a:gridCol>
                <a:gridCol w="560986">
                  <a:extLst>
                    <a:ext uri="{9D8B030D-6E8A-4147-A177-3AD203B41FA5}">
                      <a16:colId xmlns:a16="http://schemas.microsoft.com/office/drawing/2014/main" val="2686470074"/>
                    </a:ext>
                  </a:extLst>
                </a:gridCol>
                <a:gridCol w="560986">
                  <a:extLst>
                    <a:ext uri="{9D8B030D-6E8A-4147-A177-3AD203B41FA5}">
                      <a16:colId xmlns:a16="http://schemas.microsoft.com/office/drawing/2014/main" val="2010549608"/>
                    </a:ext>
                  </a:extLst>
                </a:gridCol>
              </a:tblGrid>
              <a:tr h="48273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13588699"/>
                  </a:ext>
                </a:extLst>
              </a:tr>
            </a:tbl>
          </a:graphicData>
        </a:graphic>
      </p:graphicFrame>
      <p:graphicFrame>
        <p:nvGraphicFramePr>
          <p:cNvPr id="69" name="Table 68">
            <a:extLst>
              <a:ext uri="{FF2B5EF4-FFF2-40B4-BE49-F238E27FC236}">
                <a16:creationId xmlns:a16="http://schemas.microsoft.com/office/drawing/2014/main" id="{BB97C7FD-3194-BFF9-C6C9-FD5E0B35932A}"/>
              </a:ext>
            </a:extLst>
          </p:cNvPr>
          <p:cNvGraphicFramePr>
            <a:graphicFrameLocks noGrp="1"/>
          </p:cNvGraphicFramePr>
          <p:nvPr>
            <p:extLst>
              <p:ext uri="{D42A27DB-BD31-4B8C-83A1-F6EECF244321}">
                <p14:modId xmlns:p14="http://schemas.microsoft.com/office/powerpoint/2010/main" val="1064417855"/>
              </p:ext>
            </p:extLst>
          </p:nvPr>
        </p:nvGraphicFramePr>
        <p:xfrm>
          <a:off x="965999" y="3429845"/>
          <a:ext cx="2772245" cy="482732"/>
        </p:xfrm>
        <a:graphic>
          <a:graphicData uri="http://schemas.openxmlformats.org/drawingml/2006/table">
            <a:tbl>
              <a:tblPr firstRow="1" bandRow="1">
                <a:tableStyleId>{5940675A-B579-460E-94D1-54222C63F5DA}</a:tableStyleId>
              </a:tblPr>
              <a:tblGrid>
                <a:gridCol w="554449">
                  <a:extLst>
                    <a:ext uri="{9D8B030D-6E8A-4147-A177-3AD203B41FA5}">
                      <a16:colId xmlns:a16="http://schemas.microsoft.com/office/drawing/2014/main" val="2999839748"/>
                    </a:ext>
                  </a:extLst>
                </a:gridCol>
                <a:gridCol w="554449">
                  <a:extLst>
                    <a:ext uri="{9D8B030D-6E8A-4147-A177-3AD203B41FA5}">
                      <a16:colId xmlns:a16="http://schemas.microsoft.com/office/drawing/2014/main" val="419927832"/>
                    </a:ext>
                  </a:extLst>
                </a:gridCol>
                <a:gridCol w="554449">
                  <a:extLst>
                    <a:ext uri="{9D8B030D-6E8A-4147-A177-3AD203B41FA5}">
                      <a16:colId xmlns:a16="http://schemas.microsoft.com/office/drawing/2014/main" val="2478974007"/>
                    </a:ext>
                  </a:extLst>
                </a:gridCol>
                <a:gridCol w="554449">
                  <a:extLst>
                    <a:ext uri="{9D8B030D-6E8A-4147-A177-3AD203B41FA5}">
                      <a16:colId xmlns:a16="http://schemas.microsoft.com/office/drawing/2014/main" val="4171014116"/>
                    </a:ext>
                  </a:extLst>
                </a:gridCol>
                <a:gridCol w="554449">
                  <a:extLst>
                    <a:ext uri="{9D8B030D-6E8A-4147-A177-3AD203B41FA5}">
                      <a16:colId xmlns:a16="http://schemas.microsoft.com/office/drawing/2014/main" val="776626521"/>
                    </a:ext>
                  </a:extLst>
                </a:gridCol>
              </a:tblGrid>
              <a:tr h="482732">
                <a:tc>
                  <a:txBody>
                    <a:bodyPr/>
                    <a:lstStyle/>
                    <a:p>
                      <a:pPr algn="ctr"/>
                      <a:r>
                        <a:rPr lang="en-US" sz="2400" b="1" dirty="0">
                          <a:solidFill>
                            <a:srgbClr val="FF3760"/>
                          </a:solidFill>
                          <a:latin typeface="Sassoon Sans US 2023" pitchFamily="2" charset="0"/>
                        </a:rPr>
                        <a:t>d</a:t>
                      </a:r>
                    </a:p>
                  </a:txBody>
                  <a:tcPr anchor="ctr"/>
                </a:tc>
                <a:tc>
                  <a:txBody>
                    <a:bodyPr/>
                    <a:lstStyle/>
                    <a:p>
                      <a:pPr algn="ctr"/>
                      <a:r>
                        <a:rPr lang="en-US" sz="2400" b="1" dirty="0">
                          <a:solidFill>
                            <a:srgbClr val="FF3760"/>
                          </a:solidFill>
                          <a:latin typeface="Sassoon Sans US 2023" pitchFamily="2" charset="0"/>
                        </a:rPr>
                        <a:t>o</a:t>
                      </a:r>
                    </a:p>
                  </a:txBody>
                  <a:tcPr anchor="ctr"/>
                </a:tc>
                <a:tc>
                  <a:txBody>
                    <a:bodyPr/>
                    <a:lstStyle/>
                    <a:p>
                      <a:pPr algn="ctr"/>
                      <a:r>
                        <a:rPr lang="en-US" sz="2400" b="1" dirty="0">
                          <a:solidFill>
                            <a:srgbClr val="FF3760"/>
                          </a:solidFill>
                          <a:latin typeface="Sassoon Sans US 2023" pitchFamily="2" charset="0"/>
                        </a:rPr>
                        <a:t>n</a:t>
                      </a:r>
                    </a:p>
                  </a:txBody>
                  <a:tcPr anchor="ctr"/>
                </a:tc>
                <a:tc>
                  <a:txBody>
                    <a:bodyPr/>
                    <a:lstStyle/>
                    <a:p>
                      <a:pPr algn="ctr"/>
                      <a:r>
                        <a:rPr lang="en-US" sz="2400" b="1" dirty="0">
                          <a:solidFill>
                            <a:srgbClr val="FF3760"/>
                          </a:solidFill>
                          <a:latin typeface="Sassoon Sans US 2023" pitchFamily="2" charset="0"/>
                        </a:rPr>
                        <a:t>a</a:t>
                      </a:r>
                    </a:p>
                  </a:txBody>
                  <a:tcPr anchor="ctr"/>
                </a:tc>
                <a:tc>
                  <a:txBody>
                    <a:bodyPr/>
                    <a:lstStyle/>
                    <a:p>
                      <a:pPr algn="ctr"/>
                      <a:r>
                        <a:rPr lang="en-US" sz="2400" b="1" dirty="0">
                          <a:solidFill>
                            <a:srgbClr val="FF3760"/>
                          </a:solidFill>
                          <a:latin typeface="Sassoon Sans US 2023" pitchFamily="2" charset="0"/>
                        </a:rPr>
                        <a:t>t</a:t>
                      </a:r>
                    </a:p>
                  </a:txBody>
                  <a:tcPr anchor="ctr"/>
                </a:tc>
                <a:extLst>
                  <a:ext uri="{0D108BD9-81ED-4DB2-BD59-A6C34878D82A}">
                    <a16:rowId xmlns:a16="http://schemas.microsoft.com/office/drawing/2014/main" val="3273387597"/>
                  </a:ext>
                </a:extLst>
              </a:tr>
            </a:tbl>
          </a:graphicData>
        </a:graphic>
      </p:graphicFrame>
      <p:graphicFrame>
        <p:nvGraphicFramePr>
          <p:cNvPr id="70" name="Table 67">
            <a:extLst>
              <a:ext uri="{FF2B5EF4-FFF2-40B4-BE49-F238E27FC236}">
                <a16:creationId xmlns:a16="http://schemas.microsoft.com/office/drawing/2014/main" id="{CF2F4A21-6758-1C72-5EF5-C496C0EA868F}"/>
              </a:ext>
            </a:extLst>
          </p:cNvPr>
          <p:cNvGraphicFramePr>
            <a:graphicFrameLocks noGrp="1"/>
          </p:cNvGraphicFramePr>
          <p:nvPr>
            <p:extLst>
              <p:ext uri="{D42A27DB-BD31-4B8C-83A1-F6EECF244321}">
                <p14:modId xmlns:p14="http://schemas.microsoft.com/office/powerpoint/2010/main" val="2545213592"/>
              </p:ext>
            </p:extLst>
          </p:nvPr>
        </p:nvGraphicFramePr>
        <p:xfrm>
          <a:off x="1805333" y="5885692"/>
          <a:ext cx="3513684" cy="482731"/>
        </p:xfrm>
        <a:graphic>
          <a:graphicData uri="http://schemas.openxmlformats.org/drawingml/2006/table">
            <a:tbl>
              <a:tblPr firstRow="1" bandRow="1">
                <a:tableStyleId>{5940675A-B579-460E-94D1-54222C63F5DA}</a:tableStyleId>
              </a:tblPr>
              <a:tblGrid>
                <a:gridCol w="585614">
                  <a:extLst>
                    <a:ext uri="{9D8B030D-6E8A-4147-A177-3AD203B41FA5}">
                      <a16:colId xmlns:a16="http://schemas.microsoft.com/office/drawing/2014/main" val="1437559570"/>
                    </a:ext>
                  </a:extLst>
                </a:gridCol>
                <a:gridCol w="585614">
                  <a:extLst>
                    <a:ext uri="{9D8B030D-6E8A-4147-A177-3AD203B41FA5}">
                      <a16:colId xmlns:a16="http://schemas.microsoft.com/office/drawing/2014/main" val="2104167264"/>
                    </a:ext>
                  </a:extLst>
                </a:gridCol>
                <a:gridCol w="585614">
                  <a:extLst>
                    <a:ext uri="{9D8B030D-6E8A-4147-A177-3AD203B41FA5}">
                      <a16:colId xmlns:a16="http://schemas.microsoft.com/office/drawing/2014/main" val="2922977155"/>
                    </a:ext>
                  </a:extLst>
                </a:gridCol>
                <a:gridCol w="585614">
                  <a:extLst>
                    <a:ext uri="{9D8B030D-6E8A-4147-A177-3AD203B41FA5}">
                      <a16:colId xmlns:a16="http://schemas.microsoft.com/office/drawing/2014/main" val="1945507960"/>
                    </a:ext>
                  </a:extLst>
                </a:gridCol>
                <a:gridCol w="585614">
                  <a:extLst>
                    <a:ext uri="{9D8B030D-6E8A-4147-A177-3AD203B41FA5}">
                      <a16:colId xmlns:a16="http://schemas.microsoft.com/office/drawing/2014/main" val="494436390"/>
                    </a:ext>
                  </a:extLst>
                </a:gridCol>
                <a:gridCol w="585614">
                  <a:extLst>
                    <a:ext uri="{9D8B030D-6E8A-4147-A177-3AD203B41FA5}">
                      <a16:colId xmlns:a16="http://schemas.microsoft.com/office/drawing/2014/main" val="2703105484"/>
                    </a:ext>
                  </a:extLst>
                </a:gridCol>
              </a:tblGrid>
              <a:tr h="482731">
                <a:tc>
                  <a:txBody>
                    <a:bodyPr/>
                    <a:lstStyle/>
                    <a:p>
                      <a:pPr algn="ctr"/>
                      <a:r>
                        <a:rPr lang="en-US" sz="2400" b="1" dirty="0">
                          <a:solidFill>
                            <a:srgbClr val="FF3760"/>
                          </a:solidFill>
                          <a:latin typeface="Sassoon Sans US 2023" pitchFamily="2" charset="0"/>
                        </a:rPr>
                        <a:t>f</a:t>
                      </a:r>
                    </a:p>
                  </a:txBody>
                  <a:tcPr anchor="ctr"/>
                </a:tc>
                <a:tc>
                  <a:txBody>
                    <a:bodyPr/>
                    <a:lstStyle/>
                    <a:p>
                      <a:pPr algn="ctr"/>
                      <a:r>
                        <a:rPr lang="en-US" sz="2400" b="1" dirty="0">
                          <a:solidFill>
                            <a:srgbClr val="FF3760"/>
                          </a:solidFill>
                          <a:latin typeface="Sassoon Sans US 2023" pitchFamily="2" charset="0"/>
                        </a:rPr>
                        <a:t>r</a:t>
                      </a:r>
                    </a:p>
                  </a:txBody>
                  <a:tcPr anchor="ctr"/>
                </a:tc>
                <a:tc>
                  <a:txBody>
                    <a:bodyPr/>
                    <a:lstStyle/>
                    <a:p>
                      <a:pPr algn="ctr"/>
                      <a:r>
                        <a:rPr lang="en-US" sz="2400" b="1" dirty="0">
                          <a:solidFill>
                            <a:srgbClr val="FF3760"/>
                          </a:solidFill>
                          <a:latin typeface="Sassoon Sans US 2023" pitchFamily="2" charset="0"/>
                        </a:rPr>
                        <a:t>o</a:t>
                      </a:r>
                    </a:p>
                  </a:txBody>
                  <a:tcPr anchor="ctr"/>
                </a:tc>
                <a:tc>
                  <a:txBody>
                    <a:bodyPr/>
                    <a:lstStyle/>
                    <a:p>
                      <a:pPr algn="ctr"/>
                      <a:r>
                        <a:rPr lang="en-US" sz="2400" b="1" dirty="0">
                          <a:solidFill>
                            <a:srgbClr val="FF3760"/>
                          </a:solidFill>
                          <a:latin typeface="Sassoon Sans US 2023" pitchFamily="2" charset="0"/>
                        </a:rPr>
                        <a:t>z</a:t>
                      </a:r>
                    </a:p>
                  </a:txBody>
                  <a:tcPr anchor="ctr"/>
                </a:tc>
                <a:tc>
                  <a:txBody>
                    <a:bodyPr/>
                    <a:lstStyle/>
                    <a:p>
                      <a:pPr algn="ctr"/>
                      <a:r>
                        <a:rPr lang="en-US" sz="2400" b="1" dirty="0">
                          <a:solidFill>
                            <a:srgbClr val="FF3760"/>
                          </a:solidFill>
                          <a:latin typeface="Sassoon Sans US 2023" pitchFamily="2" charset="0"/>
                        </a:rPr>
                        <a:t>e</a:t>
                      </a:r>
                    </a:p>
                  </a:txBody>
                  <a:tcPr anchor="ctr"/>
                </a:tc>
                <a:tc>
                  <a:txBody>
                    <a:bodyPr/>
                    <a:lstStyle/>
                    <a:p>
                      <a:pPr algn="ctr"/>
                      <a:r>
                        <a:rPr lang="en-US" sz="2400" b="1" dirty="0">
                          <a:solidFill>
                            <a:srgbClr val="FF3760"/>
                          </a:solidFill>
                          <a:latin typeface="Sassoon Sans US 2023" pitchFamily="2" charset="0"/>
                        </a:rPr>
                        <a:t>n</a:t>
                      </a:r>
                    </a:p>
                  </a:txBody>
                  <a:tcPr anchor="ctr"/>
                </a:tc>
                <a:extLst>
                  <a:ext uri="{0D108BD9-81ED-4DB2-BD59-A6C34878D82A}">
                    <a16:rowId xmlns:a16="http://schemas.microsoft.com/office/drawing/2014/main" val="3962365259"/>
                  </a:ext>
                </a:extLst>
              </a:tr>
            </a:tbl>
          </a:graphicData>
        </a:graphic>
      </p:graphicFrame>
      <p:graphicFrame>
        <p:nvGraphicFramePr>
          <p:cNvPr id="71" name="Table 68">
            <a:extLst>
              <a:ext uri="{FF2B5EF4-FFF2-40B4-BE49-F238E27FC236}">
                <a16:creationId xmlns:a16="http://schemas.microsoft.com/office/drawing/2014/main" id="{D5CEC530-3C04-E0B2-5443-47328B81FF7D}"/>
              </a:ext>
            </a:extLst>
          </p:cNvPr>
          <p:cNvGraphicFramePr>
            <a:graphicFrameLocks noGrp="1"/>
          </p:cNvGraphicFramePr>
          <p:nvPr>
            <p:extLst>
              <p:ext uri="{D42A27DB-BD31-4B8C-83A1-F6EECF244321}">
                <p14:modId xmlns:p14="http://schemas.microsoft.com/office/powerpoint/2010/main" val="2479716797"/>
              </p:ext>
            </p:extLst>
          </p:nvPr>
        </p:nvGraphicFramePr>
        <p:xfrm>
          <a:off x="5707717" y="5893747"/>
          <a:ext cx="2804930" cy="482731"/>
        </p:xfrm>
        <a:graphic>
          <a:graphicData uri="http://schemas.openxmlformats.org/drawingml/2006/table">
            <a:tbl>
              <a:tblPr firstRow="1" bandRow="1">
                <a:tableStyleId>{5940675A-B579-460E-94D1-54222C63F5DA}</a:tableStyleId>
              </a:tblPr>
              <a:tblGrid>
                <a:gridCol w="560986">
                  <a:extLst>
                    <a:ext uri="{9D8B030D-6E8A-4147-A177-3AD203B41FA5}">
                      <a16:colId xmlns:a16="http://schemas.microsoft.com/office/drawing/2014/main" val="1632113794"/>
                    </a:ext>
                  </a:extLst>
                </a:gridCol>
                <a:gridCol w="560986">
                  <a:extLst>
                    <a:ext uri="{9D8B030D-6E8A-4147-A177-3AD203B41FA5}">
                      <a16:colId xmlns:a16="http://schemas.microsoft.com/office/drawing/2014/main" val="1986098637"/>
                    </a:ext>
                  </a:extLst>
                </a:gridCol>
                <a:gridCol w="560986">
                  <a:extLst>
                    <a:ext uri="{9D8B030D-6E8A-4147-A177-3AD203B41FA5}">
                      <a16:colId xmlns:a16="http://schemas.microsoft.com/office/drawing/2014/main" val="4135632972"/>
                    </a:ext>
                  </a:extLst>
                </a:gridCol>
                <a:gridCol w="560986">
                  <a:extLst>
                    <a:ext uri="{9D8B030D-6E8A-4147-A177-3AD203B41FA5}">
                      <a16:colId xmlns:a16="http://schemas.microsoft.com/office/drawing/2014/main" val="2686470074"/>
                    </a:ext>
                  </a:extLst>
                </a:gridCol>
                <a:gridCol w="560986">
                  <a:extLst>
                    <a:ext uri="{9D8B030D-6E8A-4147-A177-3AD203B41FA5}">
                      <a16:colId xmlns:a16="http://schemas.microsoft.com/office/drawing/2014/main" val="2010549608"/>
                    </a:ext>
                  </a:extLst>
                </a:gridCol>
              </a:tblGrid>
              <a:tr h="482731">
                <a:tc>
                  <a:txBody>
                    <a:bodyPr/>
                    <a:lstStyle/>
                    <a:p>
                      <a:pPr algn="ctr"/>
                      <a:r>
                        <a:rPr lang="en-US" sz="2400" b="1" dirty="0">
                          <a:solidFill>
                            <a:srgbClr val="FF3760"/>
                          </a:solidFill>
                          <a:latin typeface="Sassoon Sans US 2023" pitchFamily="2" charset="0"/>
                        </a:rPr>
                        <a:t>e</a:t>
                      </a:r>
                    </a:p>
                  </a:txBody>
                  <a:tcPr anchor="ctr"/>
                </a:tc>
                <a:tc>
                  <a:txBody>
                    <a:bodyPr/>
                    <a:lstStyle/>
                    <a:p>
                      <a:pPr algn="ctr"/>
                      <a:r>
                        <a:rPr lang="en-US" sz="2400" b="1" dirty="0">
                          <a:solidFill>
                            <a:srgbClr val="FF3760"/>
                          </a:solidFill>
                          <a:latin typeface="Sassoon Sans US 2023" pitchFamily="2" charset="0"/>
                        </a:rPr>
                        <a:t>n</a:t>
                      </a:r>
                    </a:p>
                  </a:txBody>
                  <a:tcPr anchor="ctr"/>
                </a:tc>
                <a:tc>
                  <a:txBody>
                    <a:bodyPr/>
                    <a:lstStyle/>
                    <a:p>
                      <a:pPr algn="ctr"/>
                      <a:r>
                        <a:rPr lang="en-US" sz="2400" b="1" dirty="0">
                          <a:solidFill>
                            <a:srgbClr val="FF3760"/>
                          </a:solidFill>
                          <a:latin typeface="Sassoon Sans US 2023" pitchFamily="2" charset="0"/>
                        </a:rPr>
                        <a:t>a</a:t>
                      </a:r>
                    </a:p>
                  </a:txBody>
                  <a:tcPr anchor="ctr"/>
                </a:tc>
                <a:tc>
                  <a:txBody>
                    <a:bodyPr/>
                    <a:lstStyle/>
                    <a:p>
                      <a:pPr algn="ctr"/>
                      <a:r>
                        <a:rPr lang="en-US" sz="2400" b="1" dirty="0">
                          <a:solidFill>
                            <a:srgbClr val="FF3760"/>
                          </a:solidFill>
                          <a:latin typeface="Sassoon Sans US 2023" pitchFamily="2" charset="0"/>
                        </a:rPr>
                        <a:t>b</a:t>
                      </a:r>
                    </a:p>
                  </a:txBody>
                  <a:tcPr anchor="ctr"/>
                </a:tc>
                <a:tc>
                  <a:txBody>
                    <a:bodyPr/>
                    <a:lstStyle/>
                    <a:p>
                      <a:pPr algn="ctr"/>
                      <a:r>
                        <a:rPr lang="en-US" sz="2400" b="1" dirty="0">
                          <a:solidFill>
                            <a:srgbClr val="FF3760"/>
                          </a:solidFill>
                          <a:latin typeface="Sassoon Sans US 2023" pitchFamily="2" charset="0"/>
                        </a:rPr>
                        <a:t>le</a:t>
                      </a:r>
                    </a:p>
                  </a:txBody>
                  <a:tcPr anchor="ctr"/>
                </a:tc>
                <a:extLst>
                  <a:ext uri="{0D108BD9-81ED-4DB2-BD59-A6C34878D82A}">
                    <a16:rowId xmlns:a16="http://schemas.microsoft.com/office/drawing/2014/main" val="4113588699"/>
                  </a:ext>
                </a:extLst>
              </a:tr>
            </a:tbl>
          </a:graphicData>
        </a:graphic>
      </p:graphicFrame>
      <p:graphicFrame>
        <p:nvGraphicFramePr>
          <p:cNvPr id="9" name="Table 8">
            <a:extLst>
              <a:ext uri="{FF2B5EF4-FFF2-40B4-BE49-F238E27FC236}">
                <a16:creationId xmlns:a16="http://schemas.microsoft.com/office/drawing/2014/main" id="{6EF8C678-02FD-F583-E7AB-28BE432B7DBD}"/>
              </a:ext>
            </a:extLst>
          </p:cNvPr>
          <p:cNvGraphicFramePr>
            <a:graphicFrameLocks noGrp="1"/>
          </p:cNvGraphicFramePr>
          <p:nvPr>
            <p:extLst>
              <p:ext uri="{D42A27DB-BD31-4B8C-83A1-F6EECF244321}">
                <p14:modId xmlns:p14="http://schemas.microsoft.com/office/powerpoint/2010/main" val="2610369132"/>
              </p:ext>
            </p:extLst>
          </p:nvPr>
        </p:nvGraphicFramePr>
        <p:xfrm>
          <a:off x="8901926" y="5873041"/>
          <a:ext cx="2772245" cy="482732"/>
        </p:xfrm>
        <a:graphic>
          <a:graphicData uri="http://schemas.openxmlformats.org/drawingml/2006/table">
            <a:tbl>
              <a:tblPr firstRow="1" bandRow="1">
                <a:tableStyleId>{5940675A-B579-460E-94D1-54222C63F5DA}</a:tableStyleId>
              </a:tblPr>
              <a:tblGrid>
                <a:gridCol w="554449">
                  <a:extLst>
                    <a:ext uri="{9D8B030D-6E8A-4147-A177-3AD203B41FA5}">
                      <a16:colId xmlns:a16="http://schemas.microsoft.com/office/drawing/2014/main" val="2999839748"/>
                    </a:ext>
                  </a:extLst>
                </a:gridCol>
                <a:gridCol w="554449">
                  <a:extLst>
                    <a:ext uri="{9D8B030D-6E8A-4147-A177-3AD203B41FA5}">
                      <a16:colId xmlns:a16="http://schemas.microsoft.com/office/drawing/2014/main" val="419927832"/>
                    </a:ext>
                  </a:extLst>
                </a:gridCol>
                <a:gridCol w="554449">
                  <a:extLst>
                    <a:ext uri="{9D8B030D-6E8A-4147-A177-3AD203B41FA5}">
                      <a16:colId xmlns:a16="http://schemas.microsoft.com/office/drawing/2014/main" val="2478974007"/>
                    </a:ext>
                  </a:extLst>
                </a:gridCol>
                <a:gridCol w="554449">
                  <a:extLst>
                    <a:ext uri="{9D8B030D-6E8A-4147-A177-3AD203B41FA5}">
                      <a16:colId xmlns:a16="http://schemas.microsoft.com/office/drawing/2014/main" val="4171014116"/>
                    </a:ext>
                  </a:extLst>
                </a:gridCol>
                <a:gridCol w="554449">
                  <a:extLst>
                    <a:ext uri="{9D8B030D-6E8A-4147-A177-3AD203B41FA5}">
                      <a16:colId xmlns:a16="http://schemas.microsoft.com/office/drawing/2014/main" val="776626521"/>
                    </a:ext>
                  </a:extLst>
                </a:gridCol>
              </a:tblGrid>
              <a:tr h="482732">
                <a:tc>
                  <a:txBody>
                    <a:bodyPr/>
                    <a:lstStyle/>
                    <a:p>
                      <a:pPr algn="ctr"/>
                      <a:r>
                        <a:rPr lang="en-US" sz="2400" b="1" dirty="0">
                          <a:solidFill>
                            <a:srgbClr val="FF3760"/>
                          </a:solidFill>
                          <a:latin typeface="Sassoon Sans US 2023" pitchFamily="2" charset="0"/>
                        </a:rPr>
                        <a:t>u</a:t>
                      </a:r>
                    </a:p>
                  </a:txBody>
                  <a:tcPr anchor="ctr"/>
                </a:tc>
                <a:tc>
                  <a:txBody>
                    <a:bodyPr/>
                    <a:lstStyle/>
                    <a:p>
                      <a:pPr algn="ctr"/>
                      <a:r>
                        <a:rPr lang="en-US" sz="2400" b="1" dirty="0">
                          <a:solidFill>
                            <a:srgbClr val="FF3760"/>
                          </a:solidFill>
                          <a:latin typeface="Sassoon Sans US 2023" pitchFamily="2" charset="0"/>
                        </a:rPr>
                        <a:t>n</a:t>
                      </a:r>
                    </a:p>
                  </a:txBody>
                  <a:tcPr anchor="ctr"/>
                </a:tc>
                <a:tc>
                  <a:txBody>
                    <a:bodyPr/>
                    <a:lstStyle/>
                    <a:p>
                      <a:pPr algn="ctr"/>
                      <a:r>
                        <a:rPr lang="en-US" sz="2400" b="1" dirty="0">
                          <a:solidFill>
                            <a:srgbClr val="FF3760"/>
                          </a:solidFill>
                          <a:latin typeface="Sassoon Sans US 2023" pitchFamily="2" charset="0"/>
                        </a:rPr>
                        <a:t>t</a:t>
                      </a:r>
                    </a:p>
                  </a:txBody>
                  <a:tcPr anchor="ctr"/>
                </a:tc>
                <a:tc>
                  <a:txBody>
                    <a:bodyPr/>
                    <a:lstStyle/>
                    <a:p>
                      <a:pPr algn="ctr"/>
                      <a:r>
                        <a:rPr lang="en-US" sz="2400" b="1" dirty="0" err="1">
                          <a:solidFill>
                            <a:srgbClr val="FF3760"/>
                          </a:solidFill>
                          <a:latin typeface="Sassoon Sans US 2023" pitchFamily="2" charset="0"/>
                        </a:rPr>
                        <a:t>i</a:t>
                      </a:r>
                      <a:endParaRPr lang="en-US" sz="2400" b="1" dirty="0">
                        <a:solidFill>
                          <a:srgbClr val="FF3760"/>
                        </a:solidFill>
                        <a:latin typeface="Sassoon Sans US 2023" pitchFamily="2" charset="0"/>
                      </a:endParaRPr>
                    </a:p>
                  </a:txBody>
                  <a:tcPr anchor="ctr"/>
                </a:tc>
                <a:tc>
                  <a:txBody>
                    <a:bodyPr/>
                    <a:lstStyle/>
                    <a:p>
                      <a:pPr algn="ctr"/>
                      <a:r>
                        <a:rPr lang="en-US" sz="2400" b="1" dirty="0">
                          <a:solidFill>
                            <a:srgbClr val="FF3760"/>
                          </a:solidFill>
                          <a:latin typeface="Sassoon Sans US 2023" pitchFamily="2" charset="0"/>
                        </a:rPr>
                        <a:t>l</a:t>
                      </a:r>
                    </a:p>
                  </a:txBody>
                  <a:tcPr anchor="ctr"/>
                </a:tc>
                <a:extLst>
                  <a:ext uri="{0D108BD9-81ED-4DB2-BD59-A6C34878D82A}">
                    <a16:rowId xmlns:a16="http://schemas.microsoft.com/office/drawing/2014/main" val="3273387597"/>
                  </a:ext>
                </a:extLst>
              </a:tr>
            </a:tbl>
          </a:graphicData>
        </a:graphic>
      </p:graphicFrame>
      <p:sp>
        <p:nvSpPr>
          <p:cNvPr id="12" name="Speech Bubble: Rectangle with Corners Rounded 11">
            <a:extLst>
              <a:ext uri="{FF2B5EF4-FFF2-40B4-BE49-F238E27FC236}">
                <a16:creationId xmlns:a16="http://schemas.microsoft.com/office/drawing/2014/main" id="{8407255E-B45C-871F-BEF4-F8540AD125A4}"/>
              </a:ext>
            </a:extLst>
          </p:cNvPr>
          <p:cNvSpPr/>
          <p:nvPr/>
        </p:nvSpPr>
        <p:spPr>
          <a:xfrm>
            <a:off x="6743380" y="3245397"/>
            <a:ext cx="4693862" cy="1214487"/>
          </a:xfrm>
          <a:prstGeom prst="wedgeRoundRectCallout">
            <a:avLst>
              <a:gd name="adj1" fmla="val -58351"/>
              <a:gd name="adj2" fmla="val -52545"/>
              <a:gd name="adj3" fmla="val 16667"/>
            </a:avLst>
          </a:prstGeom>
          <a:noFill/>
          <a:ln w="38100">
            <a:solidFill>
              <a:srgbClr val="795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4563EBE-2654-230C-75D1-EDA8AC77D2A4}"/>
              </a:ext>
            </a:extLst>
          </p:cNvPr>
          <p:cNvGrpSpPr/>
          <p:nvPr/>
        </p:nvGrpSpPr>
        <p:grpSpPr>
          <a:xfrm>
            <a:off x="4859288" y="1957781"/>
            <a:ext cx="6398014" cy="2180308"/>
            <a:chOff x="4859288" y="1957781"/>
            <a:chExt cx="6398014" cy="2180308"/>
          </a:xfrm>
        </p:grpSpPr>
        <p:grpSp>
          <p:nvGrpSpPr>
            <p:cNvPr id="39" name="Group 38">
              <a:extLst>
                <a:ext uri="{FF2B5EF4-FFF2-40B4-BE49-F238E27FC236}">
                  <a16:creationId xmlns:a16="http://schemas.microsoft.com/office/drawing/2014/main" id="{8A62F8FB-BA10-57E1-903C-AF3B17BF586B}"/>
                </a:ext>
              </a:extLst>
            </p:cNvPr>
            <p:cNvGrpSpPr/>
            <p:nvPr/>
          </p:nvGrpSpPr>
          <p:grpSpPr>
            <a:xfrm>
              <a:off x="4859288" y="1957781"/>
              <a:ext cx="6398014" cy="2180308"/>
              <a:chOff x="5131857" y="2435326"/>
              <a:chExt cx="6398014" cy="2180308"/>
            </a:xfrm>
          </p:grpSpPr>
          <p:sp>
            <p:nvSpPr>
              <p:cNvPr id="5" name="TextBox 4">
                <a:extLst>
                  <a:ext uri="{FF2B5EF4-FFF2-40B4-BE49-F238E27FC236}">
                    <a16:creationId xmlns:a16="http://schemas.microsoft.com/office/drawing/2014/main" id="{0297D8AF-84E3-742E-472E-00B86CA31BAA}"/>
                  </a:ext>
                </a:extLst>
              </p:cNvPr>
              <p:cNvSpPr txBox="1"/>
              <p:nvPr/>
            </p:nvSpPr>
            <p:spPr>
              <a:xfrm>
                <a:off x="7274862" y="2565426"/>
                <a:ext cx="4255009" cy="830997"/>
              </a:xfrm>
              <a:prstGeom prst="rect">
                <a:avLst/>
              </a:prstGeom>
              <a:noFill/>
            </p:spPr>
            <p:txBody>
              <a:bodyPr wrap="square" rtlCol="0">
                <a:spAutoFit/>
              </a:bodyPr>
              <a:lstStyle/>
              <a:p>
                <a:pPr algn="ctr"/>
                <a:r>
                  <a:rPr lang="en-GB" sz="1600" dirty="0">
                    <a:latin typeface="Sassoon Sans US 2023" pitchFamily="2" charset="0"/>
                  </a:rPr>
                  <a:t>Use sound buttons for each phoneme. Draw a dot for each single letter sound and a line when two or more letters spell one sound. </a:t>
                </a:r>
              </a:p>
            </p:txBody>
          </p:sp>
          <p:pic>
            <p:nvPicPr>
              <p:cNvPr id="7" name="Picture 6" descr="A cartoon of a child&#10;&#10;Description automatically generated with low confidence">
                <a:extLst>
                  <a:ext uri="{FF2B5EF4-FFF2-40B4-BE49-F238E27FC236}">
                    <a16:creationId xmlns:a16="http://schemas.microsoft.com/office/drawing/2014/main" id="{0450A4C8-F8A4-DBD0-8A43-FFCBEA75B7C2}"/>
                  </a:ext>
                </a:extLst>
              </p:cNvPr>
              <p:cNvPicPr>
                <a:picLocks noChangeAspect="1"/>
              </p:cNvPicPr>
              <p:nvPr/>
            </p:nvPicPr>
            <p:blipFill>
              <a:blip r:embed="rId3"/>
              <a:stretch>
                <a:fillRect/>
              </a:stretch>
            </p:blipFill>
            <p:spPr>
              <a:xfrm>
                <a:off x="5131857" y="2435326"/>
                <a:ext cx="1415143" cy="2180308"/>
              </a:xfrm>
              <a:prstGeom prst="rect">
                <a:avLst/>
              </a:prstGeom>
            </p:spPr>
          </p:pic>
        </p:grpSp>
        <p:sp>
          <p:nvSpPr>
            <p:cNvPr id="17" name="Speech Bubble: Rectangle with Corners Rounded 16">
              <a:extLst>
                <a:ext uri="{FF2B5EF4-FFF2-40B4-BE49-F238E27FC236}">
                  <a16:creationId xmlns:a16="http://schemas.microsoft.com/office/drawing/2014/main" id="{09184689-519D-BCA6-D748-7BBBFE5D0D7F}"/>
                </a:ext>
              </a:extLst>
            </p:cNvPr>
            <p:cNvSpPr/>
            <p:nvPr/>
          </p:nvSpPr>
          <p:spPr>
            <a:xfrm>
              <a:off x="6953699" y="1966121"/>
              <a:ext cx="4302404" cy="1087745"/>
            </a:xfrm>
            <a:prstGeom prst="wedgeRoundRectCallout">
              <a:avLst>
                <a:gd name="adj1" fmla="val -58260"/>
                <a:gd name="adj2" fmla="val 11981"/>
                <a:gd name="adj3" fmla="val 16667"/>
              </a:avLst>
            </a:prstGeom>
            <a:noFill/>
            <a:ln w="38100">
              <a:solidFill>
                <a:srgbClr val="795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2944CDC8-489B-1EFF-9FD1-9A5DB67BAAB5}"/>
              </a:ext>
            </a:extLst>
          </p:cNvPr>
          <p:cNvSpPr txBox="1"/>
          <p:nvPr/>
        </p:nvSpPr>
        <p:spPr>
          <a:xfrm>
            <a:off x="6801995" y="3324707"/>
            <a:ext cx="4596587" cy="1077218"/>
          </a:xfrm>
          <a:prstGeom prst="rect">
            <a:avLst/>
          </a:prstGeom>
          <a:noFill/>
        </p:spPr>
        <p:txBody>
          <a:bodyPr wrap="square" rtlCol="0">
            <a:spAutoFit/>
          </a:bodyPr>
          <a:lstStyle/>
          <a:p>
            <a:pPr algn="ctr"/>
            <a:r>
              <a:rPr lang="en-GB" sz="1600" dirty="0">
                <a:latin typeface="Sassoon Sans US 2023" pitchFamily="2" charset="0"/>
              </a:rPr>
              <a:t>Each box should contain one spelled sound. Digraphs spell one sound so they should occupy the same box. Split digraphs contain an </a:t>
            </a:r>
            <a:r>
              <a:rPr lang="en-GB" sz="1600" b="1" i="1" dirty="0">
                <a:latin typeface="Sassoon Sans US 2023" pitchFamily="2" charset="0"/>
              </a:rPr>
              <a:t>e</a:t>
            </a:r>
            <a:r>
              <a:rPr lang="en-GB" sz="1600" dirty="0">
                <a:latin typeface="Sassoon Sans US 2023" pitchFamily="2" charset="0"/>
              </a:rPr>
              <a:t> that is not pronounced, so it should be placed outside of the sound boxes. </a:t>
            </a:r>
          </a:p>
        </p:txBody>
      </p:sp>
      <p:sp>
        <p:nvSpPr>
          <p:cNvPr id="21" name="TextBox 20">
            <a:extLst>
              <a:ext uri="{FF2B5EF4-FFF2-40B4-BE49-F238E27FC236}">
                <a16:creationId xmlns:a16="http://schemas.microsoft.com/office/drawing/2014/main" id="{78A22195-2687-EDA8-198D-E68F91086373}"/>
              </a:ext>
            </a:extLst>
          </p:cNvPr>
          <p:cNvSpPr txBox="1"/>
          <p:nvPr/>
        </p:nvSpPr>
        <p:spPr>
          <a:xfrm>
            <a:off x="3729559" y="3455760"/>
            <a:ext cx="525760" cy="461665"/>
          </a:xfrm>
          <a:prstGeom prst="rect">
            <a:avLst/>
          </a:prstGeom>
          <a:noFill/>
        </p:spPr>
        <p:txBody>
          <a:bodyPr wrap="square" rtlCol="0">
            <a:spAutoFit/>
          </a:bodyPr>
          <a:lstStyle/>
          <a:p>
            <a:pPr algn="ctr"/>
            <a:r>
              <a:rPr lang="en-US" sz="2400" b="1" i="0" dirty="0">
                <a:solidFill>
                  <a:srgbClr val="FF3760"/>
                </a:solidFill>
                <a:latin typeface="Sassoon Sans US 2023" pitchFamily="2" charset="0"/>
              </a:rPr>
              <a:t>e</a:t>
            </a:r>
          </a:p>
        </p:txBody>
      </p:sp>
      <p:sp>
        <p:nvSpPr>
          <p:cNvPr id="24" name="Arc 23">
            <a:extLst>
              <a:ext uri="{FF2B5EF4-FFF2-40B4-BE49-F238E27FC236}">
                <a16:creationId xmlns:a16="http://schemas.microsoft.com/office/drawing/2014/main" id="{A2CE3DA5-6CA0-543C-8A4D-3C861957048B}"/>
              </a:ext>
            </a:extLst>
          </p:cNvPr>
          <p:cNvSpPr/>
          <p:nvPr/>
        </p:nvSpPr>
        <p:spPr>
          <a:xfrm rot="7899156">
            <a:off x="2656445" y="2446894"/>
            <a:ext cx="1470529" cy="1653236"/>
          </a:xfrm>
          <a:prstGeom prst="arc">
            <a:avLst/>
          </a:prstGeom>
          <a:ln w="38100">
            <a:solidFill>
              <a:srgbClr val="FF37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a:extLst>
              <a:ext uri="{FF2B5EF4-FFF2-40B4-BE49-F238E27FC236}">
                <a16:creationId xmlns:a16="http://schemas.microsoft.com/office/drawing/2014/main" id="{08DF9CC4-1D37-3FAB-06E4-28284BC75549}"/>
              </a:ext>
            </a:extLst>
          </p:cNvPr>
          <p:cNvGrpSpPr/>
          <p:nvPr/>
        </p:nvGrpSpPr>
        <p:grpSpPr>
          <a:xfrm>
            <a:off x="1528065" y="2713505"/>
            <a:ext cx="1797599" cy="444177"/>
            <a:chOff x="1513478" y="2384555"/>
            <a:chExt cx="1797599" cy="444177"/>
          </a:xfrm>
        </p:grpSpPr>
        <p:grpSp>
          <p:nvGrpSpPr>
            <p:cNvPr id="22" name="Group 21">
              <a:extLst>
                <a:ext uri="{FF2B5EF4-FFF2-40B4-BE49-F238E27FC236}">
                  <a16:creationId xmlns:a16="http://schemas.microsoft.com/office/drawing/2014/main" id="{54467436-9B6A-D241-D43E-BDB008F950DF}"/>
                </a:ext>
              </a:extLst>
            </p:cNvPr>
            <p:cNvGrpSpPr/>
            <p:nvPr/>
          </p:nvGrpSpPr>
          <p:grpSpPr>
            <a:xfrm>
              <a:off x="1513478" y="2502058"/>
              <a:ext cx="1473544" cy="162707"/>
              <a:chOff x="1739237" y="2764510"/>
              <a:chExt cx="1473544" cy="162707"/>
            </a:xfrm>
          </p:grpSpPr>
          <p:sp>
            <p:nvSpPr>
              <p:cNvPr id="10" name="Oval 9">
                <a:extLst>
                  <a:ext uri="{FF2B5EF4-FFF2-40B4-BE49-F238E27FC236}">
                    <a16:creationId xmlns:a16="http://schemas.microsoft.com/office/drawing/2014/main" id="{39D90DC6-727A-E42C-1885-7921A3586ADD}"/>
                  </a:ext>
                </a:extLst>
              </p:cNvPr>
              <p:cNvSpPr/>
              <p:nvPr/>
            </p:nvSpPr>
            <p:spPr>
              <a:xfrm>
                <a:off x="1739237"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11" name="Oval 10">
                <a:extLst>
                  <a:ext uri="{FF2B5EF4-FFF2-40B4-BE49-F238E27FC236}">
                    <a16:creationId xmlns:a16="http://schemas.microsoft.com/office/drawing/2014/main" id="{682A8158-546B-D75B-9308-DB13AE82C786}"/>
                  </a:ext>
                </a:extLst>
              </p:cNvPr>
              <p:cNvSpPr/>
              <p:nvPr/>
            </p:nvSpPr>
            <p:spPr>
              <a:xfrm>
                <a:off x="2094639"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13" name="Oval 12">
                <a:extLst>
                  <a:ext uri="{FF2B5EF4-FFF2-40B4-BE49-F238E27FC236}">
                    <a16:creationId xmlns:a16="http://schemas.microsoft.com/office/drawing/2014/main" id="{48C53D36-DC30-9590-537C-91724E4DE7A5}"/>
                  </a:ext>
                </a:extLst>
              </p:cNvPr>
              <p:cNvSpPr/>
              <p:nvPr/>
            </p:nvSpPr>
            <p:spPr>
              <a:xfrm>
                <a:off x="2437268" y="2764510"/>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19" name="Oval 18">
                <a:extLst>
                  <a:ext uri="{FF2B5EF4-FFF2-40B4-BE49-F238E27FC236}">
                    <a16:creationId xmlns:a16="http://schemas.microsoft.com/office/drawing/2014/main" id="{D838136B-3944-BFDD-BE28-59326C5C0A01}"/>
                  </a:ext>
                </a:extLst>
              </p:cNvPr>
              <p:cNvSpPr/>
              <p:nvPr/>
            </p:nvSpPr>
            <p:spPr>
              <a:xfrm>
                <a:off x="3055248" y="2764511"/>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grpSp>
        <p:grpSp>
          <p:nvGrpSpPr>
            <p:cNvPr id="28" name="Group 27">
              <a:extLst>
                <a:ext uri="{FF2B5EF4-FFF2-40B4-BE49-F238E27FC236}">
                  <a16:creationId xmlns:a16="http://schemas.microsoft.com/office/drawing/2014/main" id="{B561CD42-0D25-E2DD-22E2-636F01179A4D}"/>
                </a:ext>
              </a:extLst>
            </p:cNvPr>
            <p:cNvGrpSpPr/>
            <p:nvPr/>
          </p:nvGrpSpPr>
          <p:grpSpPr>
            <a:xfrm>
              <a:off x="2505460" y="2384555"/>
              <a:ext cx="805617" cy="444177"/>
              <a:chOff x="4231542" y="2836559"/>
              <a:chExt cx="462290" cy="297806"/>
            </a:xfrm>
          </p:grpSpPr>
          <p:sp>
            <p:nvSpPr>
              <p:cNvPr id="25" name="Rectangle 24">
                <a:extLst>
                  <a:ext uri="{FF2B5EF4-FFF2-40B4-BE49-F238E27FC236}">
                    <a16:creationId xmlns:a16="http://schemas.microsoft.com/office/drawing/2014/main" id="{99F7B181-A372-E95A-3722-A79AF17AE1E7}"/>
                  </a:ext>
                </a:extLst>
              </p:cNvPr>
              <p:cNvSpPr/>
              <p:nvPr/>
            </p:nvSpPr>
            <p:spPr>
              <a:xfrm flipV="1">
                <a:off x="4231542" y="2922668"/>
                <a:ext cx="137896" cy="83613"/>
              </a:xfrm>
              <a:prstGeom prst="rect">
                <a:avLst/>
              </a:prstGeom>
              <a:solidFill>
                <a:srgbClr val="3372DC"/>
              </a:solidFill>
              <a:ln>
                <a:solidFill>
                  <a:srgbClr val="337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Muli" pitchFamily="2" charset="77"/>
                  <a:ea typeface="+mn-ea"/>
                  <a:cs typeface="+mn-cs"/>
                </a:endParaRPr>
              </a:p>
            </p:txBody>
          </p:sp>
          <p:sp>
            <p:nvSpPr>
              <p:cNvPr id="26" name="Rectangle 25">
                <a:extLst>
                  <a:ext uri="{FF2B5EF4-FFF2-40B4-BE49-F238E27FC236}">
                    <a16:creationId xmlns:a16="http://schemas.microsoft.com/office/drawing/2014/main" id="{AF8A5953-78CA-80AE-79F2-509724684131}"/>
                  </a:ext>
                </a:extLst>
              </p:cNvPr>
              <p:cNvSpPr/>
              <p:nvPr/>
            </p:nvSpPr>
            <p:spPr>
              <a:xfrm flipV="1">
                <a:off x="4554601" y="2925659"/>
                <a:ext cx="139231" cy="82972"/>
              </a:xfrm>
              <a:prstGeom prst="rect">
                <a:avLst/>
              </a:prstGeom>
              <a:solidFill>
                <a:srgbClr val="3372DC"/>
              </a:solidFill>
              <a:ln>
                <a:solidFill>
                  <a:srgbClr val="337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Muli" pitchFamily="2" charset="77"/>
                  <a:ea typeface="+mn-ea"/>
                  <a:cs typeface="+mn-cs"/>
                </a:endParaRPr>
              </a:p>
            </p:txBody>
          </p:sp>
          <p:sp>
            <p:nvSpPr>
              <p:cNvPr id="27" name="Block Arc 26">
                <a:extLst>
                  <a:ext uri="{FF2B5EF4-FFF2-40B4-BE49-F238E27FC236}">
                    <a16:creationId xmlns:a16="http://schemas.microsoft.com/office/drawing/2014/main" id="{A54A7517-3C4D-09E1-9B06-0200AE941174}"/>
                  </a:ext>
                </a:extLst>
              </p:cNvPr>
              <p:cNvSpPr/>
              <p:nvPr/>
            </p:nvSpPr>
            <p:spPr>
              <a:xfrm rot="10800000">
                <a:off x="4272448" y="2836559"/>
                <a:ext cx="373339" cy="297806"/>
              </a:xfrm>
              <a:prstGeom prst="blockArc">
                <a:avLst>
                  <a:gd name="adj1" fmla="val 10705844"/>
                  <a:gd name="adj2" fmla="val 135885"/>
                  <a:gd name="adj3" fmla="val 8708"/>
                </a:avLst>
              </a:prstGeom>
              <a:solidFill>
                <a:srgbClr val="3372DC"/>
              </a:solidFill>
              <a:ln w="12700">
                <a:solidFill>
                  <a:srgbClr val="337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grpSp>
      </p:grpSp>
      <p:grpSp>
        <p:nvGrpSpPr>
          <p:cNvPr id="35" name="Group 34">
            <a:extLst>
              <a:ext uri="{FF2B5EF4-FFF2-40B4-BE49-F238E27FC236}">
                <a16:creationId xmlns:a16="http://schemas.microsoft.com/office/drawing/2014/main" id="{5BCEB71F-4FF8-93B6-17B3-DCFBA1315D63}"/>
              </a:ext>
            </a:extLst>
          </p:cNvPr>
          <p:cNvGrpSpPr/>
          <p:nvPr/>
        </p:nvGrpSpPr>
        <p:grpSpPr>
          <a:xfrm>
            <a:off x="6307021" y="5510768"/>
            <a:ext cx="1679820" cy="157532"/>
            <a:chOff x="6636634" y="5406982"/>
            <a:chExt cx="1679820" cy="157532"/>
          </a:xfrm>
        </p:grpSpPr>
        <p:grpSp>
          <p:nvGrpSpPr>
            <p:cNvPr id="48" name="Group 47">
              <a:extLst>
                <a:ext uri="{FF2B5EF4-FFF2-40B4-BE49-F238E27FC236}">
                  <a16:creationId xmlns:a16="http://schemas.microsoft.com/office/drawing/2014/main" id="{51AB7797-B792-9A71-1A70-B267F9758272}"/>
                </a:ext>
              </a:extLst>
            </p:cNvPr>
            <p:cNvGrpSpPr/>
            <p:nvPr/>
          </p:nvGrpSpPr>
          <p:grpSpPr>
            <a:xfrm>
              <a:off x="6636634" y="5406982"/>
              <a:ext cx="1146865" cy="157532"/>
              <a:chOff x="1660263" y="2769685"/>
              <a:chExt cx="1146865" cy="157532"/>
            </a:xfrm>
          </p:grpSpPr>
          <p:sp>
            <p:nvSpPr>
              <p:cNvPr id="50" name="Oval 49">
                <a:extLst>
                  <a:ext uri="{FF2B5EF4-FFF2-40B4-BE49-F238E27FC236}">
                    <a16:creationId xmlns:a16="http://schemas.microsoft.com/office/drawing/2014/main" id="{7732916D-E911-5C31-CE91-3FE823E2F0C2}"/>
                  </a:ext>
                </a:extLst>
              </p:cNvPr>
              <p:cNvSpPr/>
              <p:nvPr/>
            </p:nvSpPr>
            <p:spPr>
              <a:xfrm>
                <a:off x="1660263"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51" name="Oval 50">
                <a:extLst>
                  <a:ext uri="{FF2B5EF4-FFF2-40B4-BE49-F238E27FC236}">
                    <a16:creationId xmlns:a16="http://schemas.microsoft.com/office/drawing/2014/main" id="{DAFC0CCA-2479-20D9-41D3-026594AF6D02}"/>
                  </a:ext>
                </a:extLst>
              </p:cNvPr>
              <p:cNvSpPr/>
              <p:nvPr/>
            </p:nvSpPr>
            <p:spPr>
              <a:xfrm>
                <a:off x="1962456"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53" name="Oval 52">
                <a:extLst>
                  <a:ext uri="{FF2B5EF4-FFF2-40B4-BE49-F238E27FC236}">
                    <a16:creationId xmlns:a16="http://schemas.microsoft.com/office/drawing/2014/main" id="{963DFD4B-6573-7DBD-2250-17201155689C}"/>
                  </a:ext>
                </a:extLst>
              </p:cNvPr>
              <p:cNvSpPr/>
              <p:nvPr/>
            </p:nvSpPr>
            <p:spPr>
              <a:xfrm>
                <a:off x="2323337" y="2769686"/>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sp>
            <p:nvSpPr>
              <p:cNvPr id="54" name="Oval 53">
                <a:extLst>
                  <a:ext uri="{FF2B5EF4-FFF2-40B4-BE49-F238E27FC236}">
                    <a16:creationId xmlns:a16="http://schemas.microsoft.com/office/drawing/2014/main" id="{59F3138E-D834-CCF0-B1FD-1226C1EEDDE5}"/>
                  </a:ext>
                </a:extLst>
              </p:cNvPr>
              <p:cNvSpPr/>
              <p:nvPr/>
            </p:nvSpPr>
            <p:spPr>
              <a:xfrm>
                <a:off x="2649595" y="2769685"/>
                <a:ext cx="157533" cy="157531"/>
              </a:xfrm>
              <a:prstGeom prst="ellipse">
                <a:avLst/>
              </a:prstGeom>
              <a:solidFill>
                <a:srgbClr val="337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li" pitchFamily="2" charset="77"/>
                </a:endParaRPr>
              </a:p>
            </p:txBody>
          </p:sp>
        </p:grpSp>
        <p:sp>
          <p:nvSpPr>
            <p:cNvPr id="32" name="Rectangle 31">
              <a:extLst>
                <a:ext uri="{FF2B5EF4-FFF2-40B4-BE49-F238E27FC236}">
                  <a16:creationId xmlns:a16="http://schemas.microsoft.com/office/drawing/2014/main" id="{0A578EA7-4C2E-9D00-8CCE-2DDE8026E5E6}"/>
                </a:ext>
              </a:extLst>
            </p:cNvPr>
            <p:cNvSpPr/>
            <p:nvPr/>
          </p:nvSpPr>
          <p:spPr>
            <a:xfrm flipV="1">
              <a:off x="7917558" y="5406982"/>
              <a:ext cx="398896" cy="157067"/>
            </a:xfrm>
            <a:prstGeom prst="rect">
              <a:avLst/>
            </a:prstGeom>
            <a:solidFill>
              <a:srgbClr val="3372DC"/>
            </a:solidFill>
            <a:ln>
              <a:solidFill>
                <a:srgbClr val="337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Muli" pitchFamily="2" charset="77"/>
                <a:ea typeface="+mn-ea"/>
                <a:cs typeface="+mn-cs"/>
              </a:endParaRPr>
            </a:p>
          </p:txBody>
        </p:sp>
      </p:grpSp>
    </p:spTree>
    <p:extLst>
      <p:ext uri="{BB962C8B-B14F-4D97-AF65-F5344CB8AC3E}">
        <p14:creationId xmlns:p14="http://schemas.microsoft.com/office/powerpoint/2010/main" val="346758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left)">
                                      <p:cBhvr>
                                        <p:cTn id="37" dur="2000"/>
                                        <p:tgtEl>
                                          <p:spTgt spid="6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20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2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20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wipe(left)">
                                      <p:cBhvr>
                                        <p:cTn id="68" dur="2000"/>
                                        <p:tgtEl>
                                          <p:spTgt spid="70"/>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dissolv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20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left)">
                                      <p:cBhvr>
                                        <p:cTn id="87" dur="2000"/>
                                        <p:tgtEl>
                                          <p:spTgt spid="71"/>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dissolv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left)">
                                      <p:cBhvr>
                                        <p:cTn id="97" dur="2000"/>
                                        <p:tgtEl>
                                          <p:spTgt spid="57"/>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6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wipe(left)">
                                      <p:cBhvr>
                                        <p:cTn id="10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p:bldP spid="30" grpId="0"/>
      <p:bldP spid="12" grpId="0" animBg="1"/>
      <p:bldP spid="18" grpId="0"/>
      <p:bldP spid="21"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815F77-220B-E292-454B-95420D7A0F19}"/>
              </a:ext>
            </a:extLst>
          </p:cNvPr>
          <p:cNvSpPr>
            <a:spLocks noGrp="1"/>
          </p:cNvSpPr>
          <p:nvPr>
            <p:ph type="sldNum" sz="quarter" idx="14"/>
          </p:nvPr>
        </p:nvSpPr>
        <p:spPr/>
        <p:txBody>
          <a:bodyPr/>
          <a:lstStyle/>
          <a:p>
            <a:r>
              <a:rPr lang="en-US" dirty="0">
                <a:latin typeface="Sassoon Sans US 2023" pitchFamily="2" charset="77"/>
              </a:rPr>
              <a:t>1.</a:t>
            </a:r>
            <a:fld id="{46F6552A-941E-B249-8E39-1E2EE7BF53B4}" type="slidenum">
              <a:rPr lang="en-US" smtClean="0">
                <a:latin typeface="Sassoon Sans US 2023" pitchFamily="2" charset="77"/>
              </a:rPr>
              <a:pPr/>
              <a:t>8</a:t>
            </a:fld>
            <a:endParaRPr lang="en-US" dirty="0">
              <a:latin typeface="Sassoon Sans US 2023" pitchFamily="2" charset="77"/>
            </a:endParaRPr>
          </a:p>
        </p:txBody>
      </p:sp>
      <p:sp>
        <p:nvSpPr>
          <p:cNvPr id="16" name="Text Placeholder 15">
            <a:extLst>
              <a:ext uri="{FF2B5EF4-FFF2-40B4-BE49-F238E27FC236}">
                <a16:creationId xmlns:a16="http://schemas.microsoft.com/office/drawing/2014/main" id="{54D46B07-9634-54C2-6AD8-44748D81C621}"/>
              </a:ext>
            </a:extLst>
          </p:cNvPr>
          <p:cNvSpPr>
            <a:spLocks noGrp="1"/>
          </p:cNvSpPr>
          <p:nvPr>
            <p:ph type="body" sz="quarter" idx="15"/>
          </p:nvPr>
        </p:nvSpPr>
        <p:spPr/>
        <p:txBody>
          <a:bodyPr/>
          <a:lstStyle/>
          <a:p>
            <a:pPr marL="0" marR="0" indent="0" algn="ctr" rtl="0" eaLnBrk="1" fontAlgn="auto" latinLnBrk="0" hangingPunct="1">
              <a:lnSpc>
                <a:spcPct val="90000"/>
              </a:lnSpc>
              <a:spcBef>
                <a:spcPts val="1000"/>
              </a:spcBef>
              <a:spcAft>
                <a:spcPts val="0"/>
              </a:spcAft>
            </a:pPr>
            <a:r>
              <a:rPr lang="en-GB" b="1" i="0" kern="1200" dirty="0">
                <a:effectLst/>
                <a:latin typeface="Sassoon Sans US 2023" pitchFamily="2" charset="0"/>
              </a:rPr>
              <a:t>To be able to spell </a:t>
            </a:r>
            <a:r>
              <a:rPr lang="en-US" b="1" i="0" kern="1200" dirty="0">
                <a:effectLst/>
                <a:latin typeface="Sassoon Sans US 2023" pitchFamily="2" charset="0"/>
              </a:rPr>
              <a:t>words with multiple sound-spelling patterns</a:t>
            </a:r>
            <a:endParaRPr lang="en-US" dirty="0">
              <a:effectLst/>
              <a:latin typeface="Sassoon Sans US 2023" pitchFamily="2" charset="0"/>
            </a:endParaRPr>
          </a:p>
          <a:p>
            <a:pPr marL="0" marR="0" indent="0" algn="ctr" rtl="0" eaLnBrk="1" fontAlgn="auto" latinLnBrk="0" hangingPunct="1">
              <a:lnSpc>
                <a:spcPct val="90000"/>
              </a:lnSpc>
              <a:spcBef>
                <a:spcPts val="1000"/>
              </a:spcBef>
              <a:spcAft>
                <a:spcPts val="0"/>
              </a:spcAft>
            </a:pPr>
            <a:r>
              <a:rPr lang="en-GB" b="1" i="0" kern="1200" dirty="0">
                <a:effectLst/>
                <a:latin typeface="Sassoon Sans US 2023" pitchFamily="2" charset="0"/>
                <a:ea typeface="Calibri" panose="020F0502020204030204" pitchFamily="34" charset="0"/>
                <a:cs typeface="Arial" panose="020B0604020202020204" pitchFamily="34" charset="0"/>
              </a:rPr>
              <a:t>To spell w</a:t>
            </a:r>
            <a:r>
              <a:rPr lang="en-GB" b="1" i="0" kern="1200" dirty="0">
                <a:effectLst/>
                <a:latin typeface="Sassoon Sans US 2023" pitchFamily="2" charset="0"/>
              </a:rPr>
              <a:t>ords with open and closed syllables</a:t>
            </a:r>
            <a:endParaRPr lang="en-US" dirty="0">
              <a:effectLst/>
              <a:latin typeface="Sassoon Sans US 2023" pitchFamily="2" charset="0"/>
            </a:endParaRPr>
          </a:p>
        </p:txBody>
      </p:sp>
      <p:graphicFrame>
        <p:nvGraphicFramePr>
          <p:cNvPr id="2" name="Table 4">
            <a:extLst>
              <a:ext uri="{FF2B5EF4-FFF2-40B4-BE49-F238E27FC236}">
                <a16:creationId xmlns:a16="http://schemas.microsoft.com/office/drawing/2014/main" id="{5DA805F3-79D5-B62C-12FA-E1D449E5A1DE}"/>
              </a:ext>
            </a:extLst>
          </p:cNvPr>
          <p:cNvGraphicFramePr>
            <a:graphicFrameLocks noGrp="1"/>
          </p:cNvGraphicFramePr>
          <p:nvPr>
            <p:extLst>
              <p:ext uri="{D42A27DB-BD31-4B8C-83A1-F6EECF244321}">
                <p14:modId xmlns:p14="http://schemas.microsoft.com/office/powerpoint/2010/main" val="3934490025"/>
              </p:ext>
            </p:extLst>
          </p:nvPr>
        </p:nvGraphicFramePr>
        <p:xfrm>
          <a:off x="280989" y="2390433"/>
          <a:ext cx="11617227" cy="4196086"/>
        </p:xfrm>
        <a:graphic>
          <a:graphicData uri="http://schemas.openxmlformats.org/drawingml/2006/table">
            <a:tbl>
              <a:tblPr firstRow="1" bandRow="1">
                <a:tableStyleId>{5940675A-B579-460E-94D1-54222C63F5DA}</a:tableStyleId>
              </a:tblPr>
              <a:tblGrid>
                <a:gridCol w="2281993">
                  <a:extLst>
                    <a:ext uri="{9D8B030D-6E8A-4147-A177-3AD203B41FA5}">
                      <a16:colId xmlns:a16="http://schemas.microsoft.com/office/drawing/2014/main" val="2451205565"/>
                    </a:ext>
                  </a:extLst>
                </a:gridCol>
                <a:gridCol w="1760726">
                  <a:extLst>
                    <a:ext uri="{9D8B030D-6E8A-4147-A177-3AD203B41FA5}">
                      <a16:colId xmlns:a16="http://schemas.microsoft.com/office/drawing/2014/main" val="2416134538"/>
                    </a:ext>
                  </a:extLst>
                </a:gridCol>
                <a:gridCol w="746323">
                  <a:extLst>
                    <a:ext uri="{9D8B030D-6E8A-4147-A177-3AD203B41FA5}">
                      <a16:colId xmlns:a16="http://schemas.microsoft.com/office/drawing/2014/main" val="1999317782"/>
                    </a:ext>
                  </a:extLst>
                </a:gridCol>
                <a:gridCol w="746322">
                  <a:extLst>
                    <a:ext uri="{9D8B030D-6E8A-4147-A177-3AD203B41FA5}">
                      <a16:colId xmlns:a16="http://schemas.microsoft.com/office/drawing/2014/main" val="664373731"/>
                    </a:ext>
                  </a:extLst>
                </a:gridCol>
                <a:gridCol w="746323">
                  <a:extLst>
                    <a:ext uri="{9D8B030D-6E8A-4147-A177-3AD203B41FA5}">
                      <a16:colId xmlns:a16="http://schemas.microsoft.com/office/drawing/2014/main" val="1352365665"/>
                    </a:ext>
                  </a:extLst>
                </a:gridCol>
                <a:gridCol w="746322">
                  <a:extLst>
                    <a:ext uri="{9D8B030D-6E8A-4147-A177-3AD203B41FA5}">
                      <a16:colId xmlns:a16="http://schemas.microsoft.com/office/drawing/2014/main" val="3658062347"/>
                    </a:ext>
                  </a:extLst>
                </a:gridCol>
                <a:gridCol w="746323">
                  <a:extLst>
                    <a:ext uri="{9D8B030D-6E8A-4147-A177-3AD203B41FA5}">
                      <a16:colId xmlns:a16="http://schemas.microsoft.com/office/drawing/2014/main" val="4134021900"/>
                    </a:ext>
                  </a:extLst>
                </a:gridCol>
                <a:gridCol w="746322">
                  <a:extLst>
                    <a:ext uri="{9D8B030D-6E8A-4147-A177-3AD203B41FA5}">
                      <a16:colId xmlns:a16="http://schemas.microsoft.com/office/drawing/2014/main" val="3974174830"/>
                    </a:ext>
                  </a:extLst>
                </a:gridCol>
                <a:gridCol w="746323">
                  <a:extLst>
                    <a:ext uri="{9D8B030D-6E8A-4147-A177-3AD203B41FA5}">
                      <a16:colId xmlns:a16="http://schemas.microsoft.com/office/drawing/2014/main" val="44217294"/>
                    </a:ext>
                  </a:extLst>
                </a:gridCol>
                <a:gridCol w="2350250">
                  <a:extLst>
                    <a:ext uri="{9D8B030D-6E8A-4147-A177-3AD203B41FA5}">
                      <a16:colId xmlns:a16="http://schemas.microsoft.com/office/drawing/2014/main" val="4092447763"/>
                    </a:ext>
                  </a:extLst>
                </a:gridCol>
              </a:tblGrid>
              <a:tr h="522514">
                <a:tc>
                  <a:txBody>
                    <a:bodyPr/>
                    <a:lstStyle/>
                    <a:p>
                      <a:pPr algn="ctr"/>
                      <a:r>
                        <a:rPr lang="en-GB" sz="1800" b="1" dirty="0">
                          <a:latin typeface="Sassoon Sans US 2023" pitchFamily="2" charset="0"/>
                        </a:rPr>
                        <a:t>Words</a:t>
                      </a:r>
                    </a:p>
                  </a:txBody>
                  <a:tcPr anchor="ctr"/>
                </a:tc>
                <a:tc>
                  <a:txBody>
                    <a:bodyPr/>
                    <a:lstStyle/>
                    <a:p>
                      <a:pPr algn="ctr"/>
                      <a:r>
                        <a:rPr lang="en-US" sz="1800" b="1" dirty="0">
                          <a:latin typeface="Sassoon Sans US 2023" pitchFamily="2" charset="0"/>
                        </a:rPr>
                        <a:t>Syllables</a:t>
                      </a:r>
                    </a:p>
                  </a:txBody>
                  <a:tcPr anchor="ctr"/>
                </a:tc>
                <a:tc gridSpan="7">
                  <a:txBody>
                    <a:bodyPr/>
                    <a:lstStyle/>
                    <a:p>
                      <a:pPr algn="ctr"/>
                      <a:r>
                        <a:rPr lang="en-US" sz="1800" b="1" dirty="0">
                          <a:latin typeface="Sassoon Sans US 2023" pitchFamily="2" charset="0"/>
                        </a:rPr>
                        <a:t>Sound Boxes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800" b="1" dirty="0">
                          <a:latin typeface="Sassoon Sans US 2023" pitchFamily="2" charset="0"/>
                        </a:rPr>
                        <a:t>My Words</a:t>
                      </a:r>
                    </a:p>
                  </a:txBody>
                  <a:tcPr anchor="ctr"/>
                </a:tc>
                <a:extLst>
                  <a:ext uri="{0D108BD9-81ED-4DB2-BD59-A6C34878D82A}">
                    <a16:rowId xmlns:a16="http://schemas.microsoft.com/office/drawing/2014/main" val="3452706255"/>
                  </a:ext>
                </a:extLst>
              </a:tr>
              <a:tr h="612262">
                <a:tc>
                  <a:txBody>
                    <a:bodyPr/>
                    <a:lstStyle/>
                    <a:p>
                      <a:pPr algn="ctr"/>
                      <a:r>
                        <a:rPr lang="en-GB" sz="2400" dirty="0">
                          <a:latin typeface="Sassoon Sans US 2023" pitchFamily="2" charset="0"/>
                        </a:rPr>
                        <a:t>coconut</a:t>
                      </a:r>
                    </a:p>
                  </a:txBody>
                  <a:tcPr anchor="ctr"/>
                </a:tc>
                <a:tc>
                  <a:txBody>
                    <a:bodyPr/>
                    <a:lstStyle/>
                    <a:p>
                      <a:pPr algn="ctr"/>
                      <a:r>
                        <a:rPr lang="en-US" sz="2000" dirty="0" err="1">
                          <a:solidFill>
                            <a:srgbClr val="FF3760"/>
                          </a:solidFill>
                          <a:latin typeface="Sassoon Sans US 2023" pitchFamily="2" charset="0"/>
                        </a:rPr>
                        <a:t>co</a:t>
                      </a:r>
                      <a:r>
                        <a:rPr lang="en-US" sz="2000" dirty="0" err="1">
                          <a:solidFill>
                            <a:schemeClr val="tx1"/>
                          </a:solidFill>
                          <a:latin typeface="Sassoon Sans US 2023" pitchFamily="2" charset="0"/>
                        </a:rPr>
                        <a:t>|</a:t>
                      </a:r>
                      <a:r>
                        <a:rPr lang="en-US" sz="2000" dirty="0" err="1">
                          <a:solidFill>
                            <a:srgbClr val="FF3760"/>
                          </a:solidFill>
                          <a:latin typeface="Sassoon Sans US 2023" pitchFamily="2" charset="0"/>
                        </a:rPr>
                        <a:t>co</a:t>
                      </a:r>
                      <a:r>
                        <a:rPr lang="en-US" sz="2000" dirty="0" err="1">
                          <a:solidFill>
                            <a:schemeClr val="tx1"/>
                          </a:solidFill>
                          <a:latin typeface="Sassoon Sans US 2023" pitchFamily="2" charset="0"/>
                        </a:rPr>
                        <a:t>|</a:t>
                      </a:r>
                      <a:r>
                        <a:rPr lang="en-US" sz="2000" dirty="0" err="1">
                          <a:solidFill>
                            <a:srgbClr val="FF3760"/>
                          </a:solidFill>
                          <a:latin typeface="Sassoon Sans US 2023" pitchFamily="2" charset="0"/>
                        </a:rPr>
                        <a:t>nut</a:t>
                      </a:r>
                      <a:endParaRPr lang="en-US" sz="2000" dirty="0">
                        <a:solidFill>
                          <a:srgbClr val="FF3760"/>
                        </a:solidFill>
                        <a:latin typeface="Sassoon Sans US 2023" pitchFamily="2" charset="0"/>
                      </a:endParaRPr>
                    </a:p>
                  </a:txBody>
                  <a:tcPr/>
                </a:tc>
                <a:tc>
                  <a:txBody>
                    <a:bodyPr/>
                    <a:lstStyle/>
                    <a:p>
                      <a:pPr algn="ctr"/>
                      <a:r>
                        <a:rPr lang="en-GB" sz="2400" dirty="0">
                          <a:solidFill>
                            <a:srgbClr val="FF3760"/>
                          </a:solidFill>
                          <a:latin typeface="Sassoon Sans US 2023" pitchFamily="2" charset="0"/>
                        </a:rPr>
                        <a:t>c</a:t>
                      </a:r>
                    </a:p>
                  </a:txBody>
                  <a:tcPr anchor="ctr"/>
                </a:tc>
                <a:tc>
                  <a:txBody>
                    <a:bodyPr/>
                    <a:lstStyle/>
                    <a:p>
                      <a:pPr algn="ctr"/>
                      <a:r>
                        <a:rPr lang="en-GB" sz="2400" dirty="0">
                          <a:solidFill>
                            <a:srgbClr val="FF3760"/>
                          </a:solidFill>
                          <a:latin typeface="Sassoon Sans US 2023" pitchFamily="2" charset="0"/>
                        </a:rPr>
                        <a:t>o</a:t>
                      </a:r>
                    </a:p>
                  </a:txBody>
                  <a:tcPr anchor="ctr"/>
                </a:tc>
                <a:tc>
                  <a:txBody>
                    <a:bodyPr/>
                    <a:lstStyle/>
                    <a:p>
                      <a:pPr algn="ctr"/>
                      <a:r>
                        <a:rPr lang="en-GB" sz="2400" dirty="0">
                          <a:solidFill>
                            <a:srgbClr val="FF3760"/>
                          </a:solidFill>
                          <a:latin typeface="Sassoon Sans US 2023" pitchFamily="2" charset="0"/>
                        </a:rPr>
                        <a:t>c</a:t>
                      </a:r>
                    </a:p>
                  </a:txBody>
                  <a:tcPr anchor="ctr"/>
                </a:tc>
                <a:tc>
                  <a:txBody>
                    <a:bodyPr/>
                    <a:lstStyle/>
                    <a:p>
                      <a:pPr algn="ctr"/>
                      <a:r>
                        <a:rPr lang="en-GB" sz="2400" dirty="0">
                          <a:solidFill>
                            <a:srgbClr val="FF3760"/>
                          </a:solidFill>
                          <a:latin typeface="Sassoon Sans US 2023" pitchFamily="2" charset="0"/>
                        </a:rPr>
                        <a:t>o</a:t>
                      </a:r>
                    </a:p>
                  </a:txBody>
                  <a:tcPr anchor="ctr"/>
                </a:tc>
                <a:tc>
                  <a:txBody>
                    <a:bodyPr/>
                    <a:lstStyle/>
                    <a:p>
                      <a:pPr algn="ctr"/>
                      <a:r>
                        <a:rPr lang="en-GB" sz="2400" dirty="0">
                          <a:solidFill>
                            <a:srgbClr val="FF3760"/>
                          </a:solidFill>
                          <a:latin typeface="Sassoon Sans US 2023" pitchFamily="2" charset="0"/>
                        </a:rPr>
                        <a:t>n</a:t>
                      </a:r>
                    </a:p>
                  </a:txBody>
                  <a:tcPr anchor="ctr"/>
                </a:tc>
                <a:tc>
                  <a:txBody>
                    <a:bodyPr/>
                    <a:lstStyle/>
                    <a:p>
                      <a:pPr algn="ctr"/>
                      <a:r>
                        <a:rPr lang="en-GB" sz="2400" dirty="0">
                          <a:solidFill>
                            <a:srgbClr val="FF3760"/>
                          </a:solidFill>
                          <a:latin typeface="Sassoon Sans US 2023" pitchFamily="2" charset="0"/>
                        </a:rPr>
                        <a:t>u</a:t>
                      </a:r>
                    </a:p>
                  </a:txBody>
                  <a:tcPr anchor="ctr"/>
                </a:tc>
                <a:tc>
                  <a:txBody>
                    <a:bodyPr/>
                    <a:lstStyle/>
                    <a:p>
                      <a:pPr algn="ctr"/>
                      <a:r>
                        <a:rPr lang="en-GB" sz="2400" dirty="0">
                          <a:solidFill>
                            <a:srgbClr val="FF3760"/>
                          </a:solidFill>
                          <a:latin typeface="Sassoon Sans US 2023" pitchFamily="2" charset="0"/>
                        </a:rPr>
                        <a:t>t</a:t>
                      </a:r>
                    </a:p>
                  </a:txBody>
                  <a:tcPr anchor="ctr"/>
                </a:tc>
                <a:tc>
                  <a:txBody>
                    <a:bodyPr/>
                    <a:lstStyle/>
                    <a:p>
                      <a:pPr algn="ctr"/>
                      <a:r>
                        <a:rPr lang="en-US" sz="2000" dirty="0">
                          <a:solidFill>
                            <a:srgbClr val="FF3760"/>
                          </a:solidFill>
                          <a:latin typeface="Lucida Handwriting" panose="03010101010101010101" pitchFamily="66" charset="0"/>
                        </a:rPr>
                        <a:t>coconut</a:t>
                      </a:r>
                    </a:p>
                  </a:txBody>
                  <a:tcPr anchor="ctr"/>
                </a:tc>
                <a:extLst>
                  <a:ext uri="{0D108BD9-81ED-4DB2-BD59-A6C34878D82A}">
                    <a16:rowId xmlns:a16="http://schemas.microsoft.com/office/drawing/2014/main" val="3418553400"/>
                  </a:ext>
                </a:extLst>
              </a:tr>
              <a:tr h="612262">
                <a:tc>
                  <a:txBody>
                    <a:bodyPr/>
                    <a:lstStyle/>
                    <a:p>
                      <a:pPr algn="ctr"/>
                      <a:r>
                        <a:rPr lang="en-GB" sz="2400" b="0" i="0" dirty="0">
                          <a:latin typeface="Sassoon Sans US 2023" pitchFamily="2" charset="0"/>
                          <a:ea typeface="OpenDyslexic" charset="0"/>
                          <a:cs typeface="OpenDyslexic" charset="0"/>
                        </a:rPr>
                        <a:t>tomato</a:t>
                      </a:r>
                    </a:p>
                  </a:txBody>
                  <a:tcPr anchor="ctr"/>
                </a:tc>
                <a:tc>
                  <a:txBody>
                    <a:bodyPr/>
                    <a:lstStyle/>
                    <a:p>
                      <a:pPr algn="ctr"/>
                      <a:endParaRPr lang="en-US" sz="2000" dirty="0">
                        <a:latin typeface="Sassoon Sans US 2023" pitchFamily="2" charset="0"/>
                      </a:endParaRPr>
                    </a:p>
                  </a:txBody>
                  <a:tcP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solidFill>
                      <a:schemeClr val="bg2">
                        <a:lumMod val="75000"/>
                      </a:schemeClr>
                    </a:solidFill>
                  </a:tcPr>
                </a:tc>
                <a:tc>
                  <a:txBody>
                    <a:bodyPr/>
                    <a:lstStyle/>
                    <a:p>
                      <a:pPr algn="ctr"/>
                      <a:endParaRPr lang="en-US" sz="2000">
                        <a:latin typeface="Sassoon Sans US 2023" pitchFamily="2" charset="0"/>
                      </a:endParaRPr>
                    </a:p>
                  </a:txBody>
                  <a:tcPr anchor="ctr"/>
                </a:tc>
                <a:extLst>
                  <a:ext uri="{0D108BD9-81ED-4DB2-BD59-A6C34878D82A}">
                    <a16:rowId xmlns:a16="http://schemas.microsoft.com/office/drawing/2014/main" val="262741946"/>
                  </a:ext>
                </a:extLst>
              </a:tr>
              <a:tr h="612262">
                <a:tc>
                  <a:txBody>
                    <a:bodyPr/>
                    <a:lstStyle/>
                    <a:p>
                      <a:pPr algn="ctr"/>
                      <a:r>
                        <a:rPr lang="en-GB" sz="2400" b="0" i="0" dirty="0">
                          <a:latin typeface="Sassoon Sans US 2023" pitchFamily="2" charset="0"/>
                          <a:ea typeface="OpenDyslexic" charset="0"/>
                          <a:cs typeface="OpenDyslexic" charset="0"/>
                        </a:rPr>
                        <a:t>donate</a:t>
                      </a:r>
                    </a:p>
                  </a:txBody>
                  <a:tcPr anchor="ctr"/>
                </a:tc>
                <a:tc>
                  <a:txBody>
                    <a:bodyPr/>
                    <a:lstStyle/>
                    <a:p>
                      <a:pPr algn="ctr"/>
                      <a:endParaRPr lang="en-US" sz="2000" dirty="0">
                        <a:latin typeface="Sassoon Sans US 2023" pitchFamily="2" charset="0"/>
                      </a:endParaRPr>
                    </a:p>
                  </a:txBody>
                  <a:tcP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solidFill>
                      <a:schemeClr val="bg2">
                        <a:lumMod val="75000"/>
                      </a:schemeClr>
                    </a:solidFill>
                  </a:tcPr>
                </a:tc>
                <a:tc>
                  <a:txBody>
                    <a:bodyPr/>
                    <a:lstStyle/>
                    <a:p>
                      <a:pPr algn="ctr"/>
                      <a:endParaRPr lang="en-GB" sz="2000" dirty="0">
                        <a:solidFill>
                          <a:srgbClr val="FF0000"/>
                        </a:solidFill>
                        <a:latin typeface="Sassoon Sans US 2023" pitchFamily="2" charset="0"/>
                      </a:endParaRPr>
                    </a:p>
                  </a:txBody>
                  <a:tcPr anchor="ctr">
                    <a:solidFill>
                      <a:schemeClr val="bg2">
                        <a:lumMod val="75000"/>
                      </a:schemeClr>
                    </a:solidFill>
                  </a:tcPr>
                </a:tc>
                <a:tc>
                  <a:txBody>
                    <a:bodyPr/>
                    <a:lstStyle/>
                    <a:p>
                      <a:pPr algn="ctr"/>
                      <a:endParaRPr lang="en-US" sz="2000">
                        <a:latin typeface="Sassoon Sans US 2023" pitchFamily="2" charset="0"/>
                      </a:endParaRPr>
                    </a:p>
                  </a:txBody>
                  <a:tcPr anchor="ctr"/>
                </a:tc>
                <a:extLst>
                  <a:ext uri="{0D108BD9-81ED-4DB2-BD59-A6C34878D82A}">
                    <a16:rowId xmlns:a16="http://schemas.microsoft.com/office/drawing/2014/main" val="3937389409"/>
                  </a:ext>
                </a:extLst>
              </a:tr>
              <a:tr h="612262">
                <a:tc>
                  <a:txBody>
                    <a:bodyPr/>
                    <a:lstStyle/>
                    <a:p>
                      <a:pPr algn="ctr"/>
                      <a:r>
                        <a:rPr lang="en-GB" sz="2400" b="0" i="0" dirty="0">
                          <a:latin typeface="Sassoon Sans US 2023" pitchFamily="2" charset="0"/>
                          <a:ea typeface="OpenDyslexic" charset="0"/>
                          <a:cs typeface="OpenDyslexic" charset="0"/>
                        </a:rPr>
                        <a:t>united</a:t>
                      </a:r>
                    </a:p>
                  </a:txBody>
                  <a:tcPr anchor="ctr"/>
                </a:tc>
                <a:tc>
                  <a:txBody>
                    <a:bodyPr/>
                    <a:lstStyle/>
                    <a:p>
                      <a:pPr algn="ctr"/>
                      <a:endParaRPr lang="en-US" sz="2000" dirty="0">
                        <a:latin typeface="Sassoon Sans US 2023" pitchFamily="2" charset="0"/>
                      </a:endParaRPr>
                    </a:p>
                  </a:txBody>
                  <a:tcP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solidFill>
                      <a:schemeClr val="bg2">
                        <a:lumMod val="75000"/>
                      </a:schemeClr>
                    </a:solidFill>
                  </a:tcPr>
                </a:tc>
                <a:tc>
                  <a:txBody>
                    <a:bodyPr/>
                    <a:lstStyle/>
                    <a:p>
                      <a:pPr algn="ctr"/>
                      <a:endParaRPr lang="en-US" sz="2000">
                        <a:latin typeface="Sassoon Sans US 2023" pitchFamily="2" charset="0"/>
                      </a:endParaRPr>
                    </a:p>
                  </a:txBody>
                  <a:tcPr anchor="ctr"/>
                </a:tc>
                <a:extLst>
                  <a:ext uri="{0D108BD9-81ED-4DB2-BD59-A6C34878D82A}">
                    <a16:rowId xmlns:a16="http://schemas.microsoft.com/office/drawing/2014/main" val="110599796"/>
                  </a:ext>
                </a:extLst>
              </a:tr>
              <a:tr h="612262">
                <a:tc>
                  <a:txBody>
                    <a:bodyPr/>
                    <a:lstStyle/>
                    <a:p>
                      <a:pPr algn="ctr"/>
                      <a:r>
                        <a:rPr lang="en-GB" sz="2400" b="0" i="0" dirty="0">
                          <a:latin typeface="Sassoon Sans US 2023" pitchFamily="2" charset="0"/>
                          <a:ea typeface="OpenDyslexic" charset="0"/>
                          <a:cs typeface="OpenDyslexic" charset="0"/>
                        </a:rPr>
                        <a:t>enable</a:t>
                      </a:r>
                    </a:p>
                  </a:txBody>
                  <a:tcPr anchor="ctr"/>
                </a:tc>
                <a:tc>
                  <a:txBody>
                    <a:bodyPr/>
                    <a:lstStyle/>
                    <a:p>
                      <a:pPr algn="ctr"/>
                      <a:endParaRPr lang="en-US" sz="2000" dirty="0">
                        <a:latin typeface="Sassoon Sans US 2023" pitchFamily="2" charset="0"/>
                      </a:endParaRPr>
                    </a:p>
                  </a:txBody>
                  <a:tcP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solidFill>
                      <a:schemeClr val="bg2">
                        <a:lumMod val="75000"/>
                      </a:schemeClr>
                    </a:solidFill>
                  </a:tcPr>
                </a:tc>
                <a:tc>
                  <a:txBody>
                    <a:bodyPr/>
                    <a:lstStyle/>
                    <a:p>
                      <a:pPr algn="ctr"/>
                      <a:endParaRPr lang="en-GB" sz="2000" dirty="0">
                        <a:solidFill>
                          <a:srgbClr val="FF0000"/>
                        </a:solidFill>
                        <a:latin typeface="Sassoon Sans US 2023" pitchFamily="2" charset="0"/>
                      </a:endParaRPr>
                    </a:p>
                  </a:txBody>
                  <a:tcPr anchor="ctr">
                    <a:solidFill>
                      <a:schemeClr val="bg2">
                        <a:lumMod val="75000"/>
                      </a:schemeClr>
                    </a:solidFill>
                  </a:tcPr>
                </a:tc>
                <a:tc>
                  <a:txBody>
                    <a:bodyPr/>
                    <a:lstStyle/>
                    <a:p>
                      <a:pPr algn="ctr"/>
                      <a:endParaRPr lang="en-US" sz="2000">
                        <a:latin typeface="Sassoon Sans US 2023" pitchFamily="2" charset="0"/>
                      </a:endParaRPr>
                    </a:p>
                  </a:txBody>
                  <a:tcPr anchor="ctr"/>
                </a:tc>
                <a:extLst>
                  <a:ext uri="{0D108BD9-81ED-4DB2-BD59-A6C34878D82A}">
                    <a16:rowId xmlns:a16="http://schemas.microsoft.com/office/drawing/2014/main" val="1175023546"/>
                  </a:ext>
                </a:extLst>
              </a:tr>
              <a:tr h="6122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Sassoon Sans US 2023" pitchFamily="2" charset="0"/>
                        </a:rPr>
                        <a:t>capable</a:t>
                      </a:r>
                    </a:p>
                  </a:txBody>
                  <a:tcPr anchor="ctr"/>
                </a:tc>
                <a:tc>
                  <a:txBody>
                    <a:bodyPr/>
                    <a:lstStyle/>
                    <a:p>
                      <a:pPr algn="ctr"/>
                      <a:endParaRPr lang="en-US" sz="2000" dirty="0">
                        <a:latin typeface="Sassoon Sans US 2023" pitchFamily="2" charset="0"/>
                      </a:endParaRPr>
                    </a:p>
                  </a:txBody>
                  <a:tcP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tc>
                <a:tc>
                  <a:txBody>
                    <a:bodyPr/>
                    <a:lstStyle/>
                    <a:p>
                      <a:pPr algn="ctr"/>
                      <a:endParaRPr lang="en-GB" sz="2000" dirty="0">
                        <a:solidFill>
                          <a:srgbClr val="FF0000"/>
                        </a:solidFill>
                        <a:latin typeface="Sassoon Sans US 2023" pitchFamily="2" charset="0"/>
                      </a:endParaRPr>
                    </a:p>
                  </a:txBody>
                  <a:tcPr anchor="ctr">
                    <a:solidFill>
                      <a:schemeClr val="bg2">
                        <a:lumMod val="75000"/>
                      </a:schemeClr>
                    </a:solidFill>
                  </a:tcPr>
                </a:tc>
                <a:tc>
                  <a:txBody>
                    <a:bodyPr/>
                    <a:lstStyle/>
                    <a:p>
                      <a:pPr algn="ctr"/>
                      <a:endParaRPr lang="en-US" sz="2000" dirty="0">
                        <a:latin typeface="Sassoon Sans US 2023" pitchFamily="2" charset="0"/>
                      </a:endParaRPr>
                    </a:p>
                  </a:txBody>
                  <a:tcPr anchor="ctr"/>
                </a:tc>
                <a:extLst>
                  <a:ext uri="{0D108BD9-81ED-4DB2-BD59-A6C34878D82A}">
                    <a16:rowId xmlns:a16="http://schemas.microsoft.com/office/drawing/2014/main" val="4138323719"/>
                  </a:ext>
                </a:extLst>
              </a:tr>
            </a:tbl>
          </a:graphicData>
        </a:graphic>
      </p:graphicFrame>
      <p:sp>
        <p:nvSpPr>
          <p:cNvPr id="3" name="TextBox 2">
            <a:extLst>
              <a:ext uri="{FF2B5EF4-FFF2-40B4-BE49-F238E27FC236}">
                <a16:creationId xmlns:a16="http://schemas.microsoft.com/office/drawing/2014/main" id="{C05515D2-8398-32FA-5054-A53B4F074BD7}"/>
              </a:ext>
            </a:extLst>
          </p:cNvPr>
          <p:cNvSpPr txBox="1"/>
          <p:nvPr/>
        </p:nvSpPr>
        <p:spPr>
          <a:xfrm>
            <a:off x="2724319" y="3241945"/>
            <a:ext cx="1423227" cy="276999"/>
          </a:xfrm>
          <a:prstGeom prst="rect">
            <a:avLst/>
          </a:prstGeom>
          <a:noFill/>
        </p:spPr>
        <p:txBody>
          <a:bodyPr wrap="square" rtlCol="0">
            <a:spAutoFit/>
          </a:bodyPr>
          <a:lstStyle/>
          <a:p>
            <a:pPr algn="ctr"/>
            <a:r>
              <a:rPr lang="en-US" sz="1200" b="1" i="0" dirty="0">
                <a:solidFill>
                  <a:srgbClr val="FF3760"/>
                </a:solidFill>
                <a:latin typeface="Sassoon Sans US 2023" pitchFamily="2" charset="0"/>
              </a:rPr>
              <a:t>O</a:t>
            </a:r>
            <a:r>
              <a:rPr lang="en-US" sz="1200" b="1" dirty="0">
                <a:solidFill>
                  <a:srgbClr val="FF3760"/>
                </a:solidFill>
                <a:latin typeface="Sassoon Sans US 2023" pitchFamily="2" charset="0"/>
              </a:rPr>
              <a:t> </a:t>
            </a:r>
            <a:r>
              <a:rPr lang="en-US" sz="1200" b="1" i="0" dirty="0">
                <a:latin typeface="Sassoon Sans US 2023" pitchFamily="2" charset="0"/>
              </a:rPr>
              <a:t>|</a:t>
            </a:r>
            <a:r>
              <a:rPr lang="en-US" sz="1200" b="1" i="0" dirty="0">
                <a:solidFill>
                  <a:srgbClr val="FF3760"/>
                </a:solidFill>
                <a:latin typeface="Sassoon Sans US 2023" pitchFamily="2" charset="0"/>
              </a:rPr>
              <a:t> </a:t>
            </a:r>
            <a:r>
              <a:rPr lang="en-US" sz="1200" b="1" i="0" dirty="0" err="1">
                <a:solidFill>
                  <a:srgbClr val="FF3760"/>
                </a:solidFill>
                <a:latin typeface="Sassoon Sans US 2023" pitchFamily="2" charset="0"/>
              </a:rPr>
              <a:t>Os</a:t>
            </a:r>
            <a:r>
              <a:rPr lang="en-US" sz="1200" b="1" i="0" dirty="0">
                <a:solidFill>
                  <a:srgbClr val="FF3760"/>
                </a:solidFill>
                <a:latin typeface="Sassoon Sans US 2023" pitchFamily="2" charset="0"/>
              </a:rPr>
              <a:t> </a:t>
            </a:r>
            <a:r>
              <a:rPr lang="en-US" sz="1200" b="1" i="0" dirty="0">
                <a:latin typeface="Sassoon Sans US 2023" pitchFamily="2" charset="0"/>
              </a:rPr>
              <a:t>|</a:t>
            </a:r>
            <a:r>
              <a:rPr lang="en-US" sz="1200" b="1" dirty="0">
                <a:solidFill>
                  <a:srgbClr val="FF3760"/>
                </a:solidFill>
                <a:latin typeface="Sassoon Sans US 2023" pitchFamily="2" charset="0"/>
              </a:rPr>
              <a:t> </a:t>
            </a:r>
            <a:r>
              <a:rPr lang="en-US" sz="1200" b="1" i="0" dirty="0">
                <a:solidFill>
                  <a:srgbClr val="FF3760"/>
                </a:solidFill>
                <a:latin typeface="Sassoon Sans US 2023" pitchFamily="2" charset="0"/>
              </a:rPr>
              <a:t>C</a:t>
            </a:r>
          </a:p>
        </p:txBody>
      </p:sp>
      <p:sp>
        <p:nvSpPr>
          <p:cNvPr id="17" name="Text Placeholder 7">
            <a:extLst>
              <a:ext uri="{FF2B5EF4-FFF2-40B4-BE49-F238E27FC236}">
                <a16:creationId xmlns:a16="http://schemas.microsoft.com/office/drawing/2014/main" id="{291BE6B2-D8FD-6237-E240-1CC42916629A}"/>
              </a:ext>
            </a:extLst>
          </p:cNvPr>
          <p:cNvSpPr txBox="1">
            <a:spLocks/>
          </p:cNvSpPr>
          <p:nvPr/>
        </p:nvSpPr>
        <p:spPr>
          <a:xfrm>
            <a:off x="874324" y="1497174"/>
            <a:ext cx="10430555" cy="1038013"/>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0"/>
              </a:spcBef>
              <a:buFont typeface="Arial" panose="020B0604020202020204" pitchFamily="34" charset="0"/>
              <a:buNone/>
              <a:defRPr sz="2000" b="0" i="0" kern="1200">
                <a:solidFill>
                  <a:srgbClr val="3372DC"/>
                </a:solidFill>
                <a:latin typeface="Sassoon Sans US 2023"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GB" sz="1600" dirty="0">
                <a:solidFill>
                  <a:schemeClr val="tx1"/>
                </a:solidFill>
                <a:latin typeface="Sassoon Sans US 2023" pitchFamily="2" charset="0"/>
              </a:rPr>
              <a:t>Read each word and divide into syllables. Label each syllable as open (O), open schwa (</a:t>
            </a:r>
            <a:r>
              <a:rPr lang="en-GB" sz="1600" dirty="0" err="1">
                <a:solidFill>
                  <a:schemeClr val="tx1"/>
                </a:solidFill>
                <a:latin typeface="Sassoon Sans US 2023" pitchFamily="2" charset="0"/>
              </a:rPr>
              <a:t>Os</a:t>
            </a:r>
            <a:r>
              <a:rPr lang="en-GB" sz="1600" dirty="0">
                <a:solidFill>
                  <a:schemeClr val="tx1"/>
                </a:solidFill>
                <a:latin typeface="Sassoon Sans US 2023" pitchFamily="2" charset="0"/>
              </a:rPr>
              <a:t>), closed (C), split digraph (SD), or ending </a:t>
            </a:r>
            <a:r>
              <a:rPr lang="en-GB" sz="1600" i="1" dirty="0">
                <a:solidFill>
                  <a:schemeClr val="tx1"/>
                </a:solidFill>
                <a:latin typeface="Sassoon Sans US 2023" pitchFamily="2" charset="0"/>
              </a:rPr>
              <a:t>le</a:t>
            </a:r>
            <a:r>
              <a:rPr lang="en-GB" sz="1600" dirty="0">
                <a:solidFill>
                  <a:schemeClr val="tx1"/>
                </a:solidFill>
                <a:latin typeface="Sassoon Sans US 2023" pitchFamily="2" charset="0"/>
              </a:rPr>
              <a:t> (LE). Split each word into phonemes, spelling one sound in each box. Finally, write the word out again.</a:t>
            </a:r>
          </a:p>
        </p:txBody>
      </p:sp>
    </p:spTree>
    <p:extLst>
      <p:ext uri="{BB962C8B-B14F-4D97-AF65-F5344CB8AC3E}">
        <p14:creationId xmlns:p14="http://schemas.microsoft.com/office/powerpoint/2010/main" val="4120609007"/>
      </p:ext>
    </p:extLst>
  </p:cSld>
  <p:clrMapOvr>
    <a:masterClrMapping/>
  </p:clrMapOvr>
</p:sld>
</file>

<file path=ppt/theme/theme1.xml><?xml version="1.0" encoding="utf-8"?>
<a:theme xmlns:a="http://schemas.openxmlformats.org/drawingml/2006/main" name="Spelling Sh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1800" b="1" i="0" dirty="0">
            <a:latin typeface="OpenDyslexicAlta"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8784</TotalTime>
  <Words>1414</Words>
  <Application>Microsoft Macintosh PowerPoint</Application>
  <PresentationFormat>Widescreen</PresentationFormat>
  <Paragraphs>376</Paragraphs>
  <Slides>19</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Calibri</vt:lpstr>
      <vt:lpstr>Sassoon Sans US 2023</vt:lpstr>
      <vt:lpstr>Muli</vt:lpstr>
      <vt:lpstr>PT Sans</vt:lpstr>
      <vt:lpstr>Lucida Handwriting</vt:lpstr>
      <vt:lpstr>OpenDyslexicAlta</vt:lpstr>
      <vt:lpstr>Calibri Light</vt:lpstr>
      <vt:lpstr>Arial</vt:lpstr>
      <vt:lpstr>Merriweather</vt:lpstr>
      <vt:lpstr>Spelling 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Oliver</dc:creator>
  <cp:lastModifiedBy>Alexandra Oliver</cp:lastModifiedBy>
  <cp:revision>148</cp:revision>
  <dcterms:created xsi:type="dcterms:W3CDTF">2022-07-19T20:08:30Z</dcterms:created>
  <dcterms:modified xsi:type="dcterms:W3CDTF">2023-07-03T10:57:46Z</dcterms:modified>
</cp:coreProperties>
</file>