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58" r:id="rId4"/>
    <p:sldId id="283" r:id="rId5"/>
    <p:sldId id="259" r:id="rId6"/>
    <p:sldId id="281" r:id="rId7"/>
    <p:sldId id="282" r:id="rId8"/>
    <p:sldId id="287" r:id="rId9"/>
    <p:sldId id="260" r:id="rId10"/>
    <p:sldId id="262" r:id="rId11"/>
    <p:sldId id="263" r:id="rId12"/>
    <p:sldId id="264" r:id="rId13"/>
    <p:sldId id="285" r:id="rId14"/>
    <p:sldId id="266" r:id="rId15"/>
    <p:sldId id="286" r:id="rId16"/>
    <p:sldId id="268" r:id="rId17"/>
    <p:sldId id="269" r:id="rId18"/>
    <p:sldId id="271" r:id="rId19"/>
    <p:sldId id="272" r:id="rId20"/>
    <p:sldId id="274" r:id="rId21"/>
    <p:sldId id="275" r:id="rId22"/>
    <p:sldId id="276" r:id="rId23"/>
    <p:sldId id="277" r:id="rId24"/>
    <p:sldId id="278" r:id="rId25"/>
    <p:sldId id="280" r:id="rId26"/>
    <p:sldId id="288" r:id="rId27"/>
    <p:sldId id="290" r:id="rId28"/>
    <p:sldId id="291" r:id="rId29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Muli" pitchFamily="2" charset="77"/>
      <p:regular r:id="rId38"/>
      <p:bold r:id="rId39"/>
      <p:italic r:id="rId40"/>
      <p:boldItalic r:id="rId41"/>
    </p:embeddedFont>
    <p:embeddedFont>
      <p:font typeface="OpenDyslexicAlta" pitchFamily="2" charset="77"/>
      <p:regular r:id="rId42"/>
      <p:bold r:id="rId43"/>
      <p:italic r:id="rId44"/>
      <p:boldItalic r:id="rId45"/>
    </p:embeddedFont>
    <p:embeddedFont>
      <p:font typeface="Sassoon Sans US 2023" pitchFamily="2" charset="77"/>
      <p:regular r:id="rId46"/>
      <p:bold r:id="rId47"/>
    </p:embeddedFont>
    <p:embeddedFont>
      <p:font typeface="Segoe Print" panose="02000800000000000000" pitchFamily="2" charset="0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E57"/>
    <a:srgbClr val="FF3760"/>
    <a:srgbClr val="7956D6"/>
    <a:srgbClr val="3372DC"/>
    <a:srgbClr val="219CEE"/>
    <a:srgbClr val="FF9900"/>
    <a:srgbClr val="25D160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2"/>
    <p:restoredTop sz="91586" autoAdjust="0"/>
  </p:normalViewPr>
  <p:slideViewPr>
    <p:cSldViewPr snapToGrid="0" snapToObjects="1">
      <p:cViewPr varScale="1">
        <p:scale>
          <a:sx n="97" d="100"/>
          <a:sy n="97" d="100"/>
        </p:scale>
        <p:origin x="992" y="192"/>
      </p:cViewPr>
      <p:guideLst/>
    </p:cSldViewPr>
  </p:slideViewPr>
  <p:notesTextViewPr>
    <p:cViewPr>
      <p:scale>
        <a:sx n="145" d="100"/>
        <a:sy n="14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7/3/23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3:43:05.2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253 57 24575,'-65'-2'0,"-69"4"0,131-2 0,0 1 0,0 0 0,0 0 0,0 0 0,0 1 0,0-1 0,-3 3 0,4-3 0,1 0 0,0-1 0,-1 1 0,1 0 0,0 0 0,0 0 0,0 0 0,0 0 0,0 1 0,0-1 0,0 0 0,0 0 0,0 1 0,1-1 0,-1 0 0,-1 4 0,3-5 0,-1 1 0,0-1 0,0 0 0,0 1 0,0-1 0,0 1 0,1-1 0,-1 0 0,0 1 0,0-1 0,1 0 0,-1 1 0,0-1 0,0 0 0,1 1 0,-1-1 0,0 0 0,1 0 0,-1 1 0,1-1 0,-1 0 0,0 0 0,1 0 0,-1 1 0,1-1 0,-1 0 0,0 0 0,1 0 0,-1 0 0,1 0 0,20 2 0,-10 0 0,-9-2 0,-1 1 0,0 0 0,0 0 0,0-1 0,0 1 0,0 0 0,0 0 0,0 0 0,0 0 0,0 1 0,0-1 0,-1 0 0,1 0 0,0 0 0,-1 1 0,1-1 0,-1 0 0,1 1 0,-1-1 0,0 0 0,1 1 0,-1-1 0,0 0 0,0 3 0,-2 40 0,1-28 0,2-1 0,0-11 0,-1-1 0,0 1 0,1 0 0,-1-1 0,-1 1 0,1 0 0,0-1 0,-1 1 0,0 0 0,0-1 0,-2 7 0,2-10 0,1 1 0,-1-1 0,1 0 0,-1 0 0,1 0 0,0 0 0,-1 0 0,1 0 0,-1 0 0,1 0 0,-1 0 0,1-1 0,0 1 0,-1 0 0,1 0 0,-1 0 0,1 0 0,0-1 0,-1 1 0,1 0 0,-1 0 0,1-1 0,0 1 0,-1 0 0,1 0 0,0-1 0,0 1 0,-1 0 0,1-1 0,0 1 0,0-1 0,-1 0 0,-12-18 0,7 12 0,3 2 0,0 1 0,0 0 0,0-1 0,1 0 0,-1 0 0,1 0 0,0 0 0,1 0 0,-1 0 0,1 0 0,-1-7 0,1-2 0,1 0 0,0 0 0,2-16 0,-1 26 0,-1 1 0,1 0 0,0 0 0,1 0 0,-1 0 0,0 0 0,1 0 0,0 1 0,-1-1 0,1 0 0,0 1 0,0-1 0,1 1 0,-1 0 0,0 0 0,5-4 0,5-2 0,-1 1 0,20-9 0,-26 13 0,3 0-1365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3:43:11.8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189 27 24575,'-5'1'0,"1"0"0,-1 1 0,1-1 0,-1 1 0,-6 3 0,0 0 0,1-1 0,0 0 0,0-2 0,-1 1 0,-13 1 0,19-3 0,1-1 0,-1 0 0,1 0 0,0 0 0,-1 0 0,1-1 0,-1 1 0,1-1 0,0 0 0,-1-1 0,1 1 0,0-1 0,-5-2 0,8 3-32,0 0 1,0 0-1,0 0 0,0 0 0,0 0 1,1 0-1,-1 0 0,0 0 0,1 0 1,-1 0-1,0 0 0,1 0 0,-1-1 1,1 1-1,0 0 0,-1-1 0,1 1 1,0 0-1,0 0 0,0-1 0,0 1 1,0 0-1,0-1 0,0 1 0,0 0 1,0-1-1,1 1 0,-1 0 0,1 0 1,-1-1-1,1 1 0,-1 0 0,1 0 1,0 0-1,-1 0 0,1 0 0,0-1 1,0 2-1,0-1 0,0 0 0,0 0 1,1-1-1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3:43:15.2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 1 24575,'-2'0'0,"-2"0"0,-2 0 0,-2 0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0T10:25:16.679"/>
    </inkml:context>
    <inkml:brush xml:id="br0">
      <inkml:brushProperty name="width" value="0.05" units="cm"/>
      <inkml:brushProperty name="height" value="0.05" units="cm"/>
      <inkml:brushProperty name="color" value="#2D2D2D"/>
    </inkml:brush>
  </inkml:definitions>
  <inkml:trace contextRef="#ctx0" brushRef="#br0">534 134 24575,'-67'-1'0,"0"0"0,0-1 0,13-2 0,-20 2 0,-15 0 0,47 3 0,73 4 0,43 1 0,9 1 0,-25-3 0,-19 2 0,37 2 0,19 2 0,-48-3 0,-103-11 0,-11-3 0,0-5 0,7-2 0,9 3 0,17 4 0,10 2 0,8 3 0,7 0 0,5 1 0,2 1 0,2-2 0,2 0 0,3 1 0,6-2 0,10 1 0,12 0 0,11 2 0,11 0 0,8 0 0,5 2 0,-3 3 0,-8 0 0,-14 1 0,-13-2 0,-13-2 0,-8 1 0,-5 2 0,-7-1 0,-7 1 0,-12 0 0,-15-4 0,-13 0 0,-11-1 0,-7 0 0,-3 0 0,4 0 0,8-1 0,15 0 0,13 0 0,11-1 0,10 0 0,6-2 0,4 1 0,5 0 0,6-1 0,3 0 0,2 2 0,1-2 0,-4 2 0,-1 0 0,-3 1 0,-3 1 0,-1 0 0,-3-1 0,-6 0 0,-7 0 0,-7-1 0,-5-3 0,-1 0 0,6-3 0,6 0 0,7 1 0,2 0 0,3 1 0,4 0 0,1 0 0,4 0 0,-1 3 0,-1 1 0,-1 2 0,-3 0 0,-1 1 0,-1 1 0,-2 2 0,-1 3 0,-3 0 0,-1 1 0,2 0 0,0-1 0,0 0 0,1 0 0,-1-3 0,1 1 0,1-1 0,0-1 0,1-1 0,1-1 0,3-4 0,7-4 0,2-3 0,1-1 0,1 2 0,-3 3 0,-1 3 0,-1 1 0,-3 1 0,-1 2 0,-3 1 0,-4 3 0,-4 2 0,-5 4 0,-4 0 0,-2 2 0,0 0 0,2-1 0,0-2 0,3 0 0,2-2 0,2-2 0,-2 1 0,2-2 0,0 1 0,2-2 0,3 1 0,2-2 0,3-1 0,6-2 0,4-2 0,3 0 0,-1-2 0,0 1 0,0 1 0,-2 1 0,1 1 0,0 0 0,0 0 0,0 0 0,1 0 0,1 0 0,0 0 0,1-1 0,2-2 0,-2 0 0,0 1 0,-3 2 0,-2 0 0,-1 0 0,2 0 0,2 0 0,2 0 0,3 0 0,0 0 0,4 0 0,5 0 0,6 0 0,4 0 0,1 0 0,-6 0 0,-6 0 0,-8 0 0,-6 0 0,-1 0 0,-1 0 0,2 0 0,2 0 0,1 0 0,4 0 0,4 0 0,2 0 0,-2 0 0,-4 0 0,-4 0 0,-5 0 0,-2 0 0,-2 0 0,-2 0 0,-2 0 0,0-1 0,-2-1 0,-1-1 0,0-2 0,-2-2 0,-3-2 0,-4-4 0,-4-3 0,-2 3 0,2-1 0,-1 2 0,4 3 0,1 2 0,5 0 0,0 0 0,-1 1 0,1-1 0,-2 1 0,-3 1 0,0 2 0,-2 0 0,-1 2 0,0 0 0,1 1 0,-1 0 0,0 0 0,1 0 0,-1 0 0,2 0 0,1 0 0,-2 0 0,0 0 0,-1 0 0,-1 0 0,-1 0 0,2 0 0,2 0 0,1 0 0,-1 0 0,1 0 0,-1-1 0,0-1 0,0 1 0,-1 0 0,0 1 0,-2 0 0,0 0 0,1 0 0,-1 0 0,0-1 0,1-2 0,-1 1 0,1 0 0,0 0 0,-1 1 0,0 0 0,1-1 0,-1 0 0,1 1 0,-1 1 0,-1 0 0,1 0 0,1 0 0,2 0 0,3 0 0,0 0 0,4 0 0,0 1 0,3 0 0,5 0 0,5 0 0,10-1 0,4 0 0,0 0 0,-3 0 0,-4 0 0,3 0 0,6 0 0,3 0 0,1 1 0,-1 0 0,-8 0 0,-5 2 0,-7 1 0,-4 1 0,-4 5 0,-6 3 0,-8 4 0,-11-1 0,-9-5 0,-5-5 0,-1-4 0,-5-2 0,-4-3 0,-13-1 0,-7 2 0,-1-1 0,9 2 0,17 1 0,17 0 0,15 0 0,9 0 0,8 0 0,9-3 0,4-1 0,14-5 0,12 1 0,12 3 0,12 3 0,2 2 0,-5 0 0,-12 0 0,-16 0 0,-16 0 0,-9 0 0,-7 0 0,-2 1 0,-4 0 0,-5 0 0,-6-1 0,-5 0 0,-4 0 0,-3 0 0,1 0 0,0 0 0,2 0 0,2 0 0,1 0 0,5 0 0,4 0 0,4 1 0,2 3 0,2 1 0,2 0 0,7-1 0,5-2 0,10-2 0,8 0 0,9 0 0,5 1 0,2 1 0,-5 3 0,-7-1 0,-6-2 0,-4 0 0,-3-2 0,-3 0 0,1 0 0,1 0 0,-3 0 0,-3 0 0,-4 0 0,-5 0 0,-3 0 0,-4 0 0,-6 1 0,-7 0 0,-6 0 0,-5 0 0,-2-1 0,4 0 0,3-1 0,3-1 0,3-2 0,2-1 0,1 0 0,0 0 0,1-2 0,1 2 0,1-2 0,0 3 0,0 0 0,2 2 0,2 1 0,10 1 0,1 0 0,7 0 0,-2 0 0,0 2 0,1 1 0,1 1 0,-2-2 0,0 0 0,-1 0 0,1 0 0,1-1 0,0-1 0,-1 0 0,-2 2 0,-3 0 0,-3 0 0,-4 1 0,0 1 0,-1-2 0,0 3 0,0 0 0,-1 1 0,-2 1 0,-3 2 0,0-2 0,1 0 0,1 0 0,1-2 0,2-2 0,0 1 0,1-1 0,0 0 0,0 0 0,1 0 0,2-2 0,1 0 0,2-2 0,1-2 0,1-2 0,0-1 0,-2 0 0,0 2 0,-2 1 0,0 1 0,-1 1 0,0 1 0,1-1 0,0 0 0,-1 0 0,0 1 0,1 0 0,-1 0 0,-3 0 0,-4 0 0,-7 2 0,-4 4 0,-3 0 0,-2 1 0,-3-3 0,-2-2 0,0-2 0,2 0 0,2-2 0,2-3 0,4-2 0,1-2 0,2 1 0,-2 2 0,-2 0 0,-4 2 0,-5 2 0,-2 2 0,-3 0 0,3 0 0,4 0 0,2 0 0,6 0 0,4 0 0,1 0 0,2 0 0,1 0 0,0 0 0,2 0 0,-1 0 0,1 0 0,-1 0 0,2-1 0,-1 0 0,1-1 0,-1 1 0,0 1 0,2 0 0,-2 0 0,1 0 0,2 0 0,-1 0 0,-1 0 0,0 0 0,0-1 0,-1 0 0,0-2 0,-1 2 0,0 0 0,-2 0 0,0 1 0,-1 0 0,-2 0 0,1 0 0,0 0 0,0 0 0,1 0 0,-1 0 0,1 0 0,1 0 0,3 1 0,4 0 0,0 1 0,2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7/3/23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18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0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7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86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cry, car, computer, corn, key, kite, kid, snake, sink, duck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39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shark, sock, stick, hockey, ankle, acorn, magic, music, notebook, toothpick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96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05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1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79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28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88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10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06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50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31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280058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628292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159" y="6026934"/>
            <a:ext cx="10519682" cy="3121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911113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849CB61-1B2C-2E25-7B0F-7A6678B31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6" y="628321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3583510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9799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1123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52CA3969-30A6-C2B5-88DB-6D1276BB0A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92FCA8DE-4E5A-6362-114E-14021F84B7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</p:spTree>
    <p:extLst>
      <p:ext uri="{BB962C8B-B14F-4D97-AF65-F5344CB8AC3E}">
        <p14:creationId xmlns:p14="http://schemas.microsoft.com/office/powerpoint/2010/main" val="145748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66E18-4B12-AFF2-7E40-7F5014C6AA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39A846B6-8BFF-0F5E-BE83-810842A56C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78716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889C77C9-5C97-462A-9166-7ABD60255E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79824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</p:spTree>
    <p:extLst>
      <p:ext uri="{BB962C8B-B14F-4D97-AF65-F5344CB8AC3E}">
        <p14:creationId xmlns:p14="http://schemas.microsoft.com/office/powerpoint/2010/main" val="3724370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B4C47-536B-996E-0ED4-82AD5B427E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849CB61-1B2C-2E25-7B0F-7A6678B31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6" y="628321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235077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23B41F-7C39-A2B6-4475-3BC4511DB4EF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51225A-A422-9053-4DED-767BC3F7D5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D3BE8E32-2B39-B15C-AAC8-33B3D08B73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203496"/>
            <a:ext cx="7767706" cy="1038013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8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spell words using sound-spelling patterns and phonemic awareness</a:t>
            </a:r>
          </a:p>
          <a:p>
            <a:pPr lvl="0"/>
            <a:r>
              <a:rPr lang="en-US" dirty="0"/>
              <a:t>To spell words with closed syllables</a:t>
            </a:r>
          </a:p>
        </p:txBody>
      </p:sp>
    </p:spTree>
    <p:extLst>
      <p:ext uri="{BB962C8B-B14F-4D97-AF65-F5344CB8AC3E}">
        <p14:creationId xmlns:p14="http://schemas.microsoft.com/office/powerpoint/2010/main" val="2973574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52CA3969-30A6-C2B5-88DB-6D1276BB0A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92FCA8DE-4E5A-6362-114E-14021F84B7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A7781-8B8E-75D8-E1D5-F4AE78164C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43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39A846B6-8BFF-0F5E-BE83-810842A56C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78716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889C77C9-5C97-462A-9166-7ABD60255E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79824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7E9404-A30A-8586-DF76-E72DF9EA14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5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48952" y="367017"/>
            <a:ext cx="1040165" cy="1038013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Sans US 2023" pitchFamily="2" charset="77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4228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534545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9799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30266" y="361103"/>
            <a:ext cx="1077537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Sans US 2023" pitchFamily="2" charset="77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915F3ED2-9B19-56D4-9CDB-8B91715432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4228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40219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03/07/2023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jpeg"/><Relationship Id="rId7" Type="http://schemas.openxmlformats.org/officeDocument/2006/relationships/image" Target="../media/image6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60.jpe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NULL"/><Relationship Id="rId18" Type="http://schemas.openxmlformats.org/officeDocument/2006/relationships/image" Target="../media/image18.png"/><Relationship Id="rId3" Type="http://schemas.openxmlformats.org/officeDocument/2006/relationships/image" Target="../media/image8.png"/><Relationship Id="rId21" Type="http://schemas.openxmlformats.org/officeDocument/2006/relationships/image" Target="../media/image21.png"/><Relationship Id="rId7" Type="http://schemas.openxmlformats.org/officeDocument/2006/relationships/image" Target="../media/image10.png"/><Relationship Id="rId12" Type="http://schemas.openxmlformats.org/officeDocument/2006/relationships/customXml" Target="../ink/ink4.xml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.xml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2.png"/><Relationship Id="rId19" Type="http://schemas.openxmlformats.org/officeDocument/2006/relationships/image" Target="../media/image19.png"/><Relationship Id="rId4" Type="http://schemas.openxmlformats.org/officeDocument/2006/relationships/customXml" Target="../ink/ink1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5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emf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.png"/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5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GB" dirty="0"/>
              <a:t>To be able to use spelling patterns to spell one-syllable and multisyllabic words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1D1C1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To spell w</a:t>
            </a:r>
            <a:r>
              <a:rPr lang="en-GB" dirty="0"/>
              <a:t>ords with </a:t>
            </a:r>
            <a:r>
              <a:rPr lang="en-GB" i="1" dirty="0" err="1"/>
              <a:t>nk</a:t>
            </a:r>
            <a:r>
              <a:rPr lang="en-GB" dirty="0"/>
              <a:t> and other words with the /k/ sound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1700" dirty="0"/>
              <a:t>This week’s words: </a:t>
            </a:r>
            <a:r>
              <a:rPr lang="en-GB" sz="1700" dirty="0">
                <a:solidFill>
                  <a:srgbClr val="00B050"/>
                </a:solidFill>
              </a:rPr>
              <a:t>bank</a:t>
            </a:r>
            <a:r>
              <a:rPr lang="en-GB" sz="1700" dirty="0"/>
              <a:t>, </a:t>
            </a:r>
            <a:r>
              <a:rPr lang="en-GB" sz="1700" dirty="0">
                <a:solidFill>
                  <a:srgbClr val="00B050"/>
                </a:solidFill>
              </a:rPr>
              <a:t>drink</a:t>
            </a:r>
            <a:r>
              <a:rPr lang="en-GB" sz="1700" dirty="0"/>
              <a:t>, honk, </a:t>
            </a:r>
            <a:r>
              <a:rPr lang="en-GB" sz="1700" dirty="0">
                <a:solidFill>
                  <a:srgbClr val="00B050"/>
                </a:solidFill>
              </a:rPr>
              <a:t>milk</a:t>
            </a:r>
            <a:r>
              <a:rPr lang="en-GB" sz="1700" dirty="0"/>
              <a:t>, </a:t>
            </a:r>
            <a:r>
              <a:rPr lang="en-GB" sz="1700" dirty="0">
                <a:solidFill>
                  <a:srgbClr val="00B050"/>
                </a:solidFill>
              </a:rPr>
              <a:t>cake</a:t>
            </a:r>
            <a:r>
              <a:rPr lang="en-GB" sz="1700" dirty="0"/>
              <a:t>, kept, panic, topic, skin, backpack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9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kern="1200" dirty="0">
                <a:effectLst/>
                <a:ea typeface="+mn-ea"/>
                <a:cs typeface="+mn-cs"/>
              </a:rPr>
              <a:t>To be able to use spelling patterns to spell one-syllable and multisyllabic words</a:t>
            </a:r>
            <a:endParaRPr lang="en-US" sz="1200" dirty="0">
              <a:effectLst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/>
              <a:t>To spell words with </a:t>
            </a:r>
            <a:r>
              <a:rPr lang="en-US" sz="1600" i="1" dirty="0" err="1"/>
              <a:t>nk</a:t>
            </a:r>
            <a:r>
              <a:rPr lang="en-US" sz="1600" dirty="0"/>
              <a:t> and other words with the /k/ sound</a:t>
            </a:r>
          </a:p>
        </p:txBody>
      </p:sp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4EAB2C87-FD10-DD09-AE65-315BCE4D1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399718"/>
              </p:ext>
            </p:extLst>
          </p:nvPr>
        </p:nvGraphicFramePr>
        <p:xfrm>
          <a:off x="404734" y="2177048"/>
          <a:ext cx="11392526" cy="4370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843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4579228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429455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541668"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77"/>
                          <a:ea typeface="+mn-ea"/>
                          <a:cs typeface="+mn-cs"/>
                        </a:rPr>
                        <a:t>Sound Buttons</a:t>
                      </a:r>
                      <a:endParaRPr lang="en-GB" sz="2000" b="1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My 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638065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honk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honk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honk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638065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kept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638065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milk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FF3760"/>
                        </a:solidFill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638065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skin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638065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panic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638065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cake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latin typeface="Sassoon Sans US 2023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DE95D746-F152-0164-5F8B-0B95AD69D468}"/>
              </a:ext>
            </a:extLst>
          </p:cNvPr>
          <p:cNvGrpSpPr/>
          <p:nvPr/>
        </p:nvGrpSpPr>
        <p:grpSpPr>
          <a:xfrm>
            <a:off x="5816968" y="3157763"/>
            <a:ext cx="528510" cy="70214"/>
            <a:chOff x="5811210" y="4883093"/>
            <a:chExt cx="528510" cy="7021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0784020-C56F-495A-B022-900F077BDC58}"/>
                </a:ext>
              </a:extLst>
            </p:cNvPr>
            <p:cNvGrpSpPr/>
            <p:nvPr/>
          </p:nvGrpSpPr>
          <p:grpSpPr>
            <a:xfrm>
              <a:off x="5811210" y="4883093"/>
              <a:ext cx="224792" cy="70214"/>
              <a:chOff x="7557311" y="6014687"/>
              <a:chExt cx="515641" cy="161061"/>
            </a:xfrm>
            <a:solidFill>
              <a:srgbClr val="3372DC"/>
            </a:solidFill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449CBE9-D635-937D-D156-8BF2148BF7C2}"/>
                  </a:ext>
                </a:extLst>
              </p:cNvPr>
              <p:cNvSpPr/>
              <p:nvPr/>
            </p:nvSpPr>
            <p:spPr>
              <a:xfrm>
                <a:off x="7557311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8A88CB5-D97F-1D99-CAA8-37F2ABCCCC8A}"/>
                  </a:ext>
                </a:extLst>
              </p:cNvPr>
              <p:cNvSpPr/>
              <p:nvPr/>
            </p:nvSpPr>
            <p:spPr>
              <a:xfrm rot="20700000">
                <a:off x="7915419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36549D-D5D0-D79F-55C6-5A2B62842D7F}"/>
                </a:ext>
              </a:extLst>
            </p:cNvPr>
            <p:cNvGrpSpPr/>
            <p:nvPr/>
          </p:nvGrpSpPr>
          <p:grpSpPr>
            <a:xfrm>
              <a:off x="6116010" y="4883093"/>
              <a:ext cx="223710" cy="70214"/>
              <a:chOff x="7520896" y="6014687"/>
              <a:chExt cx="513159" cy="161061"/>
            </a:xfrm>
            <a:solidFill>
              <a:srgbClr val="3372DC"/>
            </a:solidFill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4564C4E-C46D-C2FC-19CF-8E4ABED4A8ED}"/>
                  </a:ext>
                </a:extLst>
              </p:cNvPr>
              <p:cNvSpPr/>
              <p:nvPr/>
            </p:nvSpPr>
            <p:spPr>
              <a:xfrm>
                <a:off x="7520896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665875E-12D8-5406-7A55-FE1ED2646ED1}"/>
                  </a:ext>
                </a:extLst>
              </p:cNvPr>
              <p:cNvSpPr/>
              <p:nvPr/>
            </p:nvSpPr>
            <p:spPr>
              <a:xfrm>
                <a:off x="7876522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</p:grp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038F6912-19E3-3C04-B747-1BBBC7E9EA91}"/>
              </a:ext>
            </a:extLst>
          </p:cNvPr>
          <p:cNvSpPr txBox="1">
            <a:spLocks/>
          </p:cNvSpPr>
          <p:nvPr/>
        </p:nvSpPr>
        <p:spPr>
          <a:xfrm>
            <a:off x="417435" y="1761641"/>
            <a:ext cx="11392526" cy="403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400" dirty="0">
                <a:latin typeface="Sassoon Sans US 2023" pitchFamily="2" charset="77"/>
              </a:rPr>
              <a:t>Read the word. Write each word out, adding the sound buttons for each phoneme. Finally, rewrite the whole word. Circle the word with two syllables.</a:t>
            </a:r>
          </a:p>
        </p:txBody>
      </p:sp>
    </p:spTree>
    <p:extLst>
      <p:ext uri="{BB962C8B-B14F-4D97-AF65-F5344CB8AC3E}">
        <p14:creationId xmlns:p14="http://schemas.microsoft.com/office/powerpoint/2010/main" val="3941284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10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5685" y="378717"/>
            <a:ext cx="7376320" cy="307688"/>
          </a:xfrm>
        </p:spPr>
        <p:txBody>
          <a:bodyPr/>
          <a:lstStyle/>
          <a:p>
            <a:r>
              <a:rPr lang="en-US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Words with </a:t>
            </a:r>
            <a:r>
              <a:rPr lang="en-US" i="1" u="none" strike="noStrike" dirty="0" err="1">
                <a:solidFill>
                  <a:srgbClr val="000000"/>
                </a:solidFill>
                <a:effectLst/>
                <a:latin typeface="Sassoon Sans US 2023" pitchFamily="2" charset="0"/>
              </a:rPr>
              <a:t>nk</a:t>
            </a:r>
            <a:r>
              <a:rPr lang="en-US" i="1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 </a:t>
            </a:r>
            <a:r>
              <a:rPr lang="en-US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/ng/-/k/ &amp; </a:t>
            </a:r>
            <a:r>
              <a:rPr lang="en-US" dirty="0">
                <a:solidFill>
                  <a:srgbClr val="000000"/>
                </a:solidFill>
                <a:latin typeface="Sassoon Sans US 2023" pitchFamily="2" charset="0"/>
              </a:rPr>
              <a:t>S</a:t>
            </a:r>
            <a:r>
              <a:rPr lang="en-US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pelling the /k/ Sound: c </a:t>
            </a:r>
            <a:r>
              <a:rPr lang="en-US" dirty="0">
                <a:solidFill>
                  <a:srgbClr val="000000"/>
                </a:solidFill>
                <a:latin typeface="Sassoon Sans US 2023" pitchFamily="2" charset="0"/>
              </a:rPr>
              <a:t>-</a:t>
            </a:r>
            <a:r>
              <a:rPr lang="en-US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 k </a:t>
            </a:r>
            <a:r>
              <a:rPr lang="en-US" dirty="0">
                <a:solidFill>
                  <a:srgbClr val="000000"/>
                </a:solidFill>
                <a:latin typeface="Sassoon Sans US 2023" pitchFamily="2" charset="0"/>
              </a:rPr>
              <a:t>-</a:t>
            </a:r>
            <a:r>
              <a:rPr lang="en-US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 ck</a:t>
            </a:r>
            <a:endParaRPr lang="en-GB" dirty="0">
              <a:latin typeface="Sassoon Sans US 2023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27E72E80-3A54-B001-D43F-E065F9CFF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063199"/>
              </p:ext>
            </p:extLst>
          </p:nvPr>
        </p:nvGraphicFramePr>
        <p:xfrm>
          <a:off x="316738" y="1767801"/>
          <a:ext cx="11570461" cy="4799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6694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4650749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483018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594867"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77"/>
                          <a:ea typeface="+mn-ea"/>
                          <a:cs typeface="+mn-cs"/>
                        </a:rPr>
                        <a:t>Sound Buttons</a:t>
                      </a:r>
                      <a:endParaRPr lang="en-GB" sz="2000" b="1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My 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700731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honk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honk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honk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700731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kept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kept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kept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700731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milk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milk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milk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700731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skin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skin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skin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700731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panic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panic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panic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700731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cake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cake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cake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</a:tbl>
          </a:graphicData>
        </a:graphic>
      </p:graphicFrame>
      <p:grpSp>
        <p:nvGrpSpPr>
          <p:cNvPr id="76" name="Group 75">
            <a:extLst>
              <a:ext uri="{FF2B5EF4-FFF2-40B4-BE49-F238E27FC236}">
                <a16:creationId xmlns:a16="http://schemas.microsoft.com/office/drawing/2014/main" id="{1D472B25-4DE0-D447-2D57-202D76A7CC8A}"/>
              </a:ext>
            </a:extLst>
          </p:cNvPr>
          <p:cNvGrpSpPr/>
          <p:nvPr/>
        </p:nvGrpSpPr>
        <p:grpSpPr>
          <a:xfrm>
            <a:off x="5811527" y="5640570"/>
            <a:ext cx="577983" cy="70214"/>
            <a:chOff x="7171313" y="6014687"/>
            <a:chExt cx="1325809" cy="161061"/>
          </a:xfrm>
          <a:solidFill>
            <a:srgbClr val="3372DC"/>
          </a:solidFill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141123B-A0E0-3411-429A-94DD2A199B83}"/>
                </a:ext>
              </a:extLst>
            </p:cNvPr>
            <p:cNvSpPr/>
            <p:nvPr/>
          </p:nvSpPr>
          <p:spPr>
            <a:xfrm>
              <a:off x="7500394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F40E863-42C6-8557-311C-DCDEA78035D4}"/>
                </a:ext>
              </a:extLst>
            </p:cNvPr>
            <p:cNvSpPr/>
            <p:nvPr/>
          </p:nvSpPr>
          <p:spPr>
            <a:xfrm>
              <a:off x="7833521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3E6A5C9-DDF9-9BD0-921E-23B24D1175B5}"/>
                </a:ext>
              </a:extLst>
            </p:cNvPr>
            <p:cNvSpPr/>
            <p:nvPr/>
          </p:nvSpPr>
          <p:spPr>
            <a:xfrm>
              <a:off x="717131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88911A-C67C-7342-BF70-67F9729C47F8}"/>
                </a:ext>
              </a:extLst>
            </p:cNvPr>
            <p:cNvSpPr/>
            <p:nvPr/>
          </p:nvSpPr>
          <p:spPr>
            <a:xfrm>
              <a:off x="8090894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565A092-0996-9CF7-BA97-836184C66876}"/>
                </a:ext>
              </a:extLst>
            </p:cNvPr>
            <p:cNvSpPr/>
            <p:nvPr/>
          </p:nvSpPr>
          <p:spPr>
            <a:xfrm>
              <a:off x="8339589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9DF316-1502-CE01-69B7-34A5A6423D79}"/>
              </a:ext>
            </a:extLst>
          </p:cNvPr>
          <p:cNvGrpSpPr/>
          <p:nvPr/>
        </p:nvGrpSpPr>
        <p:grpSpPr>
          <a:xfrm>
            <a:off x="5856689" y="4942732"/>
            <a:ext cx="424405" cy="70220"/>
            <a:chOff x="5811210" y="4883087"/>
            <a:chExt cx="424405" cy="7022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91A0CA03-B1B1-5E2C-3AAD-584F1A9AC822}"/>
                </a:ext>
              </a:extLst>
            </p:cNvPr>
            <p:cNvGrpSpPr/>
            <p:nvPr/>
          </p:nvGrpSpPr>
          <p:grpSpPr>
            <a:xfrm>
              <a:off x="5811210" y="4883093"/>
              <a:ext cx="206579" cy="70214"/>
              <a:chOff x="7557311" y="6014687"/>
              <a:chExt cx="473863" cy="161061"/>
            </a:xfrm>
            <a:solidFill>
              <a:srgbClr val="3372DC"/>
            </a:solidFill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9F8CD88-6D22-E97B-C3F7-1A8EDAF94971}"/>
                  </a:ext>
                </a:extLst>
              </p:cNvPr>
              <p:cNvSpPr/>
              <p:nvPr/>
            </p:nvSpPr>
            <p:spPr>
              <a:xfrm>
                <a:off x="7557311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C833F92B-7FCE-4BB8-2450-21029CAC8EF5}"/>
                  </a:ext>
                </a:extLst>
              </p:cNvPr>
              <p:cNvSpPr/>
              <p:nvPr/>
            </p:nvSpPr>
            <p:spPr>
              <a:xfrm>
                <a:off x="7873641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1CAA39-8C88-A341-476D-6BDCAB7B08BF}"/>
                </a:ext>
              </a:extLst>
            </p:cNvPr>
            <p:cNvGrpSpPr/>
            <p:nvPr/>
          </p:nvGrpSpPr>
          <p:grpSpPr>
            <a:xfrm>
              <a:off x="6052124" y="4883087"/>
              <a:ext cx="183491" cy="70206"/>
              <a:chOff x="7374348" y="6014685"/>
              <a:chExt cx="420902" cy="161043"/>
            </a:xfrm>
            <a:solidFill>
              <a:srgbClr val="3372DC"/>
            </a:solidFill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C7BD52E-2AB2-B87B-24B1-426C6ED9896D}"/>
                  </a:ext>
                </a:extLst>
              </p:cNvPr>
              <p:cNvSpPr/>
              <p:nvPr/>
            </p:nvSpPr>
            <p:spPr>
              <a:xfrm>
                <a:off x="7374348" y="6014685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F4009F9-8F0D-C47F-C266-D86A921FDF05}"/>
                  </a:ext>
                </a:extLst>
              </p:cNvPr>
              <p:cNvSpPr/>
              <p:nvPr/>
            </p:nvSpPr>
            <p:spPr>
              <a:xfrm>
                <a:off x="7637717" y="601819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F511DB-AFD4-385D-FE35-01ED3BD35507}"/>
              </a:ext>
            </a:extLst>
          </p:cNvPr>
          <p:cNvGrpSpPr/>
          <p:nvPr/>
        </p:nvGrpSpPr>
        <p:grpSpPr>
          <a:xfrm>
            <a:off x="5852599" y="3551836"/>
            <a:ext cx="480091" cy="70214"/>
            <a:chOff x="5811210" y="4883093"/>
            <a:chExt cx="480091" cy="7021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7DB159C-732E-D876-54DD-98A20CDF5109}"/>
                </a:ext>
              </a:extLst>
            </p:cNvPr>
            <p:cNvGrpSpPr/>
            <p:nvPr/>
          </p:nvGrpSpPr>
          <p:grpSpPr>
            <a:xfrm>
              <a:off x="5811210" y="4883093"/>
              <a:ext cx="214436" cy="70214"/>
              <a:chOff x="7557311" y="6014687"/>
              <a:chExt cx="491886" cy="161061"/>
            </a:xfrm>
            <a:solidFill>
              <a:srgbClr val="3372DC"/>
            </a:solidFill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B10253C-41A9-C5E5-21E9-A305E5910E95}"/>
                  </a:ext>
                </a:extLst>
              </p:cNvPr>
              <p:cNvSpPr/>
              <p:nvPr/>
            </p:nvSpPr>
            <p:spPr>
              <a:xfrm>
                <a:off x="7557311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EA3CC2E-FAA3-4EAC-1C92-3264F08EBF16}"/>
                  </a:ext>
                </a:extLst>
              </p:cNvPr>
              <p:cNvSpPr/>
              <p:nvPr/>
            </p:nvSpPr>
            <p:spPr>
              <a:xfrm>
                <a:off x="7891664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9DBB094-A5D6-1066-749D-87D3A53A37AC}"/>
                </a:ext>
              </a:extLst>
            </p:cNvPr>
            <p:cNvGrpSpPr/>
            <p:nvPr/>
          </p:nvGrpSpPr>
          <p:grpSpPr>
            <a:xfrm>
              <a:off x="6113898" y="4883093"/>
              <a:ext cx="177403" cy="70214"/>
              <a:chOff x="7516049" y="6014687"/>
              <a:chExt cx="406937" cy="161061"/>
            </a:xfrm>
            <a:solidFill>
              <a:srgbClr val="3372DC"/>
            </a:solidFill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281506C-8DF7-2741-D261-DAD7A2FF62DB}"/>
                  </a:ext>
                </a:extLst>
              </p:cNvPr>
              <p:cNvSpPr/>
              <p:nvPr/>
            </p:nvSpPr>
            <p:spPr>
              <a:xfrm>
                <a:off x="7516049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321910C-2CD0-CCA6-452C-5C236A3F5AE6}"/>
                  </a:ext>
                </a:extLst>
              </p:cNvPr>
              <p:cNvSpPr/>
              <p:nvPr/>
            </p:nvSpPr>
            <p:spPr>
              <a:xfrm>
                <a:off x="7765453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B102F5-4AE0-40A1-2CDE-CDD8F0F1A0B4}"/>
              </a:ext>
            </a:extLst>
          </p:cNvPr>
          <p:cNvGrpSpPr/>
          <p:nvPr/>
        </p:nvGrpSpPr>
        <p:grpSpPr>
          <a:xfrm>
            <a:off x="5818234" y="2853998"/>
            <a:ext cx="525768" cy="70214"/>
            <a:chOff x="5811211" y="4883093"/>
            <a:chExt cx="525768" cy="7021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4F132EB-C04A-2E9C-B6AE-D9F6FE3A0365}"/>
                </a:ext>
              </a:extLst>
            </p:cNvPr>
            <p:cNvGrpSpPr/>
            <p:nvPr/>
          </p:nvGrpSpPr>
          <p:grpSpPr>
            <a:xfrm>
              <a:off x="5811211" y="4883093"/>
              <a:ext cx="220379" cy="70214"/>
              <a:chOff x="7557311" y="6014687"/>
              <a:chExt cx="505518" cy="161061"/>
            </a:xfrm>
            <a:solidFill>
              <a:srgbClr val="3372DC"/>
            </a:solidFill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807614E-3EE8-46E5-3BF3-FC8DD0309538}"/>
                  </a:ext>
                </a:extLst>
              </p:cNvPr>
              <p:cNvSpPr/>
              <p:nvPr/>
            </p:nvSpPr>
            <p:spPr>
              <a:xfrm>
                <a:off x="7557311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B708582-AB8C-9526-31EF-88290EBD25F2}"/>
                  </a:ext>
                </a:extLst>
              </p:cNvPr>
              <p:cNvSpPr/>
              <p:nvPr/>
            </p:nvSpPr>
            <p:spPr>
              <a:xfrm>
                <a:off x="7905296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E5E196C-E637-DAF5-4E4E-063F16C4DB4F}"/>
                </a:ext>
              </a:extLst>
            </p:cNvPr>
            <p:cNvGrpSpPr/>
            <p:nvPr/>
          </p:nvGrpSpPr>
          <p:grpSpPr>
            <a:xfrm>
              <a:off x="6113925" y="4883093"/>
              <a:ext cx="223054" cy="70214"/>
              <a:chOff x="7516106" y="6014687"/>
              <a:chExt cx="511654" cy="161061"/>
            </a:xfrm>
            <a:solidFill>
              <a:srgbClr val="3372DC"/>
            </a:solidFill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D0D587B-0C89-2A50-EE77-76709A9F1D13}"/>
                  </a:ext>
                </a:extLst>
              </p:cNvPr>
              <p:cNvSpPr/>
              <p:nvPr/>
            </p:nvSpPr>
            <p:spPr>
              <a:xfrm>
                <a:off x="7516106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47DB8F3-2A5B-ECFF-5CAB-F67F5F534D6D}"/>
                  </a:ext>
                </a:extLst>
              </p:cNvPr>
              <p:cNvSpPr/>
              <p:nvPr/>
            </p:nvSpPr>
            <p:spPr>
              <a:xfrm>
                <a:off x="7870227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4D3E2F-EF93-E89E-8B7E-BB1BF88B69ED}"/>
              </a:ext>
            </a:extLst>
          </p:cNvPr>
          <p:cNvGrpSpPr/>
          <p:nvPr/>
        </p:nvGrpSpPr>
        <p:grpSpPr>
          <a:xfrm>
            <a:off x="5834298" y="6261147"/>
            <a:ext cx="509418" cy="249382"/>
            <a:chOff x="5783371" y="2958879"/>
            <a:chExt cx="673190" cy="32955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D188B3D-663B-E337-9637-233A03BEA0A7}"/>
                </a:ext>
              </a:extLst>
            </p:cNvPr>
            <p:cNvGrpSpPr/>
            <p:nvPr/>
          </p:nvGrpSpPr>
          <p:grpSpPr>
            <a:xfrm>
              <a:off x="5783371" y="3063689"/>
              <a:ext cx="673190" cy="90795"/>
              <a:chOff x="7793216" y="6014687"/>
              <a:chExt cx="1129148" cy="157530"/>
            </a:xfrm>
            <a:solidFill>
              <a:srgbClr val="3372DC"/>
            </a:solidFill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33A3344-9B5D-ADA9-D1AD-47971E96249E}"/>
                  </a:ext>
                </a:extLst>
              </p:cNvPr>
              <p:cNvSpPr/>
              <p:nvPr/>
            </p:nvSpPr>
            <p:spPr>
              <a:xfrm>
                <a:off x="8409908" y="6014687"/>
                <a:ext cx="157532" cy="15753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819E26A-BBE2-5B01-6E9A-AA4B08E10901}"/>
                  </a:ext>
                </a:extLst>
              </p:cNvPr>
              <p:cNvSpPr/>
              <p:nvPr/>
            </p:nvSpPr>
            <p:spPr>
              <a:xfrm>
                <a:off x="7793216" y="6014687"/>
                <a:ext cx="157533" cy="15753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DD890AD-E2BC-716A-B7DC-F334F57E3DEC}"/>
                  </a:ext>
                </a:extLst>
              </p:cNvPr>
              <p:cNvSpPr/>
              <p:nvPr/>
            </p:nvSpPr>
            <p:spPr>
              <a:xfrm>
                <a:off x="8046075" y="6032770"/>
                <a:ext cx="246839" cy="1240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C259629-FE97-C953-A9FB-21ABBEB4DA55}"/>
                  </a:ext>
                </a:extLst>
              </p:cNvPr>
              <p:cNvSpPr/>
              <p:nvPr/>
            </p:nvSpPr>
            <p:spPr>
              <a:xfrm>
                <a:off x="8684433" y="6032766"/>
                <a:ext cx="237931" cy="1240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sp>
          <p:nvSpPr>
            <p:cNvPr id="43" name="Block Arc 42">
              <a:extLst>
                <a:ext uri="{FF2B5EF4-FFF2-40B4-BE49-F238E27FC236}">
                  <a16:creationId xmlns:a16="http://schemas.microsoft.com/office/drawing/2014/main" id="{1BB0E049-5610-0F02-4E26-267337297905}"/>
                </a:ext>
              </a:extLst>
            </p:cNvPr>
            <p:cNvSpPr/>
            <p:nvPr/>
          </p:nvSpPr>
          <p:spPr>
            <a:xfrm rot="10800000">
              <a:off x="6000176" y="2958879"/>
              <a:ext cx="396428" cy="329555"/>
            </a:xfrm>
            <a:prstGeom prst="blockArc">
              <a:avLst>
                <a:gd name="adj1" fmla="val 10676733"/>
                <a:gd name="adj2" fmla="val 22313"/>
                <a:gd name="adj3" fmla="val 6979"/>
              </a:avLst>
            </a:prstGeom>
            <a:solidFill>
              <a:srgbClr val="3372DC"/>
            </a:solidFill>
            <a:ln w="1905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Muli" pitchFamily="2" charset="77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0CCAEF0-0EF2-D917-7386-4C3C8DB59A61}"/>
              </a:ext>
            </a:extLst>
          </p:cNvPr>
          <p:cNvGrpSpPr/>
          <p:nvPr/>
        </p:nvGrpSpPr>
        <p:grpSpPr>
          <a:xfrm>
            <a:off x="5904734" y="4251213"/>
            <a:ext cx="393611" cy="70214"/>
            <a:chOff x="5811208" y="4883093"/>
            <a:chExt cx="393611" cy="7021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1967F81-E66E-83EB-18FE-283CC8D251C5}"/>
                </a:ext>
              </a:extLst>
            </p:cNvPr>
            <p:cNvGrpSpPr/>
            <p:nvPr/>
          </p:nvGrpSpPr>
          <p:grpSpPr>
            <a:xfrm>
              <a:off x="5811208" y="4883093"/>
              <a:ext cx="207786" cy="70214"/>
              <a:chOff x="7557311" y="6014687"/>
              <a:chExt cx="476632" cy="161061"/>
            </a:xfrm>
            <a:solidFill>
              <a:srgbClr val="3372DC"/>
            </a:solidFill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0DFAE06F-2674-70BB-30CB-85D29935AF2F}"/>
                  </a:ext>
                </a:extLst>
              </p:cNvPr>
              <p:cNvSpPr/>
              <p:nvPr/>
            </p:nvSpPr>
            <p:spPr>
              <a:xfrm>
                <a:off x="7557311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264A1E9-3E31-6E73-7AE6-6E60993633EA}"/>
                  </a:ext>
                </a:extLst>
              </p:cNvPr>
              <p:cNvSpPr/>
              <p:nvPr/>
            </p:nvSpPr>
            <p:spPr>
              <a:xfrm>
                <a:off x="7876410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CE8AE35-3DBA-AE12-6742-1830C3D8971E}"/>
                </a:ext>
              </a:extLst>
            </p:cNvPr>
            <p:cNvGrpSpPr/>
            <p:nvPr/>
          </p:nvGrpSpPr>
          <p:grpSpPr>
            <a:xfrm>
              <a:off x="6027418" y="4883093"/>
              <a:ext cx="177401" cy="70214"/>
              <a:chOff x="7317688" y="6014687"/>
              <a:chExt cx="406933" cy="161061"/>
            </a:xfrm>
            <a:solidFill>
              <a:srgbClr val="3372DC"/>
            </a:solidFill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1D5817E-ACFC-8195-E835-605144B6689F}"/>
                  </a:ext>
                </a:extLst>
              </p:cNvPr>
              <p:cNvSpPr/>
              <p:nvPr/>
            </p:nvSpPr>
            <p:spPr>
              <a:xfrm>
                <a:off x="7317688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84207F2-5C95-8908-7FF8-6ABC11498283}"/>
                  </a:ext>
                </a:extLst>
              </p:cNvPr>
              <p:cNvSpPr/>
              <p:nvPr/>
            </p:nvSpPr>
            <p:spPr>
              <a:xfrm>
                <a:off x="7567088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A38D09F8-E52D-E0D2-52CD-04215A3751E1}"/>
              </a:ext>
            </a:extLst>
          </p:cNvPr>
          <p:cNvSpPr/>
          <p:nvPr/>
        </p:nvSpPr>
        <p:spPr>
          <a:xfrm>
            <a:off x="9370091" y="5276592"/>
            <a:ext cx="1534160" cy="494170"/>
          </a:xfrm>
          <a:prstGeom prst="ellipse">
            <a:avLst/>
          </a:prstGeom>
          <a:noFill/>
          <a:ln w="381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83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11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1600" kern="1200" dirty="0">
                <a:effectLst/>
                <a:ea typeface="+mn-ea"/>
                <a:cs typeface="+mn-cs"/>
              </a:rPr>
              <a:t>To be able to use spelling patterns to spell one-syllable and multisyllabic words</a:t>
            </a:r>
            <a:endParaRPr lang="en-US" sz="1600" dirty="0">
              <a:effectLst/>
            </a:endParaRPr>
          </a:p>
          <a:p>
            <a:r>
              <a:rPr lang="en-GB" sz="1600" kern="1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To spell w</a:t>
            </a:r>
            <a:r>
              <a:rPr lang="en-GB" sz="1600" kern="1200" dirty="0">
                <a:effectLst/>
                <a:ea typeface="+mn-ea"/>
                <a:cs typeface="+mn-cs"/>
              </a:rPr>
              <a:t>ords with </a:t>
            </a:r>
            <a:r>
              <a:rPr lang="en-GB" sz="1600" i="1" kern="1200" dirty="0" err="1">
                <a:effectLst/>
                <a:ea typeface="+mn-ea"/>
                <a:cs typeface="+mn-cs"/>
              </a:rPr>
              <a:t>nk</a:t>
            </a:r>
            <a:r>
              <a:rPr lang="en-GB" sz="1600" kern="1200" dirty="0">
                <a:effectLst/>
                <a:ea typeface="+mn-ea"/>
                <a:cs typeface="+mn-cs"/>
              </a:rPr>
              <a:t> and other words with the /k/ sound</a:t>
            </a:r>
            <a:endParaRPr lang="en-US" sz="1600" dirty="0">
              <a:effectLst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A673433-E1F0-4845-4A16-FF2E791D05CB}"/>
              </a:ext>
            </a:extLst>
          </p:cNvPr>
          <p:cNvSpPr txBox="1">
            <a:spLocks/>
          </p:cNvSpPr>
          <p:nvPr/>
        </p:nvSpPr>
        <p:spPr>
          <a:xfrm>
            <a:off x="1763052" y="1809121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  <a:latin typeface="Sassoon Sans US 2023" pitchFamily="2" charset="77"/>
              </a:rPr>
              <a:t>Write the word that matches the picture.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4F2E7C-7931-C13D-BACF-5E78C142802D}"/>
              </a:ext>
            </a:extLst>
          </p:cNvPr>
          <p:cNvCxnSpPr>
            <a:cxnSpLocks/>
          </p:cNvCxnSpPr>
          <p:nvPr/>
        </p:nvCxnSpPr>
        <p:spPr>
          <a:xfrm>
            <a:off x="772453" y="4273731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BF3326-8DBC-9481-4C7F-A5704C4407F0}"/>
              </a:ext>
            </a:extLst>
          </p:cNvPr>
          <p:cNvCxnSpPr>
            <a:cxnSpLocks/>
          </p:cNvCxnSpPr>
          <p:nvPr/>
        </p:nvCxnSpPr>
        <p:spPr>
          <a:xfrm>
            <a:off x="3647562" y="427373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107FD4-C715-7175-CD06-BC82FF3FDF4F}"/>
              </a:ext>
            </a:extLst>
          </p:cNvPr>
          <p:cNvCxnSpPr>
            <a:cxnSpLocks/>
          </p:cNvCxnSpPr>
          <p:nvPr/>
        </p:nvCxnSpPr>
        <p:spPr>
          <a:xfrm>
            <a:off x="6567241" y="4273731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2CDF60-24E3-8EF1-8FE4-6115B516C180}"/>
              </a:ext>
            </a:extLst>
          </p:cNvPr>
          <p:cNvCxnSpPr>
            <a:cxnSpLocks/>
          </p:cNvCxnSpPr>
          <p:nvPr/>
        </p:nvCxnSpPr>
        <p:spPr>
          <a:xfrm>
            <a:off x="9505673" y="427373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2C29DF-E425-70C7-C5A0-4618D9C2AABC}"/>
              </a:ext>
            </a:extLst>
          </p:cNvPr>
          <p:cNvCxnSpPr>
            <a:cxnSpLocks/>
          </p:cNvCxnSpPr>
          <p:nvPr/>
        </p:nvCxnSpPr>
        <p:spPr>
          <a:xfrm>
            <a:off x="1957957" y="6373217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FA72D5B-A2FD-3636-6A40-6198E1F9A585}"/>
              </a:ext>
            </a:extLst>
          </p:cNvPr>
          <p:cNvCxnSpPr>
            <a:cxnSpLocks/>
          </p:cNvCxnSpPr>
          <p:nvPr/>
        </p:nvCxnSpPr>
        <p:spPr>
          <a:xfrm>
            <a:off x="5065801" y="6386350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D45979-8F4E-84D1-1EA0-027C9DE15D57}"/>
              </a:ext>
            </a:extLst>
          </p:cNvPr>
          <p:cNvCxnSpPr>
            <a:cxnSpLocks/>
          </p:cNvCxnSpPr>
          <p:nvPr/>
        </p:nvCxnSpPr>
        <p:spPr>
          <a:xfrm>
            <a:off x="8361667" y="6386350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AF92ECDE-3F41-8FFC-1EF7-C94F81A59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716" y="4522835"/>
            <a:ext cx="1367048" cy="1312779"/>
          </a:xfrm>
          <a:prstGeom prst="rect">
            <a:avLst/>
          </a:prstGeom>
        </p:spPr>
      </p:pic>
      <p:pic>
        <p:nvPicPr>
          <p:cNvPr id="19" name="Picture 10" descr="Pulse, Hand, Health Care Workers, Doctor, Medical Care">
            <a:extLst>
              <a:ext uri="{FF2B5EF4-FFF2-40B4-BE49-F238E27FC236}">
                <a16:creationId xmlns:a16="http://schemas.microsoft.com/office/drawing/2014/main" id="{327E4364-D8AE-6F4E-4336-443A42D72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756" y="4618269"/>
            <a:ext cx="1785864" cy="11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3709D8-6583-4183-7F67-43790080FE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424"/>
          <a:stretch/>
        </p:blipFill>
        <p:spPr>
          <a:xfrm>
            <a:off x="8773998" y="4477039"/>
            <a:ext cx="1293272" cy="1473037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8836110-B018-D216-F50C-1DEEDD59A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9017" y="2336923"/>
            <a:ext cx="1174444" cy="1262128"/>
          </a:xfrm>
          <a:prstGeom prst="rect">
            <a:avLst/>
          </a:prstGeom>
        </p:spPr>
      </p:pic>
      <p:pic>
        <p:nvPicPr>
          <p:cNvPr id="25" name="Picture 24" descr="A cartoon of a child with blonde hair and blue eyes&#10;&#10;Description automatically generated with medium confidence">
            <a:extLst>
              <a:ext uri="{FF2B5EF4-FFF2-40B4-BE49-F238E27FC236}">
                <a16:creationId xmlns:a16="http://schemas.microsoft.com/office/drawing/2014/main" id="{1344BE88-DE21-9584-5AF8-BBD6B00DE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716" y="2298293"/>
            <a:ext cx="1354247" cy="1503366"/>
          </a:xfrm>
          <a:prstGeom prst="rect">
            <a:avLst/>
          </a:prstGeom>
        </p:spPr>
      </p:pic>
      <p:pic>
        <p:nvPicPr>
          <p:cNvPr id="28" name="Picture 27" descr="Logo, icon&#10;&#10;Description automatically generated">
            <a:extLst>
              <a:ext uri="{FF2B5EF4-FFF2-40B4-BE49-F238E27FC236}">
                <a16:creationId xmlns:a16="http://schemas.microsoft.com/office/drawing/2014/main" id="{514EC36F-A064-14C8-8B05-9B0ACD2E53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83293">
            <a:off x="3806007" y="2349760"/>
            <a:ext cx="1726103" cy="1504032"/>
          </a:xfrm>
          <a:prstGeom prst="rect">
            <a:avLst/>
          </a:prstGeom>
        </p:spPr>
      </p:pic>
      <p:pic>
        <p:nvPicPr>
          <p:cNvPr id="29" name="Picture 28" descr="A picture containing drink, cocktail, juice, soft drink&#10;&#10;Description automatically generated">
            <a:extLst>
              <a:ext uri="{FF2B5EF4-FFF2-40B4-BE49-F238E27FC236}">
                <a16:creationId xmlns:a16="http://schemas.microsoft.com/office/drawing/2014/main" id="{81E20A3A-697A-74A4-3AF6-27E40E152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8331" y="2336923"/>
            <a:ext cx="871344" cy="150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30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0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0"/>
              </a:rPr>
              <a:pPr/>
              <a:t>12</a:t>
            </a:fld>
            <a:endParaRPr lang="en-US" dirty="0">
              <a:latin typeface="Sassoon Sans US 2023" pitchFamily="2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9E58FF3-E368-9600-C0DB-4DAFCADB0E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600" kern="1200" dirty="0">
                <a:solidFill>
                  <a:srgbClr val="3372DC"/>
                </a:solidFill>
                <a:effectLst/>
                <a:latin typeface="Sassoon Sans US 2023" pitchFamily="2" charset="77"/>
                <a:ea typeface="+mn-ea"/>
                <a:cs typeface="+mn-cs"/>
              </a:rPr>
              <a:t>To be able to use spelling patterns to spell one-syllable and multisyllabic words</a:t>
            </a:r>
            <a:endParaRPr lang="en-US" sz="1200" dirty="0">
              <a:effectLst/>
            </a:endParaRPr>
          </a:p>
          <a:p>
            <a:pPr marL="0" indent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600" kern="1200" dirty="0">
                <a:solidFill>
                  <a:srgbClr val="3372DC"/>
                </a:solidFill>
                <a:effectLst/>
                <a:latin typeface="Sassoon Sans US 2023" pitchFamily="2" charset="77"/>
                <a:ea typeface="Calibri" panose="020F0502020204030204" pitchFamily="34" charset="0"/>
                <a:cs typeface="Arial" panose="020B0604020202020204" pitchFamily="34" charset="0"/>
              </a:rPr>
              <a:t>To spell w</a:t>
            </a:r>
            <a:r>
              <a:rPr lang="en-GB" sz="1600" kern="1200" dirty="0">
                <a:solidFill>
                  <a:srgbClr val="3372DC"/>
                </a:solidFill>
                <a:effectLst/>
                <a:latin typeface="Sassoon Sans US 2023" pitchFamily="2" charset="77"/>
                <a:ea typeface="+mn-ea"/>
                <a:cs typeface="+mn-cs"/>
              </a:rPr>
              <a:t>ords with </a:t>
            </a:r>
            <a:r>
              <a:rPr lang="en-GB" sz="1600" i="1" kern="1200" dirty="0" err="1">
                <a:solidFill>
                  <a:srgbClr val="3372DC"/>
                </a:solidFill>
                <a:effectLst/>
                <a:latin typeface="Sassoon Sans US 2023" pitchFamily="2" charset="77"/>
                <a:ea typeface="+mn-ea"/>
                <a:cs typeface="+mn-cs"/>
              </a:rPr>
              <a:t>nk</a:t>
            </a:r>
            <a:r>
              <a:rPr lang="en-GB" sz="1600" kern="1200" dirty="0">
                <a:solidFill>
                  <a:srgbClr val="3372DC"/>
                </a:solidFill>
                <a:effectLst/>
                <a:latin typeface="Sassoon Sans US 2023" pitchFamily="2" charset="77"/>
                <a:ea typeface="+mn-ea"/>
                <a:cs typeface="+mn-cs"/>
              </a:rPr>
              <a:t> and other words with the /k/ sound</a:t>
            </a:r>
            <a:endParaRPr lang="en-US" sz="1200" dirty="0">
              <a:effectLst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64F2128-3BD3-6C3F-A20B-2CE5C0217A33}"/>
              </a:ext>
            </a:extLst>
          </p:cNvPr>
          <p:cNvSpPr txBox="1">
            <a:spLocks/>
          </p:cNvSpPr>
          <p:nvPr/>
        </p:nvSpPr>
        <p:spPr>
          <a:xfrm>
            <a:off x="2077338" y="1815901"/>
            <a:ext cx="8037324" cy="554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solidFill>
                  <a:srgbClr val="3372DC"/>
                </a:solidFill>
                <a:latin typeface="Sassoon Sans US 2023" pitchFamily="2" charset="0"/>
              </a:rPr>
              <a:t>Can you write a description of this picture?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44AE7E-A1A0-D991-8F11-259B247CD79E}"/>
              </a:ext>
            </a:extLst>
          </p:cNvPr>
          <p:cNvSpPr txBox="1"/>
          <p:nvPr/>
        </p:nvSpPr>
        <p:spPr>
          <a:xfrm>
            <a:off x="2594083" y="2372539"/>
            <a:ext cx="6976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Sassoon Sans US 2023" pitchFamily="2" charset="0"/>
                <a:ea typeface="OpenDyslexic" charset="0"/>
                <a:cs typeface="OpenDyslexic" charset="0"/>
              </a:rPr>
              <a:t>Words to include: </a:t>
            </a:r>
            <a:r>
              <a:rPr lang="en-GB" sz="2000" dirty="0">
                <a:solidFill>
                  <a:srgbClr val="00B050"/>
                </a:solidFill>
              </a:rPr>
              <a:t>drink</a:t>
            </a:r>
            <a:r>
              <a:rPr lang="en-GB" sz="2000" dirty="0"/>
              <a:t>, </a:t>
            </a:r>
            <a:r>
              <a:rPr lang="en-GB" sz="2000" dirty="0">
                <a:solidFill>
                  <a:srgbClr val="00B050"/>
                </a:solidFill>
              </a:rPr>
              <a:t>milk</a:t>
            </a:r>
            <a:r>
              <a:rPr lang="en-GB" sz="2000" dirty="0"/>
              <a:t>, backpack</a:t>
            </a:r>
            <a:endParaRPr lang="en-GB" sz="2000" baseline="0" dirty="0">
              <a:latin typeface="Muli" pitchFamily="2" charset="77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A17EB5-808C-6733-5112-6D41B813057D}"/>
              </a:ext>
            </a:extLst>
          </p:cNvPr>
          <p:cNvCxnSpPr>
            <a:cxnSpLocks/>
          </p:cNvCxnSpPr>
          <p:nvPr/>
        </p:nvCxnSpPr>
        <p:spPr>
          <a:xfrm>
            <a:off x="4147456" y="3633647"/>
            <a:ext cx="74805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CF9DA6-242D-F476-1439-D5B1FF479C88}"/>
              </a:ext>
            </a:extLst>
          </p:cNvPr>
          <p:cNvCxnSpPr>
            <a:cxnSpLocks/>
          </p:cNvCxnSpPr>
          <p:nvPr/>
        </p:nvCxnSpPr>
        <p:spPr>
          <a:xfrm>
            <a:off x="4147456" y="6196171"/>
            <a:ext cx="74805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9BB406-D55E-4F42-4AD6-5F3906373159}"/>
              </a:ext>
            </a:extLst>
          </p:cNvPr>
          <p:cNvCxnSpPr>
            <a:cxnSpLocks/>
          </p:cNvCxnSpPr>
          <p:nvPr/>
        </p:nvCxnSpPr>
        <p:spPr>
          <a:xfrm>
            <a:off x="4147456" y="4914909"/>
            <a:ext cx="74805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4FE1DC-BF37-0E13-55B2-1E70F9334E62}"/>
              </a:ext>
            </a:extLst>
          </p:cNvPr>
          <p:cNvCxnSpPr>
            <a:cxnSpLocks/>
          </p:cNvCxnSpPr>
          <p:nvPr/>
        </p:nvCxnSpPr>
        <p:spPr>
          <a:xfrm>
            <a:off x="4147456" y="4274278"/>
            <a:ext cx="74805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C3A927-676C-1289-6224-6DEB13832EE2}"/>
              </a:ext>
            </a:extLst>
          </p:cNvPr>
          <p:cNvCxnSpPr>
            <a:cxnSpLocks/>
          </p:cNvCxnSpPr>
          <p:nvPr/>
        </p:nvCxnSpPr>
        <p:spPr>
          <a:xfrm>
            <a:off x="4147456" y="5555540"/>
            <a:ext cx="74805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857D334-7EEB-C9BE-FE69-FFDBC110EE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424"/>
          <a:stretch/>
        </p:blipFill>
        <p:spPr>
          <a:xfrm>
            <a:off x="1281224" y="2772649"/>
            <a:ext cx="2784574" cy="3171630"/>
          </a:xfrm>
          <a:prstGeom prst="rect">
            <a:avLst/>
          </a:prstGeom>
        </p:spPr>
      </p:pic>
      <p:pic>
        <p:nvPicPr>
          <p:cNvPr id="22" name="Picture 21" descr="A carton of milk with a blue cap&#10;&#10;Description automatically generated with medium confidence">
            <a:extLst>
              <a:ext uri="{FF2B5EF4-FFF2-40B4-BE49-F238E27FC236}">
                <a16:creationId xmlns:a16="http://schemas.microsoft.com/office/drawing/2014/main" id="{FCF86E90-D65C-D4F7-C2FF-36334DC9E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76" y="4235108"/>
            <a:ext cx="1940295" cy="194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46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13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B022CAF-C099-53D7-CA72-706DBB2DC6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02302" y="378716"/>
            <a:ext cx="7214684" cy="444726"/>
          </a:xfrm>
        </p:spPr>
        <p:txBody>
          <a:bodyPr/>
          <a:lstStyle/>
          <a:p>
            <a:r>
              <a:rPr lang="en-US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Words with </a:t>
            </a:r>
            <a:r>
              <a:rPr lang="en-US" i="1" u="none" strike="noStrike" dirty="0" err="1">
                <a:solidFill>
                  <a:srgbClr val="000000"/>
                </a:solidFill>
                <a:effectLst/>
                <a:latin typeface="Sassoon Sans US 2023" pitchFamily="2" charset="0"/>
              </a:rPr>
              <a:t>nk</a:t>
            </a:r>
            <a:r>
              <a:rPr lang="en-US" i="1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 </a:t>
            </a:r>
            <a:r>
              <a:rPr lang="en-US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/ng/-/k/ &amp; </a:t>
            </a:r>
            <a:r>
              <a:rPr lang="en-US" dirty="0">
                <a:solidFill>
                  <a:srgbClr val="000000"/>
                </a:solidFill>
                <a:latin typeface="Sassoon Sans US 2023" pitchFamily="2" charset="0"/>
              </a:rPr>
              <a:t>S</a:t>
            </a:r>
            <a:r>
              <a:rPr lang="en-US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pelling the /k/ Sound: c </a:t>
            </a:r>
            <a:r>
              <a:rPr lang="en-US" dirty="0">
                <a:solidFill>
                  <a:srgbClr val="000000"/>
                </a:solidFill>
                <a:latin typeface="Sassoon Sans US 2023" pitchFamily="2" charset="0"/>
              </a:rPr>
              <a:t>-</a:t>
            </a:r>
            <a:r>
              <a:rPr lang="en-US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 k </a:t>
            </a:r>
            <a:r>
              <a:rPr lang="en-US" dirty="0">
                <a:solidFill>
                  <a:srgbClr val="000000"/>
                </a:solidFill>
                <a:latin typeface="Sassoon Sans US 2023" pitchFamily="2" charset="0"/>
              </a:rPr>
              <a:t>-</a:t>
            </a:r>
            <a:r>
              <a:rPr lang="en-US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 ck</a:t>
            </a:r>
            <a:endParaRPr lang="en-GB" dirty="0">
              <a:latin typeface="Sassoon Sans US 2023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864112-64F4-069D-03C0-651DD8AD97B8}"/>
              </a:ext>
            </a:extLst>
          </p:cNvPr>
          <p:cNvCxnSpPr>
            <a:cxnSpLocks/>
          </p:cNvCxnSpPr>
          <p:nvPr/>
        </p:nvCxnSpPr>
        <p:spPr>
          <a:xfrm>
            <a:off x="783336" y="4034491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F4791E-8494-B15F-F04B-AAE04B9B486E}"/>
              </a:ext>
            </a:extLst>
          </p:cNvPr>
          <p:cNvCxnSpPr>
            <a:cxnSpLocks/>
          </p:cNvCxnSpPr>
          <p:nvPr/>
        </p:nvCxnSpPr>
        <p:spPr>
          <a:xfrm>
            <a:off x="3658445" y="403449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0FF1BC-176E-D5FA-550C-B6EC7D803FE1}"/>
              </a:ext>
            </a:extLst>
          </p:cNvPr>
          <p:cNvCxnSpPr>
            <a:cxnSpLocks/>
          </p:cNvCxnSpPr>
          <p:nvPr/>
        </p:nvCxnSpPr>
        <p:spPr>
          <a:xfrm>
            <a:off x="6578124" y="4034491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479D8F-BCC7-1184-3044-6283A44185C9}"/>
              </a:ext>
            </a:extLst>
          </p:cNvPr>
          <p:cNvCxnSpPr>
            <a:cxnSpLocks/>
          </p:cNvCxnSpPr>
          <p:nvPr/>
        </p:nvCxnSpPr>
        <p:spPr>
          <a:xfrm>
            <a:off x="9516556" y="403449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372220-9315-EFBD-11B7-AFED13D11DEE}"/>
              </a:ext>
            </a:extLst>
          </p:cNvPr>
          <p:cNvCxnSpPr>
            <a:cxnSpLocks/>
          </p:cNvCxnSpPr>
          <p:nvPr/>
        </p:nvCxnSpPr>
        <p:spPr>
          <a:xfrm>
            <a:off x="1968840" y="6233999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F7EE6D-01FA-77E7-725A-DCA228308BC1}"/>
              </a:ext>
            </a:extLst>
          </p:cNvPr>
          <p:cNvCxnSpPr>
            <a:cxnSpLocks/>
          </p:cNvCxnSpPr>
          <p:nvPr/>
        </p:nvCxnSpPr>
        <p:spPr>
          <a:xfrm>
            <a:off x="5076684" y="6247132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6AEA12-366D-9D3E-4AEF-E8D9A211D109}"/>
              </a:ext>
            </a:extLst>
          </p:cNvPr>
          <p:cNvCxnSpPr>
            <a:cxnSpLocks/>
          </p:cNvCxnSpPr>
          <p:nvPr/>
        </p:nvCxnSpPr>
        <p:spPr>
          <a:xfrm>
            <a:off x="8372550" y="6247132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3E28BC5-E080-ECF8-F60E-19450C437409}"/>
              </a:ext>
            </a:extLst>
          </p:cNvPr>
          <p:cNvSpPr txBox="1"/>
          <p:nvPr/>
        </p:nvSpPr>
        <p:spPr>
          <a:xfrm>
            <a:off x="3684573" y="35932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honk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BE5119-4BB3-43C9-F980-C8C9F2A07A42}"/>
              </a:ext>
            </a:extLst>
          </p:cNvPr>
          <p:cNvSpPr txBox="1"/>
          <p:nvPr/>
        </p:nvSpPr>
        <p:spPr>
          <a:xfrm>
            <a:off x="818440" y="35932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panic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180A20-3B60-B921-421E-2D87791C1382}"/>
              </a:ext>
            </a:extLst>
          </p:cNvPr>
          <p:cNvSpPr txBox="1"/>
          <p:nvPr/>
        </p:nvSpPr>
        <p:spPr>
          <a:xfrm>
            <a:off x="6617551" y="35932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drink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B96132-8651-C9DD-18AF-694E72B81C99}"/>
              </a:ext>
            </a:extLst>
          </p:cNvPr>
          <p:cNvSpPr txBox="1"/>
          <p:nvPr/>
        </p:nvSpPr>
        <p:spPr>
          <a:xfrm>
            <a:off x="9519013" y="35932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cake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7F4E0D-4525-6D86-41CE-492EEC53FF6F}"/>
              </a:ext>
            </a:extLst>
          </p:cNvPr>
          <p:cNvSpPr txBox="1"/>
          <p:nvPr/>
        </p:nvSpPr>
        <p:spPr>
          <a:xfrm>
            <a:off x="5129928" y="58088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skin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5CD79C-C11C-F9E3-D18D-B91AA8A5002D}"/>
              </a:ext>
            </a:extLst>
          </p:cNvPr>
          <p:cNvSpPr txBox="1"/>
          <p:nvPr/>
        </p:nvSpPr>
        <p:spPr>
          <a:xfrm>
            <a:off x="1961440" y="58088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bank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45D198-7157-7ACE-6A8F-176012012EDD}"/>
              </a:ext>
            </a:extLst>
          </p:cNvPr>
          <p:cNvSpPr txBox="1"/>
          <p:nvPr/>
        </p:nvSpPr>
        <p:spPr>
          <a:xfrm>
            <a:off x="8313206" y="5808890"/>
            <a:ext cx="2059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backpack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pic>
        <p:nvPicPr>
          <p:cNvPr id="37" name="Picture 36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1C511BE-9666-7F08-AD4A-11F750DAA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716" y="4336219"/>
            <a:ext cx="1367048" cy="1312779"/>
          </a:xfrm>
          <a:prstGeom prst="rect">
            <a:avLst/>
          </a:prstGeom>
        </p:spPr>
      </p:pic>
      <p:pic>
        <p:nvPicPr>
          <p:cNvPr id="39" name="Picture 10" descr="Pulse, Hand, Health Care Workers, Doctor, Medical Care">
            <a:extLst>
              <a:ext uri="{FF2B5EF4-FFF2-40B4-BE49-F238E27FC236}">
                <a16:creationId xmlns:a16="http://schemas.microsoft.com/office/drawing/2014/main" id="{FF76E0F3-A706-97FB-E4AB-3D044F8F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756" y="4442656"/>
            <a:ext cx="1785864" cy="11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048978-6B3F-ED80-FFFE-7E603C6790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424"/>
          <a:stretch/>
        </p:blipFill>
        <p:spPr>
          <a:xfrm>
            <a:off x="8773998" y="4335853"/>
            <a:ext cx="1293272" cy="1473037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C3553FF-01D6-2703-5C10-14E0878A5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537" y="2035845"/>
            <a:ext cx="1174444" cy="1262128"/>
          </a:xfrm>
          <a:prstGeom prst="rect">
            <a:avLst/>
          </a:prstGeom>
        </p:spPr>
      </p:pic>
      <p:pic>
        <p:nvPicPr>
          <p:cNvPr id="9" name="Picture 8" descr="A cartoon of a child with blonde hair and blue eyes&#10;&#10;Description automatically generated with medium confidence">
            <a:extLst>
              <a:ext uri="{FF2B5EF4-FFF2-40B4-BE49-F238E27FC236}">
                <a16:creationId xmlns:a16="http://schemas.microsoft.com/office/drawing/2014/main" id="{08F6D32E-4F4C-DF03-CB43-2F0B876B0B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716" y="1997215"/>
            <a:ext cx="1354247" cy="1503366"/>
          </a:xfrm>
          <a:prstGeom prst="rect">
            <a:avLst/>
          </a:prstGeom>
        </p:spPr>
      </p:pic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7390612C-F8ED-F294-31C9-83286BC1F3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83293">
            <a:off x="3806007" y="1942464"/>
            <a:ext cx="1726103" cy="1504032"/>
          </a:xfrm>
          <a:prstGeom prst="rect">
            <a:avLst/>
          </a:prstGeom>
        </p:spPr>
      </p:pic>
      <p:pic>
        <p:nvPicPr>
          <p:cNvPr id="22" name="Picture 21" descr="A picture containing drink, cocktail, juice, soft drink&#10;&#10;Description automatically generated">
            <a:extLst>
              <a:ext uri="{FF2B5EF4-FFF2-40B4-BE49-F238E27FC236}">
                <a16:creationId xmlns:a16="http://schemas.microsoft.com/office/drawing/2014/main" id="{25D63050-7A23-A581-2129-3571733DA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8331" y="1951622"/>
            <a:ext cx="871344" cy="150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0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0"/>
              </a:rPr>
              <a:pPr/>
              <a:t>14</a:t>
            </a:fld>
            <a:endParaRPr lang="en-US" dirty="0">
              <a:latin typeface="Sassoon Sans US 2023" pitchFamily="2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AD78E81-91FE-9623-E733-3E0235DCE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3511" y="378717"/>
            <a:ext cx="6826756" cy="271394"/>
          </a:xfrm>
        </p:spPr>
        <p:txBody>
          <a:bodyPr/>
          <a:lstStyle/>
          <a:p>
            <a:r>
              <a:rPr lang="en-US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Words with </a:t>
            </a:r>
            <a:r>
              <a:rPr lang="en-US" i="1" u="none" strike="noStrike" dirty="0" err="1">
                <a:solidFill>
                  <a:srgbClr val="000000"/>
                </a:solidFill>
                <a:effectLst/>
                <a:latin typeface="Sassoon Sans US 2023" pitchFamily="2" charset="0"/>
              </a:rPr>
              <a:t>nk</a:t>
            </a:r>
            <a:r>
              <a:rPr lang="en-US" i="1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 </a:t>
            </a:r>
            <a:r>
              <a:rPr lang="en-US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/ng/-/k/ &amp; </a:t>
            </a:r>
            <a:r>
              <a:rPr lang="en-US" dirty="0">
                <a:solidFill>
                  <a:srgbClr val="000000"/>
                </a:solidFill>
                <a:latin typeface="Sassoon Sans US 2023" pitchFamily="2" charset="0"/>
              </a:rPr>
              <a:t>S</a:t>
            </a:r>
            <a:r>
              <a:rPr lang="en-US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pelling the /k/ Sound: c </a:t>
            </a:r>
            <a:r>
              <a:rPr lang="en-US" dirty="0">
                <a:solidFill>
                  <a:srgbClr val="000000"/>
                </a:solidFill>
                <a:latin typeface="Sassoon Sans US 2023" pitchFamily="2" charset="0"/>
              </a:rPr>
              <a:t>-</a:t>
            </a:r>
            <a:r>
              <a:rPr lang="en-US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 k </a:t>
            </a:r>
            <a:r>
              <a:rPr lang="en-US" dirty="0">
                <a:solidFill>
                  <a:srgbClr val="000000"/>
                </a:solidFill>
                <a:latin typeface="Sassoon Sans US 2023" pitchFamily="2" charset="0"/>
              </a:rPr>
              <a:t>-</a:t>
            </a:r>
            <a:r>
              <a:rPr lang="en-US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 ck</a:t>
            </a:r>
            <a:endParaRPr lang="en-GB" dirty="0">
              <a:latin typeface="Sassoon Sans US 2023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Possible Answer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D7EC571-A78F-61BA-5DE5-5C915E6773CB}"/>
              </a:ext>
            </a:extLst>
          </p:cNvPr>
          <p:cNvSpPr txBox="1">
            <a:spLocks/>
          </p:cNvSpPr>
          <p:nvPr/>
        </p:nvSpPr>
        <p:spPr>
          <a:xfrm>
            <a:off x="2077338" y="1815901"/>
            <a:ext cx="8037324" cy="554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solidFill>
                  <a:srgbClr val="3372DC"/>
                </a:solidFill>
                <a:latin typeface="Sassoon Sans US 2023" pitchFamily="2" charset="0"/>
              </a:rPr>
              <a:t>Can you write a description of this picture?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22C4ED-FBDE-F57D-E426-DEC36351A336}"/>
              </a:ext>
            </a:extLst>
          </p:cNvPr>
          <p:cNvSpPr txBox="1"/>
          <p:nvPr/>
        </p:nvSpPr>
        <p:spPr>
          <a:xfrm>
            <a:off x="2594083" y="2372539"/>
            <a:ext cx="6976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Sassoon Sans US 2023" pitchFamily="2" charset="0"/>
                <a:ea typeface="OpenDyslexic" charset="0"/>
                <a:cs typeface="OpenDyslexic" charset="0"/>
              </a:rPr>
              <a:t>Words to include: </a:t>
            </a:r>
            <a:r>
              <a:rPr lang="en-GB" sz="2000" dirty="0">
                <a:solidFill>
                  <a:srgbClr val="00B050"/>
                </a:solidFill>
              </a:rPr>
              <a:t>drink</a:t>
            </a:r>
            <a:r>
              <a:rPr lang="en-GB" sz="2000" dirty="0"/>
              <a:t>, </a:t>
            </a:r>
            <a:r>
              <a:rPr lang="en-GB" sz="2000" dirty="0">
                <a:solidFill>
                  <a:srgbClr val="00B050"/>
                </a:solidFill>
              </a:rPr>
              <a:t>milk</a:t>
            </a:r>
            <a:r>
              <a:rPr lang="en-GB" sz="2000" dirty="0"/>
              <a:t>, backpack</a:t>
            </a:r>
            <a:endParaRPr lang="en-GB" sz="2000" baseline="0" dirty="0">
              <a:latin typeface="Muli" pitchFamily="2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E2AE026-FD0B-CF30-7428-AF23625B2DCD}"/>
              </a:ext>
            </a:extLst>
          </p:cNvPr>
          <p:cNvCxnSpPr>
            <a:cxnSpLocks/>
          </p:cNvCxnSpPr>
          <p:nvPr/>
        </p:nvCxnSpPr>
        <p:spPr>
          <a:xfrm>
            <a:off x="4147456" y="3633647"/>
            <a:ext cx="74805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4F5728-116B-F8C2-39DD-F2544D5E5E35}"/>
              </a:ext>
            </a:extLst>
          </p:cNvPr>
          <p:cNvCxnSpPr>
            <a:cxnSpLocks/>
          </p:cNvCxnSpPr>
          <p:nvPr/>
        </p:nvCxnSpPr>
        <p:spPr>
          <a:xfrm>
            <a:off x="4147456" y="6196171"/>
            <a:ext cx="74805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2FF2E6-EC22-C76B-3BC3-41B791245440}"/>
              </a:ext>
            </a:extLst>
          </p:cNvPr>
          <p:cNvCxnSpPr>
            <a:cxnSpLocks/>
          </p:cNvCxnSpPr>
          <p:nvPr/>
        </p:nvCxnSpPr>
        <p:spPr>
          <a:xfrm>
            <a:off x="4147456" y="4914909"/>
            <a:ext cx="74805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3A434B-5416-D5CD-E57A-472DD2390964}"/>
              </a:ext>
            </a:extLst>
          </p:cNvPr>
          <p:cNvCxnSpPr>
            <a:cxnSpLocks/>
          </p:cNvCxnSpPr>
          <p:nvPr/>
        </p:nvCxnSpPr>
        <p:spPr>
          <a:xfrm>
            <a:off x="4147456" y="4274278"/>
            <a:ext cx="74805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2E5661-359B-5865-4C26-0B4DADF279E2}"/>
              </a:ext>
            </a:extLst>
          </p:cNvPr>
          <p:cNvCxnSpPr>
            <a:cxnSpLocks/>
          </p:cNvCxnSpPr>
          <p:nvPr/>
        </p:nvCxnSpPr>
        <p:spPr>
          <a:xfrm>
            <a:off x="4147456" y="5555540"/>
            <a:ext cx="74805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22DBC724-4FE9-B7FD-2B9A-F82E2F14F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424"/>
          <a:stretch/>
        </p:blipFill>
        <p:spPr>
          <a:xfrm>
            <a:off x="1281224" y="2772649"/>
            <a:ext cx="2784574" cy="3171630"/>
          </a:xfrm>
          <a:prstGeom prst="rect">
            <a:avLst/>
          </a:prstGeom>
        </p:spPr>
      </p:pic>
      <p:pic>
        <p:nvPicPr>
          <p:cNvPr id="24" name="Picture 23" descr="A carton of milk with a blue cap&#10;&#10;Description automatically generated with medium confidence">
            <a:extLst>
              <a:ext uri="{FF2B5EF4-FFF2-40B4-BE49-F238E27FC236}">
                <a16:creationId xmlns:a16="http://schemas.microsoft.com/office/drawing/2014/main" id="{1ED3B0D5-9C95-C8C8-6FCE-31CAC4DED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76" y="4235108"/>
            <a:ext cx="1940295" cy="1940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725E85-E122-443B-7199-DA0DC8436355}"/>
              </a:ext>
            </a:extLst>
          </p:cNvPr>
          <p:cNvSpPr txBox="1"/>
          <p:nvPr/>
        </p:nvSpPr>
        <p:spPr>
          <a:xfrm>
            <a:off x="4125280" y="3041782"/>
            <a:ext cx="7502689" cy="327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I was running late for school, and my mom asked me to grab a </a:t>
            </a:r>
            <a:r>
              <a:rPr lang="en-GB" sz="2800" b="1" dirty="0">
                <a:solidFill>
                  <a:srgbClr val="FF3760"/>
                </a:solidFill>
                <a:latin typeface="Sassoon Sans US 2023" pitchFamily="2" charset="77"/>
              </a:rPr>
              <a:t>drink</a:t>
            </a:r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 from the fridge for lunch. I quickly grabbed a small </a:t>
            </a:r>
            <a:r>
              <a:rPr lang="en-GB" sz="2800" b="1" dirty="0">
                <a:solidFill>
                  <a:srgbClr val="FF3760"/>
                </a:solidFill>
                <a:latin typeface="Sassoon Sans US 2023" pitchFamily="2" charset="77"/>
              </a:rPr>
              <a:t>milk</a:t>
            </a:r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 box and put it in my lunch bag. Then I grabbed my </a:t>
            </a:r>
            <a:r>
              <a:rPr lang="en-GB" sz="2800" b="1" dirty="0">
                <a:solidFill>
                  <a:srgbClr val="FF3760"/>
                </a:solidFill>
                <a:latin typeface="Sassoon Sans US 2023" pitchFamily="2" charset="77"/>
              </a:rPr>
              <a:t>backpack</a:t>
            </a:r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 and ran out the door to catch the school bus.</a:t>
            </a:r>
            <a:endParaRPr lang="en-GB" sz="40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00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15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600" kern="1200" dirty="0">
                <a:solidFill>
                  <a:srgbClr val="3372DC"/>
                </a:solidFill>
                <a:effectLst/>
                <a:ea typeface="+mn-ea"/>
                <a:cs typeface="+mn-cs"/>
              </a:rPr>
              <a:t>To be able to use spelling patterns to spell one-syllable and multisyllabic words</a:t>
            </a:r>
            <a:endParaRPr lang="en-US" sz="1200" dirty="0">
              <a:effectLst/>
            </a:endParaRPr>
          </a:p>
          <a:p>
            <a:pPr marL="0" indent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600" kern="1200" dirty="0">
                <a:solidFill>
                  <a:srgbClr val="3372DC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To spell w</a:t>
            </a:r>
            <a:r>
              <a:rPr lang="en-GB" sz="1600" kern="1200" dirty="0">
                <a:solidFill>
                  <a:srgbClr val="3372DC"/>
                </a:solidFill>
                <a:effectLst/>
                <a:ea typeface="+mn-ea"/>
                <a:cs typeface="+mn-cs"/>
              </a:rPr>
              <a:t>ords with </a:t>
            </a:r>
            <a:r>
              <a:rPr lang="en-GB" sz="1600" i="1" kern="1200" dirty="0" err="1">
                <a:solidFill>
                  <a:srgbClr val="3372DC"/>
                </a:solidFill>
                <a:effectLst/>
                <a:ea typeface="+mn-ea"/>
                <a:cs typeface="+mn-cs"/>
              </a:rPr>
              <a:t>nk</a:t>
            </a:r>
            <a:r>
              <a:rPr lang="en-GB" sz="1600" kern="1200" dirty="0">
                <a:solidFill>
                  <a:srgbClr val="3372DC"/>
                </a:solidFill>
                <a:effectLst/>
                <a:ea typeface="+mn-ea"/>
                <a:cs typeface="+mn-cs"/>
              </a:rPr>
              <a:t> and other words with the /k/ sound</a:t>
            </a:r>
            <a:endParaRPr lang="en-US" sz="1200" dirty="0">
              <a:effectLst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A673433-E1F0-4845-4A16-FF2E791D05CB}"/>
              </a:ext>
            </a:extLst>
          </p:cNvPr>
          <p:cNvSpPr txBox="1">
            <a:spLocks/>
          </p:cNvSpPr>
          <p:nvPr/>
        </p:nvSpPr>
        <p:spPr>
          <a:xfrm>
            <a:off x="294740" y="1773864"/>
            <a:ext cx="1163769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600" b="0" dirty="0">
                <a:solidFill>
                  <a:schemeClr val="tx1"/>
                </a:solidFill>
                <a:latin typeface="Sassoon Sans US 2023" pitchFamily="2" charset="77"/>
              </a:rPr>
              <a:t>Choose one of your words to complete the two sentences. Try to write three sentences of your own.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3960F0E-B594-579D-CE10-4CAD6CF4E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741211"/>
              </p:ext>
            </p:extLst>
          </p:nvPr>
        </p:nvGraphicFramePr>
        <p:xfrm>
          <a:off x="490359" y="2255519"/>
          <a:ext cx="1681240" cy="4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240">
                  <a:extLst>
                    <a:ext uri="{9D8B030D-6E8A-4147-A177-3AD203B41FA5}">
                      <a16:colId xmlns:a16="http://schemas.microsoft.com/office/drawing/2014/main" val="1990358411"/>
                    </a:ext>
                  </a:extLst>
                </a:gridCol>
              </a:tblGrid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bank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286984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honk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06339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milk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894218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cake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0875640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drink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740243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kept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9935397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skin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19554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panic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9898552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topic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554686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backpack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5534220"/>
                  </a:ext>
                </a:extLst>
              </a:tr>
            </a:tbl>
          </a:graphicData>
        </a:graphic>
      </p:graphicFrame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B16A8BEA-BD07-97A0-5E8D-9589C27FE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059682"/>
              </p:ext>
            </p:extLst>
          </p:nvPr>
        </p:nvGraphicFramePr>
        <p:xfrm>
          <a:off x="2497856" y="2255517"/>
          <a:ext cx="9227681" cy="42352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29989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6897692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556046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Your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Your Sentence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latin typeface="Sassoon Sans US 2023" pitchFamily="2" charset="77"/>
                        </a:rPr>
                        <a:t>I need to put my money in the 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  <a:r>
                        <a:rPr lang="en-US" sz="2000" b="0" i="0" dirty="0">
                          <a:latin typeface="Sassoon Sans US 2023" pitchFamily="2" charset="77"/>
                          <a:cs typeface="Calibri" panose="020F0502020204030204" pitchFamily="34" charset="0"/>
                        </a:rPr>
                        <a:t>.</a:t>
                      </a:r>
                      <a:endParaRPr lang="en-GB" sz="2000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I will </a:t>
                      </a:r>
                      <a:r>
                        <a:rPr lang="en-US" sz="20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 </a:t>
                      </a:r>
                      <a:r>
                        <a:rPr lang="en-US" sz="2000" b="0" i="0" dirty="0">
                          <a:solidFill>
                            <a:prstClr val="black"/>
                          </a:solidFill>
                          <a:latin typeface="Sassoon Sans US 2023" pitchFamily="2" charset="77"/>
                          <a:cs typeface="Calibri" panose="020F0502020204030204" pitchFamily="34" charset="0"/>
                        </a:rPr>
                        <a:t>the horn.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 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068403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150696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353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0759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16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48CCFE7-3403-44A3-9D0D-A2992A686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5585" y="378716"/>
            <a:ext cx="7200829" cy="443872"/>
          </a:xfrm>
        </p:spPr>
        <p:txBody>
          <a:bodyPr/>
          <a:lstStyle/>
          <a:p>
            <a:r>
              <a:rPr lang="en-US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Words with </a:t>
            </a:r>
            <a:r>
              <a:rPr lang="en-US" i="1" u="none" strike="noStrike" dirty="0" err="1">
                <a:solidFill>
                  <a:srgbClr val="000000"/>
                </a:solidFill>
                <a:effectLst/>
                <a:latin typeface="Sassoon Sans US 2023" pitchFamily="2" charset="0"/>
              </a:rPr>
              <a:t>nk</a:t>
            </a:r>
            <a:r>
              <a:rPr lang="en-US" i="1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 </a:t>
            </a:r>
            <a:r>
              <a:rPr lang="en-US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/ng/-/k/ &amp; </a:t>
            </a:r>
            <a:r>
              <a:rPr lang="en-US" dirty="0">
                <a:solidFill>
                  <a:srgbClr val="000000"/>
                </a:solidFill>
                <a:latin typeface="Sassoon Sans US 2023" pitchFamily="2" charset="0"/>
              </a:rPr>
              <a:t>S</a:t>
            </a:r>
            <a:r>
              <a:rPr lang="en-US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pelling the /k/ Sound: c </a:t>
            </a:r>
            <a:r>
              <a:rPr lang="en-US" dirty="0">
                <a:solidFill>
                  <a:srgbClr val="000000"/>
                </a:solidFill>
                <a:latin typeface="Sassoon Sans US 2023" pitchFamily="2" charset="0"/>
              </a:rPr>
              <a:t>-</a:t>
            </a:r>
            <a:r>
              <a:rPr lang="en-US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 k </a:t>
            </a:r>
            <a:r>
              <a:rPr lang="en-US" dirty="0">
                <a:solidFill>
                  <a:srgbClr val="000000"/>
                </a:solidFill>
                <a:latin typeface="Sassoon Sans US 2023" pitchFamily="2" charset="0"/>
              </a:rPr>
              <a:t>-</a:t>
            </a:r>
            <a:r>
              <a:rPr lang="en-US" i="0" u="none" strike="noStrike" dirty="0">
                <a:solidFill>
                  <a:srgbClr val="000000"/>
                </a:solidFill>
                <a:effectLst/>
                <a:latin typeface="Sassoon Sans US 2023" pitchFamily="2" charset="0"/>
              </a:rPr>
              <a:t> ck</a:t>
            </a:r>
            <a:endParaRPr lang="en-GB" dirty="0">
              <a:latin typeface="Sassoon Sans US 2023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Possible Answers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3F127C-8745-8DB0-C3C1-E9B8DB6151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606597"/>
              </p:ext>
            </p:extLst>
          </p:nvPr>
        </p:nvGraphicFramePr>
        <p:xfrm>
          <a:off x="490359" y="1857377"/>
          <a:ext cx="1681240" cy="46190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240">
                  <a:extLst>
                    <a:ext uri="{9D8B030D-6E8A-4147-A177-3AD203B41FA5}">
                      <a16:colId xmlns:a16="http://schemas.microsoft.com/office/drawing/2014/main" val="1990358411"/>
                    </a:ext>
                  </a:extLst>
                </a:gridCol>
              </a:tblGrid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bank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28698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honk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06339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milk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894218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cake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0875640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drink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740243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kept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9935397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skin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1955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panic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9898552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topic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554686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backpack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5534220"/>
                  </a:ext>
                </a:extLst>
              </a:tr>
            </a:tbl>
          </a:graphicData>
        </a:graphic>
      </p:graphicFrame>
      <p:graphicFrame>
        <p:nvGraphicFramePr>
          <p:cNvPr id="3" name="Table 27">
            <a:extLst>
              <a:ext uri="{FF2B5EF4-FFF2-40B4-BE49-F238E27FC236}">
                <a16:creationId xmlns:a16="http://schemas.microsoft.com/office/drawing/2014/main" id="{1895D366-7A90-94C7-1286-021E6CEB2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373911"/>
              </p:ext>
            </p:extLst>
          </p:nvPr>
        </p:nvGraphicFramePr>
        <p:xfrm>
          <a:off x="2497856" y="1857375"/>
          <a:ext cx="9227681" cy="46190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29989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6897692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606443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Your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Your Sentence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latin typeface="Sassoon Sans US 2023" pitchFamily="2" charset="77"/>
                        </a:rPr>
                        <a:t>I need to put my money in the 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  <a:r>
                        <a:rPr lang="en-US" sz="2000" b="0" i="0" dirty="0">
                          <a:latin typeface="Sassoon Sans US 2023" pitchFamily="2" charset="77"/>
                          <a:cs typeface="Calibri" panose="020F0502020204030204" pitchFamily="34" charset="0"/>
                        </a:rPr>
                        <a:t>.</a:t>
                      </a:r>
                      <a:endParaRPr lang="en-GB" sz="2000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I will </a:t>
                      </a:r>
                      <a:r>
                        <a:rPr lang="en-US" sz="20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 </a:t>
                      </a:r>
                      <a:r>
                        <a:rPr lang="en-US" sz="2000" b="0" i="0" dirty="0">
                          <a:solidFill>
                            <a:prstClr val="black"/>
                          </a:solidFill>
                          <a:latin typeface="Sassoon Sans US 2023" pitchFamily="2" charset="77"/>
                          <a:cs typeface="Calibri" panose="020F0502020204030204" pitchFamily="34" charset="0"/>
                        </a:rPr>
                        <a:t>the horn.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 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Tom puts his homework in his </a:t>
                      </a:r>
                      <a:r>
                        <a:rPr lang="en-US" sz="2000" dirty="0">
                          <a:solidFill>
                            <a:srgbClr val="FF37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</a:t>
                      </a:r>
                      <a:r>
                        <a:rPr lang="en-US" sz="20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.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068403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She likes to </a:t>
                      </a:r>
                      <a:r>
                        <a:rPr lang="en-US" sz="2000" dirty="0">
                          <a:solidFill>
                            <a:srgbClr val="FF37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  <a:r>
                        <a:rPr lang="en-US" sz="20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 apple juice at breakfast.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150696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He chose a scary </a:t>
                      </a:r>
                      <a:r>
                        <a:rPr lang="en-US" sz="2000" dirty="0">
                          <a:solidFill>
                            <a:srgbClr val="FF37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 </a:t>
                      </a:r>
                      <a:r>
                        <a:rPr lang="en-US" sz="2000" b="0" i="0" dirty="0">
                          <a:solidFill>
                            <a:srgbClr val="FF3760"/>
                          </a:solidFill>
                          <a:latin typeface="Sassoon Sans US 2023" pitchFamily="2" charset="77"/>
                          <a:cs typeface="Arial" panose="020B0604020202020204" pitchFamily="34" charset="0"/>
                        </a:rPr>
                        <a:t>to write about.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35395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23629F9-58EB-0988-E998-07F87748AC91}"/>
              </a:ext>
            </a:extLst>
          </p:cNvPr>
          <p:cNvSpPr txBox="1"/>
          <p:nvPr/>
        </p:nvSpPr>
        <p:spPr>
          <a:xfrm>
            <a:off x="5426856" y="3400424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honk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00B51-B551-D0E3-2B4C-7E7D1D7CD8A5}"/>
              </a:ext>
            </a:extLst>
          </p:cNvPr>
          <p:cNvSpPr txBox="1"/>
          <p:nvPr/>
        </p:nvSpPr>
        <p:spPr>
          <a:xfrm>
            <a:off x="3005248" y="3457576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honk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217CD7-F947-71F2-D020-EF0FA24C7D28}"/>
              </a:ext>
            </a:extLst>
          </p:cNvPr>
          <p:cNvSpPr txBox="1"/>
          <p:nvPr/>
        </p:nvSpPr>
        <p:spPr>
          <a:xfrm>
            <a:off x="3005248" y="2657476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bank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5798-B01C-FCF3-4015-0B276C96BB7B}"/>
              </a:ext>
            </a:extLst>
          </p:cNvPr>
          <p:cNvSpPr txBox="1"/>
          <p:nvPr/>
        </p:nvSpPr>
        <p:spPr>
          <a:xfrm>
            <a:off x="2751552" y="4243388"/>
            <a:ext cx="186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backpack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214C7B-873C-DF95-1DA7-71E240704B46}"/>
              </a:ext>
            </a:extLst>
          </p:cNvPr>
          <p:cNvSpPr txBox="1"/>
          <p:nvPr/>
        </p:nvSpPr>
        <p:spPr>
          <a:xfrm>
            <a:off x="3005248" y="5072063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drink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89D000-C2C5-B2F3-7F25-7D1E6EAE314C}"/>
              </a:ext>
            </a:extLst>
          </p:cNvPr>
          <p:cNvSpPr txBox="1"/>
          <p:nvPr/>
        </p:nvSpPr>
        <p:spPr>
          <a:xfrm>
            <a:off x="3005248" y="5857875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topic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27F484-EE43-365E-1EB5-DA2E0BE62507}"/>
              </a:ext>
            </a:extLst>
          </p:cNvPr>
          <p:cNvSpPr txBox="1"/>
          <p:nvPr/>
        </p:nvSpPr>
        <p:spPr>
          <a:xfrm>
            <a:off x="8286138" y="2616549"/>
            <a:ext cx="886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bank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DCFF59-31E5-6578-4ABD-C6690B90E0DC}"/>
              </a:ext>
            </a:extLst>
          </p:cNvPr>
          <p:cNvSpPr txBox="1"/>
          <p:nvPr/>
        </p:nvSpPr>
        <p:spPr>
          <a:xfrm>
            <a:off x="8127052" y="4219576"/>
            <a:ext cx="1633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backpack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155473-7CAA-D93F-3D50-57E60FB1F48A}"/>
              </a:ext>
            </a:extLst>
          </p:cNvPr>
          <p:cNvSpPr txBox="1"/>
          <p:nvPr/>
        </p:nvSpPr>
        <p:spPr>
          <a:xfrm>
            <a:off x="6053426" y="5015520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drink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5F2EA1-A2B6-1816-2BEB-54B068F5B61F}"/>
              </a:ext>
            </a:extLst>
          </p:cNvPr>
          <p:cNvSpPr txBox="1"/>
          <p:nvPr/>
        </p:nvSpPr>
        <p:spPr>
          <a:xfrm>
            <a:off x="6612952" y="5820839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Sassoon Sans US 2023" pitchFamily="2" charset="77"/>
              </a:rPr>
              <a:t>topic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59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17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words to finish the sentence?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F119F4-4C85-3521-3A70-D03C2663AB07}"/>
              </a:ext>
            </a:extLst>
          </p:cNvPr>
          <p:cNvGrpSpPr/>
          <p:nvPr/>
        </p:nvGrpSpPr>
        <p:grpSpPr>
          <a:xfrm>
            <a:off x="603527" y="2153648"/>
            <a:ext cx="2374276" cy="4199414"/>
            <a:chOff x="603527" y="2153648"/>
            <a:chExt cx="2374276" cy="419941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BB11469-B4A0-4816-E2A9-0F83C9D90871}"/>
                </a:ext>
              </a:extLst>
            </p:cNvPr>
            <p:cNvSpPr/>
            <p:nvPr/>
          </p:nvSpPr>
          <p:spPr>
            <a:xfrm rot="11252001">
              <a:off x="1099417" y="2153648"/>
              <a:ext cx="1878386" cy="2536100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272F62-EB10-91A2-8B1F-8ABFB292C197}"/>
                </a:ext>
              </a:extLst>
            </p:cNvPr>
            <p:cNvSpPr txBox="1"/>
            <p:nvPr/>
          </p:nvSpPr>
          <p:spPr>
            <a:xfrm>
              <a:off x="1262179" y="2319672"/>
              <a:ext cx="16181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them like this?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Did you remember how to spell the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/k/ sound?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B896A191-7037-8F06-D067-CB17A42C8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494880" y="2136105"/>
            <a:ext cx="8199254" cy="5678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Sassoon Sans US 2023" pitchFamily="2" charset="0"/>
              </a:rPr>
              <a:t>Amy likes to _____ </a:t>
            </a:r>
            <a:r>
              <a:rPr lang="en-GB" sz="3200" dirty="0">
                <a:latin typeface="Sassoon Sans US 2023" pitchFamily="2" charset="0"/>
                <a:cs typeface="Arial" panose="020B0604020202020204" pitchFamily="34" charset="0"/>
              </a:rPr>
              <a:t>____ when she eats cookies</a:t>
            </a:r>
            <a:r>
              <a:rPr lang="en-GB" sz="3200" dirty="0">
                <a:latin typeface="Sassoon Sans US 2023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6935549" y="2136105"/>
            <a:ext cx="790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milk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8138146" y="5354234"/>
            <a:ext cx="11384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Sassoon Sans US 2023" pitchFamily="2" charset="77"/>
              </a:rPr>
              <a:t>milk</a:t>
            </a:r>
            <a:endParaRPr lang="en-GB" sz="2400" dirty="0">
              <a:latin typeface="Sassoon Sans US 2023" pitchFamily="2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61D72C-1CA2-B679-9507-F41E0228DCE5}"/>
              </a:ext>
            </a:extLst>
          </p:cNvPr>
          <p:cNvGrpSpPr/>
          <p:nvPr/>
        </p:nvGrpSpPr>
        <p:grpSpPr>
          <a:xfrm>
            <a:off x="8368651" y="5984200"/>
            <a:ext cx="747085" cy="130360"/>
            <a:chOff x="4192517" y="3199988"/>
            <a:chExt cx="946230" cy="16510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183BC9E-98C2-43B0-685D-2613C547FB43}"/>
                </a:ext>
              </a:extLst>
            </p:cNvPr>
            <p:cNvSpPr/>
            <p:nvPr/>
          </p:nvSpPr>
          <p:spPr>
            <a:xfrm>
              <a:off x="4192517" y="3199988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7B567F9-77ED-C5E1-3B12-451E9D02E3D7}"/>
                </a:ext>
              </a:extLst>
            </p:cNvPr>
            <p:cNvSpPr/>
            <p:nvPr/>
          </p:nvSpPr>
          <p:spPr>
            <a:xfrm>
              <a:off x="4531733" y="3205213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F7FE301-7EFB-F50D-ADE1-D69C52E27879}"/>
                </a:ext>
              </a:extLst>
            </p:cNvPr>
            <p:cNvSpPr/>
            <p:nvPr/>
          </p:nvSpPr>
          <p:spPr>
            <a:xfrm>
              <a:off x="4716622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DB345D8-8547-EF2C-87F5-DC6897F26480}"/>
                </a:ext>
              </a:extLst>
            </p:cNvPr>
            <p:cNvSpPr/>
            <p:nvPr/>
          </p:nvSpPr>
          <p:spPr>
            <a:xfrm>
              <a:off x="4981214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98DBE3D-7FD5-78A9-F005-00B48D14202F}"/>
              </a:ext>
            </a:extLst>
          </p:cNvPr>
          <p:cNvSpPr txBox="1"/>
          <p:nvPr/>
        </p:nvSpPr>
        <p:spPr>
          <a:xfrm>
            <a:off x="5636157" y="5354234"/>
            <a:ext cx="13580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Sassoon Sans US 2023" pitchFamily="2" charset="77"/>
              </a:rPr>
              <a:t>drink</a:t>
            </a:r>
            <a:endParaRPr lang="en-GB" sz="2400" dirty="0">
              <a:latin typeface="Sassoon Sans US 2023" pitchFamily="2" charset="77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69CEB90-DB3D-D75C-8B65-B9DE3ACF08A3}"/>
              </a:ext>
            </a:extLst>
          </p:cNvPr>
          <p:cNvGrpSpPr/>
          <p:nvPr/>
        </p:nvGrpSpPr>
        <p:grpSpPr>
          <a:xfrm>
            <a:off x="5799705" y="5983247"/>
            <a:ext cx="1021287" cy="126789"/>
            <a:chOff x="4802475" y="6004645"/>
            <a:chExt cx="1293523" cy="1605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83227F9-B90D-6689-A0CF-9D4CA8F5D968}"/>
                </a:ext>
              </a:extLst>
            </p:cNvPr>
            <p:cNvGrpSpPr/>
            <p:nvPr/>
          </p:nvGrpSpPr>
          <p:grpSpPr>
            <a:xfrm>
              <a:off x="4802475" y="6005524"/>
              <a:ext cx="935135" cy="159707"/>
              <a:chOff x="4409542" y="3197812"/>
              <a:chExt cx="935135" cy="15970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3D1F83F-4DBC-05A7-F32C-0328FD73D9FC}"/>
                  </a:ext>
                </a:extLst>
              </p:cNvPr>
              <p:cNvSpPr/>
              <p:nvPr/>
            </p:nvSpPr>
            <p:spPr>
              <a:xfrm>
                <a:off x="4409542" y="3199988"/>
                <a:ext cx="157534" cy="157531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75B2BF7-3AEA-0E0D-F30D-78F5B2A56149}"/>
                  </a:ext>
                </a:extLst>
              </p:cNvPr>
              <p:cNvSpPr/>
              <p:nvPr/>
            </p:nvSpPr>
            <p:spPr>
              <a:xfrm>
                <a:off x="4733987" y="3197815"/>
                <a:ext cx="157532" cy="157531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0758264-D029-BF9F-2C82-97386C4988F5}"/>
                  </a:ext>
                </a:extLst>
              </p:cNvPr>
              <p:cNvSpPr/>
              <p:nvPr/>
            </p:nvSpPr>
            <p:spPr>
              <a:xfrm>
                <a:off x="4916021" y="3197813"/>
                <a:ext cx="157532" cy="157531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FBA9EF2-1DBB-3EC1-4DDF-93C29CEEBCBF}"/>
                  </a:ext>
                </a:extLst>
              </p:cNvPr>
              <p:cNvSpPr/>
              <p:nvPr/>
            </p:nvSpPr>
            <p:spPr>
              <a:xfrm>
                <a:off x="5187145" y="3197812"/>
                <a:ext cx="157532" cy="157531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2DFB2CF-6741-FBDB-AFD4-15A920474324}"/>
                </a:ext>
              </a:extLst>
            </p:cNvPr>
            <p:cNvSpPr/>
            <p:nvPr/>
          </p:nvSpPr>
          <p:spPr>
            <a:xfrm>
              <a:off x="5938465" y="6004645"/>
              <a:ext cx="157533" cy="160586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EBE3670-FC29-1965-6EE9-D34C152DA2FD}"/>
              </a:ext>
            </a:extLst>
          </p:cNvPr>
          <p:cNvSpPr txBox="1"/>
          <p:nvPr/>
        </p:nvSpPr>
        <p:spPr>
          <a:xfrm>
            <a:off x="5834540" y="2136105"/>
            <a:ext cx="931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drink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pic>
        <p:nvPicPr>
          <p:cNvPr id="27" name="Picture 26" descr="A glass of milk and cookies&#10;&#10;Description automatically generated with medium confidence">
            <a:extLst>
              <a:ext uri="{FF2B5EF4-FFF2-40B4-BE49-F238E27FC236}">
                <a16:creationId xmlns:a16="http://schemas.microsoft.com/office/drawing/2014/main" id="{61068FDC-8CAD-6D84-251E-31EB3B31A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813" y="2865927"/>
            <a:ext cx="2390193" cy="235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5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18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2164543" y="2083980"/>
            <a:ext cx="7862910" cy="65109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Sassoon Sans US 2023" pitchFamily="2" charset="77"/>
              </a:rPr>
              <a:t>They ate birthday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Sassoon Sans US 2023" pitchFamily="2" charset="77"/>
              </a:rPr>
              <a:t>for breakfast!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5979264" y="2039600"/>
            <a:ext cx="84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cake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483490" y="5361104"/>
            <a:ext cx="12250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Sassoon Sans US 2023" pitchFamily="2" charset="77"/>
              </a:rPr>
              <a:t>cake</a:t>
            </a:r>
            <a:endParaRPr lang="en-GB" sz="2400" dirty="0">
              <a:latin typeface="Sassoon Sans US 2023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AABB2C-307B-1999-D244-1138C4E2FB1B}"/>
              </a:ext>
            </a:extLst>
          </p:cNvPr>
          <p:cNvGrpSpPr/>
          <p:nvPr/>
        </p:nvGrpSpPr>
        <p:grpSpPr>
          <a:xfrm>
            <a:off x="5633143" y="5823509"/>
            <a:ext cx="950049" cy="509334"/>
            <a:chOff x="5783371" y="2958879"/>
            <a:chExt cx="612060" cy="31941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C3FFD48-FECE-2A98-C0E3-B847D962565A}"/>
                </a:ext>
              </a:extLst>
            </p:cNvPr>
            <p:cNvGrpSpPr/>
            <p:nvPr/>
          </p:nvGrpSpPr>
          <p:grpSpPr>
            <a:xfrm>
              <a:off x="5783371" y="3063689"/>
              <a:ext cx="612060" cy="90795"/>
              <a:chOff x="7793216" y="6014687"/>
              <a:chExt cx="1026614" cy="157530"/>
            </a:xfrm>
            <a:solidFill>
              <a:srgbClr val="3372DC"/>
            </a:solidFill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B0D97B6-7373-AFE0-D7FC-E4924D508207}"/>
                  </a:ext>
                </a:extLst>
              </p:cNvPr>
              <p:cNvSpPr/>
              <p:nvPr/>
            </p:nvSpPr>
            <p:spPr>
              <a:xfrm>
                <a:off x="8364336" y="6014687"/>
                <a:ext cx="157531" cy="15753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2993DE9-6A9A-F48D-D367-32D4923219C5}"/>
                  </a:ext>
                </a:extLst>
              </p:cNvPr>
              <p:cNvSpPr/>
              <p:nvPr/>
            </p:nvSpPr>
            <p:spPr>
              <a:xfrm>
                <a:off x="7793216" y="6014687"/>
                <a:ext cx="157533" cy="15753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2DFEE6E-18C7-8ACC-F628-30AD60C2265D}"/>
                  </a:ext>
                </a:extLst>
              </p:cNvPr>
              <p:cNvSpPr/>
              <p:nvPr/>
            </p:nvSpPr>
            <p:spPr>
              <a:xfrm>
                <a:off x="8011520" y="6032769"/>
                <a:ext cx="250129" cy="13414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60FF4FB-4F16-8C3E-24B6-E41E0A2E3392}"/>
                  </a:ext>
                </a:extLst>
              </p:cNvPr>
              <p:cNvSpPr/>
              <p:nvPr/>
            </p:nvSpPr>
            <p:spPr>
              <a:xfrm>
                <a:off x="8617624" y="6032769"/>
                <a:ext cx="202206" cy="1240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44697A8E-1234-E812-FAD8-826131BD8DA4}"/>
                </a:ext>
              </a:extLst>
            </p:cNvPr>
            <p:cNvSpPr/>
            <p:nvPr/>
          </p:nvSpPr>
          <p:spPr>
            <a:xfrm rot="10800000">
              <a:off x="5973703" y="2958879"/>
              <a:ext cx="376196" cy="319414"/>
            </a:xfrm>
            <a:prstGeom prst="blockArc">
              <a:avLst>
                <a:gd name="adj1" fmla="val 10676733"/>
                <a:gd name="adj2" fmla="val 22313"/>
                <a:gd name="adj3" fmla="val 6979"/>
              </a:avLst>
            </a:prstGeom>
            <a:solidFill>
              <a:srgbClr val="3372DC"/>
            </a:solidFill>
            <a:ln w="1905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Muli" pitchFamily="2" charset="77"/>
              </a:endParaRPr>
            </a:p>
          </p:txBody>
        </p:sp>
      </p:grp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BCE714D-70BA-D087-110A-208230B4A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306" y="2937336"/>
            <a:ext cx="1956918" cy="210302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2E114BD-E954-8CE0-1E49-B06AA90DB02F}"/>
              </a:ext>
            </a:extLst>
          </p:cNvPr>
          <p:cNvGrpSpPr/>
          <p:nvPr/>
        </p:nvGrpSpPr>
        <p:grpSpPr>
          <a:xfrm>
            <a:off x="603527" y="2153648"/>
            <a:ext cx="2374276" cy="4199414"/>
            <a:chOff x="603527" y="2153648"/>
            <a:chExt cx="2374276" cy="4199414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AA7F276-4EBB-345F-B58A-9AC3C1633B41}"/>
                </a:ext>
              </a:extLst>
            </p:cNvPr>
            <p:cNvSpPr/>
            <p:nvPr/>
          </p:nvSpPr>
          <p:spPr>
            <a:xfrm rot="11252001">
              <a:off x="1099417" y="2153648"/>
              <a:ext cx="1878386" cy="2536100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7CE55F-7171-5190-1FB3-A08EA23A969E}"/>
                </a:ext>
              </a:extLst>
            </p:cNvPr>
            <p:cNvSpPr txBox="1"/>
            <p:nvPr/>
          </p:nvSpPr>
          <p:spPr>
            <a:xfrm>
              <a:off x="1262179" y="2319672"/>
              <a:ext cx="16181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it like this?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Did you remember how to spell the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/k/ sound?</a:t>
              </a: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17F24E24-12A7-21E9-383E-A8E409BF2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272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write the words to match the pictures?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91E36E-4F3B-40CC-6E90-4BB224F1E2AE}"/>
              </a:ext>
            </a:extLst>
          </p:cNvPr>
          <p:cNvCxnSpPr>
            <a:cxnSpLocks/>
          </p:cNvCxnSpPr>
          <p:nvPr/>
        </p:nvCxnSpPr>
        <p:spPr>
          <a:xfrm>
            <a:off x="808896" y="4100751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611ED2-73FA-F9C0-A02B-03744EBBE4A5}"/>
              </a:ext>
            </a:extLst>
          </p:cNvPr>
          <p:cNvCxnSpPr>
            <a:cxnSpLocks/>
          </p:cNvCxnSpPr>
          <p:nvPr/>
        </p:nvCxnSpPr>
        <p:spPr>
          <a:xfrm>
            <a:off x="3684005" y="410075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82E46C-1A80-F628-5B87-27024D4DA142}"/>
              </a:ext>
            </a:extLst>
          </p:cNvPr>
          <p:cNvCxnSpPr>
            <a:cxnSpLocks/>
          </p:cNvCxnSpPr>
          <p:nvPr/>
        </p:nvCxnSpPr>
        <p:spPr>
          <a:xfrm>
            <a:off x="6603684" y="4100751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5B6CC1-8CD1-D0E3-1B35-9A06CB4706C6}"/>
              </a:ext>
            </a:extLst>
          </p:cNvPr>
          <p:cNvCxnSpPr>
            <a:cxnSpLocks/>
          </p:cNvCxnSpPr>
          <p:nvPr/>
        </p:nvCxnSpPr>
        <p:spPr>
          <a:xfrm>
            <a:off x="9542116" y="410075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AA0196-7362-EDE5-7B3D-CBB68FBEB50A}"/>
              </a:ext>
            </a:extLst>
          </p:cNvPr>
          <p:cNvCxnSpPr>
            <a:cxnSpLocks/>
          </p:cNvCxnSpPr>
          <p:nvPr/>
        </p:nvCxnSpPr>
        <p:spPr>
          <a:xfrm>
            <a:off x="3717533" y="6331381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73B77C-A26E-2D42-CB98-3EA023298503}"/>
              </a:ext>
            </a:extLst>
          </p:cNvPr>
          <p:cNvCxnSpPr>
            <a:cxnSpLocks/>
          </p:cNvCxnSpPr>
          <p:nvPr/>
        </p:nvCxnSpPr>
        <p:spPr>
          <a:xfrm>
            <a:off x="6589867" y="6344514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9C21F9-DC9C-D564-2A12-23038B9AAA33}"/>
              </a:ext>
            </a:extLst>
          </p:cNvPr>
          <p:cNvCxnSpPr>
            <a:cxnSpLocks/>
          </p:cNvCxnSpPr>
          <p:nvPr/>
        </p:nvCxnSpPr>
        <p:spPr>
          <a:xfrm>
            <a:off x="9582685" y="6344514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88EAF2AC-6111-55AE-C4D0-7FEC2E484A37}"/>
              </a:ext>
            </a:extLst>
          </p:cNvPr>
          <p:cNvSpPr txBox="1"/>
          <p:nvPr/>
        </p:nvSpPr>
        <p:spPr>
          <a:xfrm>
            <a:off x="3710133" y="365948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shop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0342E1C-E5E7-AF5D-93B5-8D00D3BF16B6}"/>
              </a:ext>
            </a:extLst>
          </p:cNvPr>
          <p:cNvSpPr txBox="1"/>
          <p:nvPr/>
        </p:nvSpPr>
        <p:spPr>
          <a:xfrm>
            <a:off x="844000" y="365948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strong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7568305-015C-B6C6-BCE5-17BF1D76463B}"/>
              </a:ext>
            </a:extLst>
          </p:cNvPr>
          <p:cNvSpPr txBox="1"/>
          <p:nvPr/>
        </p:nvSpPr>
        <p:spPr>
          <a:xfrm>
            <a:off x="6643111" y="365948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chicken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838C1EE-C63E-8048-6E0F-26AC650FAAAD}"/>
              </a:ext>
            </a:extLst>
          </p:cNvPr>
          <p:cNvSpPr txBox="1"/>
          <p:nvPr/>
        </p:nvSpPr>
        <p:spPr>
          <a:xfrm>
            <a:off x="9544573" y="365948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pick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E0DC787-8958-09D2-23E4-C23A4EE4E791}"/>
              </a:ext>
            </a:extLst>
          </p:cNvPr>
          <p:cNvSpPr txBox="1"/>
          <p:nvPr/>
        </p:nvSpPr>
        <p:spPr>
          <a:xfrm>
            <a:off x="6643111" y="5906272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branch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DCF4399-4EF8-50DF-7D23-7005F53016A3}"/>
              </a:ext>
            </a:extLst>
          </p:cNvPr>
          <p:cNvSpPr txBox="1"/>
          <p:nvPr/>
        </p:nvSpPr>
        <p:spPr>
          <a:xfrm>
            <a:off x="3710133" y="5906272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thick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74F1A4D-A877-05C1-5C71-5313E70A4AA6}"/>
              </a:ext>
            </a:extLst>
          </p:cNvPr>
          <p:cNvSpPr txBox="1"/>
          <p:nvPr/>
        </p:nvSpPr>
        <p:spPr>
          <a:xfrm>
            <a:off x="9621316" y="5906272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things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779094-7E9D-4ADC-0F1D-1411E5BC04A5}"/>
              </a:ext>
            </a:extLst>
          </p:cNvPr>
          <p:cNvCxnSpPr>
            <a:cxnSpLocks/>
          </p:cNvCxnSpPr>
          <p:nvPr/>
        </p:nvCxnSpPr>
        <p:spPr>
          <a:xfrm>
            <a:off x="851400" y="6330755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CD4A949-F60F-BA44-E144-BD8E8D8CF0E5}"/>
              </a:ext>
            </a:extLst>
          </p:cNvPr>
          <p:cNvSpPr txBox="1"/>
          <p:nvPr/>
        </p:nvSpPr>
        <p:spPr>
          <a:xfrm>
            <a:off x="844000" y="5905646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Sassoon Sans US 2023" pitchFamily="2" charset="77"/>
              </a:rPr>
              <a:t>squish</a:t>
            </a:r>
            <a:endParaRPr lang="en-GB" sz="28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pic>
        <p:nvPicPr>
          <p:cNvPr id="6" name="Picture 5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0ABEA02B-F6DE-C68B-E7E5-E8D0257F1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89868" y="1844952"/>
            <a:ext cx="1907999" cy="16503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BA369C0-D354-5C70-8F36-FC7D9B032BB3}"/>
                  </a:ext>
                </a:extLst>
              </p14:cNvPr>
              <p14:cNvContentPartPr/>
              <p14:nvPr/>
            </p14:nvContentPartPr>
            <p14:xfrm>
              <a:off x="7776658" y="3122625"/>
              <a:ext cx="91080" cy="9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BA369C0-D354-5C70-8F36-FC7D9B032B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67658" y="3113625"/>
                <a:ext cx="10872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B48DEAD-25A7-4E2F-6BCE-AE14937F90FB}"/>
                  </a:ext>
                </a:extLst>
              </p14:cNvPr>
              <p14:cNvContentPartPr/>
              <p14:nvPr/>
            </p14:nvContentPartPr>
            <p14:xfrm>
              <a:off x="7664698" y="3466785"/>
              <a:ext cx="68040" cy="22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B48DEAD-25A7-4E2F-6BCE-AE14937F90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55698" y="3457785"/>
                <a:ext cx="8568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6B0823C-0557-A634-14DD-D38289E7ACBE}"/>
                  </a:ext>
                </a:extLst>
              </p14:cNvPr>
              <p14:cNvContentPartPr/>
              <p14:nvPr/>
            </p14:nvContentPartPr>
            <p14:xfrm>
              <a:off x="7688098" y="3483705"/>
              <a:ext cx="111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6B0823C-0557-A634-14DD-D38289E7ACB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79098" y="3474705"/>
                <a:ext cx="288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 descr="A cartoon of a muscular arm&#10;&#10;Description automatically generated with low confidence">
            <a:extLst>
              <a:ext uri="{FF2B5EF4-FFF2-40B4-BE49-F238E27FC236}">
                <a16:creationId xmlns:a16="http://schemas.microsoft.com/office/drawing/2014/main" id="{FE3652D2-BC4F-842D-49D8-6919494DF9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189" y="1951346"/>
            <a:ext cx="1565082" cy="17081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2BAA0F5-ED83-BB9A-BD19-547F918C4456}"/>
              </a:ext>
            </a:extLst>
          </p:cNvPr>
          <p:cNvGrpSpPr/>
          <p:nvPr/>
        </p:nvGrpSpPr>
        <p:grpSpPr>
          <a:xfrm>
            <a:off x="3806060" y="1834542"/>
            <a:ext cx="1636946" cy="1841632"/>
            <a:chOff x="7333641" y="1748366"/>
            <a:chExt cx="2135243" cy="2402237"/>
          </a:xfrm>
        </p:grpSpPr>
        <p:pic>
          <p:nvPicPr>
            <p:cNvPr id="20" name="Picture 2" descr="Free vector graphics of City">
              <a:extLst>
                <a:ext uri="{FF2B5EF4-FFF2-40B4-BE49-F238E27FC236}">
                  <a16:creationId xmlns:a16="http://schemas.microsoft.com/office/drawing/2014/main" id="{6149C5EF-88D2-B1AF-EDA5-D7627A227A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114" b="-6388"/>
            <a:stretch/>
          </p:blipFill>
          <p:spPr bwMode="auto">
            <a:xfrm>
              <a:off x="7333641" y="1748366"/>
              <a:ext cx="2135243" cy="2402237"/>
            </a:xfrm>
            <a:prstGeom prst="round1Rect">
              <a:avLst>
                <a:gd name="adj" fmla="val 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42DA1E4-AD02-0659-1953-EF6AEFD60FF9}"/>
                    </a:ext>
                  </a:extLst>
                </p14:cNvPr>
                <p14:cNvContentPartPr/>
                <p14:nvPr/>
              </p14:nvContentPartPr>
              <p14:xfrm>
                <a:off x="8197615" y="2159213"/>
                <a:ext cx="441720" cy="95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719E39B-A229-B8F9-2DDA-B6B384783E0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186810" y="2148845"/>
                  <a:ext cx="462898" cy="116208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2" name="Picture 21" descr="A hand reaching for a fruit on a branch&#10;&#10;Description automatically generated with low confidence">
            <a:extLst>
              <a:ext uri="{FF2B5EF4-FFF2-40B4-BE49-F238E27FC236}">
                <a16:creationId xmlns:a16="http://schemas.microsoft.com/office/drawing/2014/main" id="{B972396A-E7F9-05CB-E140-70FFC326AB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21686" y="2013450"/>
            <a:ext cx="1371699" cy="1646039"/>
          </a:xfrm>
          <a:prstGeom prst="rect">
            <a:avLst/>
          </a:prstGeom>
        </p:spPr>
      </p:pic>
      <p:pic>
        <p:nvPicPr>
          <p:cNvPr id="23" name="Picture 22" descr="A brown stick with a green leaf&#10;&#10;Description automatically generated with low confidence">
            <a:extLst>
              <a:ext uri="{FF2B5EF4-FFF2-40B4-BE49-F238E27FC236}">
                <a16:creationId xmlns:a16="http://schemas.microsoft.com/office/drawing/2014/main" id="{E9FAB93A-D6CC-8C11-C95D-6F4D57C5BA6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977990">
            <a:off x="6894606" y="4492261"/>
            <a:ext cx="1325809" cy="1268688"/>
          </a:xfrm>
          <a:prstGeom prst="rect">
            <a:avLst/>
          </a:prstGeom>
        </p:spPr>
      </p:pic>
      <p:pic>
        <p:nvPicPr>
          <p:cNvPr id="24" name="Picture 23" descr="A cartoon of a bird's foot&#10;&#10;Description automatically generated with low confidence">
            <a:extLst>
              <a:ext uri="{FF2B5EF4-FFF2-40B4-BE49-F238E27FC236}">
                <a16:creationId xmlns:a16="http://schemas.microsoft.com/office/drawing/2014/main" id="{52B729F4-7F84-9DB7-0841-8454034565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4311" y="4625362"/>
            <a:ext cx="2137970" cy="106898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17E2F4E-6A91-9D5D-329B-C6F3E2DF4FEC}"/>
              </a:ext>
            </a:extLst>
          </p:cNvPr>
          <p:cNvSpPr/>
          <p:nvPr/>
        </p:nvSpPr>
        <p:spPr>
          <a:xfrm>
            <a:off x="3710131" y="4559971"/>
            <a:ext cx="180732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37F49A9-9A1F-D884-4282-C73B420FCFB8}"/>
              </a:ext>
            </a:extLst>
          </p:cNvPr>
          <p:cNvSpPr/>
          <p:nvPr/>
        </p:nvSpPr>
        <p:spPr>
          <a:xfrm>
            <a:off x="3710131" y="4775871"/>
            <a:ext cx="1807322" cy="1587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059F687-E87B-EBD4-CE7D-BE3552889566}"/>
              </a:ext>
            </a:extLst>
          </p:cNvPr>
          <p:cNvSpPr/>
          <p:nvPr/>
        </p:nvSpPr>
        <p:spPr>
          <a:xfrm>
            <a:off x="3710131" y="5120663"/>
            <a:ext cx="1807322" cy="5736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79EFA48-FC7F-4A51-7FCB-A26538143EDE}"/>
              </a:ext>
            </a:extLst>
          </p:cNvPr>
          <p:cNvCxnSpPr>
            <a:cxnSpLocks/>
          </p:cNvCxnSpPr>
          <p:nvPr/>
        </p:nvCxnSpPr>
        <p:spPr>
          <a:xfrm>
            <a:off x="3212170" y="5235487"/>
            <a:ext cx="382627" cy="154464"/>
          </a:xfrm>
          <a:prstGeom prst="straightConnector1">
            <a:avLst/>
          </a:prstGeom>
          <a:ln w="38100">
            <a:solidFill>
              <a:srgbClr val="2D2D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cartoon bear with a bow tie&#10;&#10;Description automatically generated with low confidence">
            <a:extLst>
              <a:ext uri="{FF2B5EF4-FFF2-40B4-BE49-F238E27FC236}">
                <a16:creationId xmlns:a16="http://schemas.microsoft.com/office/drawing/2014/main" id="{391AB1DE-A07D-D5CF-BCD9-136E06B559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12313" y="4385519"/>
            <a:ext cx="645089" cy="780704"/>
          </a:xfrm>
          <a:prstGeom prst="rect">
            <a:avLst/>
          </a:prstGeom>
        </p:spPr>
      </p:pic>
      <p:pic>
        <p:nvPicPr>
          <p:cNvPr id="30" name="Picture 29" descr="A picture containing dishware, tableware&#10;&#10;Description automatically generated with medium confidence">
            <a:extLst>
              <a:ext uri="{FF2B5EF4-FFF2-40B4-BE49-F238E27FC236}">
                <a16:creationId xmlns:a16="http://schemas.microsoft.com/office/drawing/2014/main" id="{54148550-E602-98B8-6545-92AA2876FE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93147" y="4485048"/>
            <a:ext cx="778469" cy="499505"/>
          </a:xfrm>
          <a:prstGeom prst="rect">
            <a:avLst/>
          </a:prstGeom>
        </p:spPr>
      </p:pic>
      <p:pic>
        <p:nvPicPr>
          <p:cNvPr id="31" name="Picture 30" descr="A white bon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E6D83BB-27C4-E89A-7CD2-6F24E6DE768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3384138">
            <a:off x="9569528" y="5329580"/>
            <a:ext cx="671188" cy="402219"/>
          </a:xfrm>
          <a:prstGeom prst="rect">
            <a:avLst/>
          </a:prstGeom>
        </p:spPr>
      </p:pic>
      <p:pic>
        <p:nvPicPr>
          <p:cNvPr id="32" name="Picture 31" descr="A red puzzle piece on a black background&#10;&#10;Description automatically generated">
            <a:extLst>
              <a:ext uri="{FF2B5EF4-FFF2-40B4-BE49-F238E27FC236}">
                <a16:creationId xmlns:a16="http://schemas.microsoft.com/office/drawing/2014/main" id="{53685B2F-9C33-24EA-BC18-F03D888E28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77787" y="5148757"/>
            <a:ext cx="242960" cy="249527"/>
          </a:xfrm>
          <a:prstGeom prst="rect">
            <a:avLst/>
          </a:prstGeom>
        </p:spPr>
      </p:pic>
      <p:pic>
        <p:nvPicPr>
          <p:cNvPr id="33" name="Picture 32" descr="A red puzzle piece on a black background&#10;&#10;Description automatically generated">
            <a:extLst>
              <a:ext uri="{FF2B5EF4-FFF2-40B4-BE49-F238E27FC236}">
                <a16:creationId xmlns:a16="http://schemas.microsoft.com/office/drawing/2014/main" id="{64AD20A3-7D9E-FD34-37FB-5465E024FE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3754621">
            <a:off x="11002594" y="4859789"/>
            <a:ext cx="242960" cy="249527"/>
          </a:xfrm>
          <a:prstGeom prst="rect">
            <a:avLst/>
          </a:prstGeom>
        </p:spPr>
      </p:pic>
      <p:pic>
        <p:nvPicPr>
          <p:cNvPr id="34" name="Picture 33" descr="A wrench and screwdriver crossed&#10;&#10;Description automatically generated with medium confidence">
            <a:extLst>
              <a:ext uri="{FF2B5EF4-FFF2-40B4-BE49-F238E27FC236}">
                <a16:creationId xmlns:a16="http://schemas.microsoft.com/office/drawing/2014/main" id="{AA7E79C8-B2DC-ED19-56B6-AD622B55A32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42111" y="5317538"/>
            <a:ext cx="431244" cy="408499"/>
          </a:xfrm>
          <a:prstGeom prst="rect">
            <a:avLst/>
          </a:prstGeom>
        </p:spPr>
      </p:pic>
      <p:pic>
        <p:nvPicPr>
          <p:cNvPr id="35" name="Picture 34" descr="A picture containing design, graphics, art, illustration&#10;&#10;Description automatically generated">
            <a:extLst>
              <a:ext uri="{FF2B5EF4-FFF2-40B4-BE49-F238E27FC236}">
                <a16:creationId xmlns:a16="http://schemas.microsoft.com/office/drawing/2014/main" id="{11030D0C-EFD7-4CFA-6CC6-125AE126D7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5400000">
            <a:off x="10191914" y="5218719"/>
            <a:ext cx="431244" cy="460287"/>
          </a:xfrm>
          <a:prstGeom prst="rect">
            <a:avLst/>
          </a:prstGeom>
        </p:spPr>
      </p:pic>
      <p:pic>
        <p:nvPicPr>
          <p:cNvPr id="36" name="Picture 35" descr="A picture containing circle, black and white, art&#10;&#10;Description automatically generated with medium confidence">
            <a:extLst>
              <a:ext uri="{FF2B5EF4-FFF2-40B4-BE49-F238E27FC236}">
                <a16:creationId xmlns:a16="http://schemas.microsoft.com/office/drawing/2014/main" id="{C0F29D87-E2EE-6445-AA0B-704B327A571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16587352">
            <a:off x="10696978" y="4940976"/>
            <a:ext cx="142082" cy="40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7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19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40EFB6A-523C-A20B-3B44-D8C43D27C482}"/>
              </a:ext>
            </a:extLst>
          </p:cNvPr>
          <p:cNvSpPr txBox="1">
            <a:spLocks/>
          </p:cNvSpPr>
          <p:nvPr/>
        </p:nvSpPr>
        <p:spPr>
          <a:xfrm>
            <a:off x="3169236" y="2055140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Sassoon Sans US 2023" pitchFamily="2" charset="77"/>
              </a:rPr>
              <a:t>My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Sassoon Sans US 2023" pitchFamily="2" charset="77"/>
              </a:rPr>
              <a:t>is sun burnt.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4A1AF9-F243-6547-C1BD-30347C8CC0A5}"/>
              </a:ext>
            </a:extLst>
          </p:cNvPr>
          <p:cNvSpPr txBox="1"/>
          <p:nvPr/>
        </p:nvSpPr>
        <p:spPr>
          <a:xfrm>
            <a:off x="5076948" y="1995800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skin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9C0DE4-EC40-E597-7A12-1392E23A3AAD}"/>
              </a:ext>
            </a:extLst>
          </p:cNvPr>
          <p:cNvSpPr txBox="1"/>
          <p:nvPr/>
        </p:nvSpPr>
        <p:spPr>
          <a:xfrm>
            <a:off x="5580669" y="5402076"/>
            <a:ext cx="10855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Sassoon Sans US 2023" pitchFamily="2" charset="77"/>
              </a:rPr>
              <a:t>skin</a:t>
            </a:r>
            <a:endParaRPr lang="en-GB" sz="2400" dirty="0">
              <a:latin typeface="Sassoon Sans US 2023" pitchFamily="2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0C749C-11C0-9D1B-28F4-D92F10CBFDC3}"/>
              </a:ext>
            </a:extLst>
          </p:cNvPr>
          <p:cNvGrpSpPr/>
          <p:nvPr/>
        </p:nvGrpSpPr>
        <p:grpSpPr>
          <a:xfrm>
            <a:off x="5685273" y="6063435"/>
            <a:ext cx="811809" cy="144000"/>
            <a:chOff x="5646993" y="6067171"/>
            <a:chExt cx="811809" cy="144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C56C0D0-FAE8-6376-6104-760969B758BE}"/>
                </a:ext>
              </a:extLst>
            </p:cNvPr>
            <p:cNvSpPr/>
            <p:nvPr/>
          </p:nvSpPr>
          <p:spPr>
            <a:xfrm>
              <a:off x="5646993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02B285-122B-B5F2-5431-EDEDD08258F7}"/>
                </a:ext>
              </a:extLst>
            </p:cNvPr>
            <p:cNvSpPr/>
            <p:nvPr/>
          </p:nvSpPr>
          <p:spPr>
            <a:xfrm>
              <a:off x="5917596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DF7155D-8049-64B6-615D-83F4974B7100}"/>
                </a:ext>
              </a:extLst>
            </p:cNvPr>
            <p:cNvSpPr/>
            <p:nvPr/>
          </p:nvSpPr>
          <p:spPr>
            <a:xfrm>
              <a:off x="6118138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BD5BD60-228C-9D0F-79B7-DD1FCAD1843F}"/>
                </a:ext>
              </a:extLst>
            </p:cNvPr>
            <p:cNvSpPr/>
            <p:nvPr/>
          </p:nvSpPr>
          <p:spPr>
            <a:xfrm>
              <a:off x="6318680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6" name="Picture 5" descr="A picture containing clipart, cartoon, creativity&#10;&#10;Description automatically generated">
            <a:extLst>
              <a:ext uri="{FF2B5EF4-FFF2-40B4-BE49-F238E27FC236}">
                <a16:creationId xmlns:a16="http://schemas.microsoft.com/office/drawing/2014/main" id="{44193F47-88BA-236A-6A04-844D2E32F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967" y="2530037"/>
            <a:ext cx="3002958" cy="29981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8FD2780-40EC-4A51-1733-A823031CAFCF}"/>
              </a:ext>
            </a:extLst>
          </p:cNvPr>
          <p:cNvGrpSpPr/>
          <p:nvPr/>
        </p:nvGrpSpPr>
        <p:grpSpPr>
          <a:xfrm>
            <a:off x="603527" y="2153648"/>
            <a:ext cx="2374276" cy="4199414"/>
            <a:chOff x="603527" y="2153648"/>
            <a:chExt cx="2374276" cy="419941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B074085-848E-B06D-D3F2-E7451178E32B}"/>
                </a:ext>
              </a:extLst>
            </p:cNvPr>
            <p:cNvSpPr/>
            <p:nvPr/>
          </p:nvSpPr>
          <p:spPr>
            <a:xfrm rot="11252001">
              <a:off x="1099417" y="2153648"/>
              <a:ext cx="1878386" cy="2536100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A64CE8-6A7B-378E-202C-0DFF5E61F911}"/>
                </a:ext>
              </a:extLst>
            </p:cNvPr>
            <p:cNvSpPr txBox="1"/>
            <p:nvPr/>
          </p:nvSpPr>
          <p:spPr>
            <a:xfrm>
              <a:off x="1262179" y="2319672"/>
              <a:ext cx="16181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it like this?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Did you remember how to spell the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/k/ sound?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83FA4DFF-AD08-5358-CB3C-84B31BAD9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30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20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2551967" y="2159159"/>
            <a:ext cx="7088061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Sassoon Sans US 2023" pitchFamily="2" charset="77"/>
              </a:rPr>
              <a:t>Please don’t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Sassoon Sans US 2023" pitchFamily="2" charset="77"/>
                <a:cs typeface="Arial" panose="020B0604020202020204" pitchFamily="34" charset="0"/>
              </a:rPr>
              <a:t>the car’s horn at me</a:t>
            </a:r>
            <a:r>
              <a:rPr lang="en-GB" sz="2800" dirty="0">
                <a:latin typeface="Sassoon Sans US 2023" pitchFamily="2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5083510" y="212114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honk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439407" y="5403368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Sassoon Sans US 2023" pitchFamily="2" charset="77"/>
              </a:rPr>
              <a:t>honk</a:t>
            </a:r>
            <a:endParaRPr lang="en-GB" sz="2400" dirty="0">
              <a:latin typeface="Sassoon Sans US 2023" pitchFamily="2" charset="77"/>
            </a:endParaRP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07B7B58B-958A-AA72-9736-99C97029D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3293">
            <a:off x="4679594" y="2693124"/>
            <a:ext cx="2969553" cy="25875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9893CDF-2ED6-F771-60C5-9C61FDD940CA}"/>
              </a:ext>
            </a:extLst>
          </p:cNvPr>
          <p:cNvGrpSpPr/>
          <p:nvPr/>
        </p:nvGrpSpPr>
        <p:grpSpPr>
          <a:xfrm>
            <a:off x="5587138" y="6035158"/>
            <a:ext cx="1022214" cy="165109"/>
            <a:chOff x="4453662" y="3199988"/>
            <a:chExt cx="1022214" cy="16510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5B0AD2-C493-645C-7A47-26F74A4D3949}"/>
                </a:ext>
              </a:extLst>
            </p:cNvPr>
            <p:cNvSpPr/>
            <p:nvPr/>
          </p:nvSpPr>
          <p:spPr>
            <a:xfrm>
              <a:off x="4453662" y="3199988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F4A771F-337B-F2A0-54B6-4C51AB6C2754}"/>
                </a:ext>
              </a:extLst>
            </p:cNvPr>
            <p:cNvSpPr/>
            <p:nvPr/>
          </p:nvSpPr>
          <p:spPr>
            <a:xfrm>
              <a:off x="4739403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5A32AC0-C494-943C-CC2B-45C6B1EFD821}"/>
                </a:ext>
              </a:extLst>
            </p:cNvPr>
            <p:cNvSpPr/>
            <p:nvPr/>
          </p:nvSpPr>
          <p:spPr>
            <a:xfrm>
              <a:off x="5028873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27ACAE5-1070-8B72-9DFE-81B22C07A9E7}"/>
                </a:ext>
              </a:extLst>
            </p:cNvPr>
            <p:cNvSpPr/>
            <p:nvPr/>
          </p:nvSpPr>
          <p:spPr>
            <a:xfrm>
              <a:off x="5318343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7BB7DD-0922-6506-2866-E57F33672344}"/>
              </a:ext>
            </a:extLst>
          </p:cNvPr>
          <p:cNvGrpSpPr/>
          <p:nvPr/>
        </p:nvGrpSpPr>
        <p:grpSpPr>
          <a:xfrm>
            <a:off x="603527" y="2153648"/>
            <a:ext cx="2374276" cy="4199414"/>
            <a:chOff x="603527" y="2153648"/>
            <a:chExt cx="2374276" cy="4199414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1509C39-FCEA-00FE-F842-5F7776549120}"/>
                </a:ext>
              </a:extLst>
            </p:cNvPr>
            <p:cNvSpPr/>
            <p:nvPr/>
          </p:nvSpPr>
          <p:spPr>
            <a:xfrm rot="11252001">
              <a:off x="1099417" y="2153648"/>
              <a:ext cx="1878386" cy="2536100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399508-F146-7179-D72A-D4C89F2F9ACA}"/>
                </a:ext>
              </a:extLst>
            </p:cNvPr>
            <p:cNvSpPr txBox="1"/>
            <p:nvPr/>
          </p:nvSpPr>
          <p:spPr>
            <a:xfrm>
              <a:off x="1262179" y="2319672"/>
              <a:ext cx="16181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it like this?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Did you remember how to spell the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/k/ sound?</a:t>
              </a: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6B3DDDC8-F29F-E88A-1676-EBC65E4C7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478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ag, Drawstring, Sack, Design, Blank">
            <a:extLst>
              <a:ext uri="{FF2B5EF4-FFF2-40B4-BE49-F238E27FC236}">
                <a16:creationId xmlns:a16="http://schemas.microsoft.com/office/drawing/2014/main" id="{10226702-DB1C-5D86-43F4-EADF63A1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516">
            <a:off x="4581521" y="1819239"/>
            <a:ext cx="3028954" cy="403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21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40EFB6A-523C-A20B-3B44-D8C43D27C482}"/>
              </a:ext>
            </a:extLst>
          </p:cNvPr>
          <p:cNvSpPr txBox="1">
            <a:spLocks/>
          </p:cNvSpPr>
          <p:nvPr/>
        </p:nvSpPr>
        <p:spPr>
          <a:xfrm>
            <a:off x="3152047" y="2055140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Sassoon Sans US 2023" pitchFamily="2" charset="77"/>
              </a:rPr>
              <a:t>I have lost my soft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GB" sz="2800" dirty="0">
                <a:latin typeface="Sassoon Sans US 2023" pitchFamily="2" charset="77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4A1AF9-F243-6547-C1BD-30347C8CC0A5}"/>
              </a:ext>
            </a:extLst>
          </p:cNvPr>
          <p:cNvSpPr txBox="1"/>
          <p:nvPr/>
        </p:nvSpPr>
        <p:spPr>
          <a:xfrm>
            <a:off x="6643321" y="2010274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backpack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E88CF8-CC35-6419-4753-ED2BA73BBF3A}"/>
              </a:ext>
            </a:extLst>
          </p:cNvPr>
          <p:cNvSpPr txBox="1"/>
          <p:nvPr/>
        </p:nvSpPr>
        <p:spPr>
          <a:xfrm>
            <a:off x="4914817" y="5432653"/>
            <a:ext cx="23358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Sassoon Sans US 2023" pitchFamily="2" charset="77"/>
              </a:rPr>
              <a:t>backpack</a:t>
            </a:r>
            <a:endParaRPr lang="en-GB" sz="2400" dirty="0">
              <a:latin typeface="Sassoon Sans US 2023" pitchFamily="2" charset="77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05DC79-D033-9910-D7C8-645E8548A7E2}"/>
              </a:ext>
            </a:extLst>
          </p:cNvPr>
          <p:cNvGrpSpPr/>
          <p:nvPr/>
        </p:nvGrpSpPr>
        <p:grpSpPr>
          <a:xfrm>
            <a:off x="5074058" y="6058623"/>
            <a:ext cx="2040290" cy="125901"/>
            <a:chOff x="8086287" y="6040524"/>
            <a:chExt cx="2469723" cy="152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B2BB40F-3E28-F4C9-C567-F114D5171CF3}"/>
                </a:ext>
              </a:extLst>
            </p:cNvPr>
            <p:cNvGrpSpPr/>
            <p:nvPr/>
          </p:nvGrpSpPr>
          <p:grpSpPr>
            <a:xfrm>
              <a:off x="8086287" y="6040524"/>
              <a:ext cx="1783709" cy="144000"/>
              <a:chOff x="5250511" y="2947896"/>
              <a:chExt cx="916536" cy="72000"/>
            </a:xfrm>
            <a:solidFill>
              <a:srgbClr val="3372DC"/>
            </a:solidFill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A5D983F-48FC-40D1-BCAE-3459930524FA}"/>
                  </a:ext>
                </a:extLst>
              </p:cNvPr>
              <p:cNvSpPr/>
              <p:nvPr/>
            </p:nvSpPr>
            <p:spPr>
              <a:xfrm>
                <a:off x="5432532" y="2947896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rgbClr val="3372DC"/>
                    </a:solidFill>
                  </a:ln>
                  <a:latin typeface="Muli" pitchFamily="2" charset="77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3A53BCF-043E-92F4-463A-B89CFA120D8D}"/>
                  </a:ext>
                </a:extLst>
              </p:cNvPr>
              <p:cNvSpPr/>
              <p:nvPr/>
            </p:nvSpPr>
            <p:spPr>
              <a:xfrm>
                <a:off x="5250511" y="2947896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rgbClr val="3372DC"/>
                    </a:solidFill>
                  </a:ln>
                  <a:latin typeface="Muli" pitchFamily="2" charset="77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6409DF8-58FD-A10B-543F-4D4B770DA339}"/>
                  </a:ext>
                </a:extLst>
              </p:cNvPr>
              <p:cNvSpPr/>
              <p:nvPr/>
            </p:nvSpPr>
            <p:spPr>
              <a:xfrm>
                <a:off x="5938498" y="2947896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rgbClr val="3372DC"/>
                    </a:solidFill>
                  </a:ln>
                  <a:latin typeface="Muli" pitchFamily="2" charset="77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496BE86-8542-6CCF-4698-2361C95CDE3B}"/>
                  </a:ext>
                </a:extLst>
              </p:cNvPr>
              <p:cNvSpPr/>
              <p:nvPr/>
            </p:nvSpPr>
            <p:spPr>
              <a:xfrm>
                <a:off x="6095047" y="2947896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rgbClr val="3372DC"/>
                    </a:solidFill>
                  </a:ln>
                  <a:latin typeface="Muli" pitchFamily="2" charset="77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E9D30D4-125A-4825-C1E1-B853045C645F}"/>
                </a:ext>
              </a:extLst>
            </p:cNvPr>
            <p:cNvSpPr/>
            <p:nvPr/>
          </p:nvSpPr>
          <p:spPr>
            <a:xfrm>
              <a:off x="8736806" y="6040524"/>
              <a:ext cx="520951" cy="145747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77F2AC0-EC00-8F76-AD65-227E5529C71B}"/>
                </a:ext>
              </a:extLst>
            </p:cNvPr>
            <p:cNvSpPr/>
            <p:nvPr/>
          </p:nvSpPr>
          <p:spPr>
            <a:xfrm>
              <a:off x="10035058" y="6047177"/>
              <a:ext cx="520952" cy="145747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435938-64B9-BFC5-4FA6-E115DD75BDF9}"/>
              </a:ext>
            </a:extLst>
          </p:cNvPr>
          <p:cNvGrpSpPr/>
          <p:nvPr/>
        </p:nvGrpSpPr>
        <p:grpSpPr>
          <a:xfrm>
            <a:off x="603527" y="2153648"/>
            <a:ext cx="2374276" cy="4199414"/>
            <a:chOff x="603527" y="2153648"/>
            <a:chExt cx="2374276" cy="4199414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E990F8D-434B-0A7C-88FF-833491779C6E}"/>
                </a:ext>
              </a:extLst>
            </p:cNvPr>
            <p:cNvSpPr/>
            <p:nvPr/>
          </p:nvSpPr>
          <p:spPr>
            <a:xfrm rot="11252001">
              <a:off x="1099417" y="2153648"/>
              <a:ext cx="1878386" cy="2536100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2A2BA6-8F74-D39F-3E3A-201568DADE42}"/>
                </a:ext>
              </a:extLst>
            </p:cNvPr>
            <p:cNvSpPr txBox="1"/>
            <p:nvPr/>
          </p:nvSpPr>
          <p:spPr>
            <a:xfrm>
              <a:off x="1262179" y="2319672"/>
              <a:ext cx="16181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it like this?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Did you remember how to spell the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/k/ sounds?</a:t>
              </a: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58722E26-5381-78AC-8609-1A38AF366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385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22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words to finish the sentence?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2087146" y="2057516"/>
            <a:ext cx="8017703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Sassoon Sans US 2023" pitchFamily="2" charset="77"/>
              </a:rPr>
              <a:t>He _____ all his money in the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2800" dirty="0">
                <a:latin typeface="Sassoon Sans US 2023" pitchFamily="2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7731749" y="201598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bank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6717436" y="5434674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Sassoon Sans US 2023" pitchFamily="2" charset="77"/>
              </a:rPr>
              <a:t>bank</a:t>
            </a:r>
            <a:endParaRPr lang="en-GB" sz="2400" dirty="0">
              <a:latin typeface="Sassoon Sans US 2023" pitchFamily="2" charset="77"/>
            </a:endParaRPr>
          </a:p>
        </p:txBody>
      </p:sp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43E8C276-3E8A-8FEE-39E6-D4D9D0CF7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408" y="2778985"/>
            <a:ext cx="2471178" cy="23730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F88D684-138D-4B0E-FCEF-6429524FA58C}"/>
              </a:ext>
            </a:extLst>
          </p:cNvPr>
          <p:cNvGrpSpPr/>
          <p:nvPr/>
        </p:nvGrpSpPr>
        <p:grpSpPr>
          <a:xfrm>
            <a:off x="6868350" y="6070244"/>
            <a:ext cx="1023144" cy="165109"/>
            <a:chOff x="4453662" y="3199988"/>
            <a:chExt cx="1023144" cy="16510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2B891FE-AF16-0D32-86E4-889302B3A939}"/>
                </a:ext>
              </a:extLst>
            </p:cNvPr>
            <p:cNvSpPr/>
            <p:nvPr/>
          </p:nvSpPr>
          <p:spPr>
            <a:xfrm>
              <a:off x="4453662" y="3199988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A61BD5B-41CE-630B-7349-554CA29B8784}"/>
                </a:ext>
              </a:extLst>
            </p:cNvPr>
            <p:cNvSpPr/>
            <p:nvPr/>
          </p:nvSpPr>
          <p:spPr>
            <a:xfrm>
              <a:off x="4748375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5F32F78-12A4-E799-30C7-A501C3646531}"/>
                </a:ext>
              </a:extLst>
            </p:cNvPr>
            <p:cNvSpPr/>
            <p:nvPr/>
          </p:nvSpPr>
          <p:spPr>
            <a:xfrm>
              <a:off x="5018980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C215E31-FDB3-9FEA-564E-9CB1B9892590}"/>
                </a:ext>
              </a:extLst>
            </p:cNvPr>
            <p:cNvSpPr/>
            <p:nvPr/>
          </p:nvSpPr>
          <p:spPr>
            <a:xfrm>
              <a:off x="5319273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AD8C783-C34F-C697-CC22-ABC6BEDC1C16}"/>
              </a:ext>
            </a:extLst>
          </p:cNvPr>
          <p:cNvSpPr txBox="1"/>
          <p:nvPr/>
        </p:nvSpPr>
        <p:spPr>
          <a:xfrm>
            <a:off x="3873687" y="1996828"/>
            <a:ext cx="816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kept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178165-4F78-2876-043C-FAC032CCBCBC}"/>
              </a:ext>
            </a:extLst>
          </p:cNvPr>
          <p:cNvSpPr txBox="1"/>
          <p:nvPr/>
        </p:nvSpPr>
        <p:spPr>
          <a:xfrm>
            <a:off x="4318322" y="5436689"/>
            <a:ext cx="11769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Sassoon Sans US 2023" pitchFamily="2" charset="77"/>
              </a:rPr>
              <a:t>kept</a:t>
            </a:r>
            <a:endParaRPr lang="en-GB" sz="2400" dirty="0">
              <a:latin typeface="Sassoon Sans US 2023" pitchFamily="2" charset="77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403FCE-90AA-94A8-EC8D-47A6793CE1F5}"/>
              </a:ext>
            </a:extLst>
          </p:cNvPr>
          <p:cNvGrpSpPr/>
          <p:nvPr/>
        </p:nvGrpSpPr>
        <p:grpSpPr>
          <a:xfrm>
            <a:off x="4465537" y="6070244"/>
            <a:ext cx="924006" cy="165109"/>
            <a:chOff x="4525758" y="3199988"/>
            <a:chExt cx="924006" cy="165109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F0C9EA-293F-3205-9390-651AA10AC5EF}"/>
                </a:ext>
              </a:extLst>
            </p:cNvPr>
            <p:cNvSpPr/>
            <p:nvPr/>
          </p:nvSpPr>
          <p:spPr>
            <a:xfrm>
              <a:off x="4525758" y="3199988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2C953D-9B71-1910-382E-6311F6E31D81}"/>
                </a:ext>
              </a:extLst>
            </p:cNvPr>
            <p:cNvSpPr/>
            <p:nvPr/>
          </p:nvSpPr>
          <p:spPr>
            <a:xfrm>
              <a:off x="4809472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4B98AB0-E9A8-F01B-214B-D89C12D153D7}"/>
                </a:ext>
              </a:extLst>
            </p:cNvPr>
            <p:cNvSpPr/>
            <p:nvPr/>
          </p:nvSpPr>
          <p:spPr>
            <a:xfrm>
              <a:off x="5090235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8C35F6D-5203-33F4-CA59-1C42065CB3F8}"/>
                </a:ext>
              </a:extLst>
            </p:cNvPr>
            <p:cNvSpPr/>
            <p:nvPr/>
          </p:nvSpPr>
          <p:spPr>
            <a:xfrm>
              <a:off x="5292231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3464E1-CC61-9A0F-D59A-C1AB80785975}"/>
              </a:ext>
            </a:extLst>
          </p:cNvPr>
          <p:cNvGrpSpPr/>
          <p:nvPr/>
        </p:nvGrpSpPr>
        <p:grpSpPr>
          <a:xfrm>
            <a:off x="603527" y="2153648"/>
            <a:ext cx="2374276" cy="4199414"/>
            <a:chOff x="603527" y="2153648"/>
            <a:chExt cx="2374276" cy="4199414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4F2B90B-D5C6-7C30-303C-592CBBB49441}"/>
                </a:ext>
              </a:extLst>
            </p:cNvPr>
            <p:cNvSpPr/>
            <p:nvPr/>
          </p:nvSpPr>
          <p:spPr>
            <a:xfrm rot="11252001">
              <a:off x="1099417" y="2153648"/>
              <a:ext cx="1878386" cy="2536100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3B4CF7-5F3A-FF34-6FDC-4140C3B58182}"/>
                </a:ext>
              </a:extLst>
            </p:cNvPr>
            <p:cNvSpPr txBox="1"/>
            <p:nvPr/>
          </p:nvSpPr>
          <p:spPr>
            <a:xfrm>
              <a:off x="1262179" y="2319672"/>
              <a:ext cx="16181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them like this?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Did you remember how to spell the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/k/ sound?</a:t>
              </a:r>
            </a:p>
          </p:txBody>
        </p: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22A17B80-16EE-C75E-67BD-D8CE016A3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345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23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40EFB6A-523C-A20B-3B44-D8C43D27C482}"/>
              </a:ext>
            </a:extLst>
          </p:cNvPr>
          <p:cNvSpPr txBox="1">
            <a:spLocks/>
          </p:cNvSpPr>
          <p:nvPr/>
        </p:nvSpPr>
        <p:spPr>
          <a:xfrm>
            <a:off x="2956939" y="2055140"/>
            <a:ext cx="9235061" cy="6799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Sassoon Sans US 2023" pitchFamily="2" charset="0"/>
              </a:rPr>
              <a:t>The girls often talked about the </a:t>
            </a:r>
            <a:r>
              <a:rPr lang="en-GB" sz="2800" dirty="0">
                <a:latin typeface="Sassoon Sans US 2023" pitchFamily="2" charset="0"/>
                <a:cs typeface="Arial" panose="020B0604020202020204" pitchFamily="34" charset="0"/>
              </a:rPr>
              <a:t>________ of unicorns</a:t>
            </a:r>
            <a:r>
              <a:rPr lang="en-GB" sz="2800" dirty="0">
                <a:latin typeface="Sassoon Sans US 2023" pitchFamily="2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4A1AF9-F243-6547-C1BD-30347C8CC0A5}"/>
              </a:ext>
            </a:extLst>
          </p:cNvPr>
          <p:cNvSpPr txBox="1"/>
          <p:nvPr/>
        </p:nvSpPr>
        <p:spPr>
          <a:xfrm>
            <a:off x="8567777" y="2006874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topic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9C0DE4-EC40-E597-7A12-1392E23A3AAD}"/>
              </a:ext>
            </a:extLst>
          </p:cNvPr>
          <p:cNvSpPr txBox="1"/>
          <p:nvPr/>
        </p:nvSpPr>
        <p:spPr>
          <a:xfrm>
            <a:off x="7047564" y="5441730"/>
            <a:ext cx="1284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Sassoon Sans US 2023" pitchFamily="2" charset="77"/>
              </a:rPr>
              <a:t>topic</a:t>
            </a:r>
            <a:endParaRPr lang="en-GB" sz="2400" dirty="0">
              <a:latin typeface="Sassoon Sans US 2023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3D63E9-7658-23E9-1864-67440BF2459F}"/>
              </a:ext>
            </a:extLst>
          </p:cNvPr>
          <p:cNvGrpSpPr/>
          <p:nvPr/>
        </p:nvGrpSpPr>
        <p:grpSpPr>
          <a:xfrm>
            <a:off x="7150333" y="6078176"/>
            <a:ext cx="1056498" cy="144000"/>
            <a:chOff x="5327158" y="6049909"/>
            <a:chExt cx="1056498" cy="144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5BB3A21-25E0-E5AC-59D3-5FCEF3E5247D}"/>
                </a:ext>
              </a:extLst>
            </p:cNvPr>
            <p:cNvGrpSpPr/>
            <p:nvPr/>
          </p:nvGrpSpPr>
          <p:grpSpPr>
            <a:xfrm>
              <a:off x="5327158" y="6049909"/>
              <a:ext cx="687447" cy="144000"/>
              <a:chOff x="5253255" y="2952096"/>
              <a:chExt cx="353236" cy="72000"/>
            </a:xfrm>
            <a:solidFill>
              <a:srgbClr val="3372DC"/>
            </a:solidFill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6C32803-17EE-94D9-C30F-418E3C1FE4A9}"/>
                  </a:ext>
                </a:extLst>
              </p:cNvPr>
              <p:cNvSpPr/>
              <p:nvPr/>
            </p:nvSpPr>
            <p:spPr>
              <a:xfrm>
                <a:off x="5378062" y="2952096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rgbClr val="3372DC"/>
                    </a:solidFill>
                  </a:ln>
                  <a:latin typeface="Muli" pitchFamily="2" charset="77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6042213-A80B-6B1F-88A7-E659F225036F}"/>
                  </a:ext>
                </a:extLst>
              </p:cNvPr>
              <p:cNvSpPr/>
              <p:nvPr/>
            </p:nvSpPr>
            <p:spPr>
              <a:xfrm>
                <a:off x="5534491" y="2952096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rgbClr val="3372DC"/>
                    </a:solidFill>
                  </a:ln>
                  <a:latin typeface="Muli" pitchFamily="2" charset="77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1E8D2FE-E770-6634-083C-11DCF8027BAB}"/>
                  </a:ext>
                </a:extLst>
              </p:cNvPr>
              <p:cNvSpPr/>
              <p:nvPr/>
            </p:nvSpPr>
            <p:spPr>
              <a:xfrm>
                <a:off x="5253255" y="2952096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rgbClr val="3372DC"/>
                    </a:solidFill>
                  </a:ln>
                  <a:latin typeface="Muli" pitchFamily="2" charset="77"/>
                </a:endParaRPr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A43AFAB-E116-0521-EED4-7DB39F8DC49F}"/>
                </a:ext>
              </a:extLst>
            </p:cNvPr>
            <p:cNvSpPr/>
            <p:nvPr/>
          </p:nvSpPr>
          <p:spPr>
            <a:xfrm>
              <a:off x="6054115" y="6049909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42516AE-CCAA-9F90-A96D-2F8CB83B3980}"/>
                </a:ext>
              </a:extLst>
            </p:cNvPr>
            <p:cNvSpPr/>
            <p:nvPr/>
          </p:nvSpPr>
          <p:spPr>
            <a:xfrm>
              <a:off x="6243534" y="6049909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8" name="Picture 7" descr="A picture containing animal figure, clipart, art, creativity&#10;&#10;Description automatically generated">
            <a:extLst>
              <a:ext uri="{FF2B5EF4-FFF2-40B4-BE49-F238E27FC236}">
                <a16:creationId xmlns:a16="http://schemas.microsoft.com/office/drawing/2014/main" id="{D556E1D4-DA1B-6AAE-771D-BBAEC424E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103525" y="2980329"/>
            <a:ext cx="2359762" cy="2187337"/>
          </a:xfrm>
          <a:prstGeom prst="rect">
            <a:avLst/>
          </a:prstGeom>
        </p:spPr>
      </p:pic>
      <p:pic>
        <p:nvPicPr>
          <p:cNvPr id="18" name="Picture 17" descr="A picture containing animal figure, clipart&#10;&#10;Description automatically generated">
            <a:extLst>
              <a:ext uri="{FF2B5EF4-FFF2-40B4-BE49-F238E27FC236}">
                <a16:creationId xmlns:a16="http://schemas.microsoft.com/office/drawing/2014/main" id="{22D29B1C-8B56-5639-3527-DBBF4DD59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514" y="2910323"/>
            <a:ext cx="2570258" cy="238245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C399877-352D-7258-754D-EE798CC5FD86}"/>
              </a:ext>
            </a:extLst>
          </p:cNvPr>
          <p:cNvGrpSpPr/>
          <p:nvPr/>
        </p:nvGrpSpPr>
        <p:grpSpPr>
          <a:xfrm>
            <a:off x="603527" y="2153648"/>
            <a:ext cx="2374276" cy="4199414"/>
            <a:chOff x="603527" y="2153648"/>
            <a:chExt cx="2374276" cy="4199414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E056841-6CB0-AD52-AA6C-BB0FD35F322D}"/>
                </a:ext>
              </a:extLst>
            </p:cNvPr>
            <p:cNvSpPr/>
            <p:nvPr/>
          </p:nvSpPr>
          <p:spPr>
            <a:xfrm rot="11252001">
              <a:off x="1099417" y="2153648"/>
              <a:ext cx="1878386" cy="2536100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75A3CE-7D53-51C9-6C5E-7A1FB7D18918}"/>
                </a:ext>
              </a:extLst>
            </p:cNvPr>
            <p:cNvSpPr txBox="1"/>
            <p:nvPr/>
          </p:nvSpPr>
          <p:spPr>
            <a:xfrm>
              <a:off x="1262179" y="2319672"/>
              <a:ext cx="16181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it like this?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Did you remember how to spell the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/k/ sound?</a:t>
              </a:r>
            </a:p>
          </p:txBody>
        </p:sp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67858A44-CCDC-5370-E87B-2EA194B3C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457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24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40EFB6A-523C-A20B-3B44-D8C43D27C482}"/>
              </a:ext>
            </a:extLst>
          </p:cNvPr>
          <p:cNvSpPr txBox="1">
            <a:spLocks/>
          </p:cNvSpPr>
          <p:nvPr/>
        </p:nvSpPr>
        <p:spPr>
          <a:xfrm>
            <a:off x="3152047" y="2055140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Sassoon Sans US 2023" pitchFamily="2" charset="77"/>
              </a:rPr>
              <a:t>She saw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Sassoon Sans US 2023" pitchFamily="2" charset="77"/>
              </a:rPr>
              <a:t>in her eyes.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4A1AF9-F243-6547-C1BD-30347C8CC0A5}"/>
              </a:ext>
            </a:extLst>
          </p:cNvPr>
          <p:cNvSpPr txBox="1"/>
          <p:nvPr/>
        </p:nvSpPr>
        <p:spPr>
          <a:xfrm>
            <a:off x="5433370" y="2002605"/>
            <a:ext cx="947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Sassoon Sans US 2023" pitchFamily="2" charset="77"/>
              </a:rPr>
              <a:t>panic</a:t>
            </a:r>
            <a:endParaRPr lang="en-GB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9C0DE4-EC40-E597-7A12-1392E23A3AAD}"/>
              </a:ext>
            </a:extLst>
          </p:cNvPr>
          <p:cNvSpPr txBox="1"/>
          <p:nvPr/>
        </p:nvSpPr>
        <p:spPr>
          <a:xfrm>
            <a:off x="5412797" y="5441730"/>
            <a:ext cx="13869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Sassoon Sans US 2023" pitchFamily="2" charset="77"/>
              </a:rPr>
              <a:t>panic</a:t>
            </a:r>
            <a:endParaRPr lang="en-GB" sz="2400" dirty="0">
              <a:latin typeface="Sassoon Sans US 2023" pitchFamily="2" charset="77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B7CC2C-0F0F-3E75-EC83-2118F5B91D36}"/>
              </a:ext>
            </a:extLst>
          </p:cNvPr>
          <p:cNvGrpSpPr/>
          <p:nvPr/>
        </p:nvGrpSpPr>
        <p:grpSpPr>
          <a:xfrm>
            <a:off x="5598182" y="6078176"/>
            <a:ext cx="1073025" cy="144000"/>
            <a:chOff x="5646993" y="6067171"/>
            <a:chExt cx="1073025" cy="144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F0C749C-11C0-9D1B-28F4-D92F10CBFDC3}"/>
                </a:ext>
              </a:extLst>
            </p:cNvPr>
            <p:cNvGrpSpPr/>
            <p:nvPr/>
          </p:nvGrpSpPr>
          <p:grpSpPr>
            <a:xfrm>
              <a:off x="5646993" y="6067171"/>
              <a:ext cx="1073025" cy="144000"/>
              <a:chOff x="5646993" y="6067171"/>
              <a:chExt cx="1073025" cy="1440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C56C0D0-FAE8-6376-6104-760969B758BE}"/>
                  </a:ext>
                </a:extLst>
              </p:cNvPr>
              <p:cNvSpPr/>
              <p:nvPr/>
            </p:nvSpPr>
            <p:spPr>
              <a:xfrm>
                <a:off x="5646993" y="6067171"/>
                <a:ext cx="140122" cy="144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rgbClr val="3372DC"/>
                    </a:solidFill>
                  </a:ln>
                  <a:latin typeface="Muli" pitchFamily="2" charset="77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002B285-122B-B5F2-5431-EDEDD08258F7}"/>
                  </a:ext>
                </a:extLst>
              </p:cNvPr>
              <p:cNvSpPr/>
              <p:nvPr/>
            </p:nvSpPr>
            <p:spPr>
              <a:xfrm>
                <a:off x="5904369" y="6067171"/>
                <a:ext cx="140122" cy="144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rgbClr val="3372DC"/>
                    </a:solidFill>
                  </a:ln>
                  <a:latin typeface="Muli" pitchFamily="2" charset="77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DF7155D-8049-64B6-615D-83F4974B7100}"/>
                  </a:ext>
                </a:extLst>
              </p:cNvPr>
              <p:cNvSpPr/>
              <p:nvPr/>
            </p:nvSpPr>
            <p:spPr>
              <a:xfrm>
                <a:off x="6388153" y="6067171"/>
                <a:ext cx="140122" cy="144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rgbClr val="3372DC"/>
                    </a:solidFill>
                  </a:ln>
                  <a:latin typeface="Muli" pitchFamily="2" charset="77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BD5BD60-228C-9D0F-79B7-DD1FCAD1843F}"/>
                  </a:ext>
                </a:extLst>
              </p:cNvPr>
              <p:cNvSpPr/>
              <p:nvPr/>
            </p:nvSpPr>
            <p:spPr>
              <a:xfrm>
                <a:off x="6579896" y="6067171"/>
                <a:ext cx="140122" cy="144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rgbClr val="3372DC"/>
                    </a:solidFill>
                  </a:ln>
                  <a:latin typeface="Muli" pitchFamily="2" charset="77"/>
                </a:endParaRP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D6F54D9-B5CC-4A6D-0E13-9CB6358AAFC3}"/>
                </a:ext>
              </a:extLst>
            </p:cNvPr>
            <p:cNvSpPr/>
            <p:nvPr/>
          </p:nvSpPr>
          <p:spPr>
            <a:xfrm>
              <a:off x="6195487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5" name="Picture 4" descr="A cartoon of a child with blonde hair and blue eyes&#10;&#10;Description automatically generated with medium confidence">
            <a:extLst>
              <a:ext uri="{FF2B5EF4-FFF2-40B4-BE49-F238E27FC236}">
                <a16:creationId xmlns:a16="http://schemas.microsoft.com/office/drawing/2014/main" id="{72552ADD-89E0-0865-7A4D-9C8C315C7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420" y="2864691"/>
            <a:ext cx="2187673" cy="242856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D3E0FE2-1F49-D17F-6565-F212C20E90C4}"/>
              </a:ext>
            </a:extLst>
          </p:cNvPr>
          <p:cNvGrpSpPr/>
          <p:nvPr/>
        </p:nvGrpSpPr>
        <p:grpSpPr>
          <a:xfrm>
            <a:off x="603527" y="2153648"/>
            <a:ext cx="2374276" cy="4199414"/>
            <a:chOff x="603527" y="2153648"/>
            <a:chExt cx="2374276" cy="419941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9AE0FE8-C535-9BE4-A63A-87998E9FC294}"/>
                </a:ext>
              </a:extLst>
            </p:cNvPr>
            <p:cNvSpPr/>
            <p:nvPr/>
          </p:nvSpPr>
          <p:spPr>
            <a:xfrm rot="11252001">
              <a:off x="1099417" y="2153648"/>
              <a:ext cx="1878386" cy="2536100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46A721-41B8-0FF2-5B73-BE142678C7F2}"/>
                </a:ext>
              </a:extLst>
            </p:cNvPr>
            <p:cNvSpPr txBox="1"/>
            <p:nvPr/>
          </p:nvSpPr>
          <p:spPr>
            <a:xfrm>
              <a:off x="1262179" y="2319672"/>
              <a:ext cx="16181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it like this?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Did you remember how to spell the </a:t>
              </a:r>
            </a:p>
            <a:p>
              <a:pPr algn="ctr"/>
              <a:r>
                <a:rPr lang="en-GB" dirty="0">
                  <a:latin typeface="Sassoon Sans US 2023" pitchFamily="2" charset="77"/>
                </a:rPr>
                <a:t>/k/ sound?</a:t>
              </a: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CD5E85C9-CC7D-2E08-4857-9E2E4BD7B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96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25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0407" y="628321"/>
            <a:ext cx="7667555" cy="365125"/>
          </a:xfrm>
        </p:spPr>
        <p:txBody>
          <a:bodyPr/>
          <a:lstStyle/>
          <a:p>
            <a:r>
              <a:rPr lang="en-GB" dirty="0"/>
              <a:t>Pictures for Independent Extended Learning (Optional)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EB4DFC9-E58D-2ECB-453D-8288AF828CF9}"/>
              </a:ext>
            </a:extLst>
          </p:cNvPr>
          <p:cNvGraphicFramePr>
            <a:graphicFrameLocks noGrp="1"/>
          </p:cNvGraphicFramePr>
          <p:nvPr/>
        </p:nvGraphicFramePr>
        <p:xfrm>
          <a:off x="301170" y="1748366"/>
          <a:ext cx="11586030" cy="48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206">
                  <a:extLst>
                    <a:ext uri="{9D8B030D-6E8A-4147-A177-3AD203B41FA5}">
                      <a16:colId xmlns:a16="http://schemas.microsoft.com/office/drawing/2014/main" val="339552166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2116028060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102027189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68570163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21474053"/>
                    </a:ext>
                  </a:extLst>
                </a:gridCol>
              </a:tblGrid>
              <a:tr h="2416024">
                <a:tc>
                  <a:txBody>
                    <a:bodyPr/>
                    <a:lstStyle/>
                    <a:p>
                      <a:pPr algn="ctr"/>
                      <a:endParaRPr lang="en-GB" sz="32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617191"/>
                  </a:ext>
                </a:extLst>
              </a:tr>
              <a:tr h="2416024">
                <a:tc>
                  <a:txBody>
                    <a:bodyPr/>
                    <a:lstStyle/>
                    <a:p>
                      <a:pPr algn="ctr"/>
                      <a:endParaRPr lang="en-GB" sz="32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369593"/>
                  </a:ext>
                </a:extLst>
              </a:tr>
            </a:tbl>
          </a:graphicData>
        </a:graphic>
      </p:graphicFrame>
      <p:pic>
        <p:nvPicPr>
          <p:cNvPr id="3" name="Picture 2" descr="A picture containing seat&#10;&#10;Description automatically generated">
            <a:extLst>
              <a:ext uri="{FF2B5EF4-FFF2-40B4-BE49-F238E27FC236}">
                <a16:creationId xmlns:a16="http://schemas.microsoft.com/office/drawing/2014/main" id="{9A0A52AF-1089-3C08-3936-819F75685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027" y="4362076"/>
            <a:ext cx="1765343" cy="1976939"/>
          </a:xfrm>
          <a:prstGeom prst="rect">
            <a:avLst/>
          </a:prstGeom>
        </p:spPr>
      </p:pic>
      <p:pic>
        <p:nvPicPr>
          <p:cNvPr id="7" name="Picture 6" descr="A picture containing vehicle, land vehicle, tire, wheel&#10;&#10;Description automatically generated">
            <a:extLst>
              <a:ext uri="{FF2B5EF4-FFF2-40B4-BE49-F238E27FC236}">
                <a16:creationId xmlns:a16="http://schemas.microsoft.com/office/drawing/2014/main" id="{FFCCD928-3348-413C-47DF-08CA56665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9513" y="2443492"/>
            <a:ext cx="1912552" cy="1127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F11070-07BA-5062-B023-399695CE1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563" y="4618531"/>
            <a:ext cx="1800103" cy="1551214"/>
          </a:xfrm>
          <a:prstGeom prst="rect">
            <a:avLst/>
          </a:prstGeom>
        </p:spPr>
      </p:pic>
      <p:pic>
        <p:nvPicPr>
          <p:cNvPr id="10" name="Picture 9" descr="A picture containing clipart, cartoon, illustration, art&#10;&#10;Description automatically generated">
            <a:extLst>
              <a:ext uri="{FF2B5EF4-FFF2-40B4-BE49-F238E27FC236}">
                <a16:creationId xmlns:a16="http://schemas.microsoft.com/office/drawing/2014/main" id="{413892F5-8F9C-AE65-8B9C-196FB0A74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012" y="2067334"/>
            <a:ext cx="1088999" cy="1805956"/>
          </a:xfrm>
          <a:prstGeom prst="rect">
            <a:avLst/>
          </a:prstGeom>
        </p:spPr>
      </p:pic>
      <p:pic>
        <p:nvPicPr>
          <p:cNvPr id="9" name="Picture 8" descr="A cartoon of a child waving&#10;&#10;Description automatically generated with medium confidence">
            <a:extLst>
              <a:ext uri="{FF2B5EF4-FFF2-40B4-BE49-F238E27FC236}">
                <a16:creationId xmlns:a16="http://schemas.microsoft.com/office/drawing/2014/main" id="{8AF16A33-793B-EDE7-B1B7-664C2BC6AD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3129" y="4928862"/>
            <a:ext cx="817026" cy="1497338"/>
          </a:xfrm>
          <a:prstGeom prst="rect">
            <a:avLst/>
          </a:prstGeom>
        </p:spPr>
      </p:pic>
      <p:pic>
        <p:nvPicPr>
          <p:cNvPr id="12" name="Picture 1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38F130BC-DD45-9375-3E39-8D70FAEB29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0155" y="4362076"/>
            <a:ext cx="874629" cy="206412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0CCFEC-5BE1-5348-7F7C-2F85F6B4178B}"/>
              </a:ext>
            </a:extLst>
          </p:cNvPr>
          <p:cNvCxnSpPr/>
          <p:nvPr/>
        </p:nvCxnSpPr>
        <p:spPr>
          <a:xfrm>
            <a:off x="2972736" y="4362076"/>
            <a:ext cx="186100" cy="445451"/>
          </a:xfrm>
          <a:prstGeom prst="straightConnector1">
            <a:avLst/>
          </a:prstGeom>
          <a:ln w="38100">
            <a:solidFill>
              <a:srgbClr val="FF37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stainless steel sink with a faucet&#10;&#10;Description automatically generated">
            <a:extLst>
              <a:ext uri="{FF2B5EF4-FFF2-40B4-BE49-F238E27FC236}">
                <a16:creationId xmlns:a16="http://schemas.microsoft.com/office/drawing/2014/main" id="{54440E6D-FD36-AC44-C490-8038F9E58C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4314" y="4246094"/>
            <a:ext cx="2115065" cy="2115065"/>
          </a:xfrm>
          <a:prstGeom prst="rect">
            <a:avLst/>
          </a:prstGeom>
        </p:spPr>
      </p:pic>
      <p:pic>
        <p:nvPicPr>
          <p:cNvPr id="18" name="Picture 17" descr="A picture containing electronics, electronic device, output device, computer hardware&#10;&#10;Description automatically generated">
            <a:extLst>
              <a:ext uri="{FF2B5EF4-FFF2-40B4-BE49-F238E27FC236}">
                <a16:creationId xmlns:a16="http://schemas.microsoft.com/office/drawing/2014/main" id="{3FD17972-2D3B-C970-B214-0F471FBB53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1379" y="2017575"/>
            <a:ext cx="1858469" cy="1858469"/>
          </a:xfrm>
          <a:prstGeom prst="rect">
            <a:avLst/>
          </a:prstGeom>
        </p:spPr>
      </p:pic>
      <p:pic>
        <p:nvPicPr>
          <p:cNvPr id="20" name="Picture 19" descr="A picture containing triangle, colorfulness, creative arts, design&#10;&#10;Description automatically generated">
            <a:extLst>
              <a:ext uri="{FF2B5EF4-FFF2-40B4-BE49-F238E27FC236}">
                <a16:creationId xmlns:a16="http://schemas.microsoft.com/office/drawing/2014/main" id="{72E436F9-39C0-026B-DF7D-BF07F62376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72099">
            <a:off x="344923" y="4173495"/>
            <a:ext cx="2397624" cy="2397624"/>
          </a:xfrm>
          <a:prstGeom prst="rect">
            <a:avLst/>
          </a:prstGeom>
        </p:spPr>
      </p:pic>
      <p:pic>
        <p:nvPicPr>
          <p:cNvPr id="22" name="Picture 21" descr="A corn on the cob&#10;&#10;Description automatically generated with medium confidence">
            <a:extLst>
              <a:ext uri="{FF2B5EF4-FFF2-40B4-BE49-F238E27FC236}">
                <a16:creationId xmlns:a16="http://schemas.microsoft.com/office/drawing/2014/main" id="{F56F9F1B-99F8-4050-8F23-5B12693072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53458" y="1833054"/>
            <a:ext cx="2115065" cy="2115065"/>
          </a:xfrm>
          <a:prstGeom prst="rect">
            <a:avLst/>
          </a:prstGeom>
        </p:spPr>
      </p:pic>
      <p:pic>
        <p:nvPicPr>
          <p:cNvPr id="24" name="Picture 23" descr="A gold key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901EE59-E446-278B-DC4D-A34D7CA628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511099">
            <a:off x="10115927" y="1759822"/>
            <a:ext cx="1028352" cy="227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87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26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87045" y="628321"/>
            <a:ext cx="7414277" cy="320675"/>
          </a:xfrm>
        </p:spPr>
        <p:txBody>
          <a:bodyPr/>
          <a:lstStyle/>
          <a:p>
            <a:r>
              <a:rPr lang="en-GB" dirty="0"/>
              <a:t>Pictures for Independent Extended Learning (Optional)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EB4DFC9-E58D-2ECB-453D-8288AF828CF9}"/>
              </a:ext>
            </a:extLst>
          </p:cNvPr>
          <p:cNvGraphicFramePr>
            <a:graphicFrameLocks noGrp="1"/>
          </p:cNvGraphicFramePr>
          <p:nvPr/>
        </p:nvGraphicFramePr>
        <p:xfrm>
          <a:off x="301170" y="1748366"/>
          <a:ext cx="11586030" cy="48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206">
                  <a:extLst>
                    <a:ext uri="{9D8B030D-6E8A-4147-A177-3AD203B41FA5}">
                      <a16:colId xmlns:a16="http://schemas.microsoft.com/office/drawing/2014/main" val="339552166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2116028060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102027189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68570163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21474053"/>
                    </a:ext>
                  </a:extLst>
                </a:gridCol>
              </a:tblGrid>
              <a:tr h="2416024">
                <a:tc>
                  <a:txBody>
                    <a:bodyPr/>
                    <a:lstStyle/>
                    <a:p>
                      <a:pPr algn="ctr"/>
                      <a:endParaRPr lang="en-GB" sz="32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617191"/>
                  </a:ext>
                </a:extLst>
              </a:tr>
              <a:tr h="2416024">
                <a:tc>
                  <a:txBody>
                    <a:bodyPr/>
                    <a:lstStyle/>
                    <a:p>
                      <a:pPr algn="ctr"/>
                      <a:endParaRPr lang="en-GB" sz="32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369593"/>
                  </a:ext>
                </a:extLst>
              </a:tr>
            </a:tbl>
          </a:graphicData>
        </a:graphic>
      </p:graphicFrame>
      <p:pic>
        <p:nvPicPr>
          <p:cNvPr id="6" name="Picture 5" descr="A cartoon shark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E65E208-3550-EFA5-AD0E-E661A5928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46" y="2406651"/>
            <a:ext cx="1892676" cy="1022349"/>
          </a:xfrm>
          <a:prstGeom prst="rect">
            <a:avLst/>
          </a:prstGeom>
        </p:spPr>
      </p:pic>
      <p:pic>
        <p:nvPicPr>
          <p:cNvPr id="8" name="Picture 7" descr="A red and yellow sock&#10;&#10;Description automatically generated with medium confidence">
            <a:extLst>
              <a:ext uri="{FF2B5EF4-FFF2-40B4-BE49-F238E27FC236}">
                <a16:creationId xmlns:a16="http://schemas.microsoft.com/office/drawing/2014/main" id="{A2304949-5689-0A33-74EB-76EADE75E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711" y="2261570"/>
            <a:ext cx="1229154" cy="1419885"/>
          </a:xfrm>
          <a:prstGeom prst="rect">
            <a:avLst/>
          </a:prstGeom>
        </p:spPr>
      </p:pic>
      <p:pic>
        <p:nvPicPr>
          <p:cNvPr id="7" name="Picture 6" descr="A picture containing woodwind, pipe, wooden&#10;&#10;Description automatically generated">
            <a:extLst>
              <a:ext uri="{FF2B5EF4-FFF2-40B4-BE49-F238E27FC236}">
                <a16:creationId xmlns:a16="http://schemas.microsoft.com/office/drawing/2014/main" id="{F8B1CA31-D569-47B0-78FC-B134FD644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1039">
            <a:off x="5091370" y="1968697"/>
            <a:ext cx="2005629" cy="2005629"/>
          </a:xfrm>
          <a:prstGeom prst="rect">
            <a:avLst/>
          </a:prstGeom>
        </p:spPr>
      </p:pic>
      <p:pic>
        <p:nvPicPr>
          <p:cNvPr id="10" name="Picture 9" descr="A picture containing hockey, child, ice skating, cartoon&#10;&#10;Description automatically generated">
            <a:extLst>
              <a:ext uri="{FF2B5EF4-FFF2-40B4-BE49-F238E27FC236}">
                <a16:creationId xmlns:a16="http://schemas.microsoft.com/office/drawing/2014/main" id="{084D929E-546B-7192-CF74-3419B2D57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019" y="1911928"/>
            <a:ext cx="2055475" cy="2055475"/>
          </a:xfrm>
          <a:prstGeom prst="rect">
            <a:avLst/>
          </a:prstGeom>
        </p:spPr>
      </p:pic>
      <p:pic>
        <p:nvPicPr>
          <p:cNvPr id="12" name="Picture 11" descr="A group of toothpicks on a black background&#10;&#10;Description automatically generated">
            <a:extLst>
              <a:ext uri="{FF2B5EF4-FFF2-40B4-BE49-F238E27FC236}">
                <a16:creationId xmlns:a16="http://schemas.microsoft.com/office/drawing/2014/main" id="{53E01D00-9D93-0E9A-4922-B7B7F261C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4268" y="4357942"/>
            <a:ext cx="1975113" cy="1975113"/>
          </a:xfrm>
          <a:prstGeom prst="rect">
            <a:avLst/>
          </a:prstGeom>
        </p:spPr>
      </p:pic>
      <p:pic>
        <p:nvPicPr>
          <p:cNvPr id="14" name="Picture 13" descr="A group of musical instruments&#10;&#10;Description automatically generated with medium confidence">
            <a:extLst>
              <a:ext uri="{FF2B5EF4-FFF2-40B4-BE49-F238E27FC236}">
                <a16:creationId xmlns:a16="http://schemas.microsoft.com/office/drawing/2014/main" id="{952A5B2A-7F3E-F43E-0C1E-D0585222C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9863" y="4205781"/>
            <a:ext cx="2228642" cy="2279434"/>
          </a:xfrm>
          <a:prstGeom prst="rect">
            <a:avLst/>
          </a:prstGeom>
        </p:spPr>
      </p:pic>
      <p:pic>
        <p:nvPicPr>
          <p:cNvPr id="16" name="Picture 15" descr="A picture containing design&#10;&#10;Description automatically generated">
            <a:extLst>
              <a:ext uri="{FF2B5EF4-FFF2-40B4-BE49-F238E27FC236}">
                <a16:creationId xmlns:a16="http://schemas.microsoft.com/office/drawing/2014/main" id="{FC2A04EE-6A53-35D4-92E3-496BF85699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1555" y="4480825"/>
            <a:ext cx="1862532" cy="1870951"/>
          </a:xfrm>
          <a:prstGeom prst="rect">
            <a:avLst/>
          </a:prstGeom>
        </p:spPr>
      </p:pic>
      <p:pic>
        <p:nvPicPr>
          <p:cNvPr id="18" name="Picture 17" descr="A foo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5C66B84-77EF-E2DB-4E2A-7F6E045A02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04059">
            <a:off x="9454491" y="2114689"/>
            <a:ext cx="2802291" cy="2254016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BF4C86B-D4BE-68D1-6C20-B4BF6EB91863}"/>
              </a:ext>
            </a:extLst>
          </p:cNvPr>
          <p:cNvSpPr/>
          <p:nvPr/>
        </p:nvSpPr>
        <p:spPr>
          <a:xfrm>
            <a:off x="10686751" y="2102452"/>
            <a:ext cx="826245" cy="795212"/>
          </a:xfrm>
          <a:prstGeom prst="ellipse">
            <a:avLst/>
          </a:prstGeom>
          <a:noFill/>
          <a:ln w="38100">
            <a:solidFill>
              <a:srgbClr val="FF37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cartoon of a brown acorn&#10;&#10;Description automatically generated with low confidence">
            <a:extLst>
              <a:ext uri="{FF2B5EF4-FFF2-40B4-BE49-F238E27FC236}">
                <a16:creationId xmlns:a16="http://schemas.microsoft.com/office/drawing/2014/main" id="{BB4FCA5D-DEC7-A73A-7F7F-7FC1C7FF63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7508">
            <a:off x="568434" y="4606026"/>
            <a:ext cx="1846624" cy="1483353"/>
          </a:xfrm>
          <a:prstGeom prst="rect">
            <a:avLst/>
          </a:prstGeom>
        </p:spPr>
      </p:pic>
      <p:pic>
        <p:nvPicPr>
          <p:cNvPr id="23" name="Picture 22" descr="A picture containing notebook, book, office supplies, stationary&#10;&#10;Description automatically generated">
            <a:extLst>
              <a:ext uri="{FF2B5EF4-FFF2-40B4-BE49-F238E27FC236}">
                <a16:creationId xmlns:a16="http://schemas.microsoft.com/office/drawing/2014/main" id="{0059C2BF-97C6-1685-5374-A29CC09E0E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1293" y="4279860"/>
            <a:ext cx="2199375" cy="219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62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27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CD46C97-CD65-6D51-75A1-A31DECEF1A77}"/>
              </a:ext>
            </a:extLst>
          </p:cNvPr>
          <p:cNvSpPr txBox="1">
            <a:spLocks/>
          </p:cNvSpPr>
          <p:nvPr/>
        </p:nvSpPr>
        <p:spPr>
          <a:xfrm>
            <a:off x="2151233" y="783936"/>
            <a:ext cx="7889533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Sassoon Sans US 2023" pitchFamily="2" charset="77"/>
              </a:rPr>
              <a:t>Sort the pictures to the correct grapheme.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E26677D0-80F2-D7E7-7939-F283B5489879}"/>
              </a:ext>
            </a:extLst>
          </p:cNvPr>
          <p:cNvSpPr/>
          <p:nvPr/>
        </p:nvSpPr>
        <p:spPr>
          <a:xfrm>
            <a:off x="340121" y="1889228"/>
            <a:ext cx="3699109" cy="3587841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9951AA7E-BFD8-D2E9-C75F-DF3F6A9DC4E4}"/>
              </a:ext>
            </a:extLst>
          </p:cNvPr>
          <p:cNvSpPr/>
          <p:nvPr/>
        </p:nvSpPr>
        <p:spPr>
          <a:xfrm>
            <a:off x="4246444" y="1887678"/>
            <a:ext cx="3699109" cy="3587841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CE88582-888A-50F0-9F6F-1905351F2C61}"/>
              </a:ext>
            </a:extLst>
          </p:cNvPr>
          <p:cNvSpPr txBox="1"/>
          <p:nvPr/>
        </p:nvSpPr>
        <p:spPr>
          <a:xfrm>
            <a:off x="2016390" y="2084492"/>
            <a:ext cx="346570" cy="523220"/>
          </a:xfrm>
          <a:prstGeom prst="rect">
            <a:avLst/>
          </a:prstGeom>
          <a:noFill/>
          <a:ln w="508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25D160"/>
                </a:solidFill>
                <a:latin typeface="Sassoon Sans US 2023" pitchFamily="2" charset="77"/>
              </a:rPr>
              <a:t>c</a:t>
            </a:r>
            <a:endParaRPr lang="en-GB" sz="2800" b="1" dirty="0">
              <a:solidFill>
                <a:srgbClr val="25D160"/>
              </a:solidFill>
              <a:latin typeface="Muli" pitchFamily="2" charset="77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658FB3-EFD9-4921-014F-22AD8336C183}"/>
              </a:ext>
            </a:extLst>
          </p:cNvPr>
          <p:cNvSpPr txBox="1"/>
          <p:nvPr/>
        </p:nvSpPr>
        <p:spPr>
          <a:xfrm>
            <a:off x="5901621" y="2084492"/>
            <a:ext cx="396263" cy="523220"/>
          </a:xfrm>
          <a:prstGeom prst="rect">
            <a:avLst/>
          </a:prstGeom>
          <a:noFill/>
          <a:ln w="508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FF3760"/>
                </a:solidFill>
                <a:latin typeface="Sassoon Sans US 2023" pitchFamily="2" charset="77"/>
              </a:rPr>
              <a:t>k</a:t>
            </a:r>
            <a:endParaRPr lang="en-GB" sz="2800" b="1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101" name="Text Placeholder 1">
            <a:extLst>
              <a:ext uri="{FF2B5EF4-FFF2-40B4-BE49-F238E27FC236}">
                <a16:creationId xmlns:a16="http://schemas.microsoft.com/office/drawing/2014/main" id="{56583D9C-591B-01A1-582F-B24F3A40AEF1}"/>
              </a:ext>
            </a:extLst>
          </p:cNvPr>
          <p:cNvSpPr txBox="1">
            <a:spLocks/>
          </p:cNvSpPr>
          <p:nvPr/>
        </p:nvSpPr>
        <p:spPr>
          <a:xfrm>
            <a:off x="2151234" y="5753389"/>
            <a:ext cx="7889533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3372DC"/>
                </a:solidFill>
                <a:latin typeface="Sassoon Sans US 2023" pitchFamily="2" charset="77"/>
              </a:rPr>
              <a:t>Can you add any of your own words?</a:t>
            </a:r>
          </a:p>
        </p:txBody>
      </p:sp>
      <p:sp>
        <p:nvSpPr>
          <p:cNvPr id="102" name="Text Placeholder 1">
            <a:extLst>
              <a:ext uri="{FF2B5EF4-FFF2-40B4-BE49-F238E27FC236}">
                <a16:creationId xmlns:a16="http://schemas.microsoft.com/office/drawing/2014/main" id="{0CEF5195-6A1D-EC57-9A76-A47856379703}"/>
              </a:ext>
            </a:extLst>
          </p:cNvPr>
          <p:cNvSpPr txBox="1">
            <a:spLocks/>
          </p:cNvSpPr>
          <p:nvPr/>
        </p:nvSpPr>
        <p:spPr>
          <a:xfrm>
            <a:off x="1758695" y="6136394"/>
            <a:ext cx="8674610" cy="386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>
                <a:latin typeface="Sassoon Sans US 2023" pitchFamily="2" charset="77"/>
              </a:rPr>
              <a:t>When the pictures have been sorted, see if you can spell them.</a:t>
            </a:r>
          </a:p>
        </p:txBody>
      </p:sp>
      <p:sp>
        <p:nvSpPr>
          <p:cNvPr id="3" name="Rounded Rectangle 78">
            <a:extLst>
              <a:ext uri="{FF2B5EF4-FFF2-40B4-BE49-F238E27FC236}">
                <a16:creationId xmlns:a16="http://schemas.microsoft.com/office/drawing/2014/main" id="{F5B4B2ED-90A0-2F6F-B467-A6CDC1068901}"/>
              </a:ext>
            </a:extLst>
          </p:cNvPr>
          <p:cNvSpPr/>
          <p:nvPr/>
        </p:nvSpPr>
        <p:spPr>
          <a:xfrm>
            <a:off x="8160275" y="1887678"/>
            <a:ext cx="3699109" cy="3587841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1968EC-7360-CA89-BF45-F434D488E58B}"/>
              </a:ext>
            </a:extLst>
          </p:cNvPr>
          <p:cNvSpPr txBox="1"/>
          <p:nvPr/>
        </p:nvSpPr>
        <p:spPr>
          <a:xfrm>
            <a:off x="9761683" y="2067462"/>
            <a:ext cx="558166" cy="523220"/>
          </a:xfrm>
          <a:prstGeom prst="rect">
            <a:avLst/>
          </a:prstGeom>
          <a:noFill/>
          <a:ln w="508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7956D6"/>
                </a:solidFill>
                <a:latin typeface="Sassoon Sans US 2023" pitchFamily="2" charset="77"/>
              </a:rPr>
              <a:t>ck</a:t>
            </a:r>
            <a:endParaRPr lang="en-GB" sz="2800" b="1" dirty="0">
              <a:solidFill>
                <a:srgbClr val="7956D6"/>
              </a:solidFill>
              <a:latin typeface="Muli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C6CF8E-C3C4-8729-7434-EAD2F711DC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2736" y="393958"/>
            <a:ext cx="6246528" cy="320675"/>
          </a:xfrm>
        </p:spPr>
        <p:txBody>
          <a:bodyPr/>
          <a:lstStyle/>
          <a:p>
            <a:r>
              <a:rPr lang="en-US" dirty="0"/>
              <a:t>Sorting Mat</a:t>
            </a:r>
          </a:p>
        </p:txBody>
      </p:sp>
    </p:spTree>
    <p:extLst>
      <p:ext uri="{BB962C8B-B14F-4D97-AF65-F5344CB8AC3E}">
        <p14:creationId xmlns:p14="http://schemas.microsoft.com/office/powerpoint/2010/main" val="2241294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what they all mean?</a:t>
            </a:r>
          </a:p>
          <a:p>
            <a:r>
              <a:rPr lang="en-US" dirty="0"/>
              <a:t>What do the words have in common?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3BC3511-2F1F-7AEE-7990-6EB65B09374A}"/>
              </a:ext>
            </a:extLst>
          </p:cNvPr>
          <p:cNvSpPr txBox="1">
            <a:spLocks/>
          </p:cNvSpPr>
          <p:nvPr/>
        </p:nvSpPr>
        <p:spPr>
          <a:xfrm>
            <a:off x="4579505" y="203851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milk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F2920D7-4579-696C-1A90-EB16D06D1DFF}"/>
              </a:ext>
            </a:extLst>
          </p:cNvPr>
          <p:cNvSpPr txBox="1">
            <a:spLocks/>
          </p:cNvSpPr>
          <p:nvPr/>
        </p:nvSpPr>
        <p:spPr>
          <a:xfrm>
            <a:off x="4187200" y="2793957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skin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D651642-83C5-ADC4-3FCF-1452689A8CAB}"/>
              </a:ext>
            </a:extLst>
          </p:cNvPr>
          <p:cNvSpPr txBox="1">
            <a:spLocks/>
          </p:cNvSpPr>
          <p:nvPr/>
        </p:nvSpPr>
        <p:spPr>
          <a:xfrm>
            <a:off x="8325510" y="279395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drink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7E742A48-1E61-B822-6EA1-E16DE886617E}"/>
              </a:ext>
            </a:extLst>
          </p:cNvPr>
          <p:cNvSpPr txBox="1">
            <a:spLocks/>
          </p:cNvSpPr>
          <p:nvPr/>
        </p:nvSpPr>
        <p:spPr>
          <a:xfrm>
            <a:off x="796630" y="279395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backpack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C15FAA1-F541-030D-4320-71F59C349C1D}"/>
              </a:ext>
            </a:extLst>
          </p:cNvPr>
          <p:cNvSpPr txBox="1">
            <a:spLocks/>
          </p:cNvSpPr>
          <p:nvPr/>
        </p:nvSpPr>
        <p:spPr>
          <a:xfrm>
            <a:off x="662052" y="354939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kept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284B884-6263-0B91-6913-23403BADDBA5}"/>
              </a:ext>
            </a:extLst>
          </p:cNvPr>
          <p:cNvSpPr txBox="1">
            <a:spLocks/>
          </p:cNvSpPr>
          <p:nvPr/>
        </p:nvSpPr>
        <p:spPr>
          <a:xfrm>
            <a:off x="4444927" y="354939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topic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64A6DE01-A898-A3A0-608C-D0152B11432B}"/>
              </a:ext>
            </a:extLst>
          </p:cNvPr>
          <p:cNvSpPr txBox="1">
            <a:spLocks/>
          </p:cNvSpPr>
          <p:nvPr/>
        </p:nvSpPr>
        <p:spPr>
          <a:xfrm>
            <a:off x="8190932" y="354939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bank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CB6251F5-B5A0-72E4-8D4C-708BC53AEDBF}"/>
              </a:ext>
            </a:extLst>
          </p:cNvPr>
          <p:cNvSpPr txBox="1">
            <a:spLocks/>
          </p:cNvSpPr>
          <p:nvPr/>
        </p:nvSpPr>
        <p:spPr>
          <a:xfrm>
            <a:off x="8190932" y="203851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cake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18A7C6D-4008-4637-2882-0487BA07CD19}"/>
              </a:ext>
            </a:extLst>
          </p:cNvPr>
          <p:cNvSpPr txBox="1">
            <a:spLocks/>
          </p:cNvSpPr>
          <p:nvPr/>
        </p:nvSpPr>
        <p:spPr>
          <a:xfrm>
            <a:off x="4444927" y="430483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panic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C2053EB-9D94-89E1-8E87-122B9C6F73E0}"/>
              </a:ext>
            </a:extLst>
          </p:cNvPr>
          <p:cNvSpPr/>
          <p:nvPr/>
        </p:nvSpPr>
        <p:spPr>
          <a:xfrm>
            <a:off x="5255105" y="5060542"/>
            <a:ext cx="1771913" cy="61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u="sng" dirty="0">
                <a:solidFill>
                  <a:srgbClr val="FF3760"/>
                </a:solidFill>
                <a:latin typeface="Sassoon Sans US 2023" pitchFamily="2" charset="77"/>
              </a:rPr>
              <a:t>sk</a:t>
            </a:r>
            <a:r>
              <a:rPr lang="en-GB" sz="2000" dirty="0">
                <a:solidFill>
                  <a:srgbClr val="FF3760"/>
                </a:solidFill>
                <a:latin typeface="Sassoon Sans US 2023" pitchFamily="2" charset="77"/>
              </a:rPr>
              <a:t>in</a:t>
            </a:r>
          </a:p>
          <a:p>
            <a:pPr algn="ctr"/>
            <a:r>
              <a:rPr lang="en-GB" sz="2000" u="sng" dirty="0">
                <a:solidFill>
                  <a:srgbClr val="FF3760"/>
                </a:solidFill>
                <a:latin typeface="Sassoon Sans US 2023" pitchFamily="2" charset="77"/>
              </a:rPr>
              <a:t>dr</a:t>
            </a:r>
            <a:r>
              <a:rPr lang="en-GB" sz="2000" dirty="0">
                <a:solidFill>
                  <a:srgbClr val="FF3760"/>
                </a:solidFill>
                <a:latin typeface="Sassoon Sans US 2023" pitchFamily="2" charset="77"/>
              </a:rPr>
              <a:t>ink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0EF6DB4-2BD9-6AF1-63E1-7E2056245675}"/>
              </a:ext>
            </a:extLst>
          </p:cNvPr>
          <p:cNvSpPr txBox="1">
            <a:spLocks/>
          </p:cNvSpPr>
          <p:nvPr/>
        </p:nvSpPr>
        <p:spPr>
          <a:xfrm>
            <a:off x="333227" y="203851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Sassoon Sans US 2023" pitchFamily="2" charset="77"/>
              </a:rPr>
              <a:t>honk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D0F4F47-C493-E483-A403-929A1323B861}"/>
              </a:ext>
            </a:extLst>
          </p:cNvPr>
          <p:cNvGrpSpPr/>
          <p:nvPr/>
        </p:nvGrpSpPr>
        <p:grpSpPr>
          <a:xfrm>
            <a:off x="1916148" y="1958096"/>
            <a:ext cx="8371164" cy="2772149"/>
            <a:chOff x="1916148" y="1958096"/>
            <a:chExt cx="8371164" cy="2772149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32C9899-746A-C26A-BAE3-007933D23D45}"/>
                </a:ext>
              </a:extLst>
            </p:cNvPr>
            <p:cNvSpPr/>
            <p:nvPr/>
          </p:nvSpPr>
          <p:spPr>
            <a:xfrm>
              <a:off x="2243353" y="1974142"/>
              <a:ext cx="484979" cy="501613"/>
            </a:xfrm>
            <a:prstGeom prst="ellipse">
              <a:avLst/>
            </a:pr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E543AE0-3189-2C61-6CF8-E2094F0A2E7D}"/>
                </a:ext>
              </a:extLst>
            </p:cNvPr>
            <p:cNvSpPr/>
            <p:nvPr/>
          </p:nvSpPr>
          <p:spPr>
            <a:xfrm>
              <a:off x="1916148" y="3487350"/>
              <a:ext cx="299124" cy="480313"/>
            </a:xfrm>
            <a:prstGeom prst="ellipse">
              <a:avLst/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0327D14-AC56-DB73-966D-AC2A02E4247D}"/>
                </a:ext>
              </a:extLst>
            </p:cNvPr>
            <p:cNvSpPr/>
            <p:nvPr/>
          </p:nvSpPr>
          <p:spPr>
            <a:xfrm>
              <a:off x="6157248" y="1958096"/>
              <a:ext cx="288157" cy="499471"/>
            </a:xfrm>
            <a:prstGeom prst="ellipse">
              <a:avLst/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3742C7C-A6AC-89C7-0CA5-4D2A86198D36}"/>
                </a:ext>
              </a:extLst>
            </p:cNvPr>
            <p:cNvSpPr/>
            <p:nvPr/>
          </p:nvSpPr>
          <p:spPr>
            <a:xfrm>
              <a:off x="9784306" y="2721089"/>
              <a:ext cx="503006" cy="515401"/>
            </a:xfrm>
            <a:prstGeom prst="ellipse">
              <a:avLst/>
            </a:pr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5685E92-8FDD-F929-564D-479D12BC5E90}"/>
                </a:ext>
              </a:extLst>
            </p:cNvPr>
            <p:cNvSpPr/>
            <p:nvPr/>
          </p:nvSpPr>
          <p:spPr>
            <a:xfrm>
              <a:off x="9761257" y="3479364"/>
              <a:ext cx="503006" cy="507135"/>
            </a:xfrm>
            <a:prstGeom prst="ellipse">
              <a:avLst/>
            </a:pr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82884E7-112C-96A4-9DF8-B6745E56208F}"/>
                </a:ext>
              </a:extLst>
            </p:cNvPr>
            <p:cNvSpPr/>
            <p:nvPr/>
          </p:nvSpPr>
          <p:spPr>
            <a:xfrm>
              <a:off x="9783557" y="1960788"/>
              <a:ext cx="249927" cy="499471"/>
            </a:xfrm>
            <a:prstGeom prst="ellipse">
              <a:avLst/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94A399A-0B40-D95A-876F-1F1AF411C361}"/>
                </a:ext>
              </a:extLst>
            </p:cNvPr>
            <p:cNvSpPr/>
            <p:nvPr/>
          </p:nvSpPr>
          <p:spPr>
            <a:xfrm>
              <a:off x="1948567" y="2711751"/>
              <a:ext cx="379602" cy="500834"/>
            </a:xfrm>
            <a:prstGeom prst="ellipse">
              <a:avLst/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EA731A9-E59C-4D70-F22E-B91C8EA4383E}"/>
                </a:ext>
              </a:extLst>
            </p:cNvPr>
            <p:cNvSpPr/>
            <p:nvPr/>
          </p:nvSpPr>
          <p:spPr>
            <a:xfrm>
              <a:off x="5874847" y="2711744"/>
              <a:ext cx="282940" cy="486881"/>
            </a:xfrm>
            <a:prstGeom prst="ellipse">
              <a:avLst/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6F34FEB-C94B-BAC3-E200-D9AE7061FFA9}"/>
                </a:ext>
              </a:extLst>
            </p:cNvPr>
            <p:cNvSpPr/>
            <p:nvPr/>
          </p:nvSpPr>
          <p:spPr>
            <a:xfrm>
              <a:off x="6234784" y="3503017"/>
              <a:ext cx="299124" cy="480382"/>
            </a:xfrm>
            <a:prstGeom prst="ellipse">
              <a:avLst/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88336A7-9D06-4606-0660-9A7B765CC9A9}"/>
                </a:ext>
              </a:extLst>
            </p:cNvPr>
            <p:cNvSpPr/>
            <p:nvPr/>
          </p:nvSpPr>
          <p:spPr>
            <a:xfrm>
              <a:off x="6264915" y="4273370"/>
              <a:ext cx="299124" cy="456875"/>
            </a:xfrm>
            <a:prstGeom prst="ellipse">
              <a:avLst/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6589980-A959-A2A5-F9D6-1C42037E49ED}"/>
                </a:ext>
              </a:extLst>
            </p:cNvPr>
            <p:cNvSpPr/>
            <p:nvPr/>
          </p:nvSpPr>
          <p:spPr>
            <a:xfrm>
              <a:off x="2635613" y="2711751"/>
              <a:ext cx="379602" cy="500834"/>
            </a:xfrm>
            <a:prstGeom prst="ellipse">
              <a:avLst/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9AF1A6A-734D-A480-8635-7023C7AA8B4C}"/>
                </a:ext>
              </a:extLst>
            </p:cNvPr>
            <p:cNvSpPr/>
            <p:nvPr/>
          </p:nvSpPr>
          <p:spPr>
            <a:xfrm>
              <a:off x="9469287" y="1974142"/>
              <a:ext cx="223278" cy="499471"/>
            </a:xfrm>
            <a:prstGeom prst="ellipse">
              <a:avLst/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971AF13-AE91-5681-28D5-E0E8EB40F2E6}"/>
              </a:ext>
            </a:extLst>
          </p:cNvPr>
          <p:cNvSpPr txBox="1"/>
          <p:nvPr/>
        </p:nvSpPr>
        <p:spPr>
          <a:xfrm>
            <a:off x="7092416" y="5634630"/>
            <a:ext cx="3398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Some words have </a:t>
            </a:r>
            <a:r>
              <a:rPr lang="en-GB" sz="1600" i="1" kern="1200" dirty="0" err="1">
                <a:solidFill>
                  <a:srgbClr val="000000"/>
                </a:solidFill>
                <a:effectLst/>
                <a:latin typeface="Sassoon Sans US 2023" pitchFamily="2" charset="0"/>
              </a:rPr>
              <a:t>nk</a:t>
            </a:r>
            <a:r>
              <a:rPr lang="en-GB" sz="1600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. When </a:t>
            </a:r>
            <a:r>
              <a:rPr lang="en-GB" sz="1600" i="1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n</a:t>
            </a:r>
            <a:r>
              <a:rPr lang="en-GB" sz="1600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 and </a:t>
            </a:r>
            <a:r>
              <a:rPr lang="en-GB" sz="1600" i="1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k</a:t>
            </a:r>
            <a:r>
              <a:rPr lang="en-GB" sz="1600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 are next to each other, it spells a special blended sound of /ng/ plus /k/. </a:t>
            </a:r>
            <a:endParaRPr lang="en-GB" sz="1600" dirty="0">
              <a:latin typeface="Sassoon Sans US 2023" pitchFamily="2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5BA40C6-EBA8-D755-790C-CF453A7B4B22}"/>
              </a:ext>
            </a:extLst>
          </p:cNvPr>
          <p:cNvGrpSpPr/>
          <p:nvPr/>
        </p:nvGrpSpPr>
        <p:grpSpPr>
          <a:xfrm>
            <a:off x="7388979" y="4273284"/>
            <a:ext cx="4447846" cy="2216048"/>
            <a:chOff x="7388979" y="4273284"/>
            <a:chExt cx="4447846" cy="221604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926D092-2894-E27E-2789-74610E8F110F}"/>
                </a:ext>
              </a:extLst>
            </p:cNvPr>
            <p:cNvGrpSpPr/>
            <p:nvPr/>
          </p:nvGrpSpPr>
          <p:grpSpPr>
            <a:xfrm>
              <a:off x="7454900" y="4393667"/>
              <a:ext cx="4381925" cy="2095665"/>
              <a:chOff x="7454900" y="4529951"/>
              <a:chExt cx="4381925" cy="2095665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EEBD29-78F9-71C5-5B89-7E297ED3D966}"/>
                  </a:ext>
                </a:extLst>
              </p:cNvPr>
              <p:cNvSpPr txBox="1"/>
              <p:nvPr/>
            </p:nvSpPr>
            <p:spPr>
              <a:xfrm>
                <a:off x="7454900" y="4529951"/>
                <a:ext cx="273115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Sassoon Sans US 2023" pitchFamily="2" charset="0"/>
                  </a:rPr>
                  <a:t>This week’s words all have the /k/ sound. What letter or letters can spell the /k/ sound? </a:t>
                </a:r>
              </a:p>
            </p:txBody>
          </p:sp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4E96CF91-D676-CFF9-4A99-780544E91F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07000" y="4666162"/>
                <a:ext cx="1129825" cy="1959454"/>
              </a:xfrm>
              <a:prstGeom prst="rect">
                <a:avLst/>
              </a:prstGeom>
            </p:spPr>
          </p:pic>
        </p:grpSp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4C55AB46-2A48-C854-8C12-86AE2A44B9F8}"/>
                </a:ext>
              </a:extLst>
            </p:cNvPr>
            <p:cNvSpPr/>
            <p:nvPr/>
          </p:nvSpPr>
          <p:spPr>
            <a:xfrm>
              <a:off x="7388979" y="4273284"/>
              <a:ext cx="2921219" cy="1071765"/>
            </a:xfrm>
            <a:prstGeom prst="wedgeRoundRectCallout">
              <a:avLst>
                <a:gd name="adj1" fmla="val 59262"/>
                <a:gd name="adj2" fmla="val 42723"/>
                <a:gd name="adj3" fmla="val 16667"/>
              </a:avLst>
            </a:pr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8D0B9E2B-5C0C-081A-D34E-0273C06C48CA}"/>
              </a:ext>
            </a:extLst>
          </p:cNvPr>
          <p:cNvSpPr/>
          <p:nvPr/>
        </p:nvSpPr>
        <p:spPr>
          <a:xfrm>
            <a:off x="7049234" y="5531730"/>
            <a:ext cx="3442159" cy="1019077"/>
          </a:xfrm>
          <a:prstGeom prst="wedgeRoundRectCallout">
            <a:avLst>
              <a:gd name="adj1" fmla="val 59160"/>
              <a:gd name="adj2" fmla="val -42691"/>
              <a:gd name="adj3" fmla="val 16667"/>
            </a:avLst>
          </a:prstGeom>
          <a:noFill/>
          <a:ln w="38100">
            <a:solidFill>
              <a:srgbClr val="FFD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1D57996-86B6-E851-2FCE-AA054CA97FD6}"/>
              </a:ext>
            </a:extLst>
          </p:cNvPr>
          <p:cNvGrpSpPr/>
          <p:nvPr/>
        </p:nvGrpSpPr>
        <p:grpSpPr>
          <a:xfrm>
            <a:off x="5813060" y="3127085"/>
            <a:ext cx="3959979" cy="1528"/>
            <a:chOff x="5866622" y="3127085"/>
            <a:chExt cx="3959979" cy="1528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32A480C-2E9F-AA4D-1549-D87C68BE4B34}"/>
                </a:ext>
              </a:extLst>
            </p:cNvPr>
            <p:cNvCxnSpPr/>
            <p:nvPr/>
          </p:nvCxnSpPr>
          <p:spPr>
            <a:xfrm flipH="1">
              <a:off x="5866622" y="3128613"/>
              <a:ext cx="282940" cy="0"/>
            </a:xfrm>
            <a:prstGeom prst="line">
              <a:avLst/>
            </a:prstGeom>
            <a:ln w="38100">
              <a:solidFill>
                <a:srgbClr val="FF37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8E91AF1-1972-87E3-0B7A-02881F90D324}"/>
                </a:ext>
              </a:extLst>
            </p:cNvPr>
            <p:cNvCxnSpPr/>
            <p:nvPr/>
          </p:nvCxnSpPr>
          <p:spPr>
            <a:xfrm flipH="1">
              <a:off x="9543661" y="3127085"/>
              <a:ext cx="282940" cy="0"/>
            </a:xfrm>
            <a:prstGeom prst="line">
              <a:avLst/>
            </a:prstGeom>
            <a:ln w="38100">
              <a:solidFill>
                <a:srgbClr val="FF37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6CD1449-DA4E-C3D4-5228-EAF132D82A43}"/>
              </a:ext>
            </a:extLst>
          </p:cNvPr>
          <p:cNvGrpSpPr/>
          <p:nvPr/>
        </p:nvGrpSpPr>
        <p:grpSpPr>
          <a:xfrm>
            <a:off x="2006982" y="3128613"/>
            <a:ext cx="964197" cy="0"/>
            <a:chOff x="2006982" y="3128613"/>
            <a:chExt cx="964197" cy="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5E6480E-8F7B-6DA3-F66D-522CB0EC67FE}"/>
                </a:ext>
              </a:extLst>
            </p:cNvPr>
            <p:cNvCxnSpPr/>
            <p:nvPr/>
          </p:nvCxnSpPr>
          <p:spPr>
            <a:xfrm flipH="1">
              <a:off x="2688239" y="3128613"/>
              <a:ext cx="282940" cy="0"/>
            </a:xfrm>
            <a:prstGeom prst="line">
              <a:avLst/>
            </a:prstGeom>
            <a:ln w="38100">
              <a:solidFill>
                <a:srgbClr val="FF37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11A1C7F-7762-6ADE-1BBC-D811007309BC}"/>
                </a:ext>
              </a:extLst>
            </p:cNvPr>
            <p:cNvCxnSpPr/>
            <p:nvPr/>
          </p:nvCxnSpPr>
          <p:spPr>
            <a:xfrm flipH="1">
              <a:off x="2006982" y="3128613"/>
              <a:ext cx="282940" cy="0"/>
            </a:xfrm>
            <a:prstGeom prst="line">
              <a:avLst/>
            </a:prstGeom>
            <a:ln w="38100">
              <a:solidFill>
                <a:srgbClr val="FF37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ounded Rectangle 36">
            <a:extLst>
              <a:ext uri="{FF2B5EF4-FFF2-40B4-BE49-F238E27FC236}">
                <a16:creationId xmlns:a16="http://schemas.microsoft.com/office/drawing/2014/main" id="{242367BA-0DA3-67F1-5937-98AA9197BC6E}"/>
              </a:ext>
            </a:extLst>
          </p:cNvPr>
          <p:cNvSpPr/>
          <p:nvPr/>
        </p:nvSpPr>
        <p:spPr>
          <a:xfrm>
            <a:off x="5251389" y="5845372"/>
            <a:ext cx="1771913" cy="61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Sassoon Sans US 2023" pitchFamily="2" charset="77"/>
              </a:rPr>
              <a:t>ba</a:t>
            </a:r>
            <a:r>
              <a:rPr lang="en-GB" sz="2000" u="sng" dirty="0">
                <a:solidFill>
                  <a:srgbClr val="FF3760"/>
                </a:solidFill>
                <a:latin typeface="Sassoon Sans US 2023" pitchFamily="2" charset="77"/>
              </a:rPr>
              <a:t>ck</a:t>
            </a:r>
            <a:r>
              <a:rPr lang="en-GB" sz="2000" dirty="0">
                <a:solidFill>
                  <a:srgbClr val="FF3760"/>
                </a:solidFill>
                <a:latin typeface="Sassoon Sans US 2023" pitchFamily="2" charset="77"/>
              </a:rPr>
              <a:t>pa</a:t>
            </a:r>
            <a:r>
              <a:rPr lang="en-GB" sz="2000" u="sng" dirty="0">
                <a:solidFill>
                  <a:srgbClr val="FF3760"/>
                </a:solidFill>
                <a:latin typeface="Sassoon Sans US 2023" pitchFamily="2" charset="77"/>
              </a:rPr>
              <a:t>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75B672-C0F7-0FA8-3D89-FE99E391C7FD}"/>
              </a:ext>
            </a:extLst>
          </p:cNvPr>
          <p:cNvSpPr txBox="1"/>
          <p:nvPr/>
        </p:nvSpPr>
        <p:spPr>
          <a:xfrm>
            <a:off x="1736373" y="5669373"/>
            <a:ext cx="3619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assoon Sans US 2023" pitchFamily="2" charset="0"/>
              </a:rPr>
              <a:t>Remember that </a:t>
            </a:r>
            <a:r>
              <a:rPr lang="en-US" sz="1600" i="1" dirty="0" err="1">
                <a:latin typeface="Sassoon Sans US 2023" pitchFamily="2" charset="0"/>
              </a:rPr>
              <a:t>a_e</a:t>
            </a:r>
            <a:r>
              <a:rPr lang="en-US" sz="1600" dirty="0">
                <a:latin typeface="Sassoon Sans US 2023" pitchFamily="2" charset="0"/>
              </a:rPr>
              <a:t> is a split digraph that spells the long /ai/ sound. A consonant always sits between the two vowels.</a:t>
            </a:r>
            <a:endParaRPr lang="en-GB" sz="1600" dirty="0">
              <a:latin typeface="Sassoon Sans US 2023" pitchFamily="2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659B447-5A76-4B81-121B-7D8C6C84AB9C}"/>
              </a:ext>
            </a:extLst>
          </p:cNvPr>
          <p:cNvGrpSpPr/>
          <p:nvPr/>
        </p:nvGrpSpPr>
        <p:grpSpPr>
          <a:xfrm>
            <a:off x="450914" y="4215690"/>
            <a:ext cx="4442230" cy="2279606"/>
            <a:chOff x="450914" y="4215690"/>
            <a:chExt cx="4442230" cy="227960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E054817-A539-7870-F150-9A43128640C7}"/>
                </a:ext>
              </a:extLst>
            </p:cNvPr>
            <p:cNvGrpSpPr/>
            <p:nvPr/>
          </p:nvGrpSpPr>
          <p:grpSpPr>
            <a:xfrm>
              <a:off x="450914" y="4292758"/>
              <a:ext cx="4438867" cy="2202538"/>
              <a:chOff x="1089504" y="4142348"/>
              <a:chExt cx="4321257" cy="2202538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037D63-B4C4-9B15-13A8-F719A71C510D}"/>
                  </a:ext>
                </a:extLst>
              </p:cNvPr>
              <p:cNvSpPr txBox="1"/>
              <p:nvPr/>
            </p:nvSpPr>
            <p:spPr>
              <a:xfrm>
                <a:off x="2453374" y="4142348"/>
                <a:ext cx="295738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Sassoon Sans US 2023" pitchFamily="2" charset="0"/>
                  </a:rPr>
                  <a:t>Which other words have</a:t>
                </a:r>
                <a:r>
                  <a:rPr lang="en-US" sz="1600" dirty="0">
                    <a:latin typeface="Sassoon Sans US 2023" pitchFamily="2" charset="0"/>
                  </a:rPr>
                  <a:t> two consonants sitting next to each other that spell separate sounds? Which words have a digraph?</a:t>
                </a:r>
                <a:endParaRPr lang="en-GB" sz="1600" dirty="0">
                  <a:latin typeface="Sassoon Sans US 2023" pitchFamily="2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EF6F60F7-4B38-C398-F30E-7650D823D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9504" y="4385432"/>
                <a:ext cx="929668" cy="1959454"/>
              </a:xfrm>
              <a:prstGeom prst="rect">
                <a:avLst/>
              </a:prstGeom>
            </p:spPr>
          </p:pic>
        </p:grpSp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A0A67DFB-A08E-E1D3-3E3D-403166049DB2}"/>
                </a:ext>
              </a:extLst>
            </p:cNvPr>
            <p:cNvSpPr/>
            <p:nvPr/>
          </p:nvSpPr>
          <p:spPr>
            <a:xfrm>
              <a:off x="1825399" y="4215690"/>
              <a:ext cx="3067745" cy="1258819"/>
            </a:xfrm>
            <a:prstGeom prst="wedgeRoundRectCallout">
              <a:avLst>
                <a:gd name="adj1" fmla="val -60881"/>
                <a:gd name="adj2" fmla="val 28135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3A45ED46-C228-22FF-CA66-E7647F4CE3D4}"/>
              </a:ext>
            </a:extLst>
          </p:cNvPr>
          <p:cNvSpPr/>
          <p:nvPr/>
        </p:nvSpPr>
        <p:spPr>
          <a:xfrm>
            <a:off x="1668818" y="5631100"/>
            <a:ext cx="3687059" cy="919707"/>
          </a:xfrm>
          <a:prstGeom prst="wedgeRoundRectCallout">
            <a:avLst>
              <a:gd name="adj1" fmla="val -56812"/>
              <a:gd name="adj2" fmla="val -55593"/>
              <a:gd name="adj3" fmla="val 16667"/>
            </a:avLst>
          </a:prstGeom>
          <a:noFill/>
          <a:ln w="381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D5E836C-15DB-41C6-A854-54150C547ED2}"/>
              </a:ext>
            </a:extLst>
          </p:cNvPr>
          <p:cNvGrpSpPr/>
          <p:nvPr/>
        </p:nvGrpSpPr>
        <p:grpSpPr>
          <a:xfrm>
            <a:off x="9681794" y="2236298"/>
            <a:ext cx="466128" cy="293093"/>
            <a:chOff x="9681794" y="2236298"/>
            <a:chExt cx="466128" cy="293093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39A0147-942D-0EA1-2350-44AAA9AF5902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 flipH="1">
              <a:off x="9681794" y="2387113"/>
              <a:ext cx="138364" cy="272"/>
            </a:xfrm>
            <a:prstGeom prst="line">
              <a:avLst/>
            </a:prstGeom>
            <a:ln w="57150">
              <a:solidFill>
                <a:srgbClr val="FF37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AEE224B-D3D9-F330-6FA4-2445986D9A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33484" y="2387385"/>
              <a:ext cx="114438" cy="0"/>
            </a:xfrm>
            <a:prstGeom prst="line">
              <a:avLst/>
            </a:prstGeom>
            <a:ln w="57150">
              <a:solidFill>
                <a:srgbClr val="FF37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91A72189-C695-8E05-D46E-11F527385BA1}"/>
                </a:ext>
              </a:extLst>
            </p:cNvPr>
            <p:cNvSpPr/>
            <p:nvPr/>
          </p:nvSpPr>
          <p:spPr>
            <a:xfrm rot="5619250">
              <a:off x="9766349" y="2207959"/>
              <a:ext cx="293093" cy="349772"/>
            </a:xfrm>
            <a:prstGeom prst="arc">
              <a:avLst>
                <a:gd name="adj1" fmla="val 16163380"/>
                <a:gd name="adj2" fmla="val 4954473"/>
              </a:avLst>
            </a:prstGeom>
            <a:ln w="38100">
              <a:solidFill>
                <a:srgbClr val="FF37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11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37" grpId="0"/>
      <p:bldP spid="15" grpId="0"/>
      <p:bldP spid="31" grpId="0"/>
      <p:bldP spid="36" grpId="0" animBg="1"/>
      <p:bldP spid="46" grpId="0"/>
      <p:bldP spid="8" grpId="0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7115F-8EE3-8AB6-C66B-2B6F54DACF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0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0"/>
              </a:rPr>
              <a:pPr/>
              <a:t>3</a:t>
            </a:fld>
            <a:endParaRPr lang="en-US" dirty="0">
              <a:latin typeface="Sassoon Sans US 2023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300B8-CB12-1CF3-8F31-61697F6CE6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Syllable Maps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79E483-94A1-DD88-D15B-2FA9249AA5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How many syllables are in each word?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1A697E-3D4F-41DC-42EB-05F1DA5F062A}"/>
              </a:ext>
            </a:extLst>
          </p:cNvPr>
          <p:cNvSpPr txBox="1">
            <a:spLocks/>
          </p:cNvSpPr>
          <p:nvPr/>
        </p:nvSpPr>
        <p:spPr>
          <a:xfrm>
            <a:off x="5123616" y="2118476"/>
            <a:ext cx="1944763" cy="60478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Sassoon Sans US 2023" pitchFamily="2" charset="0"/>
              </a:rPr>
              <a:t>backpack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9262F6-FCB2-D54A-32A2-41FD4B325272}"/>
              </a:ext>
            </a:extLst>
          </p:cNvPr>
          <p:cNvSpPr txBox="1">
            <a:spLocks/>
          </p:cNvSpPr>
          <p:nvPr/>
        </p:nvSpPr>
        <p:spPr>
          <a:xfrm>
            <a:off x="5071517" y="2747891"/>
            <a:ext cx="2077813" cy="107721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600" dirty="0" err="1">
                <a:latin typeface="Sassoon Sans US 2023" pitchFamily="2" charset="0"/>
              </a:rPr>
              <a:t>back</a:t>
            </a:r>
            <a:r>
              <a:rPr lang="en-GB" sz="3600" b="1" dirty="0" err="1">
                <a:solidFill>
                  <a:srgbClr val="FF3760"/>
                </a:solidFill>
                <a:latin typeface="Sassoon Sans US 2023" pitchFamily="2" charset="0"/>
              </a:rPr>
              <a:t>|</a:t>
            </a:r>
            <a:r>
              <a:rPr lang="en-GB" sz="3600" dirty="0" err="1">
                <a:latin typeface="Sassoon Sans US 2023" pitchFamily="2" charset="0"/>
              </a:rPr>
              <a:t>pack</a:t>
            </a:r>
            <a:endParaRPr lang="en-GB" sz="3600" dirty="0">
              <a:latin typeface="Sassoon Sans US 2023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GB" sz="2800" dirty="0">
                <a:solidFill>
                  <a:srgbClr val="FF3760"/>
                </a:solidFill>
                <a:latin typeface="Sassoon Sans US 2023" pitchFamily="2" charset="0"/>
              </a:rPr>
              <a:t>2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1D33BA4-4AC6-B4E4-928F-9D7FC7CCC756}"/>
              </a:ext>
            </a:extLst>
          </p:cNvPr>
          <p:cNvSpPr txBox="1">
            <a:spLocks/>
          </p:cNvSpPr>
          <p:nvPr/>
        </p:nvSpPr>
        <p:spPr>
          <a:xfrm>
            <a:off x="1672009" y="5141347"/>
            <a:ext cx="3339530" cy="107721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3600" dirty="0" err="1">
                <a:latin typeface="Sassoon Sans US 2023" pitchFamily="2" charset="0"/>
              </a:rPr>
              <a:t>top</a:t>
            </a:r>
            <a:r>
              <a:rPr lang="en-GB" sz="3600" b="1" dirty="0" err="1">
                <a:solidFill>
                  <a:srgbClr val="FF3760"/>
                </a:solidFill>
                <a:latin typeface="Sassoon Sans US 2023" pitchFamily="2" charset="0"/>
              </a:rPr>
              <a:t>|</a:t>
            </a:r>
            <a:r>
              <a:rPr lang="en-GB" sz="3600" dirty="0" err="1">
                <a:latin typeface="Sassoon Sans US 2023" pitchFamily="2" charset="0"/>
              </a:rPr>
              <a:t>ic</a:t>
            </a:r>
            <a:endParaRPr lang="en-GB" sz="3600" dirty="0">
              <a:latin typeface="Sassoon Sans US 2023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GB" sz="2800" dirty="0">
                <a:solidFill>
                  <a:srgbClr val="FF3760"/>
                </a:solidFill>
                <a:latin typeface="Sassoon Sans US 2023" pitchFamily="2" charset="0"/>
              </a:rPr>
              <a:t>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482864-6701-947F-2DA1-F94ACFBCFD89}"/>
              </a:ext>
            </a:extLst>
          </p:cNvPr>
          <p:cNvSpPr txBox="1">
            <a:spLocks/>
          </p:cNvSpPr>
          <p:nvPr/>
        </p:nvSpPr>
        <p:spPr>
          <a:xfrm>
            <a:off x="2799799" y="4537022"/>
            <a:ext cx="1083951" cy="60478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Sassoon Sans US 2023" pitchFamily="2" charset="0"/>
              </a:rPr>
              <a:t>topic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888BB-F94C-98A3-EEDC-DDF0236B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49948" y="4397950"/>
            <a:ext cx="1308614" cy="130590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832D5B8-FC40-897B-62AD-73500DE8C779}"/>
              </a:ext>
            </a:extLst>
          </p:cNvPr>
          <p:cNvSpPr txBox="1">
            <a:spLocks/>
          </p:cNvSpPr>
          <p:nvPr/>
        </p:nvSpPr>
        <p:spPr>
          <a:xfrm>
            <a:off x="8138570" y="4535009"/>
            <a:ext cx="1168910" cy="60478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Sassoon Sans US 2023" pitchFamily="2" charset="0"/>
              </a:rPr>
              <a:t>panic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88274C-B960-C93D-730C-6139DEFF44AF}"/>
              </a:ext>
            </a:extLst>
          </p:cNvPr>
          <p:cNvSpPr txBox="1">
            <a:spLocks/>
          </p:cNvSpPr>
          <p:nvPr/>
        </p:nvSpPr>
        <p:spPr>
          <a:xfrm>
            <a:off x="7052114" y="5154325"/>
            <a:ext cx="3339530" cy="107721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3600" dirty="0" err="1">
                <a:latin typeface="Sassoon Sans US 2023" pitchFamily="2" charset="0"/>
              </a:rPr>
              <a:t>pan</a:t>
            </a:r>
            <a:r>
              <a:rPr lang="en-GB" sz="3600" b="1" dirty="0" err="1">
                <a:solidFill>
                  <a:srgbClr val="FF3760"/>
                </a:solidFill>
                <a:latin typeface="Sassoon Sans US 2023" pitchFamily="2" charset="0"/>
              </a:rPr>
              <a:t>|</a:t>
            </a:r>
            <a:r>
              <a:rPr lang="en-GB" sz="3600" dirty="0" err="1">
                <a:latin typeface="Sassoon Sans US 2023" pitchFamily="2" charset="0"/>
              </a:rPr>
              <a:t>ic</a:t>
            </a:r>
            <a:endParaRPr lang="en-GB" sz="3600" dirty="0">
              <a:latin typeface="Sassoon Sans US 2023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GB" sz="2800" dirty="0">
                <a:solidFill>
                  <a:srgbClr val="FF3760"/>
                </a:solidFill>
                <a:latin typeface="Sassoon Sans US 2023" pitchFamily="2" charset="0"/>
              </a:rPr>
              <a:t>2</a:t>
            </a:r>
          </a:p>
        </p:txBody>
      </p:sp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E6A9AC0C-2962-A215-D7F6-8F7C54C67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532426">
            <a:off x="1529332" y="3273748"/>
            <a:ext cx="1333558" cy="666779"/>
          </a:xfrm>
          <a:prstGeom prst="rect">
            <a:avLst/>
          </a:prstGeom>
        </p:spPr>
      </p:pic>
      <p:pic>
        <p:nvPicPr>
          <p:cNvPr id="11" name="Graphic 10" descr="Sound Medium with solid fill">
            <a:extLst>
              <a:ext uri="{FF2B5EF4-FFF2-40B4-BE49-F238E27FC236}">
                <a16:creationId xmlns:a16="http://schemas.microsoft.com/office/drawing/2014/main" id="{6D5663FD-BC1A-6B0E-813C-7CB8AD238E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37769" y="2130206"/>
            <a:ext cx="761197" cy="761197"/>
          </a:xfrm>
          <a:prstGeom prst="rect">
            <a:avLst/>
          </a:prstGeom>
        </p:spPr>
      </p:pic>
      <p:pic>
        <p:nvPicPr>
          <p:cNvPr id="12" name="Graphic 11" descr="Lips outline">
            <a:extLst>
              <a:ext uri="{FF2B5EF4-FFF2-40B4-BE49-F238E27FC236}">
                <a16:creationId xmlns:a16="http://schemas.microsoft.com/office/drawing/2014/main" id="{5994A913-172A-E17B-3A2C-DFBA5A8F8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13002" y="1880863"/>
            <a:ext cx="1314323" cy="1314323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C0748B09-1E76-6A09-A18D-3BBF1B9BD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532426">
            <a:off x="8638209" y="3281333"/>
            <a:ext cx="1333558" cy="666779"/>
          </a:xfrm>
          <a:prstGeom prst="rect">
            <a:avLst/>
          </a:prstGeom>
        </p:spPr>
      </p:pic>
      <p:pic>
        <p:nvPicPr>
          <p:cNvPr id="14" name="Graphic 13" descr="Sound Medium with solid fill">
            <a:extLst>
              <a:ext uri="{FF2B5EF4-FFF2-40B4-BE49-F238E27FC236}">
                <a16:creationId xmlns:a16="http://schemas.microsoft.com/office/drawing/2014/main" id="{BD8E53C7-E3D7-AF49-9779-2D7386251E5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46646" y="2137791"/>
            <a:ext cx="761197" cy="761197"/>
          </a:xfrm>
          <a:prstGeom prst="rect">
            <a:avLst/>
          </a:prstGeom>
        </p:spPr>
      </p:pic>
      <p:pic>
        <p:nvPicPr>
          <p:cNvPr id="19" name="Graphic 18" descr="Lips outline">
            <a:extLst>
              <a:ext uri="{FF2B5EF4-FFF2-40B4-BE49-F238E27FC236}">
                <a16:creationId xmlns:a16="http://schemas.microsoft.com/office/drawing/2014/main" id="{F841ABD9-EFF3-2D9A-FF7E-0835854DAD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1879" y="1888448"/>
            <a:ext cx="1314323" cy="131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8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4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sort the words by how the /k/ sound is spelled?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A3720F-D583-7C32-FC87-4550843ABEB4}"/>
              </a:ext>
            </a:extLst>
          </p:cNvPr>
          <p:cNvSpPr txBox="1"/>
          <p:nvPr/>
        </p:nvSpPr>
        <p:spPr>
          <a:xfrm>
            <a:off x="1472122" y="2148019"/>
            <a:ext cx="92351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3372DC"/>
                </a:solidFill>
                <a:latin typeface="Sassoon Sans US 2023" pitchFamily="2" charset="77"/>
              </a:rPr>
              <a:t>Do you notice any patterns for where the </a:t>
            </a:r>
            <a:r>
              <a:rPr lang="en-GB" sz="2000" dirty="0" err="1">
                <a:solidFill>
                  <a:srgbClr val="3372DC"/>
                </a:solidFill>
                <a:latin typeface="Sassoon Sans US 2023" pitchFamily="2" charset="77"/>
              </a:rPr>
              <a:t>nk</a:t>
            </a:r>
            <a:r>
              <a:rPr lang="en-GB" sz="2000" dirty="0">
                <a:solidFill>
                  <a:srgbClr val="3372DC"/>
                </a:solidFill>
                <a:latin typeface="Sassoon Sans US 2023" pitchFamily="2" charset="77"/>
              </a:rPr>
              <a:t> occurs in words?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5351CC8-6633-4D1D-5EBD-C1F3322018A8}"/>
              </a:ext>
            </a:extLst>
          </p:cNvPr>
          <p:cNvSpPr/>
          <p:nvPr/>
        </p:nvSpPr>
        <p:spPr>
          <a:xfrm>
            <a:off x="2422233" y="1764465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kept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88A18C5-6771-D860-2D33-BC53E139D5EC}"/>
              </a:ext>
            </a:extLst>
          </p:cNvPr>
          <p:cNvSpPr/>
          <p:nvPr/>
        </p:nvSpPr>
        <p:spPr>
          <a:xfrm>
            <a:off x="4193907" y="175805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skin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3DFDFF7-EA76-9680-BEBC-12340E699E1F}"/>
              </a:ext>
            </a:extLst>
          </p:cNvPr>
          <p:cNvSpPr/>
          <p:nvPr/>
        </p:nvSpPr>
        <p:spPr>
          <a:xfrm>
            <a:off x="7722613" y="176284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panic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096B4BC-4F84-2975-9457-0E9CF6BDAC86}"/>
              </a:ext>
            </a:extLst>
          </p:cNvPr>
          <p:cNvSpPr/>
          <p:nvPr/>
        </p:nvSpPr>
        <p:spPr>
          <a:xfrm>
            <a:off x="594691" y="176284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bank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337F83B-BAE5-1C28-2E11-0DB16646E4C8}"/>
              </a:ext>
            </a:extLst>
          </p:cNvPr>
          <p:cNvSpPr/>
          <p:nvPr/>
        </p:nvSpPr>
        <p:spPr>
          <a:xfrm>
            <a:off x="5937717" y="1754608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milk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D5A5572-332A-6425-AF48-454445C630A2}"/>
              </a:ext>
            </a:extLst>
          </p:cNvPr>
          <p:cNvSpPr/>
          <p:nvPr/>
        </p:nvSpPr>
        <p:spPr>
          <a:xfrm>
            <a:off x="631332" y="3153247"/>
            <a:ext cx="3188498" cy="3106326"/>
          </a:xfrm>
          <a:prstGeom prst="ellipse">
            <a:avLst/>
          </a:prstGeom>
          <a:noFill/>
          <a:ln w="635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77A6442-428B-D29C-6B6B-AB0DEFB0DC1E}"/>
              </a:ext>
            </a:extLst>
          </p:cNvPr>
          <p:cNvSpPr/>
          <p:nvPr/>
        </p:nvSpPr>
        <p:spPr>
          <a:xfrm>
            <a:off x="1608246" y="3280823"/>
            <a:ext cx="1207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F3760"/>
                </a:solidFill>
                <a:latin typeface="Sassoon Sans US 2023" pitchFamily="2" charset="77"/>
                <a:cs typeface="Rubik" pitchFamily="2" charset="-79"/>
              </a:rPr>
              <a:t>k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C9D4FA6-A7F8-F534-EEC7-5CA02D3F061F}"/>
              </a:ext>
            </a:extLst>
          </p:cNvPr>
          <p:cNvSpPr/>
          <p:nvPr/>
        </p:nvSpPr>
        <p:spPr>
          <a:xfrm>
            <a:off x="8387172" y="3119536"/>
            <a:ext cx="3031590" cy="1697080"/>
          </a:xfrm>
          <a:prstGeom prst="ellipse">
            <a:avLst/>
          </a:prstGeom>
          <a:noFill/>
          <a:ln w="635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E1FE397-97B5-4912-163D-8AF657B88C95}"/>
              </a:ext>
            </a:extLst>
          </p:cNvPr>
          <p:cNvSpPr/>
          <p:nvPr/>
        </p:nvSpPr>
        <p:spPr>
          <a:xfrm>
            <a:off x="9289596" y="3241532"/>
            <a:ext cx="1207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25D160"/>
                </a:solidFill>
                <a:latin typeface="Sassoon Sans US 2023" pitchFamily="2" charset="77"/>
                <a:cs typeface="Rubik" pitchFamily="2" charset="-79"/>
              </a:rPr>
              <a:t>ck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632A2F7D-6CA1-EC2F-7C15-034CA66B03AC}"/>
              </a:ext>
            </a:extLst>
          </p:cNvPr>
          <p:cNvSpPr/>
          <p:nvPr/>
        </p:nvSpPr>
        <p:spPr>
          <a:xfrm>
            <a:off x="3547584" y="22505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topic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ED7E8011-3D5A-4211-2D54-B9814DAA2896}"/>
              </a:ext>
            </a:extLst>
          </p:cNvPr>
          <p:cNvSpPr/>
          <p:nvPr/>
        </p:nvSpPr>
        <p:spPr>
          <a:xfrm>
            <a:off x="8586738" y="22505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cake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B7CDD3F0-9220-3544-5E23-7BEC5A17C30F}"/>
              </a:ext>
            </a:extLst>
          </p:cNvPr>
          <p:cNvSpPr/>
          <p:nvPr/>
        </p:nvSpPr>
        <p:spPr>
          <a:xfrm>
            <a:off x="6006100" y="2247775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backpack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448ACC5F-6577-04B4-FB3A-028BACB1559E}"/>
              </a:ext>
            </a:extLst>
          </p:cNvPr>
          <p:cNvSpPr/>
          <p:nvPr/>
        </p:nvSpPr>
        <p:spPr>
          <a:xfrm>
            <a:off x="1518734" y="22505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honk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14E04E2E-8B5A-C095-72A2-84A619633F43}"/>
              </a:ext>
            </a:extLst>
          </p:cNvPr>
          <p:cNvSpPr/>
          <p:nvPr/>
        </p:nvSpPr>
        <p:spPr>
          <a:xfrm>
            <a:off x="9618172" y="176284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drink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1C3B4F6-C97A-EF24-6C23-02C06BDCCEA5}"/>
              </a:ext>
            </a:extLst>
          </p:cNvPr>
          <p:cNvGrpSpPr/>
          <p:nvPr/>
        </p:nvGrpSpPr>
        <p:grpSpPr>
          <a:xfrm flipH="1">
            <a:off x="7938981" y="5008148"/>
            <a:ext cx="4005918" cy="1624847"/>
            <a:chOff x="4340896" y="4815563"/>
            <a:chExt cx="3845536" cy="162484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1249F60-5EB0-AF86-DAD7-AAFF8486D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245" b="3245"/>
            <a:stretch/>
          </p:blipFill>
          <p:spPr>
            <a:xfrm>
              <a:off x="4340896" y="5484750"/>
              <a:ext cx="936245" cy="955660"/>
            </a:xfrm>
            <a:prstGeom prst="ellipse">
              <a:avLst/>
            </a:prstGeom>
          </p:spPr>
        </p:pic>
        <p:sp>
          <p:nvSpPr>
            <p:cNvPr id="66" name="Oval Callout 65">
              <a:extLst>
                <a:ext uri="{FF2B5EF4-FFF2-40B4-BE49-F238E27FC236}">
                  <a16:creationId xmlns:a16="http://schemas.microsoft.com/office/drawing/2014/main" id="{31796C7E-D051-FAEE-5850-DA2F92AF5CDF}"/>
                </a:ext>
              </a:extLst>
            </p:cNvPr>
            <p:cNvSpPr/>
            <p:nvPr/>
          </p:nvSpPr>
          <p:spPr>
            <a:xfrm>
              <a:off x="5523966" y="4815563"/>
              <a:ext cx="2662466" cy="1531053"/>
            </a:xfrm>
            <a:prstGeom prst="wedgeEllipseCallout">
              <a:avLst>
                <a:gd name="adj1" fmla="val -56341"/>
                <a:gd name="adj2" fmla="val 23649"/>
              </a:avLst>
            </a:prstGeom>
            <a:noFill/>
            <a:ln w="57150">
              <a:solidFill>
                <a:srgbClr val="7956D6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GB" sz="800" dirty="0">
                <a:latin typeface="Sassoon Sans US 2023" pitchFamily="2" charset="77"/>
              </a:endParaRPr>
            </a:p>
            <a:p>
              <a:pPr algn="ctr"/>
              <a:r>
                <a:rPr lang="en-GB" sz="1400" dirty="0">
                  <a:latin typeface="Sassoon Sans US 2023" pitchFamily="2" charset="0"/>
                </a:rPr>
                <a:t>The </a:t>
              </a:r>
              <a:r>
                <a:rPr lang="en-GB" sz="1400" i="1" dirty="0" err="1">
                  <a:latin typeface="Sassoon Sans US 2023" pitchFamily="2" charset="0"/>
                </a:rPr>
                <a:t>nk</a:t>
              </a:r>
              <a:r>
                <a:rPr lang="en-GB" sz="1400" dirty="0">
                  <a:latin typeface="Sassoon Sans US 2023" pitchFamily="2" charset="0"/>
                </a:rPr>
                <a:t> blend only appears at the end of a base word. The other /k/ sounds can appear anywhere in a word. 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0A833B94-69E0-C784-BEA9-E5C6BD92AF77}"/>
              </a:ext>
            </a:extLst>
          </p:cNvPr>
          <p:cNvSpPr/>
          <p:nvPr/>
        </p:nvSpPr>
        <p:spPr>
          <a:xfrm>
            <a:off x="4497515" y="3122981"/>
            <a:ext cx="3184347" cy="3106326"/>
          </a:xfrm>
          <a:prstGeom prst="ellipse">
            <a:avLst/>
          </a:prstGeom>
          <a:noFill/>
          <a:ln w="6350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4E67E-97CB-CE74-1D9F-5953752214F0}"/>
              </a:ext>
            </a:extLst>
          </p:cNvPr>
          <p:cNvSpPr/>
          <p:nvPr/>
        </p:nvSpPr>
        <p:spPr>
          <a:xfrm>
            <a:off x="5485787" y="3280823"/>
            <a:ext cx="1207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219CEE"/>
                </a:solidFill>
                <a:latin typeface="Sassoon Sans US 2023" pitchFamily="2" charset="77"/>
                <a:cs typeface="Rubik" pitchFamily="2" charset="-79"/>
              </a:rPr>
              <a:t>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574032-C88F-7C04-D01F-4878D9D608E0}"/>
              </a:ext>
            </a:extLst>
          </p:cNvPr>
          <p:cNvSpPr/>
          <p:nvPr/>
        </p:nvSpPr>
        <p:spPr>
          <a:xfrm>
            <a:off x="939449" y="4588935"/>
            <a:ext cx="2564623" cy="1645923"/>
          </a:xfrm>
          <a:prstGeom prst="ellipse">
            <a:avLst/>
          </a:prstGeom>
          <a:noFill/>
          <a:ln w="635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BB2CAE-C5B5-EE17-920E-2FC891481C8B}"/>
              </a:ext>
            </a:extLst>
          </p:cNvPr>
          <p:cNvSpPr/>
          <p:nvPr/>
        </p:nvSpPr>
        <p:spPr>
          <a:xfrm>
            <a:off x="1617859" y="4706410"/>
            <a:ext cx="1207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>
                <a:solidFill>
                  <a:srgbClr val="FF3760"/>
                </a:solidFill>
                <a:latin typeface="Sassoon Sans US 2023" pitchFamily="2" charset="77"/>
                <a:cs typeface="Rubik" pitchFamily="2" charset="-79"/>
              </a:rPr>
              <a:t>nk</a:t>
            </a:r>
            <a:endParaRPr lang="en-GB" sz="2800" b="1" dirty="0">
              <a:solidFill>
                <a:srgbClr val="FF3760"/>
              </a:solidFill>
              <a:latin typeface="Sassoon Sans US 2023" pitchFamily="2" charset="77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0799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00886 0.48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14778 0.25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-0.18308 0.259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46184 0.338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20599 0.423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9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67956 0.5583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84" y="2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03516 0.4097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13698 0.2474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2487 0.2231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0.51692 0.2585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46" y="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1" grpId="0"/>
      <p:bldP spid="35" grpId="0"/>
      <p:bldP spid="44" grpId="0"/>
      <p:bldP spid="45" grpId="0"/>
      <p:bldP spid="56" grpId="0"/>
      <p:bldP spid="57" grpId="0"/>
      <p:bldP spid="58" grpId="0"/>
      <p:bldP spid="59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5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sort the words by where the /k/ sound is found?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5351CC8-6633-4D1D-5EBD-C1F3322018A8}"/>
              </a:ext>
            </a:extLst>
          </p:cNvPr>
          <p:cNvSpPr/>
          <p:nvPr/>
        </p:nvSpPr>
        <p:spPr>
          <a:xfrm>
            <a:off x="2422233" y="173638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kept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88A18C5-6771-D860-2D33-BC53E139D5EC}"/>
              </a:ext>
            </a:extLst>
          </p:cNvPr>
          <p:cNvSpPr/>
          <p:nvPr/>
        </p:nvSpPr>
        <p:spPr>
          <a:xfrm>
            <a:off x="4193907" y="1729970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skin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3DFDFF7-EA76-9680-BEBC-12340E699E1F}"/>
              </a:ext>
            </a:extLst>
          </p:cNvPr>
          <p:cNvSpPr/>
          <p:nvPr/>
        </p:nvSpPr>
        <p:spPr>
          <a:xfrm>
            <a:off x="7722613" y="1734759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panic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096B4BC-4F84-2975-9457-0E9CF6BDAC86}"/>
              </a:ext>
            </a:extLst>
          </p:cNvPr>
          <p:cNvSpPr/>
          <p:nvPr/>
        </p:nvSpPr>
        <p:spPr>
          <a:xfrm>
            <a:off x="594691" y="1734759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bank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337F83B-BAE5-1C28-2E11-0DB16646E4C8}"/>
              </a:ext>
            </a:extLst>
          </p:cNvPr>
          <p:cNvSpPr/>
          <p:nvPr/>
        </p:nvSpPr>
        <p:spPr>
          <a:xfrm>
            <a:off x="5937717" y="1726525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milk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D5A5572-332A-6425-AF48-454445C630A2}"/>
              </a:ext>
            </a:extLst>
          </p:cNvPr>
          <p:cNvSpPr/>
          <p:nvPr/>
        </p:nvSpPr>
        <p:spPr>
          <a:xfrm>
            <a:off x="661263" y="3279169"/>
            <a:ext cx="3188498" cy="3137048"/>
          </a:xfrm>
          <a:prstGeom prst="ellipse">
            <a:avLst/>
          </a:prstGeom>
          <a:noFill/>
          <a:ln w="635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77A6442-428B-D29C-6B6B-AB0DEFB0DC1E}"/>
              </a:ext>
            </a:extLst>
          </p:cNvPr>
          <p:cNvSpPr/>
          <p:nvPr/>
        </p:nvSpPr>
        <p:spPr>
          <a:xfrm>
            <a:off x="1198877" y="3510198"/>
            <a:ext cx="219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3760"/>
                </a:solidFill>
                <a:latin typeface="Sassoon Sans US 2023" pitchFamily="2" charset="77"/>
                <a:cs typeface="Rubik" pitchFamily="2" charset="-79"/>
              </a:rPr>
              <a:t>Beginning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C9D4FA6-A7F8-F534-EEC7-5CA02D3F061F}"/>
              </a:ext>
            </a:extLst>
          </p:cNvPr>
          <p:cNvSpPr/>
          <p:nvPr/>
        </p:nvSpPr>
        <p:spPr>
          <a:xfrm>
            <a:off x="8342241" y="3274500"/>
            <a:ext cx="3188498" cy="3137047"/>
          </a:xfrm>
          <a:prstGeom prst="ellipse">
            <a:avLst/>
          </a:prstGeom>
          <a:noFill/>
          <a:ln w="635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E1FE397-97B5-4912-163D-8AF657B88C95}"/>
              </a:ext>
            </a:extLst>
          </p:cNvPr>
          <p:cNvSpPr/>
          <p:nvPr/>
        </p:nvSpPr>
        <p:spPr>
          <a:xfrm>
            <a:off x="9332589" y="3513914"/>
            <a:ext cx="12078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25D160"/>
                </a:solidFill>
                <a:latin typeface="Sassoon Sans US 2023" pitchFamily="2" charset="77"/>
                <a:cs typeface="Rubik" pitchFamily="2" charset="-79"/>
              </a:rPr>
              <a:t>End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632A2F7D-6CA1-EC2F-7C15-034CA66B03AC}"/>
              </a:ext>
            </a:extLst>
          </p:cNvPr>
          <p:cNvSpPr/>
          <p:nvPr/>
        </p:nvSpPr>
        <p:spPr>
          <a:xfrm>
            <a:off x="3547584" y="22505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topic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ED7E8011-3D5A-4211-2D54-B9814DAA2896}"/>
              </a:ext>
            </a:extLst>
          </p:cNvPr>
          <p:cNvSpPr/>
          <p:nvPr/>
        </p:nvSpPr>
        <p:spPr>
          <a:xfrm>
            <a:off x="8586738" y="22505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cake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B7CDD3F0-9220-3544-5E23-7BEC5A17C30F}"/>
              </a:ext>
            </a:extLst>
          </p:cNvPr>
          <p:cNvSpPr/>
          <p:nvPr/>
        </p:nvSpPr>
        <p:spPr>
          <a:xfrm>
            <a:off x="6006100" y="2247775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backpack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448ACC5F-6577-04B4-FB3A-028BACB1559E}"/>
              </a:ext>
            </a:extLst>
          </p:cNvPr>
          <p:cNvSpPr/>
          <p:nvPr/>
        </p:nvSpPr>
        <p:spPr>
          <a:xfrm>
            <a:off x="1518734" y="22505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honk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14E04E2E-8B5A-C095-72A2-84A619633F43}"/>
              </a:ext>
            </a:extLst>
          </p:cNvPr>
          <p:cNvSpPr/>
          <p:nvPr/>
        </p:nvSpPr>
        <p:spPr>
          <a:xfrm>
            <a:off x="9618172" y="1734759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drink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A833B94-69E0-C784-BEA9-E5C6BD92AF77}"/>
              </a:ext>
            </a:extLst>
          </p:cNvPr>
          <p:cNvSpPr/>
          <p:nvPr/>
        </p:nvSpPr>
        <p:spPr>
          <a:xfrm>
            <a:off x="4534115" y="3245572"/>
            <a:ext cx="3188498" cy="3137048"/>
          </a:xfrm>
          <a:prstGeom prst="ellipse">
            <a:avLst/>
          </a:prstGeom>
          <a:noFill/>
          <a:ln w="6350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4E67E-97CB-CE74-1D9F-5953752214F0}"/>
              </a:ext>
            </a:extLst>
          </p:cNvPr>
          <p:cNvSpPr/>
          <p:nvPr/>
        </p:nvSpPr>
        <p:spPr>
          <a:xfrm>
            <a:off x="5321384" y="3510198"/>
            <a:ext cx="1615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219CEE"/>
                </a:solidFill>
                <a:latin typeface="Sassoon Sans US 2023" pitchFamily="2" charset="77"/>
                <a:cs typeface="Rubik" pitchFamily="2" charset="-79"/>
              </a:rPr>
              <a:t>Middle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9190F7-B643-0485-C0C0-AFEC27CD548F}"/>
              </a:ext>
            </a:extLst>
          </p:cNvPr>
          <p:cNvGrpSpPr/>
          <p:nvPr/>
        </p:nvGrpSpPr>
        <p:grpSpPr>
          <a:xfrm>
            <a:off x="3817831" y="1791185"/>
            <a:ext cx="3870590" cy="1898196"/>
            <a:chOff x="3902279" y="1463040"/>
            <a:chExt cx="3870590" cy="1898196"/>
          </a:xfrm>
        </p:grpSpPr>
        <p:sp>
          <p:nvSpPr>
            <p:cNvPr id="2" name="Oval Callout 65">
              <a:extLst>
                <a:ext uri="{FF2B5EF4-FFF2-40B4-BE49-F238E27FC236}">
                  <a16:creationId xmlns:a16="http://schemas.microsoft.com/office/drawing/2014/main" id="{92A868BA-2002-E8DF-3C1E-0248ACB7DBA4}"/>
                </a:ext>
              </a:extLst>
            </p:cNvPr>
            <p:cNvSpPr/>
            <p:nvPr/>
          </p:nvSpPr>
          <p:spPr>
            <a:xfrm flipH="1">
              <a:off x="4567186" y="1463040"/>
              <a:ext cx="3205683" cy="1289658"/>
            </a:xfrm>
            <a:prstGeom prst="wedgeEllipseCallout">
              <a:avLst>
                <a:gd name="adj1" fmla="val 44219"/>
                <a:gd name="adj2" fmla="val 53533"/>
              </a:avLst>
            </a:prstGeom>
            <a:noFill/>
            <a:ln w="57150">
              <a:solidFill>
                <a:srgbClr val="7956D6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500" dirty="0">
                <a:latin typeface="Sassoon Sans US 2023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1614CC-1061-5A09-763A-8829AC8E34ED}"/>
                </a:ext>
              </a:extLst>
            </p:cNvPr>
            <p:cNvSpPr txBox="1"/>
            <p:nvPr/>
          </p:nvSpPr>
          <p:spPr>
            <a:xfrm>
              <a:off x="4896700" y="1638501"/>
              <a:ext cx="25674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0"/>
                </a:rPr>
                <a:t>Can you think of any more words that fit these patterns?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D42CA6A-0820-D411-4954-5592D36BF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856" r="4856"/>
            <a:stretch/>
          </p:blipFill>
          <p:spPr>
            <a:xfrm>
              <a:off x="3902279" y="2492862"/>
              <a:ext cx="748214" cy="868374"/>
            </a:xfrm>
            <a:prstGeom prst="ellipse">
              <a:avLst/>
            </a:prstGeom>
          </p:spPr>
        </p:pic>
      </p:grpSp>
      <p:sp>
        <p:nvSpPr>
          <p:cNvPr id="20" name="Rounded Rectangle 56">
            <a:extLst>
              <a:ext uri="{FF2B5EF4-FFF2-40B4-BE49-F238E27FC236}">
                <a16:creationId xmlns:a16="http://schemas.microsoft.com/office/drawing/2014/main" id="{BF3C135D-4BB1-314C-C3F5-923C5F40D171}"/>
              </a:ext>
            </a:extLst>
          </p:cNvPr>
          <p:cNvSpPr/>
          <p:nvPr/>
        </p:nvSpPr>
        <p:spPr>
          <a:xfrm>
            <a:off x="9100627" y="433620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cake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25FDEA-F649-27D8-51E6-5CA297516223}"/>
              </a:ext>
            </a:extLst>
          </p:cNvPr>
          <p:cNvSpPr txBox="1"/>
          <p:nvPr/>
        </p:nvSpPr>
        <p:spPr>
          <a:xfrm>
            <a:off x="962359" y="5380191"/>
            <a:ext cx="2586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 dirty="0">
                <a:solidFill>
                  <a:srgbClr val="FF9900"/>
                </a:solidFill>
                <a:latin typeface="Sassoon Sans US 2023" pitchFamily="2" charset="0"/>
              </a:rPr>
              <a:t>crisp, cabin, cost, </a:t>
            </a:r>
            <a:r>
              <a:rPr lang="en-US" b="1" u="sng" dirty="0">
                <a:solidFill>
                  <a:srgbClr val="FF9900"/>
                </a:solidFill>
                <a:latin typeface="Sassoon Sans US 2023" pitchFamily="2" charset="0"/>
              </a:rPr>
              <a:t>c</a:t>
            </a:r>
            <a:r>
              <a:rPr lang="en-US" dirty="0">
                <a:solidFill>
                  <a:srgbClr val="FF9900"/>
                </a:solidFill>
                <a:latin typeface="Sassoon Sans US 2023" pitchFamily="2" charset="0"/>
              </a:rPr>
              <a:t>omic</a:t>
            </a:r>
          </a:p>
          <a:p>
            <a:pPr algn="ctr"/>
            <a:r>
              <a:rPr lang="en-US" b="1" u="sng" dirty="0">
                <a:solidFill>
                  <a:srgbClr val="FF9900"/>
                </a:solidFill>
                <a:latin typeface="Sassoon Sans US 2023" pitchFamily="2" charset="0"/>
              </a:rPr>
              <a:t>k</a:t>
            </a:r>
            <a:r>
              <a:rPr lang="en-US" dirty="0">
                <a:solidFill>
                  <a:srgbClr val="FF9900"/>
                </a:solidFill>
                <a:latin typeface="Sassoon Sans US 2023" pitchFamily="2" charset="0"/>
              </a:rPr>
              <a:t>ick, kiss, king, kelp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285DC6-0864-ADCE-84EC-1AC64D7CF0A6}"/>
              </a:ext>
            </a:extLst>
          </p:cNvPr>
          <p:cNvSpPr txBox="1"/>
          <p:nvPr/>
        </p:nvSpPr>
        <p:spPr>
          <a:xfrm>
            <a:off x="4849066" y="5326254"/>
            <a:ext cx="2586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9900"/>
                </a:solidFill>
                <a:latin typeface="Sassoon Sans US 2023" pitchFamily="2" charset="0"/>
              </a:rPr>
              <a:t>basket, jacket, ki</a:t>
            </a:r>
            <a:r>
              <a:rPr lang="en-US" b="1" u="sng" dirty="0">
                <a:solidFill>
                  <a:srgbClr val="FF9900"/>
                </a:solidFill>
                <a:latin typeface="Sassoon Sans US 2023" pitchFamily="2" charset="0"/>
              </a:rPr>
              <a:t>ck</a:t>
            </a:r>
            <a:r>
              <a:rPr lang="en-US" dirty="0">
                <a:solidFill>
                  <a:srgbClr val="FF9900"/>
                </a:solidFill>
                <a:latin typeface="Sassoon Sans US 2023" pitchFamily="2" charset="0"/>
              </a:rPr>
              <a:t>ball, quicksand, webcast, unclip </a:t>
            </a:r>
            <a:endParaRPr lang="en-US" i="0" dirty="0">
              <a:solidFill>
                <a:srgbClr val="FF9900"/>
              </a:solidFill>
              <a:latin typeface="Sassoon Sans US 2023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0C298E-2D31-7B91-4BD3-4693AD04B3F7}"/>
              </a:ext>
            </a:extLst>
          </p:cNvPr>
          <p:cNvSpPr txBox="1"/>
          <p:nvPr/>
        </p:nvSpPr>
        <p:spPr>
          <a:xfrm>
            <a:off x="8685863" y="5420814"/>
            <a:ext cx="2586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9900"/>
                </a:solidFill>
                <a:latin typeface="Sassoon Sans US 2023" pitchFamily="2" charset="0"/>
              </a:rPr>
              <a:t>mask, puke, like, traffic, comi</a:t>
            </a:r>
            <a:r>
              <a:rPr lang="en-US" b="1" u="sng" dirty="0">
                <a:solidFill>
                  <a:srgbClr val="FF9900"/>
                </a:solidFill>
                <a:latin typeface="Sassoon Sans US 2023" pitchFamily="2" charset="0"/>
              </a:rPr>
              <a:t>c</a:t>
            </a:r>
            <a:r>
              <a:rPr lang="en-US" dirty="0">
                <a:solidFill>
                  <a:srgbClr val="FF9900"/>
                </a:solidFill>
                <a:latin typeface="Sassoon Sans US 2023" pitchFamily="2" charset="0"/>
              </a:rPr>
              <a:t>, cra</a:t>
            </a:r>
            <a:r>
              <a:rPr lang="en-US" b="1" u="sng" dirty="0">
                <a:solidFill>
                  <a:srgbClr val="FF9900"/>
                </a:solidFill>
                <a:latin typeface="Sassoon Sans US 2023" pitchFamily="2" charset="0"/>
              </a:rPr>
              <a:t>ck</a:t>
            </a:r>
            <a:r>
              <a:rPr lang="en-US" dirty="0">
                <a:solidFill>
                  <a:srgbClr val="FF9900"/>
                </a:solidFill>
                <a:latin typeface="Sassoon Sans US 2023" pitchFamily="2" charset="0"/>
              </a:rPr>
              <a:t>, ki</a:t>
            </a:r>
            <a:r>
              <a:rPr lang="en-US" b="1" u="sng" dirty="0">
                <a:solidFill>
                  <a:srgbClr val="FF9900"/>
                </a:solidFill>
                <a:latin typeface="Sassoon Sans US 2023" pitchFamily="2" charset="0"/>
              </a:rPr>
              <a:t>ck</a:t>
            </a:r>
            <a:r>
              <a:rPr lang="en-US" dirty="0">
                <a:solidFill>
                  <a:srgbClr val="FF9900"/>
                </a:solidFill>
                <a:latin typeface="Sassoon Sans US 2023" pitchFamily="2" charset="0"/>
              </a:rPr>
              <a:t> </a:t>
            </a:r>
            <a:endParaRPr lang="en-US" i="0" dirty="0">
              <a:solidFill>
                <a:srgbClr val="FF9900"/>
              </a:solidFill>
              <a:latin typeface="Sassoon Sans US 2023" pitchFamily="2" charset="0"/>
            </a:endParaRPr>
          </a:p>
        </p:txBody>
      </p:sp>
      <p:sp>
        <p:nvSpPr>
          <p:cNvPr id="3" name="Rounded Rectangle 56">
            <a:extLst>
              <a:ext uri="{FF2B5EF4-FFF2-40B4-BE49-F238E27FC236}">
                <a16:creationId xmlns:a16="http://schemas.microsoft.com/office/drawing/2014/main" id="{88D45514-56EE-3477-DEF3-ADADF09B2861}"/>
              </a:ext>
            </a:extLst>
          </p:cNvPr>
          <p:cNvSpPr/>
          <p:nvPr/>
        </p:nvSpPr>
        <p:spPr>
          <a:xfrm>
            <a:off x="5262993" y="4503055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assoon Sans US 2023" pitchFamily="2" charset="77"/>
              </a:rPr>
              <a:t>backpack</a:t>
            </a:r>
          </a:p>
        </p:txBody>
      </p:sp>
    </p:spTree>
    <p:extLst>
      <p:ext uri="{BB962C8B-B14F-4D97-AF65-F5344CB8AC3E}">
        <p14:creationId xmlns:p14="http://schemas.microsoft.com/office/powerpoint/2010/main" val="269508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-0.0125 L 0.64037 0.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9" y="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25767E-17 L -0.08346 0.323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0.08645 0.316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1892 0.302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53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02969 0.378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02969 0.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70508 0.3020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47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4556 0.228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3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0621 0.323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-0.00509 L 0.3608 0.046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99" y="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0.03945 0.2979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63451 0.0326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32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5" grpId="0"/>
      <p:bldP spid="44" grpId="0"/>
      <p:bldP spid="45" grpId="0"/>
      <p:bldP spid="56" grpId="0"/>
      <p:bldP spid="57" grpId="0"/>
      <p:bldP spid="58" grpId="0"/>
      <p:bldP spid="59" grpId="0"/>
      <p:bldP spid="60" grpId="0"/>
      <p:bldP spid="20" grpId="0"/>
      <p:bldP spid="20" grpId="1"/>
      <p:bldP spid="41" grpId="0"/>
      <p:bldP spid="42" grpId="0"/>
      <p:bldP spid="43" grpId="0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3A452-35C3-0B8C-89BC-ADCC996AAF1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6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33C2A7-5ADE-CEF4-F7C0-0E1F7B14C8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Spelling the /k/ sound: c - k - ck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7011B59-7CF4-FC07-B9AE-2C4E52F2B61B}"/>
              </a:ext>
            </a:extLst>
          </p:cNvPr>
          <p:cNvGrpSpPr/>
          <p:nvPr/>
        </p:nvGrpSpPr>
        <p:grpSpPr>
          <a:xfrm>
            <a:off x="929640" y="1707158"/>
            <a:ext cx="10332720" cy="735793"/>
            <a:chOff x="929640" y="1707158"/>
            <a:chExt cx="10332720" cy="73579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540637-F15A-1F92-CE8B-79F6E1834CC9}"/>
                </a:ext>
              </a:extLst>
            </p:cNvPr>
            <p:cNvSpPr txBox="1"/>
            <p:nvPr/>
          </p:nvSpPr>
          <p:spPr>
            <a:xfrm>
              <a:off x="929640" y="1796620"/>
              <a:ext cx="103327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0"/>
                </a:rPr>
                <a:t>The letter </a:t>
              </a:r>
              <a:r>
                <a:rPr lang="en-GB" i="1" dirty="0">
                  <a:latin typeface="Sassoon Sans US 2023" pitchFamily="2" charset="0"/>
                </a:rPr>
                <a:t>c</a:t>
              </a:r>
              <a:r>
                <a:rPr lang="en-GB" dirty="0">
                  <a:latin typeface="Sassoon Sans US 2023" pitchFamily="2" charset="0"/>
                </a:rPr>
                <a:t> is the most common way to spell the /k/ sound at the beginning of words. </a:t>
              </a:r>
            </a:p>
            <a:p>
              <a:pPr algn="ctr"/>
              <a:r>
                <a:rPr lang="en-GB" b="1" u="sng" dirty="0">
                  <a:solidFill>
                    <a:srgbClr val="FF3760"/>
                  </a:solidFill>
                  <a:latin typeface="Sassoon Sans US 2023" pitchFamily="2" charset="0"/>
                </a:rPr>
                <a:t>c</a:t>
              </a:r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abin	</a:t>
              </a:r>
              <a:r>
                <a:rPr lang="en-GB" b="1" u="sng" dirty="0">
                  <a:solidFill>
                    <a:srgbClr val="FF3760"/>
                  </a:solidFill>
                  <a:latin typeface="Sassoon Sans US 2023" pitchFamily="2" charset="0"/>
                </a:rPr>
                <a:t>c</a:t>
              </a:r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risp	</a:t>
              </a:r>
              <a:r>
                <a:rPr lang="en-GB" b="1" u="sng" dirty="0">
                  <a:solidFill>
                    <a:srgbClr val="FF3760"/>
                  </a:solidFill>
                  <a:latin typeface="Sassoon Sans US 2023" pitchFamily="2" charset="0"/>
                </a:rPr>
                <a:t>c</a:t>
              </a:r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ost	</a:t>
              </a:r>
              <a:r>
                <a:rPr lang="en-GB" b="1" u="sng" dirty="0">
                  <a:solidFill>
                    <a:srgbClr val="FF3760"/>
                  </a:solidFill>
                  <a:latin typeface="Sassoon Sans US 2023" pitchFamily="2" charset="0"/>
                </a:rPr>
                <a:t>c</a:t>
              </a:r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lash	</a:t>
              </a:r>
              <a:r>
                <a:rPr lang="en-GB" sz="1600" b="1" u="sng" kern="1200" dirty="0">
                  <a:solidFill>
                    <a:srgbClr val="FF3760"/>
                  </a:solidFill>
                  <a:effectLst/>
                  <a:latin typeface="Sassoon Sans US 2023" pitchFamily="2" charset="0"/>
                  <a:ea typeface="+mn-ea"/>
                  <a:cs typeface="+mn-cs"/>
                </a:rPr>
                <a:t>c</a:t>
              </a:r>
              <a:r>
                <a:rPr lang="en-GB" sz="1600" kern="1200" dirty="0">
                  <a:solidFill>
                    <a:srgbClr val="FF3760"/>
                  </a:solidFill>
                  <a:effectLst/>
                  <a:latin typeface="Sassoon Sans US 2023" pitchFamily="2" charset="0"/>
                  <a:ea typeface="+mn-ea"/>
                  <a:cs typeface="+mn-cs"/>
                </a:rPr>
                <a:t>up</a:t>
              </a:r>
              <a:endParaRPr lang="en-GB" dirty="0">
                <a:solidFill>
                  <a:srgbClr val="FF3760"/>
                </a:solidFill>
                <a:latin typeface="Sassoon Sans US 2023" pitchFamily="2" charset="0"/>
              </a:endParaRPr>
            </a:p>
          </p:txBody>
        </p:sp>
        <p:pic>
          <p:nvPicPr>
            <p:cNvPr id="8" name="Picture 4" descr="Free vector graphics of Cabin in pines">
              <a:extLst>
                <a:ext uri="{FF2B5EF4-FFF2-40B4-BE49-F238E27FC236}">
                  <a16:creationId xmlns:a16="http://schemas.microsoft.com/office/drawing/2014/main" id="{AA1DE4F1-2ED5-B1A3-BDC4-42C5F4624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897" y="1707158"/>
              <a:ext cx="977724" cy="686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A picture containing text, computer, electronics, computer&#10;&#10;Description automatically generated">
              <a:extLst>
                <a:ext uri="{FF2B5EF4-FFF2-40B4-BE49-F238E27FC236}">
                  <a16:creationId xmlns:a16="http://schemas.microsoft.com/office/drawing/2014/main" id="{41FB15B2-9407-5510-0926-9A3C64861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82944" y="1836807"/>
              <a:ext cx="442392" cy="516123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2BD2370-DB98-B6D0-32C3-F15D956CF697}"/>
              </a:ext>
            </a:extLst>
          </p:cNvPr>
          <p:cNvGrpSpPr/>
          <p:nvPr/>
        </p:nvGrpSpPr>
        <p:grpSpPr>
          <a:xfrm>
            <a:off x="894326" y="2498921"/>
            <a:ext cx="10403347" cy="1200329"/>
            <a:chOff x="886514" y="2488306"/>
            <a:chExt cx="10403347" cy="1200329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1B8B72C-6D65-F45B-2339-820AD18CD4CC}"/>
                </a:ext>
              </a:extLst>
            </p:cNvPr>
            <p:cNvSpPr txBox="1"/>
            <p:nvPr/>
          </p:nvSpPr>
          <p:spPr>
            <a:xfrm>
              <a:off x="886514" y="2488306"/>
              <a:ext cx="104033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0"/>
                </a:rPr>
                <a:t>However, when the /k/ sound is </a:t>
              </a:r>
              <a:r>
                <a:rPr lang="en-GB" b="1" dirty="0">
                  <a:latin typeface="Sassoon Sans US 2023" pitchFamily="2" charset="0"/>
                </a:rPr>
                <a:t>before the vowels </a:t>
              </a:r>
              <a:r>
                <a:rPr lang="en-GB" b="1" i="1" dirty="0">
                  <a:latin typeface="Sassoon Sans US 2023" pitchFamily="2" charset="0"/>
                </a:rPr>
                <a:t>e</a:t>
              </a:r>
              <a:r>
                <a:rPr lang="en-GB" b="1" dirty="0">
                  <a:latin typeface="Sassoon Sans US 2023" pitchFamily="2" charset="0"/>
                </a:rPr>
                <a:t> and </a:t>
              </a:r>
              <a:r>
                <a:rPr lang="en-GB" b="1" i="1" dirty="0" err="1">
                  <a:latin typeface="Sassoon Sans US 2023" pitchFamily="2" charset="0"/>
                </a:rPr>
                <a:t>i</a:t>
              </a:r>
              <a:r>
                <a:rPr lang="en-GB" dirty="0">
                  <a:latin typeface="Sassoon Sans US 2023" pitchFamily="2" charset="0"/>
                </a:rPr>
                <a:t>,</a:t>
              </a:r>
              <a:r>
                <a:rPr lang="en-GB" b="1" dirty="0">
                  <a:latin typeface="Sassoon Sans US 2023" pitchFamily="2" charset="0"/>
                </a:rPr>
                <a:t> </a:t>
              </a:r>
              <a:r>
                <a:rPr lang="en-GB" dirty="0">
                  <a:latin typeface="Sassoon Sans US 2023" pitchFamily="2" charset="0"/>
                </a:rPr>
                <a:t>then we usually spell it with </a:t>
              </a:r>
              <a:r>
                <a:rPr lang="en-GB" b="1" i="1" dirty="0">
                  <a:latin typeface="Sassoon Sans US 2023" pitchFamily="2" charset="0"/>
                </a:rPr>
                <a:t>k</a:t>
              </a:r>
              <a:r>
                <a:rPr lang="en-GB" dirty="0">
                  <a:latin typeface="Sassoon Sans US 2023" pitchFamily="2" charset="0"/>
                </a:rPr>
                <a:t>. </a:t>
              </a:r>
            </a:p>
            <a:p>
              <a:pPr algn="ctr"/>
              <a:r>
                <a:rPr lang="en-GB" dirty="0">
                  <a:latin typeface="Sassoon Sans US 2023" pitchFamily="2" charset="0"/>
                </a:rPr>
                <a:t>This can occur in the beginning and the middle of words.</a:t>
              </a:r>
            </a:p>
            <a:p>
              <a:pPr algn="ctr"/>
              <a:r>
                <a:rPr lang="en-GB" b="1" u="sng" dirty="0">
                  <a:solidFill>
                    <a:srgbClr val="FF3760"/>
                  </a:solidFill>
                  <a:latin typeface="Sassoon Sans US 2023" pitchFamily="2" charset="0"/>
                </a:rPr>
                <a:t>k</a:t>
              </a:r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iss	</a:t>
              </a:r>
              <a:r>
                <a:rPr lang="en-GB" b="1" u="sng" dirty="0">
                  <a:solidFill>
                    <a:srgbClr val="FF3760"/>
                  </a:solidFill>
                  <a:latin typeface="Sassoon Sans US 2023" pitchFamily="2" charset="0"/>
                </a:rPr>
                <a:t>k</a:t>
              </a:r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ept	</a:t>
              </a:r>
              <a:r>
                <a:rPr lang="en-GB" b="1" u="sng" dirty="0">
                  <a:solidFill>
                    <a:srgbClr val="FF3760"/>
                  </a:solidFill>
                  <a:latin typeface="Sassoon Sans US 2023" pitchFamily="2" charset="0"/>
                </a:rPr>
                <a:t>k</a:t>
              </a:r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elp	s</a:t>
              </a:r>
              <a:r>
                <a:rPr lang="en-GB" b="1" u="sng" dirty="0">
                  <a:solidFill>
                    <a:srgbClr val="FF3760"/>
                  </a:solidFill>
                  <a:latin typeface="Sassoon Sans US 2023" pitchFamily="2" charset="0"/>
                </a:rPr>
                <a:t>k</a:t>
              </a:r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ill	s</a:t>
              </a:r>
              <a:r>
                <a:rPr lang="en-GB" b="1" u="sng" dirty="0">
                  <a:solidFill>
                    <a:srgbClr val="FF3760"/>
                  </a:solidFill>
                  <a:latin typeface="Sassoon Sans US 2023" pitchFamily="2" charset="0"/>
                </a:rPr>
                <a:t>k</a:t>
              </a:r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in	 </a:t>
              </a:r>
              <a:r>
                <a:rPr lang="en-GB" b="1" u="sng" dirty="0">
                  <a:solidFill>
                    <a:srgbClr val="FF3760"/>
                  </a:solidFill>
                  <a:latin typeface="Sassoon Sans US 2023" pitchFamily="2" charset="0"/>
                </a:rPr>
                <a:t>k</a:t>
              </a:r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ing</a:t>
              </a:r>
            </a:p>
            <a:p>
              <a:pPr algn="ctr"/>
              <a:endParaRPr lang="en-US" sz="1600" dirty="0">
                <a:latin typeface="Sassoon Sans US 2023" pitchFamily="2" charset="77"/>
              </a:endParaRPr>
            </a:p>
          </p:txBody>
        </p:sp>
        <p:pic>
          <p:nvPicPr>
            <p:cNvPr id="12" name="Picture 11" descr="A person wearing a garment&#10;&#10;Description automatically generated with low confidence">
              <a:extLst>
                <a:ext uri="{FF2B5EF4-FFF2-40B4-BE49-F238E27FC236}">
                  <a16:creationId xmlns:a16="http://schemas.microsoft.com/office/drawing/2014/main" id="{497EE21C-E94D-1368-2A7F-A93239460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48364" y="2615900"/>
              <a:ext cx="806184" cy="883489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782EB9DB-9788-4ECE-D45C-FA9FE39ED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1768" y="2621608"/>
              <a:ext cx="757040" cy="71321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FF7ABD8-B126-46CD-A1BB-BAB7C8C94481}"/>
              </a:ext>
            </a:extLst>
          </p:cNvPr>
          <p:cNvGrpSpPr/>
          <p:nvPr/>
        </p:nvGrpSpPr>
        <p:grpSpPr>
          <a:xfrm>
            <a:off x="1016897" y="3583019"/>
            <a:ext cx="10158838" cy="805910"/>
            <a:chOff x="1016897" y="3605597"/>
            <a:chExt cx="10158838" cy="8059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0779BB-1D2B-0E0F-4F34-472B03EC3C3A}"/>
                </a:ext>
              </a:extLst>
            </p:cNvPr>
            <p:cNvSpPr txBox="1"/>
            <p:nvPr/>
          </p:nvSpPr>
          <p:spPr>
            <a:xfrm>
              <a:off x="1016897" y="3765176"/>
              <a:ext cx="101588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0"/>
                </a:rPr>
                <a:t>If the /k/ sound is after a </a:t>
              </a:r>
              <a:r>
                <a:rPr lang="en-GB" b="1" dirty="0">
                  <a:latin typeface="Sassoon Sans US 2023" pitchFamily="2" charset="0"/>
                </a:rPr>
                <a:t>consonant</a:t>
              </a:r>
              <a:r>
                <a:rPr lang="en-GB" dirty="0">
                  <a:latin typeface="Sassoon Sans US 2023" pitchFamily="2" charset="0"/>
                </a:rPr>
                <a:t> or </a:t>
              </a:r>
              <a:r>
                <a:rPr lang="en-GB" b="1" dirty="0">
                  <a:latin typeface="Sassoon Sans US 2023" pitchFamily="2" charset="0"/>
                </a:rPr>
                <a:t>long vowel</a:t>
              </a:r>
              <a:r>
                <a:rPr lang="en-GB" dirty="0">
                  <a:latin typeface="Sassoon Sans US 2023" pitchFamily="2" charset="0"/>
                </a:rPr>
                <a:t>, we usually spell it with </a:t>
              </a:r>
              <a:r>
                <a:rPr lang="en-GB" b="1" i="1" dirty="0">
                  <a:latin typeface="Sassoon Sans US 2023" pitchFamily="2" charset="0"/>
                </a:rPr>
                <a:t>k</a:t>
              </a:r>
              <a:r>
                <a:rPr lang="en-GB" dirty="0">
                  <a:latin typeface="Sassoon Sans US 2023" pitchFamily="2" charset="0"/>
                </a:rPr>
                <a:t>. </a:t>
              </a:r>
            </a:p>
            <a:p>
              <a:pPr algn="ctr"/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          c</a:t>
              </a:r>
              <a:r>
                <a:rPr lang="en-GB" b="1" dirty="0">
                  <a:solidFill>
                    <a:srgbClr val="FF3760"/>
                  </a:solidFill>
                  <a:latin typeface="Sassoon Sans US 2023" pitchFamily="2" charset="0"/>
                </a:rPr>
                <a:t>a</a:t>
              </a:r>
              <a:r>
                <a:rPr lang="en-GB" u="sng" dirty="0">
                  <a:solidFill>
                    <a:srgbClr val="FF3760"/>
                  </a:solidFill>
                  <a:latin typeface="Sassoon Sans US 2023" pitchFamily="2" charset="0"/>
                </a:rPr>
                <a:t>k</a:t>
              </a:r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e       cr</a:t>
              </a:r>
              <a:r>
                <a:rPr lang="en-GB" b="1" dirty="0">
                  <a:solidFill>
                    <a:srgbClr val="FF3760"/>
                  </a:solidFill>
                  <a:latin typeface="Sassoon Sans US 2023" pitchFamily="2" charset="0"/>
                </a:rPr>
                <a:t>ee</a:t>
              </a:r>
              <a:r>
                <a:rPr lang="en-GB" u="sng" dirty="0">
                  <a:solidFill>
                    <a:srgbClr val="FF3760"/>
                  </a:solidFill>
                  <a:latin typeface="Sassoon Sans US 2023" pitchFamily="2" charset="0"/>
                </a:rPr>
                <a:t>k</a:t>
              </a:r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       ma</a:t>
              </a:r>
              <a:r>
                <a:rPr lang="en-GB" b="1" dirty="0">
                  <a:solidFill>
                    <a:srgbClr val="FF3760"/>
                  </a:solidFill>
                  <a:latin typeface="Sassoon Sans US 2023" pitchFamily="2" charset="0"/>
                </a:rPr>
                <a:t>s</a:t>
              </a:r>
              <a:r>
                <a:rPr lang="en-GB" u="sng" dirty="0">
                  <a:solidFill>
                    <a:srgbClr val="FF3760"/>
                  </a:solidFill>
                  <a:latin typeface="Sassoon Sans US 2023" pitchFamily="2" charset="0"/>
                </a:rPr>
                <a:t>k</a:t>
              </a:r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	ba</a:t>
              </a:r>
              <a:r>
                <a:rPr lang="en-GB" b="1" dirty="0">
                  <a:solidFill>
                    <a:srgbClr val="FF3760"/>
                  </a:solidFill>
                  <a:latin typeface="Sassoon Sans US 2023" pitchFamily="2" charset="0"/>
                </a:rPr>
                <a:t>n</a:t>
              </a:r>
              <a:r>
                <a:rPr lang="en-GB" u="sng" dirty="0">
                  <a:solidFill>
                    <a:srgbClr val="FF3760"/>
                  </a:solidFill>
                  <a:latin typeface="Sassoon Sans US 2023" pitchFamily="2" charset="0"/>
                </a:rPr>
                <a:t>k</a:t>
              </a:r>
              <a:r>
                <a:rPr lang="en-GB" dirty="0">
                  <a:solidFill>
                    <a:srgbClr val="FF0000"/>
                  </a:solidFill>
                  <a:latin typeface="Sassoon Sans US 2023" pitchFamily="2" charset="0"/>
                </a:rPr>
                <a:t>	</a:t>
              </a: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E556B2E3-5817-780A-16DC-FCEDCF28E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5496" y="3605597"/>
              <a:ext cx="669813" cy="719821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43B7347-3645-AAF2-20B8-1E9CB278F466}"/>
              </a:ext>
            </a:extLst>
          </p:cNvPr>
          <p:cNvGrpSpPr/>
          <p:nvPr/>
        </p:nvGrpSpPr>
        <p:grpSpPr>
          <a:xfrm>
            <a:off x="350400" y="5848960"/>
            <a:ext cx="11496431" cy="748926"/>
            <a:chOff x="355051" y="5878848"/>
            <a:chExt cx="12680543" cy="748926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9F4DF55-60E6-5B06-5A0E-359E5D08F290}"/>
                </a:ext>
              </a:extLst>
            </p:cNvPr>
            <p:cNvSpPr txBox="1"/>
            <p:nvPr/>
          </p:nvSpPr>
          <p:spPr>
            <a:xfrm>
              <a:off x="355051" y="5878848"/>
              <a:ext cx="126805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0"/>
                </a:rPr>
                <a:t>*However, if the word has a base word or syllable with the /k/ sound, it will follow the previous guidelines.*</a:t>
              </a:r>
            </a:p>
            <a:p>
              <a:pPr algn="ctr"/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 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ba</a:t>
              </a:r>
              <a:r>
                <a:rPr lang="en-GB" b="1" u="sng" dirty="0" err="1">
                  <a:solidFill>
                    <a:srgbClr val="FF3760"/>
                  </a:solidFill>
                  <a:latin typeface="Sassoon Sans US 2023" pitchFamily="2" charset="0"/>
                </a:rPr>
                <a:t>ck</a:t>
              </a:r>
              <a:r>
                <a:rPr lang="en-GB" b="1" dirty="0" err="1">
                  <a:latin typeface="Sassoon Sans US 2023" pitchFamily="2" charset="0"/>
                </a:rPr>
                <a:t>|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pa</a:t>
              </a:r>
              <a:r>
                <a:rPr lang="en-GB" b="1" u="sng" dirty="0" err="1">
                  <a:solidFill>
                    <a:srgbClr val="FF3760"/>
                  </a:solidFill>
                  <a:latin typeface="Sassoon Sans US 2023" pitchFamily="2" charset="0"/>
                </a:rPr>
                <a:t>ck</a:t>
              </a:r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       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un</a:t>
              </a:r>
              <a:r>
                <a:rPr lang="en-GB" b="1" dirty="0" err="1">
                  <a:latin typeface="Sassoon Sans US 2023" pitchFamily="2" charset="0"/>
                </a:rPr>
                <a:t>|</a:t>
              </a:r>
              <a:r>
                <a:rPr lang="en-GB" b="1" u="sng" dirty="0" err="1">
                  <a:solidFill>
                    <a:srgbClr val="FF3760"/>
                  </a:solidFill>
                  <a:latin typeface="Sassoon Sans US 2023" pitchFamily="2" charset="0"/>
                </a:rPr>
                <a:t>k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ind</a:t>
              </a:r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       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lip</a:t>
              </a:r>
              <a:r>
                <a:rPr lang="en-GB" b="1" dirty="0" err="1">
                  <a:latin typeface="Sassoon Sans US 2023" pitchFamily="2" charset="0"/>
                </a:rPr>
                <a:t>|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sti</a:t>
              </a:r>
              <a:r>
                <a:rPr lang="en-GB" b="1" u="sng" dirty="0" err="1">
                  <a:solidFill>
                    <a:srgbClr val="FF3760"/>
                  </a:solidFill>
                  <a:latin typeface="Sassoon Sans US 2023" pitchFamily="2" charset="0"/>
                </a:rPr>
                <a:t>ck</a:t>
              </a:r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	     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re</a:t>
              </a:r>
              <a:r>
                <a:rPr lang="en-GB" b="1" dirty="0" err="1">
                  <a:latin typeface="Sassoon Sans US 2023" pitchFamily="2" charset="0"/>
                </a:rPr>
                <a:t>|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thin</a:t>
              </a:r>
              <a:r>
                <a:rPr lang="en-GB" b="1" u="sng" dirty="0" err="1">
                  <a:solidFill>
                    <a:srgbClr val="FF3760"/>
                  </a:solidFill>
                  <a:latin typeface="Sassoon Sans US 2023" pitchFamily="2" charset="0"/>
                </a:rPr>
                <a:t>k</a:t>
              </a:r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        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ch</a:t>
              </a:r>
              <a:r>
                <a:rPr lang="en-GB" b="1" dirty="0" err="1">
                  <a:solidFill>
                    <a:srgbClr val="FF3760"/>
                  </a:solidFill>
                  <a:latin typeface="Sassoon Sans US 2023" pitchFamily="2" charset="0"/>
                </a:rPr>
                <a:t>i</a:t>
              </a:r>
              <a:r>
                <a:rPr lang="en-GB" u="sng" dirty="0" err="1">
                  <a:solidFill>
                    <a:srgbClr val="FF3760"/>
                  </a:solidFill>
                  <a:latin typeface="Sassoon Sans US 2023" pitchFamily="2" charset="0"/>
                </a:rPr>
                <a:t>ck</a:t>
              </a:r>
              <a:r>
                <a:rPr lang="en-GB" b="1" dirty="0" err="1">
                  <a:latin typeface="Sassoon Sans US 2023" pitchFamily="2" charset="0"/>
                </a:rPr>
                <a:t>|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en</a:t>
              </a:r>
              <a:r>
                <a:rPr lang="en-GB" b="1" dirty="0">
                  <a:solidFill>
                    <a:srgbClr val="FF3760"/>
                  </a:solidFill>
                  <a:latin typeface="Sassoon Sans US 2023" pitchFamily="2" charset="0"/>
                </a:rPr>
                <a:t>       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un</a:t>
              </a:r>
              <a:r>
                <a:rPr lang="en-GB" b="1" dirty="0" err="1">
                  <a:latin typeface="Sassoon Sans US 2023" pitchFamily="2" charset="0"/>
                </a:rPr>
                <a:t>|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loc</a:t>
              </a:r>
              <a:r>
                <a:rPr lang="en-GB" b="1" u="sng" dirty="0" err="1">
                  <a:solidFill>
                    <a:srgbClr val="FF3760"/>
                  </a:solidFill>
                  <a:latin typeface="Sassoon Sans US 2023" pitchFamily="2" charset="0"/>
                </a:rPr>
                <a:t>k</a:t>
              </a:r>
              <a:endParaRPr lang="en-US" sz="1600" dirty="0">
                <a:solidFill>
                  <a:srgbClr val="FF3760"/>
                </a:solidFill>
                <a:latin typeface="Sassoon Sans US 2023" pitchFamily="2" charset="77"/>
              </a:endParaRPr>
            </a:p>
          </p:txBody>
        </p:sp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2036AB95-57D1-F378-078A-A2989A8A1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056647" y="5907894"/>
              <a:ext cx="648137" cy="67004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E9F9B9D-1530-FEC9-F4A8-56981D034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26424"/>
            <a:stretch/>
          </p:blipFill>
          <p:spPr>
            <a:xfrm>
              <a:off x="549602" y="5958481"/>
              <a:ext cx="648137" cy="669293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1977BC1-4EF3-BFFA-86EC-66C554C69055}"/>
              </a:ext>
            </a:extLst>
          </p:cNvPr>
          <p:cNvGrpSpPr/>
          <p:nvPr/>
        </p:nvGrpSpPr>
        <p:grpSpPr>
          <a:xfrm>
            <a:off x="3725863" y="3334012"/>
            <a:ext cx="4641083" cy="271930"/>
            <a:chOff x="3813858" y="3163387"/>
            <a:chExt cx="6929634" cy="292440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B2EE623-D5A4-7B26-1671-ED16DF942621}"/>
                </a:ext>
              </a:extLst>
            </p:cNvPr>
            <p:cNvCxnSpPr/>
            <p:nvPr/>
          </p:nvCxnSpPr>
          <p:spPr>
            <a:xfrm flipV="1">
              <a:off x="3813858" y="3174266"/>
              <a:ext cx="0" cy="280081"/>
            </a:xfrm>
            <a:prstGeom prst="straightConnector1">
              <a:avLst/>
            </a:prstGeom>
            <a:ln w="38100">
              <a:solidFill>
                <a:srgbClr val="7956D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8364D2B-0570-B75B-CA13-698A4D46F8B0}"/>
                </a:ext>
              </a:extLst>
            </p:cNvPr>
            <p:cNvCxnSpPr/>
            <p:nvPr/>
          </p:nvCxnSpPr>
          <p:spPr>
            <a:xfrm flipV="1">
              <a:off x="5231218" y="3174265"/>
              <a:ext cx="0" cy="280081"/>
            </a:xfrm>
            <a:prstGeom prst="straightConnector1">
              <a:avLst/>
            </a:prstGeom>
            <a:ln w="38100">
              <a:solidFill>
                <a:srgbClr val="7956D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11107FD-2847-34D8-49AA-C065D58E5CCE}"/>
                </a:ext>
              </a:extLst>
            </p:cNvPr>
            <p:cNvCxnSpPr/>
            <p:nvPr/>
          </p:nvCxnSpPr>
          <p:spPr>
            <a:xfrm flipV="1">
              <a:off x="6600942" y="3163387"/>
              <a:ext cx="0" cy="280081"/>
            </a:xfrm>
            <a:prstGeom prst="straightConnector1">
              <a:avLst/>
            </a:prstGeom>
            <a:ln w="38100">
              <a:solidFill>
                <a:srgbClr val="7956D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038F76F-A178-9698-555F-0303ABFAB91A}"/>
                </a:ext>
              </a:extLst>
            </p:cNvPr>
            <p:cNvCxnSpPr/>
            <p:nvPr/>
          </p:nvCxnSpPr>
          <p:spPr>
            <a:xfrm flipV="1">
              <a:off x="8040111" y="3175746"/>
              <a:ext cx="0" cy="280081"/>
            </a:xfrm>
            <a:prstGeom prst="straightConnector1">
              <a:avLst/>
            </a:prstGeom>
            <a:ln w="38100">
              <a:solidFill>
                <a:srgbClr val="7956D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01A13B1-2B63-E22E-AD55-1FF562EF1BD4}"/>
                </a:ext>
              </a:extLst>
            </p:cNvPr>
            <p:cNvCxnSpPr/>
            <p:nvPr/>
          </p:nvCxnSpPr>
          <p:spPr>
            <a:xfrm flipV="1">
              <a:off x="9403042" y="3166525"/>
              <a:ext cx="0" cy="280081"/>
            </a:xfrm>
            <a:prstGeom prst="straightConnector1">
              <a:avLst/>
            </a:prstGeom>
            <a:ln w="38100">
              <a:solidFill>
                <a:srgbClr val="7956D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4370812-38D9-E7FA-F14A-03BB429A9152}"/>
                </a:ext>
              </a:extLst>
            </p:cNvPr>
            <p:cNvCxnSpPr/>
            <p:nvPr/>
          </p:nvCxnSpPr>
          <p:spPr>
            <a:xfrm flipV="1">
              <a:off x="10743492" y="3174264"/>
              <a:ext cx="0" cy="280081"/>
            </a:xfrm>
            <a:prstGeom prst="straightConnector1">
              <a:avLst/>
            </a:prstGeom>
            <a:ln w="38100">
              <a:solidFill>
                <a:srgbClr val="7956D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E1FE2F7-326E-A1E5-B721-3E088CCE9FA8}"/>
              </a:ext>
            </a:extLst>
          </p:cNvPr>
          <p:cNvGrpSpPr/>
          <p:nvPr/>
        </p:nvGrpSpPr>
        <p:grpSpPr>
          <a:xfrm>
            <a:off x="1805508" y="4450397"/>
            <a:ext cx="8139234" cy="646331"/>
            <a:chOff x="1805508" y="4472975"/>
            <a:chExt cx="8139234" cy="646331"/>
          </a:xfrm>
        </p:grpSpPr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37D7F61E-A8D1-6520-F994-FCDF61909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05508" y="4511206"/>
              <a:ext cx="495159" cy="495159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632A398-71D5-8320-717E-ECB078B98AD3}"/>
                </a:ext>
              </a:extLst>
            </p:cNvPr>
            <p:cNvSpPr txBox="1"/>
            <p:nvPr/>
          </p:nvSpPr>
          <p:spPr>
            <a:xfrm>
              <a:off x="2247255" y="4472975"/>
              <a:ext cx="76974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0"/>
                </a:rPr>
                <a:t>Most of the time, if the /k/ sound is after a </a:t>
              </a:r>
              <a:r>
                <a:rPr lang="en-GB" b="1" dirty="0">
                  <a:latin typeface="Sassoon Sans US 2023" pitchFamily="2" charset="0"/>
                </a:rPr>
                <a:t>short vowel</a:t>
              </a:r>
              <a:r>
                <a:rPr lang="en-GB" dirty="0">
                  <a:latin typeface="Sassoon Sans US 2023" pitchFamily="2" charset="0"/>
                </a:rPr>
                <a:t>, we spell it with </a:t>
              </a:r>
              <a:r>
                <a:rPr lang="en-GB" b="1" i="1" dirty="0">
                  <a:latin typeface="Sassoon Sans US 2023" pitchFamily="2" charset="0"/>
                </a:rPr>
                <a:t>ck</a:t>
              </a:r>
              <a:r>
                <a:rPr lang="en-GB" dirty="0">
                  <a:latin typeface="Sassoon Sans US 2023" pitchFamily="2" charset="0"/>
                </a:rPr>
                <a:t>.</a:t>
              </a:r>
            </a:p>
            <a:p>
              <a:pPr algn="ctr"/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cl</a:t>
              </a:r>
              <a:r>
                <a:rPr lang="en-GB" b="1" dirty="0">
                  <a:solidFill>
                    <a:srgbClr val="FF3760"/>
                  </a:solidFill>
                  <a:latin typeface="Sassoon Sans US 2023" pitchFamily="2" charset="0"/>
                </a:rPr>
                <a:t>o</a:t>
              </a:r>
              <a:r>
                <a:rPr lang="en-GB" u="sng" dirty="0">
                  <a:solidFill>
                    <a:srgbClr val="FF3760"/>
                  </a:solidFill>
                  <a:latin typeface="Sassoon Sans US 2023" pitchFamily="2" charset="0"/>
                </a:rPr>
                <a:t>ck</a:t>
              </a:r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	d</a:t>
              </a:r>
              <a:r>
                <a:rPr lang="en-GB" b="1" dirty="0">
                  <a:solidFill>
                    <a:srgbClr val="FF3760"/>
                  </a:solidFill>
                  <a:latin typeface="Sassoon Sans US 2023" pitchFamily="2" charset="0"/>
                </a:rPr>
                <a:t>e</a:t>
              </a:r>
              <a:r>
                <a:rPr lang="en-GB" u="sng" dirty="0">
                  <a:solidFill>
                    <a:srgbClr val="FF3760"/>
                  </a:solidFill>
                  <a:latin typeface="Sassoon Sans US 2023" pitchFamily="2" charset="0"/>
                </a:rPr>
                <a:t>ck</a:t>
              </a:r>
              <a:r>
                <a:rPr lang="en-GB" dirty="0">
                  <a:solidFill>
                    <a:srgbClr val="FF3760"/>
                  </a:solidFill>
                  <a:latin typeface="Sassoon Sans US 2023" pitchFamily="2" charset="0"/>
                </a:rPr>
                <a:t>	s</a:t>
              </a:r>
              <a:r>
                <a:rPr lang="en-GB" b="1" dirty="0">
                  <a:solidFill>
                    <a:srgbClr val="FF3760"/>
                  </a:solidFill>
                  <a:latin typeface="Sassoon Sans US 2023" pitchFamily="2" charset="0"/>
                </a:rPr>
                <a:t>i</a:t>
              </a:r>
              <a:r>
                <a:rPr lang="en-GB" u="sng" dirty="0">
                  <a:solidFill>
                    <a:srgbClr val="FF3760"/>
                  </a:solidFill>
                  <a:latin typeface="Sassoon Sans US 2023" pitchFamily="2" charset="0"/>
                </a:rPr>
                <a:t>ck</a:t>
              </a:r>
              <a:endParaRPr lang="en-US" dirty="0">
                <a:solidFill>
                  <a:srgbClr val="FF3760"/>
                </a:solidFill>
                <a:latin typeface="Sassoon Sans US 2023" pitchFamily="2" charset="77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30CD313-C8BD-0297-FD53-4D03E4E3FCA5}"/>
              </a:ext>
            </a:extLst>
          </p:cNvPr>
          <p:cNvGrpSpPr/>
          <p:nvPr/>
        </p:nvGrpSpPr>
        <p:grpSpPr>
          <a:xfrm>
            <a:off x="1080091" y="5003950"/>
            <a:ext cx="10074737" cy="796988"/>
            <a:chOff x="1080091" y="4840395"/>
            <a:chExt cx="10074737" cy="79698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65790A-5CA2-2760-67F7-328ED9DC61B9}"/>
                </a:ext>
              </a:extLst>
            </p:cNvPr>
            <p:cNvSpPr txBox="1"/>
            <p:nvPr/>
          </p:nvSpPr>
          <p:spPr>
            <a:xfrm>
              <a:off x="1080091" y="4991052"/>
              <a:ext cx="100318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0"/>
                </a:rPr>
                <a:t>If the /k/ sound is at the </a:t>
              </a:r>
              <a:r>
                <a:rPr lang="en-GB" b="1" dirty="0">
                  <a:latin typeface="Sassoon Sans US 2023" pitchFamily="2" charset="0"/>
                </a:rPr>
                <a:t>end</a:t>
              </a:r>
              <a:r>
                <a:rPr lang="en-GB" dirty="0">
                  <a:latin typeface="Sassoon Sans US 2023" pitchFamily="2" charset="0"/>
                </a:rPr>
                <a:t> of a </a:t>
              </a:r>
              <a:r>
                <a:rPr lang="en-GB" b="1" dirty="0">
                  <a:latin typeface="Sassoon Sans US 2023" pitchFamily="2" charset="0"/>
                </a:rPr>
                <a:t>two or more-syllable word</a:t>
              </a:r>
              <a:r>
                <a:rPr lang="en-GB" dirty="0">
                  <a:latin typeface="Sassoon Sans US 2023" pitchFamily="2" charset="0"/>
                </a:rPr>
                <a:t>, it is often spelled with a </a:t>
              </a:r>
              <a:r>
                <a:rPr lang="en-GB" b="1" i="1" dirty="0">
                  <a:latin typeface="Sassoon Sans US 2023" pitchFamily="2" charset="0"/>
                </a:rPr>
                <a:t>c</a:t>
              </a:r>
              <a:r>
                <a:rPr lang="en-GB" dirty="0">
                  <a:latin typeface="Sassoon Sans US 2023" pitchFamily="2" charset="0"/>
                </a:rPr>
                <a:t>. </a:t>
              </a:r>
            </a:p>
            <a:p>
              <a:pPr algn="ctr"/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com</a:t>
              </a:r>
              <a:r>
                <a:rPr lang="en-GB" b="1" dirty="0" err="1">
                  <a:latin typeface="Sassoon Sans US 2023" pitchFamily="2" charset="0"/>
                </a:rPr>
                <a:t>|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i</a:t>
              </a:r>
              <a:r>
                <a:rPr lang="en-GB" b="1" u="sng" dirty="0" err="1">
                  <a:solidFill>
                    <a:srgbClr val="FF3760"/>
                  </a:solidFill>
                  <a:latin typeface="Sassoon Sans US 2023" pitchFamily="2" charset="0"/>
                </a:rPr>
                <a:t>c</a:t>
              </a:r>
              <a:r>
                <a:rPr lang="en-GB" dirty="0">
                  <a:solidFill>
                    <a:srgbClr val="FF0000"/>
                  </a:solidFill>
                  <a:latin typeface="Sassoon Sans US 2023" pitchFamily="2" charset="0"/>
                </a:rPr>
                <a:t>	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pan</a:t>
              </a:r>
              <a:r>
                <a:rPr lang="en-GB" b="1" dirty="0" err="1">
                  <a:latin typeface="Sassoon Sans US 2023" pitchFamily="2" charset="0"/>
                </a:rPr>
                <a:t>|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i</a:t>
              </a:r>
              <a:r>
                <a:rPr lang="en-GB" b="1" u="sng" dirty="0" err="1">
                  <a:solidFill>
                    <a:srgbClr val="FF3760"/>
                  </a:solidFill>
                  <a:latin typeface="Sassoon Sans US 2023" pitchFamily="2" charset="0"/>
                </a:rPr>
                <a:t>c</a:t>
              </a:r>
              <a:r>
                <a:rPr lang="en-GB" dirty="0">
                  <a:solidFill>
                    <a:srgbClr val="FF0000"/>
                  </a:solidFill>
                  <a:latin typeface="Sassoon Sans US 2023" pitchFamily="2" charset="0"/>
                </a:rPr>
                <a:t>	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top</a:t>
              </a:r>
              <a:r>
                <a:rPr lang="en-GB" b="1" dirty="0" err="1">
                  <a:latin typeface="Sassoon Sans US 2023" pitchFamily="2" charset="0"/>
                </a:rPr>
                <a:t>|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i</a:t>
              </a:r>
              <a:r>
                <a:rPr lang="en-GB" b="1" u="sng" dirty="0" err="1">
                  <a:solidFill>
                    <a:srgbClr val="FF3760"/>
                  </a:solidFill>
                  <a:latin typeface="Sassoon Sans US 2023" pitchFamily="2" charset="0"/>
                </a:rPr>
                <a:t>c</a:t>
              </a:r>
              <a:r>
                <a:rPr lang="en-GB" dirty="0">
                  <a:solidFill>
                    <a:srgbClr val="FF0000"/>
                  </a:solidFill>
                  <a:latin typeface="Sassoon Sans US 2023" pitchFamily="2" charset="0"/>
                </a:rPr>
                <a:t>	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e</a:t>
              </a:r>
              <a:r>
                <a:rPr lang="en-GB" b="1" dirty="0" err="1">
                  <a:latin typeface="Sassoon Sans US 2023" pitchFamily="2" charset="0"/>
                </a:rPr>
                <a:t>|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lec</a:t>
              </a:r>
              <a:r>
                <a:rPr lang="en-GB" b="1" dirty="0" err="1">
                  <a:latin typeface="Sassoon Sans US 2023" pitchFamily="2" charset="0"/>
                </a:rPr>
                <a:t>|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tri</a:t>
              </a:r>
              <a:r>
                <a:rPr lang="en-GB" b="1" u="sng" dirty="0" err="1">
                  <a:solidFill>
                    <a:srgbClr val="FF3760"/>
                  </a:solidFill>
                  <a:latin typeface="Sassoon Sans US 2023" pitchFamily="2" charset="0"/>
                </a:rPr>
                <a:t>c</a:t>
              </a:r>
              <a:r>
                <a:rPr lang="en-GB" dirty="0">
                  <a:solidFill>
                    <a:srgbClr val="FF0000"/>
                  </a:solidFill>
                  <a:latin typeface="Sassoon Sans US 2023" pitchFamily="2" charset="0"/>
                </a:rPr>
                <a:t>     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traff</a:t>
              </a:r>
              <a:r>
                <a:rPr lang="en-GB" b="1" dirty="0" err="1">
                  <a:latin typeface="Sassoon Sans US 2023" pitchFamily="2" charset="0"/>
                </a:rPr>
                <a:t>|</a:t>
              </a:r>
              <a:r>
                <a:rPr lang="en-GB" dirty="0" err="1">
                  <a:solidFill>
                    <a:srgbClr val="FF3760"/>
                  </a:solidFill>
                  <a:latin typeface="Sassoon Sans US 2023" pitchFamily="2" charset="0"/>
                </a:rPr>
                <a:t>i</a:t>
              </a:r>
              <a:r>
                <a:rPr lang="en-GB" b="1" u="sng" dirty="0" err="1">
                  <a:solidFill>
                    <a:srgbClr val="FF3760"/>
                  </a:solidFill>
                  <a:latin typeface="Sassoon Sans US 2023" pitchFamily="2" charset="0"/>
                </a:rPr>
                <a:t>c</a:t>
              </a:r>
              <a:endParaRPr lang="en-GB" b="1" u="sng" dirty="0">
                <a:solidFill>
                  <a:srgbClr val="FF3760"/>
                </a:solidFill>
                <a:latin typeface="Sassoon Sans US 2023" pitchFamily="2" charset="0"/>
              </a:endParaRPr>
            </a:p>
          </p:txBody>
        </p:sp>
        <p:pic>
          <p:nvPicPr>
            <p:cNvPr id="33" name="Picture 32" descr="A person wearing sunglasses&#10;&#10;Description automatically generated with medium confidence">
              <a:extLst>
                <a:ext uri="{FF2B5EF4-FFF2-40B4-BE49-F238E27FC236}">
                  <a16:creationId xmlns:a16="http://schemas.microsoft.com/office/drawing/2014/main" id="{06F1468E-CB63-C6F2-E12E-464809FFC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25828" y="4840395"/>
              <a:ext cx="527620" cy="756276"/>
            </a:xfrm>
            <a:prstGeom prst="rect">
              <a:avLst/>
            </a:prstGeom>
          </p:spPr>
        </p:pic>
        <p:pic>
          <p:nvPicPr>
            <p:cNvPr id="35" name="Picture 34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7B8A0FE3-FAA4-EDFF-BBD4-C8167CFF2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38436" r="52063"/>
            <a:stretch/>
          </p:blipFill>
          <p:spPr>
            <a:xfrm>
              <a:off x="10515969" y="4867775"/>
              <a:ext cx="638859" cy="714060"/>
            </a:xfrm>
            <a:prstGeom prst="rect">
              <a:avLst/>
            </a:prstGeom>
          </p:spPr>
        </p:pic>
        <p:pic>
          <p:nvPicPr>
            <p:cNvPr id="31" name="Picture 30" descr="Logo&#10;&#10;Description automatically generated">
              <a:extLst>
                <a:ext uri="{FF2B5EF4-FFF2-40B4-BE49-F238E27FC236}">
                  <a16:creationId xmlns:a16="http://schemas.microsoft.com/office/drawing/2014/main" id="{549C70BC-55D4-7068-2B76-B8132916F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33645" y="4865432"/>
              <a:ext cx="330082" cy="128401"/>
            </a:xfrm>
            <a:prstGeom prst="rect">
              <a:avLst/>
            </a:prstGeom>
          </p:spPr>
        </p:pic>
      </p:grpSp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33568F7F-CB47-5EF1-49E4-AE1D3DB030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113" y="3617081"/>
            <a:ext cx="664793" cy="63840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FD90E86-23C0-1352-6C89-17A0B325CCF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34205" y="4432618"/>
            <a:ext cx="540854" cy="58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4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FA754553-FCE2-4319-C910-C7E29F437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507" y="5165496"/>
            <a:ext cx="484542" cy="69391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E27479-4E5D-EC94-6F56-A2536523C21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7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5FCE93-1064-F648-5844-8CC31B921A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Spelling the /k/ sound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35B5C1-4531-7E69-092A-278BDAF0E293}"/>
              </a:ext>
            </a:extLst>
          </p:cNvPr>
          <p:cNvSpPr txBox="1"/>
          <p:nvPr/>
        </p:nvSpPr>
        <p:spPr>
          <a:xfrm>
            <a:off x="1087601" y="1727068"/>
            <a:ext cx="2661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Sassoon Sans US 2023" pitchFamily="2" charset="77"/>
              </a:rPr>
              <a:t>Beginning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501E16-F218-3DC5-C830-3BA1B89482C7}"/>
              </a:ext>
            </a:extLst>
          </p:cNvPr>
          <p:cNvSpPr txBox="1"/>
          <p:nvPr/>
        </p:nvSpPr>
        <p:spPr>
          <a:xfrm>
            <a:off x="3982418" y="1727068"/>
            <a:ext cx="3769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Sassoon Sans US 2023" pitchFamily="2" charset="77"/>
              </a:rPr>
              <a:t>Middle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04A5C-F3ED-6C66-083E-CF179FFCE1EE}"/>
              </a:ext>
            </a:extLst>
          </p:cNvPr>
          <p:cNvSpPr txBox="1"/>
          <p:nvPr/>
        </p:nvSpPr>
        <p:spPr>
          <a:xfrm>
            <a:off x="9294956" y="1727068"/>
            <a:ext cx="1263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Sassoon Sans US 2023" pitchFamily="2" charset="77"/>
              </a:rPr>
              <a:t>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71E7B9-63EC-A0AC-8FBE-441BBA8432AA}"/>
              </a:ext>
            </a:extLst>
          </p:cNvPr>
          <p:cNvSpPr txBox="1"/>
          <p:nvPr/>
        </p:nvSpPr>
        <p:spPr>
          <a:xfrm>
            <a:off x="3974442" y="2414549"/>
            <a:ext cx="376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B050"/>
                </a:solidFill>
                <a:latin typeface="Sassoon Sans US 2023" pitchFamily="2" charset="77"/>
              </a:rPr>
              <a:t>Before e or </a:t>
            </a:r>
            <a:r>
              <a:rPr lang="en-US" sz="1800" dirty="0" err="1">
                <a:solidFill>
                  <a:srgbClr val="00B050"/>
                </a:solidFill>
                <a:latin typeface="Sassoon Sans US 2023" pitchFamily="2" charset="77"/>
              </a:rPr>
              <a:t>i</a:t>
            </a:r>
            <a:endParaRPr lang="en-US" sz="1800" dirty="0">
              <a:solidFill>
                <a:srgbClr val="00B050"/>
              </a:solidFill>
              <a:latin typeface="Sassoon Sans US 2023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1E94C1-DAB1-E264-67E5-08B95C8D08F6}"/>
              </a:ext>
            </a:extLst>
          </p:cNvPr>
          <p:cNvSpPr txBox="1"/>
          <p:nvPr/>
        </p:nvSpPr>
        <p:spPr>
          <a:xfrm>
            <a:off x="3982418" y="3594289"/>
            <a:ext cx="376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77"/>
              </a:rPr>
              <a:t>After Short Vowel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F653EE-455B-F8BB-2365-84F276CECA1F}"/>
              </a:ext>
            </a:extLst>
          </p:cNvPr>
          <p:cNvSpPr txBox="1"/>
          <p:nvPr/>
        </p:nvSpPr>
        <p:spPr>
          <a:xfrm>
            <a:off x="3615795" y="4786792"/>
            <a:ext cx="4486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7030A0"/>
                </a:solidFill>
                <a:latin typeface="Sassoon Sans US 2023" pitchFamily="2" charset="77"/>
              </a:rPr>
              <a:t>After Long Vowel or Consonant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260116-0698-445E-3167-2FDA5D642AF3}"/>
              </a:ext>
            </a:extLst>
          </p:cNvPr>
          <p:cNvSpPr txBox="1"/>
          <p:nvPr/>
        </p:nvSpPr>
        <p:spPr>
          <a:xfrm>
            <a:off x="8051970" y="4789036"/>
            <a:ext cx="376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B0F0"/>
                </a:solidFill>
                <a:latin typeface="Sassoon Sans US 2023" pitchFamily="2" charset="77"/>
              </a:rPr>
              <a:t>Two or More-Syllables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341DA1-C020-9366-830E-28EFB33FDC71}"/>
              </a:ext>
            </a:extLst>
          </p:cNvPr>
          <p:cNvSpPr txBox="1"/>
          <p:nvPr/>
        </p:nvSpPr>
        <p:spPr>
          <a:xfrm>
            <a:off x="8611835" y="5980705"/>
            <a:ext cx="2649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0" dirty="0">
                <a:latin typeface="Sassoon Sans US 2023" pitchFamily="2" charset="0"/>
              </a:rPr>
              <a:t>*Base Words or Syllables Follow Previous Guidelines*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453E6E-DD19-C97E-4FD7-1B3995FF77FC}"/>
              </a:ext>
            </a:extLst>
          </p:cNvPr>
          <p:cNvSpPr txBox="1"/>
          <p:nvPr/>
        </p:nvSpPr>
        <p:spPr>
          <a:xfrm>
            <a:off x="8041819" y="2403590"/>
            <a:ext cx="376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77"/>
              </a:rPr>
              <a:t>After Short Vowel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2A2D57-6F4E-17C7-CCB1-1CD2EEE17D46}"/>
              </a:ext>
            </a:extLst>
          </p:cNvPr>
          <p:cNvSpPr txBox="1"/>
          <p:nvPr/>
        </p:nvSpPr>
        <p:spPr>
          <a:xfrm>
            <a:off x="7723427" y="3597367"/>
            <a:ext cx="439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7030A0"/>
                </a:solidFill>
                <a:latin typeface="Sassoon Sans US 2023" pitchFamily="2" charset="77"/>
              </a:rPr>
              <a:t>After Long Vowel or Consonant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1580B8-A652-01D1-E24A-208635DD53D6}"/>
              </a:ext>
            </a:extLst>
          </p:cNvPr>
          <p:cNvSpPr txBox="1"/>
          <p:nvPr/>
        </p:nvSpPr>
        <p:spPr>
          <a:xfrm>
            <a:off x="5324091" y="3936099"/>
            <a:ext cx="10829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3760"/>
                </a:solidFill>
                <a:latin typeface="Sassoon Sans US 2023" pitchFamily="2" charset="77"/>
              </a:rPr>
              <a:t>ck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CCA444-7826-9618-FAAC-1003FD6EF242}"/>
              </a:ext>
            </a:extLst>
          </p:cNvPr>
          <p:cNvSpPr txBox="1"/>
          <p:nvPr/>
        </p:nvSpPr>
        <p:spPr>
          <a:xfrm>
            <a:off x="5486472" y="2763980"/>
            <a:ext cx="75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B050"/>
                </a:solidFill>
                <a:latin typeface="Sassoon Sans US 2023" pitchFamily="2" charset="77"/>
              </a:rPr>
              <a:t>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1C6ADC-0895-6C5E-521E-FD3CB0258843}"/>
              </a:ext>
            </a:extLst>
          </p:cNvPr>
          <p:cNvSpPr txBox="1"/>
          <p:nvPr/>
        </p:nvSpPr>
        <p:spPr>
          <a:xfrm>
            <a:off x="9552531" y="3944765"/>
            <a:ext cx="75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7030A0"/>
                </a:solidFill>
                <a:latin typeface="Sassoon Sans US 2023" pitchFamily="2" charset="77"/>
              </a:rPr>
              <a:t>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71A386-E681-0FDC-5584-390EBB0C1169}"/>
              </a:ext>
            </a:extLst>
          </p:cNvPr>
          <p:cNvSpPr txBox="1"/>
          <p:nvPr/>
        </p:nvSpPr>
        <p:spPr>
          <a:xfrm>
            <a:off x="5514513" y="5169907"/>
            <a:ext cx="75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7030A0"/>
                </a:solidFill>
                <a:latin typeface="Sassoon Sans US 2023" pitchFamily="2" charset="77"/>
              </a:rPr>
              <a:t>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6FDFCB-6E6B-48EA-29A3-FB375970D616}"/>
              </a:ext>
            </a:extLst>
          </p:cNvPr>
          <p:cNvSpPr txBox="1"/>
          <p:nvPr/>
        </p:nvSpPr>
        <p:spPr>
          <a:xfrm>
            <a:off x="9385034" y="2766547"/>
            <a:ext cx="10829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3760"/>
                </a:solidFill>
                <a:latin typeface="Sassoon Sans US 2023" pitchFamily="2" charset="77"/>
              </a:rPr>
              <a:t>ck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4D801A-3C24-8803-10E9-805E1E3B2506}"/>
              </a:ext>
            </a:extLst>
          </p:cNvPr>
          <p:cNvSpPr txBox="1"/>
          <p:nvPr/>
        </p:nvSpPr>
        <p:spPr>
          <a:xfrm>
            <a:off x="9550577" y="5054206"/>
            <a:ext cx="75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Sassoon Sans US 2023" pitchFamily="2" charset="77"/>
              </a:rPr>
              <a:t>c</a:t>
            </a: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9C63E389-9A53-CFA8-EE3C-1008D7941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97133" y="6059906"/>
            <a:ext cx="361056" cy="4117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890D2B-659B-7D12-8443-787D2B6C8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101697" y="6042577"/>
            <a:ext cx="319535" cy="4463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894997A-B29B-2DFC-65DE-8CF5F29CE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8398" y="5139039"/>
            <a:ext cx="593687" cy="6711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70EEA0C-DCE7-7B7C-D1B0-D904A69D9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5945" y="2643116"/>
            <a:ext cx="718190" cy="71819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C4F60A9-3B1D-CDCC-51D5-64EE14503A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3097" y="3995831"/>
            <a:ext cx="598456" cy="64633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C45B5FB-91B0-E4DD-CFB3-B5A277C41859}"/>
              </a:ext>
            </a:extLst>
          </p:cNvPr>
          <p:cNvGrpSpPr/>
          <p:nvPr/>
        </p:nvGrpSpPr>
        <p:grpSpPr>
          <a:xfrm>
            <a:off x="519181" y="2405238"/>
            <a:ext cx="3784060" cy="1560407"/>
            <a:chOff x="1115903" y="2227255"/>
            <a:chExt cx="3784060" cy="156040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BFE595-3B88-83C6-F1B4-D1089BD9F2DA}"/>
                </a:ext>
              </a:extLst>
            </p:cNvPr>
            <p:cNvSpPr txBox="1"/>
            <p:nvPr/>
          </p:nvSpPr>
          <p:spPr>
            <a:xfrm>
              <a:off x="1130603" y="2227255"/>
              <a:ext cx="3769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0070C0"/>
                  </a:solidFill>
                  <a:latin typeface="Sassoon Sans US 2023" pitchFamily="2" charset="77"/>
                </a:rPr>
                <a:t>Most Common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C79C56-2CD8-9AD7-92BE-16BE909B7F87}"/>
                </a:ext>
              </a:extLst>
            </p:cNvPr>
            <p:cNvSpPr txBox="1"/>
            <p:nvPr/>
          </p:nvSpPr>
          <p:spPr>
            <a:xfrm>
              <a:off x="1115903" y="3418330"/>
              <a:ext cx="3769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00B050"/>
                  </a:solidFill>
                  <a:latin typeface="Sassoon Sans US 2023" pitchFamily="2" charset="77"/>
                </a:rPr>
                <a:t>Before e or </a:t>
              </a:r>
              <a:r>
                <a:rPr lang="en-US" sz="1800" dirty="0" err="1">
                  <a:solidFill>
                    <a:srgbClr val="00B050"/>
                  </a:solidFill>
                  <a:latin typeface="Sassoon Sans US 2023" pitchFamily="2" charset="77"/>
                </a:rPr>
                <a:t>i</a:t>
              </a:r>
              <a:endParaRPr lang="en-US" sz="1800" dirty="0">
                <a:solidFill>
                  <a:srgbClr val="00B050"/>
                </a:solidFill>
                <a:latin typeface="Sassoon Sans US 2023" pitchFamily="2" charset="77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F0277D-E97D-1D69-6310-B3DEF842EA05}"/>
              </a:ext>
            </a:extLst>
          </p:cNvPr>
          <p:cNvSpPr txBox="1"/>
          <p:nvPr/>
        </p:nvSpPr>
        <p:spPr>
          <a:xfrm>
            <a:off x="2027941" y="2759763"/>
            <a:ext cx="75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Sassoon Sans US 2023" pitchFamily="2" charset="77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496991-CF37-EAE1-43A8-874E6FE55883}"/>
              </a:ext>
            </a:extLst>
          </p:cNvPr>
          <p:cNvSpPr txBox="1"/>
          <p:nvPr/>
        </p:nvSpPr>
        <p:spPr>
          <a:xfrm>
            <a:off x="2042641" y="3936099"/>
            <a:ext cx="75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B050"/>
                </a:solidFill>
                <a:latin typeface="Sassoon Sans US 2023" pitchFamily="2" charset="77"/>
              </a:rPr>
              <a:t>k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FB87AA-CB7A-1406-E34F-A694A7817F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345" y="3849784"/>
            <a:ext cx="809625" cy="88582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A3A2D34-DA04-6A3A-686E-B0417C39DD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186" y="2721591"/>
            <a:ext cx="1085945" cy="758674"/>
          </a:xfrm>
          <a:prstGeom prst="rect">
            <a:avLst/>
          </a:prstGeom>
        </p:spPr>
      </p:pic>
      <p:pic>
        <p:nvPicPr>
          <p:cNvPr id="50" name="Picture 2" descr="Hands, Arms, Skin Tones, Fist, Race, Skin Colors">
            <a:extLst>
              <a:ext uri="{FF2B5EF4-FFF2-40B4-BE49-F238E27FC236}">
                <a16:creationId xmlns:a16="http://schemas.microsoft.com/office/drawing/2014/main" id="{930CD81E-0015-5E6A-0EF4-010AE7776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60517" y="2749132"/>
            <a:ext cx="566389" cy="8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Logo&#10;&#10;Description automatically generated">
            <a:extLst>
              <a:ext uri="{FF2B5EF4-FFF2-40B4-BE49-F238E27FC236}">
                <a16:creationId xmlns:a16="http://schemas.microsoft.com/office/drawing/2014/main" id="{04049609-0F9C-30CD-11A7-B6FA458D62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14099" y="3967729"/>
            <a:ext cx="715562" cy="705504"/>
          </a:xfrm>
          <a:prstGeom prst="rect">
            <a:avLst/>
          </a:prstGeom>
        </p:spPr>
      </p:pic>
      <p:pic>
        <p:nvPicPr>
          <p:cNvPr id="54" name="Picture 53" descr="A picture containing shape&#10;&#10;Description automatically generated">
            <a:extLst>
              <a:ext uri="{FF2B5EF4-FFF2-40B4-BE49-F238E27FC236}">
                <a16:creationId xmlns:a16="http://schemas.microsoft.com/office/drawing/2014/main" id="{7ABBD615-C56A-AA9B-7DE3-6057CC9F34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6744" y="4028138"/>
            <a:ext cx="690347" cy="652054"/>
          </a:xfrm>
          <a:prstGeom prst="rect">
            <a:avLst/>
          </a:prstGeom>
        </p:spPr>
      </p:pic>
      <p:pic>
        <p:nvPicPr>
          <p:cNvPr id="56" name="Picture 55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52A6E03E-C3F5-F3EE-6104-E358BE37AB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344835" y="3815460"/>
            <a:ext cx="1074538" cy="92941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7A15291-D758-D2B5-CCE2-DDFFBC747D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41488" y="5177222"/>
            <a:ext cx="768642" cy="693913"/>
          </a:xfrm>
          <a:prstGeom prst="rect">
            <a:avLst/>
          </a:prstGeom>
        </p:spPr>
      </p:pic>
      <p:pic>
        <p:nvPicPr>
          <p:cNvPr id="62" name="Picture 61" descr="A picture containing cosmetic&#10;&#10;Description automatically generated">
            <a:extLst>
              <a:ext uri="{FF2B5EF4-FFF2-40B4-BE49-F238E27FC236}">
                <a16:creationId xmlns:a16="http://schemas.microsoft.com/office/drawing/2014/main" id="{7B48849D-9C51-B4EF-4341-7485FDCB7D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48146" y="5262724"/>
            <a:ext cx="1027306" cy="684603"/>
          </a:xfrm>
          <a:prstGeom prst="rect">
            <a:avLst/>
          </a:prstGeom>
        </p:spPr>
      </p:pic>
      <p:pic>
        <p:nvPicPr>
          <p:cNvPr id="64" name="Picture 63" descr="A picture containing seat&#10;&#10;Description automatically generated">
            <a:extLst>
              <a:ext uri="{FF2B5EF4-FFF2-40B4-BE49-F238E27FC236}">
                <a16:creationId xmlns:a16="http://schemas.microsoft.com/office/drawing/2014/main" id="{B91C6036-5255-E1F1-D8E1-ABAD9698F8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4002" y="2643116"/>
            <a:ext cx="718191" cy="80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7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  <p:bldP spid="23" grpId="0"/>
      <p:bldP spid="24" grpId="0"/>
      <p:bldP spid="25" grpId="0"/>
      <p:bldP spid="26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8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sound out the word </a:t>
            </a:r>
            <a:r>
              <a:rPr lang="en-US" i="1" dirty="0"/>
              <a:t>bank</a:t>
            </a:r>
            <a:r>
              <a:rPr lang="en-US" dirty="0"/>
              <a:t> and write it?</a:t>
            </a:r>
          </a:p>
          <a:p>
            <a:r>
              <a:rPr lang="en-US" dirty="0"/>
              <a:t>Can you add the sound buttons underneath?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It, Squash It, Say It, Scribe It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4FD3B3-9226-FAF1-4394-ACE5E91EDD2D}"/>
              </a:ext>
            </a:extLst>
          </p:cNvPr>
          <p:cNvGrpSpPr/>
          <p:nvPr/>
        </p:nvGrpSpPr>
        <p:grpSpPr>
          <a:xfrm>
            <a:off x="6063819" y="1904142"/>
            <a:ext cx="4999062" cy="1889081"/>
            <a:chOff x="5738493" y="4350791"/>
            <a:chExt cx="5805840" cy="22107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3C800A-2BC0-C8DF-7C23-5641BA9D5E68}"/>
                </a:ext>
              </a:extLst>
            </p:cNvPr>
            <p:cNvSpPr txBox="1"/>
            <p:nvPr/>
          </p:nvSpPr>
          <p:spPr>
            <a:xfrm>
              <a:off x="5738493" y="4680299"/>
              <a:ext cx="4302887" cy="1548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Sassoon Sans US 2023" pitchFamily="2" charset="0"/>
                </a:rPr>
                <a:t>Use sound buttons for each phoneme. Draw a dot for each single letter sound and a line when two or more letters spell one sound. The </a:t>
              </a:r>
              <a:r>
                <a:rPr lang="en-GB" sz="1600" i="1" dirty="0" err="1">
                  <a:latin typeface="Sassoon Sans US 2023" pitchFamily="2" charset="0"/>
                </a:rPr>
                <a:t>nk</a:t>
              </a:r>
              <a:r>
                <a:rPr lang="en-GB" sz="1600" dirty="0">
                  <a:latin typeface="Sassoon Sans US 2023" pitchFamily="2" charset="0"/>
                </a:rPr>
                <a:t> blend contains two sounds, so it will need two dots.</a:t>
              </a: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3923B3D6-5ECF-624E-8316-461F43EBF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24706" y="4350791"/>
              <a:ext cx="1219627" cy="2210731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3C5804A-506B-43D7-C1F8-3855E37F0D42}"/>
              </a:ext>
            </a:extLst>
          </p:cNvPr>
          <p:cNvSpPr/>
          <p:nvPr/>
        </p:nvSpPr>
        <p:spPr>
          <a:xfrm>
            <a:off x="4382569" y="4023897"/>
            <a:ext cx="1571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Sassoon Sans US 2023" pitchFamily="2" charset="0"/>
              </a:rPr>
              <a:t>bank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5D0A10-55EE-CA89-1E22-F4CDBB0329EA}"/>
              </a:ext>
            </a:extLst>
          </p:cNvPr>
          <p:cNvSpPr/>
          <p:nvPr/>
        </p:nvSpPr>
        <p:spPr>
          <a:xfrm>
            <a:off x="6271975" y="4102662"/>
            <a:ext cx="16770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0" cap="none" spc="0" dirty="0">
                <a:ln w="0"/>
                <a:solidFill>
                  <a:schemeClr val="tx1"/>
                </a:solidFill>
                <a:latin typeface="Segoe Print" panose="02000800000000000000" pitchFamily="2" charset="0"/>
              </a:rPr>
              <a:t>bank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3A03C6-DC3E-1F30-E779-10ADAA4AEA94}"/>
              </a:ext>
            </a:extLst>
          </p:cNvPr>
          <p:cNvGrpSpPr/>
          <p:nvPr/>
        </p:nvGrpSpPr>
        <p:grpSpPr>
          <a:xfrm>
            <a:off x="4567890" y="4776127"/>
            <a:ext cx="1200131" cy="157532"/>
            <a:chOff x="4428958" y="3207565"/>
            <a:chExt cx="1200131" cy="15753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D4A0BFD-F917-1A0F-6812-D18255417C99}"/>
                </a:ext>
              </a:extLst>
            </p:cNvPr>
            <p:cNvSpPr/>
            <p:nvPr/>
          </p:nvSpPr>
          <p:spPr>
            <a:xfrm>
              <a:off x="4428958" y="3207565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3BB3468-D846-43FC-7246-46D888B970FA}"/>
                </a:ext>
              </a:extLst>
            </p:cNvPr>
            <p:cNvSpPr/>
            <p:nvPr/>
          </p:nvSpPr>
          <p:spPr>
            <a:xfrm>
              <a:off x="4786059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E2955B2-EC04-EEA1-52D4-7DFD45DD11B7}"/>
                </a:ext>
              </a:extLst>
            </p:cNvPr>
            <p:cNvSpPr/>
            <p:nvPr/>
          </p:nvSpPr>
          <p:spPr>
            <a:xfrm>
              <a:off x="5139120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0B658CE-9BBE-D880-90F9-1626E7072B93}"/>
                </a:ext>
              </a:extLst>
            </p:cNvPr>
            <p:cNvSpPr/>
            <p:nvPr/>
          </p:nvSpPr>
          <p:spPr>
            <a:xfrm>
              <a:off x="5471556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A74F2C5-2F1D-7551-D646-45551C73C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307" y="1826064"/>
            <a:ext cx="3633977" cy="1981770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0C7ED7D-8577-8204-1353-15D6EF89C814}"/>
              </a:ext>
            </a:extLst>
          </p:cNvPr>
          <p:cNvSpPr/>
          <p:nvPr/>
        </p:nvSpPr>
        <p:spPr>
          <a:xfrm>
            <a:off x="5963008" y="2024998"/>
            <a:ext cx="3805769" cy="1607572"/>
          </a:xfrm>
          <a:prstGeom prst="wedgeRoundRectCallout">
            <a:avLst>
              <a:gd name="adj1" fmla="val 58888"/>
              <a:gd name="adj2" fmla="val 6422"/>
              <a:gd name="adj3" fmla="val 16667"/>
            </a:avLst>
          </a:prstGeom>
          <a:noFill/>
          <a:ln w="38100">
            <a:solidFill>
              <a:srgbClr val="FFD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3449C6-F286-DC7B-B34B-84432CB4B9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9976" y="5138495"/>
            <a:ext cx="1170945" cy="1168523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68ADF22-0539-8767-1A5F-AC28B3C02D95}"/>
              </a:ext>
            </a:extLst>
          </p:cNvPr>
          <p:cNvSpPr/>
          <p:nvPr/>
        </p:nvSpPr>
        <p:spPr>
          <a:xfrm>
            <a:off x="2940772" y="5210547"/>
            <a:ext cx="1624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Sassoon Sans US 2023" pitchFamily="2" charset="0"/>
              </a:rPr>
              <a:t>drink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9CF0945-32CA-348C-8001-BC6517BDA7B6}"/>
              </a:ext>
            </a:extLst>
          </p:cNvPr>
          <p:cNvSpPr/>
          <p:nvPr/>
        </p:nvSpPr>
        <p:spPr>
          <a:xfrm>
            <a:off x="8538208" y="5210547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 err="1">
                <a:ln w="0"/>
                <a:latin typeface="Sassoon Sans US 2023" pitchFamily="2" charset="0"/>
              </a:rPr>
              <a:t>back</a:t>
            </a:r>
            <a:r>
              <a:rPr lang="en-GB" sz="5400" b="1" cap="none" spc="0" dirty="0" err="1">
                <a:ln w="0"/>
                <a:solidFill>
                  <a:srgbClr val="FF3760"/>
                </a:solidFill>
                <a:latin typeface="Sassoon Sans US 2023" pitchFamily="2" charset="0"/>
              </a:rPr>
              <a:t>|</a:t>
            </a:r>
            <a:r>
              <a:rPr lang="en-GB" sz="5400" b="0" cap="none" spc="0" dirty="0" err="1">
                <a:ln w="0"/>
                <a:latin typeface="Sassoon Sans US 2023" pitchFamily="2" charset="0"/>
              </a:rPr>
              <a:t>pack</a:t>
            </a:r>
            <a:endParaRPr lang="en-GB" sz="5400" b="0" cap="none" spc="0" dirty="0">
              <a:ln w="0"/>
              <a:latin typeface="Sassoon Sans US 2023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CF1EEAF-04DA-1126-A14F-85768AD62476}"/>
              </a:ext>
            </a:extLst>
          </p:cNvPr>
          <p:cNvSpPr/>
          <p:nvPr/>
        </p:nvSpPr>
        <p:spPr>
          <a:xfrm>
            <a:off x="5579772" y="5210547"/>
            <a:ext cx="18491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0" cap="none" spc="0" dirty="0" err="1">
                <a:ln w="0"/>
                <a:latin typeface="Sassoon Sans US 2023" pitchFamily="2" charset="0"/>
              </a:rPr>
              <a:t>top</a:t>
            </a:r>
            <a:r>
              <a:rPr lang="en-GB" sz="5400" b="1" cap="none" spc="0" dirty="0" err="1">
                <a:ln w="0"/>
                <a:solidFill>
                  <a:srgbClr val="FF3760"/>
                </a:solidFill>
                <a:latin typeface="Sassoon Sans US 2023" pitchFamily="2" charset="0"/>
              </a:rPr>
              <a:t>|</a:t>
            </a:r>
            <a:r>
              <a:rPr lang="en-GB" sz="5400" b="0" cap="none" spc="0" dirty="0" err="1">
                <a:ln w="0"/>
                <a:latin typeface="Sassoon Sans US 2023" pitchFamily="2" charset="0"/>
              </a:rPr>
              <a:t>ic</a:t>
            </a:r>
            <a:endParaRPr lang="en-GB" sz="5400" b="0" cap="none" spc="0" dirty="0">
              <a:ln w="0"/>
              <a:latin typeface="Sassoon Sans US 2023" pitchFamily="2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FAD011E-DAAA-93DF-3CB2-AB3A2894A819}"/>
              </a:ext>
            </a:extLst>
          </p:cNvPr>
          <p:cNvGrpSpPr/>
          <p:nvPr/>
        </p:nvGrpSpPr>
        <p:grpSpPr>
          <a:xfrm>
            <a:off x="3126153" y="5973184"/>
            <a:ext cx="1254715" cy="162764"/>
            <a:chOff x="2705980" y="5770233"/>
            <a:chExt cx="1254715" cy="16276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7B54023-AF4F-C438-ACFB-7BA8E85353C5}"/>
                </a:ext>
              </a:extLst>
            </p:cNvPr>
            <p:cNvGrpSpPr/>
            <p:nvPr/>
          </p:nvGrpSpPr>
          <p:grpSpPr>
            <a:xfrm>
              <a:off x="2705980" y="5770233"/>
              <a:ext cx="899813" cy="162764"/>
              <a:chOff x="4345763" y="3207566"/>
              <a:chExt cx="899813" cy="16276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1A40B97-273C-A59E-C47D-D6578613139E}"/>
                  </a:ext>
                </a:extLst>
              </p:cNvPr>
              <p:cNvSpPr/>
              <p:nvPr/>
            </p:nvSpPr>
            <p:spPr>
              <a:xfrm>
                <a:off x="4345763" y="3207566"/>
                <a:ext cx="157533" cy="157531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00D44BD9-30CC-E69F-3CC2-3D7F1773BC62}"/>
                  </a:ext>
                </a:extLst>
              </p:cNvPr>
              <p:cNvSpPr/>
              <p:nvPr/>
            </p:nvSpPr>
            <p:spPr>
              <a:xfrm>
                <a:off x="4646198" y="3212799"/>
                <a:ext cx="157533" cy="157531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F09B021-82BE-DAAB-8D20-CDB6BE8C4B87}"/>
                  </a:ext>
                </a:extLst>
              </p:cNvPr>
              <p:cNvSpPr/>
              <p:nvPr/>
            </p:nvSpPr>
            <p:spPr>
              <a:xfrm>
                <a:off x="4841400" y="3207566"/>
                <a:ext cx="157533" cy="157531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EB3C801-FF0E-CF62-6380-07C42A6D9F9D}"/>
                  </a:ext>
                </a:extLst>
              </p:cNvPr>
              <p:cNvSpPr/>
              <p:nvPr/>
            </p:nvSpPr>
            <p:spPr>
              <a:xfrm>
                <a:off x="5088043" y="3207566"/>
                <a:ext cx="157533" cy="157531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B4C682F-DA20-D8FA-A4C1-36F5BA204848}"/>
                </a:ext>
              </a:extLst>
            </p:cNvPr>
            <p:cNvSpPr/>
            <p:nvPr/>
          </p:nvSpPr>
          <p:spPr>
            <a:xfrm>
              <a:off x="3803162" y="5770233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AF3E3FC-6927-16D8-FF3F-660ABA2D923C}"/>
              </a:ext>
            </a:extLst>
          </p:cNvPr>
          <p:cNvGrpSpPr/>
          <p:nvPr/>
        </p:nvGrpSpPr>
        <p:grpSpPr>
          <a:xfrm>
            <a:off x="5759645" y="5973184"/>
            <a:ext cx="1501036" cy="160693"/>
            <a:chOff x="2529890" y="5770233"/>
            <a:chExt cx="1501036" cy="160693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92D2189-8C8F-DF72-4D78-83A3217CCBEF}"/>
                </a:ext>
              </a:extLst>
            </p:cNvPr>
            <p:cNvGrpSpPr/>
            <p:nvPr/>
          </p:nvGrpSpPr>
          <p:grpSpPr>
            <a:xfrm>
              <a:off x="2529890" y="5770233"/>
              <a:ext cx="1233639" cy="157531"/>
              <a:chOff x="4169673" y="3207566"/>
              <a:chExt cx="1233639" cy="157531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83B1E160-3945-D52D-53A1-FCF64016D4FC}"/>
                  </a:ext>
                </a:extLst>
              </p:cNvPr>
              <p:cNvSpPr/>
              <p:nvPr/>
            </p:nvSpPr>
            <p:spPr>
              <a:xfrm>
                <a:off x="4169673" y="3207566"/>
                <a:ext cx="157533" cy="157531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423919B6-A7FD-A79B-03EE-0CD643633B35}"/>
                  </a:ext>
                </a:extLst>
              </p:cNvPr>
              <p:cNvSpPr/>
              <p:nvPr/>
            </p:nvSpPr>
            <p:spPr>
              <a:xfrm>
                <a:off x="4462082" y="3207566"/>
                <a:ext cx="157533" cy="157531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87E338E-E851-4E03-E2C0-E1E29CC24418}"/>
                  </a:ext>
                </a:extLst>
              </p:cNvPr>
              <p:cNvSpPr/>
              <p:nvPr/>
            </p:nvSpPr>
            <p:spPr>
              <a:xfrm>
                <a:off x="4856767" y="3207566"/>
                <a:ext cx="157533" cy="157531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226A24C1-9D26-4153-8330-F871EBCC9B99}"/>
                  </a:ext>
                </a:extLst>
              </p:cNvPr>
              <p:cNvSpPr/>
              <p:nvPr/>
            </p:nvSpPr>
            <p:spPr>
              <a:xfrm>
                <a:off x="5245779" y="3207566"/>
                <a:ext cx="157533" cy="157531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8A86621-2F2E-6CF1-0EB2-90ECC38A463C}"/>
                </a:ext>
              </a:extLst>
            </p:cNvPr>
            <p:cNvSpPr/>
            <p:nvPr/>
          </p:nvSpPr>
          <p:spPr>
            <a:xfrm>
              <a:off x="3873393" y="5773395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2804D22-DA2C-C2E9-BF3A-1BAB5AEA5E65}"/>
              </a:ext>
            </a:extLst>
          </p:cNvPr>
          <p:cNvGrpSpPr/>
          <p:nvPr/>
        </p:nvGrpSpPr>
        <p:grpSpPr>
          <a:xfrm>
            <a:off x="8717796" y="5973184"/>
            <a:ext cx="2698304" cy="164530"/>
            <a:chOff x="8476684" y="5768467"/>
            <a:chExt cx="2698304" cy="16453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5E7BED8-18F5-DFBC-E6FA-41867D1117CF}"/>
                </a:ext>
              </a:extLst>
            </p:cNvPr>
            <p:cNvGrpSpPr/>
            <p:nvPr/>
          </p:nvGrpSpPr>
          <p:grpSpPr>
            <a:xfrm>
              <a:off x="8476684" y="5768468"/>
              <a:ext cx="1193717" cy="157531"/>
              <a:chOff x="7000760" y="6014687"/>
              <a:chExt cx="1193717" cy="157531"/>
            </a:xfrm>
            <a:solidFill>
              <a:srgbClr val="3372DC"/>
            </a:solidFill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4ADD784-B4B2-DEAC-63CA-FFDAE0CB1258}"/>
                  </a:ext>
                </a:extLst>
              </p:cNvPr>
              <p:cNvSpPr/>
              <p:nvPr/>
            </p:nvSpPr>
            <p:spPr>
              <a:xfrm>
                <a:off x="7367851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BC71B45-68F7-7CF7-4D3B-60F5AA99714D}"/>
                  </a:ext>
                </a:extLst>
              </p:cNvPr>
              <p:cNvSpPr/>
              <p:nvPr/>
            </p:nvSpPr>
            <p:spPr>
              <a:xfrm>
                <a:off x="7675735" y="6021686"/>
                <a:ext cx="518742" cy="1505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988B2B0-7609-B5BC-3A6C-CEC4D3542D24}"/>
                  </a:ext>
                </a:extLst>
              </p:cNvPr>
              <p:cNvSpPr/>
              <p:nvPr/>
            </p:nvSpPr>
            <p:spPr>
              <a:xfrm>
                <a:off x="7000760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13B38CE9-23D4-D34D-6C6E-4B7950FF3370}"/>
                </a:ext>
              </a:extLst>
            </p:cNvPr>
            <p:cNvGrpSpPr/>
            <p:nvPr/>
          </p:nvGrpSpPr>
          <p:grpSpPr>
            <a:xfrm>
              <a:off x="10037422" y="5768467"/>
              <a:ext cx="1137566" cy="164530"/>
              <a:chOff x="7221485" y="5995891"/>
              <a:chExt cx="1137566" cy="164530"/>
            </a:xfrm>
            <a:solidFill>
              <a:srgbClr val="3372DC"/>
            </a:solidFill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1741D13-11D7-2ECF-BD00-FE26E242283F}"/>
                  </a:ext>
                </a:extLst>
              </p:cNvPr>
              <p:cNvSpPr/>
              <p:nvPr/>
            </p:nvSpPr>
            <p:spPr>
              <a:xfrm>
                <a:off x="7546272" y="5995891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8C3CE80-6F54-0431-4035-C60829A435E3}"/>
                  </a:ext>
                </a:extLst>
              </p:cNvPr>
              <p:cNvSpPr/>
              <p:nvPr/>
            </p:nvSpPr>
            <p:spPr>
              <a:xfrm>
                <a:off x="7849926" y="6002891"/>
                <a:ext cx="509125" cy="1505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B4945692-6C36-FD0E-403C-02732B94E0DD}"/>
                  </a:ext>
                </a:extLst>
              </p:cNvPr>
              <p:cNvSpPr/>
              <p:nvPr/>
            </p:nvSpPr>
            <p:spPr>
              <a:xfrm>
                <a:off x="7221485" y="6002890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7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11" grpId="0" animBg="1"/>
      <p:bldP spid="39" grpId="0"/>
      <p:bldP spid="40" grpId="0"/>
      <p:bldP spid="41" grpId="0"/>
    </p:bldLst>
  </p:timing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5701</TotalTime>
  <Words>1708</Words>
  <Application>Microsoft Macintosh PowerPoint</Application>
  <PresentationFormat>Widescreen</PresentationFormat>
  <Paragraphs>365</Paragraphs>
  <Slides>28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Calibri</vt:lpstr>
      <vt:lpstr>Sassoon Sans US 2023</vt:lpstr>
      <vt:lpstr>Muli</vt:lpstr>
      <vt:lpstr>Calibri Light</vt:lpstr>
      <vt:lpstr>OpenDyslexicAlta</vt:lpstr>
      <vt:lpstr>Arial</vt:lpstr>
      <vt:lpstr>Segoe Print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Alexandra Oliver</cp:lastModifiedBy>
  <cp:revision>135</cp:revision>
  <dcterms:created xsi:type="dcterms:W3CDTF">2022-07-19T20:08:30Z</dcterms:created>
  <dcterms:modified xsi:type="dcterms:W3CDTF">2023-07-03T10:55:48Z</dcterms:modified>
</cp:coreProperties>
</file>