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2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3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58" r:id="rId4"/>
    <p:sldId id="259" r:id="rId5"/>
    <p:sldId id="292" r:id="rId6"/>
    <p:sldId id="260" r:id="rId7"/>
    <p:sldId id="28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81" r:id="rId17"/>
    <p:sldId id="282" r:id="rId18"/>
    <p:sldId id="283" r:id="rId19"/>
    <p:sldId id="284" r:id="rId20"/>
    <p:sldId id="285" r:id="rId21"/>
    <p:sldId id="290" r:id="rId22"/>
    <p:sldId id="291" r:id="rId23"/>
    <p:sldId id="288" r:id="rId24"/>
    <p:sldId id="293" r:id="rId25"/>
    <p:sldId id="289" r:id="rId26"/>
    <p:sldId id="294" r:id="rId27"/>
    <p:sldId id="296" r:id="rId28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Muli" pitchFamily="2" charset="77"/>
      <p:regular r:id="rId37"/>
      <p:bold r:id="rId38"/>
      <p:italic r:id="rId39"/>
      <p:boldItalic r:id="rId40"/>
    </p:embeddedFont>
    <p:embeddedFont>
      <p:font typeface="Open Sans" panose="020F0502020204030204" pitchFamily="34" charset="0"/>
      <p:regular r:id="rId41"/>
      <p:bold r:id="rId42"/>
      <p:italic r:id="rId43"/>
      <p:boldItalic r:id="rId44"/>
    </p:embeddedFont>
    <p:embeddedFont>
      <p:font typeface="OpenDyslexicAlta" pitchFamily="2" charset="77"/>
      <p:regular r:id="rId45"/>
      <p:bold r:id="rId46"/>
      <p:italic r:id="rId47"/>
      <p:boldItalic r:id="rId48"/>
    </p:embeddedFont>
    <p:embeddedFont>
      <p:font typeface="Sassoon Sans US 2023" pitchFamily="2" charset="77"/>
      <p:regular r:id="rId49"/>
      <p:bold r:id="rId50"/>
    </p:embeddedFont>
    <p:embeddedFont>
      <p:font typeface="Segoe Print" panose="02000800000000000000" pitchFamily="2" charset="0"/>
      <p:regular r:id="rId51"/>
      <p:bold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2D2D"/>
    <a:srgbClr val="FF3760"/>
    <a:srgbClr val="FFDE57"/>
    <a:srgbClr val="3372DC"/>
    <a:srgbClr val="20D160"/>
    <a:srgbClr val="219CEE"/>
    <a:srgbClr val="CC900A"/>
    <a:srgbClr val="EE68D4"/>
    <a:srgbClr val="7956D6"/>
    <a:srgbClr val="25D1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18"/>
    <p:restoredTop sz="94256" autoAdjust="0"/>
  </p:normalViewPr>
  <p:slideViewPr>
    <p:cSldViewPr snapToGrid="0" snapToObjects="1">
      <p:cViewPr varScale="1">
        <p:scale>
          <a:sx n="100" d="100"/>
          <a:sy n="100" d="100"/>
        </p:scale>
        <p:origin x="8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9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FBDBF2-E0CC-ABCE-C3DF-BD12B5C19C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7D3C0-0598-E91C-6199-EEC00BBE4C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71E75-F88C-B947-AD7D-D88D20E295CE}" type="datetimeFigureOut">
              <a:rPr lang="en-US" smtClean="0"/>
              <a:t>7/3/23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F2D00-464E-81FB-3D6D-001FB92E05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1819C-C27C-8BD2-2ED7-E3A30ABAC4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3EF08-EA61-9C4E-8C30-F57133C96B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671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0T10:16:01.109"/>
    </inkml:context>
    <inkml:brush xml:id="br0">
      <inkml:brushProperty name="width" value="0.05" units="cm"/>
      <inkml:brushProperty name="height" value="0.05" units="cm"/>
      <inkml:brushProperty name="color" value="#2D2D2D"/>
    </inkml:brush>
  </inkml:definitions>
  <inkml:trace contextRef="#ctx0" brushRef="#br0">534 134 24575,'-67'-1'0,"0"0"0,0-1 0,13-2 0,-20 2 0,-15 0 0,47 3 0,73 4 0,43 1 0,9 1 0,-25-3 0,-19 2 0,37 2 0,19 2 0,-48-3 0,-103-11 0,-11-3 0,0-5 0,7-2 0,9 3 0,17 4 0,10 2 0,8 3 0,7 0 0,5 1 0,2 1 0,2-2 0,2 0 0,3 1 0,6-2 0,10 1 0,12 0 0,11 2 0,11 0 0,8 0 0,5 2 0,-3 3 0,-8 0 0,-14 1 0,-13-2 0,-13-2 0,-8 1 0,-5 2 0,-7-1 0,-7 1 0,-12 0 0,-15-4 0,-13 0 0,-11-1 0,-7 0 0,-3 0 0,4 0 0,8-1 0,15 0 0,13 0 0,11-1 0,10 0 0,6-2 0,4 1 0,5 0 0,6-1 0,3 0 0,2 2 0,1-2 0,-4 2 0,-1 0 0,-3 1 0,-3 1 0,-1 0 0,-3-1 0,-6 0 0,-7 0 0,-7-1 0,-5-3 0,-1 0 0,6-3 0,6 0 0,7 1 0,2 0 0,3 1 0,4 0 0,1 0 0,4 0 0,-1 3 0,-1 1 0,-1 2 0,-3 0 0,-1 1 0,-1 1 0,-2 2 0,-1 3 0,-3 0 0,-1 1 0,2 0 0,0-1 0,0 0 0,1 0 0,-1-3 0,1 1 0,1-1 0,0-1 0,1-1 0,1-1 0,3-4 0,7-4 0,2-3 0,1-1 0,1 2 0,-3 3 0,-1 3 0,-1 1 0,-3 1 0,-1 2 0,-3 1 0,-4 3 0,-4 2 0,-5 4 0,-4 0 0,-2 2 0,0 0 0,2-1 0,0-2 0,3 0 0,2-2 0,2-2 0,-2 1 0,2-2 0,0 1 0,2-2 0,3 1 0,2-2 0,3-1 0,6-2 0,4-2 0,3 0 0,-1-2 0,0 1 0,0 1 0,-2 1 0,1 1 0,0 0 0,0 0 0,0 0 0,1 0 0,1 0 0,0 0 0,1-1 0,2-2 0,-2 0 0,0 1 0,-3 2 0,-2 0 0,-1 0 0,2 0 0,2 0 0,2 0 0,3 0 0,0 0 0,4 0 0,5 0 0,6 0 0,4 0 0,1 0 0,-6 0 0,-6 0 0,-8 0 0,-6 0 0,-1 0 0,-1 0 0,2 0 0,2 0 0,1 0 0,4 0 0,4 0 0,2 0 0,-2 0 0,-4 0 0,-4 0 0,-5 0 0,-2 0 0,-2 0 0,-2 0 0,-2 0 0,0-1 0,-2-1 0,-1-1 0,0-2 0,-2-2 0,-3-2 0,-4-4 0,-4-3 0,-2 3 0,2-1 0,-1 2 0,4 3 0,1 2 0,5 0 0,0 0 0,-1 1 0,1-1 0,-2 1 0,-3 1 0,0 2 0,-2 0 0,-1 2 0,0 0 0,1 1 0,-1 0 0,0 0 0,1 0 0,-1 0 0,2 0 0,1 0 0,-2 0 0,0 0 0,-1 0 0,-1 0 0,-1 0 0,2 0 0,2 0 0,1 0 0,-1 0 0,1 0 0,-1-1 0,0-1 0,0 1 0,-1 0 0,0 1 0,-2 0 0,0 0 0,1 0 0,-1 0 0,0-1 0,1-2 0,-1 1 0,1 0 0,0 0 0,-1 1 0,0 0 0,1-1 0,-1 0 0,1 1 0,-1 1 0,-1 0 0,1 0 0,1 0 0,2 0 0,3 0 0,0 0 0,4 0 0,0 1 0,3 0 0,5 0 0,5 0 0,10-1 0,4 0 0,0 0 0,-3 0 0,-4 0 0,3 0 0,6 0 0,3 0 0,1 1 0,-1 0 0,-8 0 0,-5 2 0,-7 1 0,-4 1 0,-4 5 0,-6 3 0,-8 4 0,-11-1 0,-9-5 0,-5-5 0,-1-4 0,-5-2 0,-4-3 0,-13-1 0,-7 2 0,-1-1 0,9 2 0,17 1 0,17 0 0,15 0 0,9 0 0,8 0 0,9-3 0,4-1 0,14-5 0,12 1 0,12 3 0,12 3 0,2 2 0,-5 0 0,-12 0 0,-16 0 0,-16 0 0,-9 0 0,-7 0 0,-2 1 0,-4 0 0,-5 0 0,-6-1 0,-5 0 0,-4 0 0,-3 0 0,1 0 0,0 0 0,2 0 0,2 0 0,1 0 0,5 0 0,4 0 0,4 1 0,2 3 0,2 1 0,2 0 0,7-1 0,5-2 0,10-2 0,8 0 0,9 0 0,5 1 0,2 1 0,-5 3 0,-7-1 0,-6-2 0,-4 0 0,-3-2 0,-3 0 0,1 0 0,1 0 0,-3 0 0,-3 0 0,-4 0 0,-5 0 0,-3 0 0,-4 0 0,-6 1 0,-7 0 0,-6 0 0,-5 0 0,-2-1 0,4 0 0,3-1 0,3-1 0,3-2 0,2-1 0,1 0 0,0 0 0,1-2 0,1 2 0,1-2 0,0 3 0,0 0 0,2 2 0,2 1 0,10 1 0,1 0 0,7 0 0,-2 0 0,0 2 0,1 1 0,1 1 0,-2-2 0,0 0 0,-1 0 0,1 0 0,1-1 0,0-1 0,-1 0 0,-2 2 0,-3 0 0,-3 0 0,-4 1 0,0 1 0,-1-2 0,0 3 0,0 0 0,-1 1 0,-2 1 0,-3 2 0,0-2 0,1 0 0,1 0 0,1-2 0,2-2 0,0 1 0,1-1 0,0 0 0,0 0 0,1 0 0,2-2 0,1 0 0,2-2 0,1-2 0,1-2 0,0-1 0,-2 0 0,0 2 0,-2 1 0,0 1 0,-1 1 0,0 1 0,1-1 0,0 0 0,-1 0 0,0 1 0,1 0 0,-1 0 0,-3 0 0,-4 0 0,-7 2 0,-4 4 0,-3 0 0,-2 1 0,-3-3 0,-2-2 0,0-2 0,2 0 0,2-2 0,2-3 0,4-2 0,1-2 0,2 1 0,-2 2 0,-2 0 0,-4 2 0,-5 2 0,-2 2 0,-3 0 0,3 0 0,4 0 0,2 0 0,6 0 0,4 0 0,1 0 0,2 0 0,1 0 0,0 0 0,2 0 0,-1 0 0,1 0 0,-1 0 0,2-1 0,-1 0 0,1-1 0,-1 1 0,0 1 0,2 0 0,-2 0 0,1 0 0,2 0 0,-1 0 0,-1 0 0,0 0 0,0-1 0,-1 0 0,0-2 0,-1 2 0,0 0 0,-2 0 0,0 1 0,-1 0 0,-2 0 0,1 0 0,0 0 0,0 0 0,1 0 0,-1 0 0,1 0 0,1 0 0,3 1 0,4 0 0,0 1 0,2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9T15:50:53.422"/>
    </inkml:context>
    <inkml:brush xml:id="br0">
      <inkml:brushProperty name="width" value="0.05" units="cm"/>
      <inkml:brushProperty name="height" value="0.05" units="cm"/>
      <inkml:brushProperty name="color" value="#2D2D2D"/>
    </inkml:brush>
  </inkml:definitions>
  <inkml:trace contextRef="#ctx0" brushRef="#br0">580 145 24575,'-73'-1'0,"1"0"0,-1-1 0,14-2 0,-21 2 0,-17 0 0,51 3 0,80 4 0,47 1 0,9 2 0,-27-3 0,-21 1 0,41 3 0,20 2 0,-52-4 0,-112-11 0,-12-4 0,1-5 0,6-2 0,11 3 0,18 4 0,11 3 0,9 3 0,7 0 0,5 1 0,3 0 0,2-1 0,2 0 0,4 1 0,6-2 0,11 1 0,12 0 0,13 1 0,12 1 0,8 0 0,6 3 0,-3 2 0,-9 1 0,-15 0 0,-15-2 0,-13-1 0,-9 0 0,-6 2 0,-7 0 0,-8 0 0,-13 0 0,-16-3 0,-15-1 0,-11-1 0,-8 0 0,-3 0 0,4 0 0,9-1 0,16 0 0,14-1 0,13 0 0,10 0 0,7-2 0,4 0 0,5 1 0,7-1 0,3 0 0,3 1 0,0-1 0,-4 2 0,-1 0 0,-3 1 0,-3 1 0,-2-1 0,-3 0 0,-6 0 0,-8 0 0,-8-1 0,-5-3 0,-1-1 0,7-3 0,6 1 0,7 0 0,3 1 0,3 0 0,4 1 0,2-1 0,3 1 0,0 2 0,-1 2 0,-2 2 0,-2 0 0,-2 1 0,-1 1 0,-2 3 0,-2 2 0,-2 1 0,-1 1 0,1-1 0,1 0 0,0-1 0,0 1 0,0-3 0,1 0 0,1-1 0,-1-1 0,2 0 0,1-2 0,4-4 0,6-5 0,3-3 0,2-1 0,0 2 0,-3 4 0,-1 2 0,-2 2 0,-2 1 0,-2 2 0,-3 2 0,-4 2 0,-4 3 0,-6 3 0,-4 2 0,-3 1 0,1 0 0,1-1 0,1-2 0,3-1 0,2-1 0,2-2 0,-1 0 0,1-1 0,0 0 0,3-1 0,2 0 0,3-2 0,3-1 0,7-2 0,4-2 0,3 0 0,0-2 0,-1 0 0,0 2 0,-2 1 0,1 1 0,0 0 0,0 0 0,1 0 0,0 0 0,1 0 0,1 0 0,0-1 0,2-2 0,-1 0 0,-1 1 0,-3 1 0,-2 1 0,-1 0 0,2 0 0,2 0 0,3 0 0,2 0 0,1 0 0,4 0 0,5 0 0,7 0 0,5 0 0,0 0 0,-6 0 0,-7 0 0,-8 0 0,-7 0 0,-1 0 0,-1 0 0,2 0 0,2 0 0,2 0 0,4 0 0,4 0 0,2 0 0,-2 0 0,-4 0 0,-5 0 0,-5 0 0,-2 0 0,-3 0 0,-1 0 0,-3 0 0,0-1 0,-2-1 0,-1-1 0,0-2 0,-2-3 0,-3-2 0,-5-4 0,-4-3 0,-2 2 0,1 0 0,0 2 0,4 4 0,2 1 0,4 0 0,1 1 0,-1 0 0,0 0 0,-1 0 0,-4 2 0,0 1 0,-2 1 0,-1 2 0,0 0 0,1 1 0,-1 0 0,0 0 0,1 0 0,-1 0 0,2 0 0,1 0 0,-1 0 0,-1 0 0,-1 0 0,-2 0 0,0 0 0,2 0 0,2 0 0,1 0 0,0 0 0,0 0 0,-1-1 0,0-1 0,0 1 0,-1 0 0,0 1 0,-2 0 0,0 0 0,1 0 0,-1-1 0,0 0 0,1-2 0,-1 1 0,1 0 0,-1 0 0,0 1 0,0-1 0,1 0 0,-1 0 0,1 1 0,-1 1 0,-1 0 0,1 0 0,1 0 0,2 0 0,3 0 0,1 0 0,3 0 0,1 1 0,3 0 0,5 0 0,6 0 0,11-1 0,4 0 0,0 0 0,-3 0 0,-5 0 0,4 0 0,6 0 0,4 0 0,1 1 0,-2 0 0,-8 1 0,-6 1 0,-7 1 0,-5 2 0,-3 4 0,-8 5 0,-8 3 0,-12-1 0,-10-5 0,-5-5 0,-2-5 0,-4-2 0,-6-3 0,-13-1 0,-8 1 0,-1 0 0,10 2 0,18 1 0,19 0 0,16 0 0,10 0 0,9 0 0,9-3 0,5-2 0,14-4 0,14 0 0,13 4 0,13 2 0,2 3 0,-5 0 0,-13 0 0,-18 0 0,-17 0 0,-10 0 0,-7 0 0,-3 1 0,-4 1 0,-6-1 0,-5-1 0,-7 0 0,-4 0 0,-3 0 0,1 0 0,1 0 0,1 0 0,2 0 0,2 0 0,5 0 0,4 0 0,5 1 0,1 3 0,3 1 0,3 1 0,6-2 0,7-2 0,10-2 0,9 0 0,9 0 0,6 1 0,2 2 0,-5 2 0,-8-1 0,-6-1 0,-5-1 0,-3-2 0,-3 0 0,1 0 0,0 0 0,-2 0 0,-4 0 0,-4 0 0,-5 0 0,-4 0 0,-4 0 0,-6 1 0,-8 0 0,-7 0 0,-5 0 0,-2-1 0,4 0 0,3-1 0,4-1 0,3-3 0,2 0 0,1 0 0,0-1 0,1-1 0,2 1 0,0-1 0,0 2 0,1 1 0,1 2 0,3 1 0,11 1 0,0 0 0,9 0 0,-3 0 0,0 2 0,1 1 0,1 1 0,-2-1 0,1-1 0,-2 0 0,1 0 0,1-1 0,0-1 0,-1 0 0,-2 2 0,-3 0 0,-4 1 0,-3 0 0,-1 1 0,-1-1 0,0 2 0,0 0 0,-2 2 0,-1 1 0,-3 1 0,-1-1 0,2 0 0,0-1 0,2-2 0,2-1 0,0 0 0,1-1 0,0 1 0,0-1 0,1 0 0,2-2 0,2 0 0,1-2 0,2-2 0,0-2 0,1-2 0,-2 1 0,-1 1 0,-1 2 0,-1 1 0,-1 1 0,1 1 0,0-1 0,0-1 0,-1 1 0,1 1 0,0 0 0,-1 0 0,-3 0 0,-4 0 0,-8 3 0,-4 3 0,-4 1 0,-2 0 0,-3-2 0,-2-3 0,0-2 0,2 0 0,2-2 0,3-4 0,3-2 0,2-1 0,2 0 0,-2 2 0,-2 1 0,-5 2 0,-5 2 0,-3 1 0,-2 1 0,2 0 0,5 0 0,3 0 0,5 0 0,5 0 0,1 0 0,3 0 0,0 0 0,1 0 0,1 0 0,-1 0 0,2 0 0,-1 0 0,1-1 0,0 0 0,0-1 0,0 1 0,0 1 0,1 0 0,-1 0 0,1 0 0,1 0 0,0 0 0,-1 0 0,-1 0 0,1-1 0,-1 0 0,-1-2 0,0 1 0,-1 1 0,-1 0 0,-1 1 0,-1 0 0,-2 0 0,1 0 0,0 0 0,1 0 0,0 0 0,-1 0 0,1 0 0,1 0 0,4 1 0,4 1 0,0 0 0,2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9T15:50:02.688"/>
    </inkml:context>
    <inkml:brush xml:id="br0">
      <inkml:brushProperty name="width" value="0.05" units="cm"/>
      <inkml:brushProperty name="height" value="0.05" units="cm"/>
      <inkml:brushProperty name="color" value="#2D2D2D"/>
    </inkml:brush>
  </inkml:definitions>
  <inkml:trace contextRef="#ctx0" brushRef="#br0">696 174 24575,'-87'-1'0,"0"-1"0,0 1 0,16-5 0,-25 4 0,-20 0 0,59 3 0,99 4 0,55 4 0,11-1 0,-32-1 0,-25 0 0,47 3 0,27 4 0,-64-6 0,-134-13 0,-15-5 0,1-5 0,9-2 0,12 2 0,21 6 0,14 3 0,10 2 0,9 3 0,6-1 0,3 1 0,4-1 0,1 0 0,5 0 0,8-1 0,13 0 0,14 1 0,15 0 0,15 2 0,10 1 0,6 2 0,-3 3 0,-10 1 0,-18 0 0,-19-2 0,-15-1 0,-11 0 0,-8 1 0,-7 1 0,-10 1 0,-16-2 0,-19-2 0,-18-1 0,-13-2 0,-11 0 0,-1 0 0,2 0 0,13-2 0,18 0 0,17 0 0,17 0 0,11-1 0,7-1 0,6-1 0,7 1 0,6-1 0,6 0 0,2 2 0,0-1 0,-3 1 0,-2 1 0,-4 1 0,-4 1 0,-2-2 0,-4 1 0,-6-1 0,-11 1 0,-9-1 0,-6-4 0,-1-2 0,8-2 0,8 0 0,7 1 0,5 1 0,3-1 0,4 1 0,3 0 0,4 1 0,0 3 0,-2 2 0,-1 2 0,-4 0 0,-1 0 0,-2 3 0,-2 2 0,-3 4 0,-2 1 0,-1 0 0,1 0 0,1 0 0,1-1 0,-1-1 0,0-1 0,2-1 0,0-2 0,0 0 0,1 0 0,2-3 0,6-5 0,5-5 0,5-4 0,2-2 0,0 3 0,-3 5 0,-2 2 0,-3 3 0,-2 1 0,-2 2 0,-3 2 0,-5 3 0,-5 4 0,-8 3 0,-4 3 0,-4 1 0,1-1 0,1 0 0,3-3 0,2-1 0,3-2 0,1-1 0,1-1 0,0 0 0,1-1 0,2 0 0,3-2 0,4-2 0,4 0 0,7-3 0,6-2 0,3-1 0,1-2 0,-2 1 0,-1 1 0,0 2 0,-1 1 0,0 0 0,1 0 0,2 0 0,-1 0 0,1 0 0,1 0 0,1-2 0,1-1 0,0 0 0,-2 0 0,-3 2 0,-2 1 0,-2 0 0,2 0 0,3 0 0,4 0 0,2 0 0,1 0 0,5 0 0,6 0 0,8 0 0,7 0 0,-1 0 0,-6 0 0,-9 0 0,-10 0 0,-8 0 0,-2 0 0,0 0 0,2 0 0,1 0 0,4 0 0,5 0 0,4 0 0,3 0 0,-3 0 0,-5 0 0,-6 0 0,-5 0 0,-3 0 0,-3 0 0,-3 0 0,-1 0 0,-3-1 0,-1-1 0,0-2 0,-1-2 0,-2-3 0,-4-4 0,-6-4 0,-5-2 0,-2 0 0,0 1 0,2 3 0,3 4 0,4 1 0,3 1 0,2 0 0,0 0 0,-1 1 0,-2 0 0,-3 2 0,-2 0 0,-1 4 0,-1 0 0,-1 2 0,1 0 0,0 0 0,-1 0 0,1 0 0,0 0 0,2 0 0,0 0 0,1 0 0,-2 0 0,-3 0 0,-1 0 0,1 0 0,1 0 0,3 0 0,1 0 0,0 0 0,0-1 0,-1 0 0,-1-1 0,1 0 0,-1 1 0,-1 1 0,-1 0 0,-1 0 0,1 0 0,-1-1 0,1-1 0,0-1 0,-1 0 0,1 2 0,0-2 0,-1 1 0,1 0 0,-1-1 0,1 2 0,0-1 0,-1 2 0,-1 0 0,1 0 0,2 0 0,2 0 0,3 0 0,2 0 0,3 0 0,2 1 0,3 0 0,5 1 0,9-1 0,12-1 0,5 0 0,0 0 0,-3 0 0,-6 0 0,5 0 0,6 0 0,5 0 0,2 1 0,-3 0 0,-10 2 0,-6 0 0,-9 2 0,-6 2 0,-4 5 0,-9 7 0,-10 2 0,-14 0 0,-13-7 0,-4-6 0,-4-6 0,-4-2 0,-8-3 0,-15-1 0,-10-1 0,-1 2 0,11 2 0,24 1 0,21 0 0,20 0 0,11 0 0,12 0 0,9-3 0,8-4 0,16-4 0,16 1 0,17 3 0,15 4 0,3 3 0,-7 0 0,-15 0 0,-22 0 0,-20 0 0,-13 0 0,-7 0 0,-4 2 0,-6-1 0,-5 0 0,-8-1 0,-7 0 0,-6 0 0,-3 0 0,2 0 0,0 0 0,1 0 0,3 0 0,4 0 0,3 0 0,7 1 0,4 0 0,4 4 0,1 1 0,4 1 0,8-2 0,9-3 0,11-2 0,11 0 0,11 0 0,7 2 0,2 1 0,-5 3 0,-10-1 0,-7-1 0,-7-2 0,-4-2 0,-2 0 0,1 0 0,-1 0 0,-1 0 0,-6 0 0,-4 0 0,-7 0 0,-4 0 0,-6 0 0,-5 1 0,-11 0 0,-9 1 0,-4-1 0,-5-1 0,7 0 0,3-1 0,5-2 0,3-2 0,2-2 0,2 1 0,0-2 0,1 1 0,2-1 0,0 0 0,1 2 0,0 1 0,2 2 0,4 2 0,12 1 0,2 0 0,9 0 0,-4 1 0,1 1 0,1 2 0,1 0 0,-1 0 0,-1-2 0,-1 1 0,1-1 0,1-1 0,-1-1 0,0 1 0,-2 0 0,-4 2 0,-5 0 0,-3 1 0,-3 0 0,0 1 0,0 0 0,0 2 0,-2 1 0,-2 1 0,-3 2 0,-1 0 0,1-2 0,2-1 0,1-2 0,3-1 0,0 0 0,1-1 0,0 0 0,0 0 0,1-1 0,2-1 0,3-1 0,2-2 0,1-3 0,1-2 0,0-3 0,0 2 0,-3 1 0,-2 2 0,0 3 0,-1-1 0,1 2 0,-1-2 0,0 1 0,1 0 0,0 0 0,-1 1 0,0 0 0,-4 0 0,-6 1 0,-7 2 0,-7 4 0,-3 2 0,-4-1 0,-3-2 0,-2-4 0,-1-1 0,3-1 0,3-3 0,2-4 0,5-2 0,2-3 0,2 1 0,-1 3 0,-4 1 0,-5 2 0,-7 3 0,-3 1 0,-2 1 0,2 0 0,6 0 0,3 0 0,7 0 0,5 0 0,3 0 0,1 0 0,2 0 0,1 0 0,0 0 0,1 0 0,0 0 0,0 0 0,1-2 0,0 1 0,0-1 0,0 1 0,0 1 0,1 0 0,-1 0 0,2 0 0,0 0 0,0 0 0,-1 0 0,0 0 0,-1-1 0,0-1 0,-1-1 0,0 0 0,-1 2 0,-2 0 0,0 1 0,-3 0 0,-1 0 0,1 0 0,0 0 0,1 0 0,-1 0 0,0 0 0,1 0 0,2 0 0,4 1 0,4 2 0,1-2 0,3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F229B-8876-6441-8901-E5E5390D5590}" type="datetimeFigureOut">
              <a:rPr lang="en-US" smtClean="0"/>
              <a:t>7/3/23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BE850-C615-DA41-B158-FBF094A09B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29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75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944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497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223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51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4100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997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304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4851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0126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739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9181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53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66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B3E41"/>
                </a:solidFill>
                <a:effectLst/>
                <a:latin typeface="Open Sans" panose="020B0606030504020204" pitchFamily="34" charset="0"/>
              </a:rPr>
              <a:t>The word traces back to the Old English </a:t>
            </a:r>
            <a:r>
              <a:rPr lang="en-US" b="0" i="1" dirty="0" err="1">
                <a:solidFill>
                  <a:srgbClr val="3B3E41"/>
                </a:solidFill>
                <a:effectLst/>
                <a:latin typeface="Open Sans" panose="020B0606030504020204" pitchFamily="34" charset="0"/>
              </a:rPr>
              <a:t>cwic</a:t>
            </a:r>
            <a:r>
              <a:rPr lang="en-US" b="0" i="0" dirty="0">
                <a:solidFill>
                  <a:srgbClr val="3B3E41"/>
                </a:solidFill>
                <a:effectLst/>
                <a:latin typeface="Open Sans" panose="020B0606030504020204" pitchFamily="34" charset="0"/>
              </a:rPr>
              <a:t> and shares an ancestor with the Latin words </a:t>
            </a:r>
            <a:r>
              <a:rPr lang="en-US" b="0" i="1" dirty="0" err="1">
                <a:solidFill>
                  <a:srgbClr val="3B3E41"/>
                </a:solidFill>
                <a:effectLst/>
                <a:latin typeface="Open Sans" panose="020B0606030504020204" pitchFamily="34" charset="0"/>
              </a:rPr>
              <a:t>vivus</a:t>
            </a:r>
            <a:r>
              <a:rPr lang="en-US" b="0" i="0" dirty="0">
                <a:solidFill>
                  <a:srgbClr val="3B3E41"/>
                </a:solidFill>
                <a:effectLst/>
                <a:latin typeface="Open Sans" panose="020B0606030504020204" pitchFamily="34" charset="0"/>
              </a:rPr>
              <a:t> and </a:t>
            </a:r>
            <a:r>
              <a:rPr lang="en-US" b="0" i="1" dirty="0">
                <a:solidFill>
                  <a:srgbClr val="3B3E41"/>
                </a:solidFill>
                <a:effectLst/>
                <a:latin typeface="Open Sans" panose="020B0606030504020204" pitchFamily="34" charset="0"/>
              </a:rPr>
              <a:t>vivere</a:t>
            </a:r>
            <a:r>
              <a:rPr lang="en-US" b="0" i="0" dirty="0">
                <a:solidFill>
                  <a:srgbClr val="3B3E41"/>
                </a:solidFill>
                <a:effectLst/>
                <a:latin typeface="Open Sans" panose="020B0606030504020204" pitchFamily="34" charset="0"/>
              </a:rPr>
              <a:t>, meaning respectively </a:t>
            </a:r>
            <a:r>
              <a:rPr lang="en-US" b="0" i="1" dirty="0">
                <a:solidFill>
                  <a:srgbClr val="3B3E41"/>
                </a:solidFill>
                <a:effectLst/>
                <a:latin typeface="Open Sans" panose="020B0606030504020204" pitchFamily="34" charset="0"/>
              </a:rPr>
              <a:t>living</a:t>
            </a:r>
            <a:r>
              <a:rPr lang="en-US" b="0" i="0" dirty="0">
                <a:solidFill>
                  <a:srgbClr val="3B3E41"/>
                </a:solidFill>
                <a:effectLst/>
                <a:latin typeface="Open Sans" panose="020B0606030504020204" pitchFamily="34" charset="0"/>
              </a:rPr>
              <a:t> and </a:t>
            </a:r>
            <a:r>
              <a:rPr lang="en-US" b="0" i="1" dirty="0">
                <a:solidFill>
                  <a:srgbClr val="3B3E41"/>
                </a:solidFill>
                <a:effectLst/>
                <a:latin typeface="Open Sans" panose="020B0606030504020204" pitchFamily="34" charset="0"/>
              </a:rPr>
              <a:t>to live</a:t>
            </a:r>
            <a:r>
              <a:rPr lang="en-US" b="0" i="0" dirty="0">
                <a:solidFill>
                  <a:srgbClr val="3B3E41"/>
                </a:solidFill>
                <a:effectLst/>
                <a:latin typeface="Open Sans" panose="020B0606030504020204" pitchFamily="34" charset="0"/>
              </a:rPr>
              <a:t>, as well as with the Greek </a:t>
            </a:r>
            <a:r>
              <a:rPr lang="en-US" b="0" i="1" dirty="0">
                <a:solidFill>
                  <a:srgbClr val="3B3E41"/>
                </a:solidFill>
                <a:effectLst/>
                <a:latin typeface="Open Sans" panose="020B0606030504020204" pitchFamily="34" charset="0"/>
              </a:rPr>
              <a:t>bios</a:t>
            </a:r>
            <a:r>
              <a:rPr lang="en-US" b="0" i="0" dirty="0">
                <a:solidFill>
                  <a:srgbClr val="3B3E41"/>
                </a:solidFill>
                <a:effectLst/>
                <a:latin typeface="Open Sans" panose="020B0606030504020204" pitchFamily="34" charset="0"/>
              </a:rPr>
              <a:t> and </a:t>
            </a:r>
            <a:r>
              <a:rPr lang="en-US" b="0" i="1" dirty="0" err="1">
                <a:solidFill>
                  <a:srgbClr val="3B3E41"/>
                </a:solidFill>
                <a:effectLst/>
                <a:latin typeface="Open Sans" panose="020B0606030504020204" pitchFamily="34" charset="0"/>
              </a:rPr>
              <a:t>zōē</a:t>
            </a:r>
            <a:r>
              <a:rPr lang="en-US" b="0" i="0" dirty="0">
                <a:solidFill>
                  <a:srgbClr val="3B3E41"/>
                </a:solidFill>
                <a:effectLst/>
                <a:latin typeface="Open Sans" panose="020B0606030504020204" pitchFamily="34" charset="0"/>
              </a:rPr>
              <a:t>, meaning </a:t>
            </a:r>
            <a:r>
              <a:rPr lang="en-US" b="0" i="1" dirty="0">
                <a:solidFill>
                  <a:srgbClr val="3B3E41"/>
                </a:solidFill>
                <a:effectLst/>
                <a:latin typeface="Open Sans" panose="020B0606030504020204" pitchFamily="34" charset="0"/>
              </a:rPr>
              <a:t>life</a:t>
            </a:r>
            <a:r>
              <a:rPr lang="en-US" b="0" i="0" dirty="0">
                <a:solidFill>
                  <a:srgbClr val="3B3E41"/>
                </a:solidFill>
                <a:effectLst/>
                <a:latin typeface="Open Sans" panose="020B0606030504020204" pitchFamily="34" charset="0"/>
              </a:rPr>
              <a:t>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07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231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144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322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10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746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586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4C56A49-496E-E6EC-08FF-65C863548F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4B95B34-E0F4-958E-D548-03070AD820B4}"/>
              </a:ext>
            </a:extLst>
          </p:cNvPr>
          <p:cNvSpPr/>
          <p:nvPr userDrawn="1"/>
        </p:nvSpPr>
        <p:spPr>
          <a:xfrm>
            <a:off x="0" y="4976734"/>
            <a:ext cx="12192000" cy="1618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E12F01-B309-0982-A5D5-11ACB68A0D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2855" y="706024"/>
            <a:ext cx="5812672" cy="101038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222327-3CA8-86D0-9AA8-F9DEF02F12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3364" y="5280058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To be able to segment words into the correct syllables and phonemes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B9E0338-111E-84F1-9158-64EE47494689}"/>
              </a:ext>
            </a:extLst>
          </p:cNvPr>
          <p:cNvSpPr/>
          <p:nvPr userDrawn="1"/>
        </p:nvSpPr>
        <p:spPr>
          <a:xfrm>
            <a:off x="6279260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E721A56-A5F1-60E3-363C-7E1FFA1CE6CA}"/>
              </a:ext>
            </a:extLst>
          </p:cNvPr>
          <p:cNvSpPr/>
          <p:nvPr userDrawn="1"/>
        </p:nvSpPr>
        <p:spPr>
          <a:xfrm>
            <a:off x="4242609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E32201-0533-432D-C8E5-C92B2FB023E3}"/>
              </a:ext>
            </a:extLst>
          </p:cNvPr>
          <p:cNvSpPr txBox="1"/>
          <p:nvPr userDrawn="1"/>
        </p:nvSpPr>
        <p:spPr>
          <a:xfrm>
            <a:off x="4339056" y="1990382"/>
            <a:ext cx="1256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Stage: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52076676-A967-CDEB-429E-01971165C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4797" y="2037334"/>
            <a:ext cx="338137" cy="395154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54" name="Text Placeholder 52">
            <a:extLst>
              <a:ext uri="{FF2B5EF4-FFF2-40B4-BE49-F238E27FC236}">
                <a16:creationId xmlns:a16="http://schemas.microsoft.com/office/drawing/2014/main" id="{ECA6A188-9BBA-AFB0-180D-64AF436C0D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75946" y="2037334"/>
            <a:ext cx="595891" cy="395155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36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1F5854A-9838-4914-7A8B-4ECEAE4DDB68}"/>
              </a:ext>
            </a:extLst>
          </p:cNvPr>
          <p:cNvSpPr txBox="1"/>
          <p:nvPr userDrawn="1"/>
        </p:nvSpPr>
        <p:spPr>
          <a:xfrm>
            <a:off x="6411349" y="1990094"/>
            <a:ext cx="94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List: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BE9772B-C7C1-353F-2475-A7E844F441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43364" y="5628292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To spell words with irregular spelling patterns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F1D6F095-6BB8-9DC8-585C-714F7FE767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159" y="6026934"/>
            <a:ext cx="10519682" cy="31219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This week’s words: accommodate, available, competition, determined, existence, identity, muscle, prejudice, rhyme, suggest</a:t>
            </a:r>
          </a:p>
        </p:txBody>
      </p:sp>
    </p:spTree>
    <p:extLst>
      <p:ext uri="{BB962C8B-B14F-4D97-AF65-F5344CB8AC3E}">
        <p14:creationId xmlns:p14="http://schemas.microsoft.com/office/powerpoint/2010/main" val="3422858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1849CB61-1B2C-2E25-7B0F-7A6678B314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6" y="628321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200" b="1" i="0">
                <a:solidFill>
                  <a:schemeClr val="tx1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</p:spTree>
    <p:extLst>
      <p:ext uri="{BB962C8B-B14F-4D97-AF65-F5344CB8AC3E}">
        <p14:creationId xmlns:p14="http://schemas.microsoft.com/office/powerpoint/2010/main" val="3875060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9799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8780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CED9D9-20B5-394F-0AC8-3D71756BBB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4493" y="209185"/>
            <a:ext cx="1077537" cy="10697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52CA3969-30A6-C2B5-88DB-6D1276BB0A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50982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200" b="1" i="0">
                <a:solidFill>
                  <a:srgbClr val="3372DC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92FCA8DE-4E5A-6362-114E-14021F84B7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35339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</p:spTree>
    <p:extLst>
      <p:ext uri="{BB962C8B-B14F-4D97-AF65-F5344CB8AC3E}">
        <p14:creationId xmlns:p14="http://schemas.microsoft.com/office/powerpoint/2010/main" val="460914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- 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866E18-4B12-AFF2-7E40-7F5014C6AA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4493" y="209185"/>
            <a:ext cx="1077537" cy="1069769"/>
          </a:xfrm>
          <a:prstGeom prst="rect">
            <a:avLst/>
          </a:prstGeom>
        </p:spPr>
      </p:pic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39A846B6-8BFF-0F5E-BE83-810842A56C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378716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889C77C9-5C97-462A-9166-7ABD60255E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2147" y="779824"/>
            <a:ext cx="7767706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200" b="1" i="0">
                <a:solidFill>
                  <a:srgbClr val="3372DC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</p:spTree>
    <p:extLst>
      <p:ext uri="{BB962C8B-B14F-4D97-AF65-F5344CB8AC3E}">
        <p14:creationId xmlns:p14="http://schemas.microsoft.com/office/powerpoint/2010/main" val="1141888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- 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EB4C47-536B-996E-0ED4-82AD5B427E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4493" y="209185"/>
            <a:ext cx="1077537" cy="1069769"/>
          </a:xfrm>
          <a:prstGeom prst="rect">
            <a:avLst/>
          </a:prstGeom>
        </p:spPr>
      </p:pic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1849CB61-1B2C-2E25-7B0F-7A6678B314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6" y="628321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200" b="1" i="0">
                <a:solidFill>
                  <a:schemeClr val="tx1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</p:spTree>
    <p:extLst>
      <p:ext uri="{BB962C8B-B14F-4D97-AF65-F5344CB8AC3E}">
        <p14:creationId xmlns:p14="http://schemas.microsoft.com/office/powerpoint/2010/main" val="2594722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ie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AC2EA55-C874-53A3-E5B7-0B4873DAA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23B41F-7C39-A2B6-4475-3BC4511DB4EF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51225A-A422-9053-4DED-767BC3F7D5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563" y="211753"/>
            <a:ext cx="1040165" cy="1038013"/>
          </a:xfrm>
          <a:prstGeom prst="rect">
            <a:avLst/>
          </a:prstGeom>
        </p:spPr>
      </p:pic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D3BE8E32-2B39-B15C-AAC8-33B3D08B73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203496"/>
            <a:ext cx="7767706" cy="1038013"/>
          </a:xfrm>
        </p:spPr>
        <p:txBody>
          <a:bodyPr anchor="ctr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800" b="1" i="0">
                <a:solidFill>
                  <a:srgbClr val="3372DC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To spell words using sound-spelling patterns and phonemic awareness</a:t>
            </a:r>
          </a:p>
          <a:p>
            <a:pPr lvl="0"/>
            <a:r>
              <a:rPr lang="en-US" dirty="0"/>
              <a:t>To spell words with closed syllables</a:t>
            </a:r>
          </a:p>
        </p:txBody>
      </p:sp>
    </p:spTree>
    <p:extLst>
      <p:ext uri="{BB962C8B-B14F-4D97-AF65-F5344CB8AC3E}">
        <p14:creationId xmlns:p14="http://schemas.microsoft.com/office/powerpoint/2010/main" val="4220361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Sub 2 Lin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52CA3969-30A6-C2B5-88DB-6D1276BB0A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50982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200" b="1" i="0">
                <a:solidFill>
                  <a:srgbClr val="3372DC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92FCA8DE-4E5A-6362-114E-14021F84B7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35339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3A7781-8B8E-75D8-E1D5-F4AE78164C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563" y="211753"/>
            <a:ext cx="1040165" cy="103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77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39A846B6-8BFF-0F5E-BE83-810842A56C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378716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889C77C9-5C97-462A-9166-7ABD60255E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2147" y="779824"/>
            <a:ext cx="7767706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200" b="1" i="0">
                <a:solidFill>
                  <a:srgbClr val="3372DC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7E9404-A30A-8586-DF76-E72DF9EA14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563" y="211753"/>
            <a:ext cx="1040165" cy="103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62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ie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33807233-9F93-3CBB-2788-AB0F5F000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A98ED0-F62F-4262-8066-81F9614005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48952" y="367017"/>
            <a:ext cx="1040165" cy="1038013"/>
          </a:xfrm>
          <a:prstGeom prst="rect">
            <a:avLst/>
          </a:prstGeom>
        </p:spPr>
      </p:pic>
      <p:pic>
        <p:nvPicPr>
          <p:cNvPr id="4" name="Picture 3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E29E751-25AC-BFA8-46A4-706C6A4277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B08E96-5E7F-DF53-EADD-D1745781BF09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0C64E0-1960-B2EB-4E5C-70B2EFAC9CA7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C1FD4EF-E3AC-4BFD-123B-C5310FFF8F1B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b="0" i="0" dirty="0">
              <a:latin typeface="Sassoon Sans US 2023" pitchFamily="2" charset="77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1E2199E-F359-2404-55C9-935E12C78A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5396" y="3942280"/>
            <a:ext cx="1580893" cy="3492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1389957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9799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593209-7E46-1BBD-8BA6-C44513D500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30266" y="361103"/>
            <a:ext cx="1077537" cy="1069769"/>
          </a:xfrm>
          <a:prstGeom prst="rect">
            <a:avLst/>
          </a:prstGeom>
        </p:spPr>
      </p:pic>
      <p:pic>
        <p:nvPicPr>
          <p:cNvPr id="6" name="Picture 5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831DBA19-0604-C5FF-AC4B-78F2A880258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3FF02A-DF74-9CB2-CFBB-A3DFB5E68816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26371C-7C1B-30AA-0700-0525D268D221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B451504-0DC0-0134-175A-109A85965815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b="0" i="0" dirty="0">
              <a:latin typeface="Sassoon Sans US 2023" pitchFamily="2" charset="77"/>
            </a:endParaRPr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915F3ED2-9B19-56D4-9CDB-8B91715432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5396" y="3942280"/>
            <a:ext cx="1580893" cy="3492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1260879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EB19C3-256C-757A-1C11-005A1E261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A1149-8044-D8DF-7BE6-E115305BD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55750-BDE3-B78F-DB51-7C817E39F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3252C-7E3D-1749-8409-A4F8F98D5649}" type="datetime1">
              <a:rPr lang="en-GB" smtClean="0"/>
              <a:t>03/07/2023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0A41E-4263-FAC8-9253-A8FF13310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60B5C-B851-659C-C303-EE30E7847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9F226-F87C-E84C-97C9-94623B9445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3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0.png"/><Relationship Id="rId5" Type="http://schemas.openxmlformats.org/officeDocument/2006/relationships/customXml" Target="../ink/ink1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0.png"/><Relationship Id="rId5" Type="http://schemas.openxmlformats.org/officeDocument/2006/relationships/customXml" Target="../ink/ink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0.png"/><Relationship Id="rId7" Type="http://schemas.openxmlformats.org/officeDocument/2006/relationships/customXml" Target="../ink/ink3.xml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19" Type="http://schemas.openxmlformats.org/officeDocument/2006/relationships/image" Target="../media/image31.png"/><Relationship Id="rId4" Type="http://schemas.openxmlformats.org/officeDocument/2006/relationships/image" Target="../media/image33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733EA45-7685-DC3B-F4DB-2C4917B1E1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kern="1200" dirty="0">
                <a:effectLst/>
                <a:ea typeface="+mn-ea"/>
                <a:cs typeface="+mn-cs"/>
              </a:rPr>
              <a:t>To be able to use spelling patterns to spell one-syllable and multisyllabic words</a:t>
            </a:r>
            <a:endParaRPr lang="en-US" dirty="0">
              <a:effectLst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AD0E8-9139-3B35-1AEA-C12772E1AA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ED124EC-D4F0-6B17-42DD-32F6256564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A8C605-1EA6-9E86-A100-740941BDB1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89761" y="5628292"/>
            <a:ext cx="9812477" cy="336438"/>
          </a:xfrm>
        </p:spPr>
        <p:txBody>
          <a:bodyPr/>
          <a:lstStyle/>
          <a:p>
            <a:r>
              <a:rPr lang="en-GB" altLang="en-US" dirty="0">
                <a:solidFill>
                  <a:srgbClr val="1D1C1D"/>
                </a:solidFill>
                <a:latin typeface="Sassoon Sans US 2023" pitchFamily="2" charset="0"/>
                <a:ea typeface="Calibri" panose="020F0502020204030204" pitchFamily="34" charset="0"/>
                <a:cs typeface="Arial" panose="020B0604020202020204" pitchFamily="34" charset="0"/>
              </a:rPr>
              <a:t>To spell w</a:t>
            </a:r>
            <a:r>
              <a:rPr lang="en-GB" dirty="0">
                <a:latin typeface="Sassoon Sans US 2023" pitchFamily="2" charset="0"/>
              </a:rPr>
              <a:t>ords with short vowels and </a:t>
            </a:r>
            <a:r>
              <a:rPr lang="en-GB" i="1" dirty="0" err="1">
                <a:latin typeface="Sassoon Sans US 2023" pitchFamily="2" charset="0"/>
              </a:rPr>
              <a:t>qu</a:t>
            </a:r>
            <a:r>
              <a:rPr lang="en-GB" dirty="0">
                <a:latin typeface="Sassoon Sans US 2023" pitchFamily="2" charset="0"/>
              </a:rPr>
              <a:t> and consonant digraphs (</a:t>
            </a:r>
            <a:r>
              <a:rPr lang="en-GB" i="1" dirty="0" err="1">
                <a:latin typeface="Sassoon Sans US 2023" pitchFamily="2" charset="0"/>
              </a:rPr>
              <a:t>ch</a:t>
            </a:r>
            <a:r>
              <a:rPr lang="en-GB" i="1" dirty="0">
                <a:latin typeface="Sassoon Sans US 2023" pitchFamily="2" charset="0"/>
              </a:rPr>
              <a:t>, ck, </a:t>
            </a:r>
            <a:r>
              <a:rPr lang="en-GB" i="1" dirty="0" err="1">
                <a:latin typeface="Sassoon Sans US 2023" pitchFamily="2" charset="0"/>
              </a:rPr>
              <a:t>sh</a:t>
            </a:r>
            <a:r>
              <a:rPr lang="en-GB" i="1" dirty="0">
                <a:latin typeface="Sassoon Sans US 2023" pitchFamily="2" charset="0"/>
              </a:rPr>
              <a:t>, </a:t>
            </a:r>
            <a:r>
              <a:rPr lang="en-GB" i="1" dirty="0" err="1">
                <a:latin typeface="Sassoon Sans US 2023" pitchFamily="2" charset="0"/>
              </a:rPr>
              <a:t>th</a:t>
            </a:r>
            <a:r>
              <a:rPr lang="en-GB" dirty="0">
                <a:latin typeface="Sassoon Sans US 2023" pitchFamily="2" charset="0"/>
              </a:rPr>
              <a:t>, and </a:t>
            </a:r>
            <a:r>
              <a:rPr lang="en-GB" i="1" dirty="0">
                <a:latin typeface="Sassoon Sans US 2023" pitchFamily="2" charset="0"/>
              </a:rPr>
              <a:t>ng</a:t>
            </a:r>
            <a:r>
              <a:rPr lang="en-GB" dirty="0">
                <a:latin typeface="Sassoon Sans US 2023" pitchFamily="2" charset="0"/>
              </a:rPr>
              <a:t>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D4221A-9EF9-69DC-3A36-287CA66E1B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1600" dirty="0"/>
              <a:t>This week’s words: </a:t>
            </a:r>
            <a:r>
              <a:rPr lang="en-GB" sz="1600" dirty="0">
                <a:solidFill>
                  <a:srgbClr val="00B050"/>
                </a:solidFill>
              </a:rPr>
              <a:t>wish</a:t>
            </a:r>
            <a:r>
              <a:rPr lang="en-GB" sz="1600" dirty="0"/>
              <a:t>, shop, </a:t>
            </a:r>
            <a:r>
              <a:rPr lang="en-GB" sz="1600" dirty="0">
                <a:solidFill>
                  <a:srgbClr val="00B050"/>
                </a:solidFill>
              </a:rPr>
              <a:t>chicken</a:t>
            </a:r>
            <a:r>
              <a:rPr lang="en-GB" sz="1600" dirty="0"/>
              <a:t>, </a:t>
            </a:r>
            <a:r>
              <a:rPr lang="en-GB" sz="1600" dirty="0">
                <a:solidFill>
                  <a:srgbClr val="00B050"/>
                </a:solidFill>
              </a:rPr>
              <a:t>pick</a:t>
            </a:r>
            <a:r>
              <a:rPr lang="en-GB" sz="1600" dirty="0"/>
              <a:t>, thick, </a:t>
            </a:r>
            <a:r>
              <a:rPr lang="en-GB" sz="1600" dirty="0">
                <a:solidFill>
                  <a:srgbClr val="00B050"/>
                </a:solidFill>
              </a:rPr>
              <a:t>things</a:t>
            </a:r>
            <a:r>
              <a:rPr lang="en-GB" sz="1600" dirty="0"/>
              <a:t>, strong, squish, quick, branch</a:t>
            </a:r>
          </a:p>
        </p:txBody>
      </p:sp>
    </p:spTree>
    <p:extLst>
      <p:ext uri="{BB962C8B-B14F-4D97-AF65-F5344CB8AC3E}">
        <p14:creationId xmlns:p14="http://schemas.microsoft.com/office/powerpoint/2010/main" val="3354380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9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A673433-E1F0-4845-4A16-FF2E791D05CB}"/>
              </a:ext>
            </a:extLst>
          </p:cNvPr>
          <p:cNvSpPr txBox="1">
            <a:spLocks/>
          </p:cNvSpPr>
          <p:nvPr/>
        </p:nvSpPr>
        <p:spPr>
          <a:xfrm>
            <a:off x="1763052" y="1802590"/>
            <a:ext cx="8693187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800" b="0" dirty="0">
                <a:solidFill>
                  <a:schemeClr val="tx1"/>
                </a:solidFill>
                <a:latin typeface="Sassoon Sans US 2023" pitchFamily="2" charset="77"/>
              </a:rPr>
              <a:t>Write the word that matches the picture.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A4F2E7C-7931-C13D-BACF-5E78C142802D}"/>
              </a:ext>
            </a:extLst>
          </p:cNvPr>
          <p:cNvCxnSpPr>
            <a:cxnSpLocks/>
          </p:cNvCxnSpPr>
          <p:nvPr/>
        </p:nvCxnSpPr>
        <p:spPr>
          <a:xfrm>
            <a:off x="848652" y="4201252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BF3326-8DBC-9481-4C7F-A5704C4407F0}"/>
              </a:ext>
            </a:extLst>
          </p:cNvPr>
          <p:cNvCxnSpPr>
            <a:cxnSpLocks/>
          </p:cNvCxnSpPr>
          <p:nvPr/>
        </p:nvCxnSpPr>
        <p:spPr>
          <a:xfrm>
            <a:off x="3723761" y="4201252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107FD4-C715-7175-CD06-BC82FF3FDF4F}"/>
              </a:ext>
            </a:extLst>
          </p:cNvPr>
          <p:cNvCxnSpPr>
            <a:cxnSpLocks/>
          </p:cNvCxnSpPr>
          <p:nvPr/>
        </p:nvCxnSpPr>
        <p:spPr>
          <a:xfrm>
            <a:off x="6643440" y="4201252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82CDF60-24E3-8EF1-8FE4-6115B516C180}"/>
              </a:ext>
            </a:extLst>
          </p:cNvPr>
          <p:cNvCxnSpPr>
            <a:cxnSpLocks/>
          </p:cNvCxnSpPr>
          <p:nvPr/>
        </p:nvCxnSpPr>
        <p:spPr>
          <a:xfrm>
            <a:off x="9581872" y="4201252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F2C29DF-E425-70C7-C5A0-4618D9C2AABC}"/>
              </a:ext>
            </a:extLst>
          </p:cNvPr>
          <p:cNvCxnSpPr>
            <a:cxnSpLocks/>
          </p:cNvCxnSpPr>
          <p:nvPr/>
        </p:nvCxnSpPr>
        <p:spPr>
          <a:xfrm>
            <a:off x="2034156" y="6366053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FA72D5B-A2FD-3636-6A40-6198E1F9A585}"/>
              </a:ext>
            </a:extLst>
          </p:cNvPr>
          <p:cNvCxnSpPr>
            <a:cxnSpLocks/>
          </p:cNvCxnSpPr>
          <p:nvPr/>
        </p:nvCxnSpPr>
        <p:spPr>
          <a:xfrm>
            <a:off x="5142000" y="6379186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CD45979-8F4E-84D1-1EA0-027C9DE15D57}"/>
              </a:ext>
            </a:extLst>
          </p:cNvPr>
          <p:cNvCxnSpPr>
            <a:cxnSpLocks/>
          </p:cNvCxnSpPr>
          <p:nvPr/>
        </p:nvCxnSpPr>
        <p:spPr>
          <a:xfrm>
            <a:off x="8437866" y="6379186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C878E5C-A6BE-C443-D55A-C118D9BF34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30888" y="388915"/>
            <a:ext cx="9575117" cy="1038013"/>
          </a:xfrm>
        </p:spPr>
        <p:txBody>
          <a:bodyPr/>
          <a:lstStyle/>
          <a:p>
            <a:pPr marL="0" marR="0" indent="0" algn="ctr" rtl="0" eaLnBrk="0" fontAlgn="base" latinLnBrk="0" hangingPunct="0">
              <a:spcBef>
                <a:spcPts val="0"/>
              </a:spcBef>
              <a:spcAft>
                <a:spcPts val="0"/>
              </a:spcAft>
            </a:pPr>
            <a:r>
              <a:rPr lang="en-GB" sz="1600" b="1" i="0" kern="1200" dirty="0">
                <a:effectLst/>
                <a:latin typeface="Sassoon Sans US 2023" pitchFamily="2" charset="0"/>
              </a:rPr>
              <a:t>To be able to use spelling patterns to spell one-syllable and multisyllabic words</a:t>
            </a:r>
            <a:endParaRPr lang="en-US" sz="1200" dirty="0">
              <a:effectLst/>
              <a:latin typeface="Sassoon Sans US 2023" pitchFamily="2" charset="0"/>
            </a:endParaRPr>
          </a:p>
          <a:p>
            <a:r>
              <a:rPr lang="en-GB" sz="1600" b="1" i="0" kern="1200" dirty="0">
                <a:effectLst/>
                <a:latin typeface="Sassoon Sans US 2023" pitchFamily="2" charset="0"/>
                <a:ea typeface="Calibri" panose="020F0502020204030204" pitchFamily="34" charset="0"/>
                <a:cs typeface="Arial" panose="020B0604020202020204" pitchFamily="34" charset="0"/>
              </a:rPr>
              <a:t>To spell w</a:t>
            </a:r>
            <a:r>
              <a:rPr lang="en-GB" sz="1600" b="1" i="0" kern="1200" dirty="0">
                <a:effectLst/>
                <a:latin typeface="Sassoon Sans US 2023" pitchFamily="2" charset="0"/>
              </a:rPr>
              <a:t>ords with short vowels and </a:t>
            </a:r>
            <a:r>
              <a:rPr lang="en-GB" sz="1600" b="1" i="1" kern="1200" dirty="0" err="1">
                <a:effectLst/>
                <a:latin typeface="Sassoon Sans US 2023" pitchFamily="2" charset="0"/>
              </a:rPr>
              <a:t>qu</a:t>
            </a:r>
            <a:r>
              <a:rPr lang="en-GB" sz="1600" b="1" i="0" kern="1200" dirty="0">
                <a:effectLst/>
                <a:latin typeface="Sassoon Sans US 2023" pitchFamily="2" charset="0"/>
              </a:rPr>
              <a:t> and consonant </a:t>
            </a:r>
            <a:r>
              <a:rPr lang="en-US" sz="1600" b="1" i="0" kern="1200" dirty="0">
                <a:effectLst/>
                <a:latin typeface="Sassoon Sans US 2023" pitchFamily="2" charset="0"/>
              </a:rPr>
              <a:t>digraphs (</a:t>
            </a:r>
            <a:r>
              <a:rPr lang="en-US" sz="1600" b="1" i="1" kern="1200" dirty="0" err="1">
                <a:effectLst/>
                <a:latin typeface="Sassoon Sans US 2023" pitchFamily="2" charset="0"/>
              </a:rPr>
              <a:t>ch</a:t>
            </a:r>
            <a:r>
              <a:rPr lang="en-US" sz="1600" b="1" i="1" kern="1200" dirty="0">
                <a:effectLst/>
                <a:latin typeface="Sassoon Sans US 2023" pitchFamily="2" charset="0"/>
              </a:rPr>
              <a:t>, ck, </a:t>
            </a:r>
            <a:r>
              <a:rPr lang="en-US" sz="1600" b="1" i="1" kern="1200" dirty="0" err="1">
                <a:effectLst/>
                <a:latin typeface="Sassoon Sans US 2023" pitchFamily="2" charset="0"/>
              </a:rPr>
              <a:t>sh</a:t>
            </a:r>
            <a:r>
              <a:rPr lang="en-US" sz="1600" b="1" i="1" kern="1200" dirty="0">
                <a:effectLst/>
                <a:latin typeface="Sassoon Sans US 2023" pitchFamily="2" charset="0"/>
              </a:rPr>
              <a:t>, </a:t>
            </a:r>
            <a:r>
              <a:rPr lang="en-US" sz="1600" b="1" i="1" kern="1200" dirty="0" err="1">
                <a:effectLst/>
                <a:latin typeface="Sassoon Sans US 2023" pitchFamily="2" charset="0"/>
              </a:rPr>
              <a:t>th</a:t>
            </a:r>
            <a:r>
              <a:rPr lang="en-US" sz="1600" b="1" i="1" kern="1200" dirty="0">
                <a:effectLst/>
                <a:latin typeface="Sassoon Sans US 2023" pitchFamily="2" charset="0"/>
              </a:rPr>
              <a:t>, </a:t>
            </a:r>
            <a:r>
              <a:rPr lang="en-US" sz="1600" b="1" i="0" kern="1200" dirty="0">
                <a:effectLst/>
                <a:latin typeface="Sassoon Sans US 2023" pitchFamily="2" charset="0"/>
              </a:rPr>
              <a:t>and </a:t>
            </a:r>
            <a:r>
              <a:rPr lang="en-US" sz="1600" b="1" i="1" kern="1200" dirty="0">
                <a:effectLst/>
                <a:latin typeface="Sassoon Sans US 2023" pitchFamily="2" charset="0"/>
              </a:rPr>
              <a:t>ng</a:t>
            </a:r>
            <a:r>
              <a:rPr lang="en-US" sz="1600" b="1" i="0" kern="1200" dirty="0">
                <a:effectLst/>
                <a:latin typeface="Sassoon Sans US 2023" pitchFamily="2" charset="0"/>
              </a:rPr>
              <a:t>)</a:t>
            </a:r>
            <a:endParaRPr lang="en-US" sz="1600" dirty="0">
              <a:effectLst/>
              <a:latin typeface="Sassoon Sans US 2023" pitchFamily="2" charset="0"/>
            </a:endParaRPr>
          </a:p>
          <a:p>
            <a:endParaRPr lang="en-US" sz="1600" dirty="0">
              <a:solidFill>
                <a:srgbClr val="219CEE"/>
              </a:solidFill>
            </a:endParaRPr>
          </a:p>
        </p:txBody>
      </p:sp>
      <p:pic>
        <p:nvPicPr>
          <p:cNvPr id="2" name="Picture 1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0B0EA380-52E3-B0CA-B980-58F24F355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04556" y="2127177"/>
            <a:ext cx="1914580" cy="1656000"/>
          </a:xfrm>
          <a:prstGeom prst="rect">
            <a:avLst/>
          </a:prstGeom>
        </p:spPr>
      </p:pic>
      <p:pic>
        <p:nvPicPr>
          <p:cNvPr id="3" name="Picture 2" descr="A cartoon of a lamp&#10;&#10;Description automatically generated with medium confidence">
            <a:extLst>
              <a:ext uri="{FF2B5EF4-FFF2-40B4-BE49-F238E27FC236}">
                <a16:creationId xmlns:a16="http://schemas.microsoft.com/office/drawing/2014/main" id="{5EDFF103-D4DE-A252-5B13-57F396F82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7856" y="2325756"/>
            <a:ext cx="1681409" cy="136035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B9D315C-0C9F-B4A0-9849-1EAB8287D6AB}"/>
              </a:ext>
            </a:extLst>
          </p:cNvPr>
          <p:cNvGrpSpPr/>
          <p:nvPr/>
        </p:nvGrpSpPr>
        <p:grpSpPr>
          <a:xfrm>
            <a:off x="5039110" y="4808689"/>
            <a:ext cx="2039662" cy="859559"/>
            <a:chOff x="4783015" y="3139266"/>
            <a:chExt cx="3820297" cy="1609958"/>
          </a:xfrm>
        </p:grpSpPr>
        <p:pic>
          <p:nvPicPr>
            <p:cNvPr id="7" name="Picture 6" descr="Shape&#10;&#10;Description automatically generated">
              <a:extLst>
                <a:ext uri="{FF2B5EF4-FFF2-40B4-BE49-F238E27FC236}">
                  <a16:creationId xmlns:a16="http://schemas.microsoft.com/office/drawing/2014/main" id="{79428B1C-23EB-0399-A40F-C667B4D25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87521" y="3139266"/>
              <a:ext cx="1762541" cy="1142248"/>
            </a:xfrm>
            <a:prstGeom prst="rect">
              <a:avLst/>
            </a:prstGeom>
          </p:spPr>
        </p:pic>
        <p:pic>
          <p:nvPicPr>
            <p:cNvPr id="8" name="Picture 7" descr="Shape&#10;&#10;Description automatically generated">
              <a:extLst>
                <a:ext uri="{FF2B5EF4-FFF2-40B4-BE49-F238E27FC236}">
                  <a16:creationId xmlns:a16="http://schemas.microsoft.com/office/drawing/2014/main" id="{5FC27BFE-9A17-5EB8-749A-69075AC4B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03525" y="3253928"/>
              <a:ext cx="2199787" cy="1425613"/>
            </a:xfrm>
            <a:prstGeom prst="rect">
              <a:avLst/>
            </a:prstGeom>
          </p:spPr>
        </p:pic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3D2E3A54-9EFF-F70C-3C7A-F7C383EC47C8}"/>
                </a:ext>
              </a:extLst>
            </p:cNvPr>
            <p:cNvSpPr/>
            <p:nvPr/>
          </p:nvSpPr>
          <p:spPr>
            <a:xfrm flipV="1">
              <a:off x="4866594" y="4686790"/>
              <a:ext cx="3736718" cy="62434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078C937D-3386-D854-0908-9504B6B2C2AE}"/>
                </a:ext>
              </a:extLst>
            </p:cNvPr>
            <p:cNvSpPr/>
            <p:nvPr/>
          </p:nvSpPr>
          <p:spPr>
            <a:xfrm>
              <a:off x="4783015" y="3755437"/>
              <a:ext cx="1842935" cy="457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E673F384-4737-B444-2811-86165514DF96}"/>
                </a:ext>
              </a:extLst>
            </p:cNvPr>
            <p:cNvSpPr/>
            <p:nvPr/>
          </p:nvSpPr>
          <p:spPr>
            <a:xfrm>
              <a:off x="5813755" y="3915851"/>
              <a:ext cx="917125" cy="457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8F38453D-621B-2DCE-0CE2-9F9E9BCE6F91}"/>
                </a:ext>
              </a:extLst>
            </p:cNvPr>
            <p:cNvSpPr/>
            <p:nvPr/>
          </p:nvSpPr>
          <p:spPr>
            <a:xfrm>
              <a:off x="6193954" y="4062349"/>
              <a:ext cx="917125" cy="457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pic>
        <p:nvPicPr>
          <p:cNvPr id="14" name="Picture 13" descr="A cartoon of a muscular arm&#10;&#10;Description automatically generated with low confidence">
            <a:extLst>
              <a:ext uri="{FF2B5EF4-FFF2-40B4-BE49-F238E27FC236}">
                <a16:creationId xmlns:a16="http://schemas.microsoft.com/office/drawing/2014/main" id="{7AB01A66-F42F-66D1-0764-9C33BAAD7D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8491" y="4418341"/>
            <a:ext cx="1386822" cy="1513589"/>
          </a:xfrm>
          <a:prstGeom prst="rect">
            <a:avLst/>
          </a:prstGeom>
        </p:spPr>
      </p:pic>
      <p:pic>
        <p:nvPicPr>
          <p:cNvPr id="18" name="Picture 17" descr="A cartoon of a bird's foot&#10;&#10;Description automatically generated with low confidence">
            <a:extLst>
              <a:ext uri="{FF2B5EF4-FFF2-40B4-BE49-F238E27FC236}">
                <a16:creationId xmlns:a16="http://schemas.microsoft.com/office/drawing/2014/main" id="{D804021A-F311-CE3D-B025-FEF82D27CE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1902" y="2510632"/>
            <a:ext cx="2137970" cy="106898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AA8BC52-71F2-6582-8386-4B2454A041EC}"/>
              </a:ext>
            </a:extLst>
          </p:cNvPr>
          <p:cNvSpPr/>
          <p:nvPr/>
        </p:nvSpPr>
        <p:spPr>
          <a:xfrm>
            <a:off x="3749887" y="2445241"/>
            <a:ext cx="1807322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F3DA16-039D-1C5C-EC6F-A01E565FD8CF}"/>
              </a:ext>
            </a:extLst>
          </p:cNvPr>
          <p:cNvSpPr/>
          <p:nvPr/>
        </p:nvSpPr>
        <p:spPr>
          <a:xfrm>
            <a:off x="3749887" y="2661141"/>
            <a:ext cx="1807322" cy="1587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F4B91D-424C-2792-2BE7-44C1B666798B}"/>
              </a:ext>
            </a:extLst>
          </p:cNvPr>
          <p:cNvSpPr/>
          <p:nvPr/>
        </p:nvSpPr>
        <p:spPr>
          <a:xfrm>
            <a:off x="3749887" y="3005933"/>
            <a:ext cx="1807322" cy="5736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E022BF9-7072-C911-8A2F-731D7CBE2681}"/>
              </a:ext>
            </a:extLst>
          </p:cNvPr>
          <p:cNvCxnSpPr>
            <a:cxnSpLocks/>
          </p:cNvCxnSpPr>
          <p:nvPr/>
        </p:nvCxnSpPr>
        <p:spPr>
          <a:xfrm>
            <a:off x="3251926" y="3120757"/>
            <a:ext cx="382627" cy="154464"/>
          </a:xfrm>
          <a:prstGeom prst="straightConnector1">
            <a:avLst/>
          </a:prstGeom>
          <a:ln w="38100">
            <a:solidFill>
              <a:srgbClr val="2D2D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A cartoon bear with a bow tie&#10;&#10;Description automatically generated with low confidence">
            <a:extLst>
              <a:ext uri="{FF2B5EF4-FFF2-40B4-BE49-F238E27FC236}">
                <a16:creationId xmlns:a16="http://schemas.microsoft.com/office/drawing/2014/main" id="{439A1AAF-DC53-C064-2494-6D01903407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4376" y="4507562"/>
            <a:ext cx="645089" cy="780704"/>
          </a:xfrm>
          <a:prstGeom prst="rect">
            <a:avLst/>
          </a:prstGeom>
        </p:spPr>
      </p:pic>
      <p:pic>
        <p:nvPicPr>
          <p:cNvPr id="28" name="Picture 27" descr="A picture containing dishware, tableware&#10;&#10;Description automatically generated with medium confidence">
            <a:extLst>
              <a:ext uri="{FF2B5EF4-FFF2-40B4-BE49-F238E27FC236}">
                <a16:creationId xmlns:a16="http://schemas.microsoft.com/office/drawing/2014/main" id="{0F990825-3A99-1E62-902E-5674CDEAEB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75210" y="4607091"/>
            <a:ext cx="778469" cy="499505"/>
          </a:xfrm>
          <a:prstGeom prst="rect">
            <a:avLst/>
          </a:prstGeom>
        </p:spPr>
      </p:pic>
      <p:pic>
        <p:nvPicPr>
          <p:cNvPr id="29" name="Picture 28" descr="A white bon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836E41B-97C9-C5F5-7E92-5C73A33E82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3384138">
            <a:off x="1951591" y="5451623"/>
            <a:ext cx="671188" cy="402219"/>
          </a:xfrm>
          <a:prstGeom prst="rect">
            <a:avLst/>
          </a:prstGeom>
        </p:spPr>
      </p:pic>
      <p:pic>
        <p:nvPicPr>
          <p:cNvPr id="30" name="Picture 29" descr="A red puzzle piece on a black background&#10;&#10;Description automatically generated">
            <a:extLst>
              <a:ext uri="{FF2B5EF4-FFF2-40B4-BE49-F238E27FC236}">
                <a16:creationId xmlns:a16="http://schemas.microsoft.com/office/drawing/2014/main" id="{0041B79D-7528-5914-43D4-2F5799E727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59850" y="5270800"/>
            <a:ext cx="242960" cy="249527"/>
          </a:xfrm>
          <a:prstGeom prst="rect">
            <a:avLst/>
          </a:prstGeom>
        </p:spPr>
      </p:pic>
      <p:pic>
        <p:nvPicPr>
          <p:cNvPr id="31" name="Picture 30" descr="A red puzzle piece on a black background&#10;&#10;Description automatically generated">
            <a:extLst>
              <a:ext uri="{FF2B5EF4-FFF2-40B4-BE49-F238E27FC236}">
                <a16:creationId xmlns:a16="http://schemas.microsoft.com/office/drawing/2014/main" id="{D78DC689-785C-74A9-D9C6-64E3B35EE3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754621">
            <a:off x="3384657" y="4981832"/>
            <a:ext cx="242960" cy="249527"/>
          </a:xfrm>
          <a:prstGeom prst="rect">
            <a:avLst/>
          </a:prstGeom>
        </p:spPr>
      </p:pic>
      <p:pic>
        <p:nvPicPr>
          <p:cNvPr id="32" name="Picture 31" descr="A wrench and screwdriver crossed&#10;&#10;Description automatically generated with medium confidence">
            <a:extLst>
              <a:ext uri="{FF2B5EF4-FFF2-40B4-BE49-F238E27FC236}">
                <a16:creationId xmlns:a16="http://schemas.microsoft.com/office/drawing/2014/main" id="{14E3ADDC-16DD-25B5-874C-BDD6426A147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24174" y="5439581"/>
            <a:ext cx="431244" cy="408499"/>
          </a:xfrm>
          <a:prstGeom prst="rect">
            <a:avLst/>
          </a:prstGeom>
        </p:spPr>
      </p:pic>
      <p:pic>
        <p:nvPicPr>
          <p:cNvPr id="33" name="Picture 32" descr="A picture containing design, graphics, art, illustration&#10;&#10;Description automatically generated">
            <a:extLst>
              <a:ext uri="{FF2B5EF4-FFF2-40B4-BE49-F238E27FC236}">
                <a16:creationId xmlns:a16="http://schemas.microsoft.com/office/drawing/2014/main" id="{FBB323FE-3778-823F-BC05-6983B88578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2573977" y="5340762"/>
            <a:ext cx="431244" cy="460287"/>
          </a:xfrm>
          <a:prstGeom prst="rect">
            <a:avLst/>
          </a:prstGeom>
        </p:spPr>
      </p:pic>
      <p:pic>
        <p:nvPicPr>
          <p:cNvPr id="34" name="Picture 33" descr="A picture containing circle, black and white, art&#10;&#10;Description automatically generated with medium confidence">
            <a:extLst>
              <a:ext uri="{FF2B5EF4-FFF2-40B4-BE49-F238E27FC236}">
                <a16:creationId xmlns:a16="http://schemas.microsoft.com/office/drawing/2014/main" id="{5B0F130F-39BC-B825-7EB8-1D24C1499C9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587352">
            <a:off x="3079041" y="5063019"/>
            <a:ext cx="142082" cy="40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30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10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A673433-E1F0-4845-4A16-FF2E791D05CB}"/>
              </a:ext>
            </a:extLst>
          </p:cNvPr>
          <p:cNvSpPr txBox="1">
            <a:spLocks/>
          </p:cNvSpPr>
          <p:nvPr/>
        </p:nvSpPr>
        <p:spPr>
          <a:xfrm>
            <a:off x="1763052" y="1800155"/>
            <a:ext cx="8693187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800" b="0" dirty="0">
                <a:solidFill>
                  <a:schemeClr val="tx1"/>
                </a:solidFill>
                <a:latin typeface="Sassoon Sans US 2023" pitchFamily="2" charset="77"/>
              </a:rPr>
              <a:t>Write the word that matches the picture.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F2C29DF-E425-70C7-C5A0-4618D9C2AABC}"/>
              </a:ext>
            </a:extLst>
          </p:cNvPr>
          <p:cNvCxnSpPr>
            <a:cxnSpLocks/>
          </p:cNvCxnSpPr>
          <p:nvPr/>
        </p:nvCxnSpPr>
        <p:spPr>
          <a:xfrm>
            <a:off x="1483382" y="4410227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FA72D5B-A2FD-3636-6A40-6198E1F9A585}"/>
              </a:ext>
            </a:extLst>
          </p:cNvPr>
          <p:cNvCxnSpPr>
            <a:cxnSpLocks/>
          </p:cNvCxnSpPr>
          <p:nvPr/>
        </p:nvCxnSpPr>
        <p:spPr>
          <a:xfrm>
            <a:off x="5142000" y="4423360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CD45979-8F4E-84D1-1EA0-027C9DE15D57}"/>
              </a:ext>
            </a:extLst>
          </p:cNvPr>
          <p:cNvCxnSpPr>
            <a:cxnSpLocks/>
          </p:cNvCxnSpPr>
          <p:nvPr/>
        </p:nvCxnSpPr>
        <p:spPr>
          <a:xfrm>
            <a:off x="9037425" y="4423360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DAB383E4-8B85-FCA6-A757-123ED92A2F50}"/>
              </a:ext>
            </a:extLst>
          </p:cNvPr>
          <p:cNvSpPr txBox="1">
            <a:spLocks/>
          </p:cNvSpPr>
          <p:nvPr/>
        </p:nvSpPr>
        <p:spPr>
          <a:xfrm>
            <a:off x="1763052" y="4948894"/>
            <a:ext cx="8693187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800" b="0" dirty="0">
                <a:solidFill>
                  <a:schemeClr val="tx1"/>
                </a:solidFill>
                <a:latin typeface="Sassoon Sans US 2023" pitchFamily="2" charset="77"/>
              </a:rPr>
              <a:t>Choose one of this week’s words to write in a sentence.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F9013E8-BBC5-E420-FEF8-8DCC549BC77F}"/>
              </a:ext>
            </a:extLst>
          </p:cNvPr>
          <p:cNvCxnSpPr>
            <a:cxnSpLocks/>
          </p:cNvCxnSpPr>
          <p:nvPr/>
        </p:nvCxnSpPr>
        <p:spPr>
          <a:xfrm>
            <a:off x="573437" y="5805873"/>
            <a:ext cx="110192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749771C-D719-D449-D23E-50AA7C4A1C2D}"/>
              </a:ext>
            </a:extLst>
          </p:cNvPr>
          <p:cNvCxnSpPr>
            <a:cxnSpLocks/>
          </p:cNvCxnSpPr>
          <p:nvPr/>
        </p:nvCxnSpPr>
        <p:spPr>
          <a:xfrm>
            <a:off x="573437" y="6363812"/>
            <a:ext cx="110192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0590F398-5273-4B10-09FF-56332B4AEF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30888" y="388915"/>
            <a:ext cx="9575117" cy="1038013"/>
          </a:xfrm>
        </p:spPr>
        <p:txBody>
          <a:bodyPr/>
          <a:lstStyle/>
          <a:p>
            <a:pPr marL="0" marR="0" indent="0" algn="ctr" rtl="0" eaLnBrk="0" fontAlgn="base" latinLnBrk="0" hangingPunct="0">
              <a:spcBef>
                <a:spcPts val="0"/>
              </a:spcBef>
              <a:spcAft>
                <a:spcPts val="0"/>
              </a:spcAft>
            </a:pPr>
            <a:r>
              <a:rPr lang="en-GB" sz="1600" b="1" i="0" kern="1200" dirty="0">
                <a:effectLst/>
                <a:latin typeface="Sassoon Sans US 2023" pitchFamily="2" charset="0"/>
              </a:rPr>
              <a:t>To be able to use spelling patterns to spell one-syllable and multisyllabic words</a:t>
            </a:r>
            <a:endParaRPr lang="en-US" sz="1200" dirty="0">
              <a:effectLst/>
              <a:latin typeface="Sassoon Sans US 2023" pitchFamily="2" charset="0"/>
            </a:endParaRPr>
          </a:p>
          <a:p>
            <a:r>
              <a:rPr lang="en-GB" sz="1600" b="1" i="0" kern="1200" dirty="0">
                <a:effectLst/>
                <a:latin typeface="Sassoon Sans US 2023" pitchFamily="2" charset="0"/>
                <a:ea typeface="Calibri" panose="020F0502020204030204" pitchFamily="34" charset="0"/>
                <a:cs typeface="Arial" panose="020B0604020202020204" pitchFamily="34" charset="0"/>
              </a:rPr>
              <a:t>To spell w</a:t>
            </a:r>
            <a:r>
              <a:rPr lang="en-GB" sz="1600" b="1" i="0" kern="1200" dirty="0">
                <a:effectLst/>
                <a:latin typeface="Sassoon Sans US 2023" pitchFamily="2" charset="0"/>
              </a:rPr>
              <a:t>ords with short vowels and </a:t>
            </a:r>
            <a:r>
              <a:rPr lang="en-GB" sz="1600" b="1" i="1" kern="1200" dirty="0" err="1">
                <a:effectLst/>
                <a:latin typeface="Sassoon Sans US 2023" pitchFamily="2" charset="0"/>
              </a:rPr>
              <a:t>qu</a:t>
            </a:r>
            <a:r>
              <a:rPr lang="en-GB" sz="1600" b="1" i="0" kern="1200" dirty="0">
                <a:effectLst/>
                <a:latin typeface="Sassoon Sans US 2023" pitchFamily="2" charset="0"/>
              </a:rPr>
              <a:t> and consonant </a:t>
            </a:r>
            <a:r>
              <a:rPr lang="en-US" sz="1600" b="1" i="0" kern="1200" dirty="0">
                <a:effectLst/>
                <a:latin typeface="Sassoon Sans US 2023" pitchFamily="2" charset="0"/>
              </a:rPr>
              <a:t>digraphs (</a:t>
            </a:r>
            <a:r>
              <a:rPr lang="en-US" sz="1600" b="1" i="1" kern="1200" dirty="0" err="1">
                <a:effectLst/>
                <a:latin typeface="Sassoon Sans US 2023" pitchFamily="2" charset="0"/>
              </a:rPr>
              <a:t>ch</a:t>
            </a:r>
            <a:r>
              <a:rPr lang="en-US" sz="1600" b="1" i="1" kern="1200" dirty="0">
                <a:effectLst/>
                <a:latin typeface="Sassoon Sans US 2023" pitchFamily="2" charset="0"/>
              </a:rPr>
              <a:t>, ck, </a:t>
            </a:r>
            <a:r>
              <a:rPr lang="en-US" sz="1600" b="1" i="1" kern="1200" dirty="0" err="1">
                <a:effectLst/>
                <a:latin typeface="Sassoon Sans US 2023" pitchFamily="2" charset="0"/>
              </a:rPr>
              <a:t>sh</a:t>
            </a:r>
            <a:r>
              <a:rPr lang="en-US" sz="1600" b="1" i="1" kern="1200" dirty="0">
                <a:effectLst/>
                <a:latin typeface="Sassoon Sans US 2023" pitchFamily="2" charset="0"/>
              </a:rPr>
              <a:t>, </a:t>
            </a:r>
            <a:r>
              <a:rPr lang="en-US" sz="1600" b="1" i="1" kern="1200" dirty="0" err="1">
                <a:effectLst/>
                <a:latin typeface="Sassoon Sans US 2023" pitchFamily="2" charset="0"/>
              </a:rPr>
              <a:t>th</a:t>
            </a:r>
            <a:r>
              <a:rPr lang="en-US" sz="1600" b="1" i="1" kern="1200" dirty="0">
                <a:effectLst/>
                <a:latin typeface="Sassoon Sans US 2023" pitchFamily="2" charset="0"/>
              </a:rPr>
              <a:t>, </a:t>
            </a:r>
            <a:r>
              <a:rPr lang="en-US" sz="1600" b="1" i="0" kern="1200" dirty="0">
                <a:effectLst/>
                <a:latin typeface="Sassoon Sans US 2023" pitchFamily="2" charset="0"/>
              </a:rPr>
              <a:t>and </a:t>
            </a:r>
            <a:r>
              <a:rPr lang="en-US" sz="1600" b="1" i="1" kern="1200" dirty="0">
                <a:effectLst/>
                <a:latin typeface="Sassoon Sans US 2023" pitchFamily="2" charset="0"/>
              </a:rPr>
              <a:t>ng</a:t>
            </a:r>
            <a:r>
              <a:rPr lang="en-US" sz="1600" b="1" i="0" kern="1200" dirty="0">
                <a:effectLst/>
                <a:latin typeface="Sassoon Sans US 2023" pitchFamily="2" charset="0"/>
              </a:rPr>
              <a:t>)</a:t>
            </a:r>
            <a:endParaRPr lang="en-US" sz="1600" dirty="0">
              <a:effectLst/>
              <a:latin typeface="Sassoon Sans US 2023" pitchFamily="2" charset="0"/>
            </a:endParaRPr>
          </a:p>
          <a:p>
            <a:endParaRPr lang="en-US" sz="1600" dirty="0">
              <a:solidFill>
                <a:srgbClr val="219CEE"/>
              </a:solidFill>
            </a:endParaRPr>
          </a:p>
        </p:txBody>
      </p:sp>
      <p:pic>
        <p:nvPicPr>
          <p:cNvPr id="2" name="Picture 1" descr="A brown stick with a green leaf&#10;&#10;Description automatically generated with low confidence">
            <a:extLst>
              <a:ext uri="{FF2B5EF4-FFF2-40B4-BE49-F238E27FC236}">
                <a16:creationId xmlns:a16="http://schemas.microsoft.com/office/drawing/2014/main" id="{FBE1C770-88B0-3B41-43AA-1AAB61620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77990">
            <a:off x="9227984" y="2372527"/>
            <a:ext cx="1668801" cy="159690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2162A02-C36C-1500-6C70-72EDA28D4CBC}"/>
              </a:ext>
            </a:extLst>
          </p:cNvPr>
          <p:cNvGrpSpPr/>
          <p:nvPr/>
        </p:nvGrpSpPr>
        <p:grpSpPr>
          <a:xfrm>
            <a:off x="1590614" y="2191407"/>
            <a:ext cx="1636946" cy="1841632"/>
            <a:chOff x="7333641" y="1748366"/>
            <a:chExt cx="2135243" cy="2402237"/>
          </a:xfrm>
        </p:grpSpPr>
        <p:pic>
          <p:nvPicPr>
            <p:cNvPr id="6" name="Picture 2" descr="Free vector graphics of City">
              <a:extLst>
                <a:ext uri="{FF2B5EF4-FFF2-40B4-BE49-F238E27FC236}">
                  <a16:creationId xmlns:a16="http://schemas.microsoft.com/office/drawing/2014/main" id="{F8D3A770-2A69-1763-F19C-33A92E09E9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114" b="-6388"/>
            <a:stretch/>
          </p:blipFill>
          <p:spPr bwMode="auto">
            <a:xfrm>
              <a:off x="7333641" y="1748366"/>
              <a:ext cx="2135243" cy="2402237"/>
            </a:xfrm>
            <a:prstGeom prst="round1Rect">
              <a:avLst>
                <a:gd name="adj" fmla="val 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FC65738-F0C7-F107-A90D-FFB4AD074B71}"/>
                    </a:ext>
                  </a:extLst>
                </p14:cNvPr>
                <p14:cNvContentPartPr/>
                <p14:nvPr/>
              </p14:nvContentPartPr>
              <p14:xfrm>
                <a:off x="8197615" y="2159213"/>
                <a:ext cx="441720" cy="950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719E39B-A229-B8F9-2DDA-B6B384783E0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186810" y="2148845"/>
                  <a:ext cx="462898" cy="116208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8" name="Picture 7" descr="A hand reaching for a fruit on a branch&#10;&#10;Description automatically generated with low confidence">
            <a:extLst>
              <a:ext uri="{FF2B5EF4-FFF2-40B4-BE49-F238E27FC236}">
                <a16:creationId xmlns:a16="http://schemas.microsoft.com/office/drawing/2014/main" id="{0EDD9428-4F8A-7FF8-94EB-CCDAB0D6E9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8709" y="2323758"/>
            <a:ext cx="1371699" cy="164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68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11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177FB08-706E-DF09-691E-D6CEC7BCDD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3513" y="378716"/>
            <a:ext cx="6484973" cy="365127"/>
          </a:xfrm>
        </p:spPr>
        <p:txBody>
          <a:bodyPr/>
          <a:lstStyle/>
          <a:p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Consonant Digraph &amp; Short Vowel Review (</a:t>
            </a:r>
            <a:r>
              <a:rPr lang="en-US" i="1" dirty="0" err="1">
                <a:solidFill>
                  <a:srgbClr val="1D1C1D"/>
                </a:solidFill>
                <a:cs typeface="Arial" panose="020B0604020202020204" pitchFamily="34" charset="0"/>
              </a:rPr>
              <a:t>ch</a:t>
            </a:r>
            <a:r>
              <a:rPr lang="en-US" i="1" dirty="0">
                <a:solidFill>
                  <a:srgbClr val="1D1C1D"/>
                </a:solidFill>
                <a:cs typeface="Arial" panose="020B0604020202020204" pitchFamily="34" charset="0"/>
              </a:rPr>
              <a:t>, ck, </a:t>
            </a:r>
            <a:r>
              <a:rPr lang="en-US" i="1" dirty="0" err="1">
                <a:solidFill>
                  <a:srgbClr val="1D1C1D"/>
                </a:solidFill>
                <a:cs typeface="Arial" panose="020B0604020202020204" pitchFamily="34" charset="0"/>
              </a:rPr>
              <a:t>sh</a:t>
            </a:r>
            <a:r>
              <a:rPr lang="en-US" i="1" dirty="0">
                <a:solidFill>
                  <a:srgbClr val="1D1C1D"/>
                </a:solidFill>
                <a:cs typeface="Arial" panose="020B0604020202020204" pitchFamily="34" charset="0"/>
              </a:rPr>
              <a:t>, </a:t>
            </a:r>
            <a:r>
              <a:rPr lang="en-US" i="1" dirty="0" err="1">
                <a:solidFill>
                  <a:srgbClr val="1D1C1D"/>
                </a:solidFill>
                <a:cs typeface="Arial" panose="020B0604020202020204" pitchFamily="34" charset="0"/>
              </a:rPr>
              <a:t>th</a:t>
            </a:r>
            <a:r>
              <a:rPr lang="en-US" i="1" dirty="0">
                <a:solidFill>
                  <a:srgbClr val="1D1C1D"/>
                </a:solidFill>
                <a:cs typeface="Arial" panose="020B0604020202020204" pitchFamily="34" charset="0"/>
              </a:rPr>
              <a:t>, ng, </a:t>
            </a:r>
            <a:r>
              <a:rPr lang="en-US" i="1" dirty="0" err="1">
                <a:solidFill>
                  <a:srgbClr val="1D1C1D"/>
                </a:solidFill>
                <a:cs typeface="Arial" panose="020B0604020202020204" pitchFamily="34" charset="0"/>
              </a:rPr>
              <a:t>qu</a:t>
            </a:r>
            <a:r>
              <a:rPr lang="en-US" i="1" dirty="0">
                <a:solidFill>
                  <a:srgbClr val="1D1C1D"/>
                </a:solidFill>
                <a:cs typeface="Arial" panose="020B0604020202020204" pitchFamily="34" charset="0"/>
              </a:rPr>
              <a:t>*)</a:t>
            </a:r>
            <a:endParaRPr lang="en-GB" i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E864112-64F4-069D-03C0-651DD8AD97B8}"/>
              </a:ext>
            </a:extLst>
          </p:cNvPr>
          <p:cNvCxnSpPr>
            <a:cxnSpLocks/>
          </p:cNvCxnSpPr>
          <p:nvPr/>
        </p:nvCxnSpPr>
        <p:spPr>
          <a:xfrm>
            <a:off x="848652" y="4034491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F4791E-8494-B15F-F04B-AAE04B9B486E}"/>
              </a:ext>
            </a:extLst>
          </p:cNvPr>
          <p:cNvCxnSpPr>
            <a:cxnSpLocks/>
          </p:cNvCxnSpPr>
          <p:nvPr/>
        </p:nvCxnSpPr>
        <p:spPr>
          <a:xfrm>
            <a:off x="3723761" y="4034491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20FF1BC-176E-D5FA-550C-B6EC7D803FE1}"/>
              </a:ext>
            </a:extLst>
          </p:cNvPr>
          <p:cNvCxnSpPr>
            <a:cxnSpLocks/>
          </p:cNvCxnSpPr>
          <p:nvPr/>
        </p:nvCxnSpPr>
        <p:spPr>
          <a:xfrm>
            <a:off x="6643440" y="4034491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479D8F-BCC7-1184-3044-6283A44185C9}"/>
              </a:ext>
            </a:extLst>
          </p:cNvPr>
          <p:cNvCxnSpPr>
            <a:cxnSpLocks/>
          </p:cNvCxnSpPr>
          <p:nvPr/>
        </p:nvCxnSpPr>
        <p:spPr>
          <a:xfrm>
            <a:off x="9581872" y="4034491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1372220-9315-EFBD-11B7-AFED13D11DEE}"/>
              </a:ext>
            </a:extLst>
          </p:cNvPr>
          <p:cNvCxnSpPr>
            <a:cxnSpLocks/>
          </p:cNvCxnSpPr>
          <p:nvPr/>
        </p:nvCxnSpPr>
        <p:spPr>
          <a:xfrm>
            <a:off x="2034156" y="6233999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AF7EE6D-01FA-77E7-725A-DCA228308BC1}"/>
              </a:ext>
            </a:extLst>
          </p:cNvPr>
          <p:cNvCxnSpPr>
            <a:cxnSpLocks/>
          </p:cNvCxnSpPr>
          <p:nvPr/>
        </p:nvCxnSpPr>
        <p:spPr>
          <a:xfrm>
            <a:off x="5142000" y="6247132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6AEA12-366D-9D3E-4AEF-E8D9A211D109}"/>
              </a:ext>
            </a:extLst>
          </p:cNvPr>
          <p:cNvCxnSpPr>
            <a:cxnSpLocks/>
          </p:cNvCxnSpPr>
          <p:nvPr/>
        </p:nvCxnSpPr>
        <p:spPr>
          <a:xfrm>
            <a:off x="8437866" y="6247132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3E28BC5-E080-ECF8-F60E-19450C437409}"/>
              </a:ext>
            </a:extLst>
          </p:cNvPr>
          <p:cNvSpPr txBox="1"/>
          <p:nvPr/>
        </p:nvSpPr>
        <p:spPr>
          <a:xfrm>
            <a:off x="3749889" y="359322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thick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BE5119-4BB3-43C9-F980-C8C9F2A07A42}"/>
              </a:ext>
            </a:extLst>
          </p:cNvPr>
          <p:cNvSpPr txBox="1"/>
          <p:nvPr/>
        </p:nvSpPr>
        <p:spPr>
          <a:xfrm>
            <a:off x="883756" y="359322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chicken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6180A20-3B60-B921-421E-2D87791C1382}"/>
              </a:ext>
            </a:extLst>
          </p:cNvPr>
          <p:cNvSpPr txBox="1"/>
          <p:nvPr/>
        </p:nvSpPr>
        <p:spPr>
          <a:xfrm>
            <a:off x="6682867" y="359322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wish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B96132-8651-C9DD-18AF-694E72B81C99}"/>
              </a:ext>
            </a:extLst>
          </p:cNvPr>
          <p:cNvSpPr txBox="1"/>
          <p:nvPr/>
        </p:nvSpPr>
        <p:spPr>
          <a:xfrm>
            <a:off x="9584329" y="359322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squish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7F4E0D-4525-6D86-41CE-492EEC53FF6F}"/>
              </a:ext>
            </a:extLst>
          </p:cNvPr>
          <p:cNvSpPr txBox="1"/>
          <p:nvPr/>
        </p:nvSpPr>
        <p:spPr>
          <a:xfrm>
            <a:off x="5195244" y="58088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quick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95CD79C-C11C-F9E3-D18D-B91AA8A5002D}"/>
              </a:ext>
            </a:extLst>
          </p:cNvPr>
          <p:cNvSpPr txBox="1"/>
          <p:nvPr/>
        </p:nvSpPr>
        <p:spPr>
          <a:xfrm>
            <a:off x="2026756" y="58088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things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45D198-7157-7ACE-6A8F-176012012EDD}"/>
              </a:ext>
            </a:extLst>
          </p:cNvPr>
          <p:cNvSpPr txBox="1"/>
          <p:nvPr/>
        </p:nvSpPr>
        <p:spPr>
          <a:xfrm>
            <a:off x="8476497" y="58088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strong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pic>
        <p:nvPicPr>
          <p:cNvPr id="2" name="Picture 1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2A4F0C81-47B5-5995-9FD5-D5D614B0E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04556" y="1880876"/>
            <a:ext cx="1914580" cy="1656000"/>
          </a:xfrm>
          <a:prstGeom prst="rect">
            <a:avLst/>
          </a:prstGeom>
        </p:spPr>
      </p:pic>
      <p:pic>
        <p:nvPicPr>
          <p:cNvPr id="7" name="Picture 6" descr="A cartoon of a lamp&#10;&#10;Description automatically generated with medium confidence">
            <a:extLst>
              <a:ext uri="{FF2B5EF4-FFF2-40B4-BE49-F238E27FC236}">
                <a16:creationId xmlns:a16="http://schemas.microsoft.com/office/drawing/2014/main" id="{4218809B-6DF1-DAD6-5D14-CE591FE03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440" y="1972971"/>
            <a:ext cx="1819171" cy="147181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58B2340-3521-559C-F1ED-F1836FB0C924}"/>
              </a:ext>
            </a:extLst>
          </p:cNvPr>
          <p:cNvGrpSpPr/>
          <p:nvPr/>
        </p:nvGrpSpPr>
        <p:grpSpPr>
          <a:xfrm>
            <a:off x="5039110" y="4640766"/>
            <a:ext cx="2039662" cy="859559"/>
            <a:chOff x="4783015" y="3139266"/>
            <a:chExt cx="3820297" cy="1609958"/>
          </a:xfrm>
        </p:grpSpPr>
        <p:pic>
          <p:nvPicPr>
            <p:cNvPr id="10" name="Picture 9" descr="Shape&#10;&#10;Description automatically generated">
              <a:extLst>
                <a:ext uri="{FF2B5EF4-FFF2-40B4-BE49-F238E27FC236}">
                  <a16:creationId xmlns:a16="http://schemas.microsoft.com/office/drawing/2014/main" id="{685CE585-3D83-5D2F-C0E4-6D35EAEA7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87521" y="3139266"/>
              <a:ext cx="1762541" cy="1142248"/>
            </a:xfrm>
            <a:prstGeom prst="rect">
              <a:avLst/>
            </a:prstGeom>
          </p:spPr>
        </p:pic>
        <p:pic>
          <p:nvPicPr>
            <p:cNvPr id="11" name="Picture 10" descr="Shape&#10;&#10;Description automatically generated">
              <a:extLst>
                <a:ext uri="{FF2B5EF4-FFF2-40B4-BE49-F238E27FC236}">
                  <a16:creationId xmlns:a16="http://schemas.microsoft.com/office/drawing/2014/main" id="{9C432A14-18E2-6E13-275E-5E927AF71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03525" y="3253928"/>
              <a:ext cx="2199787" cy="1425613"/>
            </a:xfrm>
            <a:prstGeom prst="rect">
              <a:avLst/>
            </a:prstGeom>
          </p:spPr>
        </p:pic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CA080BDD-A2B1-14BE-4763-2B29F8A845F4}"/>
                </a:ext>
              </a:extLst>
            </p:cNvPr>
            <p:cNvSpPr/>
            <p:nvPr/>
          </p:nvSpPr>
          <p:spPr>
            <a:xfrm flipV="1">
              <a:off x="4866594" y="4686790"/>
              <a:ext cx="3736718" cy="62434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7EEF5873-C314-5F7E-8218-2F64909FF476}"/>
                </a:ext>
              </a:extLst>
            </p:cNvPr>
            <p:cNvSpPr/>
            <p:nvPr/>
          </p:nvSpPr>
          <p:spPr>
            <a:xfrm>
              <a:off x="4783015" y="3755437"/>
              <a:ext cx="1842935" cy="457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266F43A5-B35C-2F73-6187-C461C5082B97}"/>
                </a:ext>
              </a:extLst>
            </p:cNvPr>
            <p:cNvSpPr/>
            <p:nvPr/>
          </p:nvSpPr>
          <p:spPr>
            <a:xfrm>
              <a:off x="5813755" y="3915851"/>
              <a:ext cx="917125" cy="457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D843C453-56A0-837E-A7A0-AFCF15730E36}"/>
                </a:ext>
              </a:extLst>
            </p:cNvPr>
            <p:cNvSpPr/>
            <p:nvPr/>
          </p:nvSpPr>
          <p:spPr>
            <a:xfrm>
              <a:off x="6193954" y="4062349"/>
              <a:ext cx="917125" cy="457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pic>
        <p:nvPicPr>
          <p:cNvPr id="5" name="Picture 4" descr="A cartoon of a muscular arm&#10;&#10;Description automatically generated with low confidence">
            <a:extLst>
              <a:ext uri="{FF2B5EF4-FFF2-40B4-BE49-F238E27FC236}">
                <a16:creationId xmlns:a16="http://schemas.microsoft.com/office/drawing/2014/main" id="{5A45F81A-9B0A-19DA-9755-0E2908C5CB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8491" y="4237355"/>
            <a:ext cx="1386822" cy="1513589"/>
          </a:xfrm>
          <a:prstGeom prst="rect">
            <a:avLst/>
          </a:prstGeom>
        </p:spPr>
      </p:pic>
      <p:pic>
        <p:nvPicPr>
          <p:cNvPr id="19" name="Picture 18" descr="A cartoon of a bird's foot&#10;&#10;Description automatically generated with low confidence">
            <a:extLst>
              <a:ext uri="{FF2B5EF4-FFF2-40B4-BE49-F238E27FC236}">
                <a16:creationId xmlns:a16="http://schemas.microsoft.com/office/drawing/2014/main" id="{F48CF9DF-5779-0E40-F24C-8946133E5F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1902" y="2260093"/>
            <a:ext cx="2137970" cy="106898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449FF67-D1E7-8C8F-F14A-261C515EBCF8}"/>
              </a:ext>
            </a:extLst>
          </p:cNvPr>
          <p:cNvSpPr/>
          <p:nvPr/>
        </p:nvSpPr>
        <p:spPr>
          <a:xfrm>
            <a:off x="3723761" y="2185877"/>
            <a:ext cx="1807322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AFC3A23-256D-9C4C-B89C-9B225791AAAA}"/>
              </a:ext>
            </a:extLst>
          </p:cNvPr>
          <p:cNvSpPr/>
          <p:nvPr/>
        </p:nvSpPr>
        <p:spPr>
          <a:xfrm>
            <a:off x="3723761" y="2401777"/>
            <a:ext cx="1807322" cy="1587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F050F7-E037-EBC8-B219-58B43876217A}"/>
              </a:ext>
            </a:extLst>
          </p:cNvPr>
          <p:cNvSpPr/>
          <p:nvPr/>
        </p:nvSpPr>
        <p:spPr>
          <a:xfrm>
            <a:off x="3723761" y="2746569"/>
            <a:ext cx="1807322" cy="5736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1C44D86-5530-9185-C433-FD07939AAE2E}"/>
              </a:ext>
            </a:extLst>
          </p:cNvPr>
          <p:cNvCxnSpPr>
            <a:cxnSpLocks/>
          </p:cNvCxnSpPr>
          <p:nvPr/>
        </p:nvCxnSpPr>
        <p:spPr>
          <a:xfrm>
            <a:off x="3225800" y="2861393"/>
            <a:ext cx="382627" cy="154464"/>
          </a:xfrm>
          <a:prstGeom prst="straightConnector1">
            <a:avLst/>
          </a:prstGeom>
          <a:ln w="38100">
            <a:solidFill>
              <a:srgbClr val="2D2D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A cartoon bear with a bow tie&#10;&#10;Description automatically generated with low confidence">
            <a:extLst>
              <a:ext uri="{FF2B5EF4-FFF2-40B4-BE49-F238E27FC236}">
                <a16:creationId xmlns:a16="http://schemas.microsoft.com/office/drawing/2014/main" id="{E8A1A57B-C984-33E8-13D2-0A145C75B5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4376" y="4352702"/>
            <a:ext cx="645089" cy="780704"/>
          </a:xfrm>
          <a:prstGeom prst="rect">
            <a:avLst/>
          </a:prstGeom>
        </p:spPr>
      </p:pic>
      <p:pic>
        <p:nvPicPr>
          <p:cNvPr id="40" name="Picture 39" descr="A picture containing dishware, tableware&#10;&#10;Description automatically generated with medium confidence">
            <a:extLst>
              <a:ext uri="{FF2B5EF4-FFF2-40B4-BE49-F238E27FC236}">
                <a16:creationId xmlns:a16="http://schemas.microsoft.com/office/drawing/2014/main" id="{D6C42958-99F9-E1CA-C303-ECE90D8415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75210" y="4452231"/>
            <a:ext cx="778469" cy="499505"/>
          </a:xfrm>
          <a:prstGeom prst="rect">
            <a:avLst/>
          </a:prstGeom>
        </p:spPr>
      </p:pic>
      <p:pic>
        <p:nvPicPr>
          <p:cNvPr id="41" name="Picture 40" descr="A white bon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131EF53-45AD-4A07-9503-70801E74A1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3384138">
            <a:off x="1951591" y="5296763"/>
            <a:ext cx="671188" cy="402219"/>
          </a:xfrm>
          <a:prstGeom prst="rect">
            <a:avLst/>
          </a:prstGeom>
        </p:spPr>
      </p:pic>
      <p:pic>
        <p:nvPicPr>
          <p:cNvPr id="42" name="Picture 41" descr="A red puzzle piece on a black background&#10;&#10;Description automatically generated">
            <a:extLst>
              <a:ext uri="{FF2B5EF4-FFF2-40B4-BE49-F238E27FC236}">
                <a16:creationId xmlns:a16="http://schemas.microsoft.com/office/drawing/2014/main" id="{10BFBA8C-76F2-EFA9-F3F2-07FCAAD44F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59850" y="5115940"/>
            <a:ext cx="242960" cy="249527"/>
          </a:xfrm>
          <a:prstGeom prst="rect">
            <a:avLst/>
          </a:prstGeom>
        </p:spPr>
      </p:pic>
      <p:pic>
        <p:nvPicPr>
          <p:cNvPr id="43" name="Picture 42" descr="A red puzzle piece on a black background&#10;&#10;Description automatically generated">
            <a:extLst>
              <a:ext uri="{FF2B5EF4-FFF2-40B4-BE49-F238E27FC236}">
                <a16:creationId xmlns:a16="http://schemas.microsoft.com/office/drawing/2014/main" id="{3B1A88A1-B420-5AA9-F908-0EF145B397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754621">
            <a:off x="3384657" y="4826972"/>
            <a:ext cx="242960" cy="249527"/>
          </a:xfrm>
          <a:prstGeom prst="rect">
            <a:avLst/>
          </a:prstGeom>
        </p:spPr>
      </p:pic>
      <p:pic>
        <p:nvPicPr>
          <p:cNvPr id="44" name="Picture 43" descr="A wrench and screwdriver crossed&#10;&#10;Description automatically generated with medium confidence">
            <a:extLst>
              <a:ext uri="{FF2B5EF4-FFF2-40B4-BE49-F238E27FC236}">
                <a16:creationId xmlns:a16="http://schemas.microsoft.com/office/drawing/2014/main" id="{5E83D943-97A9-5BFC-AE2B-510D6FF8C3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24174" y="5284721"/>
            <a:ext cx="431244" cy="408499"/>
          </a:xfrm>
          <a:prstGeom prst="rect">
            <a:avLst/>
          </a:prstGeom>
        </p:spPr>
      </p:pic>
      <p:pic>
        <p:nvPicPr>
          <p:cNvPr id="45" name="Picture 44" descr="A picture containing design, graphics, art, illustration&#10;&#10;Description automatically generated">
            <a:extLst>
              <a:ext uri="{FF2B5EF4-FFF2-40B4-BE49-F238E27FC236}">
                <a16:creationId xmlns:a16="http://schemas.microsoft.com/office/drawing/2014/main" id="{3E6908B8-4853-B46F-E45F-A6C9EE0AC1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2573977" y="5185902"/>
            <a:ext cx="431244" cy="460287"/>
          </a:xfrm>
          <a:prstGeom prst="rect">
            <a:avLst/>
          </a:prstGeom>
        </p:spPr>
      </p:pic>
      <p:pic>
        <p:nvPicPr>
          <p:cNvPr id="46" name="Picture 45" descr="A picture containing circle, black and white, art&#10;&#10;Description automatically generated with medium confidence">
            <a:extLst>
              <a:ext uri="{FF2B5EF4-FFF2-40B4-BE49-F238E27FC236}">
                <a16:creationId xmlns:a16="http://schemas.microsoft.com/office/drawing/2014/main" id="{0C6DA1EC-9414-E779-B5C7-9EB796547EC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587352">
            <a:off x="3079041" y="4908159"/>
            <a:ext cx="142082" cy="40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6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12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7DFB3AC-F022-65E8-53EB-36F92BD603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87470" y="378716"/>
            <a:ext cx="6618938" cy="322598"/>
          </a:xfrm>
        </p:spPr>
        <p:txBody>
          <a:bodyPr/>
          <a:lstStyle/>
          <a:p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Consonant Digraph &amp; Short Vowel Review (</a:t>
            </a:r>
            <a:r>
              <a:rPr lang="en-US" i="1" dirty="0" err="1">
                <a:solidFill>
                  <a:srgbClr val="1D1C1D"/>
                </a:solidFill>
                <a:cs typeface="Arial" panose="020B0604020202020204" pitchFamily="34" charset="0"/>
              </a:rPr>
              <a:t>ch</a:t>
            </a:r>
            <a:r>
              <a:rPr lang="en-US" i="1" dirty="0">
                <a:solidFill>
                  <a:srgbClr val="1D1C1D"/>
                </a:solidFill>
                <a:cs typeface="Arial" panose="020B0604020202020204" pitchFamily="34" charset="0"/>
              </a:rPr>
              <a:t>, ck, </a:t>
            </a:r>
            <a:r>
              <a:rPr lang="en-US" i="1" dirty="0" err="1">
                <a:solidFill>
                  <a:srgbClr val="1D1C1D"/>
                </a:solidFill>
                <a:cs typeface="Arial" panose="020B0604020202020204" pitchFamily="34" charset="0"/>
              </a:rPr>
              <a:t>sh</a:t>
            </a:r>
            <a:r>
              <a:rPr lang="en-US" i="1" dirty="0">
                <a:solidFill>
                  <a:srgbClr val="1D1C1D"/>
                </a:solidFill>
                <a:cs typeface="Arial" panose="020B0604020202020204" pitchFamily="34" charset="0"/>
              </a:rPr>
              <a:t>, </a:t>
            </a:r>
            <a:r>
              <a:rPr lang="en-US" i="1" dirty="0" err="1">
                <a:solidFill>
                  <a:srgbClr val="1D1C1D"/>
                </a:solidFill>
                <a:cs typeface="Arial" panose="020B0604020202020204" pitchFamily="34" charset="0"/>
              </a:rPr>
              <a:t>th</a:t>
            </a:r>
            <a:r>
              <a:rPr lang="en-US" i="1" dirty="0">
                <a:solidFill>
                  <a:srgbClr val="1D1C1D"/>
                </a:solidFill>
                <a:cs typeface="Arial" panose="020B0604020202020204" pitchFamily="34" charset="0"/>
              </a:rPr>
              <a:t>, ng, </a:t>
            </a:r>
            <a:r>
              <a:rPr lang="en-US" i="1" dirty="0" err="1">
                <a:solidFill>
                  <a:srgbClr val="1D1C1D"/>
                </a:solidFill>
                <a:cs typeface="Arial" panose="020B0604020202020204" pitchFamily="34" charset="0"/>
              </a:rPr>
              <a:t>qu</a:t>
            </a:r>
            <a:r>
              <a:rPr lang="en-US" i="1" dirty="0">
                <a:solidFill>
                  <a:srgbClr val="1D1C1D"/>
                </a:solidFill>
                <a:cs typeface="Arial" panose="020B0604020202020204" pitchFamily="34" charset="0"/>
              </a:rPr>
              <a:t>*)</a:t>
            </a:r>
            <a:endParaRPr lang="en-GB" i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E92BE7-CB42-66E7-70A7-A9B1B18541AD}"/>
              </a:ext>
            </a:extLst>
          </p:cNvPr>
          <p:cNvCxnSpPr>
            <a:cxnSpLocks/>
          </p:cNvCxnSpPr>
          <p:nvPr/>
        </p:nvCxnSpPr>
        <p:spPr>
          <a:xfrm>
            <a:off x="1483382" y="4357473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2494E0-80D9-A94E-BA9F-DFBEDA9D85F9}"/>
              </a:ext>
            </a:extLst>
          </p:cNvPr>
          <p:cNvCxnSpPr>
            <a:cxnSpLocks/>
          </p:cNvCxnSpPr>
          <p:nvPr/>
        </p:nvCxnSpPr>
        <p:spPr>
          <a:xfrm>
            <a:off x="5142000" y="4370606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08FCE0-A5C3-21A2-C7BC-C1D02098F176}"/>
              </a:ext>
            </a:extLst>
          </p:cNvPr>
          <p:cNvCxnSpPr>
            <a:cxnSpLocks/>
          </p:cNvCxnSpPr>
          <p:nvPr/>
        </p:nvCxnSpPr>
        <p:spPr>
          <a:xfrm>
            <a:off x="9037425" y="4370606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5666405-7408-E8D2-9C47-F07C4726037A}"/>
              </a:ext>
            </a:extLst>
          </p:cNvPr>
          <p:cNvSpPr txBox="1">
            <a:spLocks/>
          </p:cNvSpPr>
          <p:nvPr/>
        </p:nvSpPr>
        <p:spPr>
          <a:xfrm>
            <a:off x="1763052" y="4913724"/>
            <a:ext cx="8693187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800" b="0" dirty="0">
                <a:solidFill>
                  <a:schemeClr val="tx1"/>
                </a:solidFill>
                <a:latin typeface="Sassoon Sans US 2023" pitchFamily="2" charset="77"/>
              </a:rPr>
              <a:t>Choose one of this week’s words to write in a sentence.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29CBEAA-443F-3E8A-A1B8-53D20D9271B4}"/>
              </a:ext>
            </a:extLst>
          </p:cNvPr>
          <p:cNvCxnSpPr>
            <a:cxnSpLocks/>
          </p:cNvCxnSpPr>
          <p:nvPr/>
        </p:nvCxnSpPr>
        <p:spPr>
          <a:xfrm>
            <a:off x="573437" y="5805873"/>
            <a:ext cx="110192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AAA92FD-5167-F30E-C1B8-4CB54C1CFCF3}"/>
              </a:ext>
            </a:extLst>
          </p:cNvPr>
          <p:cNvCxnSpPr>
            <a:cxnSpLocks/>
          </p:cNvCxnSpPr>
          <p:nvPr/>
        </p:nvCxnSpPr>
        <p:spPr>
          <a:xfrm>
            <a:off x="573437" y="6363812"/>
            <a:ext cx="110192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78BF677-B238-866C-93A8-A884019396AB}"/>
              </a:ext>
            </a:extLst>
          </p:cNvPr>
          <p:cNvSpPr txBox="1"/>
          <p:nvPr/>
        </p:nvSpPr>
        <p:spPr>
          <a:xfrm>
            <a:off x="1420936" y="5376374"/>
            <a:ext cx="9350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I ate a </a:t>
            </a:r>
            <a:r>
              <a:rPr lang="en-US" sz="2800" dirty="0">
                <a:latin typeface="Sassoon Sans US 2023" pitchFamily="2" charset="77"/>
              </a:rPr>
              <a:t>quick</a:t>
            </a:r>
            <a:r>
              <a:rPr lang="en-US" sz="2800" dirty="0">
                <a:solidFill>
                  <a:srgbClr val="FF0000"/>
                </a:solidFill>
                <a:latin typeface="Sassoon Sans US 2023" pitchFamily="2" charset="77"/>
              </a:rPr>
              <a:t> </a:t>
            </a:r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snack before going to play outside.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9CF307-5417-40A3-D7C2-A0BA15016493}"/>
              </a:ext>
            </a:extLst>
          </p:cNvPr>
          <p:cNvSpPr txBox="1"/>
          <p:nvPr/>
        </p:nvSpPr>
        <p:spPr>
          <a:xfrm>
            <a:off x="5132779" y="3925897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pick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72698E-1722-3681-8F81-733881BD47D2}"/>
              </a:ext>
            </a:extLst>
          </p:cNvPr>
          <p:cNvSpPr txBox="1"/>
          <p:nvPr/>
        </p:nvSpPr>
        <p:spPr>
          <a:xfrm>
            <a:off x="1475179" y="3925897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shop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1081D00-F86C-54F2-93AC-69DF0D13D1DB}"/>
              </a:ext>
            </a:extLst>
          </p:cNvPr>
          <p:cNvSpPr txBox="1"/>
          <p:nvPr/>
        </p:nvSpPr>
        <p:spPr>
          <a:xfrm>
            <a:off x="9089317" y="3925897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branch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pic>
        <p:nvPicPr>
          <p:cNvPr id="3" name="Picture 2" descr="A brown stick with a green leaf&#10;&#10;Description automatically generated with low confidence">
            <a:extLst>
              <a:ext uri="{FF2B5EF4-FFF2-40B4-BE49-F238E27FC236}">
                <a16:creationId xmlns:a16="http://schemas.microsoft.com/office/drawing/2014/main" id="{9F633143-1DF2-412C-2FF7-5E2AB3E87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77990">
            <a:off x="9227984" y="2215398"/>
            <a:ext cx="1668801" cy="159690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524CAF6-73DD-4D9F-BBC6-2283FC73FB48}"/>
              </a:ext>
            </a:extLst>
          </p:cNvPr>
          <p:cNvGrpSpPr/>
          <p:nvPr/>
        </p:nvGrpSpPr>
        <p:grpSpPr>
          <a:xfrm>
            <a:off x="1525298" y="1874820"/>
            <a:ext cx="1778681" cy="2001090"/>
            <a:chOff x="7333641" y="1748366"/>
            <a:chExt cx="2135243" cy="2402237"/>
          </a:xfrm>
        </p:grpSpPr>
        <p:pic>
          <p:nvPicPr>
            <p:cNvPr id="13" name="Picture 2" descr="Free vector graphics of City">
              <a:extLst>
                <a:ext uri="{FF2B5EF4-FFF2-40B4-BE49-F238E27FC236}">
                  <a16:creationId xmlns:a16="http://schemas.microsoft.com/office/drawing/2014/main" id="{79C1F950-4FED-3916-92B9-E386BD58BD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114" b="-6388"/>
            <a:stretch/>
          </p:blipFill>
          <p:spPr bwMode="auto">
            <a:xfrm>
              <a:off x="7333641" y="1748366"/>
              <a:ext cx="2135243" cy="2402237"/>
            </a:xfrm>
            <a:prstGeom prst="round1Rect">
              <a:avLst>
                <a:gd name="adj" fmla="val 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719E39B-A229-B8F9-2DDA-B6B384783E05}"/>
                    </a:ext>
                  </a:extLst>
                </p14:cNvPr>
                <p14:cNvContentPartPr/>
                <p14:nvPr/>
              </p14:nvContentPartPr>
              <p14:xfrm>
                <a:off x="8197615" y="2159213"/>
                <a:ext cx="441720" cy="950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719E39B-A229-B8F9-2DDA-B6B384783E0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186810" y="2148845"/>
                  <a:ext cx="462898" cy="116208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Picture 1" descr="A hand reaching for a fruit on a branch&#10;&#10;Description automatically generated with low confidence">
            <a:extLst>
              <a:ext uri="{FF2B5EF4-FFF2-40B4-BE49-F238E27FC236}">
                <a16:creationId xmlns:a16="http://schemas.microsoft.com/office/drawing/2014/main" id="{2C013476-86FF-A665-04EA-1561C14B3B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1166" y="1902237"/>
            <a:ext cx="1592026" cy="191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9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13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A673433-E1F0-4845-4A16-FF2E791D05CB}"/>
              </a:ext>
            </a:extLst>
          </p:cNvPr>
          <p:cNvSpPr txBox="1">
            <a:spLocks/>
          </p:cNvSpPr>
          <p:nvPr/>
        </p:nvSpPr>
        <p:spPr>
          <a:xfrm>
            <a:off x="294740" y="1773864"/>
            <a:ext cx="1163769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600" b="0" dirty="0">
                <a:solidFill>
                  <a:schemeClr val="tx1"/>
                </a:solidFill>
                <a:latin typeface="Sassoon Sans US 2023" pitchFamily="2" charset="77"/>
              </a:rPr>
              <a:t>Choose one of your words to complete the two sentences. Try to write three sentences of your own.</a:t>
            </a: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D3960F0E-B594-579D-CE10-4CAD6CF4E9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37418"/>
              </p:ext>
            </p:extLst>
          </p:nvPr>
        </p:nvGraphicFramePr>
        <p:xfrm>
          <a:off x="490359" y="2255519"/>
          <a:ext cx="1681240" cy="423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1240">
                  <a:extLst>
                    <a:ext uri="{9D8B030D-6E8A-4147-A177-3AD203B41FA5}">
                      <a16:colId xmlns:a16="http://schemas.microsoft.com/office/drawing/2014/main" val="1990358411"/>
                    </a:ext>
                  </a:extLst>
                </a:gridCol>
              </a:tblGrid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wish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7286984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shop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8063391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chicken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8942181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pick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0875640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thick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7402431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things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9935397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strong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119554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squish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9898552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quick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554686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branch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5534220"/>
                  </a:ext>
                </a:extLst>
              </a:tr>
            </a:tbl>
          </a:graphicData>
        </a:graphic>
      </p:graphicFrame>
      <p:graphicFrame>
        <p:nvGraphicFramePr>
          <p:cNvPr id="27" name="Table 27">
            <a:extLst>
              <a:ext uri="{FF2B5EF4-FFF2-40B4-BE49-F238E27FC236}">
                <a16:creationId xmlns:a16="http://schemas.microsoft.com/office/drawing/2014/main" id="{B16A8BEA-BD07-97A0-5E8D-9589C27FE1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552314"/>
              </p:ext>
            </p:extLst>
          </p:nvPr>
        </p:nvGraphicFramePr>
        <p:xfrm>
          <a:off x="2497856" y="2255517"/>
          <a:ext cx="9227681" cy="423520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29989">
                  <a:extLst>
                    <a:ext uri="{9D8B030D-6E8A-4147-A177-3AD203B41FA5}">
                      <a16:colId xmlns:a16="http://schemas.microsoft.com/office/drawing/2014/main" val="1401758981"/>
                    </a:ext>
                  </a:extLst>
                </a:gridCol>
                <a:gridCol w="6897692">
                  <a:extLst>
                    <a:ext uri="{9D8B030D-6E8A-4147-A177-3AD203B41FA5}">
                      <a16:colId xmlns:a16="http://schemas.microsoft.com/office/drawing/2014/main" val="3049100000"/>
                    </a:ext>
                  </a:extLst>
                </a:gridCol>
              </a:tblGrid>
              <a:tr h="556046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Your Word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Your Sentence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859061"/>
                  </a:ext>
                </a:extLst>
              </a:tr>
              <a:tr h="735831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latin typeface="Sassoon Sans US 2023" pitchFamily="2" charset="77"/>
                        </a:rPr>
                        <a:t>I helped my mom 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 </a:t>
                      </a:r>
                      <a:r>
                        <a:rPr lang="en-US" sz="2000" b="0" i="0" dirty="0">
                          <a:latin typeface="Sassoon Sans US 2023" pitchFamily="2" charset="77"/>
                          <a:cs typeface="Calibri" panose="020F0502020204030204" pitchFamily="34" charset="0"/>
                        </a:rPr>
                        <a:t>for a new hat.</a:t>
                      </a:r>
                      <a:endParaRPr lang="en-GB" sz="2000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830204"/>
                  </a:ext>
                </a:extLst>
              </a:tr>
              <a:tr h="735831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His favorite food is </a:t>
                      </a:r>
                      <a:r>
                        <a:rPr lang="en-US" sz="200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 </a:t>
                      </a:r>
                      <a:r>
                        <a:rPr lang="en-US" sz="2000" b="0" i="0" dirty="0">
                          <a:solidFill>
                            <a:prstClr val="black"/>
                          </a:solidFill>
                          <a:latin typeface="Sassoon Sans US 2023" pitchFamily="2" charset="77"/>
                          <a:cs typeface="Calibri" panose="020F0502020204030204" pitchFamily="34" charset="0"/>
                        </a:rPr>
                        <a:t>nuggets.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 </a:t>
                      </a:r>
                      <a:endParaRPr lang="en-GB" sz="2000" b="0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19774"/>
                  </a:ext>
                </a:extLst>
              </a:tr>
              <a:tr h="735831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7068403"/>
                  </a:ext>
                </a:extLst>
              </a:tr>
              <a:tr h="735831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0150696"/>
                  </a:ext>
                </a:extLst>
              </a:tr>
              <a:tr h="735831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8353956"/>
                  </a:ext>
                </a:extLst>
              </a:tr>
            </a:tbl>
          </a:graphicData>
        </a:graphic>
      </p:graphicFrame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ED0630E-5DCC-CA57-3BDE-12AAC242F2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30888" y="388915"/>
            <a:ext cx="9575117" cy="1038013"/>
          </a:xfrm>
        </p:spPr>
        <p:txBody>
          <a:bodyPr/>
          <a:lstStyle/>
          <a:p>
            <a:pPr marL="0" marR="0" indent="0" algn="ctr" rtl="0" eaLnBrk="0" fontAlgn="base" latinLnBrk="0" hangingPunct="0">
              <a:spcBef>
                <a:spcPts val="0"/>
              </a:spcBef>
              <a:spcAft>
                <a:spcPts val="0"/>
              </a:spcAft>
            </a:pPr>
            <a:r>
              <a:rPr lang="en-GB" sz="1600" b="1" i="0" kern="1200" dirty="0">
                <a:effectLst/>
                <a:latin typeface="Sassoon Sans US 2023" pitchFamily="2" charset="0"/>
              </a:rPr>
              <a:t>To be able to use spelling patterns to spell one-syllable and multisyllabic words</a:t>
            </a:r>
            <a:endParaRPr lang="en-US" sz="1200" dirty="0">
              <a:effectLst/>
              <a:latin typeface="Sassoon Sans US 2023" pitchFamily="2" charset="0"/>
            </a:endParaRPr>
          </a:p>
          <a:p>
            <a:r>
              <a:rPr lang="en-GB" sz="1600" b="1" i="0" kern="1200" dirty="0">
                <a:effectLst/>
                <a:latin typeface="Sassoon Sans US 2023" pitchFamily="2" charset="0"/>
                <a:ea typeface="Calibri" panose="020F0502020204030204" pitchFamily="34" charset="0"/>
                <a:cs typeface="Arial" panose="020B0604020202020204" pitchFamily="34" charset="0"/>
              </a:rPr>
              <a:t>To spell w</a:t>
            </a:r>
            <a:r>
              <a:rPr lang="en-GB" sz="1600" b="1" i="0" kern="1200" dirty="0">
                <a:effectLst/>
                <a:latin typeface="Sassoon Sans US 2023" pitchFamily="2" charset="0"/>
              </a:rPr>
              <a:t>ords with short vowels and </a:t>
            </a:r>
            <a:r>
              <a:rPr lang="en-GB" sz="1600" b="1" i="1" kern="1200" dirty="0" err="1">
                <a:effectLst/>
                <a:latin typeface="Sassoon Sans US 2023" pitchFamily="2" charset="0"/>
              </a:rPr>
              <a:t>qu</a:t>
            </a:r>
            <a:r>
              <a:rPr lang="en-GB" sz="1600" b="1" i="0" kern="1200" dirty="0">
                <a:effectLst/>
                <a:latin typeface="Sassoon Sans US 2023" pitchFamily="2" charset="0"/>
              </a:rPr>
              <a:t> and consonant </a:t>
            </a:r>
            <a:r>
              <a:rPr lang="en-US" sz="1600" b="1" i="0" kern="1200" dirty="0">
                <a:effectLst/>
                <a:latin typeface="Sassoon Sans US 2023" pitchFamily="2" charset="0"/>
              </a:rPr>
              <a:t>digraphs (</a:t>
            </a:r>
            <a:r>
              <a:rPr lang="en-US" sz="1600" b="1" i="1" kern="1200" dirty="0" err="1">
                <a:effectLst/>
                <a:latin typeface="Sassoon Sans US 2023" pitchFamily="2" charset="0"/>
              </a:rPr>
              <a:t>ch</a:t>
            </a:r>
            <a:r>
              <a:rPr lang="en-US" sz="1600" b="1" i="1" kern="1200" dirty="0">
                <a:effectLst/>
                <a:latin typeface="Sassoon Sans US 2023" pitchFamily="2" charset="0"/>
              </a:rPr>
              <a:t>, ck, </a:t>
            </a:r>
            <a:r>
              <a:rPr lang="en-US" sz="1600" b="1" i="1" kern="1200" dirty="0" err="1">
                <a:effectLst/>
                <a:latin typeface="Sassoon Sans US 2023" pitchFamily="2" charset="0"/>
              </a:rPr>
              <a:t>sh</a:t>
            </a:r>
            <a:r>
              <a:rPr lang="en-US" sz="1600" b="1" i="1" kern="1200" dirty="0">
                <a:effectLst/>
                <a:latin typeface="Sassoon Sans US 2023" pitchFamily="2" charset="0"/>
              </a:rPr>
              <a:t>, </a:t>
            </a:r>
            <a:r>
              <a:rPr lang="en-US" sz="1600" b="1" i="1" kern="1200" dirty="0" err="1">
                <a:effectLst/>
                <a:latin typeface="Sassoon Sans US 2023" pitchFamily="2" charset="0"/>
              </a:rPr>
              <a:t>th</a:t>
            </a:r>
            <a:r>
              <a:rPr lang="en-US" sz="1600" b="1" i="1" kern="1200" dirty="0">
                <a:effectLst/>
                <a:latin typeface="Sassoon Sans US 2023" pitchFamily="2" charset="0"/>
              </a:rPr>
              <a:t>, </a:t>
            </a:r>
            <a:r>
              <a:rPr lang="en-US" sz="1600" b="1" i="0" kern="1200" dirty="0">
                <a:effectLst/>
                <a:latin typeface="Sassoon Sans US 2023" pitchFamily="2" charset="0"/>
              </a:rPr>
              <a:t>and </a:t>
            </a:r>
            <a:r>
              <a:rPr lang="en-US" sz="1600" b="1" i="1" kern="1200" dirty="0">
                <a:effectLst/>
                <a:latin typeface="Sassoon Sans US 2023" pitchFamily="2" charset="0"/>
              </a:rPr>
              <a:t>ng</a:t>
            </a:r>
            <a:r>
              <a:rPr lang="en-US" sz="1600" b="1" i="0" kern="1200" dirty="0">
                <a:effectLst/>
                <a:latin typeface="Sassoon Sans US 2023" pitchFamily="2" charset="0"/>
              </a:rPr>
              <a:t>)</a:t>
            </a:r>
            <a:endParaRPr lang="en-US" sz="1600" dirty="0">
              <a:effectLst/>
              <a:latin typeface="Sassoon Sans US 2023" pitchFamily="2" charset="0"/>
            </a:endParaRPr>
          </a:p>
          <a:p>
            <a:endParaRPr lang="en-US" sz="1600" dirty="0">
              <a:solidFill>
                <a:srgbClr val="219CE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759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14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87ABA0B-075C-C700-A5C1-7F11CBA325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3513" y="378716"/>
            <a:ext cx="6484973" cy="340126"/>
          </a:xfrm>
        </p:spPr>
        <p:txBody>
          <a:bodyPr/>
          <a:lstStyle/>
          <a:p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Consonant Digraph &amp; Short Vowel Review (</a:t>
            </a:r>
            <a:r>
              <a:rPr lang="en-US" i="1" dirty="0" err="1">
                <a:solidFill>
                  <a:srgbClr val="1D1C1D"/>
                </a:solidFill>
                <a:cs typeface="Arial" panose="020B0604020202020204" pitchFamily="34" charset="0"/>
              </a:rPr>
              <a:t>ch</a:t>
            </a:r>
            <a:r>
              <a:rPr lang="en-US" i="1" dirty="0">
                <a:solidFill>
                  <a:srgbClr val="1D1C1D"/>
                </a:solidFill>
                <a:cs typeface="Arial" panose="020B0604020202020204" pitchFamily="34" charset="0"/>
              </a:rPr>
              <a:t>, ck, </a:t>
            </a:r>
            <a:r>
              <a:rPr lang="en-US" i="1" dirty="0" err="1">
                <a:solidFill>
                  <a:srgbClr val="1D1C1D"/>
                </a:solidFill>
                <a:cs typeface="Arial" panose="020B0604020202020204" pitchFamily="34" charset="0"/>
              </a:rPr>
              <a:t>sh</a:t>
            </a:r>
            <a:r>
              <a:rPr lang="en-US" i="1" dirty="0">
                <a:solidFill>
                  <a:srgbClr val="1D1C1D"/>
                </a:solidFill>
                <a:cs typeface="Arial" panose="020B0604020202020204" pitchFamily="34" charset="0"/>
              </a:rPr>
              <a:t>, </a:t>
            </a:r>
            <a:r>
              <a:rPr lang="en-US" i="1" dirty="0" err="1">
                <a:solidFill>
                  <a:srgbClr val="1D1C1D"/>
                </a:solidFill>
                <a:cs typeface="Arial" panose="020B0604020202020204" pitchFamily="34" charset="0"/>
              </a:rPr>
              <a:t>th</a:t>
            </a:r>
            <a:r>
              <a:rPr lang="en-US" i="1" dirty="0">
                <a:solidFill>
                  <a:srgbClr val="1D1C1D"/>
                </a:solidFill>
                <a:cs typeface="Arial" panose="020B0604020202020204" pitchFamily="34" charset="0"/>
              </a:rPr>
              <a:t>, ng, </a:t>
            </a:r>
            <a:r>
              <a:rPr lang="en-US" i="1" dirty="0" err="1">
                <a:solidFill>
                  <a:srgbClr val="1D1C1D"/>
                </a:solidFill>
                <a:cs typeface="Arial" panose="020B0604020202020204" pitchFamily="34" charset="0"/>
              </a:rPr>
              <a:t>qu</a:t>
            </a:r>
            <a:r>
              <a:rPr lang="en-US" i="1" dirty="0">
                <a:solidFill>
                  <a:srgbClr val="1D1C1D"/>
                </a:solidFill>
                <a:cs typeface="Arial" panose="020B0604020202020204" pitchFamily="34" charset="0"/>
              </a:rPr>
              <a:t>*)</a:t>
            </a:r>
            <a:endParaRPr lang="en-GB" i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Possible Answers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E3F127C-8745-8DB0-C3C1-E9B8DB6151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538653"/>
              </p:ext>
            </p:extLst>
          </p:nvPr>
        </p:nvGraphicFramePr>
        <p:xfrm>
          <a:off x="490359" y="1857377"/>
          <a:ext cx="1681240" cy="46190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1240">
                  <a:extLst>
                    <a:ext uri="{9D8B030D-6E8A-4147-A177-3AD203B41FA5}">
                      <a16:colId xmlns:a16="http://schemas.microsoft.com/office/drawing/2014/main" val="1990358411"/>
                    </a:ext>
                  </a:extLst>
                </a:gridCol>
              </a:tblGrid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wish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7286984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shop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8063391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chicken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8942181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pick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0875640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thick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7402431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things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9935397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strong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119554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squish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9898552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quick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554686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branch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5534220"/>
                  </a:ext>
                </a:extLst>
              </a:tr>
            </a:tbl>
          </a:graphicData>
        </a:graphic>
      </p:graphicFrame>
      <p:graphicFrame>
        <p:nvGraphicFramePr>
          <p:cNvPr id="3" name="Table 27">
            <a:extLst>
              <a:ext uri="{FF2B5EF4-FFF2-40B4-BE49-F238E27FC236}">
                <a16:creationId xmlns:a16="http://schemas.microsoft.com/office/drawing/2014/main" id="{1895D366-7A90-94C7-1286-021E6CEB2F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461134"/>
              </p:ext>
            </p:extLst>
          </p:nvPr>
        </p:nvGraphicFramePr>
        <p:xfrm>
          <a:off x="2497856" y="1857375"/>
          <a:ext cx="9227681" cy="461905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29989">
                  <a:extLst>
                    <a:ext uri="{9D8B030D-6E8A-4147-A177-3AD203B41FA5}">
                      <a16:colId xmlns:a16="http://schemas.microsoft.com/office/drawing/2014/main" val="1401758981"/>
                    </a:ext>
                  </a:extLst>
                </a:gridCol>
                <a:gridCol w="6897692">
                  <a:extLst>
                    <a:ext uri="{9D8B030D-6E8A-4147-A177-3AD203B41FA5}">
                      <a16:colId xmlns:a16="http://schemas.microsoft.com/office/drawing/2014/main" val="3049100000"/>
                    </a:ext>
                  </a:extLst>
                </a:gridCol>
              </a:tblGrid>
              <a:tr h="606443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Your Word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Your Sentence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859061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latin typeface="Sassoon Sans US 2023" pitchFamily="2" charset="77"/>
                        </a:rPr>
                        <a:t>I helped my mom 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 </a:t>
                      </a:r>
                      <a:r>
                        <a:rPr lang="en-US" sz="2000" b="0" i="0" dirty="0">
                          <a:latin typeface="Sassoon Sans US 2023" pitchFamily="2" charset="77"/>
                          <a:cs typeface="Calibri" panose="020F0502020204030204" pitchFamily="34" charset="0"/>
                        </a:rPr>
                        <a:t>for a new hat.</a:t>
                      </a:r>
                      <a:endParaRPr lang="en-GB" sz="2000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830204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His favorite food is </a:t>
                      </a:r>
                      <a:r>
                        <a:rPr lang="en-US" sz="200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 </a:t>
                      </a:r>
                      <a:r>
                        <a:rPr lang="en-US" sz="2000" b="0" i="0" dirty="0">
                          <a:solidFill>
                            <a:prstClr val="black"/>
                          </a:solidFill>
                          <a:latin typeface="Sassoon Sans US 2023" pitchFamily="2" charset="77"/>
                          <a:cs typeface="Calibri" panose="020F0502020204030204" pitchFamily="34" charset="0"/>
                        </a:rPr>
                        <a:t>nuggets.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 </a:t>
                      </a:r>
                      <a:endParaRPr lang="en-GB" sz="2000" b="0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19774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The </a:t>
                      </a:r>
                      <a:r>
                        <a:rPr lang="en-US" sz="2000" dirty="0">
                          <a:solidFill>
                            <a:srgbClr val="FF37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 </a:t>
                      </a:r>
                      <a:r>
                        <a:rPr lang="en-US" sz="2000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woman lifted 100 pounds.</a:t>
                      </a:r>
                      <a:endParaRPr lang="en-GB" sz="2000" b="0" i="0" dirty="0">
                        <a:solidFill>
                          <a:srgbClr val="FF3760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7068403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The fox had to act </a:t>
                      </a:r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  <a:cs typeface="Arial" panose="020B0604020202020204" pitchFamily="34" charset="0"/>
                        </a:rPr>
                        <a:t>________, or the mouse would get away</a:t>
                      </a:r>
                      <a:r>
                        <a:rPr lang="en-US" sz="2000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.</a:t>
                      </a:r>
                      <a:endParaRPr lang="en-GB" sz="2000" b="0" i="0" dirty="0">
                        <a:solidFill>
                          <a:srgbClr val="FF3760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0150696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The milkshake was too </a:t>
                      </a:r>
                      <a:r>
                        <a:rPr lang="en-US" sz="2000" dirty="0">
                          <a:solidFill>
                            <a:srgbClr val="FF37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 </a:t>
                      </a:r>
                      <a:r>
                        <a:rPr lang="en-US" sz="2000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  <a:cs typeface="Arial" panose="020B0604020202020204" pitchFamily="34" charset="0"/>
                        </a:rPr>
                        <a:t>to drink with a straw.</a:t>
                      </a:r>
                      <a:endParaRPr lang="en-GB" sz="2000" b="0" i="0" dirty="0">
                        <a:solidFill>
                          <a:srgbClr val="FF3760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835395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23629F9-58EB-0988-E998-07F87748AC91}"/>
              </a:ext>
            </a:extLst>
          </p:cNvPr>
          <p:cNvSpPr txBox="1"/>
          <p:nvPr/>
        </p:nvSpPr>
        <p:spPr>
          <a:xfrm>
            <a:off x="6613489" y="3425746"/>
            <a:ext cx="1838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Sassoon Sans US 2023" pitchFamily="2" charset="77"/>
              </a:rPr>
              <a:t>chicken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D00B51-B551-D0E3-2B4C-7E7D1D7CD8A5}"/>
              </a:ext>
            </a:extLst>
          </p:cNvPr>
          <p:cNvSpPr txBox="1"/>
          <p:nvPr/>
        </p:nvSpPr>
        <p:spPr>
          <a:xfrm>
            <a:off x="3005248" y="3457576"/>
            <a:ext cx="1429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Sassoon Sans US 2023" pitchFamily="2" charset="77"/>
              </a:rPr>
              <a:t>chicken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217CD7-F947-71F2-D020-EF0FA24C7D28}"/>
              </a:ext>
            </a:extLst>
          </p:cNvPr>
          <p:cNvSpPr txBox="1"/>
          <p:nvPr/>
        </p:nvSpPr>
        <p:spPr>
          <a:xfrm>
            <a:off x="3005248" y="2657476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Sassoon Sans US 2023" pitchFamily="2" charset="77"/>
              </a:rPr>
              <a:t>shop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5798-B01C-FCF3-4015-0B276C96BB7B}"/>
              </a:ext>
            </a:extLst>
          </p:cNvPr>
          <p:cNvSpPr txBox="1"/>
          <p:nvPr/>
        </p:nvSpPr>
        <p:spPr>
          <a:xfrm>
            <a:off x="3005248" y="4243388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Sassoon Sans US 2023" pitchFamily="2" charset="77"/>
              </a:rPr>
              <a:t>strong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214C7B-873C-DF95-1DA7-71E240704B46}"/>
              </a:ext>
            </a:extLst>
          </p:cNvPr>
          <p:cNvSpPr txBox="1"/>
          <p:nvPr/>
        </p:nvSpPr>
        <p:spPr>
          <a:xfrm>
            <a:off x="3005248" y="5072063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Sassoon Sans US 2023" pitchFamily="2" charset="77"/>
              </a:rPr>
              <a:t>quick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89D000-C2C5-B2F3-7F25-7D1E6EAE314C}"/>
              </a:ext>
            </a:extLst>
          </p:cNvPr>
          <p:cNvSpPr txBox="1"/>
          <p:nvPr/>
        </p:nvSpPr>
        <p:spPr>
          <a:xfrm>
            <a:off x="3005248" y="5857875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Sassoon Sans US 2023" pitchFamily="2" charset="77"/>
              </a:rPr>
              <a:t>thick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DCFF59-31E5-6578-4ABD-C6690B90E0DC}"/>
              </a:ext>
            </a:extLst>
          </p:cNvPr>
          <p:cNvSpPr txBox="1"/>
          <p:nvPr/>
        </p:nvSpPr>
        <p:spPr>
          <a:xfrm>
            <a:off x="5320587" y="4220140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Sassoon Sans US 2023" pitchFamily="2" charset="77"/>
              </a:rPr>
              <a:t>strong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155473-7CAA-D93F-3D50-57E60FB1F48A}"/>
              </a:ext>
            </a:extLst>
          </p:cNvPr>
          <p:cNvSpPr txBox="1"/>
          <p:nvPr/>
        </p:nvSpPr>
        <p:spPr>
          <a:xfrm>
            <a:off x="6732503" y="5017000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Sassoon Sans US 2023" pitchFamily="2" charset="77"/>
              </a:rPr>
              <a:t>quick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5F2EA1-A2B6-1816-2BEB-54B068F5B61F}"/>
              </a:ext>
            </a:extLst>
          </p:cNvPr>
          <p:cNvSpPr txBox="1"/>
          <p:nvPr/>
        </p:nvSpPr>
        <p:spPr>
          <a:xfrm>
            <a:off x="7224151" y="5831845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Sassoon Sans US 2023" pitchFamily="2" charset="77"/>
              </a:rPr>
              <a:t>thick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4E1422-0FB1-7108-2983-A155A84234C2}"/>
              </a:ext>
            </a:extLst>
          </p:cNvPr>
          <p:cNvSpPr txBox="1"/>
          <p:nvPr/>
        </p:nvSpPr>
        <p:spPr>
          <a:xfrm>
            <a:off x="6448341" y="2621507"/>
            <a:ext cx="1838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Sassoon Sans US 2023" pitchFamily="2" charset="77"/>
              </a:rPr>
              <a:t>shop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4595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15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 Spotter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Clap your hands when you see one of this week’s words.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244FDCD-E718-C9C1-4C80-B67C605B4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377318" y="5045847"/>
            <a:ext cx="1348219" cy="1367361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36B1AD30-25EA-ADF3-B5DF-7E6BB2D7B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63" y="5045847"/>
            <a:ext cx="1348219" cy="1367361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2A34365-513E-C3F7-CED0-C4F7A070EBF4}"/>
              </a:ext>
            </a:extLst>
          </p:cNvPr>
          <p:cNvSpPr/>
          <p:nvPr/>
        </p:nvSpPr>
        <p:spPr>
          <a:xfrm>
            <a:off x="384096" y="2483692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139C4"/>
                </a:solidFill>
                <a:latin typeface="Sassoon Sans US 2023" pitchFamily="2" charset="77"/>
              </a:rPr>
              <a:t>stick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64C7486-4E65-DE2D-F8DC-BE0760467A94}"/>
              </a:ext>
            </a:extLst>
          </p:cNvPr>
          <p:cNvSpPr/>
          <p:nvPr/>
        </p:nvSpPr>
        <p:spPr>
          <a:xfrm>
            <a:off x="528059" y="3731726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25D160"/>
                </a:solidFill>
                <a:latin typeface="Sassoon Sans US 2023" pitchFamily="2" charset="77"/>
              </a:rPr>
              <a:t>squish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77BF9A7B-557F-A07B-2331-EA31648EF3B0}"/>
              </a:ext>
            </a:extLst>
          </p:cNvPr>
          <p:cNvSpPr/>
          <p:nvPr/>
        </p:nvSpPr>
        <p:spPr>
          <a:xfrm>
            <a:off x="9218466" y="1922528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219CEE"/>
                </a:solidFill>
                <a:latin typeface="Sassoon Sans US 2023" pitchFamily="2" charset="77"/>
              </a:rPr>
              <a:t>quiz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876C31B-5E69-140F-FE78-D9B57B3E903A}"/>
              </a:ext>
            </a:extLst>
          </p:cNvPr>
          <p:cNvSpPr/>
          <p:nvPr/>
        </p:nvSpPr>
        <p:spPr>
          <a:xfrm>
            <a:off x="6794672" y="2052800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25D160"/>
                </a:solidFill>
                <a:latin typeface="Sassoon Sans US 2023" pitchFamily="2" charset="77"/>
              </a:rPr>
              <a:t>ship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232851B-7510-A581-0F07-292F80F4EEB5}"/>
              </a:ext>
            </a:extLst>
          </p:cNvPr>
          <p:cNvSpPr/>
          <p:nvPr/>
        </p:nvSpPr>
        <p:spPr>
          <a:xfrm>
            <a:off x="3234508" y="3370583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25D160"/>
                </a:solidFill>
                <a:latin typeface="Sassoon Sans US 2023" pitchFamily="2" charset="77"/>
              </a:rPr>
              <a:t>shop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A66B1F2C-4866-5AA2-F670-0027135F0952}"/>
              </a:ext>
            </a:extLst>
          </p:cNvPr>
          <p:cNvSpPr/>
          <p:nvPr/>
        </p:nvSpPr>
        <p:spPr>
          <a:xfrm>
            <a:off x="2389281" y="4609895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F3760"/>
                </a:solidFill>
                <a:latin typeface="Sassoon Sans US 2023" pitchFamily="2" charset="77"/>
              </a:rPr>
              <a:t>thick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95447D6-08C4-59EE-DA9C-74C904446789}"/>
              </a:ext>
            </a:extLst>
          </p:cNvPr>
          <p:cNvSpPr/>
          <p:nvPr/>
        </p:nvSpPr>
        <p:spPr>
          <a:xfrm>
            <a:off x="5874395" y="3349499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219CEE"/>
                </a:solidFill>
                <a:latin typeface="Sassoon Sans US 2023" pitchFamily="2" charset="77"/>
              </a:rPr>
              <a:t>quick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59857F9-3BAC-9246-727C-AA72107F5BF9}"/>
              </a:ext>
            </a:extLst>
          </p:cNvPr>
          <p:cNvSpPr/>
          <p:nvPr/>
        </p:nvSpPr>
        <p:spPr>
          <a:xfrm>
            <a:off x="7184423" y="5616493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219CEE"/>
                </a:solidFill>
                <a:latin typeface="Sassoon Sans US 2023" pitchFamily="2" charset="77"/>
              </a:rPr>
              <a:t>things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8AEDCE23-1CAC-A3A3-54BB-D19980791B69}"/>
              </a:ext>
            </a:extLst>
          </p:cNvPr>
          <p:cNvSpPr/>
          <p:nvPr/>
        </p:nvSpPr>
        <p:spPr>
          <a:xfrm>
            <a:off x="4512806" y="2413723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139C4"/>
                </a:solidFill>
                <a:latin typeface="Sassoon Sans US 2023" pitchFamily="2" charset="77"/>
              </a:rPr>
              <a:t>bath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6FDA0CA5-B88A-D68C-B516-9E59AD2253E8}"/>
              </a:ext>
            </a:extLst>
          </p:cNvPr>
          <p:cNvSpPr/>
          <p:nvPr/>
        </p:nvSpPr>
        <p:spPr>
          <a:xfrm>
            <a:off x="2005595" y="1866814"/>
            <a:ext cx="2978569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F3760"/>
                </a:solidFill>
                <a:latin typeface="Sassoon Sans US 2023" pitchFamily="2" charset="77"/>
              </a:rPr>
              <a:t>wish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9FD58D46-EDDE-35FE-3FFC-3B5898092E26}"/>
              </a:ext>
            </a:extLst>
          </p:cNvPr>
          <p:cNvSpPr/>
          <p:nvPr/>
        </p:nvSpPr>
        <p:spPr>
          <a:xfrm>
            <a:off x="4691939" y="4319665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219CEE"/>
                </a:solidFill>
                <a:latin typeface="Sassoon Sans US 2023" pitchFamily="2" charset="77"/>
              </a:rPr>
              <a:t>chip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F6CF813C-8C55-9FA8-AE77-5045DAA03ED4}"/>
              </a:ext>
            </a:extLst>
          </p:cNvPr>
          <p:cNvSpPr/>
          <p:nvPr/>
        </p:nvSpPr>
        <p:spPr>
          <a:xfrm>
            <a:off x="9342216" y="4022536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F3760"/>
                </a:solidFill>
                <a:latin typeface="Sassoon Sans US 2023" pitchFamily="2" charset="77"/>
              </a:rPr>
              <a:t>branch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E703870E-759C-A916-429B-7771E278E046}"/>
              </a:ext>
            </a:extLst>
          </p:cNvPr>
          <p:cNvSpPr/>
          <p:nvPr/>
        </p:nvSpPr>
        <p:spPr>
          <a:xfrm>
            <a:off x="4651637" y="5433728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F3760"/>
                </a:solidFill>
                <a:latin typeface="Sassoon Sans US 2023" pitchFamily="2" charset="77"/>
              </a:rPr>
              <a:t>ring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A134052E-663C-5BA0-7CE9-C68B746B545E}"/>
              </a:ext>
            </a:extLst>
          </p:cNvPr>
          <p:cNvSpPr/>
          <p:nvPr/>
        </p:nvSpPr>
        <p:spPr>
          <a:xfrm>
            <a:off x="8934247" y="3037668"/>
            <a:ext cx="174377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25D160"/>
                </a:solidFill>
                <a:latin typeface="Sassoon Sans US 2023" pitchFamily="2" charset="77"/>
              </a:rPr>
              <a:t>pick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D1A598A2-749F-8F70-ED25-89088ED87CB7}"/>
              </a:ext>
            </a:extLst>
          </p:cNvPr>
          <p:cNvSpPr/>
          <p:nvPr/>
        </p:nvSpPr>
        <p:spPr>
          <a:xfrm>
            <a:off x="7500062" y="4553855"/>
            <a:ext cx="2040341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139C4"/>
                </a:solidFill>
                <a:latin typeface="Sassoon Sans US 2023" pitchFamily="2" charset="77"/>
              </a:rPr>
              <a:t>chicken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8C740FD1-B67D-61A9-F87C-7F74F11FD2C3}"/>
              </a:ext>
            </a:extLst>
          </p:cNvPr>
          <p:cNvSpPr/>
          <p:nvPr/>
        </p:nvSpPr>
        <p:spPr>
          <a:xfrm>
            <a:off x="2417365" y="5652687"/>
            <a:ext cx="1851826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139C4"/>
                </a:solidFill>
                <a:latin typeface="Sassoon Sans US 2023" pitchFamily="2" charset="77"/>
              </a:rPr>
              <a:t>strong</a:t>
            </a:r>
          </a:p>
        </p:txBody>
      </p:sp>
    </p:spTree>
    <p:extLst>
      <p:ext uri="{BB962C8B-B14F-4D97-AF65-F5344CB8AC3E}">
        <p14:creationId xmlns:p14="http://schemas.microsoft.com/office/powerpoint/2010/main" val="365179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1" grpId="1"/>
      <p:bldP spid="22" grpId="0"/>
      <p:bldP spid="23" grpId="0"/>
      <p:bldP spid="24" grpId="0"/>
      <p:bldP spid="24" grpId="1"/>
      <p:bldP spid="25" grpId="0"/>
      <p:bldP spid="25" grpId="1"/>
      <p:bldP spid="31" grpId="0"/>
      <p:bldP spid="31" grpId="1"/>
      <p:bldP spid="36" grpId="0"/>
      <p:bldP spid="36" grpId="1"/>
      <p:bldP spid="37" grpId="0"/>
      <p:bldP spid="38" grpId="0"/>
      <p:bldP spid="38" grpId="1"/>
      <p:bldP spid="39" grpId="0"/>
      <p:bldP spid="40" grpId="0"/>
      <p:bldP spid="40" grpId="1"/>
      <p:bldP spid="41" grpId="0"/>
      <p:bldP spid="42" grpId="0"/>
      <p:bldP spid="42" grpId="1"/>
      <p:bldP spid="43" grpId="0"/>
      <p:bldP spid="43" grpId="1"/>
      <p:bldP spid="44" grpId="0"/>
      <p:bldP spid="4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FBB15-5EF5-0BCE-AED2-F59D62BC494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16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C6D457-6B08-402C-691E-168552DBC5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Memory Game</a:t>
            </a:r>
          </a:p>
        </p:txBody>
      </p:sp>
      <p:pic>
        <p:nvPicPr>
          <p:cNvPr id="6" name="Picture 2" descr="Brain, Brainstorming, Character, Smart, Think, Head">
            <a:extLst>
              <a:ext uri="{FF2B5EF4-FFF2-40B4-BE49-F238E27FC236}">
                <a16:creationId xmlns:a16="http://schemas.microsoft.com/office/drawing/2014/main" id="{CAA287F9-6D85-2DDB-A5B7-3D74D10D3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917" y="5062330"/>
            <a:ext cx="1673162" cy="149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B0E88D-316A-9AF0-A3CF-55A207D66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21" y="5163216"/>
            <a:ext cx="1645997" cy="1391898"/>
          </a:xfrm>
          <a:prstGeom prst="ellipse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7C47649-B726-261D-7DDB-77A67D879D8A}"/>
              </a:ext>
            </a:extLst>
          </p:cNvPr>
          <p:cNvGraphicFramePr>
            <a:graphicFrameLocks noGrp="1"/>
          </p:cNvGraphicFramePr>
          <p:nvPr/>
        </p:nvGraphicFramePr>
        <p:xfrm>
          <a:off x="2380593" y="2615873"/>
          <a:ext cx="7378262" cy="29523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41226">
                  <a:extLst>
                    <a:ext uri="{9D8B030D-6E8A-4147-A177-3AD203B41FA5}">
                      <a16:colId xmlns:a16="http://schemas.microsoft.com/office/drawing/2014/main" val="4028506769"/>
                    </a:ext>
                  </a:extLst>
                </a:gridCol>
                <a:gridCol w="3637036">
                  <a:extLst>
                    <a:ext uri="{9D8B030D-6E8A-4147-A177-3AD203B41FA5}">
                      <a16:colId xmlns:a16="http://schemas.microsoft.com/office/drawing/2014/main" val="1592644430"/>
                    </a:ext>
                  </a:extLst>
                </a:gridCol>
              </a:tblGrid>
              <a:tr h="1476188">
                <a:tc>
                  <a:txBody>
                    <a:bodyPr/>
                    <a:lstStyle/>
                    <a:p>
                      <a:pPr algn="ctr"/>
                      <a:endParaRPr lang="en-GB" sz="2900" b="0" i="0" dirty="0">
                        <a:solidFill>
                          <a:srgbClr val="0432FF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marL="83146" marR="83146" marT="41573" marB="41573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900" b="0" i="0" dirty="0">
                        <a:solidFill>
                          <a:srgbClr val="0432FF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marL="83146" marR="83146" marT="41573" marB="41573" anchor="ctr"/>
                </a:tc>
                <a:extLst>
                  <a:ext uri="{0D108BD9-81ED-4DB2-BD59-A6C34878D82A}">
                    <a16:rowId xmlns:a16="http://schemas.microsoft.com/office/drawing/2014/main" val="4126672874"/>
                  </a:ext>
                </a:extLst>
              </a:tr>
              <a:tr h="1476188">
                <a:tc>
                  <a:txBody>
                    <a:bodyPr/>
                    <a:lstStyle/>
                    <a:p>
                      <a:pPr algn="ctr"/>
                      <a:endParaRPr lang="en-GB" sz="2900" b="0" i="0" dirty="0">
                        <a:solidFill>
                          <a:srgbClr val="0432FF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marL="83146" marR="83146" marT="41573" marB="41573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900" b="0" i="0" dirty="0">
                        <a:solidFill>
                          <a:srgbClr val="0432FF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marL="83146" marR="83146" marT="41573" marB="41573" anchor="ctr"/>
                </a:tc>
                <a:extLst>
                  <a:ext uri="{0D108BD9-81ED-4DB2-BD59-A6C34878D82A}">
                    <a16:rowId xmlns:a16="http://schemas.microsoft.com/office/drawing/2014/main" val="1482654585"/>
                  </a:ext>
                </a:extLst>
              </a:tr>
            </a:tbl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367BBE8-2AFD-6A3F-9A35-D5D31D3E3EFD}"/>
              </a:ext>
            </a:extLst>
          </p:cNvPr>
          <p:cNvSpPr/>
          <p:nvPr/>
        </p:nvSpPr>
        <p:spPr>
          <a:xfrm>
            <a:off x="3082788" y="4492488"/>
            <a:ext cx="244577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372DC"/>
                </a:solidFill>
                <a:latin typeface="Sassoon Sans US 2023" pitchFamily="2" charset="77"/>
              </a:rPr>
              <a:t>things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D27C054-378D-4BF6-8CDE-7B622E09C4A0}"/>
              </a:ext>
            </a:extLst>
          </p:cNvPr>
          <p:cNvSpPr/>
          <p:nvPr/>
        </p:nvSpPr>
        <p:spPr>
          <a:xfrm>
            <a:off x="6854595" y="4492488"/>
            <a:ext cx="219373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372DC"/>
                </a:solidFill>
                <a:latin typeface="Sassoon Sans US 2023" pitchFamily="2" charset="77"/>
              </a:rPr>
              <a:t>shop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6614873-B901-ED4B-0101-57BE76A51A54}"/>
              </a:ext>
            </a:extLst>
          </p:cNvPr>
          <p:cNvSpPr/>
          <p:nvPr/>
        </p:nvSpPr>
        <p:spPr>
          <a:xfrm>
            <a:off x="6670546" y="3010202"/>
            <a:ext cx="2561829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372DC"/>
                </a:solidFill>
                <a:latin typeface="Sassoon Sans US 2023" pitchFamily="2" charset="77"/>
              </a:rPr>
              <a:t>wish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C867A42-F52C-1FB0-37C1-C149C1CCC7F2}"/>
              </a:ext>
            </a:extLst>
          </p:cNvPr>
          <p:cNvSpPr/>
          <p:nvPr/>
        </p:nvSpPr>
        <p:spPr>
          <a:xfrm>
            <a:off x="2775576" y="3023850"/>
            <a:ext cx="3060199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372DC"/>
                </a:solidFill>
                <a:latin typeface="Sassoon Sans US 2023" pitchFamily="2" charset="77"/>
              </a:rPr>
              <a:t>pick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702189-DC54-9631-27EC-83E62AC97B32}"/>
              </a:ext>
            </a:extLst>
          </p:cNvPr>
          <p:cNvSpPr txBox="1"/>
          <p:nvPr/>
        </p:nvSpPr>
        <p:spPr>
          <a:xfrm>
            <a:off x="2119458" y="1960708"/>
            <a:ext cx="79530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Sassoon Sans US 2023" pitchFamily="2" charset="77"/>
              </a:rPr>
              <a:t>Remember these four words.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85E381-D1BB-E571-E3FF-34443D9CC1FB}"/>
              </a:ext>
            </a:extLst>
          </p:cNvPr>
          <p:cNvSpPr txBox="1"/>
          <p:nvPr/>
        </p:nvSpPr>
        <p:spPr>
          <a:xfrm>
            <a:off x="2137387" y="5949432"/>
            <a:ext cx="79530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Sassoon Sans US 2023" pitchFamily="2" charset="77"/>
              </a:rPr>
              <a:t>One of them will be hidden, write down which one is missing.</a:t>
            </a:r>
          </a:p>
        </p:txBody>
      </p:sp>
    </p:spTree>
    <p:extLst>
      <p:ext uri="{BB962C8B-B14F-4D97-AF65-F5344CB8AC3E}">
        <p14:creationId xmlns:p14="http://schemas.microsoft.com/office/powerpoint/2010/main" val="669372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FBB15-5EF5-0BCE-AED2-F59D62BC494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17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C6D457-6B08-402C-691E-168552DBC5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Memory Game</a:t>
            </a:r>
          </a:p>
        </p:txBody>
      </p:sp>
      <p:pic>
        <p:nvPicPr>
          <p:cNvPr id="6" name="Picture 2" descr="Brain, Brainstorming, Character, Smart, Think, Head">
            <a:extLst>
              <a:ext uri="{FF2B5EF4-FFF2-40B4-BE49-F238E27FC236}">
                <a16:creationId xmlns:a16="http://schemas.microsoft.com/office/drawing/2014/main" id="{CAA287F9-6D85-2DDB-A5B7-3D74D10D3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917" y="5062330"/>
            <a:ext cx="1673162" cy="149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B0E88D-316A-9AF0-A3CF-55A207D66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21" y="5163216"/>
            <a:ext cx="1645997" cy="1391898"/>
          </a:xfrm>
          <a:prstGeom prst="ellipse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7C47649-B726-261D-7DDB-77A67D879D8A}"/>
              </a:ext>
            </a:extLst>
          </p:cNvPr>
          <p:cNvGraphicFramePr>
            <a:graphicFrameLocks noGrp="1"/>
          </p:cNvGraphicFramePr>
          <p:nvPr/>
        </p:nvGraphicFramePr>
        <p:xfrm>
          <a:off x="2380593" y="2615873"/>
          <a:ext cx="7378262" cy="29523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41226">
                  <a:extLst>
                    <a:ext uri="{9D8B030D-6E8A-4147-A177-3AD203B41FA5}">
                      <a16:colId xmlns:a16="http://schemas.microsoft.com/office/drawing/2014/main" val="4028506769"/>
                    </a:ext>
                  </a:extLst>
                </a:gridCol>
                <a:gridCol w="3637036">
                  <a:extLst>
                    <a:ext uri="{9D8B030D-6E8A-4147-A177-3AD203B41FA5}">
                      <a16:colId xmlns:a16="http://schemas.microsoft.com/office/drawing/2014/main" val="1592644430"/>
                    </a:ext>
                  </a:extLst>
                </a:gridCol>
              </a:tblGrid>
              <a:tr h="1476188">
                <a:tc>
                  <a:txBody>
                    <a:bodyPr/>
                    <a:lstStyle/>
                    <a:p>
                      <a:pPr algn="ctr"/>
                      <a:endParaRPr lang="en-GB" sz="2900" b="0" i="0" dirty="0">
                        <a:solidFill>
                          <a:srgbClr val="0432FF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marL="83146" marR="83146" marT="41573" marB="41573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900" b="0" i="0" dirty="0">
                        <a:solidFill>
                          <a:srgbClr val="0432FF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marL="83146" marR="83146" marT="41573" marB="41573" anchor="ctr"/>
                </a:tc>
                <a:extLst>
                  <a:ext uri="{0D108BD9-81ED-4DB2-BD59-A6C34878D82A}">
                    <a16:rowId xmlns:a16="http://schemas.microsoft.com/office/drawing/2014/main" val="4126672874"/>
                  </a:ext>
                </a:extLst>
              </a:tr>
              <a:tr h="1476188">
                <a:tc>
                  <a:txBody>
                    <a:bodyPr/>
                    <a:lstStyle/>
                    <a:p>
                      <a:pPr algn="ctr"/>
                      <a:endParaRPr lang="en-GB" sz="2900" b="0" i="0" dirty="0">
                        <a:solidFill>
                          <a:srgbClr val="0432FF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marL="83146" marR="83146" marT="41573" marB="41573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900" b="0" i="0" dirty="0">
                        <a:solidFill>
                          <a:srgbClr val="0432FF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marL="83146" marR="83146" marT="41573" marB="41573" anchor="ctr"/>
                </a:tc>
                <a:extLst>
                  <a:ext uri="{0D108BD9-81ED-4DB2-BD59-A6C34878D82A}">
                    <a16:rowId xmlns:a16="http://schemas.microsoft.com/office/drawing/2014/main" val="1482654585"/>
                  </a:ext>
                </a:extLst>
              </a:tr>
            </a:tbl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367BBE8-2AFD-6A3F-9A35-D5D31D3E3EFD}"/>
              </a:ext>
            </a:extLst>
          </p:cNvPr>
          <p:cNvSpPr/>
          <p:nvPr/>
        </p:nvSpPr>
        <p:spPr>
          <a:xfrm>
            <a:off x="6728571" y="4492488"/>
            <a:ext cx="244577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372DC"/>
                </a:solidFill>
                <a:latin typeface="Sassoon Sans US 2023" pitchFamily="2" charset="77"/>
              </a:rPr>
              <a:t>shop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D27C054-378D-4BF6-8CDE-7B622E09C4A0}"/>
              </a:ext>
            </a:extLst>
          </p:cNvPr>
          <p:cNvSpPr/>
          <p:nvPr/>
        </p:nvSpPr>
        <p:spPr>
          <a:xfrm>
            <a:off x="3208809" y="4492488"/>
            <a:ext cx="219373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FF3760"/>
                </a:solidFill>
                <a:latin typeface="Sassoon Sans US 2023" pitchFamily="2" charset="77"/>
              </a:rPr>
              <a:t>things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6614873-B901-ED4B-0101-57BE76A51A54}"/>
              </a:ext>
            </a:extLst>
          </p:cNvPr>
          <p:cNvSpPr/>
          <p:nvPr/>
        </p:nvSpPr>
        <p:spPr>
          <a:xfrm>
            <a:off x="6670546" y="3010202"/>
            <a:ext cx="2561829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372DC"/>
                </a:solidFill>
                <a:latin typeface="Sassoon Sans US 2023" pitchFamily="2" charset="77"/>
              </a:rPr>
              <a:t>wish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C867A42-F52C-1FB0-37C1-C149C1CCC7F2}"/>
              </a:ext>
            </a:extLst>
          </p:cNvPr>
          <p:cNvSpPr/>
          <p:nvPr/>
        </p:nvSpPr>
        <p:spPr>
          <a:xfrm>
            <a:off x="2775576" y="3023850"/>
            <a:ext cx="3060199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372DC"/>
                </a:solidFill>
                <a:latin typeface="Sassoon Sans US 2023" pitchFamily="2" charset="77"/>
              </a:rPr>
              <a:t>pick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702189-DC54-9631-27EC-83E62AC97B32}"/>
              </a:ext>
            </a:extLst>
          </p:cNvPr>
          <p:cNvSpPr txBox="1"/>
          <p:nvPr/>
        </p:nvSpPr>
        <p:spPr>
          <a:xfrm>
            <a:off x="2119458" y="1960708"/>
            <a:ext cx="79530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3372DC"/>
                </a:solidFill>
                <a:latin typeface="Sassoon Sans US 2023" pitchFamily="2" charset="77"/>
              </a:rPr>
              <a:t>Which word is missing?</a:t>
            </a:r>
          </a:p>
        </p:txBody>
      </p:sp>
    </p:spTree>
    <p:extLst>
      <p:ext uri="{BB962C8B-B14F-4D97-AF65-F5344CB8AC3E}">
        <p14:creationId xmlns:p14="http://schemas.microsoft.com/office/powerpoint/2010/main" val="288611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FBB15-5EF5-0BCE-AED2-F59D62BC494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18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C6D457-6B08-402C-691E-168552DBC5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Memory Game</a:t>
            </a:r>
          </a:p>
        </p:txBody>
      </p:sp>
      <p:pic>
        <p:nvPicPr>
          <p:cNvPr id="6" name="Picture 2" descr="Brain, Brainstorming, Character, Smart, Think, Head">
            <a:extLst>
              <a:ext uri="{FF2B5EF4-FFF2-40B4-BE49-F238E27FC236}">
                <a16:creationId xmlns:a16="http://schemas.microsoft.com/office/drawing/2014/main" id="{CAA287F9-6D85-2DDB-A5B7-3D74D10D3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917" y="5062330"/>
            <a:ext cx="1673162" cy="149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B0E88D-316A-9AF0-A3CF-55A207D66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21" y="5163216"/>
            <a:ext cx="1645997" cy="1391898"/>
          </a:xfrm>
          <a:prstGeom prst="ellipse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7C47649-B726-261D-7DDB-77A67D879D8A}"/>
              </a:ext>
            </a:extLst>
          </p:cNvPr>
          <p:cNvGraphicFramePr>
            <a:graphicFrameLocks noGrp="1"/>
          </p:cNvGraphicFramePr>
          <p:nvPr/>
        </p:nvGraphicFramePr>
        <p:xfrm>
          <a:off x="2380593" y="2615873"/>
          <a:ext cx="7378262" cy="29523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41226">
                  <a:extLst>
                    <a:ext uri="{9D8B030D-6E8A-4147-A177-3AD203B41FA5}">
                      <a16:colId xmlns:a16="http://schemas.microsoft.com/office/drawing/2014/main" val="4028506769"/>
                    </a:ext>
                  </a:extLst>
                </a:gridCol>
                <a:gridCol w="3637036">
                  <a:extLst>
                    <a:ext uri="{9D8B030D-6E8A-4147-A177-3AD203B41FA5}">
                      <a16:colId xmlns:a16="http://schemas.microsoft.com/office/drawing/2014/main" val="1592644430"/>
                    </a:ext>
                  </a:extLst>
                </a:gridCol>
              </a:tblGrid>
              <a:tr h="1476188">
                <a:tc>
                  <a:txBody>
                    <a:bodyPr/>
                    <a:lstStyle/>
                    <a:p>
                      <a:pPr algn="ctr"/>
                      <a:endParaRPr lang="en-GB" sz="2900" b="0" i="0" dirty="0">
                        <a:solidFill>
                          <a:srgbClr val="0432FF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marL="83146" marR="83146" marT="41573" marB="41573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900" b="0" i="0" dirty="0">
                        <a:solidFill>
                          <a:srgbClr val="0432FF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marL="83146" marR="83146" marT="41573" marB="41573" anchor="ctr"/>
                </a:tc>
                <a:extLst>
                  <a:ext uri="{0D108BD9-81ED-4DB2-BD59-A6C34878D82A}">
                    <a16:rowId xmlns:a16="http://schemas.microsoft.com/office/drawing/2014/main" val="4126672874"/>
                  </a:ext>
                </a:extLst>
              </a:tr>
              <a:tr h="1476188">
                <a:tc>
                  <a:txBody>
                    <a:bodyPr/>
                    <a:lstStyle/>
                    <a:p>
                      <a:pPr algn="ctr"/>
                      <a:endParaRPr lang="en-GB" sz="2900" b="0" i="0" dirty="0">
                        <a:solidFill>
                          <a:srgbClr val="0432FF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marL="83146" marR="83146" marT="41573" marB="41573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900" b="0" i="0" dirty="0">
                        <a:solidFill>
                          <a:srgbClr val="0432FF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marL="83146" marR="83146" marT="41573" marB="41573" anchor="ctr"/>
                </a:tc>
                <a:extLst>
                  <a:ext uri="{0D108BD9-81ED-4DB2-BD59-A6C34878D82A}">
                    <a16:rowId xmlns:a16="http://schemas.microsoft.com/office/drawing/2014/main" val="1482654585"/>
                  </a:ext>
                </a:extLst>
              </a:tr>
            </a:tbl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367BBE8-2AFD-6A3F-9A35-D5D31D3E3EFD}"/>
              </a:ext>
            </a:extLst>
          </p:cNvPr>
          <p:cNvSpPr/>
          <p:nvPr/>
        </p:nvSpPr>
        <p:spPr>
          <a:xfrm>
            <a:off x="3082788" y="4492488"/>
            <a:ext cx="244577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372DC"/>
                </a:solidFill>
                <a:latin typeface="Sassoon Sans US 2023" pitchFamily="2" charset="77"/>
              </a:rPr>
              <a:t>strong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D27C054-378D-4BF6-8CDE-7B622E09C4A0}"/>
              </a:ext>
            </a:extLst>
          </p:cNvPr>
          <p:cNvSpPr/>
          <p:nvPr/>
        </p:nvSpPr>
        <p:spPr>
          <a:xfrm>
            <a:off x="6728572" y="4492488"/>
            <a:ext cx="2445776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372DC"/>
                </a:solidFill>
                <a:latin typeface="Sassoon Sans US 2023" pitchFamily="2" charset="77"/>
              </a:rPr>
              <a:t>branch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6614873-B901-ED4B-0101-57BE76A51A54}"/>
              </a:ext>
            </a:extLst>
          </p:cNvPr>
          <p:cNvSpPr/>
          <p:nvPr/>
        </p:nvSpPr>
        <p:spPr>
          <a:xfrm>
            <a:off x="6670546" y="3010202"/>
            <a:ext cx="2561829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372DC"/>
                </a:solidFill>
                <a:latin typeface="Sassoon Sans US 2023" pitchFamily="2" charset="77"/>
              </a:rPr>
              <a:t>squish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C867A42-F52C-1FB0-37C1-C149C1CCC7F2}"/>
              </a:ext>
            </a:extLst>
          </p:cNvPr>
          <p:cNvSpPr/>
          <p:nvPr/>
        </p:nvSpPr>
        <p:spPr>
          <a:xfrm>
            <a:off x="2775576" y="3023850"/>
            <a:ext cx="3060199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372DC"/>
                </a:solidFill>
                <a:latin typeface="Sassoon Sans US 2023" pitchFamily="2" charset="77"/>
              </a:rPr>
              <a:t>thick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702189-DC54-9631-27EC-83E62AC97B32}"/>
              </a:ext>
            </a:extLst>
          </p:cNvPr>
          <p:cNvSpPr txBox="1"/>
          <p:nvPr/>
        </p:nvSpPr>
        <p:spPr>
          <a:xfrm>
            <a:off x="2119458" y="1960708"/>
            <a:ext cx="79530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Sassoon Sans US 2023" pitchFamily="2" charset="77"/>
              </a:rPr>
              <a:t>Remember these four words.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85E381-D1BB-E571-E3FF-34443D9CC1FB}"/>
              </a:ext>
            </a:extLst>
          </p:cNvPr>
          <p:cNvSpPr txBox="1"/>
          <p:nvPr/>
        </p:nvSpPr>
        <p:spPr>
          <a:xfrm>
            <a:off x="2137387" y="5949432"/>
            <a:ext cx="79530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Sassoon Sans US 2023" pitchFamily="2" charset="77"/>
              </a:rPr>
              <a:t>One of them will be hidden, write down which one is missing.</a:t>
            </a:r>
          </a:p>
        </p:txBody>
      </p:sp>
    </p:spTree>
    <p:extLst>
      <p:ext uri="{BB962C8B-B14F-4D97-AF65-F5344CB8AC3E}">
        <p14:creationId xmlns:p14="http://schemas.microsoft.com/office/powerpoint/2010/main" val="2569169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706B-19D3-8F40-73B7-B866CF20A9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1A72E-D66C-3368-3671-BADCD87FFD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Starter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C360CC-F343-83E6-2E2C-BA5B524680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Where do the sound buttons go in these words?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4460CA-C217-753B-14E1-38EF6B45C9E9}"/>
              </a:ext>
            </a:extLst>
          </p:cNvPr>
          <p:cNvSpPr/>
          <p:nvPr/>
        </p:nvSpPr>
        <p:spPr>
          <a:xfrm>
            <a:off x="2142307" y="1913000"/>
            <a:ext cx="1313180" cy="923330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latin typeface="Sassoon Sans US 2023" pitchFamily="2" charset="77"/>
              </a:rPr>
              <a:t>nest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745DC9-B9D7-956F-5FCD-76F43E67D012}"/>
              </a:ext>
            </a:extLst>
          </p:cNvPr>
          <p:cNvSpPr/>
          <p:nvPr/>
        </p:nvSpPr>
        <p:spPr>
          <a:xfrm>
            <a:off x="5117482" y="1913000"/>
            <a:ext cx="18726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cap="none" spc="0" dirty="0">
                <a:ln w="0"/>
                <a:latin typeface="Sassoon Sans US 2023" pitchFamily="2" charset="77"/>
              </a:rPr>
              <a:t>stamp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16AAFC-D14F-743E-AF02-747871A90B3C}"/>
              </a:ext>
            </a:extLst>
          </p:cNvPr>
          <p:cNvSpPr/>
          <p:nvPr/>
        </p:nvSpPr>
        <p:spPr>
          <a:xfrm>
            <a:off x="8636080" y="1913000"/>
            <a:ext cx="11112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cap="none" spc="0" dirty="0">
                <a:ln w="0"/>
                <a:latin typeface="Sassoon Sans US 2023" pitchFamily="2" charset="77"/>
              </a:rPr>
              <a:t>run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11B374-9DDA-DA02-2162-F3E0A9A92CEA}"/>
              </a:ext>
            </a:extLst>
          </p:cNvPr>
          <p:cNvSpPr/>
          <p:nvPr/>
        </p:nvSpPr>
        <p:spPr>
          <a:xfrm>
            <a:off x="2008455" y="3208700"/>
            <a:ext cx="15808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cap="none" spc="0" dirty="0">
                <a:ln w="0"/>
                <a:latin typeface="Sassoon Sans US 2023" pitchFamily="2" charset="77"/>
              </a:rPr>
              <a:t>bond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594DFE-1191-5B21-46AF-5E3E7CF9D71A}"/>
              </a:ext>
            </a:extLst>
          </p:cNvPr>
          <p:cNvSpPr/>
          <p:nvPr/>
        </p:nvSpPr>
        <p:spPr>
          <a:xfrm>
            <a:off x="5359535" y="3208700"/>
            <a:ext cx="1388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latin typeface="Sassoon Sans US 2023" pitchFamily="2" charset="77"/>
              </a:rPr>
              <a:t>twin</a:t>
            </a:r>
            <a:endParaRPr lang="en-GB" sz="5400" cap="none" spc="0" dirty="0">
              <a:ln w="0"/>
              <a:latin typeface="Sassoon Sans US 2023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AD5CCD-759F-1983-E85E-B46EE7FBA0E1}"/>
              </a:ext>
            </a:extLst>
          </p:cNvPr>
          <p:cNvSpPr/>
          <p:nvPr/>
        </p:nvSpPr>
        <p:spPr>
          <a:xfrm>
            <a:off x="8578885" y="3208700"/>
            <a:ext cx="1321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cap="none" spc="0" dirty="0">
                <a:ln w="0"/>
                <a:latin typeface="Sassoon Sans US 2023" pitchFamily="2" charset="77"/>
              </a:rPr>
              <a:t>split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7D1A458-8547-A7F2-2B9D-7733B46451EF}"/>
              </a:ext>
            </a:extLst>
          </p:cNvPr>
          <p:cNvGrpSpPr/>
          <p:nvPr/>
        </p:nvGrpSpPr>
        <p:grpSpPr>
          <a:xfrm>
            <a:off x="8780785" y="2676216"/>
            <a:ext cx="780980" cy="157567"/>
            <a:chOff x="6435442" y="2224078"/>
            <a:chExt cx="780980" cy="157567"/>
          </a:xfrm>
          <a:solidFill>
            <a:srgbClr val="3372DC"/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939F72F-7BFC-F52B-9E61-905312227227}"/>
                </a:ext>
              </a:extLst>
            </p:cNvPr>
            <p:cNvSpPr/>
            <p:nvPr/>
          </p:nvSpPr>
          <p:spPr>
            <a:xfrm>
              <a:off x="6435442" y="2224114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D1BB9B9-2119-76A8-64C4-DFC017FB86FC}"/>
                </a:ext>
              </a:extLst>
            </p:cNvPr>
            <p:cNvSpPr/>
            <p:nvPr/>
          </p:nvSpPr>
          <p:spPr>
            <a:xfrm>
              <a:off x="6715839" y="2224078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3E062FF-48A4-5675-5206-539C5D1DD404}"/>
                </a:ext>
              </a:extLst>
            </p:cNvPr>
            <p:cNvSpPr/>
            <p:nvPr/>
          </p:nvSpPr>
          <p:spPr>
            <a:xfrm>
              <a:off x="7058889" y="2224114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72575CB-6948-2EF5-CE33-BC451EBC64E7}"/>
              </a:ext>
            </a:extLst>
          </p:cNvPr>
          <p:cNvGrpSpPr/>
          <p:nvPr/>
        </p:nvGrpSpPr>
        <p:grpSpPr>
          <a:xfrm>
            <a:off x="5476674" y="3966576"/>
            <a:ext cx="1078794" cy="161857"/>
            <a:chOff x="4777489" y="6057453"/>
            <a:chExt cx="1078794" cy="161857"/>
          </a:xfrm>
          <a:solidFill>
            <a:srgbClr val="3372DC"/>
          </a:solidFill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B317244-9AE1-26B2-990B-A12600D887F0}"/>
                </a:ext>
              </a:extLst>
            </p:cNvPr>
            <p:cNvSpPr/>
            <p:nvPr/>
          </p:nvSpPr>
          <p:spPr>
            <a:xfrm>
              <a:off x="4777489" y="6057453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682CEAA-3933-0B74-630D-A0A8F76D6C5E}"/>
                </a:ext>
              </a:extLst>
            </p:cNvPr>
            <p:cNvSpPr/>
            <p:nvPr/>
          </p:nvSpPr>
          <p:spPr>
            <a:xfrm>
              <a:off x="5457656" y="6061778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21DAE29-BB7A-C022-3EEE-A379A5FFB6AB}"/>
                </a:ext>
              </a:extLst>
            </p:cNvPr>
            <p:cNvSpPr/>
            <p:nvPr/>
          </p:nvSpPr>
          <p:spPr>
            <a:xfrm>
              <a:off x="5698750" y="6061779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D2C00F3-9A8D-B936-2FAD-A0639365EF2E}"/>
                </a:ext>
              </a:extLst>
            </p:cNvPr>
            <p:cNvSpPr/>
            <p:nvPr/>
          </p:nvSpPr>
          <p:spPr>
            <a:xfrm>
              <a:off x="5139756" y="6057454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430D9A4-D210-1B30-951C-BAB1B51C0CE6}"/>
              </a:ext>
            </a:extLst>
          </p:cNvPr>
          <p:cNvGrpSpPr/>
          <p:nvPr/>
        </p:nvGrpSpPr>
        <p:grpSpPr>
          <a:xfrm>
            <a:off x="434017" y="4633368"/>
            <a:ext cx="3488449" cy="1801011"/>
            <a:chOff x="568620" y="4610916"/>
            <a:chExt cx="3488449" cy="1801011"/>
          </a:xfrm>
        </p:grpSpPr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4EC02594-A37B-BEA1-AFC4-1C07B3A17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8620" y="4610916"/>
              <a:ext cx="1095796" cy="1801011"/>
            </a:xfrm>
            <a:prstGeom prst="rect">
              <a:avLst/>
            </a:prstGeom>
          </p:spPr>
        </p:pic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43B55AC2-FB8C-E748-C8AB-03EB2594338E}"/>
                </a:ext>
              </a:extLst>
            </p:cNvPr>
            <p:cNvSpPr/>
            <p:nvPr/>
          </p:nvSpPr>
          <p:spPr>
            <a:xfrm rot="16626670">
              <a:off x="2107179" y="4387029"/>
              <a:ext cx="1652641" cy="2247138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21389">
                  <a:moveTo>
                    <a:pt x="1621573" y="692999"/>
                  </a:moveTo>
                  <a:lnTo>
                    <a:pt x="1778397" y="1950054"/>
                  </a:lnTo>
                  <a:cubicBezTo>
                    <a:pt x="1799410" y="2118494"/>
                    <a:pt x="1679898" y="2272077"/>
                    <a:pt x="1511457" y="2293090"/>
                  </a:cubicBezTo>
                  <a:lnTo>
                    <a:pt x="502256" y="2418993"/>
                  </a:lnTo>
                  <a:cubicBezTo>
                    <a:pt x="333815" y="2440006"/>
                    <a:pt x="180233" y="2320494"/>
                    <a:pt x="159219" y="2152054"/>
                  </a:cubicBezTo>
                  <a:lnTo>
                    <a:pt x="2396" y="894999"/>
                  </a:lnTo>
                  <a:cubicBezTo>
                    <a:pt x="-18618" y="726559"/>
                    <a:pt x="100895" y="572976"/>
                    <a:pt x="269335" y="551963"/>
                  </a:cubicBezTo>
                  <a:lnTo>
                    <a:pt x="653406" y="504048"/>
                  </a:lnTo>
                  <a:lnTo>
                    <a:pt x="783961" y="0"/>
                  </a:lnTo>
                  <a:lnTo>
                    <a:pt x="906343" y="472493"/>
                  </a:lnTo>
                  <a:lnTo>
                    <a:pt x="1278537" y="426060"/>
                  </a:lnTo>
                  <a:cubicBezTo>
                    <a:pt x="1446977" y="405046"/>
                    <a:pt x="1600560" y="524559"/>
                    <a:pt x="1621573" y="692999"/>
                  </a:cubicBezTo>
                  <a:close/>
                </a:path>
              </a:pathLst>
            </a:cu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C3DE3FB-F8C8-ADED-CF5D-D8B662C7207E}"/>
                </a:ext>
              </a:extLst>
            </p:cNvPr>
            <p:cNvSpPr txBox="1"/>
            <p:nvPr/>
          </p:nvSpPr>
          <p:spPr>
            <a:xfrm>
              <a:off x="2396463" y="4874775"/>
              <a:ext cx="144373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Sassoon Sans US 2023" pitchFamily="2" charset="0"/>
                </a:rPr>
                <a:t>How many sounds are in the word </a:t>
              </a:r>
              <a:r>
                <a:rPr lang="en-GB" sz="2000" i="1" dirty="0">
                  <a:latin typeface="Sassoon Sans US 2023" pitchFamily="2" charset="0"/>
                </a:rPr>
                <a:t>nest</a:t>
              </a:r>
              <a:r>
                <a:rPr lang="en-GB" sz="2000" dirty="0">
                  <a:latin typeface="Sassoon Sans US 2023" pitchFamily="2" charset="0"/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A92592E-236C-F1DC-5936-E6A35715B4E4}"/>
              </a:ext>
            </a:extLst>
          </p:cNvPr>
          <p:cNvGrpSpPr/>
          <p:nvPr/>
        </p:nvGrpSpPr>
        <p:grpSpPr>
          <a:xfrm>
            <a:off x="5253705" y="2673668"/>
            <a:ext cx="1583604" cy="162662"/>
            <a:chOff x="5477191" y="2743910"/>
            <a:chExt cx="1583604" cy="16266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2FC96FA-ECE7-BD30-D253-AB19D2E4F2A8}"/>
                </a:ext>
              </a:extLst>
            </p:cNvPr>
            <p:cNvGrpSpPr/>
            <p:nvPr/>
          </p:nvGrpSpPr>
          <p:grpSpPr>
            <a:xfrm>
              <a:off x="5719393" y="2749005"/>
              <a:ext cx="879428" cy="157567"/>
              <a:chOff x="6330888" y="2224078"/>
              <a:chExt cx="879428" cy="157567"/>
            </a:xfrm>
            <a:solidFill>
              <a:srgbClr val="3372DC"/>
            </a:solidFill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DF9D71E-EF92-CF4E-CD62-92E59FB8F829}"/>
                  </a:ext>
                </a:extLst>
              </p:cNvPr>
              <p:cNvSpPr/>
              <p:nvPr/>
            </p:nvSpPr>
            <p:spPr>
              <a:xfrm>
                <a:off x="6330888" y="2224114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D29D7AAD-1DBB-7F04-B07F-20D6939D6DF6}"/>
                  </a:ext>
                </a:extLst>
              </p:cNvPr>
              <p:cNvSpPr/>
              <p:nvPr/>
            </p:nvSpPr>
            <p:spPr>
              <a:xfrm>
                <a:off x="6624882" y="2224078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06465562-B76A-A54C-0177-BBF681E1E075}"/>
                  </a:ext>
                </a:extLst>
              </p:cNvPr>
              <p:cNvSpPr/>
              <p:nvPr/>
            </p:nvSpPr>
            <p:spPr>
              <a:xfrm>
                <a:off x="7052783" y="2224114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E16C641-6592-FC68-FD88-A5ACC31D7727}"/>
                </a:ext>
              </a:extLst>
            </p:cNvPr>
            <p:cNvSpPr/>
            <p:nvPr/>
          </p:nvSpPr>
          <p:spPr>
            <a:xfrm>
              <a:off x="6903262" y="2743910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7564F34-EEC9-255A-FFBC-190D53CAB38D}"/>
                </a:ext>
              </a:extLst>
            </p:cNvPr>
            <p:cNvSpPr/>
            <p:nvPr/>
          </p:nvSpPr>
          <p:spPr>
            <a:xfrm>
              <a:off x="5477191" y="2749005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B517F3-1CB9-177B-4BB0-B3D20157D952}"/>
              </a:ext>
            </a:extLst>
          </p:cNvPr>
          <p:cNvGrpSpPr/>
          <p:nvPr/>
        </p:nvGrpSpPr>
        <p:grpSpPr>
          <a:xfrm>
            <a:off x="2330556" y="2673955"/>
            <a:ext cx="989205" cy="162088"/>
            <a:chOff x="2529722" y="2738779"/>
            <a:chExt cx="989205" cy="1620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1A10E44-0CE9-FF4C-586E-20BFBC8CAEE5}"/>
                </a:ext>
              </a:extLst>
            </p:cNvPr>
            <p:cNvGrpSpPr/>
            <p:nvPr/>
          </p:nvGrpSpPr>
          <p:grpSpPr>
            <a:xfrm>
              <a:off x="2529722" y="2743300"/>
              <a:ext cx="757636" cy="157567"/>
              <a:chOff x="6477648" y="2224078"/>
              <a:chExt cx="757636" cy="157567"/>
            </a:xfrm>
            <a:solidFill>
              <a:srgbClr val="3372DC"/>
            </a:solidFill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D82699B-F465-8E17-D4EE-3F7A14407892}"/>
                  </a:ext>
                </a:extLst>
              </p:cNvPr>
              <p:cNvSpPr/>
              <p:nvPr/>
            </p:nvSpPr>
            <p:spPr>
              <a:xfrm>
                <a:off x="6477648" y="2224114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0830493E-9A64-9CA9-A36C-739DEA8A7DCA}"/>
                  </a:ext>
                </a:extLst>
              </p:cNvPr>
              <p:cNvSpPr/>
              <p:nvPr/>
            </p:nvSpPr>
            <p:spPr>
              <a:xfrm>
                <a:off x="6807383" y="2224078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59DDD400-475D-D84C-A0AF-3F26D7C206D6}"/>
                  </a:ext>
                </a:extLst>
              </p:cNvPr>
              <p:cNvSpPr/>
              <p:nvPr/>
            </p:nvSpPr>
            <p:spPr>
              <a:xfrm>
                <a:off x="7077751" y="2224114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0C3AD54-D919-6D18-08E6-CD5B544CD171}"/>
                </a:ext>
              </a:extLst>
            </p:cNvPr>
            <p:cNvSpPr/>
            <p:nvPr/>
          </p:nvSpPr>
          <p:spPr>
            <a:xfrm>
              <a:off x="3361394" y="2738779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C26544F-EC82-F849-B6EF-AB4DA989F753}"/>
              </a:ext>
            </a:extLst>
          </p:cNvPr>
          <p:cNvGrpSpPr/>
          <p:nvPr/>
        </p:nvGrpSpPr>
        <p:grpSpPr>
          <a:xfrm>
            <a:off x="8320906" y="4633368"/>
            <a:ext cx="3429883" cy="1756665"/>
            <a:chOff x="8451231" y="4622734"/>
            <a:chExt cx="3429883" cy="1756665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040AFA43-FCE7-B5F0-87EB-02F99FC4E234}"/>
                </a:ext>
              </a:extLst>
            </p:cNvPr>
            <p:cNvGrpSpPr/>
            <p:nvPr/>
          </p:nvGrpSpPr>
          <p:grpSpPr>
            <a:xfrm>
              <a:off x="8563919" y="4622734"/>
              <a:ext cx="3317195" cy="1756665"/>
              <a:chOff x="2234008" y="4653935"/>
              <a:chExt cx="3317195" cy="1756665"/>
            </a:xfrm>
          </p:grpSpPr>
          <p:pic>
            <p:nvPicPr>
              <p:cNvPr id="58" name="Picture 57" descr="Icon&#10;&#10;Description automatically generated">
                <a:extLst>
                  <a:ext uri="{FF2B5EF4-FFF2-40B4-BE49-F238E27FC236}">
                    <a16:creationId xmlns:a16="http://schemas.microsoft.com/office/drawing/2014/main" id="{12987A3D-FE87-C519-0C4D-534FE01E9E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72952" y="4653935"/>
                <a:ext cx="1178251" cy="1756665"/>
              </a:xfrm>
              <a:prstGeom prst="rect">
                <a:avLst/>
              </a:prstGeom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2F8228E-9E55-903B-092C-DC201B97EB89}"/>
                  </a:ext>
                </a:extLst>
              </p:cNvPr>
              <p:cNvSpPr txBox="1"/>
              <p:nvPr/>
            </p:nvSpPr>
            <p:spPr>
              <a:xfrm>
                <a:off x="2234008" y="5007173"/>
                <a:ext cx="143356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Sassoon Sans US 2023" pitchFamily="2" charset="77"/>
                  </a:rPr>
                  <a:t>You need a dot for each sound you can hear.</a:t>
                </a:r>
              </a:p>
            </p:txBody>
          </p:sp>
        </p:grpSp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796F436E-00AD-973A-524C-3A2E6098DF38}"/>
                </a:ext>
              </a:extLst>
            </p:cNvPr>
            <p:cNvSpPr/>
            <p:nvPr/>
          </p:nvSpPr>
          <p:spPr>
            <a:xfrm>
              <a:off x="8451231" y="4793500"/>
              <a:ext cx="1658947" cy="1512374"/>
            </a:xfrm>
            <a:prstGeom prst="wedgeRoundRectCallout">
              <a:avLst>
                <a:gd name="adj1" fmla="val 77782"/>
                <a:gd name="adj2" fmla="val 5496"/>
                <a:gd name="adj3" fmla="val 16667"/>
              </a:avLst>
            </a:prstGeom>
            <a:noFill/>
            <a:ln w="38100">
              <a:solidFill>
                <a:srgbClr val="20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20D160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2D28EEA-FEB1-A889-DF40-B6527DE501AB}"/>
              </a:ext>
            </a:extLst>
          </p:cNvPr>
          <p:cNvGrpSpPr/>
          <p:nvPr/>
        </p:nvGrpSpPr>
        <p:grpSpPr>
          <a:xfrm>
            <a:off x="2193859" y="3968721"/>
            <a:ext cx="1202661" cy="157567"/>
            <a:chOff x="2304282" y="4054117"/>
            <a:chExt cx="1202661" cy="15756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99C2F66-887D-C1A2-603E-5A57F69DFE95}"/>
                </a:ext>
              </a:extLst>
            </p:cNvPr>
            <p:cNvGrpSpPr/>
            <p:nvPr/>
          </p:nvGrpSpPr>
          <p:grpSpPr>
            <a:xfrm>
              <a:off x="2304282" y="4054117"/>
              <a:ext cx="852311" cy="157567"/>
              <a:chOff x="6350334" y="2224078"/>
              <a:chExt cx="852311" cy="157567"/>
            </a:xfrm>
            <a:solidFill>
              <a:srgbClr val="3372DC"/>
            </a:solidFill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D62395D0-8219-B652-4FD8-AA8ECE74FF9A}"/>
                  </a:ext>
                </a:extLst>
              </p:cNvPr>
              <p:cNvSpPr/>
              <p:nvPr/>
            </p:nvSpPr>
            <p:spPr>
              <a:xfrm>
                <a:off x="6350334" y="2224114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924BE86F-0D9E-2816-8EC3-C3EF1F5BF3D6}"/>
                  </a:ext>
                </a:extLst>
              </p:cNvPr>
              <p:cNvSpPr/>
              <p:nvPr/>
            </p:nvSpPr>
            <p:spPr>
              <a:xfrm>
                <a:off x="6701430" y="2224078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BA5EA311-2CA2-F756-50E2-6C7682C9EF55}"/>
                  </a:ext>
                </a:extLst>
              </p:cNvPr>
              <p:cNvSpPr/>
              <p:nvPr/>
            </p:nvSpPr>
            <p:spPr>
              <a:xfrm>
                <a:off x="7045112" y="2224114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E84EC38-B58C-13C3-C6A3-B8C7D542CB41}"/>
                </a:ext>
              </a:extLst>
            </p:cNvPr>
            <p:cNvSpPr/>
            <p:nvPr/>
          </p:nvSpPr>
          <p:spPr>
            <a:xfrm>
              <a:off x="3349410" y="4054117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610C53B-FF32-0FFC-C589-BA2AFD6EE1B8}"/>
              </a:ext>
            </a:extLst>
          </p:cNvPr>
          <p:cNvGrpSpPr/>
          <p:nvPr/>
        </p:nvGrpSpPr>
        <p:grpSpPr>
          <a:xfrm>
            <a:off x="8706894" y="3966173"/>
            <a:ext cx="1060195" cy="162663"/>
            <a:chOff x="9000054" y="4053202"/>
            <a:chExt cx="1060195" cy="162663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A1A511D-E098-6098-7D8D-D1D7B32E0724}"/>
                </a:ext>
              </a:extLst>
            </p:cNvPr>
            <p:cNvSpPr/>
            <p:nvPr/>
          </p:nvSpPr>
          <p:spPr>
            <a:xfrm>
              <a:off x="9000054" y="4058334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61463E9-923A-AF76-7729-BA4E2CC953B2}"/>
                </a:ext>
              </a:extLst>
            </p:cNvPr>
            <p:cNvSpPr/>
            <p:nvPr/>
          </p:nvSpPr>
          <p:spPr>
            <a:xfrm>
              <a:off x="9559402" y="4055774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3C48993-3201-E428-1007-7887E49B3BC1}"/>
                </a:ext>
              </a:extLst>
            </p:cNvPr>
            <p:cNvSpPr/>
            <p:nvPr/>
          </p:nvSpPr>
          <p:spPr>
            <a:xfrm>
              <a:off x="9350587" y="4058334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78E2BCC-7BD9-0AF8-DED1-FF4C6BBE9160}"/>
                </a:ext>
              </a:extLst>
            </p:cNvPr>
            <p:cNvSpPr/>
            <p:nvPr/>
          </p:nvSpPr>
          <p:spPr>
            <a:xfrm>
              <a:off x="9729754" y="4053203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ABAFF51-6167-77D2-D07A-25D44447DCDB}"/>
                </a:ext>
              </a:extLst>
            </p:cNvPr>
            <p:cNvSpPr/>
            <p:nvPr/>
          </p:nvSpPr>
          <p:spPr>
            <a:xfrm>
              <a:off x="9902716" y="4053202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pic>
        <p:nvPicPr>
          <p:cNvPr id="56" name="Picture 5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4BF05BE-6648-5E08-46CD-100BCE534D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500"/>
          <a:stretch/>
        </p:blipFill>
        <p:spPr>
          <a:xfrm>
            <a:off x="4721781" y="4500400"/>
            <a:ext cx="2748438" cy="193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7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5" grpId="0"/>
      <p:bldP spid="16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FBB15-5EF5-0BCE-AED2-F59D62BC494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19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C6D457-6B08-402C-691E-168552DBC5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Memory Game</a:t>
            </a:r>
          </a:p>
        </p:txBody>
      </p:sp>
      <p:pic>
        <p:nvPicPr>
          <p:cNvPr id="6" name="Picture 2" descr="Brain, Brainstorming, Character, Smart, Think, Head">
            <a:extLst>
              <a:ext uri="{FF2B5EF4-FFF2-40B4-BE49-F238E27FC236}">
                <a16:creationId xmlns:a16="http://schemas.microsoft.com/office/drawing/2014/main" id="{CAA287F9-6D85-2DDB-A5B7-3D74D10D3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917" y="5062330"/>
            <a:ext cx="1673162" cy="149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B0E88D-316A-9AF0-A3CF-55A207D66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21" y="5163216"/>
            <a:ext cx="1645997" cy="1391898"/>
          </a:xfrm>
          <a:prstGeom prst="ellipse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7C47649-B726-261D-7DDB-77A67D879D8A}"/>
              </a:ext>
            </a:extLst>
          </p:cNvPr>
          <p:cNvGraphicFramePr>
            <a:graphicFrameLocks noGrp="1"/>
          </p:cNvGraphicFramePr>
          <p:nvPr/>
        </p:nvGraphicFramePr>
        <p:xfrm>
          <a:off x="2380593" y="2615873"/>
          <a:ext cx="7378262" cy="29523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41226">
                  <a:extLst>
                    <a:ext uri="{9D8B030D-6E8A-4147-A177-3AD203B41FA5}">
                      <a16:colId xmlns:a16="http://schemas.microsoft.com/office/drawing/2014/main" val="4028506769"/>
                    </a:ext>
                  </a:extLst>
                </a:gridCol>
                <a:gridCol w="3637036">
                  <a:extLst>
                    <a:ext uri="{9D8B030D-6E8A-4147-A177-3AD203B41FA5}">
                      <a16:colId xmlns:a16="http://schemas.microsoft.com/office/drawing/2014/main" val="1592644430"/>
                    </a:ext>
                  </a:extLst>
                </a:gridCol>
              </a:tblGrid>
              <a:tr h="1476188">
                <a:tc>
                  <a:txBody>
                    <a:bodyPr/>
                    <a:lstStyle/>
                    <a:p>
                      <a:pPr algn="ctr"/>
                      <a:endParaRPr lang="en-GB" sz="2900" b="0" i="0" dirty="0">
                        <a:solidFill>
                          <a:srgbClr val="0432FF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marL="83146" marR="83146" marT="41573" marB="41573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900" b="0" i="0" dirty="0">
                        <a:solidFill>
                          <a:srgbClr val="0432FF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marL="83146" marR="83146" marT="41573" marB="41573" anchor="ctr"/>
                </a:tc>
                <a:extLst>
                  <a:ext uri="{0D108BD9-81ED-4DB2-BD59-A6C34878D82A}">
                    <a16:rowId xmlns:a16="http://schemas.microsoft.com/office/drawing/2014/main" val="4126672874"/>
                  </a:ext>
                </a:extLst>
              </a:tr>
              <a:tr h="1476188">
                <a:tc>
                  <a:txBody>
                    <a:bodyPr/>
                    <a:lstStyle/>
                    <a:p>
                      <a:pPr algn="ctr"/>
                      <a:endParaRPr lang="en-GB" sz="2900" b="0" i="0" dirty="0">
                        <a:solidFill>
                          <a:srgbClr val="0432FF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marL="83146" marR="83146" marT="41573" marB="41573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900" b="0" i="0" dirty="0">
                        <a:solidFill>
                          <a:srgbClr val="0432FF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marL="83146" marR="83146" marT="41573" marB="41573" anchor="ctr"/>
                </a:tc>
                <a:extLst>
                  <a:ext uri="{0D108BD9-81ED-4DB2-BD59-A6C34878D82A}">
                    <a16:rowId xmlns:a16="http://schemas.microsoft.com/office/drawing/2014/main" val="1482654585"/>
                  </a:ext>
                </a:extLst>
              </a:tr>
            </a:tbl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367BBE8-2AFD-6A3F-9A35-D5D31D3E3EFD}"/>
              </a:ext>
            </a:extLst>
          </p:cNvPr>
          <p:cNvSpPr/>
          <p:nvPr/>
        </p:nvSpPr>
        <p:spPr>
          <a:xfrm>
            <a:off x="6728571" y="4492488"/>
            <a:ext cx="244577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372DC"/>
                </a:solidFill>
                <a:latin typeface="Sassoon Sans US 2023" pitchFamily="2" charset="77"/>
              </a:rPr>
              <a:t>branch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D27C054-378D-4BF6-8CDE-7B622E09C4A0}"/>
              </a:ext>
            </a:extLst>
          </p:cNvPr>
          <p:cNvSpPr/>
          <p:nvPr/>
        </p:nvSpPr>
        <p:spPr>
          <a:xfrm>
            <a:off x="6854593" y="3023850"/>
            <a:ext cx="219373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FF3760"/>
                </a:solidFill>
                <a:latin typeface="Sassoon Sans US 2023" pitchFamily="2" charset="77"/>
              </a:rPr>
              <a:t>squish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6614873-B901-ED4B-0101-57BE76A51A54}"/>
              </a:ext>
            </a:extLst>
          </p:cNvPr>
          <p:cNvSpPr/>
          <p:nvPr/>
        </p:nvSpPr>
        <p:spPr>
          <a:xfrm>
            <a:off x="3024760" y="4492488"/>
            <a:ext cx="2561829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372DC"/>
                </a:solidFill>
                <a:latin typeface="Sassoon Sans US 2023" pitchFamily="2" charset="77"/>
              </a:rPr>
              <a:t>strong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C867A42-F52C-1FB0-37C1-C149C1CCC7F2}"/>
              </a:ext>
            </a:extLst>
          </p:cNvPr>
          <p:cNvSpPr/>
          <p:nvPr/>
        </p:nvSpPr>
        <p:spPr>
          <a:xfrm>
            <a:off x="2775576" y="3023850"/>
            <a:ext cx="3060199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372DC"/>
                </a:solidFill>
                <a:latin typeface="Sassoon Sans US 2023" pitchFamily="2" charset="77"/>
              </a:rPr>
              <a:t>thick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702189-DC54-9631-27EC-83E62AC97B32}"/>
              </a:ext>
            </a:extLst>
          </p:cNvPr>
          <p:cNvSpPr txBox="1"/>
          <p:nvPr/>
        </p:nvSpPr>
        <p:spPr>
          <a:xfrm>
            <a:off x="2119458" y="1960708"/>
            <a:ext cx="79530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3372DC"/>
                </a:solidFill>
                <a:latin typeface="Sassoon Sans US 2023" pitchFamily="2" charset="77"/>
              </a:rPr>
              <a:t>Which word is missing?</a:t>
            </a:r>
          </a:p>
        </p:txBody>
      </p:sp>
    </p:spTree>
    <p:extLst>
      <p:ext uri="{BB962C8B-B14F-4D97-AF65-F5344CB8AC3E}">
        <p14:creationId xmlns:p14="http://schemas.microsoft.com/office/powerpoint/2010/main" val="84938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FBB15-5EF5-0BCE-AED2-F59D62BC494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20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C6D457-6B08-402C-691E-168552DBC5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Memory Game</a:t>
            </a:r>
          </a:p>
        </p:txBody>
      </p:sp>
      <p:pic>
        <p:nvPicPr>
          <p:cNvPr id="6" name="Picture 2" descr="Brain, Brainstorming, Character, Smart, Think, Head">
            <a:extLst>
              <a:ext uri="{FF2B5EF4-FFF2-40B4-BE49-F238E27FC236}">
                <a16:creationId xmlns:a16="http://schemas.microsoft.com/office/drawing/2014/main" id="{CAA287F9-6D85-2DDB-A5B7-3D74D10D3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917" y="5062330"/>
            <a:ext cx="1673162" cy="149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B0E88D-316A-9AF0-A3CF-55A207D66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21" y="5163216"/>
            <a:ext cx="1645997" cy="1391898"/>
          </a:xfrm>
          <a:prstGeom prst="ellipse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7C47649-B726-261D-7DDB-77A67D879D8A}"/>
              </a:ext>
            </a:extLst>
          </p:cNvPr>
          <p:cNvGraphicFramePr>
            <a:graphicFrameLocks noGrp="1"/>
          </p:cNvGraphicFramePr>
          <p:nvPr/>
        </p:nvGraphicFramePr>
        <p:xfrm>
          <a:off x="2380593" y="2615873"/>
          <a:ext cx="7378262" cy="29523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41226">
                  <a:extLst>
                    <a:ext uri="{9D8B030D-6E8A-4147-A177-3AD203B41FA5}">
                      <a16:colId xmlns:a16="http://schemas.microsoft.com/office/drawing/2014/main" val="4028506769"/>
                    </a:ext>
                  </a:extLst>
                </a:gridCol>
                <a:gridCol w="3637036">
                  <a:extLst>
                    <a:ext uri="{9D8B030D-6E8A-4147-A177-3AD203B41FA5}">
                      <a16:colId xmlns:a16="http://schemas.microsoft.com/office/drawing/2014/main" val="1592644430"/>
                    </a:ext>
                  </a:extLst>
                </a:gridCol>
              </a:tblGrid>
              <a:tr h="1476188">
                <a:tc>
                  <a:txBody>
                    <a:bodyPr/>
                    <a:lstStyle/>
                    <a:p>
                      <a:pPr algn="ctr"/>
                      <a:endParaRPr lang="en-GB" sz="2900" b="0" i="0" dirty="0">
                        <a:solidFill>
                          <a:srgbClr val="0432FF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marL="83146" marR="83146" marT="41573" marB="41573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900" b="0" i="0" dirty="0">
                        <a:solidFill>
                          <a:srgbClr val="0432FF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marL="83146" marR="83146" marT="41573" marB="41573" anchor="ctr"/>
                </a:tc>
                <a:extLst>
                  <a:ext uri="{0D108BD9-81ED-4DB2-BD59-A6C34878D82A}">
                    <a16:rowId xmlns:a16="http://schemas.microsoft.com/office/drawing/2014/main" val="4126672874"/>
                  </a:ext>
                </a:extLst>
              </a:tr>
              <a:tr h="1476188">
                <a:tc>
                  <a:txBody>
                    <a:bodyPr/>
                    <a:lstStyle/>
                    <a:p>
                      <a:pPr algn="ctr"/>
                      <a:endParaRPr lang="en-GB" sz="2900" b="0" i="0" dirty="0">
                        <a:solidFill>
                          <a:srgbClr val="0432FF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marL="83146" marR="83146" marT="41573" marB="41573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900" b="0" i="0" dirty="0">
                        <a:solidFill>
                          <a:srgbClr val="0432FF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marL="83146" marR="83146" marT="41573" marB="41573" anchor="ctr"/>
                </a:tc>
                <a:extLst>
                  <a:ext uri="{0D108BD9-81ED-4DB2-BD59-A6C34878D82A}">
                    <a16:rowId xmlns:a16="http://schemas.microsoft.com/office/drawing/2014/main" val="1482654585"/>
                  </a:ext>
                </a:extLst>
              </a:tr>
            </a:tbl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367BBE8-2AFD-6A3F-9A35-D5D31D3E3EFD}"/>
              </a:ext>
            </a:extLst>
          </p:cNvPr>
          <p:cNvSpPr/>
          <p:nvPr/>
        </p:nvSpPr>
        <p:spPr>
          <a:xfrm>
            <a:off x="3082788" y="4492488"/>
            <a:ext cx="244577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372DC"/>
                </a:solidFill>
                <a:latin typeface="Sassoon Sans US 2023" pitchFamily="2" charset="77"/>
              </a:rPr>
              <a:t>quick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D27C054-378D-4BF6-8CDE-7B622E09C4A0}"/>
              </a:ext>
            </a:extLst>
          </p:cNvPr>
          <p:cNvSpPr/>
          <p:nvPr/>
        </p:nvSpPr>
        <p:spPr>
          <a:xfrm>
            <a:off x="6728572" y="4492488"/>
            <a:ext cx="2445776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372DC"/>
                </a:solidFill>
                <a:latin typeface="Sassoon Sans US 2023" pitchFamily="2" charset="77"/>
              </a:rPr>
              <a:t>squish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6614873-B901-ED4B-0101-57BE76A51A54}"/>
              </a:ext>
            </a:extLst>
          </p:cNvPr>
          <p:cNvSpPr/>
          <p:nvPr/>
        </p:nvSpPr>
        <p:spPr>
          <a:xfrm>
            <a:off x="6670546" y="3010202"/>
            <a:ext cx="2561829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372DC"/>
                </a:solidFill>
                <a:latin typeface="Sassoon Sans US 2023" pitchFamily="2" charset="77"/>
              </a:rPr>
              <a:t>things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C867A42-F52C-1FB0-37C1-C149C1CCC7F2}"/>
              </a:ext>
            </a:extLst>
          </p:cNvPr>
          <p:cNvSpPr/>
          <p:nvPr/>
        </p:nvSpPr>
        <p:spPr>
          <a:xfrm>
            <a:off x="2775576" y="3023850"/>
            <a:ext cx="3060199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372DC"/>
                </a:solidFill>
                <a:latin typeface="Sassoon Sans US 2023" pitchFamily="2" charset="77"/>
              </a:rPr>
              <a:t>chicken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702189-DC54-9631-27EC-83E62AC97B32}"/>
              </a:ext>
            </a:extLst>
          </p:cNvPr>
          <p:cNvSpPr txBox="1"/>
          <p:nvPr/>
        </p:nvSpPr>
        <p:spPr>
          <a:xfrm>
            <a:off x="2119458" y="1960708"/>
            <a:ext cx="79530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Sassoon Sans US 2023" pitchFamily="2" charset="77"/>
              </a:rPr>
              <a:t>Remember these four words.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85E381-D1BB-E571-E3FF-34443D9CC1FB}"/>
              </a:ext>
            </a:extLst>
          </p:cNvPr>
          <p:cNvSpPr txBox="1"/>
          <p:nvPr/>
        </p:nvSpPr>
        <p:spPr>
          <a:xfrm>
            <a:off x="2137387" y="5949432"/>
            <a:ext cx="79530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Sassoon Sans US 2023" pitchFamily="2" charset="77"/>
              </a:rPr>
              <a:t>One of them will be hidden, write down which one is missing.</a:t>
            </a:r>
          </a:p>
        </p:txBody>
      </p:sp>
    </p:spTree>
    <p:extLst>
      <p:ext uri="{BB962C8B-B14F-4D97-AF65-F5344CB8AC3E}">
        <p14:creationId xmlns:p14="http://schemas.microsoft.com/office/powerpoint/2010/main" val="2365555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FBB15-5EF5-0BCE-AED2-F59D62BC494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21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C6D457-6B08-402C-691E-168552DBC5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Memory Game</a:t>
            </a:r>
          </a:p>
        </p:txBody>
      </p:sp>
      <p:pic>
        <p:nvPicPr>
          <p:cNvPr id="6" name="Picture 2" descr="Brain, Brainstorming, Character, Smart, Think, Head">
            <a:extLst>
              <a:ext uri="{FF2B5EF4-FFF2-40B4-BE49-F238E27FC236}">
                <a16:creationId xmlns:a16="http://schemas.microsoft.com/office/drawing/2014/main" id="{CAA287F9-6D85-2DDB-A5B7-3D74D10D3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917" y="5062330"/>
            <a:ext cx="1673162" cy="149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B0E88D-316A-9AF0-A3CF-55A207D66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21" y="5163216"/>
            <a:ext cx="1645997" cy="1391898"/>
          </a:xfrm>
          <a:prstGeom prst="ellipse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7C47649-B726-261D-7DDB-77A67D879D8A}"/>
              </a:ext>
            </a:extLst>
          </p:cNvPr>
          <p:cNvGraphicFramePr>
            <a:graphicFrameLocks noGrp="1"/>
          </p:cNvGraphicFramePr>
          <p:nvPr/>
        </p:nvGraphicFramePr>
        <p:xfrm>
          <a:off x="2380593" y="2615873"/>
          <a:ext cx="7378262" cy="29523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41226">
                  <a:extLst>
                    <a:ext uri="{9D8B030D-6E8A-4147-A177-3AD203B41FA5}">
                      <a16:colId xmlns:a16="http://schemas.microsoft.com/office/drawing/2014/main" val="4028506769"/>
                    </a:ext>
                  </a:extLst>
                </a:gridCol>
                <a:gridCol w="3637036">
                  <a:extLst>
                    <a:ext uri="{9D8B030D-6E8A-4147-A177-3AD203B41FA5}">
                      <a16:colId xmlns:a16="http://schemas.microsoft.com/office/drawing/2014/main" val="1592644430"/>
                    </a:ext>
                  </a:extLst>
                </a:gridCol>
              </a:tblGrid>
              <a:tr h="1476188">
                <a:tc>
                  <a:txBody>
                    <a:bodyPr/>
                    <a:lstStyle/>
                    <a:p>
                      <a:pPr algn="ctr"/>
                      <a:endParaRPr lang="en-GB" sz="2900" b="0" i="0" dirty="0">
                        <a:solidFill>
                          <a:srgbClr val="0432FF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marL="83146" marR="83146" marT="41573" marB="41573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900" b="0" i="0" dirty="0">
                        <a:solidFill>
                          <a:srgbClr val="0432FF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marL="83146" marR="83146" marT="41573" marB="41573" anchor="ctr"/>
                </a:tc>
                <a:extLst>
                  <a:ext uri="{0D108BD9-81ED-4DB2-BD59-A6C34878D82A}">
                    <a16:rowId xmlns:a16="http://schemas.microsoft.com/office/drawing/2014/main" val="4126672874"/>
                  </a:ext>
                </a:extLst>
              </a:tr>
              <a:tr h="1476188">
                <a:tc>
                  <a:txBody>
                    <a:bodyPr/>
                    <a:lstStyle/>
                    <a:p>
                      <a:pPr algn="ctr"/>
                      <a:endParaRPr lang="en-GB" sz="2900" b="0" i="0" dirty="0">
                        <a:solidFill>
                          <a:srgbClr val="0432FF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marL="83146" marR="83146" marT="41573" marB="41573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900" b="0" i="0" dirty="0">
                        <a:solidFill>
                          <a:srgbClr val="0432FF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marL="83146" marR="83146" marT="41573" marB="41573" anchor="ctr"/>
                </a:tc>
                <a:extLst>
                  <a:ext uri="{0D108BD9-81ED-4DB2-BD59-A6C34878D82A}">
                    <a16:rowId xmlns:a16="http://schemas.microsoft.com/office/drawing/2014/main" val="1482654585"/>
                  </a:ext>
                </a:extLst>
              </a:tr>
            </a:tbl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367BBE8-2AFD-6A3F-9A35-D5D31D3E3EFD}"/>
              </a:ext>
            </a:extLst>
          </p:cNvPr>
          <p:cNvSpPr/>
          <p:nvPr/>
        </p:nvSpPr>
        <p:spPr>
          <a:xfrm>
            <a:off x="6728571" y="4492488"/>
            <a:ext cx="244577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372DC"/>
                </a:solidFill>
                <a:latin typeface="Sassoon Sans US 2023" pitchFamily="2" charset="77"/>
              </a:rPr>
              <a:t>squish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D27C054-378D-4BF6-8CDE-7B622E09C4A0}"/>
              </a:ext>
            </a:extLst>
          </p:cNvPr>
          <p:cNvSpPr/>
          <p:nvPr/>
        </p:nvSpPr>
        <p:spPr>
          <a:xfrm>
            <a:off x="6854593" y="3023850"/>
            <a:ext cx="219373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372DC"/>
                </a:solidFill>
                <a:latin typeface="Sassoon Sans US 2023" pitchFamily="2" charset="77"/>
              </a:rPr>
              <a:t>things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6614873-B901-ED4B-0101-57BE76A51A54}"/>
              </a:ext>
            </a:extLst>
          </p:cNvPr>
          <p:cNvSpPr/>
          <p:nvPr/>
        </p:nvSpPr>
        <p:spPr>
          <a:xfrm>
            <a:off x="3024760" y="4492488"/>
            <a:ext cx="2561829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372DC"/>
                </a:solidFill>
                <a:latin typeface="Sassoon Sans US 2023" pitchFamily="2" charset="77"/>
              </a:rPr>
              <a:t>quick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C867A42-F52C-1FB0-37C1-C149C1CCC7F2}"/>
              </a:ext>
            </a:extLst>
          </p:cNvPr>
          <p:cNvSpPr/>
          <p:nvPr/>
        </p:nvSpPr>
        <p:spPr>
          <a:xfrm>
            <a:off x="2775576" y="3023850"/>
            <a:ext cx="3060199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FF3760"/>
                </a:solidFill>
                <a:latin typeface="Sassoon Sans US 2023" pitchFamily="2" charset="77"/>
              </a:rPr>
              <a:t>chicken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702189-DC54-9631-27EC-83E62AC97B32}"/>
              </a:ext>
            </a:extLst>
          </p:cNvPr>
          <p:cNvSpPr txBox="1"/>
          <p:nvPr/>
        </p:nvSpPr>
        <p:spPr>
          <a:xfrm>
            <a:off x="2119458" y="1960708"/>
            <a:ext cx="79530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3372DC"/>
                </a:solidFill>
                <a:latin typeface="Sassoon Sans US 2023" pitchFamily="2" charset="77"/>
              </a:rPr>
              <a:t>Which word is missing?</a:t>
            </a:r>
          </a:p>
        </p:txBody>
      </p:sp>
    </p:spTree>
    <p:extLst>
      <p:ext uri="{BB962C8B-B14F-4D97-AF65-F5344CB8AC3E}">
        <p14:creationId xmlns:p14="http://schemas.microsoft.com/office/powerpoint/2010/main" val="229034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22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86761" y="628321"/>
            <a:ext cx="7414848" cy="320675"/>
          </a:xfrm>
        </p:spPr>
        <p:txBody>
          <a:bodyPr/>
          <a:lstStyle/>
          <a:p>
            <a:r>
              <a:rPr lang="en-GB" dirty="0"/>
              <a:t>Words for Independent Extended Learning (Optional)</a:t>
            </a:r>
            <a:endParaRPr lang="en-GB" dirty="0">
              <a:latin typeface="Muli" pitchFamily="2" charset="77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EB4DFC9-E58D-2ECB-453D-8288AF828C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6794608"/>
              </p:ext>
            </p:extLst>
          </p:nvPr>
        </p:nvGraphicFramePr>
        <p:xfrm>
          <a:off x="301170" y="1748366"/>
          <a:ext cx="11586030" cy="48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7206">
                  <a:extLst>
                    <a:ext uri="{9D8B030D-6E8A-4147-A177-3AD203B41FA5}">
                      <a16:colId xmlns:a16="http://schemas.microsoft.com/office/drawing/2014/main" val="339552166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2116028060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3102027189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3668570163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3621474053"/>
                    </a:ext>
                  </a:extLst>
                </a:gridCol>
              </a:tblGrid>
              <a:tr h="2416024">
                <a:tc>
                  <a:txBody>
                    <a:bodyPr/>
                    <a:lstStyle/>
                    <a:p>
                      <a:pPr algn="ctr"/>
                      <a:r>
                        <a:rPr lang="en-GB" sz="5400" b="0" dirty="0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chicken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0" dirty="0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squish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0" dirty="0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pick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0" dirty="0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shop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0" dirty="0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wish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8617191"/>
                  </a:ext>
                </a:extLst>
              </a:tr>
              <a:tr h="2416024">
                <a:tc>
                  <a:txBody>
                    <a:bodyPr/>
                    <a:lstStyle/>
                    <a:p>
                      <a:pPr algn="ctr"/>
                      <a:r>
                        <a:rPr lang="en-GB" sz="5400" b="0" dirty="0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strong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0" dirty="0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things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0" dirty="0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thick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0" dirty="0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quick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0" dirty="0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branch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3695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34826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23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18537" y="628321"/>
            <a:ext cx="7951296" cy="320675"/>
          </a:xfrm>
        </p:spPr>
        <p:txBody>
          <a:bodyPr/>
          <a:lstStyle/>
          <a:p>
            <a:r>
              <a:rPr lang="en-GB" dirty="0"/>
              <a:t>Words for Independent Extended Learning (Optional)</a:t>
            </a:r>
            <a:endParaRPr lang="en-GB" dirty="0">
              <a:latin typeface="Muli" pitchFamily="2" charset="77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EB4DFC9-E58D-2ECB-453D-8288AF828C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78934"/>
              </p:ext>
            </p:extLst>
          </p:nvPr>
        </p:nvGraphicFramePr>
        <p:xfrm>
          <a:off x="301170" y="1748366"/>
          <a:ext cx="11586030" cy="48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7206">
                  <a:extLst>
                    <a:ext uri="{9D8B030D-6E8A-4147-A177-3AD203B41FA5}">
                      <a16:colId xmlns:a16="http://schemas.microsoft.com/office/drawing/2014/main" val="339552166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2116028060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3102027189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3668570163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3621474053"/>
                    </a:ext>
                  </a:extLst>
                </a:gridCol>
              </a:tblGrid>
              <a:tr h="2416024">
                <a:tc>
                  <a:txBody>
                    <a:bodyPr/>
                    <a:lstStyle/>
                    <a:p>
                      <a:pPr algn="ctr"/>
                      <a:r>
                        <a:rPr lang="en-GB" sz="5400" b="0" dirty="0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chicken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0" dirty="0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squish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0" dirty="0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things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0" dirty="0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thick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0" dirty="0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quick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8617191"/>
                  </a:ext>
                </a:extLst>
              </a:tr>
              <a:tr h="2416024">
                <a:tc>
                  <a:txBody>
                    <a:bodyPr/>
                    <a:lstStyle/>
                    <a:p>
                      <a:pPr algn="ctr"/>
                      <a:endParaRPr lang="en-GB" sz="4400" b="1" dirty="0">
                        <a:solidFill>
                          <a:schemeClr val="tx1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400" b="1" dirty="0">
                        <a:solidFill>
                          <a:schemeClr val="tx1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400" b="1" dirty="0">
                        <a:solidFill>
                          <a:schemeClr val="tx1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400" b="1" dirty="0">
                        <a:solidFill>
                          <a:schemeClr val="tx1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400" b="1" dirty="0">
                        <a:solidFill>
                          <a:schemeClr val="tx1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3695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6951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24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47721" y="628321"/>
            <a:ext cx="7292928" cy="320675"/>
          </a:xfrm>
        </p:spPr>
        <p:txBody>
          <a:bodyPr/>
          <a:lstStyle/>
          <a:p>
            <a:r>
              <a:rPr lang="en-GB" dirty="0"/>
              <a:t>Pictures for Independent Extended Learning (Optional)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EB4DFC9-E58D-2ECB-453D-8288AF828C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504620"/>
              </p:ext>
            </p:extLst>
          </p:nvPr>
        </p:nvGraphicFramePr>
        <p:xfrm>
          <a:off x="301170" y="1748366"/>
          <a:ext cx="11586030" cy="48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7206">
                  <a:extLst>
                    <a:ext uri="{9D8B030D-6E8A-4147-A177-3AD203B41FA5}">
                      <a16:colId xmlns:a16="http://schemas.microsoft.com/office/drawing/2014/main" val="339552166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2116028060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3102027189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3668570163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3621474053"/>
                    </a:ext>
                  </a:extLst>
                </a:gridCol>
              </a:tblGrid>
              <a:tr h="2416024">
                <a:tc>
                  <a:txBody>
                    <a:bodyPr/>
                    <a:lstStyle/>
                    <a:p>
                      <a:pPr algn="ctr"/>
                      <a:endParaRPr lang="en-GB" sz="3200" b="0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600" b="0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600" b="0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600" b="0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600" b="0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8617191"/>
                  </a:ext>
                </a:extLst>
              </a:tr>
              <a:tr h="2416024">
                <a:tc>
                  <a:txBody>
                    <a:bodyPr/>
                    <a:lstStyle/>
                    <a:p>
                      <a:pPr algn="ctr"/>
                      <a:endParaRPr lang="en-GB" sz="3200" b="0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600" b="0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600" b="0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600" b="0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0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369593"/>
                  </a:ext>
                </a:extLst>
              </a:tr>
            </a:tbl>
          </a:graphicData>
        </a:graphic>
      </p:graphicFrame>
      <p:pic>
        <p:nvPicPr>
          <p:cNvPr id="3" name="Picture 2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940CE077-FF70-4698-2711-1790F70A3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90277" y="2066613"/>
            <a:ext cx="1914580" cy="1656000"/>
          </a:xfrm>
          <a:prstGeom prst="rect">
            <a:avLst/>
          </a:prstGeom>
        </p:spPr>
      </p:pic>
      <p:pic>
        <p:nvPicPr>
          <p:cNvPr id="6" name="Picture 5" descr="A brown stick with a green leaf&#10;&#10;Description automatically generated with low confidence">
            <a:extLst>
              <a:ext uri="{FF2B5EF4-FFF2-40B4-BE49-F238E27FC236}">
                <a16:creationId xmlns:a16="http://schemas.microsoft.com/office/drawing/2014/main" id="{19CACCD8-164E-0E2B-BD6B-7F3267A0C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77990">
            <a:off x="9931207" y="4622355"/>
            <a:ext cx="1668801" cy="1596902"/>
          </a:xfrm>
          <a:prstGeom prst="rect">
            <a:avLst/>
          </a:prstGeom>
        </p:spPr>
      </p:pic>
      <p:pic>
        <p:nvPicPr>
          <p:cNvPr id="7" name="Picture 6" descr="A cartoon of a lamp&#10;&#10;Description automatically generated with medium confidence">
            <a:extLst>
              <a:ext uri="{FF2B5EF4-FFF2-40B4-BE49-F238E27FC236}">
                <a16:creationId xmlns:a16="http://schemas.microsoft.com/office/drawing/2014/main" id="{7C4FDB0D-8670-BAD8-4DA7-65B6DCE64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6021" y="2158708"/>
            <a:ext cx="1819171" cy="147181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8E97069-9DC9-9B11-CFA0-BCCA99A33C75}"/>
              </a:ext>
            </a:extLst>
          </p:cNvPr>
          <p:cNvGrpSpPr/>
          <p:nvPr/>
        </p:nvGrpSpPr>
        <p:grpSpPr>
          <a:xfrm>
            <a:off x="7333641" y="1748366"/>
            <a:ext cx="2135243" cy="2402237"/>
            <a:chOff x="7333641" y="1748366"/>
            <a:chExt cx="2135243" cy="2402237"/>
          </a:xfrm>
        </p:grpSpPr>
        <p:pic>
          <p:nvPicPr>
            <p:cNvPr id="8" name="Picture 2" descr="Free vector graphics of City">
              <a:extLst>
                <a:ext uri="{FF2B5EF4-FFF2-40B4-BE49-F238E27FC236}">
                  <a16:creationId xmlns:a16="http://schemas.microsoft.com/office/drawing/2014/main" id="{3CD77D76-83C2-9E0B-9DD8-59CD2F2A5E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114" b="-6388"/>
            <a:stretch/>
          </p:blipFill>
          <p:spPr bwMode="auto">
            <a:xfrm>
              <a:off x="7333641" y="1748366"/>
              <a:ext cx="2135243" cy="2402237"/>
            </a:xfrm>
            <a:prstGeom prst="round1Rect">
              <a:avLst>
                <a:gd name="adj" fmla="val 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A9CAB2C-AE1A-9812-E40E-8C7B50CD2544}"/>
                    </a:ext>
                  </a:extLst>
                </p14:cNvPr>
                <p14:cNvContentPartPr/>
                <p14:nvPr/>
              </p14:nvContentPartPr>
              <p14:xfrm>
                <a:off x="8197615" y="2159213"/>
                <a:ext cx="441720" cy="950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A9CAB2C-AE1A-9812-E40E-8C7B50CD254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188615" y="2150573"/>
                  <a:ext cx="459360" cy="11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782658-0620-9418-D1D9-DFAFB3720C0E}"/>
              </a:ext>
            </a:extLst>
          </p:cNvPr>
          <p:cNvGrpSpPr/>
          <p:nvPr/>
        </p:nvGrpSpPr>
        <p:grpSpPr>
          <a:xfrm>
            <a:off x="7362217" y="4949973"/>
            <a:ext cx="2039662" cy="859559"/>
            <a:chOff x="4783015" y="3139266"/>
            <a:chExt cx="3820297" cy="1609958"/>
          </a:xfrm>
        </p:grpSpPr>
        <p:pic>
          <p:nvPicPr>
            <p:cNvPr id="12" name="Picture 11" descr="Shape&#10;&#10;Description automatically generated">
              <a:extLst>
                <a:ext uri="{FF2B5EF4-FFF2-40B4-BE49-F238E27FC236}">
                  <a16:creationId xmlns:a16="http://schemas.microsoft.com/office/drawing/2014/main" id="{CA475461-42DF-A3C9-4A8A-353FA7CF8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87521" y="3139266"/>
              <a:ext cx="1762541" cy="1142248"/>
            </a:xfrm>
            <a:prstGeom prst="rect">
              <a:avLst/>
            </a:prstGeom>
          </p:spPr>
        </p:pic>
        <p:pic>
          <p:nvPicPr>
            <p:cNvPr id="13" name="Picture 12" descr="Shape&#10;&#10;Description automatically generated">
              <a:extLst>
                <a:ext uri="{FF2B5EF4-FFF2-40B4-BE49-F238E27FC236}">
                  <a16:creationId xmlns:a16="http://schemas.microsoft.com/office/drawing/2014/main" id="{51B557ED-B505-4E1D-D122-E81BA753C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03525" y="3253928"/>
              <a:ext cx="2199787" cy="1425613"/>
            </a:xfrm>
            <a:prstGeom prst="rect">
              <a:avLst/>
            </a:prstGeom>
          </p:spPr>
        </p:pic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DEB6D695-6898-1582-7C44-7D2ECC4D16ED}"/>
                </a:ext>
              </a:extLst>
            </p:cNvPr>
            <p:cNvSpPr/>
            <p:nvPr/>
          </p:nvSpPr>
          <p:spPr>
            <a:xfrm flipV="1">
              <a:off x="4866594" y="4686790"/>
              <a:ext cx="3736718" cy="62434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661D1849-5B85-C5A8-0F2A-A6018E85532B}"/>
                </a:ext>
              </a:extLst>
            </p:cNvPr>
            <p:cNvSpPr/>
            <p:nvPr/>
          </p:nvSpPr>
          <p:spPr>
            <a:xfrm>
              <a:off x="4783015" y="3755437"/>
              <a:ext cx="1842935" cy="457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0CFAB8E6-4B4C-3DA6-07F5-174F3F4FE1EC}"/>
                </a:ext>
              </a:extLst>
            </p:cNvPr>
            <p:cNvSpPr/>
            <p:nvPr/>
          </p:nvSpPr>
          <p:spPr>
            <a:xfrm>
              <a:off x="5813755" y="3915851"/>
              <a:ext cx="917125" cy="457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0925973-38F5-1E3C-8E3B-D5275D00A676}"/>
                </a:ext>
              </a:extLst>
            </p:cNvPr>
            <p:cNvSpPr/>
            <p:nvPr/>
          </p:nvSpPr>
          <p:spPr>
            <a:xfrm>
              <a:off x="6193954" y="4062349"/>
              <a:ext cx="917125" cy="457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pic>
        <p:nvPicPr>
          <p:cNvPr id="20" name="Picture 19" descr="A cartoon of a muscular arm&#10;&#10;Description automatically generated with low confidence">
            <a:extLst>
              <a:ext uri="{FF2B5EF4-FFF2-40B4-BE49-F238E27FC236}">
                <a16:creationId xmlns:a16="http://schemas.microsoft.com/office/drawing/2014/main" id="{BEBCDD03-4C6C-3D50-65BC-A83C0A1B25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660" y="4584369"/>
            <a:ext cx="1617814" cy="1765695"/>
          </a:xfrm>
          <a:prstGeom prst="rect">
            <a:avLst/>
          </a:prstGeom>
        </p:spPr>
      </p:pic>
      <p:pic>
        <p:nvPicPr>
          <p:cNvPr id="22" name="Picture 21" descr="A cartoon of a bird's foot&#10;&#10;Description automatically generated with low confidence">
            <a:extLst>
              <a:ext uri="{FF2B5EF4-FFF2-40B4-BE49-F238E27FC236}">
                <a16:creationId xmlns:a16="http://schemas.microsoft.com/office/drawing/2014/main" id="{B6EEF905-A95C-8724-F06D-D3925A00F4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20390" y="2360015"/>
            <a:ext cx="2137970" cy="1068985"/>
          </a:xfrm>
          <a:prstGeom prst="rect">
            <a:avLst/>
          </a:prstGeom>
        </p:spPr>
      </p:pic>
      <p:pic>
        <p:nvPicPr>
          <p:cNvPr id="24" name="Picture 23" descr="A hand reaching for a fruit on a branch&#10;&#10;Description automatically generated with low confidence">
            <a:extLst>
              <a:ext uri="{FF2B5EF4-FFF2-40B4-BE49-F238E27FC236}">
                <a16:creationId xmlns:a16="http://schemas.microsoft.com/office/drawing/2014/main" id="{8577647A-FCB2-1741-BAEC-7AF3BFAED6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76502" y="1912301"/>
            <a:ext cx="1770002" cy="212400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11BB4FC-7EC7-3941-D049-8E1F78A68BC2}"/>
              </a:ext>
            </a:extLst>
          </p:cNvPr>
          <p:cNvSpPr/>
          <p:nvPr/>
        </p:nvSpPr>
        <p:spPr>
          <a:xfrm>
            <a:off x="5505493" y="4718256"/>
            <a:ext cx="1583887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E0A1613-A87A-AA97-9F8C-CD1DEF553DAA}"/>
              </a:ext>
            </a:extLst>
          </p:cNvPr>
          <p:cNvSpPr/>
          <p:nvPr/>
        </p:nvSpPr>
        <p:spPr>
          <a:xfrm>
            <a:off x="5505493" y="4934156"/>
            <a:ext cx="1583887" cy="1587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86410DB-2930-4619-6989-D89E12C80732}"/>
              </a:ext>
            </a:extLst>
          </p:cNvPr>
          <p:cNvSpPr/>
          <p:nvPr/>
        </p:nvSpPr>
        <p:spPr>
          <a:xfrm>
            <a:off x="5505493" y="5278948"/>
            <a:ext cx="1583887" cy="5736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A2C3A60-8FD2-6147-5A8A-5F4968319126}"/>
              </a:ext>
            </a:extLst>
          </p:cNvPr>
          <p:cNvCxnSpPr>
            <a:cxnSpLocks/>
          </p:cNvCxnSpPr>
          <p:nvPr/>
        </p:nvCxnSpPr>
        <p:spPr>
          <a:xfrm>
            <a:off x="5066920" y="5405357"/>
            <a:ext cx="382627" cy="154464"/>
          </a:xfrm>
          <a:prstGeom prst="straightConnector1">
            <a:avLst/>
          </a:prstGeom>
          <a:ln w="38100">
            <a:solidFill>
              <a:srgbClr val="2D2D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A cartoon bear with a bow tie&#10;&#10;Description automatically generated with low confidence">
            <a:extLst>
              <a:ext uri="{FF2B5EF4-FFF2-40B4-BE49-F238E27FC236}">
                <a16:creationId xmlns:a16="http://schemas.microsoft.com/office/drawing/2014/main" id="{AF8B1742-EC36-CF76-8611-D0370E56F3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44074" y="4512929"/>
            <a:ext cx="723627" cy="875753"/>
          </a:xfrm>
          <a:prstGeom prst="rect">
            <a:avLst/>
          </a:prstGeom>
        </p:spPr>
      </p:pic>
      <p:pic>
        <p:nvPicPr>
          <p:cNvPr id="35" name="Picture 34" descr="A picture containing dishware, tableware&#10;&#10;Description automatically generated with medium confidence">
            <a:extLst>
              <a:ext uri="{FF2B5EF4-FFF2-40B4-BE49-F238E27FC236}">
                <a16:creationId xmlns:a16="http://schemas.microsoft.com/office/drawing/2014/main" id="{9086A4A0-C1DF-6C13-5130-0A4BBBDA7C8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57643" y="4696868"/>
            <a:ext cx="873246" cy="560319"/>
          </a:xfrm>
          <a:prstGeom prst="rect">
            <a:avLst/>
          </a:prstGeom>
        </p:spPr>
      </p:pic>
      <p:pic>
        <p:nvPicPr>
          <p:cNvPr id="33" name="Picture 32" descr="A white bon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30362ED-F78C-50A1-F7A1-93DB3C8C3F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84837" y="5386186"/>
            <a:ext cx="752904" cy="451189"/>
          </a:xfrm>
          <a:prstGeom prst="rect">
            <a:avLst/>
          </a:prstGeom>
        </p:spPr>
      </p:pic>
      <p:pic>
        <p:nvPicPr>
          <p:cNvPr id="39" name="Picture 38" descr="A red puzzle piece on a black background&#10;&#10;Description automatically generated">
            <a:extLst>
              <a:ext uri="{FF2B5EF4-FFF2-40B4-BE49-F238E27FC236}">
                <a16:creationId xmlns:a16="http://schemas.microsoft.com/office/drawing/2014/main" id="{A4A2DC94-F13B-2646-D90F-BBB093AD2D4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35004" y="5568868"/>
            <a:ext cx="272540" cy="279906"/>
          </a:xfrm>
          <a:prstGeom prst="rect">
            <a:avLst/>
          </a:prstGeom>
        </p:spPr>
      </p:pic>
      <p:pic>
        <p:nvPicPr>
          <p:cNvPr id="40" name="Picture 39" descr="A red puzzle piece on a black background&#10;&#10;Description automatically generated">
            <a:extLst>
              <a:ext uri="{FF2B5EF4-FFF2-40B4-BE49-F238E27FC236}">
                <a16:creationId xmlns:a16="http://schemas.microsoft.com/office/drawing/2014/main" id="{17D93C1E-4D14-3F6E-18FC-9439455239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3754621">
            <a:off x="4291676" y="5193963"/>
            <a:ext cx="272540" cy="279906"/>
          </a:xfrm>
          <a:prstGeom prst="rect">
            <a:avLst/>
          </a:prstGeom>
        </p:spPr>
      </p:pic>
      <p:pic>
        <p:nvPicPr>
          <p:cNvPr id="42" name="Picture 41" descr="A wrench and screwdriver crossed&#10;&#10;Description automatically generated with medium confidence">
            <a:extLst>
              <a:ext uri="{FF2B5EF4-FFF2-40B4-BE49-F238E27FC236}">
                <a16:creationId xmlns:a16="http://schemas.microsoft.com/office/drawing/2014/main" id="{45F96CD1-31CC-2C44-696F-6969527DA3A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34636" y="5631800"/>
            <a:ext cx="483747" cy="458233"/>
          </a:xfrm>
          <a:prstGeom prst="rect">
            <a:avLst/>
          </a:prstGeom>
        </p:spPr>
      </p:pic>
      <p:pic>
        <p:nvPicPr>
          <p:cNvPr id="44" name="Picture 43" descr="A picture containing design, graphics, art, illustration&#10;&#10;Description automatically generated">
            <a:extLst>
              <a:ext uri="{FF2B5EF4-FFF2-40B4-BE49-F238E27FC236}">
                <a16:creationId xmlns:a16="http://schemas.microsoft.com/office/drawing/2014/main" id="{14E58901-030F-0402-BFB8-2231069D0A7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3735119">
            <a:off x="3294757" y="5791929"/>
            <a:ext cx="483747" cy="516326"/>
          </a:xfrm>
          <a:prstGeom prst="rect">
            <a:avLst/>
          </a:prstGeom>
        </p:spPr>
      </p:pic>
      <p:pic>
        <p:nvPicPr>
          <p:cNvPr id="46" name="Picture 45" descr="A picture containing circle, black and white, art&#10;&#10;Description automatically generated with medium confidence">
            <a:extLst>
              <a:ext uri="{FF2B5EF4-FFF2-40B4-BE49-F238E27FC236}">
                <a16:creationId xmlns:a16="http://schemas.microsoft.com/office/drawing/2014/main" id="{2881DF24-7259-8CE7-50EB-0B2CBEBBF56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6587352">
            <a:off x="3949298" y="5211641"/>
            <a:ext cx="159380" cy="45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871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25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E26677D0-80F2-D7E7-7939-F283B5489879}"/>
              </a:ext>
            </a:extLst>
          </p:cNvPr>
          <p:cNvSpPr/>
          <p:nvPr/>
        </p:nvSpPr>
        <p:spPr>
          <a:xfrm>
            <a:off x="685041" y="1886077"/>
            <a:ext cx="3465871" cy="3559875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Muli" pitchFamily="2" charset="77"/>
            </a:endParaRP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9951AA7E-BFD8-D2E9-C75F-DF3F6A9DC4E4}"/>
              </a:ext>
            </a:extLst>
          </p:cNvPr>
          <p:cNvSpPr/>
          <p:nvPr/>
        </p:nvSpPr>
        <p:spPr>
          <a:xfrm>
            <a:off x="4385154" y="1886077"/>
            <a:ext cx="3465871" cy="3559875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Muli" pitchFamily="2" charset="77"/>
            </a:endParaRP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588ADD53-F926-F647-F1E9-3AAF83A9AD45}"/>
              </a:ext>
            </a:extLst>
          </p:cNvPr>
          <p:cNvSpPr/>
          <p:nvPr/>
        </p:nvSpPr>
        <p:spPr>
          <a:xfrm>
            <a:off x="8078891" y="1886077"/>
            <a:ext cx="3465871" cy="3559875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219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Muli" pitchFamily="2" charset="77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CE88582-888A-50F0-9F6F-1905351F2C61}"/>
              </a:ext>
            </a:extLst>
          </p:cNvPr>
          <p:cNvSpPr txBox="1"/>
          <p:nvPr/>
        </p:nvSpPr>
        <p:spPr>
          <a:xfrm>
            <a:off x="2031532" y="2007956"/>
            <a:ext cx="761748" cy="523220"/>
          </a:xfrm>
          <a:prstGeom prst="rect">
            <a:avLst/>
          </a:prstGeom>
          <a:noFill/>
          <a:ln w="50800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GB" sz="2800" b="1" dirty="0">
                <a:solidFill>
                  <a:srgbClr val="25D160"/>
                </a:solidFill>
                <a:latin typeface="Sassoon Sans US 2023" pitchFamily="2" charset="77"/>
              </a:rPr>
              <a:t>/</a:t>
            </a:r>
            <a:r>
              <a:rPr lang="en-GB" sz="2800" b="1" dirty="0" err="1">
                <a:solidFill>
                  <a:srgbClr val="25D160"/>
                </a:solidFill>
                <a:latin typeface="Sassoon Sans US 2023" pitchFamily="2" charset="77"/>
              </a:rPr>
              <a:t>ch</a:t>
            </a:r>
            <a:r>
              <a:rPr lang="en-GB" sz="2800" b="1" dirty="0">
                <a:solidFill>
                  <a:srgbClr val="25D160"/>
                </a:solidFill>
                <a:latin typeface="Sassoon Sans US 2023" pitchFamily="2" charset="77"/>
              </a:rPr>
              <a:t>/</a:t>
            </a:r>
            <a:endParaRPr lang="en-GB" sz="2800" b="1" dirty="0">
              <a:solidFill>
                <a:srgbClr val="25D160"/>
              </a:solidFill>
              <a:latin typeface="Muli" pitchFamily="2" charset="77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9658FB3-EFD9-4921-014F-22AD8336C183}"/>
              </a:ext>
            </a:extLst>
          </p:cNvPr>
          <p:cNvSpPr txBox="1"/>
          <p:nvPr/>
        </p:nvSpPr>
        <p:spPr>
          <a:xfrm>
            <a:off x="5694524" y="2007956"/>
            <a:ext cx="758542" cy="523220"/>
          </a:xfrm>
          <a:prstGeom prst="rect">
            <a:avLst/>
          </a:prstGeom>
          <a:noFill/>
          <a:ln w="50800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GB" sz="2800" b="1" dirty="0">
                <a:solidFill>
                  <a:srgbClr val="FF3760"/>
                </a:solidFill>
                <a:latin typeface="Sassoon Sans US 2023" pitchFamily="2" charset="77"/>
              </a:rPr>
              <a:t>/</a:t>
            </a:r>
            <a:r>
              <a:rPr lang="en-GB" sz="2800" b="1" dirty="0" err="1">
                <a:solidFill>
                  <a:srgbClr val="FF3760"/>
                </a:solidFill>
                <a:latin typeface="Sassoon Sans US 2023" pitchFamily="2" charset="77"/>
              </a:rPr>
              <a:t>sh</a:t>
            </a:r>
            <a:r>
              <a:rPr lang="en-GB" sz="2800" b="1" dirty="0">
                <a:solidFill>
                  <a:srgbClr val="FF3760"/>
                </a:solidFill>
                <a:latin typeface="Sassoon Sans US 2023" pitchFamily="2" charset="77"/>
              </a:rPr>
              <a:t>/</a:t>
            </a:r>
            <a:endParaRPr lang="en-GB" sz="2800" b="1" dirty="0">
              <a:solidFill>
                <a:srgbClr val="FF3760"/>
              </a:solidFill>
              <a:latin typeface="Muli" pitchFamily="2" charset="77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2C6328D-F45C-23CD-01CA-54CF6197DC29}"/>
              </a:ext>
            </a:extLst>
          </p:cNvPr>
          <p:cNvSpPr txBox="1"/>
          <p:nvPr/>
        </p:nvSpPr>
        <p:spPr>
          <a:xfrm>
            <a:off x="9428549" y="2007956"/>
            <a:ext cx="766557" cy="523220"/>
          </a:xfrm>
          <a:prstGeom prst="rect">
            <a:avLst/>
          </a:prstGeom>
          <a:noFill/>
          <a:ln w="50800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GB" sz="2800" b="1" dirty="0">
                <a:solidFill>
                  <a:srgbClr val="219CEE"/>
                </a:solidFill>
                <a:latin typeface="Sassoon Sans US 2023" pitchFamily="2" charset="77"/>
              </a:rPr>
              <a:t>/ck/</a:t>
            </a:r>
            <a:endParaRPr lang="en-GB" sz="2800" b="1" dirty="0">
              <a:solidFill>
                <a:srgbClr val="219CEE"/>
              </a:solidFill>
              <a:latin typeface="Muli" pitchFamily="2" charset="77"/>
            </a:endParaRPr>
          </a:p>
        </p:txBody>
      </p:sp>
      <p:sp>
        <p:nvSpPr>
          <p:cNvPr id="101" name="Text Placeholder 1">
            <a:extLst>
              <a:ext uri="{FF2B5EF4-FFF2-40B4-BE49-F238E27FC236}">
                <a16:creationId xmlns:a16="http://schemas.microsoft.com/office/drawing/2014/main" id="{56583D9C-591B-01A1-582F-B24F3A40AEF1}"/>
              </a:ext>
            </a:extLst>
          </p:cNvPr>
          <p:cNvSpPr txBox="1">
            <a:spLocks/>
          </p:cNvSpPr>
          <p:nvPr/>
        </p:nvSpPr>
        <p:spPr>
          <a:xfrm>
            <a:off x="2151234" y="5744510"/>
            <a:ext cx="7889533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0" dirty="0">
                <a:solidFill>
                  <a:srgbClr val="3372DC"/>
                </a:solidFill>
                <a:latin typeface="Sassoon Sans US 2023" pitchFamily="2" charset="77"/>
              </a:rPr>
              <a:t>Can you add any of your own words to the lists?</a:t>
            </a:r>
          </a:p>
        </p:txBody>
      </p:sp>
      <p:sp>
        <p:nvSpPr>
          <p:cNvPr id="102" name="Text Placeholder 1">
            <a:extLst>
              <a:ext uri="{FF2B5EF4-FFF2-40B4-BE49-F238E27FC236}">
                <a16:creationId xmlns:a16="http://schemas.microsoft.com/office/drawing/2014/main" id="{0CEF5195-6A1D-EC57-9A76-A47856379703}"/>
              </a:ext>
            </a:extLst>
          </p:cNvPr>
          <p:cNvSpPr txBox="1">
            <a:spLocks/>
          </p:cNvSpPr>
          <p:nvPr/>
        </p:nvSpPr>
        <p:spPr>
          <a:xfrm>
            <a:off x="1758695" y="6136394"/>
            <a:ext cx="8674610" cy="386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>
                <a:latin typeface="Sassoon Sans US 2023" pitchFamily="2" charset="77"/>
              </a:rPr>
              <a:t>When the words have been sorted, see how fast you can read them.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716E53-DC49-3DF5-06FE-825D51B1A4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Sorting Mat</a:t>
            </a:r>
          </a:p>
        </p:txBody>
      </p:sp>
    </p:spTree>
    <p:extLst>
      <p:ext uri="{BB962C8B-B14F-4D97-AF65-F5344CB8AC3E}">
        <p14:creationId xmlns:p14="http://schemas.microsoft.com/office/powerpoint/2010/main" val="51192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26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E26677D0-80F2-D7E7-7939-F283B5489879}"/>
              </a:ext>
            </a:extLst>
          </p:cNvPr>
          <p:cNvSpPr/>
          <p:nvPr/>
        </p:nvSpPr>
        <p:spPr>
          <a:xfrm>
            <a:off x="685041" y="1886077"/>
            <a:ext cx="3465871" cy="3559875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Muli" pitchFamily="2" charset="77"/>
            </a:endParaRP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9951AA7E-BFD8-D2E9-C75F-DF3F6A9DC4E4}"/>
              </a:ext>
            </a:extLst>
          </p:cNvPr>
          <p:cNvSpPr/>
          <p:nvPr/>
        </p:nvSpPr>
        <p:spPr>
          <a:xfrm>
            <a:off x="4385154" y="1886077"/>
            <a:ext cx="3465871" cy="3559875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Muli" pitchFamily="2" charset="77"/>
            </a:endParaRP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588ADD53-F926-F647-F1E9-3AAF83A9AD45}"/>
              </a:ext>
            </a:extLst>
          </p:cNvPr>
          <p:cNvSpPr/>
          <p:nvPr/>
        </p:nvSpPr>
        <p:spPr>
          <a:xfrm>
            <a:off x="8078891" y="1886077"/>
            <a:ext cx="3465871" cy="3559875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219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Muli" pitchFamily="2" charset="77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CE88582-888A-50F0-9F6F-1905351F2C61}"/>
              </a:ext>
            </a:extLst>
          </p:cNvPr>
          <p:cNvSpPr txBox="1"/>
          <p:nvPr/>
        </p:nvSpPr>
        <p:spPr>
          <a:xfrm>
            <a:off x="2048364" y="2007956"/>
            <a:ext cx="728084" cy="523220"/>
          </a:xfrm>
          <a:prstGeom prst="rect">
            <a:avLst/>
          </a:prstGeom>
          <a:noFill/>
          <a:ln w="50800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GB" sz="2800" b="1" dirty="0">
                <a:solidFill>
                  <a:srgbClr val="25D160"/>
                </a:solidFill>
                <a:latin typeface="Sassoon Sans US 2023" pitchFamily="2" charset="77"/>
              </a:rPr>
              <a:t>/th/</a:t>
            </a:r>
            <a:endParaRPr lang="en-GB" sz="2800" b="1" dirty="0">
              <a:solidFill>
                <a:srgbClr val="25D160"/>
              </a:solidFill>
              <a:latin typeface="Muli" pitchFamily="2" charset="77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9658FB3-EFD9-4921-014F-22AD8336C183}"/>
              </a:ext>
            </a:extLst>
          </p:cNvPr>
          <p:cNvSpPr txBox="1"/>
          <p:nvPr/>
        </p:nvSpPr>
        <p:spPr>
          <a:xfrm>
            <a:off x="5672883" y="2007956"/>
            <a:ext cx="801823" cy="523220"/>
          </a:xfrm>
          <a:prstGeom prst="rect">
            <a:avLst/>
          </a:prstGeom>
          <a:noFill/>
          <a:ln w="50800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GB" sz="2800" b="1" dirty="0">
                <a:solidFill>
                  <a:srgbClr val="FF3760"/>
                </a:solidFill>
                <a:latin typeface="Sassoon Sans US 2023" pitchFamily="2" charset="77"/>
              </a:rPr>
              <a:t>/ng/</a:t>
            </a:r>
            <a:endParaRPr lang="en-GB" sz="2800" b="1" dirty="0">
              <a:solidFill>
                <a:srgbClr val="FF3760"/>
              </a:solidFill>
              <a:latin typeface="Muli" pitchFamily="2" charset="77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2C6328D-F45C-23CD-01CA-54CF6197DC29}"/>
              </a:ext>
            </a:extLst>
          </p:cNvPr>
          <p:cNvSpPr txBox="1"/>
          <p:nvPr/>
        </p:nvSpPr>
        <p:spPr>
          <a:xfrm>
            <a:off x="9365231" y="2007956"/>
            <a:ext cx="893193" cy="523220"/>
          </a:xfrm>
          <a:prstGeom prst="rect">
            <a:avLst/>
          </a:prstGeom>
          <a:noFill/>
          <a:ln w="50800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GB" sz="2800" b="1" dirty="0">
                <a:solidFill>
                  <a:srgbClr val="219CEE"/>
                </a:solidFill>
                <a:latin typeface="Sassoon Sans US 2023" pitchFamily="2" charset="77"/>
              </a:rPr>
              <a:t>/kw/</a:t>
            </a:r>
            <a:endParaRPr lang="en-GB" sz="2800" b="1" dirty="0">
              <a:solidFill>
                <a:srgbClr val="219CEE"/>
              </a:solidFill>
              <a:latin typeface="Muli" pitchFamily="2" charset="77"/>
            </a:endParaRPr>
          </a:p>
        </p:txBody>
      </p:sp>
      <p:sp>
        <p:nvSpPr>
          <p:cNvPr id="101" name="Text Placeholder 1">
            <a:extLst>
              <a:ext uri="{FF2B5EF4-FFF2-40B4-BE49-F238E27FC236}">
                <a16:creationId xmlns:a16="http://schemas.microsoft.com/office/drawing/2014/main" id="{56583D9C-591B-01A1-582F-B24F3A40AEF1}"/>
              </a:ext>
            </a:extLst>
          </p:cNvPr>
          <p:cNvSpPr txBox="1">
            <a:spLocks/>
          </p:cNvSpPr>
          <p:nvPr/>
        </p:nvSpPr>
        <p:spPr>
          <a:xfrm>
            <a:off x="2151234" y="5744510"/>
            <a:ext cx="7889533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0" dirty="0">
                <a:solidFill>
                  <a:srgbClr val="3372DC"/>
                </a:solidFill>
                <a:latin typeface="Sassoon Sans US 2023" pitchFamily="2" charset="77"/>
              </a:rPr>
              <a:t>Can you add any of your own words to the lists?</a:t>
            </a:r>
          </a:p>
        </p:txBody>
      </p:sp>
      <p:sp>
        <p:nvSpPr>
          <p:cNvPr id="102" name="Text Placeholder 1">
            <a:extLst>
              <a:ext uri="{FF2B5EF4-FFF2-40B4-BE49-F238E27FC236}">
                <a16:creationId xmlns:a16="http://schemas.microsoft.com/office/drawing/2014/main" id="{0CEF5195-6A1D-EC57-9A76-A47856379703}"/>
              </a:ext>
            </a:extLst>
          </p:cNvPr>
          <p:cNvSpPr txBox="1">
            <a:spLocks/>
          </p:cNvSpPr>
          <p:nvPr/>
        </p:nvSpPr>
        <p:spPr>
          <a:xfrm>
            <a:off x="1758695" y="6136394"/>
            <a:ext cx="8674610" cy="386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>
                <a:latin typeface="Sassoon Sans US 2023" pitchFamily="2" charset="77"/>
              </a:rPr>
              <a:t>When the words have been sorted, see how fast you can read them.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716E53-DC49-3DF5-06FE-825D51B1A4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Sorting Mat</a:t>
            </a:r>
          </a:p>
        </p:txBody>
      </p:sp>
    </p:spTree>
    <p:extLst>
      <p:ext uri="{BB962C8B-B14F-4D97-AF65-F5344CB8AC3E}">
        <p14:creationId xmlns:p14="http://schemas.microsoft.com/office/powerpoint/2010/main" val="3998072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E9FF6-06FD-EB16-3843-3085273F70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2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498147-E49F-F7CE-729E-03616EFB47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Do you know what they all mean?</a:t>
            </a:r>
          </a:p>
          <a:p>
            <a:r>
              <a:rPr lang="en-US" dirty="0"/>
              <a:t>How many syllables are in each word?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E8682-67F2-4D0E-BB68-564A2F0780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Week’s Words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40EF6DB4-2BD9-6AF1-63E1-7E2056245675}"/>
              </a:ext>
            </a:extLst>
          </p:cNvPr>
          <p:cNvSpPr txBox="1">
            <a:spLocks/>
          </p:cNvSpPr>
          <p:nvPr/>
        </p:nvSpPr>
        <p:spPr>
          <a:xfrm>
            <a:off x="333227" y="1934342"/>
            <a:ext cx="3943349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Sassoon Sans US 2023" pitchFamily="2" charset="77"/>
              </a:rPr>
              <a:t>wish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F3BC3511-2F1F-7AEE-7990-6EB65B09374A}"/>
              </a:ext>
            </a:extLst>
          </p:cNvPr>
          <p:cNvSpPr txBox="1">
            <a:spLocks/>
          </p:cNvSpPr>
          <p:nvPr/>
        </p:nvSpPr>
        <p:spPr>
          <a:xfrm>
            <a:off x="4579505" y="1934342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Sassoon Sans US 2023" pitchFamily="2" charset="77"/>
              </a:rPr>
              <a:t>quick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4F2920D7-4579-696C-1A90-EB16D06D1DFF}"/>
              </a:ext>
            </a:extLst>
          </p:cNvPr>
          <p:cNvSpPr txBox="1">
            <a:spLocks/>
          </p:cNvSpPr>
          <p:nvPr/>
        </p:nvSpPr>
        <p:spPr>
          <a:xfrm>
            <a:off x="4187200" y="2759057"/>
            <a:ext cx="3801155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Sassoon Sans US 2023" pitchFamily="2" charset="77"/>
              </a:rPr>
              <a:t>chicken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8D651642-83C5-ADC4-3FCF-1452689A8CAB}"/>
              </a:ext>
            </a:extLst>
          </p:cNvPr>
          <p:cNvSpPr txBox="1">
            <a:spLocks/>
          </p:cNvSpPr>
          <p:nvPr/>
        </p:nvSpPr>
        <p:spPr>
          <a:xfrm>
            <a:off x="8325510" y="2759057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Sassoon Sans US 2023" pitchFamily="2" charset="77"/>
              </a:rPr>
              <a:t>thick</a:t>
            </a: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7E742A48-1E61-B822-6EA1-E16DE886617E}"/>
              </a:ext>
            </a:extLst>
          </p:cNvPr>
          <p:cNvSpPr txBox="1">
            <a:spLocks/>
          </p:cNvSpPr>
          <p:nvPr/>
        </p:nvSpPr>
        <p:spPr>
          <a:xfrm>
            <a:off x="796630" y="2759057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Sassoon Sans US 2023" pitchFamily="2" charset="77"/>
              </a:rPr>
              <a:t>branch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EC15FAA1-F541-030D-4320-71F59C349C1D}"/>
              </a:ext>
            </a:extLst>
          </p:cNvPr>
          <p:cNvSpPr txBox="1">
            <a:spLocks/>
          </p:cNvSpPr>
          <p:nvPr/>
        </p:nvSpPr>
        <p:spPr>
          <a:xfrm>
            <a:off x="662052" y="3583772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Sassoon Sans US 2023" pitchFamily="2" charset="77"/>
              </a:rPr>
              <a:t>pick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4284B884-6263-0B91-6913-23403BADDBA5}"/>
              </a:ext>
            </a:extLst>
          </p:cNvPr>
          <p:cNvSpPr txBox="1">
            <a:spLocks/>
          </p:cNvSpPr>
          <p:nvPr/>
        </p:nvSpPr>
        <p:spPr>
          <a:xfrm>
            <a:off x="4444927" y="3583772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Sassoon Sans US 2023" pitchFamily="2" charset="77"/>
              </a:rPr>
              <a:t>things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64A6DE01-A898-A3A0-608C-D0152B11432B}"/>
              </a:ext>
            </a:extLst>
          </p:cNvPr>
          <p:cNvSpPr txBox="1">
            <a:spLocks/>
          </p:cNvSpPr>
          <p:nvPr/>
        </p:nvSpPr>
        <p:spPr>
          <a:xfrm>
            <a:off x="8190932" y="3583772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Sassoon Sans US 2023" pitchFamily="2" charset="77"/>
              </a:rPr>
              <a:t>strong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CB6251F5-B5A0-72E4-8D4C-708BC53AEDBF}"/>
              </a:ext>
            </a:extLst>
          </p:cNvPr>
          <p:cNvSpPr txBox="1">
            <a:spLocks/>
          </p:cNvSpPr>
          <p:nvPr/>
        </p:nvSpPr>
        <p:spPr>
          <a:xfrm>
            <a:off x="8190932" y="1934342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Sassoon Sans US 2023" pitchFamily="2" charset="77"/>
              </a:rPr>
              <a:t>shop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C18A7C6D-4008-4637-2882-0487BA07CD19}"/>
              </a:ext>
            </a:extLst>
          </p:cNvPr>
          <p:cNvSpPr txBox="1">
            <a:spLocks/>
          </p:cNvSpPr>
          <p:nvPr/>
        </p:nvSpPr>
        <p:spPr>
          <a:xfrm>
            <a:off x="4444927" y="440848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Sassoon Sans US 2023" pitchFamily="2" charset="77"/>
              </a:rPr>
              <a:t>squish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3052971-F615-6A1D-B0ED-44E28AC411C4}"/>
              </a:ext>
            </a:extLst>
          </p:cNvPr>
          <p:cNvGrpSpPr/>
          <p:nvPr/>
        </p:nvGrpSpPr>
        <p:grpSpPr>
          <a:xfrm>
            <a:off x="2304901" y="2288466"/>
            <a:ext cx="7964170" cy="2574247"/>
            <a:chOff x="2304901" y="2392641"/>
            <a:chExt cx="7964170" cy="257424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EEB6512-BFEF-BCAC-A07D-D9B001421047}"/>
                </a:ext>
              </a:extLst>
            </p:cNvPr>
            <p:cNvCxnSpPr>
              <a:cxnSpLocks/>
            </p:cNvCxnSpPr>
            <p:nvPr/>
          </p:nvCxnSpPr>
          <p:spPr>
            <a:xfrm>
              <a:off x="2324664" y="2408540"/>
              <a:ext cx="297155" cy="0"/>
            </a:xfrm>
            <a:prstGeom prst="line">
              <a:avLst/>
            </a:prstGeom>
            <a:ln w="57150">
              <a:solidFill>
                <a:srgbClr val="3372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2C31E5E-EB97-6F79-FF76-F3A63C98E198}"/>
                </a:ext>
              </a:extLst>
            </p:cNvPr>
            <p:cNvCxnSpPr>
              <a:cxnSpLocks/>
            </p:cNvCxnSpPr>
            <p:nvPr/>
          </p:nvCxnSpPr>
          <p:spPr>
            <a:xfrm>
              <a:off x="2507105" y="3228003"/>
              <a:ext cx="272509" cy="0"/>
            </a:xfrm>
            <a:prstGeom prst="line">
              <a:avLst/>
            </a:prstGeom>
            <a:ln w="57150">
              <a:solidFill>
                <a:srgbClr val="3372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793067B-1223-7A8C-4FE1-2322FCD5A66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901" y="4042967"/>
              <a:ext cx="272412" cy="0"/>
            </a:xfrm>
            <a:prstGeom prst="line">
              <a:avLst/>
            </a:prstGeom>
            <a:ln w="57150">
              <a:solidFill>
                <a:srgbClr val="3372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4F91AB3-A21F-BD51-B4EE-CB1AB703A4D4}"/>
                </a:ext>
              </a:extLst>
            </p:cNvPr>
            <p:cNvCxnSpPr>
              <a:cxnSpLocks/>
            </p:cNvCxnSpPr>
            <p:nvPr/>
          </p:nvCxnSpPr>
          <p:spPr>
            <a:xfrm>
              <a:off x="5745345" y="2472784"/>
              <a:ext cx="300698" cy="0"/>
            </a:xfrm>
            <a:prstGeom prst="line">
              <a:avLst/>
            </a:prstGeom>
            <a:ln w="57150">
              <a:solidFill>
                <a:srgbClr val="3372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DC72168-BF17-6D7B-9D1A-B83BE6147D25}"/>
                </a:ext>
              </a:extLst>
            </p:cNvPr>
            <p:cNvCxnSpPr>
              <a:cxnSpLocks/>
            </p:cNvCxnSpPr>
            <p:nvPr/>
          </p:nvCxnSpPr>
          <p:spPr>
            <a:xfrm>
              <a:off x="6179072" y="2472784"/>
              <a:ext cx="266059" cy="0"/>
            </a:xfrm>
            <a:prstGeom prst="line">
              <a:avLst/>
            </a:prstGeom>
            <a:ln w="57150">
              <a:solidFill>
                <a:srgbClr val="3372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A9F1E3B-802F-24C1-852F-24432A9DC401}"/>
                </a:ext>
              </a:extLst>
            </p:cNvPr>
            <p:cNvCxnSpPr>
              <a:cxnSpLocks/>
            </p:cNvCxnSpPr>
            <p:nvPr/>
          </p:nvCxnSpPr>
          <p:spPr>
            <a:xfrm>
              <a:off x="5587550" y="3227156"/>
              <a:ext cx="282883" cy="0"/>
            </a:xfrm>
            <a:prstGeom prst="line">
              <a:avLst/>
            </a:prstGeom>
            <a:ln w="57150">
              <a:solidFill>
                <a:srgbClr val="3372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70B1104-5B17-7E0B-B036-A14A499EABF2}"/>
                </a:ext>
              </a:extLst>
            </p:cNvPr>
            <p:cNvCxnSpPr>
              <a:cxnSpLocks/>
            </p:cNvCxnSpPr>
            <p:nvPr/>
          </p:nvCxnSpPr>
          <p:spPr>
            <a:xfrm>
              <a:off x="5992378" y="3227156"/>
              <a:ext cx="284597" cy="0"/>
            </a:xfrm>
            <a:prstGeom prst="line">
              <a:avLst/>
            </a:prstGeom>
            <a:ln w="57150">
              <a:solidFill>
                <a:srgbClr val="3372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2880ADD-00A7-E059-F1E4-44C6EA848D1D}"/>
                </a:ext>
              </a:extLst>
            </p:cNvPr>
            <p:cNvCxnSpPr>
              <a:cxnSpLocks/>
            </p:cNvCxnSpPr>
            <p:nvPr/>
          </p:nvCxnSpPr>
          <p:spPr>
            <a:xfrm>
              <a:off x="5654675" y="4133391"/>
              <a:ext cx="287331" cy="0"/>
            </a:xfrm>
            <a:prstGeom prst="line">
              <a:avLst/>
            </a:prstGeom>
            <a:ln w="57150">
              <a:solidFill>
                <a:srgbClr val="3372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8A6F0F4-83B5-B8A8-0690-C27C2B100904}"/>
                </a:ext>
              </a:extLst>
            </p:cNvPr>
            <p:cNvCxnSpPr>
              <a:cxnSpLocks/>
            </p:cNvCxnSpPr>
            <p:nvPr/>
          </p:nvCxnSpPr>
          <p:spPr>
            <a:xfrm>
              <a:off x="5787733" y="4966888"/>
              <a:ext cx="343128" cy="0"/>
            </a:xfrm>
            <a:prstGeom prst="line">
              <a:avLst/>
            </a:prstGeom>
            <a:ln w="57150">
              <a:solidFill>
                <a:srgbClr val="3372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06B6B2D-3851-700A-6A35-7D3A998EB352}"/>
                </a:ext>
              </a:extLst>
            </p:cNvPr>
            <p:cNvCxnSpPr>
              <a:cxnSpLocks/>
            </p:cNvCxnSpPr>
            <p:nvPr/>
          </p:nvCxnSpPr>
          <p:spPr>
            <a:xfrm>
              <a:off x="6228932" y="4966888"/>
              <a:ext cx="279818" cy="0"/>
            </a:xfrm>
            <a:prstGeom prst="line">
              <a:avLst/>
            </a:prstGeom>
            <a:ln w="57150">
              <a:solidFill>
                <a:srgbClr val="3372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FE7995A-0202-D136-9E40-6FD72593F5FC}"/>
                </a:ext>
              </a:extLst>
            </p:cNvPr>
            <p:cNvCxnSpPr>
              <a:cxnSpLocks/>
            </p:cNvCxnSpPr>
            <p:nvPr/>
          </p:nvCxnSpPr>
          <p:spPr>
            <a:xfrm>
              <a:off x="9502588" y="2392641"/>
              <a:ext cx="281147" cy="0"/>
            </a:xfrm>
            <a:prstGeom prst="line">
              <a:avLst/>
            </a:prstGeom>
            <a:ln w="57150">
              <a:solidFill>
                <a:srgbClr val="3372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13568A5-D6FC-AAC7-9172-DE39502712C3}"/>
                </a:ext>
              </a:extLst>
            </p:cNvPr>
            <p:cNvCxnSpPr>
              <a:cxnSpLocks/>
            </p:cNvCxnSpPr>
            <p:nvPr/>
          </p:nvCxnSpPr>
          <p:spPr>
            <a:xfrm>
              <a:off x="9502588" y="3227156"/>
              <a:ext cx="261983" cy="0"/>
            </a:xfrm>
            <a:prstGeom prst="line">
              <a:avLst/>
            </a:prstGeom>
            <a:ln w="57150">
              <a:solidFill>
                <a:srgbClr val="3372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E6862C0-9C13-ED59-4EF1-F8AE76783789}"/>
                </a:ext>
              </a:extLst>
            </p:cNvPr>
            <p:cNvCxnSpPr>
              <a:cxnSpLocks/>
            </p:cNvCxnSpPr>
            <p:nvPr/>
          </p:nvCxnSpPr>
          <p:spPr>
            <a:xfrm>
              <a:off x="9882559" y="3227156"/>
              <a:ext cx="287900" cy="0"/>
            </a:xfrm>
            <a:prstGeom prst="line">
              <a:avLst/>
            </a:prstGeom>
            <a:ln w="57150">
              <a:solidFill>
                <a:srgbClr val="3372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3094BAF-B7A2-5069-7B60-40786DFC5481}"/>
                </a:ext>
              </a:extLst>
            </p:cNvPr>
            <p:cNvCxnSpPr>
              <a:cxnSpLocks/>
            </p:cNvCxnSpPr>
            <p:nvPr/>
          </p:nvCxnSpPr>
          <p:spPr>
            <a:xfrm>
              <a:off x="9958211" y="4127358"/>
              <a:ext cx="310860" cy="0"/>
            </a:xfrm>
            <a:prstGeom prst="line">
              <a:avLst/>
            </a:prstGeom>
            <a:ln w="57150">
              <a:solidFill>
                <a:srgbClr val="3372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F3D8EA7-ABCA-4DA4-C437-EFE1B13906B2}"/>
                </a:ext>
              </a:extLst>
            </p:cNvPr>
            <p:cNvCxnSpPr>
              <a:cxnSpLocks/>
            </p:cNvCxnSpPr>
            <p:nvPr/>
          </p:nvCxnSpPr>
          <p:spPr>
            <a:xfrm>
              <a:off x="6046043" y="4133391"/>
              <a:ext cx="316657" cy="0"/>
            </a:xfrm>
            <a:prstGeom prst="line">
              <a:avLst/>
            </a:prstGeom>
            <a:ln w="57150">
              <a:solidFill>
                <a:srgbClr val="3372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F64513E-C9BA-8F1F-7E2C-F966C1CB3308}"/>
              </a:ext>
            </a:extLst>
          </p:cNvPr>
          <p:cNvGrpSpPr/>
          <p:nvPr/>
        </p:nvGrpSpPr>
        <p:grpSpPr>
          <a:xfrm>
            <a:off x="404555" y="4417272"/>
            <a:ext cx="4647430" cy="2061959"/>
            <a:chOff x="404555" y="4417272"/>
            <a:chExt cx="4647430" cy="206195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E3A079B-4015-91E9-2F76-DF991C61A21F}"/>
                </a:ext>
              </a:extLst>
            </p:cNvPr>
            <p:cNvGrpSpPr/>
            <p:nvPr/>
          </p:nvGrpSpPr>
          <p:grpSpPr>
            <a:xfrm>
              <a:off x="404555" y="4511037"/>
              <a:ext cx="4556321" cy="1968194"/>
              <a:chOff x="206189" y="4569508"/>
              <a:chExt cx="4556321" cy="1968194"/>
            </a:xfrm>
          </p:grpSpPr>
          <p:pic>
            <p:nvPicPr>
              <p:cNvPr id="13" name="Picture 12" descr="Shape, icon&#10;&#10;Description automatically generated">
                <a:extLst>
                  <a:ext uri="{FF2B5EF4-FFF2-40B4-BE49-F238E27FC236}">
                    <a16:creationId xmlns:a16="http://schemas.microsoft.com/office/drawing/2014/main" id="{D8678DF7-E426-62D4-00B0-291D9E72C4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06189" y="4763726"/>
                <a:ext cx="1241295" cy="1773976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7037D63-B4C4-9B15-13A8-F719A71C510D}"/>
                  </a:ext>
                </a:extLst>
              </p:cNvPr>
              <p:cNvSpPr txBox="1"/>
              <p:nvPr/>
            </p:nvSpPr>
            <p:spPr>
              <a:xfrm>
                <a:off x="1795026" y="4569508"/>
                <a:ext cx="296748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latin typeface="Sassoon Sans US 2023" pitchFamily="2" charset="0"/>
                  </a:rPr>
                  <a:t>This week’s words all have two letters that spell special sounds. When two letters spell one sound, that is called a digraph.</a:t>
                </a:r>
              </a:p>
            </p:txBody>
          </p:sp>
        </p:grpSp>
        <p:sp>
          <p:nvSpPr>
            <p:cNvPr id="53" name="Speech Bubble: Rectangle with Corners Rounded 52">
              <a:extLst>
                <a:ext uri="{FF2B5EF4-FFF2-40B4-BE49-F238E27FC236}">
                  <a16:creationId xmlns:a16="http://schemas.microsoft.com/office/drawing/2014/main" id="{07892C7C-5719-9335-A3DD-732C7EA42499}"/>
                </a:ext>
              </a:extLst>
            </p:cNvPr>
            <p:cNvSpPr/>
            <p:nvPr/>
          </p:nvSpPr>
          <p:spPr>
            <a:xfrm>
              <a:off x="1889065" y="4417272"/>
              <a:ext cx="3162920" cy="1267351"/>
            </a:xfrm>
            <a:prstGeom prst="wedgeRoundRectCallout">
              <a:avLst>
                <a:gd name="adj1" fmla="val -60713"/>
                <a:gd name="adj2" fmla="val 25031"/>
                <a:gd name="adj3" fmla="val 16667"/>
              </a:avLst>
            </a:prstGeom>
            <a:noFill/>
            <a:ln w="38100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C1864E5A-6AE3-52DB-A30A-1E242B36B926}"/>
              </a:ext>
            </a:extLst>
          </p:cNvPr>
          <p:cNvSpPr txBox="1"/>
          <p:nvPr/>
        </p:nvSpPr>
        <p:spPr>
          <a:xfrm>
            <a:off x="1907117" y="5874361"/>
            <a:ext cx="4404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Sassoon Sans US 2023" pitchFamily="2" charset="0"/>
              </a:rPr>
              <a:t>The </a:t>
            </a:r>
            <a:r>
              <a:rPr lang="en-GB" sz="1600" i="1" dirty="0" err="1">
                <a:latin typeface="Sassoon Sans US 2023" pitchFamily="2" charset="0"/>
              </a:rPr>
              <a:t>qu</a:t>
            </a:r>
            <a:r>
              <a:rPr lang="en-GB" sz="1600" dirty="0">
                <a:latin typeface="Sassoon Sans US 2023" pitchFamily="2" charset="0"/>
              </a:rPr>
              <a:t> is a special letter team that usually spells two closely blended sounds, /k/+/w/, /kw/.</a:t>
            </a:r>
          </a:p>
        </p:txBody>
      </p:sp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E32E2162-24B1-4419-C6D9-DBEC40A2229A}"/>
              </a:ext>
            </a:extLst>
          </p:cNvPr>
          <p:cNvSpPr/>
          <p:nvPr/>
        </p:nvSpPr>
        <p:spPr>
          <a:xfrm>
            <a:off x="1900145" y="5840071"/>
            <a:ext cx="4404986" cy="633472"/>
          </a:xfrm>
          <a:prstGeom prst="wedgeRoundRectCallout">
            <a:avLst>
              <a:gd name="adj1" fmla="val -56929"/>
              <a:gd name="adj2" fmla="val -53997"/>
              <a:gd name="adj3" fmla="val 16667"/>
            </a:avLst>
          </a:prstGeom>
          <a:noFill/>
          <a:ln w="3810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22FA5C9-0D1A-A05F-5A1A-959B32F6C1FC}"/>
              </a:ext>
            </a:extLst>
          </p:cNvPr>
          <p:cNvGrpSpPr/>
          <p:nvPr/>
        </p:nvGrpSpPr>
        <p:grpSpPr>
          <a:xfrm>
            <a:off x="7430003" y="4377473"/>
            <a:ext cx="4258938" cy="2096070"/>
            <a:chOff x="7430003" y="4377473"/>
            <a:chExt cx="4258938" cy="209607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789F085-5EB6-09B5-32FE-065F1DDE86F4}"/>
                </a:ext>
              </a:extLst>
            </p:cNvPr>
            <p:cNvGrpSpPr/>
            <p:nvPr/>
          </p:nvGrpSpPr>
          <p:grpSpPr>
            <a:xfrm>
              <a:off x="7572836" y="4472842"/>
              <a:ext cx="4116105" cy="2000701"/>
              <a:chOff x="7572836" y="4549042"/>
              <a:chExt cx="4116105" cy="2000701"/>
            </a:xfrm>
          </p:grpSpPr>
          <p:pic>
            <p:nvPicPr>
              <p:cNvPr id="10" name="Picture 9" descr="Icon&#10;&#10;Description automatically generated">
                <a:extLst>
                  <a:ext uri="{FF2B5EF4-FFF2-40B4-BE49-F238E27FC236}">
                    <a16:creationId xmlns:a16="http://schemas.microsoft.com/office/drawing/2014/main" id="{A7EC4858-E3D5-DB0A-B5BA-4A49CE7434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583156" y="4650201"/>
                <a:ext cx="1105785" cy="1899542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2EEBD29-78F9-71C5-5B89-7E297ED3D966}"/>
                  </a:ext>
                </a:extLst>
              </p:cNvPr>
              <p:cNvSpPr txBox="1"/>
              <p:nvPr/>
            </p:nvSpPr>
            <p:spPr>
              <a:xfrm>
                <a:off x="7572836" y="4549042"/>
                <a:ext cx="2481287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Sassoon Sans US 2023" pitchFamily="2" charset="0"/>
                  </a:rPr>
                  <a:t>Syllables are the sound chunks heard in words. Each sound chunk contains a vowel sound. Hum each word, each hum will stand for a syllable. Which word has two hums (syllables)?</a:t>
                </a:r>
              </a:p>
            </p:txBody>
          </p:sp>
        </p:grpSp>
        <p:sp>
          <p:nvSpPr>
            <p:cNvPr id="57" name="Speech Bubble: Rectangle with Corners Rounded 56">
              <a:extLst>
                <a:ext uri="{FF2B5EF4-FFF2-40B4-BE49-F238E27FC236}">
                  <a16:creationId xmlns:a16="http://schemas.microsoft.com/office/drawing/2014/main" id="{791FFCF6-07CF-DCBE-9055-7EB3815FF7A1}"/>
                </a:ext>
              </a:extLst>
            </p:cNvPr>
            <p:cNvSpPr/>
            <p:nvPr/>
          </p:nvSpPr>
          <p:spPr>
            <a:xfrm>
              <a:off x="7430003" y="4377473"/>
              <a:ext cx="2708736" cy="1553525"/>
            </a:xfrm>
            <a:prstGeom prst="wedgeRoundRectCallout">
              <a:avLst>
                <a:gd name="adj1" fmla="val 61136"/>
                <a:gd name="adj2" fmla="val 18301"/>
                <a:gd name="adj3" fmla="val 16667"/>
              </a:avLst>
            </a:prstGeom>
            <a:noFill/>
            <a:ln w="38100">
              <a:solidFill>
                <a:srgbClr val="20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9" name="Text Placeholder 1">
            <a:extLst>
              <a:ext uri="{FF2B5EF4-FFF2-40B4-BE49-F238E27FC236}">
                <a16:creationId xmlns:a16="http://schemas.microsoft.com/office/drawing/2014/main" id="{726927E6-FCD4-E71D-C93D-14185DC7CE51}"/>
              </a:ext>
            </a:extLst>
          </p:cNvPr>
          <p:cNvSpPr txBox="1">
            <a:spLocks/>
          </p:cNvSpPr>
          <p:nvPr/>
        </p:nvSpPr>
        <p:spPr>
          <a:xfrm>
            <a:off x="7888747" y="6113096"/>
            <a:ext cx="1829531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Sassoon Sans US 2023" pitchFamily="2" charset="0"/>
              </a:rPr>
              <a:t>chick</a:t>
            </a:r>
            <a:r>
              <a:rPr lang="en-US" sz="2800" dirty="0">
                <a:solidFill>
                  <a:srgbClr val="FF3760"/>
                </a:solidFill>
                <a:latin typeface="Sassoon Sans US 2023" pitchFamily="2" charset="0"/>
              </a:rPr>
              <a:t>|</a:t>
            </a:r>
            <a:r>
              <a:rPr lang="en-US" sz="2800" b="0" dirty="0">
                <a:solidFill>
                  <a:schemeClr val="tx1"/>
                </a:solidFill>
                <a:latin typeface="Sassoon Sans US 2023" pitchFamily="2" charset="0"/>
              </a:rPr>
              <a:t>en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5C1E24E-AED0-C0C4-E57B-8CEA896B6CE3}"/>
              </a:ext>
            </a:extLst>
          </p:cNvPr>
          <p:cNvGrpSpPr/>
          <p:nvPr/>
        </p:nvGrpSpPr>
        <p:grpSpPr>
          <a:xfrm>
            <a:off x="5885558" y="2433435"/>
            <a:ext cx="73739" cy="2752631"/>
            <a:chOff x="5885558" y="2537610"/>
            <a:chExt cx="73739" cy="2752631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E91D6C9C-FCFE-FADE-BA90-EDD5C6ADE7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5558" y="2537610"/>
              <a:ext cx="0" cy="249805"/>
            </a:xfrm>
            <a:prstGeom prst="straightConnector1">
              <a:avLst/>
            </a:prstGeom>
            <a:ln w="38100">
              <a:solidFill>
                <a:srgbClr val="FF37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A47804E4-5DAF-91A5-B8DE-36CA6870B3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9297" y="5040436"/>
              <a:ext cx="0" cy="249805"/>
            </a:xfrm>
            <a:prstGeom prst="straightConnector1">
              <a:avLst/>
            </a:prstGeom>
            <a:ln w="38100">
              <a:solidFill>
                <a:srgbClr val="FF37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8114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55" grpId="0"/>
      <p:bldP spid="56" grpId="0" animBg="1"/>
      <p:bldP spid="5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0CB06-75FB-1332-34CA-ABECA30F81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3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97051-1182-E29E-D4BE-E48C5B84F8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r>
              <a:rPr lang="en-US" dirty="0"/>
              <a:t>Can you sort the words by the letter team </a:t>
            </a:r>
          </a:p>
          <a:p>
            <a:r>
              <a:rPr lang="en-US" dirty="0"/>
              <a:t>sound(s) heard in each word?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D085D-A800-BFEE-6E5C-98E70FA7E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 Sort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391FC6D-FAEB-977F-77E2-F1CE7B1C357C}"/>
              </a:ext>
            </a:extLst>
          </p:cNvPr>
          <p:cNvSpPr/>
          <p:nvPr/>
        </p:nvSpPr>
        <p:spPr>
          <a:xfrm>
            <a:off x="1293777" y="2655032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wish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90C565A-0018-4E9B-0D9B-432DC1E8DCCC}"/>
              </a:ext>
            </a:extLst>
          </p:cNvPr>
          <p:cNvSpPr/>
          <p:nvPr/>
        </p:nvSpPr>
        <p:spPr>
          <a:xfrm>
            <a:off x="3218279" y="1942193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shop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086E70D-DB80-3AEA-50AA-9D13E21DA964}"/>
              </a:ext>
            </a:extLst>
          </p:cNvPr>
          <p:cNvSpPr/>
          <p:nvPr/>
        </p:nvSpPr>
        <p:spPr>
          <a:xfrm>
            <a:off x="5096314" y="2656328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chicken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F550D09-6E1B-E118-FACE-F6CF9B958E92}"/>
              </a:ext>
            </a:extLst>
          </p:cNvPr>
          <p:cNvSpPr/>
          <p:nvPr/>
        </p:nvSpPr>
        <p:spPr>
          <a:xfrm>
            <a:off x="7020816" y="1942193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pick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CC1646D-FA7E-C99B-22C4-228C4618146F}"/>
              </a:ext>
            </a:extLst>
          </p:cNvPr>
          <p:cNvSpPr/>
          <p:nvPr/>
        </p:nvSpPr>
        <p:spPr>
          <a:xfrm>
            <a:off x="5096314" y="1942193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thick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D4A733A-AE4F-B726-19FD-23EE1A2DCDBD}"/>
              </a:ext>
            </a:extLst>
          </p:cNvPr>
          <p:cNvSpPr/>
          <p:nvPr/>
        </p:nvSpPr>
        <p:spPr>
          <a:xfrm>
            <a:off x="7020816" y="2655032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things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C659CB1-790B-521D-4E51-35F4824A1FF6}"/>
              </a:ext>
            </a:extLst>
          </p:cNvPr>
          <p:cNvSpPr/>
          <p:nvPr/>
        </p:nvSpPr>
        <p:spPr>
          <a:xfrm>
            <a:off x="8779268" y="2657624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strong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E45B601-1D5F-84F1-4141-85AFF4FA8F7D}"/>
              </a:ext>
            </a:extLst>
          </p:cNvPr>
          <p:cNvSpPr/>
          <p:nvPr/>
        </p:nvSpPr>
        <p:spPr>
          <a:xfrm>
            <a:off x="8779268" y="1942193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squish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BBAFB05-2900-EA3D-6DF5-B92B7D34D1B5}"/>
              </a:ext>
            </a:extLst>
          </p:cNvPr>
          <p:cNvSpPr/>
          <p:nvPr/>
        </p:nvSpPr>
        <p:spPr>
          <a:xfrm>
            <a:off x="1293777" y="1942193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quick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D9F4A68-EEDC-744B-E797-55DFF89A9F0F}"/>
              </a:ext>
            </a:extLst>
          </p:cNvPr>
          <p:cNvSpPr/>
          <p:nvPr/>
        </p:nvSpPr>
        <p:spPr>
          <a:xfrm>
            <a:off x="3218279" y="2655032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branch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E01CAB5-2117-31E9-3570-32CB6461F188}"/>
              </a:ext>
            </a:extLst>
          </p:cNvPr>
          <p:cNvSpPr/>
          <p:nvPr/>
        </p:nvSpPr>
        <p:spPr>
          <a:xfrm>
            <a:off x="522992" y="3635250"/>
            <a:ext cx="1758452" cy="2223699"/>
          </a:xfrm>
          <a:prstGeom prst="ellipse">
            <a:avLst/>
          </a:prstGeom>
          <a:noFill/>
          <a:ln w="63500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376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13123C-1F2F-D250-BBE1-D7CDD879C850}"/>
              </a:ext>
            </a:extLst>
          </p:cNvPr>
          <p:cNvSpPr/>
          <p:nvPr/>
        </p:nvSpPr>
        <p:spPr>
          <a:xfrm>
            <a:off x="806187" y="6076185"/>
            <a:ext cx="12078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3760"/>
                </a:solidFill>
                <a:latin typeface="Sassoon Sans US 2023" pitchFamily="2" charset="77"/>
                <a:cs typeface="Rubik" pitchFamily="2" charset="-79"/>
              </a:rPr>
              <a:t>/ck/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62CB4D8-3269-CADF-DE80-8FFBA867407F}"/>
              </a:ext>
            </a:extLst>
          </p:cNvPr>
          <p:cNvSpPr/>
          <p:nvPr/>
        </p:nvSpPr>
        <p:spPr>
          <a:xfrm>
            <a:off x="4278018" y="3653117"/>
            <a:ext cx="1758452" cy="2223699"/>
          </a:xfrm>
          <a:prstGeom prst="ellipse">
            <a:avLst/>
          </a:prstGeom>
          <a:noFill/>
          <a:ln w="6350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67E18DB-8767-F9DD-B966-818C1D9083F2}"/>
              </a:ext>
            </a:extLst>
          </p:cNvPr>
          <p:cNvSpPr/>
          <p:nvPr/>
        </p:nvSpPr>
        <p:spPr>
          <a:xfrm>
            <a:off x="6155531" y="3635249"/>
            <a:ext cx="1758452" cy="2223699"/>
          </a:xfrm>
          <a:prstGeom prst="ellipse">
            <a:avLst/>
          </a:prstGeom>
          <a:noFill/>
          <a:ln w="6350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F5D9CFD-4B38-3A34-1070-A39A5AEC396B}"/>
              </a:ext>
            </a:extLst>
          </p:cNvPr>
          <p:cNvSpPr/>
          <p:nvPr/>
        </p:nvSpPr>
        <p:spPr>
          <a:xfrm>
            <a:off x="2400505" y="3653117"/>
            <a:ext cx="1758452" cy="2223699"/>
          </a:xfrm>
          <a:prstGeom prst="ellipse">
            <a:avLst/>
          </a:prstGeom>
          <a:noFill/>
          <a:ln w="63500">
            <a:solidFill>
              <a:srgbClr val="219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B164713-2345-6062-8383-BBD5D4D9706C}"/>
              </a:ext>
            </a:extLst>
          </p:cNvPr>
          <p:cNvSpPr/>
          <p:nvPr/>
        </p:nvSpPr>
        <p:spPr>
          <a:xfrm>
            <a:off x="8033044" y="3653116"/>
            <a:ext cx="1758452" cy="2223699"/>
          </a:xfrm>
          <a:prstGeom prst="ellipse">
            <a:avLst/>
          </a:prstGeom>
          <a:noFill/>
          <a:ln w="63500">
            <a:solidFill>
              <a:srgbClr val="FFD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803988E-E8ED-926C-C5B4-EE8145151B46}"/>
              </a:ext>
            </a:extLst>
          </p:cNvPr>
          <p:cNvSpPr/>
          <p:nvPr/>
        </p:nvSpPr>
        <p:spPr>
          <a:xfrm>
            <a:off x="2675830" y="6076185"/>
            <a:ext cx="12078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219CEE"/>
                </a:solidFill>
                <a:latin typeface="Sassoon Sans US 2023" pitchFamily="2" charset="77"/>
                <a:cs typeface="Rubik" pitchFamily="2" charset="-79"/>
              </a:rPr>
              <a:t>/sh/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61C2A6D-98DD-3478-B292-D330867FE958}"/>
              </a:ext>
            </a:extLst>
          </p:cNvPr>
          <p:cNvSpPr/>
          <p:nvPr/>
        </p:nvSpPr>
        <p:spPr>
          <a:xfrm>
            <a:off x="4566867" y="6076185"/>
            <a:ext cx="12078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25D160"/>
                </a:solidFill>
                <a:latin typeface="Sassoon Sans US 2023" pitchFamily="2" charset="77"/>
                <a:cs typeface="Rubik" pitchFamily="2" charset="-79"/>
              </a:rPr>
              <a:t>/ch/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2DA4D6C-E9B8-EADD-6374-A874A22A3866}"/>
              </a:ext>
            </a:extLst>
          </p:cNvPr>
          <p:cNvSpPr/>
          <p:nvPr/>
        </p:nvSpPr>
        <p:spPr>
          <a:xfrm>
            <a:off x="6436959" y="6076185"/>
            <a:ext cx="12078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7956D6"/>
                </a:solidFill>
                <a:latin typeface="Sassoon Sans US 2023" pitchFamily="2" charset="77"/>
                <a:cs typeface="Rubik" pitchFamily="2" charset="-79"/>
              </a:rPr>
              <a:t>/th/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3615B42-9BB7-8717-825F-CD1E72A56DF8}"/>
              </a:ext>
            </a:extLst>
          </p:cNvPr>
          <p:cNvSpPr/>
          <p:nvPr/>
        </p:nvSpPr>
        <p:spPr>
          <a:xfrm>
            <a:off x="8308369" y="6076185"/>
            <a:ext cx="12078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DE57"/>
                </a:solidFill>
                <a:latin typeface="Sassoon Sans US 2023" pitchFamily="2" charset="77"/>
                <a:cs typeface="Rubik" pitchFamily="2" charset="-79"/>
              </a:rPr>
              <a:t>/ng/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88A44CD-7392-5994-B57A-E739B4B60E84}"/>
              </a:ext>
            </a:extLst>
          </p:cNvPr>
          <p:cNvSpPr/>
          <p:nvPr/>
        </p:nvSpPr>
        <p:spPr>
          <a:xfrm>
            <a:off x="9910556" y="3653117"/>
            <a:ext cx="1758452" cy="2223699"/>
          </a:xfrm>
          <a:prstGeom prst="ellipse">
            <a:avLst/>
          </a:prstGeom>
          <a:noFill/>
          <a:ln w="63500">
            <a:solidFill>
              <a:srgbClr val="EE68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47077B-F4CA-D90F-601C-8589A4F5FD81}"/>
              </a:ext>
            </a:extLst>
          </p:cNvPr>
          <p:cNvSpPr/>
          <p:nvPr/>
        </p:nvSpPr>
        <p:spPr>
          <a:xfrm>
            <a:off x="10053172" y="6067326"/>
            <a:ext cx="1473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EE68D4"/>
                </a:solidFill>
                <a:latin typeface="Sassoon Sans US 2023" pitchFamily="2" charset="77"/>
                <a:cs typeface="Rubik" pitchFamily="2" charset="-79"/>
              </a:rPr>
              <a:t>/kw/</a:t>
            </a:r>
          </a:p>
        </p:txBody>
      </p: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id="{4E84C2BC-C60C-A69C-3D79-3FF3A1A1E963}"/>
              </a:ext>
            </a:extLst>
          </p:cNvPr>
          <p:cNvSpPr/>
          <p:nvPr/>
        </p:nvSpPr>
        <p:spPr>
          <a:xfrm>
            <a:off x="7020816" y="2652287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things</a:t>
            </a:r>
          </a:p>
        </p:txBody>
      </p:sp>
      <p:sp>
        <p:nvSpPr>
          <p:cNvPr id="30" name="Rounded Rectangle 8">
            <a:extLst>
              <a:ext uri="{FF2B5EF4-FFF2-40B4-BE49-F238E27FC236}">
                <a16:creationId xmlns:a16="http://schemas.microsoft.com/office/drawing/2014/main" id="{4ED28943-B418-1608-8479-D23CBA3C2666}"/>
              </a:ext>
            </a:extLst>
          </p:cNvPr>
          <p:cNvSpPr/>
          <p:nvPr/>
        </p:nvSpPr>
        <p:spPr>
          <a:xfrm>
            <a:off x="5096314" y="2655032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chicken</a:t>
            </a:r>
          </a:p>
        </p:txBody>
      </p:sp>
      <p:sp>
        <p:nvSpPr>
          <p:cNvPr id="31" name="Rounded Rectangle 10">
            <a:extLst>
              <a:ext uri="{FF2B5EF4-FFF2-40B4-BE49-F238E27FC236}">
                <a16:creationId xmlns:a16="http://schemas.microsoft.com/office/drawing/2014/main" id="{FD32469C-9B81-54F5-E7CB-6FDEAE511DCB}"/>
              </a:ext>
            </a:extLst>
          </p:cNvPr>
          <p:cNvSpPr/>
          <p:nvPr/>
        </p:nvSpPr>
        <p:spPr>
          <a:xfrm>
            <a:off x="5096314" y="1938651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thick</a:t>
            </a:r>
          </a:p>
        </p:txBody>
      </p:sp>
      <p:sp>
        <p:nvSpPr>
          <p:cNvPr id="32" name="Rounded Rectangle 13">
            <a:extLst>
              <a:ext uri="{FF2B5EF4-FFF2-40B4-BE49-F238E27FC236}">
                <a16:creationId xmlns:a16="http://schemas.microsoft.com/office/drawing/2014/main" id="{E10374DF-8E60-1696-EBC1-81B45969FDC3}"/>
              </a:ext>
            </a:extLst>
          </p:cNvPr>
          <p:cNvSpPr/>
          <p:nvPr/>
        </p:nvSpPr>
        <p:spPr>
          <a:xfrm>
            <a:off x="8779268" y="1938650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squish</a:t>
            </a:r>
          </a:p>
        </p:txBody>
      </p:sp>
      <p:sp>
        <p:nvSpPr>
          <p:cNvPr id="33" name="Rounded Rectangle 14">
            <a:extLst>
              <a:ext uri="{FF2B5EF4-FFF2-40B4-BE49-F238E27FC236}">
                <a16:creationId xmlns:a16="http://schemas.microsoft.com/office/drawing/2014/main" id="{F902FE4B-7709-E9C8-BCA6-97C7F33011D2}"/>
              </a:ext>
            </a:extLst>
          </p:cNvPr>
          <p:cNvSpPr/>
          <p:nvPr/>
        </p:nvSpPr>
        <p:spPr>
          <a:xfrm>
            <a:off x="1293777" y="1938650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quick</a:t>
            </a:r>
          </a:p>
        </p:txBody>
      </p:sp>
    </p:spTree>
    <p:extLst>
      <p:ext uri="{BB962C8B-B14F-4D97-AF65-F5344CB8AC3E}">
        <p14:creationId xmlns:p14="http://schemas.microsoft.com/office/powerpoint/2010/main" val="364721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70859 0.297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30" y="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L -0.05612 0.2849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" y="1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0.36731 0.4641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51224 0.324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12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0.09557 0.4240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9" y="2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0.07591 0.2601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8802 0.3243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-0.38398 0.2881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06" y="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-0.07201 0.1969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-0.05847 0.1979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0" y="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0858 0.3104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4" y="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6 L -0.06601 0.2118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9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09297 0.4127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8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-0.51224 0.4377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12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07407E-6 L -0.07214 0.266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" y="1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9" grpId="0"/>
      <p:bldP spid="30" grpId="0"/>
      <p:bldP spid="31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65AD5-EF63-0500-5AC8-4F3FB72BF0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4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758B4E-0BD4-5F4C-7BF6-C40464D396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Etymology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389061-B729-068D-88E4-A9B46E8982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5108" y="779824"/>
            <a:ext cx="8081780" cy="365127"/>
          </a:xfrm>
        </p:spPr>
        <p:txBody>
          <a:bodyPr/>
          <a:lstStyle/>
          <a:p>
            <a:r>
              <a:rPr lang="en-US" dirty="0"/>
              <a:t>How has the meaning of the word </a:t>
            </a:r>
            <a:r>
              <a:rPr lang="en-US" b="0" i="1" dirty="0"/>
              <a:t>quick</a:t>
            </a:r>
            <a:r>
              <a:rPr lang="en-US" dirty="0"/>
              <a:t> changed over time?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5BB7C8A-28CC-B344-A6A3-519CC2D6999E}"/>
              </a:ext>
            </a:extLst>
          </p:cNvPr>
          <p:cNvSpPr txBox="1"/>
          <p:nvPr/>
        </p:nvSpPr>
        <p:spPr>
          <a:xfrm>
            <a:off x="2430684" y="2047709"/>
            <a:ext cx="6071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Sassoon Sans US 2023" pitchFamily="2" charset="0"/>
              </a:rPr>
              <a:t>The word </a:t>
            </a:r>
            <a:r>
              <a:rPr lang="en-US" sz="2000" i="1" dirty="0">
                <a:solidFill>
                  <a:srgbClr val="3372DC"/>
                </a:solidFill>
                <a:latin typeface="Sassoon Sans US 2023" pitchFamily="2" charset="0"/>
              </a:rPr>
              <a:t>quick</a:t>
            </a:r>
            <a:r>
              <a:rPr lang="en-US" sz="2000" i="1" dirty="0">
                <a:latin typeface="Sassoon Sans US 2023" pitchFamily="2" charset="0"/>
              </a:rPr>
              <a:t> </a:t>
            </a:r>
            <a:r>
              <a:rPr lang="en-US" sz="2000" dirty="0">
                <a:latin typeface="Sassoon Sans US 2023" pitchFamily="2" charset="0"/>
              </a:rPr>
              <a:t>came from the Old English word </a:t>
            </a:r>
            <a:r>
              <a:rPr lang="en-US" sz="2000" i="1" dirty="0" err="1">
                <a:latin typeface="Sassoon Sans US 2023" pitchFamily="2" charset="0"/>
              </a:rPr>
              <a:t>cwic</a:t>
            </a:r>
            <a:r>
              <a:rPr lang="en-US" sz="2000" dirty="0">
                <a:latin typeface="Sassoon Sans US 2023" pitchFamily="2" charset="0"/>
              </a:rPr>
              <a:t>, which originally meant </a:t>
            </a:r>
            <a:r>
              <a:rPr lang="en-US" sz="2000" i="1" dirty="0">
                <a:latin typeface="Sassoon Sans US 2023" pitchFamily="2" charset="0"/>
              </a:rPr>
              <a:t>not dead</a:t>
            </a:r>
            <a:r>
              <a:rPr lang="en-US" sz="2000" dirty="0">
                <a:latin typeface="Sassoon Sans US 2023" pitchFamily="2" charset="0"/>
              </a:rPr>
              <a:t>, or </a:t>
            </a:r>
            <a:r>
              <a:rPr lang="en-US" sz="2000" i="1" dirty="0">
                <a:latin typeface="Sassoon Sans US 2023" pitchFamily="2" charset="0"/>
              </a:rPr>
              <a:t>living, alive</a:t>
            </a:r>
            <a:r>
              <a:rPr lang="en-US" sz="2000" dirty="0">
                <a:latin typeface="Sassoon Sans US 2023" pitchFamily="2" charset="0"/>
              </a:rPr>
              <a:t>.</a:t>
            </a:r>
            <a:endParaRPr lang="en-GB" sz="2000" dirty="0">
              <a:latin typeface="Sassoon Sans US 2023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B75229-A21F-560A-4EE3-FD215D9F8923}"/>
              </a:ext>
            </a:extLst>
          </p:cNvPr>
          <p:cNvGrpSpPr/>
          <p:nvPr/>
        </p:nvGrpSpPr>
        <p:grpSpPr>
          <a:xfrm>
            <a:off x="8697117" y="1839807"/>
            <a:ext cx="3030772" cy="2614468"/>
            <a:chOff x="-1809765" y="6614936"/>
            <a:chExt cx="3030772" cy="2614468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93B115F-B80A-A343-A721-30AF90CD2204}"/>
                </a:ext>
              </a:extLst>
            </p:cNvPr>
            <p:cNvSpPr txBox="1"/>
            <p:nvPr/>
          </p:nvSpPr>
          <p:spPr>
            <a:xfrm>
              <a:off x="-1719119" y="6739412"/>
              <a:ext cx="2472453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effectLst/>
                  <a:latin typeface="Sassoon Sans US 2023" pitchFamily="2" charset="0"/>
                  <a:ea typeface="Muli" pitchFamily="2" charset="77"/>
                  <a:cs typeface="Muli" pitchFamily="2" charset="77"/>
                </a:rPr>
                <a:t>Etymology is the study</a:t>
              </a:r>
            </a:p>
            <a:p>
              <a:pPr algn="ctr"/>
              <a:r>
                <a:rPr lang="en-GB" dirty="0">
                  <a:effectLst/>
                  <a:latin typeface="Sassoon Sans US 2023" pitchFamily="2" charset="0"/>
                  <a:ea typeface="Muli" pitchFamily="2" charset="77"/>
                  <a:cs typeface="Muli" pitchFamily="2" charset="77"/>
                </a:rPr>
                <a:t>of the history of words, where they came from, and how they have changed over time. </a:t>
              </a:r>
              <a:endParaRPr lang="en-GB" dirty="0">
                <a:latin typeface="Sassoon Sans US 2023" pitchFamily="2" charset="0"/>
              </a:endParaRP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E8A1571F-D8C0-0C48-9925-351A41968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2670" b="2670"/>
            <a:stretch/>
          </p:blipFill>
          <p:spPr>
            <a:xfrm rot="161563" flipH="1">
              <a:off x="405309" y="8420303"/>
              <a:ext cx="815698" cy="809101"/>
            </a:xfrm>
            <a:prstGeom prst="ellipse">
              <a:avLst/>
            </a:prstGeom>
          </p:spPr>
        </p:pic>
        <p:sp>
          <p:nvSpPr>
            <p:cNvPr id="3" name="Rounded Rectangular Callout 2">
              <a:extLst>
                <a:ext uri="{FF2B5EF4-FFF2-40B4-BE49-F238E27FC236}">
                  <a16:creationId xmlns:a16="http://schemas.microsoft.com/office/drawing/2014/main" id="{98FA2448-A8EC-D352-947F-2A29F9E95F19}"/>
                </a:ext>
              </a:extLst>
            </p:cNvPr>
            <p:cNvSpPr/>
            <p:nvPr/>
          </p:nvSpPr>
          <p:spPr>
            <a:xfrm>
              <a:off x="-1809765" y="6614936"/>
              <a:ext cx="2622924" cy="1773934"/>
            </a:xfrm>
            <a:prstGeom prst="wedgeRoundRectCallout">
              <a:avLst>
                <a:gd name="adj1" fmla="val 31698"/>
                <a:gd name="adj2" fmla="val 65811"/>
                <a:gd name="adj3" fmla="val 16667"/>
              </a:avLst>
            </a:prstGeom>
            <a:noFill/>
            <a:ln w="38100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D2DAA39A-0227-613D-B4EB-83C48E4340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177" y="4272515"/>
            <a:ext cx="1775032" cy="24536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13982E-BDAF-3565-3328-E4A723D875F1}"/>
              </a:ext>
            </a:extLst>
          </p:cNvPr>
          <p:cNvSpPr txBox="1"/>
          <p:nvPr/>
        </p:nvSpPr>
        <p:spPr>
          <a:xfrm>
            <a:off x="2824990" y="3205969"/>
            <a:ext cx="5288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Sassoon Sans US 2023" pitchFamily="2" charset="0"/>
              </a:rPr>
              <a:t>The meaning of </a:t>
            </a:r>
            <a:r>
              <a:rPr lang="en-US" sz="2000" i="1" dirty="0">
                <a:latin typeface="Sassoon Sans US 2023" pitchFamily="2" charset="0"/>
              </a:rPr>
              <a:t>alive </a:t>
            </a:r>
            <a:r>
              <a:rPr lang="en-US" sz="2000" dirty="0">
                <a:latin typeface="Sassoon Sans US 2023" pitchFamily="2" charset="0"/>
              </a:rPr>
              <a:t>developed into </a:t>
            </a:r>
            <a:r>
              <a:rPr lang="en-US" sz="2000" i="1" dirty="0">
                <a:latin typeface="Sassoon Sans US 2023" pitchFamily="2" charset="0"/>
              </a:rPr>
              <a:t>lively, energetic</a:t>
            </a:r>
            <a:r>
              <a:rPr lang="en-US" sz="2000" dirty="0">
                <a:latin typeface="Sassoon Sans US 2023" pitchFamily="2" charset="0"/>
              </a:rPr>
              <a:t>, which led to the meaning of </a:t>
            </a:r>
            <a:r>
              <a:rPr lang="en-US" sz="2000" i="1" dirty="0">
                <a:latin typeface="Sassoon Sans US 2023" pitchFamily="2" charset="0"/>
              </a:rPr>
              <a:t>fast</a:t>
            </a:r>
            <a:r>
              <a:rPr lang="en-US" sz="2000" dirty="0">
                <a:latin typeface="Sassoon Sans US 2023" pitchFamily="2" charset="0"/>
              </a:rPr>
              <a:t>.</a:t>
            </a:r>
            <a:endParaRPr lang="en-GB" sz="2000" dirty="0">
              <a:latin typeface="Sassoon Sans US 2023" pitchFamily="2" charset="0"/>
            </a:endParaRPr>
          </a:p>
        </p:txBody>
      </p:sp>
      <p:pic>
        <p:nvPicPr>
          <p:cNvPr id="17" name="Picture 16" descr="A picture containing vector graphics, clipart&#10;&#10;Description automatically generated">
            <a:extLst>
              <a:ext uri="{FF2B5EF4-FFF2-40B4-BE49-F238E27FC236}">
                <a16:creationId xmlns:a16="http://schemas.microsoft.com/office/drawing/2014/main" id="{BBB34289-6BAC-E188-C4E7-CAC0D2BFA9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608440" y="4876763"/>
            <a:ext cx="2603003" cy="1897372"/>
          </a:xfrm>
          <a:prstGeom prst="rect">
            <a:avLst/>
          </a:prstGeom>
        </p:spPr>
      </p:pic>
      <p:pic>
        <p:nvPicPr>
          <p:cNvPr id="12" name="Picture 11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99AF6CB3-777A-0009-0DEC-1373AB44B5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9887" y="4610464"/>
            <a:ext cx="1691773" cy="2180734"/>
          </a:xfrm>
          <a:prstGeom prst="rect">
            <a:avLst/>
          </a:prstGeom>
        </p:spPr>
      </p:pic>
      <p:pic>
        <p:nvPicPr>
          <p:cNvPr id="16" name="Picture 1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7125E5A-3726-74E4-02C5-2F630B511C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1065" y="4538679"/>
            <a:ext cx="4296292" cy="2188424"/>
          </a:xfrm>
          <a:prstGeom prst="rect">
            <a:avLst/>
          </a:prstGeom>
        </p:spPr>
      </p:pic>
      <p:sp>
        <p:nvSpPr>
          <p:cNvPr id="20" name="Arrow: Striped Right 19">
            <a:extLst>
              <a:ext uri="{FF2B5EF4-FFF2-40B4-BE49-F238E27FC236}">
                <a16:creationId xmlns:a16="http://schemas.microsoft.com/office/drawing/2014/main" id="{60591877-D7EA-CC67-6ABC-AB2A92962FC4}"/>
              </a:ext>
            </a:extLst>
          </p:cNvPr>
          <p:cNvSpPr/>
          <p:nvPr/>
        </p:nvSpPr>
        <p:spPr>
          <a:xfrm>
            <a:off x="3706065" y="5443385"/>
            <a:ext cx="647692" cy="428730"/>
          </a:xfrm>
          <a:prstGeom prst="stripedRightArrow">
            <a:avLst>
              <a:gd name="adj1" fmla="val 41491"/>
              <a:gd name="adj2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Striped Right 20">
            <a:extLst>
              <a:ext uri="{FF2B5EF4-FFF2-40B4-BE49-F238E27FC236}">
                <a16:creationId xmlns:a16="http://schemas.microsoft.com/office/drawing/2014/main" id="{96EA0D4A-E8BC-ABB1-3269-7ABD2F99ADE7}"/>
              </a:ext>
            </a:extLst>
          </p:cNvPr>
          <p:cNvSpPr/>
          <p:nvPr/>
        </p:nvSpPr>
        <p:spPr>
          <a:xfrm>
            <a:off x="6887597" y="5418526"/>
            <a:ext cx="647692" cy="428730"/>
          </a:xfrm>
          <a:prstGeom prst="stripedRightArrow">
            <a:avLst>
              <a:gd name="adj1" fmla="val 41491"/>
              <a:gd name="adj2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ts-alive">
            <a:hlinkClick r:id="" action="ppaction://media"/>
            <a:extLst>
              <a:ext uri="{FF2B5EF4-FFF2-40B4-BE49-F238E27FC236}">
                <a16:creationId xmlns:a16="http://schemas.microsoft.com/office/drawing/2014/main" id="{879A0355-43A1-5032-9442-D390FBAA04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1760486" y="4477124"/>
            <a:ext cx="244817" cy="24481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FF13419-8057-C3AF-9F49-D44DC2071735}"/>
              </a:ext>
            </a:extLst>
          </p:cNvPr>
          <p:cNvGrpSpPr/>
          <p:nvPr/>
        </p:nvGrpSpPr>
        <p:grpSpPr>
          <a:xfrm>
            <a:off x="749161" y="2712929"/>
            <a:ext cx="1467286" cy="1319858"/>
            <a:chOff x="749161" y="2712929"/>
            <a:chExt cx="1467286" cy="131985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3269F89-372F-A92B-2A85-F27EE22CA838}"/>
                </a:ext>
              </a:extLst>
            </p:cNvPr>
            <p:cNvSpPr txBox="1"/>
            <p:nvPr/>
          </p:nvSpPr>
          <p:spPr>
            <a:xfrm>
              <a:off x="749161" y="2961854"/>
              <a:ext cx="14672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i="0" dirty="0">
                  <a:latin typeface="Sassoon Sans US 2023" pitchFamily="2" charset="0"/>
                </a:rPr>
                <a:t>It’s quick</a:t>
              </a:r>
              <a:r>
                <a:rPr lang="en-US" sz="2200" b="1" dirty="0">
                  <a:latin typeface="Sassoon Sans US 2023" pitchFamily="2" charset="0"/>
                  <a:cs typeface="Sanskrit Text" panose="020B0502040204020203" pitchFamily="18" charset="0"/>
                </a:rPr>
                <a:t>!!!</a:t>
              </a:r>
              <a:endParaRPr lang="en-US" sz="2200" b="1" i="0" dirty="0">
                <a:latin typeface="Sassoon Sans US 2023" pitchFamily="2" charset="0"/>
                <a:cs typeface="Sanskrit Text" panose="020B0502040204020203" pitchFamily="18" charset="0"/>
              </a:endParaRPr>
            </a:p>
          </p:txBody>
        </p:sp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99D96AA1-6FD2-8506-74DE-B556309D6F93}"/>
                </a:ext>
              </a:extLst>
            </p:cNvPr>
            <p:cNvSpPr/>
            <p:nvPr/>
          </p:nvSpPr>
          <p:spPr>
            <a:xfrm>
              <a:off x="774452" y="2712929"/>
              <a:ext cx="1416704" cy="1319858"/>
            </a:xfrm>
            <a:prstGeom prst="wedgeEllipseCallout">
              <a:avLst>
                <a:gd name="adj1" fmla="val 34809"/>
                <a:gd name="adj2" fmla="val 65775"/>
              </a:avLst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760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2764C-CCD4-F11B-87E9-3466C9DC76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5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8026A8-AA6D-36AD-D7D7-0359B20AE0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Can you sound out and write the words below?</a:t>
            </a:r>
          </a:p>
          <a:p>
            <a:r>
              <a:rPr lang="en-US" dirty="0"/>
              <a:t>Can you add the sound buttons underneath?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B1F9FF-AC78-F8BA-3BA3-DD72B395CA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Sound It, Squash It, Say It, Scribe It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81AB71-9413-8D7D-5A5E-1D2FD1A4DA67}"/>
              </a:ext>
            </a:extLst>
          </p:cNvPr>
          <p:cNvSpPr/>
          <p:nvPr/>
        </p:nvSpPr>
        <p:spPr>
          <a:xfrm>
            <a:off x="1764793" y="1963084"/>
            <a:ext cx="1422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cap="none" spc="0" dirty="0">
                <a:ln w="0"/>
                <a:latin typeface="Sassoon Sans US 2023" pitchFamily="2" charset="77"/>
              </a:rPr>
              <a:t>wish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4F356E2-7970-0A52-D8AF-B11867AD564D}"/>
              </a:ext>
            </a:extLst>
          </p:cNvPr>
          <p:cNvGrpSpPr/>
          <p:nvPr/>
        </p:nvGrpSpPr>
        <p:grpSpPr>
          <a:xfrm>
            <a:off x="2014522" y="2733519"/>
            <a:ext cx="1026334" cy="161061"/>
            <a:chOff x="7852120" y="6014687"/>
            <a:chExt cx="1026334" cy="161061"/>
          </a:xfrm>
          <a:solidFill>
            <a:srgbClr val="3372DC"/>
          </a:solidFill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9C15A71-2804-0D56-0D53-85E39212E3DA}"/>
                </a:ext>
              </a:extLst>
            </p:cNvPr>
            <p:cNvSpPr/>
            <p:nvPr/>
          </p:nvSpPr>
          <p:spPr>
            <a:xfrm>
              <a:off x="7852120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AEEF6A3-ACF7-ED34-6008-1A21C14BEC62}"/>
                </a:ext>
              </a:extLst>
            </p:cNvPr>
            <p:cNvSpPr/>
            <p:nvPr/>
          </p:nvSpPr>
          <p:spPr>
            <a:xfrm>
              <a:off x="8169672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7816C7B-249A-73BE-9639-E9FA746453BA}"/>
                </a:ext>
              </a:extLst>
            </p:cNvPr>
            <p:cNvSpPr/>
            <p:nvPr/>
          </p:nvSpPr>
          <p:spPr>
            <a:xfrm>
              <a:off x="8351233" y="6032769"/>
              <a:ext cx="527221" cy="1312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42DC789-B5E6-A7AF-478D-66DC07F1FDFF}"/>
              </a:ext>
            </a:extLst>
          </p:cNvPr>
          <p:cNvSpPr/>
          <p:nvPr/>
        </p:nvSpPr>
        <p:spPr>
          <a:xfrm>
            <a:off x="3585033" y="2046640"/>
            <a:ext cx="15472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800" b="0" cap="none" spc="0" dirty="0">
                <a:ln w="0"/>
                <a:solidFill>
                  <a:schemeClr val="tx1"/>
                </a:solidFill>
                <a:latin typeface="Segoe Print" panose="02000800000000000000" pitchFamily="2" charset="0"/>
              </a:rPr>
              <a:t>wish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5C6878-03B1-8115-3F26-2506032D2944}"/>
              </a:ext>
            </a:extLst>
          </p:cNvPr>
          <p:cNvSpPr/>
          <p:nvPr/>
        </p:nvSpPr>
        <p:spPr>
          <a:xfrm>
            <a:off x="6655384" y="1932401"/>
            <a:ext cx="16578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cap="none" spc="0" dirty="0">
                <a:ln w="0"/>
                <a:latin typeface="Sassoon Sans US 2023" pitchFamily="2" charset="77"/>
              </a:rPr>
              <a:t>quick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A28949A-9828-F1C5-F7DF-64F097B8AEB6}"/>
              </a:ext>
            </a:extLst>
          </p:cNvPr>
          <p:cNvGrpSpPr/>
          <p:nvPr/>
        </p:nvGrpSpPr>
        <p:grpSpPr>
          <a:xfrm>
            <a:off x="6810890" y="2732893"/>
            <a:ext cx="1386143" cy="158157"/>
            <a:chOff x="10169148" y="3240450"/>
            <a:chExt cx="1386143" cy="15815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ACF9BBE-337D-9D52-2AD9-CBDF7B6DF29A}"/>
                </a:ext>
              </a:extLst>
            </p:cNvPr>
            <p:cNvGrpSpPr/>
            <p:nvPr/>
          </p:nvGrpSpPr>
          <p:grpSpPr>
            <a:xfrm>
              <a:off x="10793307" y="3241076"/>
              <a:ext cx="761984" cy="157531"/>
              <a:chOff x="8164560" y="6018217"/>
              <a:chExt cx="761984" cy="157531"/>
            </a:xfrm>
            <a:solidFill>
              <a:srgbClr val="3372DC"/>
            </a:solidFill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8F824AB1-F769-CF7F-26F5-84FED4E32B87}"/>
                  </a:ext>
                </a:extLst>
              </p:cNvPr>
              <p:cNvSpPr/>
              <p:nvPr/>
            </p:nvSpPr>
            <p:spPr>
              <a:xfrm>
                <a:off x="8164560" y="601821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3DAADBA-2A1E-C747-4729-9910939CEB07}"/>
                  </a:ext>
                </a:extLst>
              </p:cNvPr>
              <p:cNvSpPr/>
              <p:nvPr/>
            </p:nvSpPr>
            <p:spPr>
              <a:xfrm>
                <a:off x="8392517" y="6032769"/>
                <a:ext cx="534027" cy="13121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1FCFDB3-067B-7E1E-D423-5FCC5751151A}"/>
                </a:ext>
              </a:extLst>
            </p:cNvPr>
            <p:cNvSpPr/>
            <p:nvPr/>
          </p:nvSpPr>
          <p:spPr>
            <a:xfrm>
              <a:off x="10169148" y="3240450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24B75EF-4A84-990E-0B8A-76CB5BF41274}"/>
                </a:ext>
              </a:extLst>
            </p:cNvPr>
            <p:cNvSpPr/>
            <p:nvPr/>
          </p:nvSpPr>
          <p:spPr>
            <a:xfrm>
              <a:off x="10565350" y="3240450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64CF9F40-7442-259A-EDE1-F13FCFCBD149}"/>
              </a:ext>
            </a:extLst>
          </p:cNvPr>
          <p:cNvSpPr/>
          <p:nvPr/>
        </p:nvSpPr>
        <p:spPr>
          <a:xfrm>
            <a:off x="8667669" y="2024734"/>
            <a:ext cx="175881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800" b="0" cap="none" spc="0" dirty="0">
                <a:ln w="0"/>
                <a:solidFill>
                  <a:schemeClr val="tx1"/>
                </a:solidFill>
                <a:latin typeface="Segoe Print" panose="02000800000000000000" pitchFamily="2" charset="0"/>
              </a:rPr>
              <a:t>quick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7EA16DE-E896-D7C7-F123-01E41406FE55}"/>
              </a:ext>
            </a:extLst>
          </p:cNvPr>
          <p:cNvGrpSpPr/>
          <p:nvPr/>
        </p:nvGrpSpPr>
        <p:grpSpPr>
          <a:xfrm>
            <a:off x="6744260" y="3300288"/>
            <a:ext cx="4914308" cy="2680503"/>
            <a:chOff x="6901382" y="3300288"/>
            <a:chExt cx="4914308" cy="2680503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838671B1-5084-5162-7816-2846AB7B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96063" y="3770061"/>
              <a:ext cx="1219627" cy="221073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6055312-A0F8-0A06-6502-F9F171F89118}"/>
                </a:ext>
              </a:extLst>
            </p:cNvPr>
            <p:cNvSpPr txBox="1"/>
            <p:nvPr/>
          </p:nvSpPr>
          <p:spPr>
            <a:xfrm>
              <a:off x="6901382" y="3387276"/>
              <a:ext cx="330497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assoon Sans US 2023" pitchFamily="2" charset="0"/>
                </a:rPr>
                <a:t>Use sound buttons for each phoneme. Draw a dot for each single letter sound and a line when two or more letters spell one sound. </a:t>
              </a: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D684F586-7BA8-5260-BAE4-1927D79D4F62}"/>
                </a:ext>
              </a:extLst>
            </p:cNvPr>
            <p:cNvSpPr/>
            <p:nvPr/>
          </p:nvSpPr>
          <p:spPr>
            <a:xfrm>
              <a:off x="6968423" y="3300288"/>
              <a:ext cx="3237932" cy="1605280"/>
            </a:xfrm>
            <a:prstGeom prst="wedgeRoundRectCallout">
              <a:avLst>
                <a:gd name="adj1" fmla="val 58727"/>
                <a:gd name="adj2" fmla="val 32459"/>
                <a:gd name="adj3" fmla="val 16667"/>
              </a:avLst>
            </a:prstGeom>
            <a:noFill/>
            <a:ln w="38100">
              <a:solidFill>
                <a:srgbClr val="FFDE5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C843007-559A-7CAE-BD44-119E58D4A42C}"/>
              </a:ext>
            </a:extLst>
          </p:cNvPr>
          <p:cNvGrpSpPr/>
          <p:nvPr/>
        </p:nvGrpSpPr>
        <p:grpSpPr>
          <a:xfrm>
            <a:off x="6770018" y="5120639"/>
            <a:ext cx="3304973" cy="1367829"/>
            <a:chOff x="6927140" y="5120639"/>
            <a:chExt cx="3304973" cy="136782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A33D709-EAD6-6AAA-70A5-54B4C2B266D5}"/>
                </a:ext>
              </a:extLst>
            </p:cNvPr>
            <p:cNvSpPr txBox="1"/>
            <p:nvPr/>
          </p:nvSpPr>
          <p:spPr>
            <a:xfrm>
              <a:off x="6927140" y="5221551"/>
              <a:ext cx="330497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assoon Sans US 2023" pitchFamily="2" charset="0"/>
                </a:rPr>
                <a:t>The </a:t>
              </a:r>
              <a:r>
                <a:rPr lang="en-GB" i="1" dirty="0" err="1">
                  <a:latin typeface="Sassoon Sans US 2023" pitchFamily="2" charset="0"/>
                </a:rPr>
                <a:t>qu</a:t>
              </a:r>
              <a:r>
                <a:rPr lang="en-GB" dirty="0">
                  <a:latin typeface="Sassoon Sans US 2023" pitchFamily="2" charset="0"/>
                </a:rPr>
                <a:t> letter team spells TWO closely blended sounds so it needs two sound buttons. Most of the time </a:t>
              </a:r>
              <a:r>
                <a:rPr lang="en-GB" i="1" dirty="0" err="1">
                  <a:latin typeface="Sassoon Sans US 2023" pitchFamily="2" charset="0"/>
                </a:rPr>
                <a:t>qu</a:t>
              </a:r>
              <a:r>
                <a:rPr lang="en-GB" dirty="0">
                  <a:latin typeface="Sassoon Sans US 2023" pitchFamily="2" charset="0"/>
                </a:rPr>
                <a:t> spells /kw/.</a:t>
              </a:r>
            </a:p>
          </p:txBody>
        </p:sp>
        <p:sp>
          <p:nvSpPr>
            <p:cNvPr id="28" name="Speech Bubble: Rectangle with Corners Rounded 27">
              <a:extLst>
                <a:ext uri="{FF2B5EF4-FFF2-40B4-BE49-F238E27FC236}">
                  <a16:creationId xmlns:a16="http://schemas.microsoft.com/office/drawing/2014/main" id="{131F8041-618C-602B-2446-E1AD52C869F8}"/>
                </a:ext>
              </a:extLst>
            </p:cNvPr>
            <p:cNvSpPr/>
            <p:nvPr/>
          </p:nvSpPr>
          <p:spPr>
            <a:xfrm>
              <a:off x="6968423" y="5120639"/>
              <a:ext cx="3237932" cy="1367829"/>
            </a:xfrm>
            <a:prstGeom prst="wedgeRoundRectCallout">
              <a:avLst>
                <a:gd name="adj1" fmla="val 60167"/>
                <a:gd name="adj2" fmla="val -45569"/>
                <a:gd name="adj3" fmla="val 16667"/>
              </a:avLst>
            </a:prstGeom>
            <a:noFill/>
            <a:ln w="38100">
              <a:solidFill>
                <a:srgbClr val="FFDE5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832212D-057F-D7E5-469B-BE40BCB5A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28" y="3280211"/>
            <a:ext cx="5850301" cy="319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3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6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F2693-E855-B056-A166-84F3CB40403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6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B07A1D42-D0FC-A75F-1AF5-154A83D6A3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Can you sound out and write the words below?</a:t>
            </a:r>
          </a:p>
          <a:p>
            <a:r>
              <a:rPr lang="en-US" dirty="0"/>
              <a:t>Can you add the sound buttons underneath?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8B31ACBA-34CA-AF03-7A5F-78E4CF9970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Sound It, Squash It, Say It, Scribe It</a:t>
            </a:r>
          </a:p>
        </p:txBody>
      </p:sp>
      <p:sp>
        <p:nvSpPr>
          <p:cNvPr id="39" name="Slide Number Placeholder 3">
            <a:extLst>
              <a:ext uri="{FF2B5EF4-FFF2-40B4-BE49-F238E27FC236}">
                <a16:creationId xmlns:a16="http://schemas.microsoft.com/office/drawing/2014/main" id="{770BC4FE-EC4D-1F40-FDB6-68F6658E1970}"/>
              </a:ext>
            </a:extLst>
          </p:cNvPr>
          <p:cNvSpPr txBox="1">
            <a:spLocks/>
          </p:cNvSpPr>
          <p:nvPr/>
        </p:nvSpPr>
        <p:spPr>
          <a:xfrm>
            <a:off x="11437242" y="979994"/>
            <a:ext cx="5765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6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B5DFE3B-E25B-09A7-238F-9F4323B00A41}"/>
              </a:ext>
            </a:extLst>
          </p:cNvPr>
          <p:cNvSpPr/>
          <p:nvPr/>
        </p:nvSpPr>
        <p:spPr>
          <a:xfrm>
            <a:off x="1631711" y="1905327"/>
            <a:ext cx="24400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cap="none" spc="0" dirty="0">
                <a:ln w="0"/>
                <a:latin typeface="Sassoon Sans US 2023" pitchFamily="2" charset="77"/>
              </a:rPr>
              <a:t>chick</a:t>
            </a:r>
            <a:r>
              <a:rPr lang="en-GB" sz="5400" b="1" cap="none" spc="0" dirty="0">
                <a:ln w="0"/>
                <a:solidFill>
                  <a:srgbClr val="FF3760"/>
                </a:solidFill>
                <a:latin typeface="Sassoon Sans US 2023" pitchFamily="2" charset="77"/>
              </a:rPr>
              <a:t>|</a:t>
            </a:r>
            <a:r>
              <a:rPr lang="en-GB" sz="5400" cap="none" spc="0" dirty="0">
                <a:ln w="0"/>
                <a:latin typeface="Sassoon Sans US 2023" pitchFamily="2" charset="77"/>
              </a:rPr>
              <a:t>en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A20A92E-006D-3458-4553-167DC3B9FCAE}"/>
              </a:ext>
            </a:extLst>
          </p:cNvPr>
          <p:cNvSpPr/>
          <p:nvPr/>
        </p:nvSpPr>
        <p:spPr>
          <a:xfrm>
            <a:off x="5253907" y="1906198"/>
            <a:ext cx="18582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cap="none" spc="0" dirty="0">
                <a:ln w="0"/>
                <a:latin typeface="Sassoon Sans US 2023" pitchFamily="2" charset="77"/>
              </a:rPr>
              <a:t>things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8F753F0-0F0B-0116-BFE3-B66FD859355C}"/>
              </a:ext>
            </a:extLst>
          </p:cNvPr>
          <p:cNvSpPr/>
          <p:nvPr/>
        </p:nvSpPr>
        <p:spPr>
          <a:xfrm>
            <a:off x="8196230" y="1905327"/>
            <a:ext cx="1891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cap="none" spc="0" dirty="0">
                <a:ln w="0"/>
                <a:latin typeface="Sassoon Sans US 2023" pitchFamily="2" charset="77"/>
              </a:rPr>
              <a:t>squish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AC2D198-B66F-4CF9-C5DE-D35A8B50270C}"/>
              </a:ext>
            </a:extLst>
          </p:cNvPr>
          <p:cNvGrpSpPr/>
          <p:nvPr/>
        </p:nvGrpSpPr>
        <p:grpSpPr>
          <a:xfrm>
            <a:off x="1758544" y="2668104"/>
            <a:ext cx="2118575" cy="169299"/>
            <a:chOff x="544583" y="3229308"/>
            <a:chExt cx="2001597" cy="16929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DC8BFC5-D777-C3CD-356D-5402E99CF26A}"/>
                </a:ext>
              </a:extLst>
            </p:cNvPr>
            <p:cNvGrpSpPr/>
            <p:nvPr/>
          </p:nvGrpSpPr>
          <p:grpSpPr>
            <a:xfrm>
              <a:off x="1112872" y="3229308"/>
              <a:ext cx="1433308" cy="169299"/>
              <a:chOff x="7188766" y="6006449"/>
              <a:chExt cx="1433308" cy="169299"/>
            </a:xfrm>
            <a:solidFill>
              <a:srgbClr val="3372DC"/>
            </a:solidFill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075001FF-7DC1-1ED3-A246-B32BEB73239C}"/>
                  </a:ext>
                </a:extLst>
              </p:cNvPr>
              <p:cNvSpPr/>
              <p:nvPr/>
            </p:nvSpPr>
            <p:spPr>
              <a:xfrm>
                <a:off x="7188766" y="6006449"/>
                <a:ext cx="157533" cy="16929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97DE47B-2D23-2097-CDD7-A092F008C379}"/>
                  </a:ext>
                </a:extLst>
              </p:cNvPr>
              <p:cNvSpPr/>
              <p:nvPr/>
            </p:nvSpPr>
            <p:spPr>
              <a:xfrm>
                <a:off x="7385108" y="6012921"/>
                <a:ext cx="497882" cy="14644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E971067-B545-9F93-59F1-1FF73FD32745}"/>
                  </a:ext>
                </a:extLst>
              </p:cNvPr>
              <p:cNvSpPr/>
              <p:nvPr/>
            </p:nvSpPr>
            <p:spPr>
              <a:xfrm>
                <a:off x="8183269" y="6006449"/>
                <a:ext cx="157533" cy="16929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9A5CF07-E90F-42DC-301C-C02BC889366D}"/>
                  </a:ext>
                </a:extLst>
              </p:cNvPr>
              <p:cNvSpPr/>
              <p:nvPr/>
            </p:nvSpPr>
            <p:spPr>
              <a:xfrm>
                <a:off x="8464541" y="6006449"/>
                <a:ext cx="157533" cy="16929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A422776-A6AD-A34D-C6AA-85AD138222AC}"/>
                </a:ext>
              </a:extLst>
            </p:cNvPr>
            <p:cNvSpPr/>
            <p:nvPr/>
          </p:nvSpPr>
          <p:spPr>
            <a:xfrm>
              <a:off x="544583" y="3241076"/>
              <a:ext cx="523929" cy="142233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F165613-450B-FBD5-F298-C162D368CBCA}"/>
              </a:ext>
            </a:extLst>
          </p:cNvPr>
          <p:cNvGrpSpPr/>
          <p:nvPr/>
        </p:nvGrpSpPr>
        <p:grpSpPr>
          <a:xfrm>
            <a:off x="5349319" y="2768894"/>
            <a:ext cx="1611295" cy="161061"/>
            <a:chOff x="4184040" y="3237546"/>
            <a:chExt cx="1611295" cy="161061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92158E3-B0EE-F0E5-22E9-C36EEF5BBC95}"/>
                </a:ext>
              </a:extLst>
            </p:cNvPr>
            <p:cNvGrpSpPr/>
            <p:nvPr/>
          </p:nvGrpSpPr>
          <p:grpSpPr>
            <a:xfrm>
              <a:off x="4755942" y="3237546"/>
              <a:ext cx="1039393" cy="161061"/>
              <a:chOff x="8267686" y="6014687"/>
              <a:chExt cx="1039393" cy="161061"/>
            </a:xfrm>
            <a:solidFill>
              <a:srgbClr val="3372DC"/>
            </a:solidFill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C2170D0B-BEA2-C718-D71A-E69399EFA759}"/>
                  </a:ext>
                </a:extLst>
              </p:cNvPr>
              <p:cNvSpPr/>
              <p:nvPr/>
            </p:nvSpPr>
            <p:spPr>
              <a:xfrm>
                <a:off x="9149546" y="601468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89D8E2EB-FD8A-7A23-0BE1-329E9360ECF9}"/>
                  </a:ext>
                </a:extLst>
              </p:cNvPr>
              <p:cNvSpPr/>
              <p:nvPr/>
            </p:nvSpPr>
            <p:spPr>
              <a:xfrm>
                <a:off x="8267686" y="601821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DA3F73B7-1ED3-607D-EF11-2F93E9E55A31}"/>
                  </a:ext>
                </a:extLst>
              </p:cNvPr>
              <p:cNvSpPr/>
              <p:nvPr/>
            </p:nvSpPr>
            <p:spPr>
              <a:xfrm>
                <a:off x="8467932" y="6032769"/>
                <a:ext cx="599738" cy="13121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737AB52-078D-A807-991A-1CA1907F0B34}"/>
                </a:ext>
              </a:extLst>
            </p:cNvPr>
            <p:cNvSpPr/>
            <p:nvPr/>
          </p:nvSpPr>
          <p:spPr>
            <a:xfrm>
              <a:off x="4184040" y="3252098"/>
              <a:ext cx="511225" cy="131211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5A653FC-799B-EDFD-F287-B46CD762330F}"/>
              </a:ext>
            </a:extLst>
          </p:cNvPr>
          <p:cNvGrpSpPr/>
          <p:nvPr/>
        </p:nvGrpSpPr>
        <p:grpSpPr>
          <a:xfrm>
            <a:off x="8332364" y="2666185"/>
            <a:ext cx="1612911" cy="172710"/>
            <a:chOff x="7167085" y="3214129"/>
            <a:chExt cx="1612911" cy="17271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A4D46A33-B0AB-DA24-AA10-2F76767436E1}"/>
                </a:ext>
              </a:extLst>
            </p:cNvPr>
            <p:cNvGrpSpPr/>
            <p:nvPr/>
          </p:nvGrpSpPr>
          <p:grpSpPr>
            <a:xfrm>
              <a:off x="7167085" y="3214129"/>
              <a:ext cx="1056346" cy="172710"/>
              <a:chOff x="7785105" y="5993036"/>
              <a:chExt cx="1056346" cy="172710"/>
            </a:xfrm>
            <a:solidFill>
              <a:srgbClr val="3372DC"/>
            </a:solidFill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1D317887-35B7-CB0E-C509-E6702122146C}"/>
                  </a:ext>
                </a:extLst>
              </p:cNvPr>
              <p:cNvSpPr/>
              <p:nvPr/>
            </p:nvSpPr>
            <p:spPr>
              <a:xfrm>
                <a:off x="7785105" y="5993036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C9E2E0F1-3EE8-355A-AA5C-38BBD03A9AAE}"/>
                  </a:ext>
                </a:extLst>
              </p:cNvPr>
              <p:cNvSpPr/>
              <p:nvPr/>
            </p:nvSpPr>
            <p:spPr>
              <a:xfrm>
                <a:off x="8683918" y="6008215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079952F-0D39-3C30-93FC-9E7388A1D925}"/>
                </a:ext>
              </a:extLst>
            </p:cNvPr>
            <p:cNvSpPr/>
            <p:nvPr/>
          </p:nvSpPr>
          <p:spPr>
            <a:xfrm>
              <a:off x="8256928" y="3240450"/>
              <a:ext cx="523068" cy="131210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6B61CF3-B87A-5531-DB14-EBBAB5EEC62B}"/>
                </a:ext>
              </a:extLst>
            </p:cNvPr>
            <p:cNvSpPr/>
            <p:nvPr/>
          </p:nvSpPr>
          <p:spPr>
            <a:xfrm>
              <a:off x="7453071" y="3219414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FB650B2-31C1-17E1-1F18-424C71928E2C}"/>
                </a:ext>
              </a:extLst>
            </p:cNvPr>
            <p:cNvSpPr/>
            <p:nvPr/>
          </p:nvSpPr>
          <p:spPr>
            <a:xfrm>
              <a:off x="7823190" y="3219414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pic>
        <p:nvPicPr>
          <p:cNvPr id="68" name="Picture 6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97FF2DA-3F0E-6D07-2653-2E7087A47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28" y="3280211"/>
            <a:ext cx="5850301" cy="319043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2F57A5A-AC8E-69E1-3085-10A97004023A}"/>
              </a:ext>
            </a:extLst>
          </p:cNvPr>
          <p:cNvGrpSpPr/>
          <p:nvPr/>
        </p:nvGrpSpPr>
        <p:grpSpPr>
          <a:xfrm>
            <a:off x="6744260" y="3300288"/>
            <a:ext cx="4914308" cy="2680503"/>
            <a:chOff x="6901382" y="3300288"/>
            <a:chExt cx="4914308" cy="2680503"/>
          </a:xfrm>
        </p:grpSpPr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F563474E-4957-932F-646C-9B991FA22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96063" y="3770061"/>
              <a:ext cx="1219627" cy="221073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7A6E696-2AE9-ED76-5044-ED50E7E4719F}"/>
                </a:ext>
              </a:extLst>
            </p:cNvPr>
            <p:cNvSpPr txBox="1"/>
            <p:nvPr/>
          </p:nvSpPr>
          <p:spPr>
            <a:xfrm>
              <a:off x="6901382" y="3387276"/>
              <a:ext cx="330497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assoon Sans US 2023" pitchFamily="2" charset="0"/>
                </a:rPr>
                <a:t>Use sound buttons for each phoneme. Draw a dot for each single letter sound and a line when two or more letters spell one sound. </a:t>
              </a:r>
            </a:p>
          </p:txBody>
        </p:sp>
        <p:sp>
          <p:nvSpPr>
            <p:cNvPr id="9" name="Speech Bubble: Rectangle with Corners Rounded 25">
              <a:extLst>
                <a:ext uri="{FF2B5EF4-FFF2-40B4-BE49-F238E27FC236}">
                  <a16:creationId xmlns:a16="http://schemas.microsoft.com/office/drawing/2014/main" id="{67563501-7362-62E9-9CBA-8EC41254D49C}"/>
                </a:ext>
              </a:extLst>
            </p:cNvPr>
            <p:cNvSpPr/>
            <p:nvPr/>
          </p:nvSpPr>
          <p:spPr>
            <a:xfrm>
              <a:off x="6968423" y="3300288"/>
              <a:ext cx="3237932" cy="1605280"/>
            </a:xfrm>
            <a:prstGeom prst="wedgeRoundRectCallout">
              <a:avLst>
                <a:gd name="adj1" fmla="val 58727"/>
                <a:gd name="adj2" fmla="val 32459"/>
                <a:gd name="adj3" fmla="val 16667"/>
              </a:avLst>
            </a:prstGeom>
            <a:noFill/>
            <a:ln w="38100">
              <a:solidFill>
                <a:srgbClr val="FFDE5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15DBEAE-BA9C-E6AA-8732-86E484434DF3}"/>
              </a:ext>
            </a:extLst>
          </p:cNvPr>
          <p:cNvGrpSpPr/>
          <p:nvPr/>
        </p:nvGrpSpPr>
        <p:grpSpPr>
          <a:xfrm>
            <a:off x="6770018" y="5120639"/>
            <a:ext cx="3304973" cy="1367829"/>
            <a:chOff x="6927140" y="5120639"/>
            <a:chExt cx="3304973" cy="136782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EF7AF15-5F9A-C30B-8F6A-40C90B2A329C}"/>
                </a:ext>
              </a:extLst>
            </p:cNvPr>
            <p:cNvSpPr txBox="1"/>
            <p:nvPr/>
          </p:nvSpPr>
          <p:spPr>
            <a:xfrm>
              <a:off x="6927140" y="5221551"/>
              <a:ext cx="330497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assoon Sans US 2023" pitchFamily="2" charset="0"/>
                </a:rPr>
                <a:t>The </a:t>
              </a:r>
              <a:r>
                <a:rPr lang="en-GB" i="1" dirty="0" err="1">
                  <a:latin typeface="Sassoon Sans US 2023" pitchFamily="2" charset="0"/>
                </a:rPr>
                <a:t>qu</a:t>
              </a:r>
              <a:r>
                <a:rPr lang="en-GB" dirty="0">
                  <a:latin typeface="Sassoon Sans US 2023" pitchFamily="2" charset="0"/>
                </a:rPr>
                <a:t> letter team spells TWO closely blended sounds so it needs two sound buttons. Most of the time </a:t>
              </a:r>
              <a:r>
                <a:rPr lang="en-GB" i="1" dirty="0" err="1">
                  <a:latin typeface="Sassoon Sans US 2023" pitchFamily="2" charset="0"/>
                </a:rPr>
                <a:t>qu</a:t>
              </a:r>
              <a:r>
                <a:rPr lang="en-GB" dirty="0">
                  <a:latin typeface="Sassoon Sans US 2023" pitchFamily="2" charset="0"/>
                </a:rPr>
                <a:t> spells /kw/.</a:t>
              </a:r>
            </a:p>
          </p:txBody>
        </p:sp>
        <p:sp>
          <p:nvSpPr>
            <p:cNvPr id="12" name="Speech Bubble: Rectangle with Corners Rounded 27">
              <a:extLst>
                <a:ext uri="{FF2B5EF4-FFF2-40B4-BE49-F238E27FC236}">
                  <a16:creationId xmlns:a16="http://schemas.microsoft.com/office/drawing/2014/main" id="{F67BF087-1BCC-E6D7-F201-06C2F24BC539}"/>
                </a:ext>
              </a:extLst>
            </p:cNvPr>
            <p:cNvSpPr/>
            <p:nvPr/>
          </p:nvSpPr>
          <p:spPr>
            <a:xfrm>
              <a:off x="6968423" y="5120639"/>
              <a:ext cx="3237932" cy="1367829"/>
            </a:xfrm>
            <a:prstGeom prst="wedgeRoundRectCallout">
              <a:avLst>
                <a:gd name="adj1" fmla="val 60167"/>
                <a:gd name="adj2" fmla="val -45569"/>
                <a:gd name="adj3" fmla="val 16667"/>
              </a:avLst>
            </a:prstGeom>
            <a:noFill/>
            <a:ln w="38100">
              <a:solidFill>
                <a:srgbClr val="FFDE5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971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7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E52894E-ADE7-D096-6C3F-46D8BB993F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30888" y="388915"/>
            <a:ext cx="9575117" cy="1038013"/>
          </a:xfrm>
        </p:spPr>
        <p:txBody>
          <a:bodyPr/>
          <a:lstStyle/>
          <a:p>
            <a:pPr marL="0" marR="0" indent="0" algn="ctr" rtl="0" eaLnBrk="0" fontAlgn="base" latinLnBrk="0" hangingPunct="0">
              <a:spcBef>
                <a:spcPts val="0"/>
              </a:spcBef>
              <a:spcAft>
                <a:spcPts val="0"/>
              </a:spcAft>
            </a:pPr>
            <a:r>
              <a:rPr lang="en-GB" sz="1600" b="1" i="0" kern="1200" dirty="0">
                <a:effectLst/>
                <a:latin typeface="Sassoon Sans US 2023" pitchFamily="2" charset="0"/>
              </a:rPr>
              <a:t>To be able to use spelling patterns to spell one-syllable and multisyllabic words</a:t>
            </a:r>
            <a:endParaRPr lang="en-US" sz="1200" dirty="0">
              <a:effectLst/>
              <a:latin typeface="Sassoon Sans US 2023" pitchFamily="2" charset="0"/>
            </a:endParaRPr>
          </a:p>
          <a:p>
            <a:r>
              <a:rPr lang="en-GB" sz="1600" b="1" i="0" kern="1200" dirty="0">
                <a:effectLst/>
                <a:latin typeface="Sassoon Sans US 2023" pitchFamily="2" charset="0"/>
                <a:ea typeface="Calibri" panose="020F0502020204030204" pitchFamily="34" charset="0"/>
                <a:cs typeface="Arial" panose="020B0604020202020204" pitchFamily="34" charset="0"/>
              </a:rPr>
              <a:t>To spell w</a:t>
            </a:r>
            <a:r>
              <a:rPr lang="en-GB" sz="1600" b="1" i="0" kern="1200" dirty="0">
                <a:effectLst/>
                <a:latin typeface="Sassoon Sans US 2023" pitchFamily="2" charset="0"/>
              </a:rPr>
              <a:t>ords with short vowels and </a:t>
            </a:r>
            <a:r>
              <a:rPr lang="en-GB" sz="1600" b="1" i="1" kern="1200" dirty="0" err="1">
                <a:effectLst/>
                <a:latin typeface="Sassoon Sans US 2023" pitchFamily="2" charset="0"/>
              </a:rPr>
              <a:t>qu</a:t>
            </a:r>
            <a:r>
              <a:rPr lang="en-GB" sz="1600" b="1" i="0" kern="1200" dirty="0">
                <a:effectLst/>
                <a:latin typeface="Sassoon Sans US 2023" pitchFamily="2" charset="0"/>
              </a:rPr>
              <a:t> and consonant </a:t>
            </a:r>
            <a:r>
              <a:rPr lang="en-US" sz="1600" b="1" i="0" kern="1200" dirty="0">
                <a:effectLst/>
                <a:latin typeface="Sassoon Sans US 2023" pitchFamily="2" charset="0"/>
              </a:rPr>
              <a:t>digraphs (</a:t>
            </a:r>
            <a:r>
              <a:rPr lang="en-US" sz="1600" b="1" i="1" kern="1200" dirty="0" err="1">
                <a:effectLst/>
                <a:latin typeface="Sassoon Sans US 2023" pitchFamily="2" charset="0"/>
              </a:rPr>
              <a:t>ch</a:t>
            </a:r>
            <a:r>
              <a:rPr lang="en-US" sz="1600" b="1" i="1" kern="1200" dirty="0">
                <a:effectLst/>
                <a:latin typeface="Sassoon Sans US 2023" pitchFamily="2" charset="0"/>
              </a:rPr>
              <a:t>, ck, </a:t>
            </a:r>
            <a:r>
              <a:rPr lang="en-US" sz="1600" b="1" i="1" kern="1200" dirty="0" err="1">
                <a:effectLst/>
                <a:latin typeface="Sassoon Sans US 2023" pitchFamily="2" charset="0"/>
              </a:rPr>
              <a:t>sh</a:t>
            </a:r>
            <a:r>
              <a:rPr lang="en-US" sz="1600" b="1" i="1" kern="1200" dirty="0">
                <a:effectLst/>
                <a:latin typeface="Sassoon Sans US 2023" pitchFamily="2" charset="0"/>
              </a:rPr>
              <a:t>, </a:t>
            </a:r>
            <a:r>
              <a:rPr lang="en-US" sz="1600" b="1" i="1" kern="1200" dirty="0" err="1">
                <a:effectLst/>
                <a:latin typeface="Sassoon Sans US 2023" pitchFamily="2" charset="0"/>
              </a:rPr>
              <a:t>th</a:t>
            </a:r>
            <a:r>
              <a:rPr lang="en-US" sz="1600" b="1" i="1" kern="1200" dirty="0">
                <a:effectLst/>
                <a:latin typeface="Sassoon Sans US 2023" pitchFamily="2" charset="0"/>
              </a:rPr>
              <a:t>, </a:t>
            </a:r>
            <a:r>
              <a:rPr lang="en-US" sz="1600" b="1" i="0" kern="1200" dirty="0">
                <a:effectLst/>
                <a:latin typeface="Sassoon Sans US 2023" pitchFamily="2" charset="0"/>
              </a:rPr>
              <a:t>and </a:t>
            </a:r>
            <a:r>
              <a:rPr lang="en-US" sz="1600" b="1" i="1" kern="1200" dirty="0">
                <a:effectLst/>
                <a:latin typeface="Sassoon Sans US 2023" pitchFamily="2" charset="0"/>
              </a:rPr>
              <a:t>ng</a:t>
            </a:r>
            <a:r>
              <a:rPr lang="en-US" sz="1600" b="1" i="0" kern="1200" dirty="0">
                <a:effectLst/>
                <a:latin typeface="Sassoon Sans US 2023" pitchFamily="2" charset="0"/>
              </a:rPr>
              <a:t>)</a:t>
            </a:r>
            <a:endParaRPr lang="en-US" sz="1600" dirty="0">
              <a:effectLst/>
              <a:latin typeface="Sassoon Sans US 2023" pitchFamily="2" charset="0"/>
            </a:endParaRPr>
          </a:p>
          <a:p>
            <a:endParaRPr lang="en-US" sz="1600" dirty="0">
              <a:solidFill>
                <a:srgbClr val="219CEE"/>
              </a:solidFill>
            </a:endParaRPr>
          </a:p>
        </p:txBody>
      </p:sp>
      <p:graphicFrame>
        <p:nvGraphicFramePr>
          <p:cNvPr id="13" name="Table 10">
            <a:extLst>
              <a:ext uri="{FF2B5EF4-FFF2-40B4-BE49-F238E27FC236}">
                <a16:creationId xmlns:a16="http://schemas.microsoft.com/office/drawing/2014/main" id="{4EAB2C87-FD10-DD09-AE65-315BCE4D1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1292990"/>
              </p:ext>
            </p:extLst>
          </p:nvPr>
        </p:nvGraphicFramePr>
        <p:xfrm>
          <a:off x="404734" y="2188534"/>
          <a:ext cx="11392526" cy="4339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3843">
                  <a:extLst>
                    <a:ext uri="{9D8B030D-6E8A-4147-A177-3AD203B41FA5}">
                      <a16:colId xmlns:a16="http://schemas.microsoft.com/office/drawing/2014/main" val="3223077605"/>
                    </a:ext>
                  </a:extLst>
                </a:gridCol>
                <a:gridCol w="4579228">
                  <a:extLst>
                    <a:ext uri="{9D8B030D-6E8A-4147-A177-3AD203B41FA5}">
                      <a16:colId xmlns:a16="http://schemas.microsoft.com/office/drawing/2014/main" val="3864665642"/>
                    </a:ext>
                  </a:extLst>
                </a:gridCol>
                <a:gridCol w="3429455">
                  <a:extLst>
                    <a:ext uri="{9D8B030D-6E8A-4147-A177-3AD203B41FA5}">
                      <a16:colId xmlns:a16="http://schemas.microsoft.com/office/drawing/2014/main" val="3961588993"/>
                    </a:ext>
                  </a:extLst>
                </a:gridCol>
              </a:tblGrid>
              <a:tr h="537852">
                <a:tc>
                  <a:txBody>
                    <a:bodyPr/>
                    <a:lstStyle/>
                    <a:p>
                      <a:pPr algn="ctr"/>
                      <a:r>
                        <a:rPr lang="en-GB" sz="2000" b="1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Words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i="0" kern="1200" dirty="0">
                          <a:solidFill>
                            <a:schemeClr val="tx1"/>
                          </a:solidFill>
                          <a:effectLst/>
                          <a:latin typeface="Sassoon Sans US 2023" pitchFamily="2" charset="77"/>
                          <a:ea typeface="+mn-ea"/>
                          <a:cs typeface="+mn-cs"/>
                        </a:rPr>
                        <a:t>Sound Buttons</a:t>
                      </a:r>
                      <a:endParaRPr lang="en-GB" sz="2000" b="1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My Word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839281"/>
                  </a:ext>
                </a:extLst>
              </a:tr>
              <a:tr h="633569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wish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wish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OpenDyslexic" charset="0"/>
                          <a:cs typeface="Freestyle Script" panose="020F0502020204030204" pitchFamily="34" charset="0"/>
                        </a:rPr>
                        <a:t>wish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244416"/>
                  </a:ext>
                </a:extLst>
              </a:tr>
              <a:tr h="633569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shop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56951"/>
                  </a:ext>
                </a:extLst>
              </a:tr>
              <a:tr h="633569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pick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363421"/>
                  </a:ext>
                </a:extLst>
              </a:tr>
              <a:tr h="633569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thick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950961"/>
                  </a:ext>
                </a:extLst>
              </a:tr>
              <a:tr h="633569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strong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995585"/>
                  </a:ext>
                </a:extLst>
              </a:tr>
              <a:tr h="633569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branch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912724"/>
                  </a:ext>
                </a:extLst>
              </a:tr>
            </a:tbl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BB2E42DD-0721-0A29-80DF-8228B357D3B2}"/>
              </a:ext>
            </a:extLst>
          </p:cNvPr>
          <p:cNvGrpSpPr/>
          <p:nvPr/>
        </p:nvGrpSpPr>
        <p:grpSpPr>
          <a:xfrm>
            <a:off x="5881160" y="3168483"/>
            <a:ext cx="450813" cy="60712"/>
            <a:chOff x="7786419" y="6014687"/>
            <a:chExt cx="1195948" cy="161061"/>
          </a:xfrm>
          <a:solidFill>
            <a:srgbClr val="3372DC"/>
          </a:solidFill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3079E74-98C8-0A90-0FF5-F45146CC731F}"/>
                </a:ext>
              </a:extLst>
            </p:cNvPr>
            <p:cNvSpPr/>
            <p:nvPr/>
          </p:nvSpPr>
          <p:spPr>
            <a:xfrm>
              <a:off x="7786419" y="6014687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CF69E8D-36E1-7999-6488-C5466D27D711}"/>
                </a:ext>
              </a:extLst>
            </p:cNvPr>
            <p:cNvSpPr/>
            <p:nvPr/>
          </p:nvSpPr>
          <p:spPr>
            <a:xfrm>
              <a:off x="8160346" y="6018218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A214AEE-E07F-68DA-7CFB-2EA403AC8E21}"/>
                </a:ext>
              </a:extLst>
            </p:cNvPr>
            <p:cNvSpPr/>
            <p:nvPr/>
          </p:nvSpPr>
          <p:spPr>
            <a:xfrm>
              <a:off x="8351231" y="6032766"/>
              <a:ext cx="631136" cy="1394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sp>
        <p:nvSpPr>
          <p:cNvPr id="2" name="Text Placeholder 33">
            <a:extLst>
              <a:ext uri="{FF2B5EF4-FFF2-40B4-BE49-F238E27FC236}">
                <a16:creationId xmlns:a16="http://schemas.microsoft.com/office/drawing/2014/main" id="{F50FBF43-F8CC-69E8-7F00-4839E72C1079}"/>
              </a:ext>
            </a:extLst>
          </p:cNvPr>
          <p:cNvSpPr txBox="1">
            <a:spLocks/>
          </p:cNvSpPr>
          <p:nvPr/>
        </p:nvSpPr>
        <p:spPr>
          <a:xfrm>
            <a:off x="417435" y="1747217"/>
            <a:ext cx="11392526" cy="403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latin typeface="Sassoon Sans US 2023" pitchFamily="2" charset="77"/>
              </a:rPr>
              <a:t>Read the word. Write each word out, adding the sound buttons for each phoneme. Finally, rewrite the whole word.</a:t>
            </a:r>
          </a:p>
        </p:txBody>
      </p:sp>
    </p:spTree>
    <p:extLst>
      <p:ext uri="{BB962C8B-B14F-4D97-AF65-F5344CB8AC3E}">
        <p14:creationId xmlns:p14="http://schemas.microsoft.com/office/powerpoint/2010/main" val="3941284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8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FD664-4AA8-0FAE-EDC1-5FFCA2BBA6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2074" y="378716"/>
            <a:ext cx="6484973" cy="284749"/>
          </a:xfrm>
        </p:spPr>
        <p:txBody>
          <a:bodyPr/>
          <a:lstStyle/>
          <a:p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Consonant Digraph &amp; Short Vowel Review (</a:t>
            </a:r>
            <a:r>
              <a:rPr lang="en-US" i="1" dirty="0" err="1">
                <a:solidFill>
                  <a:srgbClr val="1D1C1D"/>
                </a:solidFill>
                <a:cs typeface="Arial" panose="020B0604020202020204" pitchFamily="34" charset="0"/>
              </a:rPr>
              <a:t>ch</a:t>
            </a:r>
            <a:r>
              <a:rPr lang="en-US" i="1" dirty="0">
                <a:solidFill>
                  <a:srgbClr val="1D1C1D"/>
                </a:solidFill>
                <a:cs typeface="Arial" panose="020B0604020202020204" pitchFamily="34" charset="0"/>
              </a:rPr>
              <a:t>, ck, </a:t>
            </a:r>
            <a:r>
              <a:rPr lang="en-US" i="1" dirty="0" err="1">
                <a:solidFill>
                  <a:srgbClr val="1D1C1D"/>
                </a:solidFill>
                <a:cs typeface="Arial" panose="020B0604020202020204" pitchFamily="34" charset="0"/>
              </a:rPr>
              <a:t>sh</a:t>
            </a:r>
            <a:r>
              <a:rPr lang="en-US" i="1" dirty="0">
                <a:solidFill>
                  <a:srgbClr val="1D1C1D"/>
                </a:solidFill>
                <a:cs typeface="Arial" panose="020B0604020202020204" pitchFamily="34" charset="0"/>
              </a:rPr>
              <a:t>, </a:t>
            </a:r>
            <a:r>
              <a:rPr lang="en-US" i="1" dirty="0" err="1">
                <a:solidFill>
                  <a:srgbClr val="1D1C1D"/>
                </a:solidFill>
                <a:cs typeface="Arial" panose="020B0604020202020204" pitchFamily="34" charset="0"/>
              </a:rPr>
              <a:t>th</a:t>
            </a:r>
            <a:r>
              <a:rPr lang="en-US" i="1" dirty="0">
                <a:solidFill>
                  <a:srgbClr val="1D1C1D"/>
                </a:solidFill>
                <a:cs typeface="Arial" panose="020B0604020202020204" pitchFamily="34" charset="0"/>
              </a:rPr>
              <a:t>, ng, </a:t>
            </a:r>
            <a:r>
              <a:rPr lang="en-US" i="1" dirty="0" err="1">
                <a:solidFill>
                  <a:srgbClr val="1D1C1D"/>
                </a:solidFill>
                <a:cs typeface="Arial" panose="020B0604020202020204" pitchFamily="34" charset="0"/>
              </a:rPr>
              <a:t>qu</a:t>
            </a:r>
            <a:r>
              <a:rPr lang="en-US" i="1" dirty="0">
                <a:solidFill>
                  <a:srgbClr val="1D1C1D"/>
                </a:solidFill>
                <a:cs typeface="Arial" panose="020B0604020202020204" pitchFamily="34" charset="0"/>
              </a:rPr>
              <a:t>*)</a:t>
            </a:r>
            <a:endParaRPr lang="en-GB" i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graphicFrame>
        <p:nvGraphicFramePr>
          <p:cNvPr id="7" name="Table 10">
            <a:extLst>
              <a:ext uri="{FF2B5EF4-FFF2-40B4-BE49-F238E27FC236}">
                <a16:creationId xmlns:a16="http://schemas.microsoft.com/office/drawing/2014/main" id="{27E72E80-3A54-B001-D43F-E065F9CFF5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330139"/>
              </p:ext>
            </p:extLst>
          </p:nvPr>
        </p:nvGraphicFramePr>
        <p:xfrm>
          <a:off x="315792" y="1756258"/>
          <a:ext cx="11596807" cy="4822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4519">
                  <a:extLst>
                    <a:ext uri="{9D8B030D-6E8A-4147-A177-3AD203B41FA5}">
                      <a16:colId xmlns:a16="http://schemas.microsoft.com/office/drawing/2014/main" val="3223077605"/>
                    </a:ext>
                  </a:extLst>
                </a:gridCol>
                <a:gridCol w="4661339">
                  <a:extLst>
                    <a:ext uri="{9D8B030D-6E8A-4147-A177-3AD203B41FA5}">
                      <a16:colId xmlns:a16="http://schemas.microsoft.com/office/drawing/2014/main" val="3864665642"/>
                    </a:ext>
                  </a:extLst>
                </a:gridCol>
                <a:gridCol w="3490949">
                  <a:extLst>
                    <a:ext uri="{9D8B030D-6E8A-4147-A177-3AD203B41FA5}">
                      <a16:colId xmlns:a16="http://schemas.microsoft.com/office/drawing/2014/main" val="3961588993"/>
                    </a:ext>
                  </a:extLst>
                </a:gridCol>
              </a:tblGrid>
              <a:tr h="597729">
                <a:tc>
                  <a:txBody>
                    <a:bodyPr/>
                    <a:lstStyle/>
                    <a:p>
                      <a:pPr algn="ctr"/>
                      <a:r>
                        <a:rPr lang="en-GB" sz="2000" b="1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Words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i="0" kern="1200" dirty="0">
                          <a:solidFill>
                            <a:schemeClr val="tx1"/>
                          </a:solidFill>
                          <a:effectLst/>
                          <a:latin typeface="Sassoon Sans US 2023" pitchFamily="2" charset="77"/>
                          <a:ea typeface="+mn-ea"/>
                          <a:cs typeface="+mn-cs"/>
                        </a:rPr>
                        <a:t>Sound Buttons</a:t>
                      </a:r>
                      <a:endParaRPr lang="en-GB" sz="2000" b="1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My Word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839281"/>
                  </a:ext>
                </a:extLst>
              </a:tr>
              <a:tr h="704102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wish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wish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OpenDyslexic" charset="0"/>
                          <a:cs typeface="Freestyle Script" panose="020F0502020204030204" pitchFamily="34" charset="0"/>
                        </a:rPr>
                        <a:t>wish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244416"/>
                  </a:ext>
                </a:extLst>
              </a:tr>
              <a:tr h="704102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shop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shop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OpenDyslexic" charset="0"/>
                          <a:cs typeface="Freestyle Script" panose="020F0502020204030204" pitchFamily="34" charset="0"/>
                        </a:rPr>
                        <a:t>shop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56951"/>
                  </a:ext>
                </a:extLst>
              </a:tr>
              <a:tr h="704102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pick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pick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OpenDyslexic" charset="0"/>
                          <a:cs typeface="Freestyle Script" panose="020F0502020204030204" pitchFamily="34" charset="0"/>
                        </a:rPr>
                        <a:t>pick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363421"/>
                  </a:ext>
                </a:extLst>
              </a:tr>
              <a:tr h="704102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thick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thick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OpenDyslexic" charset="0"/>
                          <a:cs typeface="Freestyle Script" panose="020F0502020204030204" pitchFamily="34" charset="0"/>
                        </a:rPr>
                        <a:t>thick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950961"/>
                  </a:ext>
                </a:extLst>
              </a:tr>
              <a:tr h="704102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strong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strong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OpenDyslexic" charset="0"/>
                          <a:cs typeface="Freestyle Script" panose="020F0502020204030204" pitchFamily="34" charset="0"/>
                        </a:rPr>
                        <a:t>strong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995585"/>
                  </a:ext>
                </a:extLst>
              </a:tr>
              <a:tr h="704102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branch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branch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OpenDyslexic" charset="0"/>
                          <a:cs typeface="Freestyle Script" panose="020F0502020204030204" pitchFamily="34" charset="0"/>
                        </a:rPr>
                        <a:t>branch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912724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AD03837B-013F-D3A8-8A31-E151898DB32A}"/>
              </a:ext>
            </a:extLst>
          </p:cNvPr>
          <p:cNvGrpSpPr/>
          <p:nvPr/>
        </p:nvGrpSpPr>
        <p:grpSpPr>
          <a:xfrm>
            <a:off x="5890409" y="2845510"/>
            <a:ext cx="452043" cy="70214"/>
            <a:chOff x="7841531" y="6014687"/>
            <a:chExt cx="1036923" cy="161061"/>
          </a:xfrm>
          <a:solidFill>
            <a:srgbClr val="3372DC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7508BE8-684F-B327-6B48-FD6FDD59F450}"/>
                </a:ext>
              </a:extLst>
            </p:cNvPr>
            <p:cNvSpPr/>
            <p:nvPr/>
          </p:nvSpPr>
          <p:spPr>
            <a:xfrm>
              <a:off x="7841531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25DB5FC-9B3A-3CA4-E1A2-CDF69F94B9AB}"/>
                </a:ext>
              </a:extLst>
            </p:cNvPr>
            <p:cNvSpPr/>
            <p:nvPr/>
          </p:nvSpPr>
          <p:spPr>
            <a:xfrm>
              <a:off x="8149324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6D1D70-CF1A-34C2-9156-B433D9FAEC25}"/>
                </a:ext>
              </a:extLst>
            </p:cNvPr>
            <p:cNvSpPr/>
            <p:nvPr/>
          </p:nvSpPr>
          <p:spPr>
            <a:xfrm>
              <a:off x="8351233" y="6032769"/>
              <a:ext cx="527221" cy="1312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8CFEE04-038D-967F-FA2B-2E6B8D1FAE21}"/>
              </a:ext>
            </a:extLst>
          </p:cNvPr>
          <p:cNvGrpSpPr/>
          <p:nvPr/>
        </p:nvGrpSpPr>
        <p:grpSpPr>
          <a:xfrm>
            <a:off x="5806097" y="3540446"/>
            <a:ext cx="536356" cy="68675"/>
            <a:chOff x="6613529" y="6015855"/>
            <a:chExt cx="1230325" cy="157530"/>
          </a:xfrm>
          <a:solidFill>
            <a:srgbClr val="3372DC"/>
          </a:solidFill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ED40000-AC6C-DE9E-FA8B-67F8D51359E7}"/>
                </a:ext>
              </a:extLst>
            </p:cNvPr>
            <p:cNvSpPr/>
            <p:nvPr/>
          </p:nvSpPr>
          <p:spPr>
            <a:xfrm>
              <a:off x="7686321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A787551-669C-795C-C5E9-4CBA1AA9A075}"/>
                </a:ext>
              </a:extLst>
            </p:cNvPr>
            <p:cNvSpPr/>
            <p:nvPr/>
          </p:nvSpPr>
          <p:spPr>
            <a:xfrm>
              <a:off x="6613529" y="6032770"/>
              <a:ext cx="574486" cy="1312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B8B6B60-AA68-D2E6-1A60-A83345238CCD}"/>
                </a:ext>
              </a:extLst>
            </p:cNvPr>
            <p:cNvSpPr/>
            <p:nvPr/>
          </p:nvSpPr>
          <p:spPr>
            <a:xfrm>
              <a:off x="7320265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EECCD2A-6C65-4591-0ADB-B035666C9AC8}"/>
              </a:ext>
            </a:extLst>
          </p:cNvPr>
          <p:cNvGrpSpPr/>
          <p:nvPr/>
        </p:nvGrpSpPr>
        <p:grpSpPr>
          <a:xfrm>
            <a:off x="5893008" y="4252391"/>
            <a:ext cx="429474" cy="70214"/>
            <a:chOff x="7586443" y="6014687"/>
            <a:chExt cx="985153" cy="161061"/>
          </a:xfrm>
          <a:solidFill>
            <a:srgbClr val="3372DC"/>
          </a:solidFill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F501C7D-E0E3-CE09-B1AB-628EA2C7A1C2}"/>
                </a:ext>
              </a:extLst>
            </p:cNvPr>
            <p:cNvSpPr/>
            <p:nvPr/>
          </p:nvSpPr>
          <p:spPr>
            <a:xfrm>
              <a:off x="7586443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9A32FE2D-EB4C-8F8E-7695-F8AA804A27A9}"/>
                </a:ext>
              </a:extLst>
            </p:cNvPr>
            <p:cNvSpPr/>
            <p:nvPr/>
          </p:nvSpPr>
          <p:spPr>
            <a:xfrm>
              <a:off x="7824213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D174929-8D27-7DA4-1380-B73C8E284352}"/>
                </a:ext>
              </a:extLst>
            </p:cNvPr>
            <p:cNvSpPr/>
            <p:nvPr/>
          </p:nvSpPr>
          <p:spPr>
            <a:xfrm>
              <a:off x="8044375" y="6032769"/>
              <a:ext cx="527221" cy="1312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9CCFB4C-A86D-3704-FF08-A0E246C820F6}"/>
              </a:ext>
            </a:extLst>
          </p:cNvPr>
          <p:cNvGrpSpPr/>
          <p:nvPr/>
        </p:nvGrpSpPr>
        <p:grpSpPr>
          <a:xfrm>
            <a:off x="5812973" y="4950536"/>
            <a:ext cx="567436" cy="68675"/>
            <a:chOff x="5798957" y="4884628"/>
            <a:chExt cx="567436" cy="68675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91A0CA03-B1B1-5E2C-3AAD-584F1A9AC822}"/>
                </a:ext>
              </a:extLst>
            </p:cNvPr>
            <p:cNvGrpSpPr/>
            <p:nvPr/>
          </p:nvGrpSpPr>
          <p:grpSpPr>
            <a:xfrm>
              <a:off x="6031001" y="4884628"/>
              <a:ext cx="335392" cy="68675"/>
              <a:chOff x="8061471" y="6018217"/>
              <a:chExt cx="769341" cy="157531"/>
            </a:xfrm>
            <a:solidFill>
              <a:srgbClr val="3372DC"/>
            </a:solidFill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C833F92B-7FCE-4BB8-2450-21029CAC8EF5}"/>
                  </a:ext>
                </a:extLst>
              </p:cNvPr>
              <p:cNvSpPr/>
              <p:nvPr/>
            </p:nvSpPr>
            <p:spPr>
              <a:xfrm>
                <a:off x="8061471" y="601821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84F2300C-AEFA-EEE4-72A5-D8676EF9F627}"/>
                  </a:ext>
                </a:extLst>
              </p:cNvPr>
              <p:cNvSpPr/>
              <p:nvPr/>
            </p:nvSpPr>
            <p:spPr>
              <a:xfrm>
                <a:off x="8303592" y="6031785"/>
                <a:ext cx="527220" cy="13121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63A31AF-5703-9A14-139A-3AB69B22AD55}"/>
                </a:ext>
              </a:extLst>
            </p:cNvPr>
            <p:cNvSpPr/>
            <p:nvPr/>
          </p:nvSpPr>
          <p:spPr>
            <a:xfrm>
              <a:off x="5798957" y="4890543"/>
              <a:ext cx="202926" cy="57201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1242CB6-8409-89E0-1F9B-664303DE4809}"/>
              </a:ext>
            </a:extLst>
          </p:cNvPr>
          <p:cNvGrpSpPr/>
          <p:nvPr/>
        </p:nvGrpSpPr>
        <p:grpSpPr>
          <a:xfrm>
            <a:off x="5720656" y="5713214"/>
            <a:ext cx="742390" cy="70219"/>
            <a:chOff x="5817367" y="5575711"/>
            <a:chExt cx="742390" cy="70219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5CC10FC9-B1A5-71C6-49A2-CAC9EB4D135D}"/>
                </a:ext>
              </a:extLst>
            </p:cNvPr>
            <p:cNvGrpSpPr/>
            <p:nvPr/>
          </p:nvGrpSpPr>
          <p:grpSpPr>
            <a:xfrm>
              <a:off x="5817367" y="5575711"/>
              <a:ext cx="742390" cy="68678"/>
              <a:chOff x="8023138" y="6017850"/>
              <a:chExt cx="1702936" cy="157538"/>
            </a:xfrm>
            <a:solidFill>
              <a:srgbClr val="3372DC"/>
            </a:solidFill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8979C175-4301-915C-BADC-4190482FC129}"/>
                  </a:ext>
                </a:extLst>
              </p:cNvPr>
              <p:cNvSpPr/>
              <p:nvPr/>
            </p:nvSpPr>
            <p:spPr>
              <a:xfrm>
                <a:off x="8023138" y="601785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00DC9D51-9C5D-2A6D-0C14-47A848135A36}"/>
                  </a:ext>
                </a:extLst>
              </p:cNvPr>
              <p:cNvSpPr/>
              <p:nvPr/>
            </p:nvSpPr>
            <p:spPr>
              <a:xfrm>
                <a:off x="8276323" y="6017850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ACE62FDA-32EB-5CD5-6421-C965399B522A}"/>
                  </a:ext>
                </a:extLst>
              </p:cNvPr>
              <p:cNvSpPr/>
              <p:nvPr/>
            </p:nvSpPr>
            <p:spPr>
              <a:xfrm>
                <a:off x="9107939" y="6039075"/>
                <a:ext cx="618135" cy="12053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BA86F00-5B25-ADB4-E442-17BC2D8693BE}"/>
                </a:ext>
              </a:extLst>
            </p:cNvPr>
            <p:cNvSpPr/>
            <p:nvPr/>
          </p:nvSpPr>
          <p:spPr>
            <a:xfrm>
              <a:off x="6040091" y="5575716"/>
              <a:ext cx="68676" cy="68675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D8BF223-7AB5-979D-5564-717C9E112241}"/>
                </a:ext>
              </a:extLst>
            </p:cNvPr>
            <p:cNvSpPr/>
            <p:nvPr/>
          </p:nvSpPr>
          <p:spPr>
            <a:xfrm>
              <a:off x="6158616" y="5577255"/>
              <a:ext cx="68676" cy="68675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754CB1C-8DAB-304F-354B-37C6579B9C72}"/>
              </a:ext>
            </a:extLst>
          </p:cNvPr>
          <p:cNvGrpSpPr/>
          <p:nvPr/>
        </p:nvGrpSpPr>
        <p:grpSpPr>
          <a:xfrm>
            <a:off x="5710961" y="6350167"/>
            <a:ext cx="780322" cy="72306"/>
            <a:chOff x="5824212" y="6208944"/>
            <a:chExt cx="780322" cy="72306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1D472B25-4DE0-D447-2D57-202D76A7CC8A}"/>
                </a:ext>
              </a:extLst>
            </p:cNvPr>
            <p:cNvGrpSpPr/>
            <p:nvPr/>
          </p:nvGrpSpPr>
          <p:grpSpPr>
            <a:xfrm>
              <a:off x="6082646" y="6209127"/>
              <a:ext cx="521888" cy="70214"/>
              <a:chOff x="7905904" y="6014687"/>
              <a:chExt cx="1197137" cy="161061"/>
            </a:xfrm>
            <a:solidFill>
              <a:srgbClr val="3372DC"/>
            </a:solidFill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4141123B-A0E0-3411-429A-94DD2A199B83}"/>
                  </a:ext>
                </a:extLst>
              </p:cNvPr>
              <p:cNvSpPr/>
              <p:nvPr/>
            </p:nvSpPr>
            <p:spPr>
              <a:xfrm>
                <a:off x="7905904" y="601468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2F40E863-42C6-8557-311C-DCDEA78035D4}"/>
                  </a:ext>
                </a:extLst>
              </p:cNvPr>
              <p:cNvSpPr/>
              <p:nvPr/>
            </p:nvSpPr>
            <p:spPr>
              <a:xfrm>
                <a:off x="8259383" y="601821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D811875D-A122-46B3-6D48-B573C7068857}"/>
                  </a:ext>
                </a:extLst>
              </p:cNvPr>
              <p:cNvSpPr/>
              <p:nvPr/>
            </p:nvSpPr>
            <p:spPr>
              <a:xfrm>
                <a:off x="8548526" y="6040656"/>
                <a:ext cx="554515" cy="12053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EA4575C-E568-D6ED-7771-BC399827EF59}"/>
                </a:ext>
              </a:extLst>
            </p:cNvPr>
            <p:cNvSpPr/>
            <p:nvPr/>
          </p:nvSpPr>
          <p:spPr>
            <a:xfrm>
              <a:off x="5824212" y="6212575"/>
              <a:ext cx="68676" cy="68675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1220BA2-BBE8-3E57-8227-17481014C36E}"/>
                </a:ext>
              </a:extLst>
            </p:cNvPr>
            <p:cNvSpPr/>
            <p:nvPr/>
          </p:nvSpPr>
          <p:spPr>
            <a:xfrm>
              <a:off x="5952666" y="6208944"/>
              <a:ext cx="68676" cy="68675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7883882"/>
      </p:ext>
    </p:extLst>
  </p:cSld>
  <p:clrMapOvr>
    <a:masterClrMapping/>
  </p:clrMapOvr>
</p:sld>
</file>

<file path=ppt/theme/theme1.xml><?xml version="1.0" encoding="utf-8"?>
<a:theme xmlns:a="http://schemas.openxmlformats.org/drawingml/2006/main" name="Spelling Sh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800" b="1" i="0" dirty="0">
            <a:latin typeface="OpenDyslexicAlta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6594</TotalTime>
  <Words>1329</Words>
  <Application>Microsoft Macintosh PowerPoint</Application>
  <PresentationFormat>Widescreen</PresentationFormat>
  <Paragraphs>322</Paragraphs>
  <Slides>27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Calibri</vt:lpstr>
      <vt:lpstr>Sassoon Sans US 2023</vt:lpstr>
      <vt:lpstr>Open Sans</vt:lpstr>
      <vt:lpstr>Muli</vt:lpstr>
      <vt:lpstr>Calibri Light</vt:lpstr>
      <vt:lpstr>OpenDyslexicAlta</vt:lpstr>
      <vt:lpstr>Arial</vt:lpstr>
      <vt:lpstr>Segoe Print</vt:lpstr>
      <vt:lpstr>Spelling Shed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Oliver</dc:creator>
  <cp:lastModifiedBy>Alexandra Oliver</cp:lastModifiedBy>
  <cp:revision>113</cp:revision>
  <dcterms:created xsi:type="dcterms:W3CDTF">2022-07-19T20:08:30Z</dcterms:created>
  <dcterms:modified xsi:type="dcterms:W3CDTF">2023-07-03T10:51:08Z</dcterms:modified>
</cp:coreProperties>
</file>