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uli" pitchFamily="2" charset="77"/>
      <p:regular r:id="rId34"/>
      <p:bold r:id="rId35"/>
      <p:italic r:id="rId36"/>
      <p:boldItalic r:id="rId37"/>
    </p:embeddedFont>
    <p:embeddedFont>
      <p:font typeface="OpenDyslexicAlta" pitchFamily="2" charset="77"/>
      <p:regular r:id="rId38"/>
      <p:bold r:id="rId39"/>
      <p:italic r:id="rId40"/>
      <p:boldItalic r:id="rId41"/>
    </p:embeddedFont>
    <p:embeddedFont>
      <p:font typeface="Sassoon Sans US 2023" pitchFamily="2" charset="77"/>
      <p:regular r:id="rId42"/>
      <p:bold r:id="rId43"/>
    </p:embeddedFont>
    <p:embeddedFont>
      <p:font typeface="Segoe Print" panose="02000800000000000000" pitchFamily="2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p15="http://schemas.microsoft.com/office/powerpoint/2012/main" xmlns="" roundtripDataSignature="AMtx7mgAjqd5GJM8jv6v6TOPmM/Zr24bbw==" r:id="rId51"/>
    </p:ext>
    <p:ext uri="GoogleSlidesCustomDataVersion2">
      <go:slidesCustomData xmlns:go="http://customooxmlschemas.google.com/" xmlns:p15="http://schemas.microsoft.com/office/powerpoint/2012/main" xmlns="" roundtripDataSignature="AMtx7mjo/FPutkShTFBtNAFxSay9ZunfLg==" r:id="rId51"/>
    </p:ext>
    <p:ext uri="GoogleSlidesCustomDataVersion2">
      <go:slidesCustomData xmlns:go="http://customooxmlschemas.google.com/" xmlns:p15="http://schemas.microsoft.com/office/powerpoint/2012/main" xmlns="" roundtripDataSignature="AMtx7mgsVQpvrueNVZ8m10aavvv1C2EIiA==" r:id="rId51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ggie Moosvi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57"/>
    <a:srgbClr val="FF3760"/>
    <a:srgbClr val="25D160"/>
    <a:srgbClr val="3372DC"/>
    <a:srgbClr val="4A4A4A"/>
    <a:srgbClr val="219CEE"/>
    <a:srgbClr val="795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1" autoAdjust="0"/>
    <p:restoredTop sz="94094" autoAdjust="0"/>
  </p:normalViewPr>
  <p:slideViewPr>
    <p:cSldViewPr snapToGrid="0" snapToObjects="1">
      <p:cViewPr varScale="1">
        <p:scale>
          <a:sx n="100" d="100"/>
          <a:sy n="100" d="100"/>
        </p:scale>
        <p:origin x="123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5:01:44.576"/>
    </inkml:context>
    <inkml:brush xml:id="br0">
      <inkml:brushProperty name="width" value="0.05" units="cm"/>
      <inkml:brushProperty name="height" value="0.05" units="cm"/>
      <inkml:brushProperty name="color" value="#EAEF0B"/>
    </inkml:brush>
  </inkml:definitions>
  <inkml:trace contextRef="#ctx0" brushRef="#br0">15 97 24575,'1'3'0,"1"0"0,-1-1 0,1 1 0,0-1 0,0 1 0,0-1 0,0 0 0,4 4 0,2 2 0,-7-7 0,-1 0 0,0-1 0,0 1 0,1-1 0,-1 1 0,0 0 0,0-1 0,1 1 0,-1 0 0,0-1 0,0 1 0,0 0 0,0-1 0,0 1 0,0 0 0,0-1 0,0 1 0,-1 0 0,1-1 0,0 1 0,0 0 0,0-1 0,-1 1 0,1-1 0,0 1 0,-1 0 0,1-1 0,0 1 0,-1-1 0,1 1 0,-1-1 0,1 1 0,-1-1 0,1 1 0,-1-1 0,1 0 0,-1 1 0,0-1 0,1 0 0,-2 1 0,1 0 0,-1 0 0,1 0 0,-1-1 0,0 1 0,1 0 0,-1-1 0,0 1 0,0-1 0,0 1 0,1-1 0,-1 0 0,0 0 0,0 0 0,-3 0 0,4 0 0,1-1 0,-1 1 0,1-1 0,-1 0 0,1 1 0,0-1 0,-1 1 0,1-1 0,0 0 0,-1 1 0,1-1 0,0 0 0,0 1 0,-1-1 0,1 0 0,0 0 0,0 1 0,0-1 0,0 0 0,0 1 0,0-3 0,1-21 0,0 17 0,3-99 0,-4 106 0,0-1 0,0 1 0,0 0 0,0 0 0,0-1 0,0 1 0,0 0 0,0 0 0,0-1 0,0 1 0,0 0 0,0-1 0,0 1 0,0 0 0,0 0 0,1-1 0,-1 1 0,0 0 0,0 0 0,0-1 0,0 1 0,0 0 0,1 0 0,-1 0 0,0-1 0,0 1 0,0 0 0,1 0 0,-1 0 0,0 0 0,0 0 0,1-1 0,-1 1 0,0 0 0,0 0 0,1 0 0,-1 0 0,0 0 0,1 0 0,-1 0 0,14 6 0,18 20 0,-28-22 0,-2-3 0,-1 0 0,0 0 0,0 0 0,0 0 0,0 0 0,0 0 0,0 1 0,0-1 0,0 0 0,0 1 0,-1-1 0,1 0 0,0 1 0,-1-1 0,0 1 0,1-1 0,-1 1 0,0-1 0,1 1 0,-1-1 0,0 1 0,0-1 0,0 1 0,-1 0 0,1-1 0,0 1 0,0-1 0,-1 1 0,1-1 0,-1 0 0,1 1 0,-1-1 0,0 1 0,0-1 0,1 0 0,-1 0 0,0 1 0,0-1 0,0 0 0,-1 0 0,-1 2 0,-1-1 0,0 1 0,1 0 0,-1 0 0,0 0 0,1 0 0,0 1 0,0-1 0,0 1 0,0 0 0,1 0 0,-1 0 0,1 0 0,0 0 0,0 0 0,0 1 0,1-1 0,0 1 0,-2 8 0,3-13 0,0 0 0,0 0 0,0 0 0,0 0 0,0 0 0,0 0 0,0 0 0,0 1 0,0-1 0,0 0 0,0 0 0,0 0 0,1 0 0,-1 0 0,0 0 0,0 0 0,0 0 0,0 1 0,0-1 0,0 0 0,0 0 0,0 0 0,0 0 0,0 0 0,0 0 0,1 0 0,-1 0 0,0 0 0,0 0 0,0 0 0,0 0 0,0 0 0,0 0 0,0 0 0,0 0 0,1 0 0,-1 0 0,0 0 0,0 0 0,0 0 0,0 0 0,0 0 0,0 0 0,0 0 0,1 0 0,-1 0 0,0 0 0,0 0 0,0 0 0,0 0 0,0 0 0,0 0 0,0 0 0,0 0 0,0 0 0,1 0 0,-1-1 0,11-5 0,9-11 0,15-12 0,-34 28 0,0 0 0,0 1 0,0-1 0,0 0 0,-1 0 0,1 0 0,0 0 0,0 0 0,-1 0 0,1 0 0,-1 0 0,1 0 0,-1 0 0,1 0 0,-1 0 0,1 0 0,-1-1 0,0 1 0,0 0 0,0 0 0,0 0 0,0-1 0,0 1 0,0 0 0,0 0 0,0 0 0,0-1 0,-1 1 0,1 0 0,0 0 0,-1 0 0,1 0 0,-1 0 0,1 0 0,-1 0 0,0 0 0,1 0 0,-3-2 0,2 1 0,0-1 0,-1 1 0,1-1 0,0 0 0,0 1 0,0-1 0,1 0 0,-1 0 0,0-4 0,2-3 130,-1 5-429,0 0 0,0-1 0,-1 1 0,-1-10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5:02:06.839"/>
    </inkml:context>
    <inkml:brush xml:id="br0">
      <inkml:brushProperty name="width" value="0.05" units="cm"/>
      <inkml:brushProperty name="height" value="0.05" units="cm"/>
      <inkml:brushProperty name="color" value="#EAEF0B"/>
    </inkml:brush>
  </inkml:definitions>
  <inkml:trace contextRef="#ctx0" brushRef="#br0">15 97 24575,'1'3'0,"1"0"0,-1-1 0,1 1 0,0-1 0,0 1 0,0-1 0,0 0 0,4 4 0,2 2 0,-7-7 0,-1 0 0,0-1 0,0 1 0,1-1 0,-1 1 0,0 0 0,0-1 0,1 1 0,-1 0 0,0-1 0,0 1 0,0 0 0,0-1 0,0 1 0,0 0 0,0-1 0,0 1 0,-1 0 0,1-1 0,0 1 0,0 0 0,0-1 0,-1 1 0,1-1 0,0 1 0,-1 0 0,1-1 0,0 1 0,-1-1 0,1 1 0,-1-1 0,1 1 0,-1-1 0,1 1 0,-1-1 0,1 0 0,-1 1 0,0-1 0,1 0 0,-2 1 0,1 0 0,-1 0 0,1 0 0,-1-1 0,0 1 0,1 0 0,-1-1 0,0 1 0,0-1 0,0 1 0,1-1 0,-1 0 0,0 0 0,0 0 0,-3 0 0,4 0 0,1-1 0,-1 1 0,1-1 0,-1 0 0,1 1 0,0-1 0,-1 1 0,1-1 0,0 0 0,-1 1 0,1-1 0,0 0 0,0 1 0,-1-1 0,1 0 0,0 0 0,0 1 0,0-1 0,0 0 0,0 1 0,0-3 0,1-21 0,0 17 0,3-99 0,-4 106 0,0-1 0,0 1 0,0 0 0,0 0 0,0-1 0,0 1 0,0 0 0,0 0 0,0-1 0,0 1 0,0 0 0,0-1 0,0 1 0,0 0 0,0 0 0,1-1 0,-1 1 0,0 0 0,0 0 0,0-1 0,0 1 0,0 0 0,1 0 0,-1 0 0,0-1 0,0 1 0,0 0 0,1 0 0,-1 0 0,0 0 0,0 0 0,1-1 0,-1 1 0,0 0 0,0 0 0,1 0 0,-1 0 0,0 0 0,1 0 0,-1 0 0,14 6 0,18 20 0,-28-22 0,-2-3 0,-1 0 0,0 0 0,0 0 0,0 0 0,0 0 0,0 0 0,0 1 0,0-1 0,0 0 0,0 1 0,-1-1 0,1 0 0,0 1 0,-1-1 0,0 1 0,1-1 0,-1 1 0,0-1 0,1 1 0,-1-1 0,0 1 0,0-1 0,0 1 0,-1 0 0,1-1 0,0 1 0,0-1 0,-1 1 0,1-1 0,-1 0 0,1 1 0,-1-1 0,0 1 0,0-1 0,1 0 0,-1 0 0,0 1 0,0-1 0,0 0 0,-1 0 0,-1 2 0,-1-1 0,0 1 0,1 0 0,-1 0 0,0 0 0,1 0 0,0 1 0,0-1 0,0 1 0,0 0 0,1 0 0,-1 0 0,1 0 0,0 0 0,0 0 0,0 1 0,1-1 0,0 1 0,-2 8 0,3-13 0,0 0 0,0 0 0,0 0 0,0 0 0,0 0 0,0 0 0,0 0 0,0 1 0,0-1 0,0 0 0,0 0 0,0 0 0,1 0 0,-1 0 0,0 0 0,0 0 0,0 0 0,0 1 0,0-1 0,0 0 0,0 0 0,0 0 0,0 0 0,0 0 0,0 0 0,1 0 0,-1 0 0,0 0 0,0 0 0,0 0 0,0 0 0,0 0 0,0 0 0,0 0 0,0 0 0,1 0 0,-1 0 0,0 0 0,0 0 0,0 0 0,0 0 0,0 0 0,0 0 0,0 0 0,1 0 0,-1 0 0,0 0 0,0 0 0,0 0 0,0 0 0,0 0 0,0 0 0,0 0 0,0 0 0,0 0 0,1 0 0,-1-1 0,11-5 0,9-11 0,15-12 0,-34 28 0,0 0 0,0 1 0,0-1 0,0 0 0,-1 0 0,1 0 0,0 0 0,0 0 0,-1 0 0,1 0 0,-1 0 0,1 0 0,-1 0 0,1 0 0,-1 0 0,1 0 0,-1-1 0,0 1 0,0 0 0,0 0 0,0 0 0,0-1 0,0 1 0,0 0 0,0 0 0,0 0 0,0-1 0,-1 1 0,1 0 0,0 0 0,-1 0 0,1 0 0,-1 0 0,1 0 0,-1 0 0,0 0 0,1 0 0,-3-2 0,2 1 0,0-1 0,-1 1 0,1-1 0,0 0 0,0 1 0,0-1 0,1 0 0,-1 0 0,0-4 0,2-3 130,-1 5-429,0 0 0,0-1 0,-1 1 0,-1-10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18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4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76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5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43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46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6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93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8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280058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628292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59" y="6026934"/>
            <a:ext cx="10519682" cy="3121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737778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183789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049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1230517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66E18-4B12-AFF2-7E40-7F5014C6AA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</p:spTree>
    <p:extLst>
      <p:ext uri="{BB962C8B-B14F-4D97-AF65-F5344CB8AC3E}">
        <p14:creationId xmlns:p14="http://schemas.microsoft.com/office/powerpoint/2010/main" val="1846682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B4C47-536B-996E-0ED4-82AD5B427E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3560359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23B41F-7C39-A2B6-4475-3BC4511DB4EF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51225A-A422-9053-4DED-767BC3F7D5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D3BE8E32-2B39-B15C-AAC8-33B3D08B7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203496"/>
            <a:ext cx="7767706" cy="1038013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8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using sound-spelling patterns and phonemic awareness</a:t>
            </a:r>
          </a:p>
          <a:p>
            <a:pPr lvl="0"/>
            <a:r>
              <a:rPr lang="en-US" dirty="0"/>
              <a:t>To spell words with closed syllables</a:t>
            </a:r>
          </a:p>
        </p:txBody>
      </p:sp>
    </p:spTree>
    <p:extLst>
      <p:ext uri="{BB962C8B-B14F-4D97-AF65-F5344CB8AC3E}">
        <p14:creationId xmlns:p14="http://schemas.microsoft.com/office/powerpoint/2010/main" val="80010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A7781-8B8E-75D8-E1D5-F4AE78164C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9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E9404-A30A-8586-DF76-E72DF9EA14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60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48952" y="367017"/>
            <a:ext cx="1040165" cy="1038013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3670805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0266" y="361103"/>
            <a:ext cx="1077537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915F3ED2-9B19-56D4-9CDB-8B91715432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574093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03/07/2023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customXml" Target="../ink/ink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1800" b="1" dirty="0"/>
              <a:t>To spell words using sound-spelling patterns and phonemic awareness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altLang="en-US" sz="1800" b="1" dirty="0">
                <a:solidFill>
                  <a:srgbClr val="1D1C1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sz="1800" b="1" dirty="0"/>
              <a:t>ords ending with the digraphs </a:t>
            </a:r>
            <a:r>
              <a:rPr lang="en-GB" sz="1800" b="1" i="1" dirty="0"/>
              <a:t>ff</a:t>
            </a:r>
            <a:r>
              <a:rPr lang="en-GB" sz="1800" b="1" dirty="0"/>
              <a:t>, </a:t>
            </a:r>
            <a:r>
              <a:rPr lang="en-GB" sz="1800" b="1" i="1" dirty="0" err="1"/>
              <a:t>ll</a:t>
            </a:r>
            <a:r>
              <a:rPr lang="en-GB" sz="1800" b="1" dirty="0"/>
              <a:t>, </a:t>
            </a:r>
            <a:r>
              <a:rPr lang="en-GB" sz="1800" b="1" i="1" dirty="0"/>
              <a:t>ss</a:t>
            </a:r>
            <a:r>
              <a:rPr lang="en-GB" sz="1800" b="1" dirty="0"/>
              <a:t>, and </a:t>
            </a:r>
            <a:r>
              <a:rPr lang="en-GB" sz="1800" b="1" i="1" dirty="0" err="1"/>
              <a:t>zz</a:t>
            </a:r>
            <a:endParaRPr lang="en-GB" sz="1800" b="1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GB" sz="1600" dirty="0"/>
              <a:t>This week’s words: </a:t>
            </a:r>
            <a:r>
              <a:rPr lang="en-GB" sz="1600" dirty="0">
                <a:solidFill>
                  <a:srgbClr val="00B050"/>
                </a:solidFill>
              </a:rPr>
              <a:t>off</a:t>
            </a:r>
            <a:r>
              <a:rPr lang="en-GB" sz="1600" dirty="0"/>
              <a:t>, puff, fluff, </a:t>
            </a:r>
            <a:r>
              <a:rPr lang="en-GB" sz="1600" dirty="0">
                <a:solidFill>
                  <a:srgbClr val="00B050"/>
                </a:solidFill>
              </a:rPr>
              <a:t>well</a:t>
            </a:r>
            <a:r>
              <a:rPr lang="en-GB" sz="1600" dirty="0"/>
              <a:t>, </a:t>
            </a:r>
            <a:r>
              <a:rPr lang="en-GB" sz="1600" dirty="0">
                <a:solidFill>
                  <a:srgbClr val="00B050"/>
                </a:solidFill>
              </a:rPr>
              <a:t>tell</a:t>
            </a:r>
            <a:r>
              <a:rPr lang="en-GB" sz="1600" dirty="0"/>
              <a:t>, </a:t>
            </a:r>
            <a:r>
              <a:rPr lang="en-GB" sz="1600" dirty="0">
                <a:solidFill>
                  <a:srgbClr val="00B050"/>
                </a:solidFill>
              </a:rPr>
              <a:t>bell</a:t>
            </a:r>
            <a:r>
              <a:rPr lang="en-GB" sz="1600" dirty="0"/>
              <a:t>, </a:t>
            </a:r>
            <a:r>
              <a:rPr lang="en-GB" sz="1600" dirty="0">
                <a:solidFill>
                  <a:srgbClr val="00B050"/>
                </a:solidFill>
              </a:rPr>
              <a:t>doll</a:t>
            </a:r>
            <a:r>
              <a:rPr lang="en-GB" sz="1600" dirty="0"/>
              <a:t>, </a:t>
            </a:r>
            <a:r>
              <a:rPr lang="en-GB" sz="1600" dirty="0">
                <a:solidFill>
                  <a:srgbClr val="00B050"/>
                </a:solidFill>
              </a:rPr>
              <a:t>grass</a:t>
            </a:r>
            <a:r>
              <a:rPr lang="en-GB" sz="1600" dirty="0"/>
              <a:t>, kiss, fizz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984F3A-BD7D-D20E-E0D6-58516DD9A5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b="1" kern="1200" dirty="0">
                <a:effectLst/>
                <a:ea typeface="+mn-ea"/>
                <a:cs typeface="+mn-cs"/>
              </a:rPr>
              <a:t>To spell words using sound-spelling patterns and phonemic awareness</a:t>
            </a:r>
            <a:endParaRPr lang="en-GB" altLang="en-US" sz="1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altLang="en-US" sz="1800" b="1" dirty="0">
                <a:ea typeface="Calibri" panose="020F0502020204030204" pitchFamily="34" charset="0"/>
                <a:cs typeface="Arial" panose="020B0604020202020204" pitchFamily="34" charset="0"/>
              </a:rPr>
              <a:t>To spell words ending with the digraphs </a:t>
            </a:r>
            <a:r>
              <a:rPr lang="en-US" altLang="en-US" sz="1800" b="1" i="1" dirty="0">
                <a:ea typeface="Calibri" panose="020F0502020204030204" pitchFamily="34" charset="0"/>
                <a:cs typeface="Arial" panose="020B0604020202020204" pitchFamily="34" charset="0"/>
              </a:rPr>
              <a:t>ff, </a:t>
            </a:r>
            <a:r>
              <a:rPr lang="en-US" altLang="en-US" sz="1800" b="1" i="1" dirty="0" err="1">
                <a:ea typeface="Calibri" panose="020F0502020204030204" pitchFamily="34" charset="0"/>
                <a:cs typeface="Arial" panose="020B0604020202020204" pitchFamily="34" charset="0"/>
              </a:rPr>
              <a:t>ll</a:t>
            </a:r>
            <a:r>
              <a:rPr lang="en-US" altLang="en-US" sz="1800" b="1" i="1" dirty="0">
                <a:ea typeface="Calibri" panose="020F0502020204030204" pitchFamily="34" charset="0"/>
                <a:cs typeface="Arial" panose="020B0604020202020204" pitchFamily="34" charset="0"/>
              </a:rPr>
              <a:t>, ss, </a:t>
            </a:r>
            <a:r>
              <a:rPr lang="en-US" altLang="en-US" sz="1800" b="1" dirty="0"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altLang="en-US" sz="1800" b="1" i="1" dirty="0" err="1">
                <a:ea typeface="Calibri" panose="020F0502020204030204" pitchFamily="34" charset="0"/>
                <a:cs typeface="Arial" panose="020B0604020202020204" pitchFamily="34" charset="0"/>
              </a:rPr>
              <a:t>zz</a:t>
            </a:r>
            <a:endParaRPr lang="en-GB" sz="1800" b="1" i="1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1750942" y="1827166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</a:rPr>
              <a:t>Write the word that matches the picture.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2C29DF-E425-70C7-C5A0-4618D9C2AABC}"/>
              </a:ext>
            </a:extLst>
          </p:cNvPr>
          <p:cNvCxnSpPr>
            <a:cxnSpLocks/>
          </p:cNvCxnSpPr>
          <p:nvPr/>
        </p:nvCxnSpPr>
        <p:spPr>
          <a:xfrm>
            <a:off x="1487090" y="4618046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A72D5B-A2FD-3636-6A40-6198E1F9A585}"/>
              </a:ext>
            </a:extLst>
          </p:cNvPr>
          <p:cNvCxnSpPr>
            <a:cxnSpLocks/>
          </p:cNvCxnSpPr>
          <p:nvPr/>
        </p:nvCxnSpPr>
        <p:spPr>
          <a:xfrm>
            <a:off x="5250648" y="4631179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D45979-8F4E-84D1-1EA0-027C9DE15D57}"/>
              </a:ext>
            </a:extLst>
          </p:cNvPr>
          <p:cNvCxnSpPr>
            <a:cxnSpLocks/>
          </p:cNvCxnSpPr>
          <p:nvPr/>
        </p:nvCxnSpPr>
        <p:spPr>
          <a:xfrm>
            <a:off x="9041133" y="4631179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AB383E4-8B85-FCA6-A757-123ED92A2F50}"/>
              </a:ext>
            </a:extLst>
          </p:cNvPr>
          <p:cNvSpPr txBox="1">
            <a:spLocks/>
          </p:cNvSpPr>
          <p:nvPr/>
        </p:nvSpPr>
        <p:spPr>
          <a:xfrm>
            <a:off x="1763052" y="4950989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</a:rPr>
              <a:t>Choose one of this week's words to write in a sentence.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9013E8-BBC5-E420-FEF8-8DCC549BC77F}"/>
              </a:ext>
            </a:extLst>
          </p:cNvPr>
          <p:cNvCxnSpPr>
            <a:cxnSpLocks/>
          </p:cNvCxnSpPr>
          <p:nvPr/>
        </p:nvCxnSpPr>
        <p:spPr>
          <a:xfrm>
            <a:off x="561562" y="5853373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749771C-D719-D449-D23E-50AA7C4A1C2D}"/>
              </a:ext>
            </a:extLst>
          </p:cNvPr>
          <p:cNvCxnSpPr>
            <a:cxnSpLocks/>
          </p:cNvCxnSpPr>
          <p:nvPr/>
        </p:nvCxnSpPr>
        <p:spPr>
          <a:xfrm>
            <a:off x="561562" y="6411312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777C212E-3942-5168-DFBC-3FB25A387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246" y="2381885"/>
            <a:ext cx="1003867" cy="1503752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B26138A-5F32-9965-DDE6-49398C2BB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091" y="2362678"/>
            <a:ext cx="1460798" cy="1513301"/>
          </a:xfrm>
          <a:prstGeom prst="rect">
            <a:avLst/>
          </a:prstGeom>
        </p:spPr>
      </p:pic>
      <p:pic>
        <p:nvPicPr>
          <p:cNvPr id="2" name="Picture 1" descr="A cartoon of a well&#10;&#10;Description automatically generated with low confidence">
            <a:extLst>
              <a:ext uri="{FF2B5EF4-FFF2-40B4-BE49-F238E27FC236}">
                <a16:creationId xmlns:a16="http://schemas.microsoft.com/office/drawing/2014/main" id="{1B113890-1B02-505B-AF80-4EFCC9173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933" y="2346800"/>
            <a:ext cx="1315835" cy="16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68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10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ending in </a:t>
            </a:r>
            <a:r>
              <a:rPr lang="en-US" i="1" dirty="0"/>
              <a:t>ff, </a:t>
            </a:r>
            <a:r>
              <a:rPr lang="en-US" i="1" dirty="0" err="1"/>
              <a:t>ll</a:t>
            </a:r>
            <a:r>
              <a:rPr lang="en-US" i="1" dirty="0"/>
              <a:t>, ss, </a:t>
            </a:r>
            <a:r>
              <a:rPr lang="en-US" dirty="0"/>
              <a:t>and </a:t>
            </a:r>
            <a:r>
              <a:rPr lang="en-US" i="1" dirty="0" err="1"/>
              <a:t>zz</a:t>
            </a:r>
            <a:endParaRPr lang="en-GB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pic>
        <p:nvPicPr>
          <p:cNvPr id="2" name="Picture 6" descr="Lawn, Green, Grama, Grass, Nature, Colour, Sheets">
            <a:extLst>
              <a:ext uri="{FF2B5EF4-FFF2-40B4-BE49-F238E27FC236}">
                <a16:creationId xmlns:a16="http://schemas.microsoft.com/office/drawing/2014/main" id="{2002FD5E-FE19-8212-D55E-638C7F88C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979" y="2136297"/>
            <a:ext cx="1164965" cy="12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864112-64F4-069D-03C0-651DD8AD97B8}"/>
              </a:ext>
            </a:extLst>
          </p:cNvPr>
          <p:cNvCxnSpPr>
            <a:cxnSpLocks/>
          </p:cNvCxnSpPr>
          <p:nvPr/>
        </p:nvCxnSpPr>
        <p:spPr>
          <a:xfrm>
            <a:off x="765526" y="403449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F4791E-8494-B15F-F04B-AAE04B9B486E}"/>
              </a:ext>
            </a:extLst>
          </p:cNvPr>
          <p:cNvCxnSpPr>
            <a:cxnSpLocks/>
          </p:cNvCxnSpPr>
          <p:nvPr/>
        </p:nvCxnSpPr>
        <p:spPr>
          <a:xfrm>
            <a:off x="3688136" y="403449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0FF1BC-176E-D5FA-550C-B6EC7D803FE1}"/>
              </a:ext>
            </a:extLst>
          </p:cNvPr>
          <p:cNvCxnSpPr>
            <a:cxnSpLocks/>
          </p:cNvCxnSpPr>
          <p:nvPr/>
        </p:nvCxnSpPr>
        <p:spPr>
          <a:xfrm>
            <a:off x="6643440" y="403449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479D8F-BCC7-1184-3044-6283A44185C9}"/>
              </a:ext>
            </a:extLst>
          </p:cNvPr>
          <p:cNvCxnSpPr>
            <a:cxnSpLocks/>
          </p:cNvCxnSpPr>
          <p:nvPr/>
        </p:nvCxnSpPr>
        <p:spPr>
          <a:xfrm>
            <a:off x="9581872" y="403449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372220-9315-EFBD-11B7-AFED13D11DEE}"/>
              </a:ext>
            </a:extLst>
          </p:cNvPr>
          <p:cNvCxnSpPr>
            <a:cxnSpLocks/>
          </p:cNvCxnSpPr>
          <p:nvPr/>
        </p:nvCxnSpPr>
        <p:spPr>
          <a:xfrm>
            <a:off x="2034156" y="6301028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F7EE6D-01FA-77E7-725A-DCA228308BC1}"/>
              </a:ext>
            </a:extLst>
          </p:cNvPr>
          <p:cNvCxnSpPr>
            <a:cxnSpLocks/>
          </p:cNvCxnSpPr>
          <p:nvPr/>
        </p:nvCxnSpPr>
        <p:spPr>
          <a:xfrm>
            <a:off x="5142000" y="631416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6AEA12-366D-9D3E-4AEF-E8D9A211D109}"/>
              </a:ext>
            </a:extLst>
          </p:cNvPr>
          <p:cNvCxnSpPr>
            <a:cxnSpLocks/>
          </p:cNvCxnSpPr>
          <p:nvPr/>
        </p:nvCxnSpPr>
        <p:spPr>
          <a:xfrm>
            <a:off x="8437866" y="631416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E8E0E9DA-D948-7ADA-65DC-A6F2BFC15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583" y="2073846"/>
            <a:ext cx="1061119" cy="130344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9582A43-4267-573D-FDD7-EF4426769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513" y="2193678"/>
            <a:ext cx="1426654" cy="123223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2D3154E1-7DB8-DEB6-6A64-015FF6E26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1191" y="1847400"/>
            <a:ext cx="469361" cy="162610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FF2B0B5-37BB-2FBE-2788-AA0B1505B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960" y="4454098"/>
            <a:ext cx="1265926" cy="11926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E28BC5-E080-ECF8-F60E-19450C437409}"/>
              </a:ext>
            </a:extLst>
          </p:cNvPr>
          <p:cNvSpPr txBox="1"/>
          <p:nvPr/>
        </p:nvSpPr>
        <p:spPr>
          <a:xfrm>
            <a:off x="3727736" y="356871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grass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BE5119-4BB3-43C9-F980-C8C9F2A07A42}"/>
              </a:ext>
            </a:extLst>
          </p:cNvPr>
          <p:cNvSpPr txBox="1"/>
          <p:nvPr/>
        </p:nvSpPr>
        <p:spPr>
          <a:xfrm>
            <a:off x="812032" y="356871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bell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180A20-3B60-B921-421E-2D87791C1382}"/>
              </a:ext>
            </a:extLst>
          </p:cNvPr>
          <p:cNvSpPr txBox="1"/>
          <p:nvPr/>
        </p:nvSpPr>
        <p:spPr>
          <a:xfrm>
            <a:off x="6671922" y="356871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puff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B96132-8651-C9DD-18AF-694E72B81C99}"/>
              </a:ext>
            </a:extLst>
          </p:cNvPr>
          <p:cNvSpPr txBox="1"/>
          <p:nvPr/>
        </p:nvSpPr>
        <p:spPr>
          <a:xfrm>
            <a:off x="9608442" y="356871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fizz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7F4E0D-4525-6D86-41CE-492EEC53FF6F}"/>
              </a:ext>
            </a:extLst>
          </p:cNvPr>
          <p:cNvSpPr txBox="1"/>
          <p:nvPr/>
        </p:nvSpPr>
        <p:spPr>
          <a:xfrm>
            <a:off x="5185327" y="5864841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off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5CD79C-C11C-F9E3-D18D-B91AA8A5002D}"/>
              </a:ext>
            </a:extLst>
          </p:cNvPr>
          <p:cNvSpPr txBox="1"/>
          <p:nvPr/>
        </p:nvSpPr>
        <p:spPr>
          <a:xfrm>
            <a:off x="2052093" y="5864841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kiss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45D198-7157-7ACE-6A8F-176012012EDD}"/>
              </a:ext>
            </a:extLst>
          </p:cNvPr>
          <p:cNvSpPr txBox="1"/>
          <p:nvPr/>
        </p:nvSpPr>
        <p:spPr>
          <a:xfrm>
            <a:off x="8500722" y="5864841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tell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19B7D9C-3810-02EA-E7E5-24C38CDFF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1167" y="4833809"/>
            <a:ext cx="2430933" cy="7152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254174E-C36B-9390-B569-AC9205D11927}"/>
                  </a:ext>
                </a:extLst>
              </p14:cNvPr>
              <p14:cNvContentPartPr/>
              <p14:nvPr/>
            </p14:nvContentPartPr>
            <p14:xfrm>
              <a:off x="6149348" y="5215099"/>
              <a:ext cx="34200" cy="63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254174E-C36B-9390-B569-AC9205D1192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40348" y="5206048"/>
                <a:ext cx="51840" cy="8146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69663C4-9A2E-DD52-907F-77150D50C0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6385" y="4417804"/>
            <a:ext cx="1265926" cy="126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ending in </a:t>
            </a:r>
            <a:r>
              <a:rPr lang="en-US" i="1" dirty="0"/>
              <a:t>ff, </a:t>
            </a:r>
            <a:r>
              <a:rPr lang="en-US" i="1" dirty="0" err="1"/>
              <a:t>ll</a:t>
            </a:r>
            <a:r>
              <a:rPr lang="en-US" i="1" dirty="0"/>
              <a:t>, ss, </a:t>
            </a:r>
            <a:r>
              <a:rPr lang="en-US" dirty="0"/>
              <a:t>and </a:t>
            </a:r>
            <a:r>
              <a:rPr lang="en-US" i="1" dirty="0" err="1"/>
              <a:t>zz</a:t>
            </a:r>
            <a:endParaRPr lang="en-GB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92BE7-CB42-66E7-70A7-A9B1B18541AD}"/>
              </a:ext>
            </a:extLst>
          </p:cNvPr>
          <p:cNvCxnSpPr>
            <a:cxnSpLocks/>
          </p:cNvCxnSpPr>
          <p:nvPr/>
        </p:nvCxnSpPr>
        <p:spPr>
          <a:xfrm>
            <a:off x="1483382" y="4357473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2494E0-80D9-A94E-BA9F-DFBEDA9D85F9}"/>
              </a:ext>
            </a:extLst>
          </p:cNvPr>
          <p:cNvCxnSpPr>
            <a:cxnSpLocks/>
          </p:cNvCxnSpPr>
          <p:nvPr/>
        </p:nvCxnSpPr>
        <p:spPr>
          <a:xfrm>
            <a:off x="5142000" y="4370606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08FCE0-A5C3-21A2-C7BC-C1D02098F176}"/>
              </a:ext>
            </a:extLst>
          </p:cNvPr>
          <p:cNvCxnSpPr>
            <a:cxnSpLocks/>
          </p:cNvCxnSpPr>
          <p:nvPr/>
        </p:nvCxnSpPr>
        <p:spPr>
          <a:xfrm>
            <a:off x="9037425" y="4370606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5666405-7408-E8D2-9C47-F07C4726037A}"/>
              </a:ext>
            </a:extLst>
          </p:cNvPr>
          <p:cNvSpPr txBox="1">
            <a:spLocks/>
          </p:cNvSpPr>
          <p:nvPr/>
        </p:nvSpPr>
        <p:spPr>
          <a:xfrm>
            <a:off x="1771365" y="4770879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</a:rPr>
              <a:t>Choose one of this week’s words to write in a sentence.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9CBEAA-443F-3E8A-A1B8-53D20D9271B4}"/>
              </a:ext>
            </a:extLst>
          </p:cNvPr>
          <p:cNvCxnSpPr>
            <a:cxnSpLocks/>
          </p:cNvCxnSpPr>
          <p:nvPr/>
        </p:nvCxnSpPr>
        <p:spPr>
          <a:xfrm>
            <a:off x="573437" y="5805873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AA92FD-5167-F30E-C1B8-4CB54C1CFCF3}"/>
              </a:ext>
            </a:extLst>
          </p:cNvPr>
          <p:cNvCxnSpPr>
            <a:cxnSpLocks/>
          </p:cNvCxnSpPr>
          <p:nvPr/>
        </p:nvCxnSpPr>
        <p:spPr>
          <a:xfrm>
            <a:off x="573437" y="6363812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3735B1FA-D231-3431-86AD-C19CB765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6" y="2206039"/>
            <a:ext cx="1003867" cy="1503752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136C19A4-D51A-A73E-EA14-E2ED8A301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091" y="2186832"/>
            <a:ext cx="1460798" cy="15133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78BF677-B238-866C-93A8-A884019396AB}"/>
              </a:ext>
            </a:extLst>
          </p:cNvPr>
          <p:cNvSpPr txBox="1"/>
          <p:nvPr/>
        </p:nvSpPr>
        <p:spPr>
          <a:xfrm>
            <a:off x="2809305" y="5347513"/>
            <a:ext cx="664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I have a </a:t>
            </a:r>
            <a:r>
              <a:rPr lang="en-US" sz="2800" dirty="0">
                <a:latin typeface="Sassoon Sans US 2023" pitchFamily="2" charset="77"/>
              </a:rPr>
              <a:t>doll</a:t>
            </a:r>
            <a:r>
              <a:rPr lang="en-US" sz="2800" dirty="0">
                <a:solidFill>
                  <a:srgbClr val="FF0000"/>
                </a:solidFill>
                <a:latin typeface="Sassoon Sans US 2023" pitchFamily="2" charset="77"/>
              </a:rPr>
              <a:t> </a:t>
            </a:r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in my room.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9CF307-5417-40A3-D7C2-A0BA15016493}"/>
              </a:ext>
            </a:extLst>
          </p:cNvPr>
          <p:cNvSpPr txBox="1"/>
          <p:nvPr/>
        </p:nvSpPr>
        <p:spPr>
          <a:xfrm>
            <a:off x="5140982" y="3906541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doll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72698E-1722-3681-8F81-733881BD47D2}"/>
              </a:ext>
            </a:extLst>
          </p:cNvPr>
          <p:cNvSpPr txBox="1"/>
          <p:nvPr/>
        </p:nvSpPr>
        <p:spPr>
          <a:xfrm>
            <a:off x="1483382" y="3906541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fluff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081D00-F86C-54F2-93AC-69DF0D13D1DB}"/>
              </a:ext>
            </a:extLst>
          </p:cNvPr>
          <p:cNvSpPr txBox="1"/>
          <p:nvPr/>
        </p:nvSpPr>
        <p:spPr>
          <a:xfrm>
            <a:off x="9097520" y="3906541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well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pic>
        <p:nvPicPr>
          <p:cNvPr id="3" name="Picture 2" descr="A cartoon of a well&#10;&#10;Description automatically generated with low confidence">
            <a:extLst>
              <a:ext uri="{FF2B5EF4-FFF2-40B4-BE49-F238E27FC236}">
                <a16:creationId xmlns:a16="http://schemas.microsoft.com/office/drawing/2014/main" id="{3BB32228-94A4-8892-37BB-AA1FF2EA2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933" y="2140890"/>
            <a:ext cx="1315835" cy="16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1BBBD54-8AB3-C53D-0D84-B06A285227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b="1" kern="1200" dirty="0">
                <a:effectLst/>
                <a:ea typeface="+mn-ea"/>
                <a:cs typeface="+mn-cs"/>
              </a:rPr>
              <a:t>To spell words using sound-spelling patterns and phonemic awareness</a:t>
            </a:r>
            <a:endParaRPr lang="en-GB" altLang="en-US" sz="1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altLang="en-US" sz="1800" b="1" dirty="0">
                <a:ea typeface="Calibri" panose="020F0502020204030204" pitchFamily="34" charset="0"/>
                <a:cs typeface="Arial" panose="020B0604020202020204" pitchFamily="34" charset="0"/>
              </a:rPr>
              <a:t>To spell words ending with the digraphs </a:t>
            </a:r>
            <a:r>
              <a:rPr lang="en-US" altLang="en-US" sz="1800" b="1" i="1" dirty="0">
                <a:ea typeface="Calibri" panose="020F0502020204030204" pitchFamily="34" charset="0"/>
                <a:cs typeface="Arial" panose="020B0604020202020204" pitchFamily="34" charset="0"/>
              </a:rPr>
              <a:t>ff, </a:t>
            </a:r>
            <a:r>
              <a:rPr lang="en-US" altLang="en-US" sz="1800" b="1" i="1" dirty="0" err="1">
                <a:ea typeface="Calibri" panose="020F0502020204030204" pitchFamily="34" charset="0"/>
                <a:cs typeface="Arial" panose="020B0604020202020204" pitchFamily="34" charset="0"/>
              </a:rPr>
              <a:t>ll</a:t>
            </a:r>
            <a:r>
              <a:rPr lang="en-US" altLang="en-US" sz="1800" b="1" i="1" dirty="0">
                <a:ea typeface="Calibri" panose="020F0502020204030204" pitchFamily="34" charset="0"/>
                <a:cs typeface="Arial" panose="020B0604020202020204" pitchFamily="34" charset="0"/>
              </a:rPr>
              <a:t>, ss, </a:t>
            </a:r>
            <a:r>
              <a:rPr lang="en-US" altLang="en-US" sz="1800" b="1" dirty="0"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altLang="en-US" sz="1800" b="1" i="1" dirty="0" err="1">
                <a:ea typeface="Calibri" panose="020F0502020204030204" pitchFamily="34" charset="0"/>
                <a:cs typeface="Arial" panose="020B0604020202020204" pitchFamily="34" charset="0"/>
              </a:rPr>
              <a:t>zz</a:t>
            </a:r>
            <a:endParaRPr lang="en-GB" sz="1800" b="1" i="1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294740" y="1761025"/>
            <a:ext cx="1163769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</a:rPr>
              <a:t>Choose the correct words to complete the two sentences. Try to write three sentences of your own.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3960F0E-B594-579D-CE10-4CAD6CF4E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472153"/>
              </p:ext>
            </p:extLst>
          </p:nvPr>
        </p:nvGraphicFramePr>
        <p:xfrm>
          <a:off x="490359" y="2255519"/>
          <a:ext cx="1681240" cy="4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240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</a:tblGrid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puff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fluff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bell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doll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grass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kiss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935397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well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955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fizz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898552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tell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4686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off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34220"/>
                  </a:ext>
                </a:extLst>
              </a:tr>
            </a:tbl>
          </a:graphicData>
        </a:graphic>
      </p:graphicFrame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B16A8BEA-BD07-97A0-5E8D-9589C27FE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798701"/>
              </p:ext>
            </p:extLst>
          </p:nvPr>
        </p:nvGraphicFramePr>
        <p:xfrm>
          <a:off x="2497856" y="2255517"/>
          <a:ext cx="9227681" cy="42352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9989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556046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Your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Sassoon Sans US 2023" pitchFamily="2" charset="77"/>
                        </a:rPr>
                        <a:t>I like to 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b="0" i="0" dirty="0">
                          <a:latin typeface="Sassoon Sans US 2023" pitchFamily="2" charset="77"/>
                        </a:rPr>
                        <a:t>my pillows before bed</a:t>
                      </a:r>
                      <a:r>
                        <a:rPr lang="en-US" b="0" i="0" dirty="0">
                          <a:latin typeface="Sassoon Sans US 2023" pitchFamily="2" charset="77"/>
                          <a:cs typeface="Calibri" panose="020F0502020204030204" pitchFamily="34" charset="0"/>
                        </a:rPr>
                        <a:t>.</a:t>
                      </a:r>
                      <a:endParaRPr lang="en-GB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I will ring the </a:t>
                      </a:r>
                      <a:r>
                        <a:rPr lang="en-US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</a:t>
                      </a:r>
                      <a:r>
                        <a:rPr lang="en-US" b="0" i="0" dirty="0">
                          <a:solidFill>
                            <a:prstClr val="black"/>
                          </a:solidFill>
                          <a:latin typeface="Sassoon Sans US 2023" pitchFamily="2" charset="77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 </a:t>
                      </a:r>
                      <a:endParaRPr lang="en-GB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759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ending in </a:t>
            </a:r>
            <a:r>
              <a:rPr lang="en-US" i="1" dirty="0"/>
              <a:t>ff, </a:t>
            </a:r>
            <a:r>
              <a:rPr lang="en-US" i="1" dirty="0" err="1"/>
              <a:t>ll</a:t>
            </a:r>
            <a:r>
              <a:rPr lang="en-US" i="1" dirty="0"/>
              <a:t>, ss, </a:t>
            </a:r>
            <a:r>
              <a:rPr lang="en-US" dirty="0"/>
              <a:t>and </a:t>
            </a:r>
            <a:r>
              <a:rPr lang="en-US" i="1" dirty="0" err="1"/>
              <a:t>zz</a:t>
            </a:r>
            <a:endParaRPr lang="en-GB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3F127C-8745-8DB0-C3C1-E9B8DB615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703489"/>
              </p:ext>
            </p:extLst>
          </p:nvPr>
        </p:nvGraphicFramePr>
        <p:xfrm>
          <a:off x="490359" y="1857377"/>
          <a:ext cx="1681240" cy="4619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240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</a:tblGrid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puff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fluff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bell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doll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grass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kiss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935397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well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955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fizz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898552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tell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4686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off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34220"/>
                  </a:ext>
                </a:extLst>
              </a:tr>
            </a:tbl>
          </a:graphicData>
        </a:graphic>
      </p:graphicFrame>
      <p:graphicFrame>
        <p:nvGraphicFramePr>
          <p:cNvPr id="3" name="Table 27">
            <a:extLst>
              <a:ext uri="{FF2B5EF4-FFF2-40B4-BE49-F238E27FC236}">
                <a16:creationId xmlns:a16="http://schemas.microsoft.com/office/drawing/2014/main" id="{1895D366-7A90-94C7-1286-021E6CEB2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363316"/>
              </p:ext>
            </p:extLst>
          </p:nvPr>
        </p:nvGraphicFramePr>
        <p:xfrm>
          <a:off x="2497856" y="1857375"/>
          <a:ext cx="9227681" cy="46190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9989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606443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Your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Sassoon Sans US 2023" pitchFamily="2" charset="77"/>
                        </a:rPr>
                        <a:t>I like to 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b="0" i="0" dirty="0">
                          <a:latin typeface="Sassoon Sans US 2023" pitchFamily="2" charset="77"/>
                        </a:rPr>
                        <a:t>my pillows before bed</a:t>
                      </a:r>
                      <a:r>
                        <a:rPr lang="en-US" b="0" i="0" dirty="0">
                          <a:latin typeface="Sassoon Sans US 2023" pitchFamily="2" charset="77"/>
                          <a:cs typeface="Calibri" panose="020F0502020204030204" pitchFamily="34" charset="0"/>
                        </a:rPr>
                        <a:t>.</a:t>
                      </a:r>
                      <a:endParaRPr lang="en-GB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I will ring the </a:t>
                      </a:r>
                      <a:r>
                        <a:rPr lang="en-US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  <a:r>
                        <a:rPr lang="en-US" b="0" i="0" dirty="0">
                          <a:solidFill>
                            <a:prstClr val="black"/>
                          </a:solidFill>
                          <a:latin typeface="Sassoon Sans US 2023" pitchFamily="2" charset="77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 </a:t>
                      </a:r>
                      <a:endParaRPr lang="en-GB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I like to jump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big rocks.</a:t>
                      </a:r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Don’t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  <a:r>
                        <a:rPr lang="en-US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 me what to do.</a:t>
                      </a:r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We like to play football on the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  <a:r>
                        <a:rPr lang="en-US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.</a:t>
                      </a:r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23629F9-58EB-0988-E998-07F87748AC91}"/>
              </a:ext>
            </a:extLst>
          </p:cNvPr>
          <p:cNvSpPr txBox="1"/>
          <p:nvPr/>
        </p:nvSpPr>
        <p:spPr>
          <a:xfrm>
            <a:off x="6242679" y="3417953"/>
            <a:ext cx="954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bell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00B51-B551-D0E3-2B4C-7E7D1D7CD8A5}"/>
              </a:ext>
            </a:extLst>
          </p:cNvPr>
          <p:cNvSpPr txBox="1"/>
          <p:nvPr/>
        </p:nvSpPr>
        <p:spPr>
          <a:xfrm>
            <a:off x="3005248" y="3457576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bell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17CD7-F947-71F2-D020-EF0FA24C7D28}"/>
              </a:ext>
            </a:extLst>
          </p:cNvPr>
          <p:cNvSpPr txBox="1"/>
          <p:nvPr/>
        </p:nvSpPr>
        <p:spPr>
          <a:xfrm>
            <a:off x="3005248" y="2657476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fluff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5798-B01C-FCF3-4015-0B276C96BB7B}"/>
              </a:ext>
            </a:extLst>
          </p:cNvPr>
          <p:cNvSpPr txBox="1"/>
          <p:nvPr/>
        </p:nvSpPr>
        <p:spPr>
          <a:xfrm>
            <a:off x="3005248" y="4243388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off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14C7B-873C-DF95-1DA7-71E240704B46}"/>
              </a:ext>
            </a:extLst>
          </p:cNvPr>
          <p:cNvSpPr txBox="1"/>
          <p:nvPr/>
        </p:nvSpPr>
        <p:spPr>
          <a:xfrm>
            <a:off x="3005248" y="5072063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tell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89D000-C2C5-B2F3-7F25-7D1E6EAE314C}"/>
              </a:ext>
            </a:extLst>
          </p:cNvPr>
          <p:cNvSpPr txBox="1"/>
          <p:nvPr/>
        </p:nvSpPr>
        <p:spPr>
          <a:xfrm>
            <a:off x="3005248" y="5857875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grass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27F484-EE43-365E-1EB5-DA2E0BE62507}"/>
              </a:ext>
            </a:extLst>
          </p:cNvPr>
          <p:cNvSpPr txBox="1"/>
          <p:nvPr/>
        </p:nvSpPr>
        <p:spPr>
          <a:xfrm>
            <a:off x="5676077" y="2600680"/>
            <a:ext cx="106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fluff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DCFF59-31E5-6578-4ABD-C6690B90E0DC}"/>
              </a:ext>
            </a:extLst>
          </p:cNvPr>
          <p:cNvSpPr txBox="1"/>
          <p:nvPr/>
        </p:nvSpPr>
        <p:spPr>
          <a:xfrm>
            <a:off x="6182708" y="4216950"/>
            <a:ext cx="107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off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155473-7CAA-D93F-3D50-57E60FB1F48A}"/>
              </a:ext>
            </a:extLst>
          </p:cNvPr>
          <p:cNvSpPr txBox="1"/>
          <p:nvPr/>
        </p:nvSpPr>
        <p:spPr>
          <a:xfrm>
            <a:off x="5460274" y="5015947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tell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5F2EA1-A2B6-1816-2BEB-54B068F5B61F}"/>
              </a:ext>
            </a:extLst>
          </p:cNvPr>
          <p:cNvSpPr txBox="1"/>
          <p:nvPr/>
        </p:nvSpPr>
        <p:spPr>
          <a:xfrm>
            <a:off x="7779730" y="5823593"/>
            <a:ext cx="1048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grass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59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2019715"/>
            <a:ext cx="2448290" cy="4333347"/>
            <a:chOff x="603527" y="2019715"/>
            <a:chExt cx="2448290" cy="433334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74619" y="2019715"/>
              <a:ext cx="1977198" cy="266951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261445" y="2307900"/>
              <a:ext cx="167669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sz="2000" dirty="0">
                  <a:latin typeface="Sassoon Sans US 2023" pitchFamily="2" charset="77"/>
                </a:rPr>
                <a:t>it like this?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Did you remember </a:t>
              </a:r>
              <a:r>
                <a:rPr lang="en-GB" sz="2000" i="1" dirty="0">
                  <a:latin typeface="Sassoon Sans US 2023" pitchFamily="2" charset="77"/>
                </a:rPr>
                <a:t>ff</a:t>
              </a:r>
              <a:r>
                <a:rPr lang="en-GB" sz="2000" dirty="0">
                  <a:latin typeface="Sassoon Sans US 2023" pitchFamily="2" charset="77"/>
                </a:rPr>
                <a:t>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722805" y="2097066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Sassoon Sans US 2023" pitchFamily="2" charset="77"/>
              </a:rPr>
              <a:t>The cat’s fur has lots of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2800" dirty="0">
                <a:latin typeface="Sassoon Sans US 2023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7145620" y="2018515"/>
            <a:ext cx="115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fluff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pic>
        <p:nvPicPr>
          <p:cNvPr id="12" name="Picture 2" descr="Cat, Tabby, Face, Whiskers, Pet, Animal, Head">
            <a:extLst>
              <a:ext uri="{FF2B5EF4-FFF2-40B4-BE49-F238E27FC236}">
                <a16:creationId xmlns:a16="http://schemas.microsoft.com/office/drawing/2014/main" id="{4A07D96F-8788-C725-0CEA-80FDF6834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40" y="2799178"/>
            <a:ext cx="5038074" cy="283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9586111" y="3385118"/>
            <a:ext cx="1533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Sassoon Sans US 2023" pitchFamily="2" charset="77"/>
              </a:rPr>
              <a:t>fluff</a:t>
            </a:r>
            <a:endParaRPr lang="en-GB" sz="3600" dirty="0">
              <a:latin typeface="Sassoon Sans US 2023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9715398" y="4283407"/>
            <a:ext cx="1196304" cy="144000"/>
            <a:chOff x="5234368" y="2947896"/>
            <a:chExt cx="614703" cy="72000"/>
          </a:xfrm>
          <a:solidFill>
            <a:srgbClr val="3372DC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95070FF-D8FA-C4EF-9F64-B119D65C5CFD}"/>
                </a:ext>
              </a:extLst>
            </p:cNvPr>
            <p:cNvSpPr/>
            <p:nvPr/>
          </p:nvSpPr>
          <p:spPr>
            <a:xfrm>
              <a:off x="5234368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41423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654388" y="2956896"/>
              <a:ext cx="194683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494626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8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952712" y="2137028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Sassoon Sans US 2023" pitchFamily="2" charset="77"/>
              </a:rPr>
              <a:t>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Sassoon Sans US 2023" pitchFamily="2" charset="77"/>
              </a:rPr>
              <a:t>has a red dress.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4651208" y="2098928"/>
            <a:ext cx="114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doll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9175021" y="3462062"/>
            <a:ext cx="1372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600" dirty="0">
                <a:latin typeface="Sassoon Sans US 2023" pitchFamily="2" charset="77"/>
              </a:rPr>
              <a:t>doll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9380665" y="4232191"/>
            <a:ext cx="896169" cy="144000"/>
            <a:chOff x="5391509" y="2947896"/>
            <a:chExt cx="460484" cy="72000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91509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718695" y="2951767"/>
              <a:ext cx="133298" cy="642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580412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3BF2A29-434B-7EEF-1FD3-31DA6E3BF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376" y="2949036"/>
            <a:ext cx="2130140" cy="31908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CE9FCE9-9016-5A16-A3D0-4C32C7E3004B}"/>
              </a:ext>
            </a:extLst>
          </p:cNvPr>
          <p:cNvGrpSpPr/>
          <p:nvPr/>
        </p:nvGrpSpPr>
        <p:grpSpPr>
          <a:xfrm>
            <a:off x="603527" y="2019715"/>
            <a:ext cx="2448290" cy="4333347"/>
            <a:chOff x="603527" y="2019715"/>
            <a:chExt cx="2448290" cy="4333347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EA4EB6E-6A5E-089D-989D-B5AEEFB9FA68}"/>
                </a:ext>
              </a:extLst>
            </p:cNvPr>
            <p:cNvSpPr/>
            <p:nvPr/>
          </p:nvSpPr>
          <p:spPr>
            <a:xfrm rot="11252001">
              <a:off x="1074619" y="2019715"/>
              <a:ext cx="1977198" cy="266951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A0C037-8AEC-8B3C-AA5F-5ADAB281EA54}"/>
                </a:ext>
              </a:extLst>
            </p:cNvPr>
            <p:cNvSpPr txBox="1"/>
            <p:nvPr/>
          </p:nvSpPr>
          <p:spPr>
            <a:xfrm>
              <a:off x="1261445" y="2307900"/>
              <a:ext cx="167669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sz="2000" dirty="0">
                  <a:latin typeface="Sassoon Sans US 2023" pitchFamily="2" charset="77"/>
                </a:rPr>
                <a:t>it like this?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Did you remember </a:t>
              </a:r>
              <a:r>
                <a:rPr lang="en-GB" sz="2000" i="1" dirty="0" err="1">
                  <a:latin typeface="Sassoon Sans US 2023" pitchFamily="2" charset="77"/>
                </a:rPr>
                <a:t>ll</a:t>
              </a:r>
              <a:r>
                <a:rPr lang="en-GB" sz="2000" dirty="0">
                  <a:latin typeface="Sassoon Sans US 2023" pitchFamily="2" charset="77"/>
                </a:rPr>
                <a:t>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at the end?</a:t>
              </a: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FA8C5D01-4334-DEEC-D7A0-42518F128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945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181531" y="2137028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The teacher rang 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2800" dirty="0">
                <a:latin typeface="Sassoon Sans US 2023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7078739" y="1970570"/>
            <a:ext cx="106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3760"/>
                </a:solidFill>
                <a:latin typeface="Sassoon Sans US 2023" pitchFamily="2" charset="77"/>
              </a:rPr>
              <a:t>bell</a:t>
            </a:r>
            <a:endParaRPr lang="en-GB" sz="32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9062814" y="3533205"/>
            <a:ext cx="12522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latin typeface="Sassoon Sans US 2023" pitchFamily="2" charset="77"/>
              </a:rPr>
              <a:t>bell</a:t>
            </a:r>
            <a:endParaRPr lang="en-GB" sz="3600" dirty="0">
              <a:latin typeface="Sassoon Sans US 2023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9269393" y="4338258"/>
            <a:ext cx="915114" cy="144000"/>
            <a:chOff x="5399609" y="2947896"/>
            <a:chExt cx="470220" cy="72000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99609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721338" y="2955073"/>
              <a:ext cx="148491" cy="621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588512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009F25F-A345-8903-CF73-3E3DD702E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863" y="3042322"/>
            <a:ext cx="2350270" cy="28869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1FEED9E-D0B2-EE56-6975-9E69981494F2}"/>
              </a:ext>
            </a:extLst>
          </p:cNvPr>
          <p:cNvGrpSpPr/>
          <p:nvPr/>
        </p:nvGrpSpPr>
        <p:grpSpPr>
          <a:xfrm>
            <a:off x="603527" y="2019715"/>
            <a:ext cx="2448290" cy="4333347"/>
            <a:chOff x="603527" y="2019715"/>
            <a:chExt cx="2448290" cy="4333347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3C1BF2E-1780-67CD-53A8-B135E18452DE}"/>
                </a:ext>
              </a:extLst>
            </p:cNvPr>
            <p:cNvSpPr/>
            <p:nvPr/>
          </p:nvSpPr>
          <p:spPr>
            <a:xfrm rot="11252001">
              <a:off x="1074619" y="2019715"/>
              <a:ext cx="1977198" cy="266951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9909DF-4681-C60E-EBAD-C4872C8F3E3C}"/>
                </a:ext>
              </a:extLst>
            </p:cNvPr>
            <p:cNvSpPr txBox="1"/>
            <p:nvPr/>
          </p:nvSpPr>
          <p:spPr>
            <a:xfrm>
              <a:off x="1261445" y="2307900"/>
              <a:ext cx="167669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sz="2000" dirty="0">
                  <a:latin typeface="Sassoon Sans US 2023" pitchFamily="2" charset="77"/>
                </a:rPr>
                <a:t>it like this?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Did you remember </a:t>
              </a:r>
              <a:r>
                <a:rPr lang="en-GB" sz="2000" i="1" dirty="0" err="1">
                  <a:latin typeface="Sassoon Sans US 2023" pitchFamily="2" charset="77"/>
                </a:rPr>
                <a:t>ll</a:t>
              </a:r>
              <a:r>
                <a:rPr lang="en-GB" sz="2000" dirty="0">
                  <a:latin typeface="Sassoon Sans US 2023" pitchFamily="2" charset="77"/>
                </a:rPr>
                <a:t>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at the end?</a:t>
              </a: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4079A25F-9B99-79B0-0FDF-454D5A9EE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17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2977486" y="2168167"/>
            <a:ext cx="6237023" cy="7085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Sassoon Sans US 2023" pitchFamily="2" charset="77"/>
              </a:rPr>
              <a:t>at the park is green.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4408808" y="2112478"/>
            <a:ext cx="1110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grass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283114" y="5154774"/>
            <a:ext cx="1625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dirty="0">
                <a:latin typeface="Sassoon Sans US 2023" pitchFamily="2" charset="77"/>
              </a:rPr>
              <a:t>grass</a:t>
            </a:r>
            <a:endParaRPr lang="en-GB" sz="3200" dirty="0">
              <a:latin typeface="Sassoon Sans US 2023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5475872" y="6078104"/>
            <a:ext cx="1305075" cy="144000"/>
            <a:chOff x="5234368" y="2947896"/>
            <a:chExt cx="670593" cy="72000"/>
          </a:xfrm>
          <a:solidFill>
            <a:srgbClr val="3372DC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95070FF-D8FA-C4EF-9F64-B119D65C5CFD}"/>
                </a:ext>
              </a:extLst>
            </p:cNvPr>
            <p:cNvSpPr/>
            <p:nvPr/>
          </p:nvSpPr>
          <p:spPr>
            <a:xfrm>
              <a:off x="5234368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86119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664869" y="2950088"/>
              <a:ext cx="240092" cy="646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541061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BD69E4F-F2DE-8247-A2D0-046EE96DA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56" b="29538"/>
          <a:stretch/>
        </p:blipFill>
        <p:spPr>
          <a:xfrm>
            <a:off x="3412863" y="2932368"/>
            <a:ext cx="5801646" cy="22224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7094C31-A338-0F41-A8E5-BFBCCA032404}"/>
              </a:ext>
            </a:extLst>
          </p:cNvPr>
          <p:cNvGrpSpPr/>
          <p:nvPr/>
        </p:nvGrpSpPr>
        <p:grpSpPr>
          <a:xfrm>
            <a:off x="603527" y="2019715"/>
            <a:ext cx="2448290" cy="4333347"/>
            <a:chOff x="603527" y="2019715"/>
            <a:chExt cx="2448290" cy="4333347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F2DEB08-D9EB-5F20-00C9-E643C022494F}"/>
                </a:ext>
              </a:extLst>
            </p:cNvPr>
            <p:cNvSpPr/>
            <p:nvPr/>
          </p:nvSpPr>
          <p:spPr>
            <a:xfrm rot="11252001">
              <a:off x="1074619" y="2019715"/>
              <a:ext cx="1977198" cy="266951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5DA065-99CA-D8FA-C87C-6ED59E3AD378}"/>
                </a:ext>
              </a:extLst>
            </p:cNvPr>
            <p:cNvSpPr txBox="1"/>
            <p:nvPr/>
          </p:nvSpPr>
          <p:spPr>
            <a:xfrm>
              <a:off x="1261445" y="2307900"/>
              <a:ext cx="167669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sz="2000" dirty="0">
                  <a:latin typeface="Sassoon Sans US 2023" pitchFamily="2" charset="77"/>
                </a:rPr>
                <a:t>it like this?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Did you remember </a:t>
              </a:r>
              <a:r>
                <a:rPr lang="en-GB" sz="2000" i="1" dirty="0">
                  <a:latin typeface="Sassoon Sans US 2023" pitchFamily="2" charset="77"/>
                </a:rPr>
                <a:t>ss</a:t>
              </a:r>
              <a:r>
                <a:rPr lang="en-GB" sz="2000" dirty="0">
                  <a:latin typeface="Sassoon Sans US 2023" pitchFamily="2" charset="77"/>
                </a:rPr>
                <a:t>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at the end?</a:t>
              </a: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841FA0CB-40ED-93B8-602C-654AE1F50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276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218275" y="2137028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The mermaid blew 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2800" dirty="0">
                <a:latin typeface="Sassoon Sans US 2023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7032277" y="1984734"/>
            <a:ext cx="1171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3760"/>
                </a:solidFill>
                <a:latin typeface="Sassoon Sans US 2023" pitchFamily="2" charset="77"/>
              </a:rPr>
              <a:t>kiss</a:t>
            </a:r>
            <a:endParaRPr lang="en-GB" sz="32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9489196" y="3703225"/>
            <a:ext cx="1309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Sassoon Sans US 2023" pitchFamily="2" charset="77"/>
              </a:rPr>
              <a:t>kiss</a:t>
            </a:r>
            <a:endParaRPr lang="en-GB" sz="2800" dirty="0">
              <a:latin typeface="Sassoon Sans US 2023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9681387" y="4482555"/>
            <a:ext cx="890504" cy="144000"/>
            <a:chOff x="5421166" y="2947896"/>
            <a:chExt cx="457573" cy="72000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421166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641986" y="2956896"/>
              <a:ext cx="236753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548333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DBCFB7-8A46-BAEE-19FF-F88354FE6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970" y="3139256"/>
            <a:ext cx="4213029" cy="29596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D2E300F-473A-D728-E286-90DFB3733B86}"/>
              </a:ext>
            </a:extLst>
          </p:cNvPr>
          <p:cNvGrpSpPr/>
          <p:nvPr/>
        </p:nvGrpSpPr>
        <p:grpSpPr>
          <a:xfrm>
            <a:off x="603527" y="2019715"/>
            <a:ext cx="2448290" cy="4333347"/>
            <a:chOff x="603527" y="2019715"/>
            <a:chExt cx="2448290" cy="4333347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FD02BDC-2329-959F-DD5A-65F61C619B14}"/>
                </a:ext>
              </a:extLst>
            </p:cNvPr>
            <p:cNvSpPr/>
            <p:nvPr/>
          </p:nvSpPr>
          <p:spPr>
            <a:xfrm rot="11252001">
              <a:off x="1074619" y="2019715"/>
              <a:ext cx="1977198" cy="266951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85D801-2C3C-1771-DE77-A65FDFC92C76}"/>
                </a:ext>
              </a:extLst>
            </p:cNvPr>
            <p:cNvSpPr txBox="1"/>
            <p:nvPr/>
          </p:nvSpPr>
          <p:spPr>
            <a:xfrm>
              <a:off x="1261445" y="2307900"/>
              <a:ext cx="167669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sz="2000" dirty="0">
                  <a:latin typeface="Sassoon Sans US 2023" pitchFamily="2" charset="77"/>
                </a:rPr>
                <a:t>it like this?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Did you remember </a:t>
              </a:r>
              <a:r>
                <a:rPr lang="en-GB" sz="2000" i="1" dirty="0">
                  <a:latin typeface="Sassoon Sans US 2023" pitchFamily="2" charset="77"/>
                </a:rPr>
                <a:t>ss</a:t>
              </a:r>
              <a:r>
                <a:rPr lang="en-GB" sz="2000" dirty="0">
                  <a:latin typeface="Sassoon Sans US 2023" pitchFamily="2" charset="77"/>
                </a:rPr>
                <a:t>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at the end?</a:t>
              </a: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C80136CD-E0F2-2013-C896-64E1FC0A6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696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1" dirty="0"/>
              <a:t>Where do the sound buttons go in these words?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4460CA-C217-753B-14E1-38EF6B45C9E9}"/>
              </a:ext>
            </a:extLst>
          </p:cNvPr>
          <p:cNvSpPr/>
          <p:nvPr/>
        </p:nvSpPr>
        <p:spPr>
          <a:xfrm>
            <a:off x="2025776" y="1780092"/>
            <a:ext cx="1454244" cy="1107996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dirty="0">
                <a:ln w="0"/>
                <a:latin typeface="Sassoon Sans US 2023" pitchFamily="2" charset="77"/>
              </a:rPr>
              <a:t>met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45DC9-B9D7-956F-5FCD-76F43E67D012}"/>
              </a:ext>
            </a:extLst>
          </p:cNvPr>
          <p:cNvSpPr/>
          <p:nvPr/>
        </p:nvSpPr>
        <p:spPr>
          <a:xfrm>
            <a:off x="5413801" y="1773859"/>
            <a:ext cx="140134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cap="none" spc="0" dirty="0">
                <a:ln w="0"/>
                <a:latin typeface="Sassoon Sans US 2023" pitchFamily="2" charset="77"/>
              </a:rPr>
              <a:t>pen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6AAFC-D14F-743E-AF02-747871A90B3C}"/>
              </a:ext>
            </a:extLst>
          </p:cNvPr>
          <p:cNvSpPr/>
          <p:nvPr/>
        </p:nvSpPr>
        <p:spPr>
          <a:xfrm>
            <a:off x="8796355" y="1780092"/>
            <a:ext cx="124745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cap="none" spc="0" dirty="0">
                <a:ln w="0"/>
                <a:latin typeface="Sassoon Sans US 2023" pitchFamily="2" charset="77"/>
              </a:rPr>
              <a:t>fun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11B374-9DDA-DA02-2162-F3E0A9A92CEA}"/>
              </a:ext>
            </a:extLst>
          </p:cNvPr>
          <p:cNvSpPr/>
          <p:nvPr/>
        </p:nvSpPr>
        <p:spPr>
          <a:xfrm>
            <a:off x="2025776" y="3181018"/>
            <a:ext cx="14686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cap="none" spc="0" dirty="0">
                <a:ln w="0"/>
                <a:latin typeface="Sassoon Sans US 2023" pitchFamily="2" charset="77"/>
              </a:rPr>
              <a:t>bad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594DFE-1191-5B21-46AF-5E3E7CF9D71A}"/>
              </a:ext>
            </a:extLst>
          </p:cNvPr>
          <p:cNvSpPr/>
          <p:nvPr/>
        </p:nvSpPr>
        <p:spPr>
          <a:xfrm>
            <a:off x="5634729" y="3194805"/>
            <a:ext cx="9605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dirty="0">
                <a:ln w="0"/>
                <a:latin typeface="Sassoon Sans US 2023" pitchFamily="2" charset="77"/>
              </a:rPr>
              <a:t>its</a:t>
            </a:r>
            <a:endParaRPr lang="en-GB" sz="6600" cap="none" spc="0" dirty="0">
              <a:ln w="0"/>
              <a:latin typeface="Sassoon Sans US 2023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AD5CCD-759F-1983-E85E-B46EE7FBA0E1}"/>
              </a:ext>
            </a:extLst>
          </p:cNvPr>
          <p:cNvSpPr/>
          <p:nvPr/>
        </p:nvSpPr>
        <p:spPr>
          <a:xfrm>
            <a:off x="8723739" y="3181017"/>
            <a:ext cx="14526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cap="none" spc="0" dirty="0">
                <a:ln w="0"/>
                <a:latin typeface="Sassoon Sans US 2023" pitchFamily="2" charset="77"/>
              </a:rPr>
              <a:t>hop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A10E44-0CE9-FF4C-586E-20BFBC8CAEE5}"/>
              </a:ext>
            </a:extLst>
          </p:cNvPr>
          <p:cNvGrpSpPr/>
          <p:nvPr/>
        </p:nvGrpSpPr>
        <p:grpSpPr>
          <a:xfrm>
            <a:off x="2360769" y="2703818"/>
            <a:ext cx="963322" cy="157567"/>
            <a:chOff x="6112517" y="2224078"/>
            <a:chExt cx="963322" cy="157567"/>
          </a:xfrm>
          <a:solidFill>
            <a:srgbClr val="3372DC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82699B-F465-8E17-D4EE-3F7A14407892}"/>
                </a:ext>
              </a:extLst>
            </p:cNvPr>
            <p:cNvSpPr/>
            <p:nvPr/>
          </p:nvSpPr>
          <p:spPr>
            <a:xfrm>
              <a:off x="6112517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830493E-9A64-9CA9-A36C-739DEA8A7DCA}"/>
                </a:ext>
              </a:extLst>
            </p:cNvPr>
            <p:cNvSpPr/>
            <p:nvPr/>
          </p:nvSpPr>
          <p:spPr>
            <a:xfrm>
              <a:off x="6605043" y="22240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9DDD400-475D-D84C-A0AF-3F26D7C206D6}"/>
                </a:ext>
              </a:extLst>
            </p:cNvPr>
            <p:cNvSpPr/>
            <p:nvPr/>
          </p:nvSpPr>
          <p:spPr>
            <a:xfrm>
              <a:off x="6918306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FC96FA-ECE7-BD30-D253-AB19D2E4F2A8}"/>
              </a:ext>
            </a:extLst>
          </p:cNvPr>
          <p:cNvGrpSpPr/>
          <p:nvPr/>
        </p:nvGrpSpPr>
        <p:grpSpPr>
          <a:xfrm>
            <a:off x="5689450" y="2703818"/>
            <a:ext cx="919707" cy="157567"/>
            <a:chOff x="6102007" y="2224078"/>
            <a:chExt cx="919707" cy="157567"/>
          </a:xfrm>
          <a:solidFill>
            <a:srgbClr val="3372DC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DF9D71E-EF92-CF4E-CD62-92E59FB8F829}"/>
                </a:ext>
              </a:extLst>
            </p:cNvPr>
            <p:cNvSpPr/>
            <p:nvPr/>
          </p:nvSpPr>
          <p:spPr>
            <a:xfrm>
              <a:off x="6102007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29D7AAD-1DBB-7F04-B07F-20D6939D6DF6}"/>
                </a:ext>
              </a:extLst>
            </p:cNvPr>
            <p:cNvSpPr/>
            <p:nvPr/>
          </p:nvSpPr>
          <p:spPr>
            <a:xfrm>
              <a:off x="6467869" y="22240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6465562-B76A-A54C-0177-BBF681E1E075}"/>
                </a:ext>
              </a:extLst>
            </p:cNvPr>
            <p:cNvSpPr/>
            <p:nvPr/>
          </p:nvSpPr>
          <p:spPr>
            <a:xfrm>
              <a:off x="6864181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9C2F66-887D-C1A2-603E-5A57F69DFE95}"/>
              </a:ext>
            </a:extLst>
          </p:cNvPr>
          <p:cNvGrpSpPr/>
          <p:nvPr/>
        </p:nvGrpSpPr>
        <p:grpSpPr>
          <a:xfrm>
            <a:off x="2256027" y="4090382"/>
            <a:ext cx="1002945" cy="157567"/>
            <a:chOff x="6076730" y="2224078"/>
            <a:chExt cx="1002945" cy="157567"/>
          </a:xfrm>
          <a:solidFill>
            <a:srgbClr val="3372DC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2395D0-8219-B652-4FD8-AA8ECE74FF9A}"/>
                </a:ext>
              </a:extLst>
            </p:cNvPr>
            <p:cNvSpPr/>
            <p:nvPr/>
          </p:nvSpPr>
          <p:spPr>
            <a:xfrm>
              <a:off x="6076730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4BE86F-0D9E-2816-8EC3-C3EF1F5BF3D6}"/>
                </a:ext>
              </a:extLst>
            </p:cNvPr>
            <p:cNvSpPr/>
            <p:nvPr/>
          </p:nvSpPr>
          <p:spPr>
            <a:xfrm>
              <a:off x="6488217" y="22240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A5EA311-2CA2-F756-50E2-6C7682C9EF55}"/>
                </a:ext>
              </a:extLst>
            </p:cNvPr>
            <p:cNvSpPr/>
            <p:nvPr/>
          </p:nvSpPr>
          <p:spPr>
            <a:xfrm>
              <a:off x="6922142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D1A458-8547-A7F2-2B9D-7733B46451EF}"/>
              </a:ext>
            </a:extLst>
          </p:cNvPr>
          <p:cNvGrpSpPr/>
          <p:nvPr/>
        </p:nvGrpSpPr>
        <p:grpSpPr>
          <a:xfrm>
            <a:off x="8933272" y="2703818"/>
            <a:ext cx="892905" cy="157567"/>
            <a:chOff x="6124270" y="2224078"/>
            <a:chExt cx="892905" cy="157567"/>
          </a:xfrm>
          <a:solidFill>
            <a:srgbClr val="3372DC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939F72F-7BFC-F52B-9E61-905312227227}"/>
                </a:ext>
              </a:extLst>
            </p:cNvPr>
            <p:cNvSpPr/>
            <p:nvPr/>
          </p:nvSpPr>
          <p:spPr>
            <a:xfrm>
              <a:off x="6124270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D1BB9B9-2119-76A8-64C4-DFC017FB86FC}"/>
                </a:ext>
              </a:extLst>
            </p:cNvPr>
            <p:cNvSpPr/>
            <p:nvPr/>
          </p:nvSpPr>
          <p:spPr>
            <a:xfrm>
              <a:off x="6439889" y="22240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3E062FF-48A4-5675-5206-539C5D1DD404}"/>
                </a:ext>
              </a:extLst>
            </p:cNvPr>
            <p:cNvSpPr/>
            <p:nvPr/>
          </p:nvSpPr>
          <p:spPr>
            <a:xfrm>
              <a:off x="6859642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2575CB-6948-2EF5-CE33-BC451EBC64E7}"/>
              </a:ext>
            </a:extLst>
          </p:cNvPr>
          <p:cNvGrpSpPr/>
          <p:nvPr/>
        </p:nvGrpSpPr>
        <p:grpSpPr>
          <a:xfrm>
            <a:off x="5748194" y="4088237"/>
            <a:ext cx="675592" cy="161856"/>
            <a:chOff x="5014973" y="6057454"/>
            <a:chExt cx="675592" cy="161856"/>
          </a:xfrm>
          <a:solidFill>
            <a:srgbClr val="3372DC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682CEAA-3933-0B74-630D-A0A8F76D6C5E}"/>
                </a:ext>
              </a:extLst>
            </p:cNvPr>
            <p:cNvSpPr/>
            <p:nvPr/>
          </p:nvSpPr>
          <p:spPr>
            <a:xfrm>
              <a:off x="5254539" y="6061779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21DAE29-BB7A-C022-3EEE-A379A5FFB6AB}"/>
                </a:ext>
              </a:extLst>
            </p:cNvPr>
            <p:cNvSpPr/>
            <p:nvPr/>
          </p:nvSpPr>
          <p:spPr>
            <a:xfrm>
              <a:off x="5533032" y="6061779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D2C00F3-9A8D-B936-2FAD-A0639365EF2E}"/>
                </a:ext>
              </a:extLst>
            </p:cNvPr>
            <p:cNvSpPr/>
            <p:nvPr/>
          </p:nvSpPr>
          <p:spPr>
            <a:xfrm>
              <a:off x="5014973" y="605745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430D9A4-D210-1B30-951C-BAB1B51C0CE6}"/>
              </a:ext>
            </a:extLst>
          </p:cNvPr>
          <p:cNvGrpSpPr/>
          <p:nvPr/>
        </p:nvGrpSpPr>
        <p:grpSpPr>
          <a:xfrm>
            <a:off x="526146" y="4678273"/>
            <a:ext cx="3504650" cy="1801011"/>
            <a:chOff x="568620" y="4610916"/>
            <a:chExt cx="3504650" cy="1801011"/>
          </a:xfrm>
        </p:grpSpPr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EC02594-A37B-BEA1-AFC4-1C07B3A17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620" y="4610916"/>
              <a:ext cx="1095796" cy="1801011"/>
            </a:xfrm>
            <a:prstGeom prst="rect">
              <a:avLst/>
            </a:prstGeom>
          </p:spPr>
        </p:pic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3B55AC2-FB8C-E748-C8AB-03EB2594338E}"/>
                </a:ext>
              </a:extLst>
            </p:cNvPr>
            <p:cNvSpPr/>
            <p:nvPr/>
          </p:nvSpPr>
          <p:spPr>
            <a:xfrm rot="16626670">
              <a:off x="2134734" y="4407512"/>
              <a:ext cx="1676983" cy="2200088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C3DE3FB-F8C8-ADED-CF5D-D8B662C7207E}"/>
                </a:ext>
              </a:extLst>
            </p:cNvPr>
            <p:cNvSpPr txBox="1"/>
            <p:nvPr/>
          </p:nvSpPr>
          <p:spPr>
            <a:xfrm>
              <a:off x="2354735" y="5004014"/>
              <a:ext cx="1618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How many sounds are in this word?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40AFA43-FCE7-B5F0-87EB-02F99FC4E234}"/>
              </a:ext>
            </a:extLst>
          </p:cNvPr>
          <p:cNvGrpSpPr/>
          <p:nvPr/>
        </p:nvGrpSpPr>
        <p:grpSpPr>
          <a:xfrm>
            <a:off x="7851379" y="4723460"/>
            <a:ext cx="3654419" cy="1756665"/>
            <a:chOff x="5463419" y="4764298"/>
            <a:chExt cx="3654419" cy="1756665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7CF1F14B-5432-0916-DAB7-4D695EEA040B}"/>
                </a:ext>
              </a:extLst>
            </p:cNvPr>
            <p:cNvSpPr/>
            <p:nvPr/>
          </p:nvSpPr>
          <p:spPr>
            <a:xfrm rot="16626670">
              <a:off x="7161667" y="4501063"/>
              <a:ext cx="1657965" cy="225437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12987A3D-FE87-C519-0C4D-534FE01E9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3419" y="4764298"/>
              <a:ext cx="1178251" cy="175666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2F8228E-9E55-903B-092C-DC201B97EB89}"/>
                </a:ext>
              </a:extLst>
            </p:cNvPr>
            <p:cNvSpPr txBox="1"/>
            <p:nvPr/>
          </p:nvSpPr>
          <p:spPr>
            <a:xfrm>
              <a:off x="7498890" y="5014801"/>
              <a:ext cx="14335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You need a dot for each sound you can hear.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A3C3D0E-D421-9C0B-69F6-BCFDE25A04DB}"/>
              </a:ext>
            </a:extLst>
          </p:cNvPr>
          <p:cNvGrpSpPr/>
          <p:nvPr/>
        </p:nvGrpSpPr>
        <p:grpSpPr>
          <a:xfrm>
            <a:off x="8949541" y="4088237"/>
            <a:ext cx="1028380" cy="161856"/>
            <a:chOff x="4954906" y="6057454"/>
            <a:chExt cx="1028380" cy="161856"/>
          </a:xfrm>
          <a:solidFill>
            <a:srgbClr val="3372DC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8890F4-D487-407E-78C5-195D8893E1FB}"/>
                </a:ext>
              </a:extLst>
            </p:cNvPr>
            <p:cNvSpPr/>
            <p:nvPr/>
          </p:nvSpPr>
          <p:spPr>
            <a:xfrm>
              <a:off x="5381552" y="60617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5107B91-A87F-26CB-1EF2-06ABD291329C}"/>
                </a:ext>
              </a:extLst>
            </p:cNvPr>
            <p:cNvSpPr/>
            <p:nvPr/>
          </p:nvSpPr>
          <p:spPr>
            <a:xfrm>
              <a:off x="5825753" y="6061779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3F22125-2F59-8D8B-4279-77CC66BB1774}"/>
                </a:ext>
              </a:extLst>
            </p:cNvPr>
            <p:cNvSpPr/>
            <p:nvPr/>
          </p:nvSpPr>
          <p:spPr>
            <a:xfrm>
              <a:off x="4954906" y="605745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291425" y="2137028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Please turn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Sassoon Sans US 2023" pitchFamily="2" charset="77"/>
              </a:rPr>
              <a:t>the computer.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5509155" y="2077896"/>
            <a:ext cx="116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off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667429" y="5231404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latin typeface="Sassoon Sans US 2023" pitchFamily="2" charset="77"/>
              </a:rPr>
              <a:t>off</a:t>
            </a:r>
            <a:endParaRPr lang="en-GB" sz="3600" dirty="0">
              <a:latin typeface="Sassoon Sans US 2023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447A95-0347-7E5C-3886-E3824061634A}"/>
              </a:ext>
            </a:extLst>
          </p:cNvPr>
          <p:cNvGrpSpPr/>
          <p:nvPr/>
        </p:nvGrpSpPr>
        <p:grpSpPr>
          <a:xfrm>
            <a:off x="5882333" y="6066587"/>
            <a:ext cx="633080" cy="128217"/>
            <a:chOff x="5882333" y="6066587"/>
            <a:chExt cx="633080" cy="12821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07AACCE-14DE-E930-34B4-776EDB11A507}"/>
                </a:ext>
              </a:extLst>
            </p:cNvPr>
            <p:cNvSpPr/>
            <p:nvPr/>
          </p:nvSpPr>
          <p:spPr>
            <a:xfrm>
              <a:off x="5882333" y="6066587"/>
              <a:ext cx="130629" cy="128217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E65FF3-2280-7770-FB64-BEC094B82C7E}"/>
                </a:ext>
              </a:extLst>
            </p:cNvPr>
            <p:cNvSpPr/>
            <p:nvPr/>
          </p:nvSpPr>
          <p:spPr>
            <a:xfrm>
              <a:off x="6171725" y="6073457"/>
              <a:ext cx="343688" cy="114478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D162FD1-BC6C-277A-E77D-9713B6835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038" y="3011904"/>
            <a:ext cx="1991100" cy="19895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DADFF4-4771-DBA8-B8A9-CB5BA2B6B89A}"/>
              </a:ext>
            </a:extLst>
          </p:cNvPr>
          <p:cNvGrpSpPr/>
          <p:nvPr/>
        </p:nvGrpSpPr>
        <p:grpSpPr>
          <a:xfrm>
            <a:off x="603527" y="2019715"/>
            <a:ext cx="2448290" cy="4333347"/>
            <a:chOff x="603527" y="2019715"/>
            <a:chExt cx="2448290" cy="433334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8948F72-7B3D-ED72-9D5F-5491AAD42781}"/>
                </a:ext>
              </a:extLst>
            </p:cNvPr>
            <p:cNvSpPr/>
            <p:nvPr/>
          </p:nvSpPr>
          <p:spPr>
            <a:xfrm rot="11252001">
              <a:off x="1074619" y="2019715"/>
              <a:ext cx="1977198" cy="266951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B5693C-FB4A-A538-BA83-67675CDE6A85}"/>
                </a:ext>
              </a:extLst>
            </p:cNvPr>
            <p:cNvSpPr txBox="1"/>
            <p:nvPr/>
          </p:nvSpPr>
          <p:spPr>
            <a:xfrm>
              <a:off x="1261445" y="2307900"/>
              <a:ext cx="167669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sz="2000" dirty="0">
                  <a:latin typeface="Sassoon Sans US 2023" pitchFamily="2" charset="77"/>
                </a:rPr>
                <a:t>it like this?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Did you remember </a:t>
              </a:r>
              <a:r>
                <a:rPr lang="en-GB" sz="2000" i="1" dirty="0">
                  <a:latin typeface="Sassoon Sans US 2023" pitchFamily="2" charset="77"/>
                </a:rPr>
                <a:t>ff</a:t>
              </a:r>
              <a:r>
                <a:rPr lang="en-GB" sz="2000" dirty="0">
                  <a:latin typeface="Sassoon Sans US 2023" pitchFamily="2" charset="77"/>
                </a:rPr>
                <a:t>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at the end?</a:t>
              </a: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27F0CEAA-8652-1E34-7E26-D1560D908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261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20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141788" y="2137028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The can was full of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2800" dirty="0">
                <a:latin typeface="Sassoon Sans US 2023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6891522" y="2084908"/>
            <a:ext cx="1098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fizz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9402611" y="3693639"/>
            <a:ext cx="1154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latin typeface="Sassoon Sans US 2023" pitchFamily="2" charset="77"/>
              </a:rPr>
              <a:t>fizz</a:t>
            </a:r>
            <a:endParaRPr lang="en-GB" sz="3600" dirty="0">
              <a:latin typeface="Sassoon Sans US 2023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9518415" y="4526068"/>
            <a:ext cx="925205" cy="144000"/>
            <a:chOff x="5400734" y="2947896"/>
            <a:chExt cx="475404" cy="72000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400734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593267" y="2956896"/>
              <a:ext cx="282871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496238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160FCD-2804-4302-8BBD-574F399C8C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928" y="2869084"/>
            <a:ext cx="2152139" cy="32485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B45E37-2BDA-CE67-420B-1FCEB1202328}"/>
              </a:ext>
            </a:extLst>
          </p:cNvPr>
          <p:cNvGrpSpPr/>
          <p:nvPr/>
        </p:nvGrpSpPr>
        <p:grpSpPr>
          <a:xfrm>
            <a:off x="603527" y="2019715"/>
            <a:ext cx="2448290" cy="4333347"/>
            <a:chOff x="603527" y="2019715"/>
            <a:chExt cx="2448290" cy="4333347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CFC432E-EC45-2E50-24E1-DE90CDDA4ED4}"/>
                </a:ext>
              </a:extLst>
            </p:cNvPr>
            <p:cNvSpPr/>
            <p:nvPr/>
          </p:nvSpPr>
          <p:spPr>
            <a:xfrm rot="11252001">
              <a:off x="1074619" y="2019715"/>
              <a:ext cx="1977198" cy="266951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F66299-503C-25E8-4BD8-20D1F7FE5535}"/>
                </a:ext>
              </a:extLst>
            </p:cNvPr>
            <p:cNvSpPr txBox="1"/>
            <p:nvPr/>
          </p:nvSpPr>
          <p:spPr>
            <a:xfrm>
              <a:off x="1261445" y="2307900"/>
              <a:ext cx="167669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sz="2000" dirty="0">
                  <a:latin typeface="Sassoon Sans US 2023" pitchFamily="2" charset="77"/>
                </a:rPr>
                <a:t>it like this?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Did you remember </a:t>
              </a:r>
              <a:r>
                <a:rPr lang="en-GB" sz="2000" i="1" dirty="0" err="1">
                  <a:latin typeface="Sassoon Sans US 2023" pitchFamily="2" charset="77"/>
                </a:rPr>
                <a:t>zz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at the end?</a:t>
              </a: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821E8F94-CD61-BE2F-384E-2329C4632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537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836282" y="2028524"/>
            <a:ext cx="8935395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Sassoon Sans US 2023" pitchFamily="2" charset="77"/>
              </a:rPr>
              <a:t>Jack grabbed a bucket of water from 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2800" dirty="0">
                <a:latin typeface="Sassoon Sans US 2023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9693739" y="1974611"/>
            <a:ext cx="1161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well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8477631" y="3687876"/>
            <a:ext cx="1388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Sassoon Sans US 2023" pitchFamily="2" charset="77"/>
              </a:rPr>
              <a:t>well</a:t>
            </a:r>
            <a:endParaRPr lang="en-GB" sz="3200" dirty="0">
              <a:latin typeface="Sassoon Sans US 202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F585D5-EF95-193D-EF80-CD3248E6F5C7}"/>
              </a:ext>
            </a:extLst>
          </p:cNvPr>
          <p:cNvGrpSpPr/>
          <p:nvPr/>
        </p:nvGrpSpPr>
        <p:grpSpPr>
          <a:xfrm>
            <a:off x="8730900" y="4467206"/>
            <a:ext cx="903169" cy="144000"/>
            <a:chOff x="5425847" y="2947896"/>
            <a:chExt cx="464081" cy="72000"/>
          </a:xfrm>
          <a:solidFill>
            <a:srgbClr val="3372DC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9684297-5300-5E4F-BB60-B59120D2086A}"/>
                </a:ext>
              </a:extLst>
            </p:cNvPr>
            <p:cNvSpPr/>
            <p:nvPr/>
          </p:nvSpPr>
          <p:spPr>
            <a:xfrm>
              <a:off x="5425847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74D5BB8-5A9C-B386-D15D-7F0FEDFDEE84}"/>
                </a:ext>
              </a:extLst>
            </p:cNvPr>
            <p:cNvSpPr/>
            <p:nvPr/>
          </p:nvSpPr>
          <p:spPr>
            <a:xfrm>
              <a:off x="5753276" y="2957062"/>
              <a:ext cx="136652" cy="536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CCB2DB6-6199-ACC4-1D4E-4FBA921BD688}"/>
                </a:ext>
              </a:extLst>
            </p:cNvPr>
            <p:cNvSpPr/>
            <p:nvPr/>
          </p:nvSpPr>
          <p:spPr>
            <a:xfrm>
              <a:off x="5633615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2070BAC2-0F13-A712-29B5-14D224E5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004" y="2888800"/>
            <a:ext cx="3019706" cy="33036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C24C1C-3C33-FBA0-627E-78ABBCCA0CF5}"/>
              </a:ext>
            </a:extLst>
          </p:cNvPr>
          <p:cNvGrpSpPr/>
          <p:nvPr/>
        </p:nvGrpSpPr>
        <p:grpSpPr>
          <a:xfrm>
            <a:off x="603527" y="2019715"/>
            <a:ext cx="2448290" cy="4333347"/>
            <a:chOff x="603527" y="2019715"/>
            <a:chExt cx="2448290" cy="433334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990AA0E-4711-7581-6D56-C489BC37843F}"/>
                </a:ext>
              </a:extLst>
            </p:cNvPr>
            <p:cNvSpPr/>
            <p:nvPr/>
          </p:nvSpPr>
          <p:spPr>
            <a:xfrm rot="11252001">
              <a:off x="1074619" y="2019715"/>
              <a:ext cx="1977198" cy="266951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E8F026-E1A9-54B1-2E92-2A1C8B044D12}"/>
                </a:ext>
              </a:extLst>
            </p:cNvPr>
            <p:cNvSpPr txBox="1"/>
            <p:nvPr/>
          </p:nvSpPr>
          <p:spPr>
            <a:xfrm>
              <a:off x="1261445" y="2307900"/>
              <a:ext cx="167669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sz="2000" dirty="0">
                  <a:latin typeface="Sassoon Sans US 2023" pitchFamily="2" charset="77"/>
                </a:rPr>
                <a:t>it like this?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Did you remember </a:t>
              </a:r>
              <a:r>
                <a:rPr lang="en-GB" sz="2000" i="1" dirty="0" err="1">
                  <a:latin typeface="Sassoon Sans US 2023" pitchFamily="2" charset="77"/>
                </a:rPr>
                <a:t>ll</a:t>
              </a:r>
              <a:r>
                <a:rPr lang="en-GB" sz="2000" dirty="0">
                  <a:latin typeface="Sassoon Sans US 2023" pitchFamily="2" charset="77"/>
                </a:rPr>
                <a:t>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at the end?</a:t>
              </a: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711E69CB-CFC0-DC10-0908-F2DB96E65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400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2325114" y="2101812"/>
            <a:ext cx="7769333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The girls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GB" sz="2800" dirty="0">
                <a:latin typeface="Sassoon Sans US 2023" pitchFamily="2" charset="77"/>
              </a:rPr>
              <a:t> each other their answer.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4635228" y="2039545"/>
            <a:ext cx="961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tell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596352" y="5094156"/>
            <a:ext cx="12846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Sassoon Sans US 2023" pitchFamily="2" charset="77"/>
              </a:rPr>
              <a:t>tell</a:t>
            </a:r>
            <a:endParaRPr lang="en-GB" sz="4000" dirty="0">
              <a:latin typeface="Sassoon Sans US 2023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5752001" y="6027185"/>
            <a:ext cx="908457" cy="149340"/>
            <a:chOff x="5325031" y="2945226"/>
            <a:chExt cx="466798" cy="74670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25031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638714" y="2954566"/>
              <a:ext cx="153115" cy="60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490862" y="294522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9AB3C70-4EC6-814F-CADE-9C112F5DF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896" y="3200181"/>
            <a:ext cx="5023155" cy="14778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F0DA2B-6D2D-E62D-EB60-D1BFFDFA57C3}"/>
              </a:ext>
            </a:extLst>
          </p:cNvPr>
          <p:cNvGrpSpPr/>
          <p:nvPr/>
        </p:nvGrpSpPr>
        <p:grpSpPr>
          <a:xfrm>
            <a:off x="603527" y="2019715"/>
            <a:ext cx="2448290" cy="4333347"/>
            <a:chOff x="603527" y="2019715"/>
            <a:chExt cx="2448290" cy="4333347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0BC3C77-BE71-D7C4-0867-737F9D10EC9A}"/>
                </a:ext>
              </a:extLst>
            </p:cNvPr>
            <p:cNvSpPr/>
            <p:nvPr/>
          </p:nvSpPr>
          <p:spPr>
            <a:xfrm rot="11252001">
              <a:off x="1074619" y="2019715"/>
              <a:ext cx="1977198" cy="266951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25C4E5-020D-210C-D2BC-37428198E034}"/>
                </a:ext>
              </a:extLst>
            </p:cNvPr>
            <p:cNvSpPr txBox="1"/>
            <p:nvPr/>
          </p:nvSpPr>
          <p:spPr>
            <a:xfrm>
              <a:off x="1261445" y="2307900"/>
              <a:ext cx="167669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sz="2000" dirty="0">
                  <a:latin typeface="Sassoon Sans US 2023" pitchFamily="2" charset="77"/>
                </a:rPr>
                <a:t>it like this?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Did you remember </a:t>
              </a:r>
              <a:r>
                <a:rPr lang="en-GB" sz="2000" i="1" dirty="0" err="1">
                  <a:latin typeface="Sassoon Sans US 2023" pitchFamily="2" charset="77"/>
                </a:rPr>
                <a:t>ll</a:t>
              </a:r>
              <a:r>
                <a:rPr lang="en-GB" sz="2000" dirty="0">
                  <a:latin typeface="Sassoon Sans US 2023" pitchFamily="2" charset="77"/>
                </a:rPr>
                <a:t>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at the end?</a:t>
              </a: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ACC75A73-369F-1AC2-DFF9-36F4F1182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765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2758258" y="2109560"/>
            <a:ext cx="6950182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Sassoon Sans US 2023" pitchFamily="2" charset="77"/>
              </a:rPr>
              <a:t>of smoke came from the train.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3655653" y="2061038"/>
            <a:ext cx="128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puff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9305630" y="3754105"/>
            <a:ext cx="1348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latin typeface="Sassoon Sans US 2023" pitchFamily="2" charset="77"/>
              </a:rPr>
              <a:t>puff</a:t>
            </a:r>
            <a:endParaRPr lang="en-GB" sz="3600" dirty="0">
              <a:latin typeface="Sassoon Sans US 2023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9545044" y="4575798"/>
            <a:ext cx="992627" cy="144000"/>
            <a:chOff x="5344244" y="2947896"/>
            <a:chExt cx="510048" cy="72000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44244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664048" y="2954763"/>
              <a:ext cx="190244" cy="619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531664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F01884E-28C6-A95F-8C17-A8C97F6FA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728" y="3088139"/>
            <a:ext cx="3503180" cy="30257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B8112D5-7A60-13C6-D363-89A00B0BC1C0}"/>
              </a:ext>
            </a:extLst>
          </p:cNvPr>
          <p:cNvGrpSpPr/>
          <p:nvPr/>
        </p:nvGrpSpPr>
        <p:grpSpPr>
          <a:xfrm>
            <a:off x="603527" y="2019715"/>
            <a:ext cx="2448290" cy="4333347"/>
            <a:chOff x="603527" y="2019715"/>
            <a:chExt cx="2448290" cy="4333347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2D3DA96-3759-AF21-12E3-7C4392691225}"/>
                </a:ext>
              </a:extLst>
            </p:cNvPr>
            <p:cNvSpPr/>
            <p:nvPr/>
          </p:nvSpPr>
          <p:spPr>
            <a:xfrm rot="11252001">
              <a:off x="1074619" y="2019715"/>
              <a:ext cx="1977198" cy="266951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E1658E-8A55-F57F-DF86-E6C3329EB5DE}"/>
                </a:ext>
              </a:extLst>
            </p:cNvPr>
            <p:cNvSpPr txBox="1"/>
            <p:nvPr/>
          </p:nvSpPr>
          <p:spPr>
            <a:xfrm>
              <a:off x="1261445" y="2307900"/>
              <a:ext cx="167669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sz="2000" dirty="0">
                  <a:latin typeface="Sassoon Sans US 2023" pitchFamily="2" charset="77"/>
                </a:rPr>
                <a:t>it like this?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Did you remember </a:t>
              </a:r>
              <a:r>
                <a:rPr lang="en-GB" sz="2000" i="1" dirty="0">
                  <a:latin typeface="Sassoon Sans US 2023" pitchFamily="2" charset="77"/>
                </a:rPr>
                <a:t>ff</a:t>
              </a:r>
              <a:r>
                <a:rPr lang="en-GB" sz="2000" dirty="0">
                  <a:latin typeface="Sassoon Sans US 2023" pitchFamily="2" charset="77"/>
                </a:rPr>
                <a:t> </a:t>
              </a:r>
              <a:br>
                <a:rPr lang="en-GB" sz="2000" dirty="0">
                  <a:latin typeface="Sassoon Sans US 2023" pitchFamily="2" charset="77"/>
                </a:rPr>
              </a:br>
              <a:r>
                <a:rPr lang="en-GB" sz="2000" dirty="0">
                  <a:latin typeface="Sassoon Sans US 2023" pitchFamily="2" charset="77"/>
                </a:rPr>
                <a:t>at the end?</a:t>
              </a: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76B913FA-56DE-3A28-EFB7-4599931F0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85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How many syllables are in each word?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390667" y="2001515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77"/>
              </a:rPr>
              <a:t>puff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4611877" y="1991745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77"/>
              </a:rPr>
              <a:t>off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4219572" y="2843076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77"/>
              </a:rPr>
              <a:t>bell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8382950" y="2826230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77"/>
              </a:rPr>
              <a:t>grass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800857" y="2826230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77"/>
              </a:rPr>
              <a:t>well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719491" y="365094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77"/>
              </a:rPr>
              <a:t>doll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4502367" y="365094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77"/>
              </a:rPr>
              <a:t>kiss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8240298" y="366030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77"/>
              </a:rPr>
              <a:t>tell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248372" y="200151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77"/>
              </a:rPr>
              <a:t>fluff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4502367" y="4475660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77"/>
              </a:rPr>
              <a:t>fizz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789F085-5EB6-09B5-32FE-065F1DDE86F4}"/>
              </a:ext>
            </a:extLst>
          </p:cNvPr>
          <p:cNvGrpSpPr/>
          <p:nvPr/>
        </p:nvGrpSpPr>
        <p:grpSpPr>
          <a:xfrm>
            <a:off x="8121110" y="4572379"/>
            <a:ext cx="3612848" cy="1899542"/>
            <a:chOff x="7261432" y="4492463"/>
            <a:chExt cx="3612848" cy="189954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EF103E8-7BEB-CD7C-90CA-92B226863DEA}"/>
                </a:ext>
              </a:extLst>
            </p:cNvPr>
            <p:cNvSpPr/>
            <p:nvPr/>
          </p:nvSpPr>
          <p:spPr>
            <a:xfrm rot="4973330" flipH="1">
              <a:off x="7581730" y="4247107"/>
              <a:ext cx="1780793" cy="2421389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7EC4858-E3D5-DB0A-B5BA-4A49CE743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8495" y="4492463"/>
              <a:ext cx="1105785" cy="189954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EEBD29-78F9-71C5-5B89-7E297ED3D966}"/>
                </a:ext>
              </a:extLst>
            </p:cNvPr>
            <p:cNvSpPr txBox="1"/>
            <p:nvPr/>
          </p:nvSpPr>
          <p:spPr>
            <a:xfrm>
              <a:off x="7441003" y="4833358"/>
              <a:ext cx="16529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Sassoon Sans US 2023" pitchFamily="2" charset="77"/>
                </a:rPr>
                <a:t>Look at the end </a:t>
              </a:r>
              <a:br>
                <a:rPr lang="en-GB" sz="1600" dirty="0">
                  <a:latin typeface="Sassoon Sans US 2023" pitchFamily="2" charset="77"/>
                </a:rPr>
              </a:br>
              <a:r>
                <a:rPr lang="en-GB" sz="1600" dirty="0">
                  <a:latin typeface="Sassoon Sans US 2023" pitchFamily="2" charset="77"/>
                </a:rPr>
                <a:t>of each word. </a:t>
              </a:r>
            </a:p>
            <a:p>
              <a:pPr algn="ctr"/>
              <a:r>
                <a:rPr lang="en-GB" sz="1600" dirty="0">
                  <a:latin typeface="Sassoon Sans US 2023" pitchFamily="2" charset="77"/>
                </a:rPr>
                <a:t>All our words have double letters at the end.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032C9899-746A-C26A-BAE3-007933D23D45}"/>
              </a:ext>
            </a:extLst>
          </p:cNvPr>
          <p:cNvSpPr/>
          <p:nvPr/>
        </p:nvSpPr>
        <p:spPr>
          <a:xfrm>
            <a:off x="2362343" y="1925822"/>
            <a:ext cx="442034" cy="442034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E543AE0-3189-2C61-6CF8-E2094F0A2E7D}"/>
              </a:ext>
            </a:extLst>
          </p:cNvPr>
          <p:cNvSpPr/>
          <p:nvPr/>
        </p:nvSpPr>
        <p:spPr>
          <a:xfrm>
            <a:off x="2362343" y="3570516"/>
            <a:ext cx="442034" cy="442034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21A0A9C-8C28-1FB6-5767-10A8230FFF88}"/>
              </a:ext>
            </a:extLst>
          </p:cNvPr>
          <p:cNvSpPr/>
          <p:nvPr/>
        </p:nvSpPr>
        <p:spPr>
          <a:xfrm>
            <a:off x="6085830" y="3622378"/>
            <a:ext cx="442034" cy="442034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0327D14-AC56-DB73-966D-AC2A02E4247D}"/>
              </a:ext>
            </a:extLst>
          </p:cNvPr>
          <p:cNvSpPr/>
          <p:nvPr/>
        </p:nvSpPr>
        <p:spPr>
          <a:xfrm>
            <a:off x="6096807" y="2763280"/>
            <a:ext cx="442034" cy="442034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B6313AF-7579-F7C7-0BDE-8D32092CCF92}"/>
              </a:ext>
            </a:extLst>
          </p:cNvPr>
          <p:cNvSpPr/>
          <p:nvPr/>
        </p:nvSpPr>
        <p:spPr>
          <a:xfrm>
            <a:off x="6027310" y="4454860"/>
            <a:ext cx="442034" cy="442034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3742C7C-A6AC-89C7-0CA5-4D2A86198D36}"/>
              </a:ext>
            </a:extLst>
          </p:cNvPr>
          <p:cNvSpPr/>
          <p:nvPr/>
        </p:nvSpPr>
        <p:spPr>
          <a:xfrm>
            <a:off x="9953662" y="2800969"/>
            <a:ext cx="442034" cy="442034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5685E92-8FDD-F929-564D-479D12BC5E90}"/>
              </a:ext>
            </a:extLst>
          </p:cNvPr>
          <p:cNvSpPr/>
          <p:nvPr/>
        </p:nvSpPr>
        <p:spPr>
          <a:xfrm>
            <a:off x="9829657" y="3578646"/>
            <a:ext cx="442034" cy="442034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82884E7-112C-96A4-9DF8-B6745E56208F}"/>
              </a:ext>
            </a:extLst>
          </p:cNvPr>
          <p:cNvSpPr/>
          <p:nvPr/>
        </p:nvSpPr>
        <p:spPr>
          <a:xfrm>
            <a:off x="9891222" y="1925822"/>
            <a:ext cx="442034" cy="442034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E67CA5C-9040-E6DC-4B2A-39B09A0D72E4}"/>
              </a:ext>
            </a:extLst>
          </p:cNvPr>
          <p:cNvSpPr/>
          <p:nvPr/>
        </p:nvSpPr>
        <p:spPr>
          <a:xfrm>
            <a:off x="6027310" y="1925822"/>
            <a:ext cx="442034" cy="442034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26FFCF9-C4D0-883D-488C-39B8A23BA490}"/>
              </a:ext>
            </a:extLst>
          </p:cNvPr>
          <p:cNvSpPr/>
          <p:nvPr/>
        </p:nvSpPr>
        <p:spPr>
          <a:xfrm>
            <a:off x="2333991" y="2753568"/>
            <a:ext cx="442034" cy="442034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E6CF60-380A-BAE9-A32C-35E38F327755}"/>
              </a:ext>
            </a:extLst>
          </p:cNvPr>
          <p:cNvGrpSpPr/>
          <p:nvPr/>
        </p:nvGrpSpPr>
        <p:grpSpPr>
          <a:xfrm>
            <a:off x="434892" y="4182258"/>
            <a:ext cx="3749178" cy="2289663"/>
            <a:chOff x="258663" y="4340090"/>
            <a:chExt cx="3749178" cy="228966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4B19D4B-08B6-11EB-04E0-235FF7A0C14F}"/>
                </a:ext>
              </a:extLst>
            </p:cNvPr>
            <p:cNvGrpSpPr/>
            <p:nvPr/>
          </p:nvGrpSpPr>
          <p:grpSpPr>
            <a:xfrm>
              <a:off x="258663" y="4466544"/>
              <a:ext cx="3687127" cy="2163209"/>
              <a:chOff x="258663" y="4466544"/>
              <a:chExt cx="3687127" cy="216320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2C2443-1574-B172-BC3E-6A4A3E942DD6}"/>
                  </a:ext>
                </a:extLst>
              </p:cNvPr>
              <p:cNvSpPr txBox="1"/>
              <p:nvPr/>
            </p:nvSpPr>
            <p:spPr>
              <a:xfrm>
                <a:off x="1734754" y="4466544"/>
                <a:ext cx="221103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Sassoon Sans US 2023" pitchFamily="2" charset="0"/>
                  </a:rPr>
                  <a:t>Syllables are the sound chunks heard in words. Each sound chunk contains a vowel sound.</a:t>
                </a:r>
                <a:endParaRPr lang="en-GB" sz="1600" dirty="0">
                  <a:latin typeface="Sassoon Sans US 2023" pitchFamily="2" charset="77"/>
                </a:endParaRPr>
              </a:p>
            </p:txBody>
          </p:sp>
          <p:pic>
            <p:nvPicPr>
              <p:cNvPr id="37" name="Picture 36" descr="Icon&#10;&#10;Description automatically generated">
                <a:extLst>
                  <a:ext uri="{FF2B5EF4-FFF2-40B4-BE49-F238E27FC236}">
                    <a16:creationId xmlns:a16="http://schemas.microsoft.com/office/drawing/2014/main" id="{10504365-643A-8131-9DE7-8A33DE6E1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663" y="4670299"/>
                <a:ext cx="929668" cy="1959454"/>
              </a:xfrm>
              <a:prstGeom prst="rect">
                <a:avLst/>
              </a:prstGeom>
            </p:spPr>
          </p:pic>
        </p:grp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917D0DF9-A0B4-3810-997A-6653C717034F}"/>
                </a:ext>
              </a:extLst>
            </p:cNvPr>
            <p:cNvSpPr/>
            <p:nvPr/>
          </p:nvSpPr>
          <p:spPr>
            <a:xfrm>
              <a:off x="1611682" y="4340090"/>
              <a:ext cx="2396159" cy="1265115"/>
            </a:xfrm>
            <a:prstGeom prst="wedgeRoundRectCallout">
              <a:avLst>
                <a:gd name="adj1" fmla="val -61521"/>
                <a:gd name="adj2" fmla="val 27262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34E4B75-9B1E-913D-7F63-1EB7DB88B600}"/>
              </a:ext>
            </a:extLst>
          </p:cNvPr>
          <p:cNvSpPr txBox="1"/>
          <p:nvPr/>
        </p:nvSpPr>
        <p:spPr>
          <a:xfrm>
            <a:off x="1787911" y="5640924"/>
            <a:ext cx="3092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kern="1200" dirty="0">
                <a:solidFill>
                  <a:srgbClr val="000000"/>
                </a:solidFill>
                <a:effectLst/>
                <a:latin typeface="Sassoon Sans US 2023" pitchFamily="2" charset="0"/>
                <a:ea typeface="+mn-ea"/>
                <a:cs typeface="+mn-cs"/>
              </a:rPr>
              <a:t>Hum each word, each hum will stand for a syllable. How many hums (syllables) are in each word?</a:t>
            </a:r>
            <a:endParaRPr lang="en-GB" sz="1600" dirty="0">
              <a:latin typeface="Sassoon Sans US 2023" pitchFamily="2" charset="77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DB07E4E6-17DA-4528-1E2B-D770C0A056E1}"/>
              </a:ext>
            </a:extLst>
          </p:cNvPr>
          <p:cNvSpPr/>
          <p:nvPr/>
        </p:nvSpPr>
        <p:spPr>
          <a:xfrm>
            <a:off x="1748933" y="5589318"/>
            <a:ext cx="3171799" cy="973609"/>
          </a:xfrm>
          <a:prstGeom prst="wedgeRoundRectCallout">
            <a:avLst>
              <a:gd name="adj1" fmla="val -59069"/>
              <a:gd name="adj2" fmla="val -46291"/>
              <a:gd name="adj3" fmla="val 16667"/>
            </a:avLst>
          </a:prstGeom>
          <a:noFill/>
          <a:ln w="381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2" grpId="0" animBg="1"/>
      <p:bldP spid="3" grpId="0" animBg="1"/>
      <p:bldP spid="38" grpId="0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sort the words by their final sound?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391FC6D-FAEB-977F-77E2-F1CE7B1C357C}"/>
              </a:ext>
            </a:extLst>
          </p:cNvPr>
          <p:cNvSpPr/>
          <p:nvPr/>
        </p:nvSpPr>
        <p:spPr>
          <a:xfrm>
            <a:off x="1450795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assoon Sans US 2023" pitchFamily="2" charset="77"/>
              </a:rPr>
              <a:t>puff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90C565A-0018-4E9B-0D9B-432DC1E8DCCC}"/>
              </a:ext>
            </a:extLst>
          </p:cNvPr>
          <p:cNvSpPr/>
          <p:nvPr/>
        </p:nvSpPr>
        <p:spPr>
          <a:xfrm>
            <a:off x="3375297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assoon Sans US 2023" pitchFamily="2" charset="77"/>
              </a:rPr>
              <a:t>fluff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086E70D-DB80-3AEA-50AA-9D13E21DA964}"/>
              </a:ext>
            </a:extLst>
          </p:cNvPr>
          <p:cNvSpPr/>
          <p:nvPr/>
        </p:nvSpPr>
        <p:spPr>
          <a:xfrm>
            <a:off x="5253332" y="2656328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assoon Sans US 2023" pitchFamily="2" charset="77"/>
              </a:rPr>
              <a:t>bell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550D09-6E1B-E118-FACE-F6CF9B958E92}"/>
              </a:ext>
            </a:extLst>
          </p:cNvPr>
          <p:cNvSpPr/>
          <p:nvPr/>
        </p:nvSpPr>
        <p:spPr>
          <a:xfrm>
            <a:off x="7177834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assoon Sans US 2023" pitchFamily="2" charset="77"/>
              </a:rPr>
              <a:t>doll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C1646D-FA7E-C99B-22C4-228C4618146F}"/>
              </a:ext>
            </a:extLst>
          </p:cNvPr>
          <p:cNvSpPr/>
          <p:nvPr/>
        </p:nvSpPr>
        <p:spPr>
          <a:xfrm>
            <a:off x="5253332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assoon Sans US 2023" pitchFamily="2" charset="77"/>
              </a:rPr>
              <a:t>grass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4A733A-AE4F-B726-19FD-23EE1A2DCDBD}"/>
              </a:ext>
            </a:extLst>
          </p:cNvPr>
          <p:cNvSpPr/>
          <p:nvPr/>
        </p:nvSpPr>
        <p:spPr>
          <a:xfrm>
            <a:off x="7177834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assoon Sans US 2023" pitchFamily="2" charset="77"/>
              </a:rPr>
              <a:t>kiss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C659CB1-790B-521D-4E51-35F4824A1FF6}"/>
              </a:ext>
            </a:extLst>
          </p:cNvPr>
          <p:cNvSpPr/>
          <p:nvPr/>
        </p:nvSpPr>
        <p:spPr>
          <a:xfrm>
            <a:off x="8936286" y="2657624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assoon Sans US 2023" pitchFamily="2" charset="77"/>
              </a:rPr>
              <a:t>tell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E45B601-1D5F-84F1-4141-85AFF4FA8F7D}"/>
              </a:ext>
            </a:extLst>
          </p:cNvPr>
          <p:cNvSpPr/>
          <p:nvPr/>
        </p:nvSpPr>
        <p:spPr>
          <a:xfrm>
            <a:off x="8936286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assoon Sans US 2023" pitchFamily="2" charset="77"/>
              </a:rPr>
              <a:t>fizz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BAFB05-2900-EA3D-6DF5-B92B7D34D1B5}"/>
              </a:ext>
            </a:extLst>
          </p:cNvPr>
          <p:cNvSpPr/>
          <p:nvPr/>
        </p:nvSpPr>
        <p:spPr>
          <a:xfrm>
            <a:off x="1450795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assoon Sans US 2023" pitchFamily="2" charset="77"/>
              </a:rPr>
              <a:t>off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9F4A68-EEDC-744B-E797-55DFF89A9F0F}"/>
              </a:ext>
            </a:extLst>
          </p:cNvPr>
          <p:cNvSpPr/>
          <p:nvPr/>
        </p:nvSpPr>
        <p:spPr>
          <a:xfrm>
            <a:off x="3375297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assoon Sans US 2023" pitchFamily="2" charset="77"/>
              </a:rPr>
              <a:t>well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01CAB5-2117-31E9-3570-32CB6461F188}"/>
              </a:ext>
            </a:extLst>
          </p:cNvPr>
          <p:cNvSpPr/>
          <p:nvPr/>
        </p:nvSpPr>
        <p:spPr>
          <a:xfrm>
            <a:off x="680808" y="3616288"/>
            <a:ext cx="2528439" cy="2327312"/>
          </a:xfrm>
          <a:prstGeom prst="ellipse">
            <a:avLst/>
          </a:prstGeom>
          <a:noFill/>
          <a:ln w="635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13123C-1F2F-D250-BBE1-D7CDD879C850}"/>
              </a:ext>
            </a:extLst>
          </p:cNvPr>
          <p:cNvSpPr/>
          <p:nvPr/>
        </p:nvSpPr>
        <p:spPr>
          <a:xfrm>
            <a:off x="1328769" y="6039757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3760"/>
                </a:solidFill>
                <a:latin typeface="Sassoon Sans US 2023" pitchFamily="2" charset="77"/>
                <a:cs typeface="Rubik" pitchFamily="2" charset="-79"/>
              </a:rPr>
              <a:t>/f/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62CB4D8-3269-CADF-DE80-8FFBA867407F}"/>
              </a:ext>
            </a:extLst>
          </p:cNvPr>
          <p:cNvSpPr/>
          <p:nvPr/>
        </p:nvSpPr>
        <p:spPr>
          <a:xfrm>
            <a:off x="6424384" y="3623918"/>
            <a:ext cx="2511902" cy="2327312"/>
          </a:xfrm>
          <a:prstGeom prst="ellipse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7E18DB-8767-F9DD-B966-818C1D9083F2}"/>
              </a:ext>
            </a:extLst>
          </p:cNvPr>
          <p:cNvSpPr/>
          <p:nvPr/>
        </p:nvSpPr>
        <p:spPr>
          <a:xfrm>
            <a:off x="9213634" y="3623918"/>
            <a:ext cx="2511903" cy="2319682"/>
          </a:xfrm>
          <a:prstGeom prst="ellipse">
            <a:avLst/>
          </a:prstGeom>
          <a:noFill/>
          <a:ln w="635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5D9CFD-4B38-3A34-1070-A39A5AEC396B}"/>
              </a:ext>
            </a:extLst>
          </p:cNvPr>
          <p:cNvSpPr/>
          <p:nvPr/>
        </p:nvSpPr>
        <p:spPr>
          <a:xfrm>
            <a:off x="3494880" y="3623918"/>
            <a:ext cx="2511904" cy="2327312"/>
          </a:xfrm>
          <a:prstGeom prst="ellipse">
            <a:avLst/>
          </a:prstGeom>
          <a:noFill/>
          <a:ln w="635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03988E-E8ED-926C-C5B4-EE8145151B46}"/>
              </a:ext>
            </a:extLst>
          </p:cNvPr>
          <p:cNvSpPr/>
          <p:nvPr/>
        </p:nvSpPr>
        <p:spPr>
          <a:xfrm>
            <a:off x="4194714" y="6039757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219CEE"/>
                </a:solidFill>
                <a:latin typeface="Sassoon Sans US 2023" pitchFamily="2" charset="77"/>
                <a:cs typeface="Rubik" pitchFamily="2" charset="-79"/>
              </a:rPr>
              <a:t>/l/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1C2A6D-98DD-3478-B292-D330867FE958}"/>
              </a:ext>
            </a:extLst>
          </p:cNvPr>
          <p:cNvSpPr/>
          <p:nvPr/>
        </p:nvSpPr>
        <p:spPr>
          <a:xfrm>
            <a:off x="7073017" y="6039757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25D160"/>
                </a:solidFill>
                <a:latin typeface="Sassoon Sans US 2023" pitchFamily="2" charset="77"/>
                <a:cs typeface="Rubik" pitchFamily="2" charset="-79"/>
              </a:rPr>
              <a:t>/s/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DA4D6C-E9B8-EADD-6374-A874A22A3866}"/>
              </a:ext>
            </a:extLst>
          </p:cNvPr>
          <p:cNvSpPr/>
          <p:nvPr/>
        </p:nvSpPr>
        <p:spPr>
          <a:xfrm>
            <a:off x="9901892" y="6039757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7956D6"/>
                </a:solidFill>
                <a:latin typeface="Sassoon Sans US 2023" pitchFamily="2" charset="77"/>
                <a:cs typeface="Rubik" pitchFamily="2" charset="-79"/>
              </a:rPr>
              <a:t>/z/</a:t>
            </a:r>
          </a:p>
        </p:txBody>
      </p:sp>
    </p:spTree>
    <p:extLst>
      <p:ext uri="{BB962C8B-B14F-4D97-AF65-F5344CB8AC3E}">
        <p14:creationId xmlns:p14="http://schemas.microsoft.com/office/powerpoint/2010/main" val="36472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06237 0.438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20651 0.284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12644 0.297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25339 0.26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0556 0.364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01692 0.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3372 0.377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15898 0.2479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03138 0.338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37422 0.2909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1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8026A8-AA6D-36AD-D7D7-0359B20AE0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the word </a:t>
            </a:r>
            <a:r>
              <a:rPr lang="en-US" i="1" dirty="0"/>
              <a:t>puff </a:t>
            </a:r>
            <a:r>
              <a:rPr lang="en-US" dirty="0"/>
              <a:t>and write it?</a:t>
            </a:r>
          </a:p>
          <a:p>
            <a:r>
              <a:rPr lang="en-US" dirty="0"/>
              <a:t>Can you add the sound buttons underneath?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It, Squash It, Say It, Scribe It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F235B1-5701-13C1-0840-576A8566891A}"/>
              </a:ext>
            </a:extLst>
          </p:cNvPr>
          <p:cNvGrpSpPr/>
          <p:nvPr/>
        </p:nvGrpSpPr>
        <p:grpSpPr>
          <a:xfrm>
            <a:off x="6128814" y="4072844"/>
            <a:ext cx="5582967" cy="2521716"/>
            <a:chOff x="6128814" y="4072844"/>
            <a:chExt cx="5582967" cy="25217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10389A-4226-A4ED-6BF8-A3D585F8E625}"/>
                </a:ext>
              </a:extLst>
            </p:cNvPr>
            <p:cNvSpPr txBox="1"/>
            <p:nvPr/>
          </p:nvSpPr>
          <p:spPr>
            <a:xfrm>
              <a:off x="6529663" y="4650629"/>
              <a:ext cx="290221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77"/>
                </a:rPr>
                <a:t>Use sound buttons for each phoneme. Draw a dot for each single letter sound and a line when two or more letters spell one sound. 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0D87437-F727-34AC-DB8C-CDFB07A0B28E}"/>
                </a:ext>
              </a:extLst>
            </p:cNvPr>
            <p:cNvGrpSpPr/>
            <p:nvPr/>
          </p:nvGrpSpPr>
          <p:grpSpPr>
            <a:xfrm>
              <a:off x="6128814" y="4072844"/>
              <a:ext cx="5582967" cy="2521716"/>
              <a:chOff x="6128814" y="4072844"/>
              <a:chExt cx="5582967" cy="2521716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89819E77-E0AB-DD48-2584-C5ED86EF9189}"/>
                  </a:ext>
                </a:extLst>
              </p:cNvPr>
              <p:cNvSpPr/>
              <p:nvPr/>
            </p:nvSpPr>
            <p:spPr>
              <a:xfrm rot="4507613" flipH="1">
                <a:off x="6945415" y="3256243"/>
                <a:ext cx="2521716" cy="4154918"/>
              </a:xfrm>
              <a:custGeom>
                <a:avLst/>
                <a:gdLst>
                  <a:gd name="connsiteX0" fmla="*/ 1865617 w 2410627"/>
                  <a:gd name="connsiteY0" fmla="*/ 1294193 h 4270470"/>
                  <a:gd name="connsiteX1" fmla="*/ 2386815 w 2410627"/>
                  <a:gd name="connsiteY1" fmla="*/ 3256707 h 4270470"/>
                  <a:gd name="connsiteX2" fmla="*/ 1886005 w 2410627"/>
                  <a:gd name="connsiteY2" fmla="*/ 4119716 h 4270470"/>
                  <a:gd name="connsiteX3" fmla="*/ 1408020 w 2410627"/>
                  <a:gd name="connsiteY3" fmla="*/ 4246658 h 4270470"/>
                  <a:gd name="connsiteX4" fmla="*/ 545011 w 2410627"/>
                  <a:gd name="connsiteY4" fmla="*/ 3745848 h 4270470"/>
                  <a:gd name="connsiteX5" fmla="*/ 23812 w 2410627"/>
                  <a:gd name="connsiteY5" fmla="*/ 1783334 h 4270470"/>
                  <a:gd name="connsiteX6" fmla="*/ 524623 w 2410627"/>
                  <a:gd name="connsiteY6" fmla="*/ 920325 h 4270470"/>
                  <a:gd name="connsiteX7" fmla="*/ 634484 w 2410627"/>
                  <a:gd name="connsiteY7" fmla="*/ 891148 h 4270470"/>
                  <a:gd name="connsiteX8" fmla="*/ 776459 w 2410627"/>
                  <a:gd name="connsiteY8" fmla="*/ 0 h 4270470"/>
                  <a:gd name="connsiteX9" fmla="*/ 1066293 w 2410627"/>
                  <a:gd name="connsiteY9" fmla="*/ 783163 h 4270470"/>
                  <a:gd name="connsiteX10" fmla="*/ 1143715 w 2410627"/>
                  <a:gd name="connsiteY10" fmla="*/ 770739 h 4270470"/>
                  <a:gd name="connsiteX11" fmla="*/ 1865617 w 2410627"/>
                  <a:gd name="connsiteY11" fmla="*/ 1294193 h 4270470"/>
                  <a:gd name="connsiteX0" fmla="*/ 1865617 w 2410627"/>
                  <a:gd name="connsiteY0" fmla="*/ 995604 h 3971881"/>
                  <a:gd name="connsiteX1" fmla="*/ 2386815 w 2410627"/>
                  <a:gd name="connsiteY1" fmla="*/ 2958118 h 3971881"/>
                  <a:gd name="connsiteX2" fmla="*/ 1886005 w 2410627"/>
                  <a:gd name="connsiteY2" fmla="*/ 3821127 h 3971881"/>
                  <a:gd name="connsiteX3" fmla="*/ 1408020 w 2410627"/>
                  <a:gd name="connsiteY3" fmla="*/ 3948069 h 3971881"/>
                  <a:gd name="connsiteX4" fmla="*/ 545011 w 2410627"/>
                  <a:gd name="connsiteY4" fmla="*/ 3447259 h 3971881"/>
                  <a:gd name="connsiteX5" fmla="*/ 23812 w 2410627"/>
                  <a:gd name="connsiteY5" fmla="*/ 1484745 h 3971881"/>
                  <a:gd name="connsiteX6" fmla="*/ 524623 w 2410627"/>
                  <a:gd name="connsiteY6" fmla="*/ 621736 h 3971881"/>
                  <a:gd name="connsiteX7" fmla="*/ 634484 w 2410627"/>
                  <a:gd name="connsiteY7" fmla="*/ 592559 h 3971881"/>
                  <a:gd name="connsiteX8" fmla="*/ 871174 w 2410627"/>
                  <a:gd name="connsiteY8" fmla="*/ 0 h 3971881"/>
                  <a:gd name="connsiteX9" fmla="*/ 1066293 w 2410627"/>
                  <a:gd name="connsiteY9" fmla="*/ 484574 h 3971881"/>
                  <a:gd name="connsiteX10" fmla="*/ 1143715 w 2410627"/>
                  <a:gd name="connsiteY10" fmla="*/ 472150 h 3971881"/>
                  <a:gd name="connsiteX11" fmla="*/ 1865617 w 2410627"/>
                  <a:gd name="connsiteY11" fmla="*/ 995604 h 3971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27" h="3971881">
                    <a:moveTo>
                      <a:pt x="1865617" y="995604"/>
                    </a:moveTo>
                    <a:lnTo>
                      <a:pt x="2386815" y="2958118"/>
                    </a:lnTo>
                    <a:cubicBezTo>
                      <a:pt x="2486834" y="3334726"/>
                      <a:pt x="2262613" y="3721109"/>
                      <a:pt x="1886005" y="3821127"/>
                    </a:cubicBezTo>
                    <a:lnTo>
                      <a:pt x="1408020" y="3948069"/>
                    </a:lnTo>
                    <a:cubicBezTo>
                      <a:pt x="1031412" y="4048087"/>
                      <a:pt x="645030" y="3823867"/>
                      <a:pt x="545011" y="3447259"/>
                    </a:cubicBezTo>
                    <a:lnTo>
                      <a:pt x="23812" y="1484745"/>
                    </a:lnTo>
                    <a:cubicBezTo>
                      <a:pt x="-76206" y="1108137"/>
                      <a:pt x="148015" y="721754"/>
                      <a:pt x="524623" y="621736"/>
                    </a:cubicBezTo>
                    <a:lnTo>
                      <a:pt x="634484" y="592559"/>
                    </a:lnTo>
                    <a:lnTo>
                      <a:pt x="871174" y="0"/>
                    </a:lnTo>
                    <a:lnTo>
                      <a:pt x="1066293" y="484574"/>
                    </a:lnTo>
                    <a:lnTo>
                      <a:pt x="1143715" y="472150"/>
                    </a:lnTo>
                    <a:cubicBezTo>
                      <a:pt x="1471337" y="453212"/>
                      <a:pt x="1778101" y="666072"/>
                      <a:pt x="1865617" y="995604"/>
                    </a:cubicBezTo>
                    <a:close/>
                  </a:path>
                </a:pathLst>
              </a:custGeom>
              <a:noFill/>
              <a:ln w="57150">
                <a:solidFill>
                  <a:srgbClr val="FFDE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838671B1-5084-5162-7816-2846AB7B8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492154" y="4102928"/>
                <a:ext cx="1219627" cy="2210730"/>
              </a:xfrm>
              <a:prstGeom prst="rect">
                <a:avLst/>
              </a:prstGeom>
            </p:spPr>
          </p:pic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681AB71-9413-8D7D-5A5E-1D2FD1A4DA67}"/>
              </a:ext>
            </a:extLst>
          </p:cNvPr>
          <p:cNvSpPr/>
          <p:nvPr/>
        </p:nvSpPr>
        <p:spPr>
          <a:xfrm>
            <a:off x="4232306" y="2068955"/>
            <a:ext cx="14638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cap="none" spc="0" dirty="0">
                <a:ln w="0"/>
                <a:latin typeface="Sassoon Sans US 2023" pitchFamily="2" charset="77"/>
              </a:rPr>
              <a:t>puff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F356E2-7970-0A52-D8AF-B11867AD564D}"/>
              </a:ext>
            </a:extLst>
          </p:cNvPr>
          <p:cNvGrpSpPr/>
          <p:nvPr/>
        </p:nvGrpSpPr>
        <p:grpSpPr>
          <a:xfrm>
            <a:off x="4504669" y="2963041"/>
            <a:ext cx="1095317" cy="161061"/>
            <a:chOff x="7586443" y="6014687"/>
            <a:chExt cx="1095317" cy="161061"/>
          </a:xfrm>
          <a:solidFill>
            <a:srgbClr val="3372DC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9C15A71-2804-0D56-0D53-85E39212E3DA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EEF6A3-ACF7-ED34-6008-1A21C14BEC62}"/>
                </a:ext>
              </a:extLst>
            </p:cNvPr>
            <p:cNvSpPr/>
            <p:nvPr/>
          </p:nvSpPr>
          <p:spPr>
            <a:xfrm>
              <a:off x="7971999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816C7B-249A-73BE-9639-E9FA746453BA}"/>
                </a:ext>
              </a:extLst>
            </p:cNvPr>
            <p:cNvSpPr/>
            <p:nvPr/>
          </p:nvSpPr>
          <p:spPr>
            <a:xfrm>
              <a:off x="8261373" y="6032769"/>
              <a:ext cx="420387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42DC789-B5E6-A7AF-478D-66DC07F1FDFF}"/>
              </a:ext>
            </a:extLst>
          </p:cNvPr>
          <p:cNvSpPr/>
          <p:nvPr/>
        </p:nvSpPr>
        <p:spPr>
          <a:xfrm>
            <a:off x="6415921" y="2164356"/>
            <a:ext cx="1564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latin typeface="Segoe Print" panose="02000800000000000000" pitchFamily="2" charset="0"/>
              </a:rPr>
              <a:t>puff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CD7D44-455B-BA2A-07C8-439FF1624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19" y="3770314"/>
            <a:ext cx="4885011" cy="2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3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8026A8-AA6D-36AD-D7D7-0359B20AE0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and write the words below?</a:t>
            </a:r>
          </a:p>
          <a:p>
            <a:r>
              <a:rPr lang="en-US" dirty="0"/>
              <a:t>Can you add the sound buttons underneath?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It, Squash It, Say It, Scribe 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CB0744-E091-E4ED-DB0A-A49BAB1F5618}"/>
              </a:ext>
            </a:extLst>
          </p:cNvPr>
          <p:cNvSpPr/>
          <p:nvPr/>
        </p:nvSpPr>
        <p:spPr>
          <a:xfrm>
            <a:off x="1589411" y="1921665"/>
            <a:ext cx="1430200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000" cap="none" spc="0" dirty="0">
                <a:ln w="0"/>
                <a:latin typeface="Sassoon Sans US 2023" pitchFamily="2" charset="77"/>
              </a:rPr>
              <a:t>bell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42FE0-69A2-FA14-F951-E1E9273E2DE0}"/>
              </a:ext>
            </a:extLst>
          </p:cNvPr>
          <p:cNvGrpSpPr/>
          <p:nvPr/>
        </p:nvGrpSpPr>
        <p:grpSpPr>
          <a:xfrm>
            <a:off x="1836284" y="2886187"/>
            <a:ext cx="1037083" cy="161061"/>
            <a:chOff x="7727307" y="6014687"/>
            <a:chExt cx="1037083" cy="161061"/>
          </a:xfrm>
          <a:solidFill>
            <a:srgbClr val="3372DC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F9F6A70-A83B-25C9-0628-C8F078CDB5F8}"/>
                </a:ext>
              </a:extLst>
            </p:cNvPr>
            <p:cNvSpPr/>
            <p:nvPr/>
          </p:nvSpPr>
          <p:spPr>
            <a:xfrm>
              <a:off x="7727307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CFC38FE-65B0-B375-56D4-D47F1A6C0B06}"/>
                </a:ext>
              </a:extLst>
            </p:cNvPr>
            <p:cNvSpPr/>
            <p:nvPr/>
          </p:nvSpPr>
          <p:spPr>
            <a:xfrm>
              <a:off x="8146961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38B110-A012-E4F1-5743-FDB14B98CEAA}"/>
                </a:ext>
              </a:extLst>
            </p:cNvPr>
            <p:cNvSpPr/>
            <p:nvPr/>
          </p:nvSpPr>
          <p:spPr>
            <a:xfrm>
              <a:off x="8453391" y="6032769"/>
              <a:ext cx="310999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CCB9A18-3FFB-FF8C-D732-E79B1853BBA1}"/>
              </a:ext>
            </a:extLst>
          </p:cNvPr>
          <p:cNvSpPr/>
          <p:nvPr/>
        </p:nvSpPr>
        <p:spPr>
          <a:xfrm>
            <a:off x="3871558" y="1921665"/>
            <a:ext cx="2053767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000" cap="none" spc="0" dirty="0">
                <a:ln w="0"/>
                <a:latin typeface="Sassoon Sans US 2023" pitchFamily="2" charset="77"/>
              </a:rPr>
              <a:t>grass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AFBD92-47FE-20CE-77A4-B95A87C29E1E}"/>
              </a:ext>
            </a:extLst>
          </p:cNvPr>
          <p:cNvGrpSpPr/>
          <p:nvPr/>
        </p:nvGrpSpPr>
        <p:grpSpPr>
          <a:xfrm>
            <a:off x="4104115" y="3085608"/>
            <a:ext cx="1674137" cy="161061"/>
            <a:chOff x="7333056" y="6014687"/>
            <a:chExt cx="1674137" cy="161061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32EE51-E723-0167-31C9-D7F4295E81F2}"/>
                </a:ext>
              </a:extLst>
            </p:cNvPr>
            <p:cNvSpPr/>
            <p:nvPr/>
          </p:nvSpPr>
          <p:spPr>
            <a:xfrm>
              <a:off x="7736845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8793617-AF45-F59C-57E2-35893364B3D0}"/>
                </a:ext>
              </a:extLst>
            </p:cNvPr>
            <p:cNvSpPr/>
            <p:nvPr/>
          </p:nvSpPr>
          <p:spPr>
            <a:xfrm>
              <a:off x="8113961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6BBABA-9E93-82AC-DAF9-6452186FBED9}"/>
                </a:ext>
              </a:extLst>
            </p:cNvPr>
            <p:cNvSpPr/>
            <p:nvPr/>
          </p:nvSpPr>
          <p:spPr>
            <a:xfrm>
              <a:off x="8426936" y="6032769"/>
              <a:ext cx="580257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42CA23B-2B23-154C-156F-6A13337253D8}"/>
                </a:ext>
              </a:extLst>
            </p:cNvPr>
            <p:cNvSpPr/>
            <p:nvPr/>
          </p:nvSpPr>
          <p:spPr>
            <a:xfrm>
              <a:off x="7333056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F7958C7-2CC4-7A2C-F39E-B7C46D6A50D4}"/>
              </a:ext>
            </a:extLst>
          </p:cNvPr>
          <p:cNvSpPr/>
          <p:nvPr/>
        </p:nvSpPr>
        <p:spPr>
          <a:xfrm>
            <a:off x="7020289" y="1921665"/>
            <a:ext cx="131478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000" cap="none" spc="0" dirty="0">
                <a:ln w="0"/>
                <a:latin typeface="Sassoon Sans US 2023" pitchFamily="2" charset="77"/>
              </a:rPr>
              <a:t>fizz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A36606-8F29-9995-8CFE-CB9FCFF6410B}"/>
              </a:ext>
            </a:extLst>
          </p:cNvPr>
          <p:cNvGrpSpPr/>
          <p:nvPr/>
        </p:nvGrpSpPr>
        <p:grpSpPr>
          <a:xfrm>
            <a:off x="7139916" y="2876939"/>
            <a:ext cx="1082199" cy="170516"/>
            <a:chOff x="7586443" y="6014687"/>
            <a:chExt cx="1082199" cy="161061"/>
          </a:xfrm>
          <a:solidFill>
            <a:srgbClr val="3372DC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77E558D-3B4C-BA4B-92BD-D562259865D5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710F146-F679-AAAA-C602-1098889BA1D8}"/>
                </a:ext>
              </a:extLst>
            </p:cNvPr>
            <p:cNvSpPr/>
            <p:nvPr/>
          </p:nvSpPr>
          <p:spPr>
            <a:xfrm>
              <a:off x="7813440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1DF33B-5AB3-2A1B-9FD2-F915ECDFB6FC}"/>
                </a:ext>
              </a:extLst>
            </p:cNvPr>
            <p:cNvSpPr/>
            <p:nvPr/>
          </p:nvSpPr>
          <p:spPr>
            <a:xfrm>
              <a:off x="8045604" y="6037167"/>
              <a:ext cx="623038" cy="1239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1D1FAD0-10BF-DEAC-118A-ECF96DCDE70F}"/>
              </a:ext>
            </a:extLst>
          </p:cNvPr>
          <p:cNvSpPr/>
          <p:nvPr/>
        </p:nvSpPr>
        <p:spPr>
          <a:xfrm>
            <a:off x="9400187" y="1921665"/>
            <a:ext cx="1091967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000" cap="none" spc="0" dirty="0">
                <a:ln w="0"/>
                <a:latin typeface="Sassoon Sans US 2023" pitchFamily="2" charset="77"/>
              </a:rPr>
              <a:t>off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A2F0A8-8D4B-60A7-6BDE-DB9348DD5001}"/>
              </a:ext>
            </a:extLst>
          </p:cNvPr>
          <p:cNvGrpSpPr/>
          <p:nvPr/>
        </p:nvGrpSpPr>
        <p:grpSpPr>
          <a:xfrm>
            <a:off x="9660628" y="2886187"/>
            <a:ext cx="708100" cy="157531"/>
            <a:chOff x="8140245" y="6018217"/>
            <a:chExt cx="708100" cy="157531"/>
          </a:xfrm>
          <a:solidFill>
            <a:srgbClr val="3372DC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03C78E9-49DE-ECBD-AD09-10E1A0171F4D}"/>
                </a:ext>
              </a:extLst>
            </p:cNvPr>
            <p:cNvSpPr/>
            <p:nvPr/>
          </p:nvSpPr>
          <p:spPr>
            <a:xfrm>
              <a:off x="8140245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F58D43D-2723-79F9-B1CB-2B567B348A1E}"/>
                </a:ext>
              </a:extLst>
            </p:cNvPr>
            <p:cNvSpPr/>
            <p:nvPr/>
          </p:nvSpPr>
          <p:spPr>
            <a:xfrm>
              <a:off x="8461950" y="6032769"/>
              <a:ext cx="386395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7EE6820-50AD-9F83-0BA8-73AED27B6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19" y="3770314"/>
            <a:ext cx="4885011" cy="26640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D07C05-9A34-01E8-E926-DBD102D4A910}"/>
              </a:ext>
            </a:extLst>
          </p:cNvPr>
          <p:cNvSpPr txBox="1"/>
          <p:nvPr/>
        </p:nvSpPr>
        <p:spPr>
          <a:xfrm>
            <a:off x="6529663" y="4650629"/>
            <a:ext cx="29022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assoon Sans US 2023" pitchFamily="2" charset="77"/>
              </a:rPr>
              <a:t>Use sound buttons for each phoneme. Draw a dot for each single letter sound and a line when two or more letters spell one sound. 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C8591948-A4ED-896A-7D73-4D6BB9E5C5B5}"/>
              </a:ext>
            </a:extLst>
          </p:cNvPr>
          <p:cNvSpPr/>
          <p:nvPr/>
        </p:nvSpPr>
        <p:spPr>
          <a:xfrm rot="4507613" flipH="1">
            <a:off x="6945415" y="3256243"/>
            <a:ext cx="2521716" cy="4154918"/>
          </a:xfrm>
          <a:custGeom>
            <a:avLst/>
            <a:gdLst>
              <a:gd name="connsiteX0" fmla="*/ 1865617 w 2410627"/>
              <a:gd name="connsiteY0" fmla="*/ 1294193 h 4270470"/>
              <a:gd name="connsiteX1" fmla="*/ 2386815 w 2410627"/>
              <a:gd name="connsiteY1" fmla="*/ 3256707 h 4270470"/>
              <a:gd name="connsiteX2" fmla="*/ 1886005 w 2410627"/>
              <a:gd name="connsiteY2" fmla="*/ 4119716 h 4270470"/>
              <a:gd name="connsiteX3" fmla="*/ 1408020 w 2410627"/>
              <a:gd name="connsiteY3" fmla="*/ 4246658 h 4270470"/>
              <a:gd name="connsiteX4" fmla="*/ 545011 w 2410627"/>
              <a:gd name="connsiteY4" fmla="*/ 3745848 h 4270470"/>
              <a:gd name="connsiteX5" fmla="*/ 23812 w 2410627"/>
              <a:gd name="connsiteY5" fmla="*/ 1783334 h 4270470"/>
              <a:gd name="connsiteX6" fmla="*/ 524623 w 2410627"/>
              <a:gd name="connsiteY6" fmla="*/ 920325 h 4270470"/>
              <a:gd name="connsiteX7" fmla="*/ 634484 w 2410627"/>
              <a:gd name="connsiteY7" fmla="*/ 891148 h 4270470"/>
              <a:gd name="connsiteX8" fmla="*/ 776459 w 2410627"/>
              <a:gd name="connsiteY8" fmla="*/ 0 h 4270470"/>
              <a:gd name="connsiteX9" fmla="*/ 1066293 w 2410627"/>
              <a:gd name="connsiteY9" fmla="*/ 783163 h 4270470"/>
              <a:gd name="connsiteX10" fmla="*/ 1143715 w 2410627"/>
              <a:gd name="connsiteY10" fmla="*/ 770739 h 4270470"/>
              <a:gd name="connsiteX11" fmla="*/ 1865617 w 2410627"/>
              <a:gd name="connsiteY11" fmla="*/ 1294193 h 4270470"/>
              <a:gd name="connsiteX0" fmla="*/ 1865617 w 2410627"/>
              <a:gd name="connsiteY0" fmla="*/ 995604 h 3971881"/>
              <a:gd name="connsiteX1" fmla="*/ 2386815 w 2410627"/>
              <a:gd name="connsiteY1" fmla="*/ 2958118 h 3971881"/>
              <a:gd name="connsiteX2" fmla="*/ 1886005 w 2410627"/>
              <a:gd name="connsiteY2" fmla="*/ 3821127 h 3971881"/>
              <a:gd name="connsiteX3" fmla="*/ 1408020 w 2410627"/>
              <a:gd name="connsiteY3" fmla="*/ 3948069 h 3971881"/>
              <a:gd name="connsiteX4" fmla="*/ 545011 w 2410627"/>
              <a:gd name="connsiteY4" fmla="*/ 3447259 h 3971881"/>
              <a:gd name="connsiteX5" fmla="*/ 23812 w 2410627"/>
              <a:gd name="connsiteY5" fmla="*/ 1484745 h 3971881"/>
              <a:gd name="connsiteX6" fmla="*/ 524623 w 2410627"/>
              <a:gd name="connsiteY6" fmla="*/ 621736 h 3971881"/>
              <a:gd name="connsiteX7" fmla="*/ 634484 w 2410627"/>
              <a:gd name="connsiteY7" fmla="*/ 592559 h 3971881"/>
              <a:gd name="connsiteX8" fmla="*/ 871174 w 2410627"/>
              <a:gd name="connsiteY8" fmla="*/ 0 h 3971881"/>
              <a:gd name="connsiteX9" fmla="*/ 1066293 w 2410627"/>
              <a:gd name="connsiteY9" fmla="*/ 484574 h 3971881"/>
              <a:gd name="connsiteX10" fmla="*/ 1143715 w 2410627"/>
              <a:gd name="connsiteY10" fmla="*/ 472150 h 3971881"/>
              <a:gd name="connsiteX11" fmla="*/ 1865617 w 2410627"/>
              <a:gd name="connsiteY11" fmla="*/ 995604 h 397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0627" h="3971881">
                <a:moveTo>
                  <a:pt x="1865617" y="995604"/>
                </a:moveTo>
                <a:lnTo>
                  <a:pt x="2386815" y="2958118"/>
                </a:lnTo>
                <a:cubicBezTo>
                  <a:pt x="2486834" y="3334726"/>
                  <a:pt x="2262613" y="3721109"/>
                  <a:pt x="1886005" y="3821127"/>
                </a:cubicBezTo>
                <a:lnTo>
                  <a:pt x="1408020" y="3948069"/>
                </a:lnTo>
                <a:cubicBezTo>
                  <a:pt x="1031412" y="4048087"/>
                  <a:pt x="645030" y="3823867"/>
                  <a:pt x="545011" y="3447259"/>
                </a:cubicBezTo>
                <a:lnTo>
                  <a:pt x="23812" y="1484745"/>
                </a:lnTo>
                <a:cubicBezTo>
                  <a:pt x="-76206" y="1108137"/>
                  <a:pt x="148015" y="721754"/>
                  <a:pt x="524623" y="621736"/>
                </a:cubicBezTo>
                <a:lnTo>
                  <a:pt x="634484" y="592559"/>
                </a:lnTo>
                <a:lnTo>
                  <a:pt x="871174" y="0"/>
                </a:lnTo>
                <a:lnTo>
                  <a:pt x="1066293" y="484574"/>
                </a:lnTo>
                <a:lnTo>
                  <a:pt x="1143715" y="472150"/>
                </a:lnTo>
                <a:cubicBezTo>
                  <a:pt x="1471337" y="453212"/>
                  <a:pt x="1778101" y="666072"/>
                  <a:pt x="1865617" y="995604"/>
                </a:cubicBezTo>
                <a:close/>
              </a:path>
            </a:pathLst>
          </a:custGeom>
          <a:noFill/>
          <a:ln w="57150">
            <a:solidFill>
              <a:srgbClr val="FFD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248AF31-399D-93A4-DB66-CD0BB3324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2154" y="4102928"/>
            <a:ext cx="1219627" cy="221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9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142EE8-A90A-3805-CEC2-8DE953018D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b="1" kern="1200" dirty="0">
                <a:effectLst/>
                <a:ea typeface="+mn-ea"/>
                <a:cs typeface="+mn-cs"/>
              </a:rPr>
              <a:t>To spell words using sound-spelling patterns and phonemic awareness</a:t>
            </a:r>
            <a:endParaRPr lang="en-GB" altLang="en-US" sz="1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altLang="en-US" sz="1800" b="1" dirty="0"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sz="1800" b="1" dirty="0"/>
              <a:t>ords ending with the digraphs </a:t>
            </a:r>
            <a:r>
              <a:rPr lang="en-GB" sz="1800" b="1" i="1" dirty="0"/>
              <a:t>ff, </a:t>
            </a:r>
            <a:r>
              <a:rPr lang="en-GB" sz="1800" b="1" i="1" dirty="0" err="1"/>
              <a:t>ll</a:t>
            </a:r>
            <a:r>
              <a:rPr lang="en-GB" sz="1800" b="1" i="1" dirty="0"/>
              <a:t>, ss,</a:t>
            </a:r>
            <a:r>
              <a:rPr lang="en-GB" sz="1800" b="1" dirty="0"/>
              <a:t> and </a:t>
            </a:r>
            <a:r>
              <a:rPr lang="en-GB" sz="1800" b="1" i="1" dirty="0" err="1"/>
              <a:t>zz</a:t>
            </a:r>
            <a:endParaRPr lang="en-GB" sz="1800" b="1" i="1" dirty="0"/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4EAB2C87-FD10-DD09-AE65-315BCE4D1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732397"/>
              </p:ext>
            </p:extLst>
          </p:nvPr>
        </p:nvGraphicFramePr>
        <p:xfrm>
          <a:off x="404734" y="2299855"/>
          <a:ext cx="11392526" cy="4225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843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23767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Sound Buttons</a:t>
                      </a:r>
                      <a:endParaRPr lang="en-GB" sz="2000" b="1" i="0" dirty="0">
                        <a:solidFill>
                          <a:schemeClr val="tx1"/>
                        </a:solidFill>
                        <a:latin typeface="Sassoon Sans US 2023" pitchFamily="2" charset="0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616978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puff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616978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fluff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616978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doll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616978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kiss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616978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well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616978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tell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BB2E42DD-0721-0A29-80DF-8228B357D3B2}"/>
              </a:ext>
            </a:extLst>
          </p:cNvPr>
          <p:cNvGrpSpPr/>
          <p:nvPr/>
        </p:nvGrpSpPr>
        <p:grpSpPr>
          <a:xfrm>
            <a:off x="5908484" y="3259773"/>
            <a:ext cx="403417" cy="60712"/>
            <a:chOff x="7586443" y="6014687"/>
            <a:chExt cx="1070213" cy="161061"/>
          </a:xfrm>
          <a:solidFill>
            <a:srgbClr val="3372DC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3079E74-98C8-0A90-0FF5-F45146CC731F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CF69E8D-36E1-7999-6488-C5466D27D711}"/>
                </a:ext>
              </a:extLst>
            </p:cNvPr>
            <p:cNvSpPr/>
            <p:nvPr/>
          </p:nvSpPr>
          <p:spPr>
            <a:xfrm>
              <a:off x="7960699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214AEE-E07F-68DA-7CFB-2EA403AC8E21}"/>
                </a:ext>
              </a:extLst>
            </p:cNvPr>
            <p:cNvSpPr/>
            <p:nvPr/>
          </p:nvSpPr>
          <p:spPr>
            <a:xfrm>
              <a:off x="8275428" y="6024343"/>
              <a:ext cx="381228" cy="1394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F50FBF43-F8CC-69E8-7F00-4839E72C1079}"/>
              </a:ext>
            </a:extLst>
          </p:cNvPr>
          <p:cNvSpPr txBox="1">
            <a:spLocks/>
          </p:cNvSpPr>
          <p:nvPr/>
        </p:nvSpPr>
        <p:spPr>
          <a:xfrm>
            <a:off x="417435" y="1772617"/>
            <a:ext cx="11392526" cy="403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dirty="0">
                <a:latin typeface="Sassoon Sans US 2023" pitchFamily="2" charset="77"/>
              </a:rPr>
              <a:t>Read the word. Write each word out, adding the sound buttons for each phoneme. Finally, rewrite the whole word.</a:t>
            </a:r>
          </a:p>
        </p:txBody>
      </p: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ending in </a:t>
            </a:r>
            <a:r>
              <a:rPr lang="en-GB" i="1" dirty="0"/>
              <a:t>ff, </a:t>
            </a:r>
            <a:r>
              <a:rPr lang="en-GB" i="1" dirty="0" err="1"/>
              <a:t>ll</a:t>
            </a:r>
            <a:r>
              <a:rPr lang="en-GB" i="1" dirty="0"/>
              <a:t>, ss, </a:t>
            </a:r>
            <a:r>
              <a:rPr lang="en-GB" dirty="0"/>
              <a:t>and </a:t>
            </a:r>
            <a:r>
              <a:rPr lang="en-GB" i="1" dirty="0" err="1"/>
              <a:t>zz</a:t>
            </a:r>
            <a:endParaRPr lang="en-GB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27E72E80-3A54-B001-D43F-E065F9CFF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90585"/>
              </p:ext>
            </p:extLst>
          </p:nvPr>
        </p:nvGraphicFramePr>
        <p:xfrm>
          <a:off x="350753" y="1787576"/>
          <a:ext cx="11524572" cy="4767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3064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632304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69204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90944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77"/>
                          <a:ea typeface="+mn-ea"/>
                          <a:cs typeface="+mn-cs"/>
                        </a:rPr>
                        <a:t>Sound Buttons</a:t>
                      </a:r>
                      <a:endParaRPr lang="en-GB" sz="2000" b="1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696110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puff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696110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fluff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fluff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fluff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696110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doll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doll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doll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696110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kiss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kiss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kiss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696110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well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well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well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696110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tell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tell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tell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AD03837B-013F-D3A8-8A31-E151898DB32A}"/>
              </a:ext>
            </a:extLst>
          </p:cNvPr>
          <p:cNvGrpSpPr/>
          <p:nvPr/>
        </p:nvGrpSpPr>
        <p:grpSpPr>
          <a:xfrm>
            <a:off x="5911285" y="2843481"/>
            <a:ext cx="423611" cy="70214"/>
            <a:chOff x="7593726" y="6014687"/>
            <a:chExt cx="971704" cy="161061"/>
          </a:xfrm>
          <a:solidFill>
            <a:srgbClr val="3372DC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7508BE8-684F-B327-6B48-FD6FDD59F450}"/>
                </a:ext>
              </a:extLst>
            </p:cNvPr>
            <p:cNvSpPr/>
            <p:nvPr/>
          </p:nvSpPr>
          <p:spPr>
            <a:xfrm>
              <a:off x="7593726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25DB5FC-9B3A-3CA4-E1A2-CDF69F94B9AB}"/>
                </a:ext>
              </a:extLst>
            </p:cNvPr>
            <p:cNvSpPr/>
            <p:nvPr/>
          </p:nvSpPr>
          <p:spPr>
            <a:xfrm>
              <a:off x="7930531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6D1D70-CF1A-34C2-9156-B433D9FAEC25}"/>
                </a:ext>
              </a:extLst>
            </p:cNvPr>
            <p:cNvSpPr/>
            <p:nvPr/>
          </p:nvSpPr>
          <p:spPr>
            <a:xfrm>
              <a:off x="8177355" y="6032772"/>
              <a:ext cx="388075" cy="1200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8CFEE04-038D-967F-FA2B-2E6B8D1FAE21}"/>
              </a:ext>
            </a:extLst>
          </p:cNvPr>
          <p:cNvGrpSpPr/>
          <p:nvPr/>
        </p:nvGrpSpPr>
        <p:grpSpPr>
          <a:xfrm>
            <a:off x="5870707" y="3547035"/>
            <a:ext cx="464192" cy="63752"/>
            <a:chOff x="7336368" y="6015855"/>
            <a:chExt cx="1164217" cy="159893"/>
          </a:xfrm>
          <a:solidFill>
            <a:srgbClr val="3372DC"/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ED40000-AC6C-DE9E-FA8B-67F8D51359E7}"/>
                </a:ext>
              </a:extLst>
            </p:cNvPr>
            <p:cNvSpPr/>
            <p:nvPr/>
          </p:nvSpPr>
          <p:spPr>
            <a:xfrm>
              <a:off x="7519318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78DA789-3522-F942-416B-0C53DBB150BB}"/>
                </a:ext>
              </a:extLst>
            </p:cNvPr>
            <p:cNvSpPr/>
            <p:nvPr/>
          </p:nvSpPr>
          <p:spPr>
            <a:xfrm>
              <a:off x="7806400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A787551-669C-795C-C5E9-4CBA1AA9A075}"/>
                </a:ext>
              </a:extLst>
            </p:cNvPr>
            <p:cNvSpPr/>
            <p:nvPr/>
          </p:nvSpPr>
          <p:spPr>
            <a:xfrm>
              <a:off x="8076273" y="6032769"/>
              <a:ext cx="424312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B8B6B60-AA68-D2E6-1A60-A83345238CCD}"/>
                </a:ext>
              </a:extLst>
            </p:cNvPr>
            <p:cNvSpPr/>
            <p:nvPr/>
          </p:nvSpPr>
          <p:spPr>
            <a:xfrm>
              <a:off x="7336368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EECCD2A-6C65-4591-0ADB-B035666C9AC8}"/>
              </a:ext>
            </a:extLst>
          </p:cNvPr>
          <p:cNvGrpSpPr/>
          <p:nvPr/>
        </p:nvGrpSpPr>
        <p:grpSpPr>
          <a:xfrm>
            <a:off x="5911286" y="4248076"/>
            <a:ext cx="398076" cy="70214"/>
            <a:chOff x="7586443" y="6014687"/>
            <a:chExt cx="913130" cy="161061"/>
          </a:xfrm>
          <a:solidFill>
            <a:srgbClr val="3372DC"/>
          </a:solidFill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F501C7D-E0E3-CE09-B1AB-628EA2C7A1C2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A32FE2D-EB4C-8F8E-7695-F8AA804A27A9}"/>
                </a:ext>
              </a:extLst>
            </p:cNvPr>
            <p:cNvSpPr/>
            <p:nvPr/>
          </p:nvSpPr>
          <p:spPr>
            <a:xfrm>
              <a:off x="7945934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D174929-8D27-7DA4-1380-B73C8E284352}"/>
                </a:ext>
              </a:extLst>
            </p:cNvPr>
            <p:cNvSpPr/>
            <p:nvPr/>
          </p:nvSpPr>
          <p:spPr>
            <a:xfrm>
              <a:off x="8220814" y="6032772"/>
              <a:ext cx="278759" cy="1200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1A0CA03-B1B1-5E2C-3AAD-584F1A9AC822}"/>
              </a:ext>
            </a:extLst>
          </p:cNvPr>
          <p:cNvGrpSpPr/>
          <p:nvPr/>
        </p:nvGrpSpPr>
        <p:grpSpPr>
          <a:xfrm>
            <a:off x="5911337" y="4933368"/>
            <a:ext cx="394762" cy="70214"/>
            <a:chOff x="7586443" y="6014687"/>
            <a:chExt cx="905526" cy="161061"/>
          </a:xfrm>
          <a:solidFill>
            <a:srgbClr val="3372DC"/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9F8CD88-6D22-E97B-C3F7-1A8EDAF94971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833F92B-7FCE-4BB8-2450-21029CAC8EF5}"/>
                </a:ext>
              </a:extLst>
            </p:cNvPr>
            <p:cNvSpPr/>
            <p:nvPr/>
          </p:nvSpPr>
          <p:spPr>
            <a:xfrm>
              <a:off x="7825527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4F2300C-AEFA-EEE4-72A5-D8676EF9F627}"/>
                </a:ext>
              </a:extLst>
            </p:cNvPr>
            <p:cNvSpPr/>
            <p:nvPr/>
          </p:nvSpPr>
          <p:spPr>
            <a:xfrm>
              <a:off x="8022259" y="6039068"/>
              <a:ext cx="469710" cy="1125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CC10FC9-B1A5-71C6-49A2-CAC9EB4D135D}"/>
              </a:ext>
            </a:extLst>
          </p:cNvPr>
          <p:cNvGrpSpPr/>
          <p:nvPr/>
        </p:nvGrpSpPr>
        <p:grpSpPr>
          <a:xfrm>
            <a:off x="5920708" y="5627307"/>
            <a:ext cx="395632" cy="63678"/>
            <a:chOff x="7633478" y="6014687"/>
            <a:chExt cx="1000679" cy="161061"/>
          </a:xfrm>
          <a:solidFill>
            <a:srgbClr val="3372DC"/>
          </a:solidFill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979C175-4301-915C-BADC-4190482FC129}"/>
                </a:ext>
              </a:extLst>
            </p:cNvPr>
            <p:cNvSpPr/>
            <p:nvPr/>
          </p:nvSpPr>
          <p:spPr>
            <a:xfrm>
              <a:off x="7633478" y="6014687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0DC9D51-9C5D-2A6D-0C14-47A848135A36}"/>
                </a:ext>
              </a:extLst>
            </p:cNvPr>
            <p:cNvSpPr/>
            <p:nvPr/>
          </p:nvSpPr>
          <p:spPr>
            <a:xfrm>
              <a:off x="8095648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CE62FDA-32EB-5CD5-6421-C965399B522A}"/>
                </a:ext>
              </a:extLst>
            </p:cNvPr>
            <p:cNvSpPr/>
            <p:nvPr/>
          </p:nvSpPr>
          <p:spPr>
            <a:xfrm>
              <a:off x="8350922" y="6035842"/>
              <a:ext cx="283235" cy="1363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BAE2CD3-3AC5-1D5C-B42C-20E4662421BA}"/>
              </a:ext>
            </a:extLst>
          </p:cNvPr>
          <p:cNvGrpSpPr/>
          <p:nvPr/>
        </p:nvGrpSpPr>
        <p:grpSpPr>
          <a:xfrm>
            <a:off x="5911283" y="6328397"/>
            <a:ext cx="351599" cy="70214"/>
            <a:chOff x="7586443" y="6014687"/>
            <a:chExt cx="806519" cy="161061"/>
          </a:xfrm>
          <a:solidFill>
            <a:srgbClr val="3372DC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A23A7F5-D26F-98E8-484D-3D1F2F07D72F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74530B3-3044-DE71-7B45-FDC721D6F1CA}"/>
                </a:ext>
              </a:extLst>
            </p:cNvPr>
            <p:cNvSpPr/>
            <p:nvPr/>
          </p:nvSpPr>
          <p:spPr>
            <a:xfrm>
              <a:off x="7890072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B592CA-EF8C-B2E2-27A6-A3171670002D}"/>
                </a:ext>
              </a:extLst>
            </p:cNvPr>
            <p:cNvSpPr/>
            <p:nvPr/>
          </p:nvSpPr>
          <p:spPr>
            <a:xfrm>
              <a:off x="8136093" y="6047335"/>
              <a:ext cx="256869" cy="1078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28795AD-411D-1EEE-720E-E1EA7FE25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b="1" kern="1200" dirty="0">
                <a:effectLst/>
                <a:ea typeface="+mn-ea"/>
                <a:cs typeface="+mn-cs"/>
              </a:rPr>
              <a:t>To spell words using sound-spelling patterns and phonemic awareness</a:t>
            </a:r>
            <a:endParaRPr lang="en-GB" altLang="en-US" sz="1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altLang="en-US" sz="1800" b="1" dirty="0"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sz="1800" b="1" dirty="0"/>
              <a:t>ords ending with the digraphs </a:t>
            </a:r>
            <a:r>
              <a:rPr lang="en-GB" sz="1800" b="1" i="1" dirty="0"/>
              <a:t>ff, </a:t>
            </a:r>
            <a:r>
              <a:rPr lang="en-GB" sz="1800" b="1" i="1" dirty="0" err="1"/>
              <a:t>ll</a:t>
            </a:r>
            <a:r>
              <a:rPr lang="en-GB" sz="1800" b="1" i="1" dirty="0"/>
              <a:t>, ss, </a:t>
            </a:r>
            <a:r>
              <a:rPr lang="en-GB" sz="1800" b="1" dirty="0"/>
              <a:t>and </a:t>
            </a:r>
            <a:r>
              <a:rPr lang="en-GB" sz="1800" b="1" i="1" dirty="0" err="1"/>
              <a:t>zz</a:t>
            </a:r>
            <a:endParaRPr lang="en-GB" sz="1800" b="1" i="1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1749405" y="1820661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</a:rPr>
              <a:t>Write the word that matches the picture.</a:t>
            </a:r>
          </a:p>
        </p:txBody>
      </p:sp>
      <p:pic>
        <p:nvPicPr>
          <p:cNvPr id="3" name="Picture 6" descr="Lawn, Green, Grama, Grass, Nature, Colour, Sheets">
            <a:extLst>
              <a:ext uri="{FF2B5EF4-FFF2-40B4-BE49-F238E27FC236}">
                <a16:creationId xmlns:a16="http://schemas.microsoft.com/office/drawing/2014/main" id="{64E2330E-AA5A-F913-C7FC-D045B116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14" y="2343370"/>
            <a:ext cx="1164965" cy="12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4F2E7C-7931-C13D-BACF-5E78C142802D}"/>
              </a:ext>
            </a:extLst>
          </p:cNvPr>
          <p:cNvCxnSpPr>
            <a:cxnSpLocks/>
          </p:cNvCxnSpPr>
          <p:nvPr/>
        </p:nvCxnSpPr>
        <p:spPr>
          <a:xfrm>
            <a:off x="813027" y="4201252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BF3326-8DBC-9481-4C7F-A5704C4407F0}"/>
              </a:ext>
            </a:extLst>
          </p:cNvPr>
          <p:cNvCxnSpPr>
            <a:cxnSpLocks/>
          </p:cNvCxnSpPr>
          <p:nvPr/>
        </p:nvCxnSpPr>
        <p:spPr>
          <a:xfrm>
            <a:off x="3742471" y="4192875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107FD4-C715-7175-CD06-BC82FF3FDF4F}"/>
              </a:ext>
            </a:extLst>
          </p:cNvPr>
          <p:cNvCxnSpPr>
            <a:cxnSpLocks/>
          </p:cNvCxnSpPr>
          <p:nvPr/>
        </p:nvCxnSpPr>
        <p:spPr>
          <a:xfrm>
            <a:off x="6733400" y="4201252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2CDF60-24E3-8EF1-8FE4-6115B516C180}"/>
              </a:ext>
            </a:extLst>
          </p:cNvPr>
          <p:cNvCxnSpPr>
            <a:cxnSpLocks/>
          </p:cNvCxnSpPr>
          <p:nvPr/>
        </p:nvCxnSpPr>
        <p:spPr>
          <a:xfrm>
            <a:off x="9581872" y="420125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2C29DF-E425-70C7-C5A0-4618D9C2AABC}"/>
              </a:ext>
            </a:extLst>
          </p:cNvPr>
          <p:cNvCxnSpPr>
            <a:cxnSpLocks/>
          </p:cNvCxnSpPr>
          <p:nvPr/>
        </p:nvCxnSpPr>
        <p:spPr>
          <a:xfrm>
            <a:off x="2034155" y="6443240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A72D5B-A2FD-3636-6A40-6198E1F9A585}"/>
              </a:ext>
            </a:extLst>
          </p:cNvPr>
          <p:cNvCxnSpPr>
            <a:cxnSpLocks/>
          </p:cNvCxnSpPr>
          <p:nvPr/>
        </p:nvCxnSpPr>
        <p:spPr>
          <a:xfrm>
            <a:off x="5141999" y="6456373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D45979-8F4E-84D1-1EA0-027C9DE15D57}"/>
              </a:ext>
            </a:extLst>
          </p:cNvPr>
          <p:cNvCxnSpPr>
            <a:cxnSpLocks/>
          </p:cNvCxnSpPr>
          <p:nvPr/>
        </p:nvCxnSpPr>
        <p:spPr>
          <a:xfrm>
            <a:off x="8437865" y="6456373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AE94D4CE-7790-3A97-B957-F62970827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007" y="2385167"/>
            <a:ext cx="1061119" cy="1303442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0AC1076-255F-8E8D-37D8-5333232E4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473" y="2407609"/>
            <a:ext cx="1426654" cy="1232230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86C03D7-A0AA-BBE3-4BC1-39497436C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191" y="2062500"/>
            <a:ext cx="469361" cy="1626109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8BB2E369-1B5F-7107-D7DE-269FB86B8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860" y="4694247"/>
            <a:ext cx="1265926" cy="1192649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CD5F7F5-6923-C176-D49B-95B55E7C4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6398" y="5004146"/>
            <a:ext cx="2430933" cy="7152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F46EBB5-B79A-0FC6-033F-25F779A1AA96}"/>
                  </a:ext>
                </a:extLst>
              </p14:cNvPr>
              <p14:cNvContentPartPr/>
              <p14:nvPr/>
            </p14:nvContentPartPr>
            <p14:xfrm>
              <a:off x="6220599" y="5195570"/>
              <a:ext cx="34200" cy="63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F46EBB5-B79A-0FC6-033F-25F779A1AA9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11599" y="5186519"/>
                <a:ext cx="51840" cy="814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BD20B88-6D26-5AED-D138-5E1BEAC51F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6385" y="4621959"/>
            <a:ext cx="1265926" cy="126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4993</TotalTime>
  <Words>1128</Words>
  <Application>Microsoft Macintosh PowerPoint</Application>
  <PresentationFormat>Widescreen</PresentationFormat>
  <Paragraphs>275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Sassoon Sans US 2023</vt:lpstr>
      <vt:lpstr>Muli</vt:lpstr>
      <vt:lpstr>Calibri Light</vt:lpstr>
      <vt:lpstr>OpenDyslexicAlta</vt:lpstr>
      <vt:lpstr>Arial</vt:lpstr>
      <vt:lpstr>Segoe Print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118</cp:revision>
  <dcterms:created xsi:type="dcterms:W3CDTF">2022-07-19T20:08:30Z</dcterms:created>
  <dcterms:modified xsi:type="dcterms:W3CDTF">2023-07-03T10:44:12Z</dcterms:modified>
</cp:coreProperties>
</file>