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uli" pitchFamily="2" charset="77"/>
      <p:regular r:id="rId34"/>
      <p:bold r:id="rId35"/>
      <p:italic r:id="rId36"/>
      <p:boldItalic r:id="rId37"/>
    </p:embeddedFont>
    <p:embeddedFont>
      <p:font typeface="OpenDyslexicAlta" pitchFamily="2" charset="77"/>
      <p:regular r:id="rId38"/>
      <p:bold r:id="rId39"/>
      <p:italic r:id="rId40"/>
      <p:boldItalic r:id="rId41"/>
    </p:embeddedFont>
    <p:embeddedFont>
      <p:font typeface="Sassoon Sans US 2023" pitchFamily="2" charset="77"/>
      <p:regular r:id="rId42"/>
      <p:bold r:id="rId43"/>
    </p:embeddedFont>
    <p:embeddedFont>
      <p:font typeface="Segoe Print" panose="02000800000000000000" pitchFamily="2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p15="http://schemas.microsoft.com/office/powerpoint/2012/main" xmlns:go="http://customooxmlschemas.google.com/" roundtripDataSignature="AMtx7mjDztp3nmIpuB2zT+PY81JDvuApwg==" r:id="rId51"/>
    </p:ext>
    <p:ext uri="GoogleSlidesCustomDataVersion2">
      <go:slidesCustomData xmlns="" xmlns:p15="http://schemas.microsoft.com/office/powerpoint/2012/main" xmlns:go="http://customooxmlschemas.google.com/" roundtripDataSignature="AMtx7miEyl2ZnbBhyKRXO6tU7siqtgLq2Q==" r:id="rId51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ggie Moosv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60"/>
    <a:srgbClr val="FFDE56"/>
    <a:srgbClr val="20D160"/>
    <a:srgbClr val="7957D5"/>
    <a:srgbClr val="FFFFFF"/>
    <a:srgbClr val="7956D6"/>
    <a:srgbClr val="4A4A4A"/>
    <a:srgbClr val="FFDE57"/>
    <a:srgbClr val="25D160"/>
    <a:srgbClr val="337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7"/>
    <p:restoredTop sz="93447" autoAdjust="0"/>
  </p:normalViewPr>
  <p:slideViewPr>
    <p:cSldViewPr snapToGrid="0" snapToObjects="1">
      <p:cViewPr>
        <p:scale>
          <a:sx n="91" d="100"/>
          <a:sy n="91" d="100"/>
        </p:scale>
        <p:origin x="704" y="520"/>
      </p:cViewPr>
      <p:guideLst/>
    </p:cSldViewPr>
  </p:slideViewPr>
  <p:notesTextViewPr>
    <p:cViewPr>
      <p:scale>
        <a:sx n="40" d="100"/>
        <a:sy n="4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7/3/23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7/3/23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46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rag, bad, met, pen, </a:t>
            </a:r>
            <a:r>
              <a:rPr lang="nl-NL" sz="1200" b="0" i="0" dirty="0">
                <a:solidFill>
                  <a:srgbClr val="00B050"/>
                </a:solidFill>
                <a:effectLst/>
                <a:latin typeface="Sassoon Sans US 2023" pitchFamily="2" charset="0"/>
              </a:rPr>
              <a:t>its</a:t>
            </a:r>
            <a:r>
              <a:rPr lang="nl-NL" sz="1200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, lid, cot, hop, fun, </a:t>
            </a:r>
            <a:r>
              <a:rPr lang="nl-NL" sz="1200" dirty="0">
                <a:solidFill>
                  <a:srgbClr val="000000"/>
                </a:solidFill>
                <a:latin typeface="Sassoon Sans US 2023" pitchFamily="2" charset="0"/>
              </a:rPr>
              <a:t>j</a:t>
            </a:r>
            <a:r>
              <a:rPr lang="nl-NL" sz="1200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ug</a:t>
            </a:r>
            <a:endParaRPr lang="en-GB" sz="1100" dirty="0">
              <a:latin typeface="Sassoon Sans US 2023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27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088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50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04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0" i="0" kern="1200" dirty="0">
                <a:solidFill>
                  <a:srgbClr val="000000"/>
                </a:solidFill>
                <a:effectLst/>
                <a:latin typeface="Sassoon Sans US 2023" pitchFamily="2" charset="0"/>
                <a:ea typeface="+mn-ea"/>
                <a:cs typeface="+mn-cs"/>
              </a:rPr>
              <a:t>rag, bad, met, pen, </a:t>
            </a:r>
            <a:r>
              <a:rPr lang="nl-NL" sz="1800" b="0" i="0" kern="1200" dirty="0">
                <a:solidFill>
                  <a:srgbClr val="00B050"/>
                </a:solidFill>
                <a:effectLst/>
                <a:latin typeface="Sassoon Sans US 2023" pitchFamily="2" charset="0"/>
                <a:ea typeface="+mn-ea"/>
                <a:cs typeface="+mn-cs"/>
              </a:rPr>
              <a:t>its</a:t>
            </a:r>
            <a:r>
              <a:rPr lang="nl-NL" sz="1800" b="0" i="0" kern="1200" dirty="0">
                <a:solidFill>
                  <a:srgbClr val="000000"/>
                </a:solidFill>
                <a:effectLst/>
                <a:latin typeface="Sassoon Sans US 2023" pitchFamily="2" charset="0"/>
                <a:ea typeface="+mn-ea"/>
                <a:cs typeface="+mn-cs"/>
              </a:rPr>
              <a:t>, lid, cot, hop, fun, jug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4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8005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628292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59" y="6026934"/>
            <a:ext cx="1051968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280010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917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66E18-4B12-AFF2-7E40-7F5014C6AA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B4C47-536B-996E-0ED4-82AD5B427E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203496"/>
            <a:ext cx="776770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A7781-8B8E-75D8-E1D5-F4AE78164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9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E9404-A30A-8586-DF76-E72DF9EA14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8952" y="367017"/>
            <a:ext cx="1040165" cy="1038013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0266" y="361103"/>
            <a:ext cx="1077537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03/07/2023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8" r:id="rId6"/>
    <p:sldLayoutId id="2147483669" r:id="rId7"/>
    <p:sldLayoutId id="2147483665" r:id="rId8"/>
    <p:sldLayoutId id="2147483664" r:id="rId9"/>
    <p:sldLayoutId id="2147483666" r:id="rId10"/>
    <p:sldLayoutId id="21474836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To spell words using sound-spelling patterns and phonemic 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dirty="0"/>
              <a:t>ords with closed syllables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1700" dirty="0"/>
              <a:t>This week’s words: </a:t>
            </a:r>
            <a:r>
              <a:rPr lang="nl-NL" sz="1700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rag, bad, met, pen, </a:t>
            </a:r>
            <a:r>
              <a:rPr lang="nl-NL" sz="1700" b="0" i="0" dirty="0">
                <a:solidFill>
                  <a:srgbClr val="00B050"/>
                </a:solidFill>
                <a:effectLst/>
                <a:latin typeface="Sassoon Sans US 2023" pitchFamily="2" charset="0"/>
              </a:rPr>
              <a:t>its</a:t>
            </a:r>
            <a:r>
              <a:rPr lang="nl-NL" sz="1700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, lid, cot, hop, fun, </a:t>
            </a:r>
            <a:r>
              <a:rPr lang="nl-NL" sz="1700" dirty="0">
                <a:solidFill>
                  <a:srgbClr val="000000"/>
                </a:solidFill>
                <a:latin typeface="Sassoon Sans US 2023" pitchFamily="2" charset="0"/>
              </a:rPr>
              <a:t>j</a:t>
            </a:r>
            <a:r>
              <a:rPr lang="nl-NL" sz="1700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ug</a:t>
            </a:r>
            <a:endParaRPr lang="en-GB" sz="1700" dirty="0">
              <a:latin typeface="Sassoon Sans US 2023" pitchFamily="2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F4EE23A-AB87-7D53-8C73-112865CD1B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effectLst/>
                <a:ea typeface="+mn-ea"/>
                <a:cs typeface="+mn-cs"/>
              </a:rPr>
              <a:t>To spell words using sound-spelling patterns and phonemic awareness</a:t>
            </a:r>
            <a:endParaRPr lang="en-US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To spell words with closed syllables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826281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Write the word that matches the picture.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F84294-79C8-C9A6-EE15-52E338E8ACAB}"/>
              </a:ext>
            </a:extLst>
          </p:cNvPr>
          <p:cNvCxnSpPr>
            <a:cxnSpLocks/>
          </p:cNvCxnSpPr>
          <p:nvPr/>
        </p:nvCxnSpPr>
        <p:spPr>
          <a:xfrm>
            <a:off x="1483382" y="4661219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D3368B-22FE-758E-6BDB-8203506737CE}"/>
              </a:ext>
            </a:extLst>
          </p:cNvPr>
          <p:cNvCxnSpPr>
            <a:cxnSpLocks/>
          </p:cNvCxnSpPr>
          <p:nvPr/>
        </p:nvCxnSpPr>
        <p:spPr>
          <a:xfrm>
            <a:off x="8883159" y="4661219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A9FEA79-850A-056B-F320-BCAE0C8C4989}"/>
              </a:ext>
            </a:extLst>
          </p:cNvPr>
          <p:cNvSpPr txBox="1">
            <a:spLocks/>
          </p:cNvSpPr>
          <p:nvPr/>
        </p:nvSpPr>
        <p:spPr>
          <a:xfrm>
            <a:off x="1763052" y="4913724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Choose one of this week’s words to write in a sentence.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F6D5CE-0C19-CF33-C5F7-100F231500A8}"/>
              </a:ext>
            </a:extLst>
          </p:cNvPr>
          <p:cNvCxnSpPr>
            <a:cxnSpLocks/>
          </p:cNvCxnSpPr>
          <p:nvPr/>
        </p:nvCxnSpPr>
        <p:spPr>
          <a:xfrm>
            <a:off x="573437" y="58058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2C7683-B3E5-6917-E4EA-78B238C2E24C}"/>
              </a:ext>
            </a:extLst>
          </p:cNvPr>
          <p:cNvCxnSpPr>
            <a:cxnSpLocks/>
          </p:cNvCxnSpPr>
          <p:nvPr/>
        </p:nvCxnSpPr>
        <p:spPr>
          <a:xfrm>
            <a:off x="573437" y="63638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7BDD36-0CA5-5003-A521-963273E0C06A}"/>
              </a:ext>
            </a:extLst>
          </p:cNvPr>
          <p:cNvCxnSpPr>
            <a:cxnSpLocks/>
          </p:cNvCxnSpPr>
          <p:nvPr/>
        </p:nvCxnSpPr>
        <p:spPr>
          <a:xfrm>
            <a:off x="5208395" y="4661219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red pen with silver accents&#10;&#10;Description automatically generated with low confidence">
            <a:extLst>
              <a:ext uri="{FF2B5EF4-FFF2-40B4-BE49-F238E27FC236}">
                <a16:creationId xmlns:a16="http://schemas.microsoft.com/office/drawing/2014/main" id="{A854E91D-BEF1-B5E9-2187-A75CE246F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2327">
            <a:off x="1563819" y="2390841"/>
            <a:ext cx="1748363" cy="1748363"/>
          </a:xfrm>
          <a:prstGeom prst="rect">
            <a:avLst/>
          </a:prstGeom>
        </p:spPr>
      </p:pic>
      <p:pic>
        <p:nvPicPr>
          <p:cNvPr id="16" name="Picture 15" descr="A silver pot with a lid&#10;&#10;Description automatically generated with low confidence">
            <a:extLst>
              <a:ext uri="{FF2B5EF4-FFF2-40B4-BE49-F238E27FC236}">
                <a16:creationId xmlns:a16="http://schemas.microsoft.com/office/drawing/2014/main" id="{5B3BE90D-43E0-F845-78FD-0D4AE8B92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569" y="2264966"/>
            <a:ext cx="2167254" cy="197884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2CB3D4-8022-2E11-24A6-28278E2AAB1F}"/>
              </a:ext>
            </a:extLst>
          </p:cNvPr>
          <p:cNvCxnSpPr>
            <a:cxnSpLocks/>
          </p:cNvCxnSpPr>
          <p:nvPr/>
        </p:nvCxnSpPr>
        <p:spPr>
          <a:xfrm flipH="1" flipV="1">
            <a:off x="10631694" y="3127923"/>
            <a:ext cx="160693" cy="2882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craft, origami, yellow, towel&#10;&#10;Description automatically generated">
            <a:extLst>
              <a:ext uri="{FF2B5EF4-FFF2-40B4-BE49-F238E27FC236}">
                <a16:creationId xmlns:a16="http://schemas.microsoft.com/office/drawing/2014/main" id="{A3DE52E8-DBAE-D0D3-535A-297D04CE1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00415">
            <a:off x="5092229" y="2228756"/>
            <a:ext cx="2061132" cy="20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6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323844-A680-7BAD-9D2D-BD81494080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Short Vowel - Closed Syllable / CVC Review</a:t>
            </a:r>
            <a:endParaRPr lang="en-GB" dirty="0">
              <a:latin typeface="Sassoon Sans US 2023" pitchFamily="2" charset="0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DC3ACC-F4C3-3482-0D95-92C49C495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864112-64F4-069D-03C0-651DD8AD97B8}"/>
              </a:ext>
            </a:extLst>
          </p:cNvPr>
          <p:cNvCxnSpPr>
            <a:cxnSpLocks/>
          </p:cNvCxnSpPr>
          <p:nvPr/>
        </p:nvCxnSpPr>
        <p:spPr>
          <a:xfrm>
            <a:off x="768642" y="4107706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F4791E-8494-B15F-F04B-AAE04B9B486E}"/>
              </a:ext>
            </a:extLst>
          </p:cNvPr>
          <p:cNvCxnSpPr>
            <a:cxnSpLocks/>
          </p:cNvCxnSpPr>
          <p:nvPr/>
        </p:nvCxnSpPr>
        <p:spPr>
          <a:xfrm>
            <a:off x="3643751" y="41077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0FF1BC-176E-D5FA-550C-B6EC7D803FE1}"/>
              </a:ext>
            </a:extLst>
          </p:cNvPr>
          <p:cNvCxnSpPr>
            <a:cxnSpLocks/>
          </p:cNvCxnSpPr>
          <p:nvPr/>
        </p:nvCxnSpPr>
        <p:spPr>
          <a:xfrm>
            <a:off x="6563430" y="4107706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479D8F-BCC7-1184-3044-6283A44185C9}"/>
              </a:ext>
            </a:extLst>
          </p:cNvPr>
          <p:cNvCxnSpPr>
            <a:cxnSpLocks/>
          </p:cNvCxnSpPr>
          <p:nvPr/>
        </p:nvCxnSpPr>
        <p:spPr>
          <a:xfrm>
            <a:off x="9501862" y="41077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372220-9315-EFBD-11B7-AFED13D11DEE}"/>
              </a:ext>
            </a:extLst>
          </p:cNvPr>
          <p:cNvCxnSpPr>
            <a:cxnSpLocks/>
          </p:cNvCxnSpPr>
          <p:nvPr/>
        </p:nvCxnSpPr>
        <p:spPr>
          <a:xfrm>
            <a:off x="1954146" y="6307214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F7EE6D-01FA-77E7-725A-DCA228308BC1}"/>
              </a:ext>
            </a:extLst>
          </p:cNvPr>
          <p:cNvCxnSpPr>
            <a:cxnSpLocks/>
          </p:cNvCxnSpPr>
          <p:nvPr/>
        </p:nvCxnSpPr>
        <p:spPr>
          <a:xfrm>
            <a:off x="5061990" y="6320347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6AEA12-366D-9D3E-4AEF-E8D9A211D109}"/>
              </a:ext>
            </a:extLst>
          </p:cNvPr>
          <p:cNvCxnSpPr>
            <a:cxnSpLocks/>
          </p:cNvCxnSpPr>
          <p:nvPr/>
        </p:nvCxnSpPr>
        <p:spPr>
          <a:xfrm>
            <a:off x="8357856" y="6320347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3E28BC5-E080-ECF8-F60E-19450C437409}"/>
              </a:ext>
            </a:extLst>
          </p:cNvPr>
          <p:cNvSpPr txBox="1"/>
          <p:nvPr/>
        </p:nvSpPr>
        <p:spPr>
          <a:xfrm>
            <a:off x="3669879" y="366644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met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BE5119-4BB3-43C9-F980-C8C9F2A07A42}"/>
              </a:ext>
            </a:extLst>
          </p:cNvPr>
          <p:cNvSpPr txBox="1"/>
          <p:nvPr/>
        </p:nvSpPr>
        <p:spPr>
          <a:xfrm>
            <a:off x="803746" y="366644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cot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180A20-3B60-B921-421E-2D87791C1382}"/>
              </a:ext>
            </a:extLst>
          </p:cNvPr>
          <p:cNvSpPr txBox="1"/>
          <p:nvPr/>
        </p:nvSpPr>
        <p:spPr>
          <a:xfrm>
            <a:off x="6602857" y="366644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fun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B96132-8651-C9DD-18AF-694E72B81C99}"/>
              </a:ext>
            </a:extLst>
          </p:cNvPr>
          <p:cNvSpPr txBox="1"/>
          <p:nvPr/>
        </p:nvSpPr>
        <p:spPr>
          <a:xfrm>
            <a:off x="9504319" y="366644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hop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7F4E0D-4525-6D86-41CE-492EEC53FF6F}"/>
              </a:ext>
            </a:extLst>
          </p:cNvPr>
          <p:cNvSpPr txBox="1"/>
          <p:nvPr/>
        </p:nvSpPr>
        <p:spPr>
          <a:xfrm>
            <a:off x="5115234" y="588210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 Sans US 2023" pitchFamily="2" charset="77"/>
              </a:rPr>
              <a:t>s</a:t>
            </a:r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its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5CD79C-C11C-F9E3-D18D-B91AA8A5002D}"/>
              </a:ext>
            </a:extLst>
          </p:cNvPr>
          <p:cNvSpPr txBox="1"/>
          <p:nvPr/>
        </p:nvSpPr>
        <p:spPr>
          <a:xfrm>
            <a:off x="1946746" y="588210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jug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D198-7157-7ACE-6A8F-176012012EDD}"/>
              </a:ext>
            </a:extLst>
          </p:cNvPr>
          <p:cNvSpPr txBox="1"/>
          <p:nvPr/>
        </p:nvSpPr>
        <p:spPr>
          <a:xfrm>
            <a:off x="8396487" y="588210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bad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8" name="Picture 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412FE47-033E-D5E1-17FA-DC541B51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897" y="2008875"/>
            <a:ext cx="1303708" cy="1541260"/>
          </a:xfrm>
          <a:prstGeom prst="rect">
            <a:avLst/>
          </a:prstGeom>
        </p:spPr>
      </p:pic>
      <p:pic>
        <p:nvPicPr>
          <p:cNvPr id="10" name="Picture 9" descr="A picture containing cartoon, clipart, illustration&#10;&#10;Description automatically generated">
            <a:extLst>
              <a:ext uri="{FF2B5EF4-FFF2-40B4-BE49-F238E27FC236}">
                <a16:creationId xmlns:a16="http://schemas.microsoft.com/office/drawing/2014/main" id="{1377D319-ADC6-8227-43E0-66DB9D453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243" y="2028210"/>
            <a:ext cx="1637447" cy="1396203"/>
          </a:xfrm>
          <a:prstGeom prst="rect">
            <a:avLst/>
          </a:prstGeom>
        </p:spPr>
      </p:pic>
      <p:pic>
        <p:nvPicPr>
          <p:cNvPr id="18" name="Picture 17" descr="An orange pitcher with a handle&#10;&#10;Description automatically generated with low confidence">
            <a:extLst>
              <a:ext uri="{FF2B5EF4-FFF2-40B4-BE49-F238E27FC236}">
                <a16:creationId xmlns:a16="http://schemas.microsoft.com/office/drawing/2014/main" id="{D156F31B-8A1A-7166-0920-FB71CB30A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499" y="4455272"/>
            <a:ext cx="1448380" cy="1267332"/>
          </a:xfrm>
          <a:prstGeom prst="rect">
            <a:avLst/>
          </a:prstGeom>
        </p:spPr>
      </p:pic>
      <p:pic>
        <p:nvPicPr>
          <p:cNvPr id="19" name="Picture 18" descr="A cartoon of a child sitting at a desk writ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AA66EA2D-616B-1D51-327D-DF4AA040B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083" y="4306912"/>
            <a:ext cx="1365070" cy="1539631"/>
          </a:xfrm>
          <a:prstGeom prst="rect">
            <a:avLst/>
          </a:prstGeom>
        </p:spPr>
      </p:pic>
      <p:pic>
        <p:nvPicPr>
          <p:cNvPr id="11" name="Picture 10" descr="A picture containing rabbit, cartoon, animal figure, penguin&#10;&#10;Description automatically generated">
            <a:extLst>
              <a:ext uri="{FF2B5EF4-FFF2-40B4-BE49-F238E27FC236}">
                <a16:creationId xmlns:a16="http://schemas.microsoft.com/office/drawing/2014/main" id="{FCAB5885-A262-45E7-A749-9433CC3B8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91" r="17326" b="40216"/>
          <a:stretch/>
        </p:blipFill>
        <p:spPr>
          <a:xfrm>
            <a:off x="9458981" y="1702074"/>
            <a:ext cx="1651325" cy="1914352"/>
          </a:xfrm>
          <a:prstGeom prst="rect">
            <a:avLst/>
          </a:prstGeom>
        </p:spPr>
      </p:pic>
      <p:pic>
        <p:nvPicPr>
          <p:cNvPr id="21" name="Picture 20" descr="A red thumb down symbol&#10;&#10;Description automatically generated with low confidence">
            <a:extLst>
              <a:ext uri="{FF2B5EF4-FFF2-40B4-BE49-F238E27FC236}">
                <a16:creationId xmlns:a16="http://schemas.microsoft.com/office/drawing/2014/main" id="{070D5E7C-33DD-2C66-9811-DBB1F1B08B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1923" y="4535612"/>
            <a:ext cx="1260737" cy="1264535"/>
          </a:xfrm>
          <a:prstGeom prst="rect">
            <a:avLst/>
          </a:prstGeom>
        </p:spPr>
      </p:pic>
      <p:pic>
        <p:nvPicPr>
          <p:cNvPr id="2" name="Picture 1" descr="A picture containing bed, furniture, white&#10;&#10;Description automatically generated">
            <a:extLst>
              <a:ext uri="{FF2B5EF4-FFF2-40B4-BE49-F238E27FC236}">
                <a16:creationId xmlns:a16="http://schemas.microsoft.com/office/drawing/2014/main" id="{58EA2A42-D3B3-226F-C3EF-4B52E0371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379" y="1986102"/>
            <a:ext cx="1651325" cy="16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11</a:t>
            </a:fld>
            <a:endParaRPr lang="en-US" dirty="0">
              <a:latin typeface="Sassoon Sans US 2023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2BE7-CB42-66E7-70A7-A9B1B18541AD}"/>
              </a:ext>
            </a:extLst>
          </p:cNvPr>
          <p:cNvCxnSpPr>
            <a:cxnSpLocks/>
          </p:cNvCxnSpPr>
          <p:nvPr/>
        </p:nvCxnSpPr>
        <p:spPr>
          <a:xfrm>
            <a:off x="1483382" y="4364039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08FCE0-A5C3-21A2-C7BC-C1D02098F176}"/>
              </a:ext>
            </a:extLst>
          </p:cNvPr>
          <p:cNvCxnSpPr>
            <a:cxnSpLocks/>
          </p:cNvCxnSpPr>
          <p:nvPr/>
        </p:nvCxnSpPr>
        <p:spPr>
          <a:xfrm>
            <a:off x="8883159" y="4364039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5666405-7408-E8D2-9C47-F07C4726037A}"/>
              </a:ext>
            </a:extLst>
          </p:cNvPr>
          <p:cNvSpPr txBox="1">
            <a:spLocks/>
          </p:cNvSpPr>
          <p:nvPr/>
        </p:nvSpPr>
        <p:spPr>
          <a:xfrm>
            <a:off x="1763052" y="4913724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Choose one of this week’s words to write in a sentence.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9CBEAA-443F-3E8A-A1B8-53D20D9271B4}"/>
              </a:ext>
            </a:extLst>
          </p:cNvPr>
          <p:cNvCxnSpPr>
            <a:cxnSpLocks/>
          </p:cNvCxnSpPr>
          <p:nvPr/>
        </p:nvCxnSpPr>
        <p:spPr>
          <a:xfrm>
            <a:off x="573437" y="58058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AA92FD-5167-F30E-C1B8-4CB54C1CFCF3}"/>
              </a:ext>
            </a:extLst>
          </p:cNvPr>
          <p:cNvCxnSpPr>
            <a:cxnSpLocks/>
          </p:cNvCxnSpPr>
          <p:nvPr/>
        </p:nvCxnSpPr>
        <p:spPr>
          <a:xfrm>
            <a:off x="573437" y="63638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78BF677-B238-866C-93A8-A884019396AB}"/>
              </a:ext>
            </a:extLst>
          </p:cNvPr>
          <p:cNvSpPr txBox="1"/>
          <p:nvPr/>
        </p:nvSpPr>
        <p:spPr>
          <a:xfrm>
            <a:off x="2841872" y="5384538"/>
            <a:ext cx="664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He has </a:t>
            </a:r>
            <a:r>
              <a:rPr lang="en-US" sz="2400" dirty="0">
                <a:latin typeface="Sassoon Sans US 2023" pitchFamily="2" charset="77"/>
              </a:rPr>
              <a:t>fun 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in the sun.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72698E-1722-3681-8F81-733881BD47D2}"/>
              </a:ext>
            </a:extLst>
          </p:cNvPr>
          <p:cNvSpPr txBox="1"/>
          <p:nvPr/>
        </p:nvSpPr>
        <p:spPr>
          <a:xfrm>
            <a:off x="1725305" y="3925897"/>
            <a:ext cx="136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pen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81D00-F86C-54F2-93AC-69DF0D13D1DB}"/>
              </a:ext>
            </a:extLst>
          </p:cNvPr>
          <p:cNvSpPr txBox="1"/>
          <p:nvPr/>
        </p:nvSpPr>
        <p:spPr>
          <a:xfrm>
            <a:off x="9043255" y="3925897"/>
            <a:ext cx="158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lid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6E68E-57A5-0398-1088-FB145E260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Short Vowel - Closed Syllable / CVC Review</a:t>
            </a:r>
            <a:endParaRPr lang="en-GB" dirty="0">
              <a:latin typeface="Sassoon Sans US 2023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7EE69C-5468-D07A-58C0-C2C4F3EA9C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C4DD3C-FD7E-11BC-533D-896D269C2BED}"/>
              </a:ext>
            </a:extLst>
          </p:cNvPr>
          <p:cNvCxnSpPr>
            <a:cxnSpLocks/>
          </p:cNvCxnSpPr>
          <p:nvPr/>
        </p:nvCxnSpPr>
        <p:spPr>
          <a:xfrm>
            <a:off x="5208395" y="4364039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6B865B0-DD30-618E-EFD5-08E03C67B360}"/>
              </a:ext>
            </a:extLst>
          </p:cNvPr>
          <p:cNvSpPr txBox="1"/>
          <p:nvPr/>
        </p:nvSpPr>
        <p:spPr>
          <a:xfrm>
            <a:off x="5332139" y="3925897"/>
            <a:ext cx="152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rag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5" name="Picture 4" descr="A red pen with silver accents&#10;&#10;Description automatically generated with low confidence">
            <a:extLst>
              <a:ext uri="{FF2B5EF4-FFF2-40B4-BE49-F238E27FC236}">
                <a16:creationId xmlns:a16="http://schemas.microsoft.com/office/drawing/2014/main" id="{24339011-7E22-6E8A-952A-9B79883FB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327">
            <a:off x="1563819" y="2093661"/>
            <a:ext cx="1748363" cy="1748363"/>
          </a:xfrm>
          <a:prstGeom prst="rect">
            <a:avLst/>
          </a:prstGeom>
        </p:spPr>
      </p:pic>
      <p:pic>
        <p:nvPicPr>
          <p:cNvPr id="14" name="Picture 13" descr="A picture containing craft, origami, yellow, towel&#10;&#10;Description automatically generated">
            <a:extLst>
              <a:ext uri="{FF2B5EF4-FFF2-40B4-BE49-F238E27FC236}">
                <a16:creationId xmlns:a16="http://schemas.microsoft.com/office/drawing/2014/main" id="{1C93C309-70AF-4E49-6A8A-3B031767A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00415">
            <a:off x="5092229" y="1931576"/>
            <a:ext cx="2061132" cy="2075106"/>
          </a:xfrm>
          <a:prstGeom prst="rect">
            <a:avLst/>
          </a:prstGeom>
        </p:spPr>
      </p:pic>
      <p:pic>
        <p:nvPicPr>
          <p:cNvPr id="16" name="Picture 15" descr="A silver pot with a lid&#10;&#10;Description automatically generated with low confidence">
            <a:extLst>
              <a:ext uri="{FF2B5EF4-FFF2-40B4-BE49-F238E27FC236}">
                <a16:creationId xmlns:a16="http://schemas.microsoft.com/office/drawing/2014/main" id="{24D87336-B7CA-AC7B-5BA4-52E41AC87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569" y="1967786"/>
            <a:ext cx="2167254" cy="197884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A6C0268-BFC1-FCCB-FC46-17084ECE3FF1}"/>
              </a:ext>
            </a:extLst>
          </p:cNvPr>
          <p:cNvCxnSpPr>
            <a:cxnSpLocks/>
          </p:cNvCxnSpPr>
          <p:nvPr/>
        </p:nvCxnSpPr>
        <p:spPr>
          <a:xfrm flipH="1" flipV="1">
            <a:off x="10631694" y="2830743"/>
            <a:ext cx="160693" cy="2882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2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645A67C-38AE-4B89-48DA-14D1CA580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effectLst/>
                <a:ea typeface="+mn-ea"/>
                <a:cs typeface="+mn-cs"/>
              </a:rPr>
              <a:t>To spell words using sound-spelling patterns and phonemic awareness</a:t>
            </a:r>
            <a:endParaRPr lang="en-US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To spell words with closed syllables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277153" y="1728968"/>
            <a:ext cx="1163769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  <a:latin typeface="Sassoon Sans US 2023" pitchFamily="2" charset="77"/>
              </a:rPr>
              <a:t>Choose one of your words to complete the two sentences. Try to write three sentences of your own.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960F0E-B594-579D-CE10-4CAD6CF4E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741211"/>
              </p:ext>
            </p:extLst>
          </p:nvPr>
        </p:nvGraphicFramePr>
        <p:xfrm>
          <a:off x="490359" y="2255519"/>
          <a:ext cx="1681240" cy="4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jug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rag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fun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cot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lid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B16A8BEA-BD07-97A0-5E8D-9589C27FE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618760"/>
              </p:ext>
            </p:extLst>
          </p:nvPr>
        </p:nvGraphicFramePr>
        <p:xfrm>
          <a:off x="2497856" y="2255517"/>
          <a:ext cx="9227681" cy="42352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55604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Sassoon Sans US 2023" pitchFamily="2" charset="77"/>
                        </a:rPr>
                        <a:t>I had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</a:t>
                      </a:r>
                      <a:r>
                        <a:rPr lang="en-US" b="0" i="0" dirty="0">
                          <a:latin typeface="Sassoon Sans US 2023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I twist the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</a:t>
                      </a:r>
                      <a:r>
                        <a:rPr lang="en-US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0" i="0" dirty="0">
                          <a:solidFill>
                            <a:prstClr val="black"/>
                          </a:solidFill>
                          <a:latin typeface="Sassoon Sans US 2023" pitchFamily="2" charset="77"/>
                          <a:cs typeface="Calibri" panose="020F0502020204030204" pitchFamily="34" charset="0"/>
                        </a:rPr>
                        <a:t>off.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 </a:t>
                      </a:r>
                      <a:endParaRPr lang="en-GB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759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13</a:t>
            </a:fld>
            <a:endParaRPr lang="en-US" dirty="0">
              <a:latin typeface="Sassoon Sans US 2023" pitchFamily="2" charset="77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3F127C-8745-8DB0-C3C1-E9B8DB615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06597"/>
              </p:ext>
            </p:extLst>
          </p:nvPr>
        </p:nvGraphicFramePr>
        <p:xfrm>
          <a:off x="490359" y="1857377"/>
          <a:ext cx="1681240" cy="4619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jug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rag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fun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cot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lid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3" name="Table 27">
            <a:extLst>
              <a:ext uri="{FF2B5EF4-FFF2-40B4-BE49-F238E27FC236}">
                <a16:creationId xmlns:a16="http://schemas.microsoft.com/office/drawing/2014/main" id="{1895D366-7A90-94C7-1286-021E6CEB2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535489"/>
              </p:ext>
            </p:extLst>
          </p:nvPr>
        </p:nvGraphicFramePr>
        <p:xfrm>
          <a:off x="2497856" y="1857375"/>
          <a:ext cx="9227681" cy="4619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606443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Sassoon Sans US 2023" pitchFamily="2" charset="77"/>
                        </a:rPr>
                        <a:t>I had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</a:t>
                      </a:r>
                      <a:r>
                        <a:rPr lang="en-US" b="0" i="0" dirty="0">
                          <a:latin typeface="Sassoon Sans US 2023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I twist the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</a:t>
                      </a:r>
                      <a:r>
                        <a:rPr lang="en-US" b="0" i="0" dirty="0">
                          <a:solidFill>
                            <a:prstClr val="black"/>
                          </a:solidFill>
                          <a:latin typeface="Sassoon Sans US 2023" pitchFamily="2" charset="77"/>
                          <a:cs typeface="Calibri" panose="020F0502020204030204" pitchFamily="34" charset="0"/>
                        </a:rPr>
                        <a:t> off.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 </a:t>
                      </a:r>
                      <a:endParaRPr lang="en-GB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The milk went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</a:t>
                      </a: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.</a:t>
                      </a:r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I jump on the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</a:t>
                      </a: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.</a:t>
                      </a:r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The dog wagged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 </a:t>
                      </a:r>
                      <a:r>
                        <a:rPr lang="en-US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cs typeface="Arial" panose="020B0604020202020204" pitchFamily="34" charset="0"/>
                        </a:rPr>
                        <a:t>tail.</a:t>
                      </a:r>
                      <a:endParaRPr lang="en-GB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23629F9-58EB-0988-E998-07F87748AC91}"/>
              </a:ext>
            </a:extLst>
          </p:cNvPr>
          <p:cNvSpPr txBox="1"/>
          <p:nvPr/>
        </p:nvSpPr>
        <p:spPr>
          <a:xfrm>
            <a:off x="5879870" y="3396881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lid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00B51-B551-D0E3-2B4C-7E7D1D7CD8A5}"/>
              </a:ext>
            </a:extLst>
          </p:cNvPr>
          <p:cNvSpPr txBox="1"/>
          <p:nvPr/>
        </p:nvSpPr>
        <p:spPr>
          <a:xfrm>
            <a:off x="3005248" y="34575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lid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17CD7-F947-71F2-D020-EF0FA24C7D28}"/>
              </a:ext>
            </a:extLst>
          </p:cNvPr>
          <p:cNvSpPr txBox="1"/>
          <p:nvPr/>
        </p:nvSpPr>
        <p:spPr>
          <a:xfrm>
            <a:off x="3005248" y="26574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fun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5798-B01C-FCF3-4015-0B276C96BB7B}"/>
              </a:ext>
            </a:extLst>
          </p:cNvPr>
          <p:cNvSpPr txBox="1"/>
          <p:nvPr/>
        </p:nvSpPr>
        <p:spPr>
          <a:xfrm>
            <a:off x="3005248" y="4243388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bad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14C7B-873C-DF95-1DA7-71E240704B46}"/>
              </a:ext>
            </a:extLst>
          </p:cNvPr>
          <p:cNvSpPr txBox="1"/>
          <p:nvPr/>
        </p:nvSpPr>
        <p:spPr>
          <a:xfrm>
            <a:off x="3005248" y="5072063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cot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9D000-C2C5-B2F3-7F25-7D1E6EAE314C}"/>
              </a:ext>
            </a:extLst>
          </p:cNvPr>
          <p:cNvSpPr txBox="1"/>
          <p:nvPr/>
        </p:nvSpPr>
        <p:spPr>
          <a:xfrm>
            <a:off x="3005248" y="5857875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its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27F484-EE43-365E-1EB5-DA2E0BE62507}"/>
              </a:ext>
            </a:extLst>
          </p:cNvPr>
          <p:cNvSpPr txBox="1"/>
          <p:nvPr/>
        </p:nvSpPr>
        <p:spPr>
          <a:xfrm>
            <a:off x="5728380" y="2604393"/>
            <a:ext cx="73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fun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CFF59-31E5-6578-4ABD-C6690B90E0DC}"/>
              </a:ext>
            </a:extLst>
          </p:cNvPr>
          <p:cNvSpPr txBox="1"/>
          <p:nvPr/>
        </p:nvSpPr>
        <p:spPr>
          <a:xfrm>
            <a:off x="6476962" y="4214083"/>
            <a:ext cx="992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3760"/>
                </a:solidFill>
                <a:latin typeface="Sassoon Sans US 2023" pitchFamily="2" charset="77"/>
              </a:rPr>
              <a:t>bad</a:t>
            </a:r>
            <a:endParaRPr lang="en-GB" sz="22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155473-7CAA-D93F-3D50-57E60FB1F48A}"/>
              </a:ext>
            </a:extLst>
          </p:cNvPr>
          <p:cNvSpPr txBox="1"/>
          <p:nvPr/>
        </p:nvSpPr>
        <p:spPr>
          <a:xfrm>
            <a:off x="6171308" y="4993160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cot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5F2EA1-A2B6-1816-2BEB-54B068F5B61F}"/>
              </a:ext>
            </a:extLst>
          </p:cNvPr>
          <p:cNvSpPr txBox="1"/>
          <p:nvPr/>
        </p:nvSpPr>
        <p:spPr>
          <a:xfrm>
            <a:off x="6511706" y="5817297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its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3E65DF-07CD-B269-DDD3-D7F2AF4B96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Short Vowel - Closed Syllable / CVC Review</a:t>
            </a:r>
            <a:endParaRPr lang="en-GB" dirty="0">
              <a:latin typeface="Sassoon Sans US 2023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29A0FA-2F4B-DBE6-CAAB-8C689E0A99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2459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1332612" y="2146876"/>
            <a:ext cx="9526772" cy="6799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0"/>
              </a:rPr>
              <a:t>She used a red </a:t>
            </a:r>
            <a:r>
              <a:rPr lang="en-GB" sz="2800" dirty="0">
                <a:latin typeface="Sassoon Sans US 2023" pitchFamily="2" charset="0"/>
                <a:cs typeface="Arial" panose="020B0604020202020204" pitchFamily="34" charset="0"/>
              </a:rPr>
              <a:t>______ to mark the wrong answers</a:t>
            </a:r>
            <a:r>
              <a:rPr lang="en-GB" sz="2800" dirty="0">
                <a:latin typeface="Sassoon Sans US 2023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4791244" y="2087651"/>
            <a:ext cx="700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pen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598105" y="5201768"/>
            <a:ext cx="9957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pen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61D72C-1CA2-B679-9507-F41E0228DCE5}"/>
              </a:ext>
            </a:extLst>
          </p:cNvPr>
          <p:cNvGrpSpPr/>
          <p:nvPr/>
        </p:nvGrpSpPr>
        <p:grpSpPr>
          <a:xfrm>
            <a:off x="5758269" y="5971209"/>
            <a:ext cx="688361" cy="165109"/>
            <a:chOff x="4453662" y="3199988"/>
            <a:chExt cx="688361" cy="1651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83BC9E-98C2-43B0-685D-2613C547FB43}"/>
                </a:ext>
              </a:extLst>
            </p:cNvPr>
            <p:cNvSpPr/>
            <p:nvPr/>
          </p:nvSpPr>
          <p:spPr>
            <a:xfrm>
              <a:off x="4453662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B567F9-77ED-C5E1-3B12-451E9D02E3D7}"/>
                </a:ext>
              </a:extLst>
            </p:cNvPr>
            <p:cNvSpPr/>
            <p:nvPr/>
          </p:nvSpPr>
          <p:spPr>
            <a:xfrm>
              <a:off x="4727258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F7FE301-7EFB-F50D-ADE1-D69C52E27879}"/>
                </a:ext>
              </a:extLst>
            </p:cNvPr>
            <p:cNvSpPr/>
            <p:nvPr/>
          </p:nvSpPr>
          <p:spPr>
            <a:xfrm>
              <a:off x="4984490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F617F2-CD39-C43C-F538-69F64127868E}"/>
              </a:ext>
            </a:extLst>
          </p:cNvPr>
          <p:cNvSpPr txBox="1"/>
          <p:nvPr/>
        </p:nvSpPr>
        <p:spPr>
          <a:xfrm rot="20540371">
            <a:off x="4196088" y="3923179"/>
            <a:ext cx="749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FF3760"/>
                </a:solidFill>
                <a:latin typeface="Sassoon Sans US 2023" pitchFamily="2" charset="77"/>
              </a:rPr>
              <a:t>x</a:t>
            </a:r>
            <a:endParaRPr lang="en-GB" sz="60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7" name="Picture 6" descr="A red pen with silver accents&#10;&#10;Description automatically generated with low confidence">
            <a:extLst>
              <a:ext uri="{FF2B5EF4-FFF2-40B4-BE49-F238E27FC236}">
                <a16:creationId xmlns:a16="http://schemas.microsoft.com/office/drawing/2014/main" id="{209D36D1-3DAE-51C7-E1B7-D4F8024A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68280">
            <a:off x="4858779" y="2514891"/>
            <a:ext cx="2920625" cy="29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5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614893" y="2033995"/>
            <a:ext cx="7157613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The bunnies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</a:rPr>
              <a:t>through the garden.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5269425" y="1973461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hop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580472" y="5400992"/>
            <a:ext cx="1031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hop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776DF1-ECD6-4CA3-75F4-37D5800E79B2}"/>
              </a:ext>
            </a:extLst>
          </p:cNvPr>
          <p:cNvGrpSpPr/>
          <p:nvPr/>
        </p:nvGrpSpPr>
        <p:grpSpPr>
          <a:xfrm>
            <a:off x="5732947" y="6101499"/>
            <a:ext cx="735931" cy="157531"/>
            <a:chOff x="4384837" y="3203777"/>
            <a:chExt cx="735931" cy="1575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CA69F1-634A-EEC6-8FF7-9949CE36F003}"/>
                </a:ext>
              </a:extLst>
            </p:cNvPr>
            <p:cNvSpPr/>
            <p:nvPr/>
          </p:nvSpPr>
          <p:spPr>
            <a:xfrm>
              <a:off x="4384837" y="3203777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643E24-35FE-F14E-E4EE-6A6F372B54CF}"/>
                </a:ext>
              </a:extLst>
            </p:cNvPr>
            <p:cNvSpPr/>
            <p:nvPr/>
          </p:nvSpPr>
          <p:spPr>
            <a:xfrm>
              <a:off x="4674017" y="3203777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9E2BBD6-EA5A-EE28-9F5F-68CBC24A88E5}"/>
                </a:ext>
              </a:extLst>
            </p:cNvPr>
            <p:cNvSpPr/>
            <p:nvPr/>
          </p:nvSpPr>
          <p:spPr>
            <a:xfrm>
              <a:off x="4963235" y="3203777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8" name="Picture 7" descr="A picture containing rabbit, cartoon, animal figure, penguin&#10;&#10;Description automatically generated">
            <a:extLst>
              <a:ext uri="{FF2B5EF4-FFF2-40B4-BE49-F238E27FC236}">
                <a16:creationId xmlns:a16="http://schemas.microsoft.com/office/drawing/2014/main" id="{AF00B6A1-2E5A-A565-8E36-CA0151F68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118" y="2739665"/>
            <a:ext cx="4865760" cy="27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1811077" y="2039173"/>
            <a:ext cx="8569842" cy="7837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0"/>
              </a:rPr>
              <a:t>It would be </a:t>
            </a:r>
            <a:r>
              <a:rPr lang="en-GB" sz="2800" dirty="0">
                <a:latin typeface="Sassoon Sans US 2023" pitchFamily="2" charset="0"/>
                <a:cs typeface="Arial" panose="020B0604020202020204" pitchFamily="34" charset="0"/>
              </a:rPr>
              <a:t>______ to go to a carnival</a:t>
            </a:r>
            <a:r>
              <a:rPr lang="en-GB" sz="2800" dirty="0">
                <a:latin typeface="Sassoon Sans US 2023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5241522" y="197283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fun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649401" y="5413345"/>
            <a:ext cx="893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fun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01FBE7-B5D6-D075-D19C-0E350947E9EA}"/>
              </a:ext>
            </a:extLst>
          </p:cNvPr>
          <p:cNvGrpSpPr/>
          <p:nvPr/>
        </p:nvGrpSpPr>
        <p:grpSpPr>
          <a:xfrm>
            <a:off x="5745002" y="6038785"/>
            <a:ext cx="624726" cy="144001"/>
            <a:chOff x="6211747" y="6070554"/>
            <a:chExt cx="624726" cy="1440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6211747" y="6070555"/>
              <a:ext cx="144001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D802E6-656B-9064-C636-72C15FE5945F}"/>
                </a:ext>
              </a:extLst>
            </p:cNvPr>
            <p:cNvSpPr/>
            <p:nvPr/>
          </p:nvSpPr>
          <p:spPr>
            <a:xfrm>
              <a:off x="6416046" y="6070554"/>
              <a:ext cx="144000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762CA60-B5FA-707F-B03F-001C5BE28885}"/>
                </a:ext>
              </a:extLst>
            </p:cNvPr>
            <p:cNvSpPr/>
            <p:nvPr/>
          </p:nvSpPr>
          <p:spPr>
            <a:xfrm>
              <a:off x="6692473" y="6070554"/>
              <a:ext cx="144000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9" name="Picture 8" descr="A group of circus tents and ferris wheel&#10;&#10;Description automatically generated with low confidence">
            <a:extLst>
              <a:ext uri="{FF2B5EF4-FFF2-40B4-BE49-F238E27FC236}">
                <a16:creationId xmlns:a16="http://schemas.microsoft.com/office/drawing/2014/main" id="{D5FDC242-DA77-F207-B591-D9C71678C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85" r="43378"/>
          <a:stretch/>
        </p:blipFill>
        <p:spPr>
          <a:xfrm>
            <a:off x="3879806" y="2969748"/>
            <a:ext cx="1991825" cy="1926624"/>
          </a:xfrm>
          <a:prstGeom prst="rect">
            <a:avLst/>
          </a:prstGeom>
        </p:spPr>
      </p:pic>
      <p:pic>
        <p:nvPicPr>
          <p:cNvPr id="12" name="Picture 11" descr="A group of circus tents and ferris wheel&#10;&#10;Description automatically generated with low confidence">
            <a:extLst>
              <a:ext uri="{FF2B5EF4-FFF2-40B4-BE49-F238E27FC236}">
                <a16:creationId xmlns:a16="http://schemas.microsoft.com/office/drawing/2014/main" id="{6F356363-FE55-1D3B-A3F5-19DAB22A4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29" b="56927"/>
          <a:stretch/>
        </p:blipFill>
        <p:spPr>
          <a:xfrm>
            <a:off x="5241522" y="2969748"/>
            <a:ext cx="3048064" cy="22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2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3141788" y="1977973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900" dirty="0">
                <a:latin typeface="Sassoon Sans US 2023" pitchFamily="2" charset="77"/>
              </a:rPr>
              <a:t>The plant is in  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900" dirty="0">
                <a:latin typeface="Sassoon Sans US 2023" pitchFamily="2" charset="77"/>
              </a:rPr>
              <a:t>pot.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6617057" y="1931996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its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744779" y="5461608"/>
            <a:ext cx="702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>
                <a:latin typeface="Sassoon Sans US 2023" pitchFamily="2" charset="77"/>
              </a:rPr>
              <a:t>its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0C749C-11C0-9D1B-28F4-D92F10CBFDC3}"/>
              </a:ext>
            </a:extLst>
          </p:cNvPr>
          <p:cNvGrpSpPr/>
          <p:nvPr/>
        </p:nvGrpSpPr>
        <p:grpSpPr>
          <a:xfrm>
            <a:off x="5817122" y="6121500"/>
            <a:ext cx="497786" cy="144000"/>
            <a:chOff x="6130157" y="6067171"/>
            <a:chExt cx="497786" cy="144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02B285-122B-B5F2-5431-EDEDD08258F7}"/>
                </a:ext>
              </a:extLst>
            </p:cNvPr>
            <p:cNvSpPr/>
            <p:nvPr/>
          </p:nvSpPr>
          <p:spPr>
            <a:xfrm>
              <a:off x="6130157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F7155D-8049-64B6-615D-83F4974B7100}"/>
                </a:ext>
              </a:extLst>
            </p:cNvPr>
            <p:cNvSpPr/>
            <p:nvPr/>
          </p:nvSpPr>
          <p:spPr>
            <a:xfrm>
              <a:off x="6295339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D5BD60-228C-9D0F-79B7-DD1FCAD1843F}"/>
                </a:ext>
              </a:extLst>
            </p:cNvPr>
            <p:cNvSpPr/>
            <p:nvPr/>
          </p:nvSpPr>
          <p:spPr>
            <a:xfrm>
              <a:off x="6487821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 descr="A plant in a pot&#10;&#10;Description automatically generated">
            <a:extLst>
              <a:ext uri="{FF2B5EF4-FFF2-40B4-BE49-F238E27FC236}">
                <a16:creationId xmlns:a16="http://schemas.microsoft.com/office/drawing/2014/main" id="{07136D96-9C20-5938-0865-1E6287E6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694" y="2686004"/>
            <a:ext cx="1594379" cy="280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632375" y="2057516"/>
            <a:ext cx="6927245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900" dirty="0">
                <a:latin typeface="Sassoon Sans US 2023" pitchFamily="2" charset="77"/>
              </a:rPr>
              <a:t>She wiped up the mess with a 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2900" dirty="0">
                <a:latin typeface="Sassoon Sans US 2023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910553" y="2007484"/>
            <a:ext cx="665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rag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625355" y="5403368"/>
            <a:ext cx="941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rag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893CDF-2ED6-F771-60C5-9C61FDD940CA}"/>
              </a:ext>
            </a:extLst>
          </p:cNvPr>
          <p:cNvGrpSpPr/>
          <p:nvPr/>
        </p:nvGrpSpPr>
        <p:grpSpPr>
          <a:xfrm>
            <a:off x="5724261" y="6161080"/>
            <a:ext cx="694661" cy="165109"/>
            <a:chOff x="4553107" y="3199988"/>
            <a:chExt cx="694661" cy="1651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5B0AD2-C493-645C-7A47-26F74A4D3949}"/>
                </a:ext>
              </a:extLst>
            </p:cNvPr>
            <p:cNvSpPr/>
            <p:nvPr/>
          </p:nvSpPr>
          <p:spPr>
            <a:xfrm>
              <a:off x="4553107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4A771F-337B-F2A0-54B6-4C51AB6C2754}"/>
                </a:ext>
              </a:extLst>
            </p:cNvPr>
            <p:cNvSpPr/>
            <p:nvPr/>
          </p:nvSpPr>
          <p:spPr>
            <a:xfrm>
              <a:off x="4784998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5A32AC0-C494-943C-CC2B-45C6B1EFD821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7" name="Picture 6" descr="A picture containing craft, origami, yellow, towel&#10;&#10;Description automatically generated">
            <a:extLst>
              <a:ext uri="{FF2B5EF4-FFF2-40B4-BE49-F238E27FC236}">
                <a16:creationId xmlns:a16="http://schemas.microsoft.com/office/drawing/2014/main" id="{330685F2-D8E5-5925-7F14-5A1F4786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07408">
            <a:off x="4618833" y="2663396"/>
            <a:ext cx="2954329" cy="29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8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4460CA-C217-753B-14E1-38EF6B45C9E9}"/>
              </a:ext>
            </a:extLst>
          </p:cNvPr>
          <p:cNvSpPr/>
          <p:nvPr/>
        </p:nvSpPr>
        <p:spPr>
          <a:xfrm>
            <a:off x="2310835" y="1825672"/>
            <a:ext cx="1011815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latin typeface="Sassoon Sans US 2023" pitchFamily="2" charset="0"/>
              </a:rPr>
              <a:t>sat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45DC9-B9D7-956F-5FCD-76F43E67D012}"/>
              </a:ext>
            </a:extLst>
          </p:cNvPr>
          <p:cNvSpPr/>
          <p:nvPr/>
        </p:nvSpPr>
        <p:spPr>
          <a:xfrm>
            <a:off x="5520850" y="1831377"/>
            <a:ext cx="1101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Sassoon Sans US 2023" pitchFamily="2" charset="0"/>
              </a:rPr>
              <a:t>tap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6AAFC-D14F-743E-AF02-747871A90B3C}"/>
              </a:ext>
            </a:extLst>
          </p:cNvPr>
          <p:cNvSpPr/>
          <p:nvPr/>
        </p:nvSpPr>
        <p:spPr>
          <a:xfrm>
            <a:off x="8814221" y="1825672"/>
            <a:ext cx="1156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Sassoon Sans US 2023" pitchFamily="2" charset="0"/>
              </a:rPr>
              <a:t>cup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11B374-9DDA-DA02-2162-F3E0A9A92CEA}"/>
              </a:ext>
            </a:extLst>
          </p:cNvPr>
          <p:cNvSpPr/>
          <p:nvPr/>
        </p:nvSpPr>
        <p:spPr>
          <a:xfrm>
            <a:off x="2199425" y="2912189"/>
            <a:ext cx="123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Sassoon Sans US 2023" pitchFamily="2" charset="0"/>
              </a:rPr>
              <a:t>dog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594DFE-1191-5B21-46AF-5E3E7CF9D71A}"/>
              </a:ext>
            </a:extLst>
          </p:cNvPr>
          <p:cNvSpPr/>
          <p:nvPr/>
        </p:nvSpPr>
        <p:spPr>
          <a:xfrm>
            <a:off x="5427074" y="2912189"/>
            <a:ext cx="1289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latin typeface="Sassoon Sans US 2023" pitchFamily="2" charset="0"/>
              </a:rPr>
              <a:t>snip</a:t>
            </a:r>
            <a:endParaRPr lang="en-GB" sz="5400" b="0" cap="none" spc="0" dirty="0">
              <a:ln w="0"/>
              <a:latin typeface="Sassoon Sans US 202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D5CCD-759F-1983-E85E-B46EE7FBA0E1}"/>
              </a:ext>
            </a:extLst>
          </p:cNvPr>
          <p:cNvSpPr/>
          <p:nvPr/>
        </p:nvSpPr>
        <p:spPr>
          <a:xfrm>
            <a:off x="8839582" y="2912189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Sassoon Sans US 2023" pitchFamily="2" charset="0"/>
              </a:rPr>
              <a:t>rest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A10E44-0CE9-FF4C-586E-20BFBC8CAEE5}"/>
              </a:ext>
            </a:extLst>
          </p:cNvPr>
          <p:cNvGrpSpPr/>
          <p:nvPr/>
        </p:nvGrpSpPr>
        <p:grpSpPr>
          <a:xfrm>
            <a:off x="2446858" y="2615788"/>
            <a:ext cx="743487" cy="157567"/>
            <a:chOff x="6190502" y="2224078"/>
            <a:chExt cx="743487" cy="157567"/>
          </a:xfrm>
          <a:solidFill>
            <a:srgbClr val="3372DC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82699B-F465-8E17-D4EE-3F7A14407892}"/>
                </a:ext>
              </a:extLst>
            </p:cNvPr>
            <p:cNvSpPr/>
            <p:nvPr/>
          </p:nvSpPr>
          <p:spPr>
            <a:xfrm>
              <a:off x="6190502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830493E-9A64-9CA9-A36C-739DEA8A7DCA}"/>
                </a:ext>
              </a:extLst>
            </p:cNvPr>
            <p:cNvSpPr/>
            <p:nvPr/>
          </p:nvSpPr>
          <p:spPr>
            <a:xfrm>
              <a:off x="6487351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DDD400-475D-D84C-A0AF-3F26D7C206D6}"/>
                </a:ext>
              </a:extLst>
            </p:cNvPr>
            <p:cNvSpPr/>
            <p:nvPr/>
          </p:nvSpPr>
          <p:spPr>
            <a:xfrm>
              <a:off x="6776456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FC96FA-ECE7-BD30-D253-AB19D2E4F2A8}"/>
              </a:ext>
            </a:extLst>
          </p:cNvPr>
          <p:cNvGrpSpPr/>
          <p:nvPr/>
        </p:nvGrpSpPr>
        <p:grpSpPr>
          <a:xfrm>
            <a:off x="5633262" y="2623786"/>
            <a:ext cx="833271" cy="157567"/>
            <a:chOff x="6131743" y="2224078"/>
            <a:chExt cx="833271" cy="157567"/>
          </a:xfrm>
          <a:solidFill>
            <a:srgbClr val="3372DC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DF9D71E-EF92-CF4E-CD62-92E59FB8F829}"/>
                </a:ext>
              </a:extLst>
            </p:cNvPr>
            <p:cNvSpPr/>
            <p:nvPr/>
          </p:nvSpPr>
          <p:spPr>
            <a:xfrm>
              <a:off x="6131743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9D7AAD-1DBB-7F04-B07F-20D6939D6DF6}"/>
                </a:ext>
              </a:extLst>
            </p:cNvPr>
            <p:cNvSpPr/>
            <p:nvPr/>
          </p:nvSpPr>
          <p:spPr>
            <a:xfrm>
              <a:off x="6436946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465562-B76A-A54C-0177-BBF681E1E075}"/>
                </a:ext>
              </a:extLst>
            </p:cNvPr>
            <p:cNvSpPr/>
            <p:nvPr/>
          </p:nvSpPr>
          <p:spPr>
            <a:xfrm>
              <a:off x="6807481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9C2F66-887D-C1A2-603E-5A57F69DFE95}"/>
              </a:ext>
            </a:extLst>
          </p:cNvPr>
          <p:cNvGrpSpPr/>
          <p:nvPr/>
        </p:nvGrpSpPr>
        <p:grpSpPr>
          <a:xfrm>
            <a:off x="2391951" y="3833311"/>
            <a:ext cx="860979" cy="157567"/>
            <a:chOff x="6238718" y="2224078"/>
            <a:chExt cx="860979" cy="157567"/>
          </a:xfrm>
          <a:solidFill>
            <a:srgbClr val="3372DC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2395D0-8219-B652-4FD8-AA8ECE74FF9A}"/>
                </a:ext>
              </a:extLst>
            </p:cNvPr>
            <p:cNvSpPr/>
            <p:nvPr/>
          </p:nvSpPr>
          <p:spPr>
            <a:xfrm>
              <a:off x="6238718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4BE86F-0D9E-2816-8EC3-C3EF1F5BF3D6}"/>
                </a:ext>
              </a:extLst>
            </p:cNvPr>
            <p:cNvSpPr/>
            <p:nvPr/>
          </p:nvSpPr>
          <p:spPr>
            <a:xfrm>
              <a:off x="6588661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A5EA311-2CA2-F756-50E2-6C7682C9EF55}"/>
                </a:ext>
              </a:extLst>
            </p:cNvPr>
            <p:cNvSpPr/>
            <p:nvPr/>
          </p:nvSpPr>
          <p:spPr>
            <a:xfrm>
              <a:off x="6942164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1A458-8547-A7F2-2B9D-7733B46451EF}"/>
              </a:ext>
            </a:extLst>
          </p:cNvPr>
          <p:cNvGrpSpPr/>
          <p:nvPr/>
        </p:nvGrpSpPr>
        <p:grpSpPr>
          <a:xfrm>
            <a:off x="8975054" y="2615752"/>
            <a:ext cx="843770" cy="157567"/>
            <a:chOff x="6194756" y="2224078"/>
            <a:chExt cx="843770" cy="157567"/>
          </a:xfrm>
          <a:solidFill>
            <a:srgbClr val="3372D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939F72F-7BFC-F52B-9E61-905312227227}"/>
                </a:ext>
              </a:extLst>
            </p:cNvPr>
            <p:cNvSpPr/>
            <p:nvPr/>
          </p:nvSpPr>
          <p:spPr>
            <a:xfrm>
              <a:off x="6194756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D1BB9B9-2119-76A8-64C4-DFC017FB86FC}"/>
                </a:ext>
              </a:extLst>
            </p:cNvPr>
            <p:cNvSpPr/>
            <p:nvPr/>
          </p:nvSpPr>
          <p:spPr>
            <a:xfrm>
              <a:off x="6513121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3E062FF-48A4-5675-5206-539C5D1DD404}"/>
                </a:ext>
              </a:extLst>
            </p:cNvPr>
            <p:cNvSpPr/>
            <p:nvPr/>
          </p:nvSpPr>
          <p:spPr>
            <a:xfrm>
              <a:off x="6880993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2575CB-6948-2EF5-CE33-BC451EBC64E7}"/>
              </a:ext>
            </a:extLst>
          </p:cNvPr>
          <p:cNvGrpSpPr/>
          <p:nvPr/>
        </p:nvGrpSpPr>
        <p:grpSpPr>
          <a:xfrm>
            <a:off x="5563249" y="3700824"/>
            <a:ext cx="996794" cy="161857"/>
            <a:chOff x="4873033" y="6057453"/>
            <a:chExt cx="996794" cy="161857"/>
          </a:xfrm>
          <a:solidFill>
            <a:srgbClr val="3372DC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B317244-9AE1-26B2-990B-A12600D887F0}"/>
                </a:ext>
              </a:extLst>
            </p:cNvPr>
            <p:cNvSpPr/>
            <p:nvPr/>
          </p:nvSpPr>
          <p:spPr>
            <a:xfrm>
              <a:off x="4873033" y="6057453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82CEAA-3933-0B74-630D-A0A8F76D6C5E}"/>
                </a:ext>
              </a:extLst>
            </p:cNvPr>
            <p:cNvSpPr/>
            <p:nvPr/>
          </p:nvSpPr>
          <p:spPr>
            <a:xfrm>
              <a:off x="5432878" y="60617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21DAE29-BB7A-C022-3EEE-A379A5FFB6AB}"/>
                </a:ext>
              </a:extLst>
            </p:cNvPr>
            <p:cNvSpPr/>
            <p:nvPr/>
          </p:nvSpPr>
          <p:spPr>
            <a:xfrm>
              <a:off x="5712294" y="6061779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D2C00F3-9A8D-B936-2FAD-A0639365EF2E}"/>
                </a:ext>
              </a:extLst>
            </p:cNvPr>
            <p:cNvSpPr/>
            <p:nvPr/>
          </p:nvSpPr>
          <p:spPr>
            <a:xfrm>
              <a:off x="5177073" y="605745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30D9A4-D210-1B30-951C-BAB1B51C0CE6}"/>
              </a:ext>
            </a:extLst>
          </p:cNvPr>
          <p:cNvGrpSpPr/>
          <p:nvPr/>
        </p:nvGrpSpPr>
        <p:grpSpPr>
          <a:xfrm>
            <a:off x="390085" y="4634762"/>
            <a:ext cx="3618679" cy="1844522"/>
            <a:chOff x="568620" y="4567405"/>
            <a:chExt cx="3618679" cy="1844522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EC02594-A37B-BEA1-AFC4-1C07B3A1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620" y="4610916"/>
              <a:ext cx="1095796" cy="1801011"/>
            </a:xfrm>
            <a:prstGeom prst="rect">
              <a:avLst/>
            </a:prstGeom>
          </p:spPr>
        </p:pic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3B55AC2-FB8C-E748-C8AB-03EB2594338E}"/>
                </a:ext>
              </a:extLst>
            </p:cNvPr>
            <p:cNvSpPr/>
            <p:nvPr/>
          </p:nvSpPr>
          <p:spPr>
            <a:xfrm rot="16626670">
              <a:off x="2086208" y="4247107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C3DE3FB-F8C8-ADED-CF5D-D8B662C7207E}"/>
                </a:ext>
              </a:extLst>
            </p:cNvPr>
            <p:cNvSpPr txBox="1"/>
            <p:nvPr/>
          </p:nvSpPr>
          <p:spPr>
            <a:xfrm>
              <a:off x="2387656" y="4951432"/>
              <a:ext cx="1618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How many sounds are in this word?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0AFA43-FCE7-B5F0-87EB-02F99FC4E234}"/>
              </a:ext>
            </a:extLst>
          </p:cNvPr>
          <p:cNvGrpSpPr/>
          <p:nvPr/>
        </p:nvGrpSpPr>
        <p:grpSpPr>
          <a:xfrm>
            <a:off x="8120030" y="4643943"/>
            <a:ext cx="3700553" cy="1843196"/>
            <a:chOff x="4372952" y="4567404"/>
            <a:chExt cx="3700553" cy="1843196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7CF1F14B-5432-0916-DAB7-4D695EEA040B}"/>
                </a:ext>
              </a:extLst>
            </p:cNvPr>
            <p:cNvSpPr/>
            <p:nvPr/>
          </p:nvSpPr>
          <p:spPr>
            <a:xfrm rot="16626670">
              <a:off x="5972414" y="4247106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12987A3D-FE87-C519-0C4D-534FE01E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2952" y="4653935"/>
              <a:ext cx="1178251" cy="175666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2F8228E-9E55-903B-092C-DC201B97EB89}"/>
                </a:ext>
              </a:extLst>
            </p:cNvPr>
            <p:cNvSpPr txBox="1"/>
            <p:nvPr/>
          </p:nvSpPr>
          <p:spPr>
            <a:xfrm>
              <a:off x="6375757" y="4840519"/>
              <a:ext cx="14335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You need a dot for each sound you can hear.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13333B-6FAA-AAA6-5483-A35EF5ABBF84}"/>
              </a:ext>
            </a:extLst>
          </p:cNvPr>
          <p:cNvGrpSpPr/>
          <p:nvPr/>
        </p:nvGrpSpPr>
        <p:grpSpPr>
          <a:xfrm>
            <a:off x="8982840" y="3702892"/>
            <a:ext cx="946495" cy="161857"/>
            <a:chOff x="4966723" y="6057453"/>
            <a:chExt cx="946495" cy="161857"/>
          </a:xfrm>
          <a:solidFill>
            <a:srgbClr val="3372DC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8DAA9-093C-FC91-A3B5-6F27A5F45D08}"/>
                </a:ext>
              </a:extLst>
            </p:cNvPr>
            <p:cNvSpPr/>
            <p:nvPr/>
          </p:nvSpPr>
          <p:spPr>
            <a:xfrm>
              <a:off x="4966723" y="6057453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F848C4D-2115-5910-571C-9D31055A5333}"/>
                </a:ext>
              </a:extLst>
            </p:cNvPr>
            <p:cNvSpPr/>
            <p:nvPr/>
          </p:nvSpPr>
          <p:spPr>
            <a:xfrm>
              <a:off x="5494449" y="60617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ECCF12-0D0C-E5A4-C1D8-967D05B5FA2E}"/>
                </a:ext>
              </a:extLst>
            </p:cNvPr>
            <p:cNvSpPr/>
            <p:nvPr/>
          </p:nvSpPr>
          <p:spPr>
            <a:xfrm>
              <a:off x="5755685" y="6061779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C21448F-EDF0-1902-9CB7-23DC26FFC325}"/>
                </a:ext>
              </a:extLst>
            </p:cNvPr>
            <p:cNvSpPr/>
            <p:nvPr/>
          </p:nvSpPr>
          <p:spPr>
            <a:xfrm>
              <a:off x="5228280" y="605745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assoon Sans US 2023" pitchFamily="2" charset="0"/>
              </a:endParaRPr>
            </a:p>
          </p:txBody>
        </p:sp>
      </p:grpSp>
      <p:pic>
        <p:nvPicPr>
          <p:cNvPr id="35" name="Picture 34" descr="A picture containing text, toy, doll, clipart&#10;&#10;Description automatically generated">
            <a:extLst>
              <a:ext uri="{FF2B5EF4-FFF2-40B4-BE49-F238E27FC236}">
                <a16:creationId xmlns:a16="http://schemas.microsoft.com/office/drawing/2014/main" id="{9BE11D2C-BA2F-5160-275C-73D6BFEDB9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259"/>
          <a:stretch/>
        </p:blipFill>
        <p:spPr>
          <a:xfrm>
            <a:off x="4559809" y="4314438"/>
            <a:ext cx="3072381" cy="215525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D513CC-FAAC-FB97-3A93-345A9D87F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56CB17D-A3E1-E2E9-BFD3-2B5AB96BDD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do the sound buttons go in these words?</a:t>
            </a:r>
          </a:p>
        </p:txBody>
      </p:sp>
    </p:spTree>
    <p:extLst>
      <p:ext uri="{BB962C8B-B14F-4D97-AF65-F5344CB8AC3E}">
        <p14:creationId xmlns:p14="http://schemas.microsoft.com/office/powerpoint/2010/main" val="1947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3141788" y="1986190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900" dirty="0">
                <a:latin typeface="Sassoon Sans US 2023" pitchFamily="2" charset="77"/>
              </a:rPr>
              <a:t>We 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900" dirty="0">
                <a:latin typeface="Sassoon Sans US 2023" pitchFamily="2" charset="77"/>
              </a:rPr>
              <a:t>them at the park.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4698975" y="1939151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met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580472" y="5570471"/>
            <a:ext cx="1031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met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0C749C-11C0-9D1B-28F4-D92F10CBFDC3}"/>
              </a:ext>
            </a:extLst>
          </p:cNvPr>
          <p:cNvGrpSpPr/>
          <p:nvPr/>
        </p:nvGrpSpPr>
        <p:grpSpPr>
          <a:xfrm>
            <a:off x="5826897" y="6211171"/>
            <a:ext cx="651696" cy="144000"/>
            <a:chOff x="5719186" y="6067171"/>
            <a:chExt cx="651696" cy="144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C56C0D0-FAE8-6376-6104-760969B758BE}"/>
                </a:ext>
              </a:extLst>
            </p:cNvPr>
            <p:cNvSpPr/>
            <p:nvPr/>
          </p:nvSpPr>
          <p:spPr>
            <a:xfrm>
              <a:off x="5719186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02B285-122B-B5F2-5431-EDEDD08258F7}"/>
                </a:ext>
              </a:extLst>
            </p:cNvPr>
            <p:cNvSpPr/>
            <p:nvPr/>
          </p:nvSpPr>
          <p:spPr>
            <a:xfrm>
              <a:off x="6035672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F7155D-8049-64B6-615D-83F4974B7100}"/>
                </a:ext>
              </a:extLst>
            </p:cNvPr>
            <p:cNvSpPr/>
            <p:nvPr/>
          </p:nvSpPr>
          <p:spPr>
            <a:xfrm>
              <a:off x="6230760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9" name="Picture 8" descr="A bench and trees on a hill&#10;&#10;Description automatically generated with low confidence">
            <a:extLst>
              <a:ext uri="{FF2B5EF4-FFF2-40B4-BE49-F238E27FC236}">
                <a16:creationId xmlns:a16="http://schemas.microsoft.com/office/drawing/2014/main" id="{6DAF4C41-AD2B-FCF1-C06F-709992FCA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981" y="2794866"/>
            <a:ext cx="3216591" cy="2646863"/>
          </a:xfrm>
          <a:prstGeom prst="rect">
            <a:avLst/>
          </a:prstGeom>
        </p:spPr>
      </p:pic>
      <p:pic>
        <p:nvPicPr>
          <p:cNvPr id="5" name="Picture 4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C33D647-850A-3646-524C-AB778BC51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139" y="3689872"/>
            <a:ext cx="1481846" cy="17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5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087146" y="1996520"/>
            <a:ext cx="8017703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900" dirty="0">
                <a:latin typeface="Sassoon Sans US 2023" pitchFamily="2" charset="77"/>
              </a:rPr>
              <a:t>He threw the milk 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900" dirty="0">
                <a:latin typeface="Sassoon Sans US 2023" pitchFamily="2" charset="77"/>
              </a:rPr>
              <a:t>into the recycling bin.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5515650" y="1959297"/>
            <a:ext cx="619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jug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662224" y="5481220"/>
            <a:ext cx="8675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jug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88D684-138D-4B0E-FCEF-6429524FA58C}"/>
              </a:ext>
            </a:extLst>
          </p:cNvPr>
          <p:cNvGrpSpPr/>
          <p:nvPr/>
        </p:nvGrpSpPr>
        <p:grpSpPr>
          <a:xfrm>
            <a:off x="5698943" y="6250661"/>
            <a:ext cx="668408" cy="165109"/>
            <a:chOff x="4453662" y="3199988"/>
            <a:chExt cx="668408" cy="1651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2B891FE-AF16-0D32-86E4-889302B3A939}"/>
                </a:ext>
              </a:extLst>
            </p:cNvPr>
            <p:cNvSpPr/>
            <p:nvPr/>
          </p:nvSpPr>
          <p:spPr>
            <a:xfrm>
              <a:off x="4453662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A61BD5B-41CE-630B-7349-554CA29B8784}"/>
                </a:ext>
              </a:extLst>
            </p:cNvPr>
            <p:cNvSpPr/>
            <p:nvPr/>
          </p:nvSpPr>
          <p:spPr>
            <a:xfrm>
              <a:off x="469889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F32F78-12A4-E799-30C7-A501C3646531}"/>
                </a:ext>
              </a:extLst>
            </p:cNvPr>
            <p:cNvSpPr/>
            <p:nvPr/>
          </p:nvSpPr>
          <p:spPr>
            <a:xfrm>
              <a:off x="4964537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8" name="Picture 7" descr="A blue recycle bin with white arrows&#10;&#10;Description automatically generated">
            <a:extLst>
              <a:ext uri="{FF2B5EF4-FFF2-40B4-BE49-F238E27FC236}">
                <a16:creationId xmlns:a16="http://schemas.microsoft.com/office/drawing/2014/main" id="{D1C7259E-D7D6-214B-45AA-1310BB3D5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37"/>
          <a:stretch/>
        </p:blipFill>
        <p:spPr>
          <a:xfrm>
            <a:off x="5272678" y="2978969"/>
            <a:ext cx="1588443" cy="2373726"/>
          </a:xfrm>
          <a:prstGeom prst="rect">
            <a:avLst/>
          </a:prstGeom>
        </p:spPr>
      </p:pic>
      <p:pic>
        <p:nvPicPr>
          <p:cNvPr id="14" name="Picture 13" descr="A gallon of milk with a blue label&#10;&#10;Description automatically generated with low confidence">
            <a:extLst>
              <a:ext uri="{FF2B5EF4-FFF2-40B4-BE49-F238E27FC236}">
                <a16:creationId xmlns:a16="http://schemas.microsoft.com/office/drawing/2014/main" id="{F90091C4-5525-39CB-8AAA-00C742774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64289">
            <a:off x="5512311" y="2707840"/>
            <a:ext cx="568990" cy="8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1835586" y="1989999"/>
            <a:ext cx="8520824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900" dirty="0">
                <a:latin typeface="Sassoon Sans US 2023" pitchFamily="2" charset="77"/>
              </a:rPr>
              <a:t>She lost the 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900" dirty="0">
                <a:latin typeface="Sassoon Sans US 2023" pitchFamily="2" charset="77"/>
              </a:rPr>
              <a:t>of the peanut butter jar.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4961608" y="1944899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lid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732665" y="5520066"/>
            <a:ext cx="729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lid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BB3A21-25E0-E5AC-59D3-5FCEF3E5247D}"/>
              </a:ext>
            </a:extLst>
          </p:cNvPr>
          <p:cNvGrpSpPr/>
          <p:nvPr/>
        </p:nvGrpSpPr>
        <p:grpSpPr>
          <a:xfrm>
            <a:off x="5800780" y="6155015"/>
            <a:ext cx="481611" cy="144000"/>
            <a:chOff x="5369283" y="2947896"/>
            <a:chExt cx="247470" cy="72000"/>
          </a:xfrm>
          <a:solidFill>
            <a:srgbClr val="3372DC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C32803-17EE-94D9-C30F-418E3C1FE4A9}"/>
                </a:ext>
              </a:extLst>
            </p:cNvPr>
            <p:cNvSpPr/>
            <p:nvPr/>
          </p:nvSpPr>
          <p:spPr>
            <a:xfrm>
              <a:off x="5447875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042213-A80B-6B1F-88A7-E659F225036F}"/>
                </a:ext>
              </a:extLst>
            </p:cNvPr>
            <p:cNvSpPr/>
            <p:nvPr/>
          </p:nvSpPr>
          <p:spPr>
            <a:xfrm>
              <a:off x="5544753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1E8D2FE-E770-6634-083C-11DCF8027BAB}"/>
                </a:ext>
              </a:extLst>
            </p:cNvPr>
            <p:cNvSpPr/>
            <p:nvPr/>
          </p:nvSpPr>
          <p:spPr>
            <a:xfrm>
              <a:off x="5369283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8" name="Picture 7" descr="A jar of peanut butter and peanuts&#10;&#10;Description automatically generated with medium confidence">
            <a:extLst>
              <a:ext uri="{FF2B5EF4-FFF2-40B4-BE49-F238E27FC236}">
                <a16:creationId xmlns:a16="http://schemas.microsoft.com/office/drawing/2014/main" id="{5A123AA6-052E-6D7C-E301-7F5AE6EA0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9471">
            <a:off x="5277765" y="2594882"/>
            <a:ext cx="2009270" cy="27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965789" y="1938881"/>
            <a:ext cx="10260418" cy="108219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900" dirty="0">
                <a:latin typeface="Sassoon Sans US 2023" pitchFamily="2" charset="77"/>
              </a:rPr>
              <a:t>Red Riding Hood had to hide from the big, 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GB" sz="2900" dirty="0">
                <a:latin typeface="Sassoon Sans US 2023" pitchFamily="2" charset="77"/>
              </a:rPr>
              <a:t>wolf.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8496395" y="1988562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bad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574861" y="5441730"/>
            <a:ext cx="10422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bad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BB3A21-25E0-E5AC-59D3-5FCEF3E5247D}"/>
              </a:ext>
            </a:extLst>
          </p:cNvPr>
          <p:cNvGrpSpPr/>
          <p:nvPr/>
        </p:nvGrpSpPr>
        <p:grpSpPr>
          <a:xfrm>
            <a:off x="5750493" y="6078176"/>
            <a:ext cx="690652" cy="144000"/>
            <a:chOff x="5193961" y="2947896"/>
            <a:chExt cx="354883" cy="72000"/>
          </a:xfrm>
          <a:solidFill>
            <a:srgbClr val="3372DC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C32803-17EE-94D9-C30F-418E3C1FE4A9}"/>
                </a:ext>
              </a:extLst>
            </p:cNvPr>
            <p:cNvSpPr/>
            <p:nvPr/>
          </p:nvSpPr>
          <p:spPr>
            <a:xfrm>
              <a:off x="5326888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042213-A80B-6B1F-88A7-E659F225036F}"/>
                </a:ext>
              </a:extLst>
            </p:cNvPr>
            <p:cNvSpPr/>
            <p:nvPr/>
          </p:nvSpPr>
          <p:spPr>
            <a:xfrm>
              <a:off x="547684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1E8D2FE-E770-6634-083C-11DCF8027BAB}"/>
                </a:ext>
              </a:extLst>
            </p:cNvPr>
            <p:cNvSpPr/>
            <p:nvPr/>
          </p:nvSpPr>
          <p:spPr>
            <a:xfrm>
              <a:off x="519396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11" name="Picture 2" descr="Little Red Riding Hood, Cute, Girl">
            <a:extLst>
              <a:ext uri="{FF2B5EF4-FFF2-40B4-BE49-F238E27FC236}">
                <a16:creationId xmlns:a16="http://schemas.microsoft.com/office/drawing/2014/main" id="{271C8AD5-915B-C49D-DE0F-4B0A9EB2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88" y="3156855"/>
            <a:ext cx="891789" cy="17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EEF493C-61D4-D648-D797-EF442372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962" y="2736265"/>
            <a:ext cx="2424120" cy="2913496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A528196-4E1B-5EE8-D87C-146256636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880" y="2877002"/>
            <a:ext cx="3041069" cy="232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5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Cloze Sentences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3152047" y="2055140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</a:rPr>
              <a:t>has green pillows.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4809279" y="200272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cot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658217" y="5486912"/>
            <a:ext cx="8755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cot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0C749C-11C0-9D1B-28F4-D92F10CBFDC3}"/>
              </a:ext>
            </a:extLst>
          </p:cNvPr>
          <p:cNvGrpSpPr/>
          <p:nvPr/>
        </p:nvGrpSpPr>
        <p:grpSpPr>
          <a:xfrm>
            <a:off x="5805496" y="6126336"/>
            <a:ext cx="606601" cy="144000"/>
            <a:chOff x="6278062" y="6067171"/>
            <a:chExt cx="606601" cy="144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02B285-122B-B5F2-5431-EDEDD08258F7}"/>
                </a:ext>
              </a:extLst>
            </p:cNvPr>
            <p:cNvSpPr/>
            <p:nvPr/>
          </p:nvSpPr>
          <p:spPr>
            <a:xfrm>
              <a:off x="6278062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F7155D-8049-64B6-615D-83F4974B7100}"/>
                </a:ext>
              </a:extLst>
            </p:cNvPr>
            <p:cNvSpPr/>
            <p:nvPr/>
          </p:nvSpPr>
          <p:spPr>
            <a:xfrm>
              <a:off x="6522095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D5BD60-228C-9D0F-79B7-DD1FCAD1843F}"/>
                </a:ext>
              </a:extLst>
            </p:cNvPr>
            <p:cNvSpPr/>
            <p:nvPr/>
          </p:nvSpPr>
          <p:spPr>
            <a:xfrm>
              <a:off x="6744541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610E5A-E310-F343-CEFE-370F9D6E483D}"/>
              </a:ext>
            </a:extLst>
          </p:cNvPr>
          <p:cNvGrpSpPr/>
          <p:nvPr/>
        </p:nvGrpSpPr>
        <p:grpSpPr>
          <a:xfrm>
            <a:off x="3515924" y="967433"/>
            <a:ext cx="4649496" cy="4649496"/>
            <a:chOff x="3515924" y="905648"/>
            <a:chExt cx="4649496" cy="4649496"/>
          </a:xfrm>
        </p:grpSpPr>
        <p:pic>
          <p:nvPicPr>
            <p:cNvPr id="12" name="Picture 11" descr="A picture containing bed, blanket&#10;&#10;Description automatically generated">
              <a:extLst>
                <a:ext uri="{FF2B5EF4-FFF2-40B4-BE49-F238E27FC236}">
                  <a16:creationId xmlns:a16="http://schemas.microsoft.com/office/drawing/2014/main" id="{7C84D6AB-C4CB-F981-BC0E-8ACBDC31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5924" y="905648"/>
              <a:ext cx="4649496" cy="4649496"/>
            </a:xfrm>
            <a:prstGeom prst="rect">
              <a:avLst/>
            </a:prstGeom>
          </p:spPr>
        </p:pic>
        <p:pic>
          <p:nvPicPr>
            <p:cNvPr id="10" name="Picture 9" descr="A green pillow on a black background&#10;&#10;Description automatically generated">
              <a:extLst>
                <a:ext uri="{FF2B5EF4-FFF2-40B4-BE49-F238E27FC236}">
                  <a16:creationId xmlns:a16="http://schemas.microsoft.com/office/drawing/2014/main" id="{8AF9A2E9-7C01-E3DF-6302-BE679725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071283" y="2497521"/>
              <a:ext cx="1100135" cy="1134167"/>
            </a:xfrm>
            <a:prstGeom prst="rect">
              <a:avLst/>
            </a:prstGeom>
          </p:spPr>
        </p:pic>
        <p:pic>
          <p:nvPicPr>
            <p:cNvPr id="9" name="Picture 8" descr="A green pillow on a black background&#10;&#10;Description automatically generated">
              <a:extLst>
                <a:ext uri="{FF2B5EF4-FFF2-40B4-BE49-F238E27FC236}">
                  <a16:creationId xmlns:a16="http://schemas.microsoft.com/office/drawing/2014/main" id="{7311789D-2E0E-2FEC-0C17-50F7BDAEE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97404">
              <a:off x="6726823" y="2773442"/>
              <a:ext cx="963334" cy="963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9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4FE6B-BC78-68BE-31D5-B0BA15FEBA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535BE-059A-D0FB-9744-1F8DA4B640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3322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rag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79505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pen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187200" y="2793957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its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25510" y="27939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fun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796630" y="27939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bad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662052" y="354939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met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44927" y="354939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lid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190932" y="354939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jug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190932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hop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44927" y="430483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cot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26D092-2894-E27E-2789-74610E8F110F}"/>
              </a:ext>
            </a:extLst>
          </p:cNvPr>
          <p:cNvGrpSpPr/>
          <p:nvPr/>
        </p:nvGrpSpPr>
        <p:grpSpPr>
          <a:xfrm>
            <a:off x="8082442" y="4505630"/>
            <a:ext cx="3609992" cy="1959454"/>
            <a:chOff x="8082442" y="4505630"/>
            <a:chExt cx="3609992" cy="195945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EF103E8-7BEB-CD7C-90CA-92B226863DEA}"/>
                </a:ext>
              </a:extLst>
            </p:cNvPr>
            <p:cNvSpPr/>
            <p:nvPr/>
          </p:nvSpPr>
          <p:spPr>
            <a:xfrm rot="4973330" flipH="1">
              <a:off x="8385702" y="4273818"/>
              <a:ext cx="1686066" cy="229258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FFD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EEBD29-78F9-71C5-5B89-7E297ED3D966}"/>
                </a:ext>
              </a:extLst>
            </p:cNvPr>
            <p:cNvSpPr txBox="1"/>
            <p:nvPr/>
          </p:nvSpPr>
          <p:spPr>
            <a:xfrm>
              <a:off x="8325510" y="4801714"/>
              <a:ext cx="14405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This week’s words all have a short vowel.</a:t>
              </a: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4E96CF91-D676-CFF9-4A99-780544E91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2609" y="4505630"/>
              <a:ext cx="1129825" cy="195945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C2305D-EBD1-5F50-D4CA-BEB2F005367B}"/>
              </a:ext>
            </a:extLst>
          </p:cNvPr>
          <p:cNvGrpSpPr/>
          <p:nvPr/>
        </p:nvGrpSpPr>
        <p:grpSpPr>
          <a:xfrm>
            <a:off x="440204" y="4192417"/>
            <a:ext cx="3737953" cy="2292961"/>
            <a:chOff x="258663" y="4336792"/>
            <a:chExt cx="3737953" cy="229296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E054817-A539-7870-F150-9A43128640C7}"/>
                </a:ext>
              </a:extLst>
            </p:cNvPr>
            <p:cNvGrpSpPr/>
            <p:nvPr/>
          </p:nvGrpSpPr>
          <p:grpSpPr>
            <a:xfrm>
              <a:off x="258663" y="4439645"/>
              <a:ext cx="3737952" cy="2190108"/>
              <a:chOff x="258663" y="4439645"/>
              <a:chExt cx="3737952" cy="219010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1665851" y="4439645"/>
                <a:ext cx="233076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Sans US 2023" pitchFamily="2" charset="0"/>
                  </a:rPr>
                  <a:t>Syllables are the sound chunks heard in words. Each sound chunk contains a vowel sound.</a:t>
                </a:r>
                <a:endParaRPr lang="en-GB" sz="1600" dirty="0">
                  <a:latin typeface="Sassoon Sans US 2023" pitchFamily="2" charset="77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F6F60F7-4B38-C398-F30E-7650D823D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663" y="4670299"/>
                <a:ext cx="929668" cy="1959454"/>
              </a:xfrm>
              <a:prstGeom prst="rect">
                <a:avLst/>
              </a:prstGeom>
            </p:spPr>
          </p:pic>
        </p:grp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62F402D7-DDA3-535C-2F46-91541066B8C6}"/>
                </a:ext>
              </a:extLst>
            </p:cNvPr>
            <p:cNvSpPr/>
            <p:nvPr/>
          </p:nvSpPr>
          <p:spPr>
            <a:xfrm>
              <a:off x="1624096" y="4336792"/>
              <a:ext cx="2372520" cy="1271017"/>
            </a:xfrm>
            <a:prstGeom prst="wedgeRoundRectCallout">
              <a:avLst>
                <a:gd name="adj1" fmla="val -63720"/>
                <a:gd name="adj2" fmla="val 3223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738608B-7B93-5B07-3B12-17EAD93CA977}"/>
              </a:ext>
            </a:extLst>
          </p:cNvPr>
          <p:cNvSpPr txBox="1"/>
          <p:nvPr/>
        </p:nvSpPr>
        <p:spPr>
          <a:xfrm>
            <a:off x="1740197" y="5634087"/>
            <a:ext cx="3170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kern="1200" dirty="0">
                <a:solidFill>
                  <a:srgbClr val="000000"/>
                </a:solidFill>
                <a:effectLst/>
                <a:latin typeface="Sassoon Sans US 2023" pitchFamily="2" charset="0"/>
                <a:ea typeface="+mn-ea"/>
                <a:cs typeface="+mn-cs"/>
              </a:rPr>
              <a:t>Hum each word, each hum will stand for a syllable. How many hums (syllables) are in each word?</a:t>
            </a:r>
            <a:endParaRPr lang="en-GB" sz="1600" dirty="0">
              <a:latin typeface="Sassoon Sans US 2023" pitchFamily="2" charset="77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9451E6A-00D6-6D3A-B754-8509AA93EC5C}"/>
              </a:ext>
            </a:extLst>
          </p:cNvPr>
          <p:cNvSpPr/>
          <p:nvPr/>
        </p:nvSpPr>
        <p:spPr>
          <a:xfrm>
            <a:off x="1740197" y="5566287"/>
            <a:ext cx="3170155" cy="935816"/>
          </a:xfrm>
          <a:prstGeom prst="wedgeRoundRectCallout">
            <a:avLst>
              <a:gd name="adj1" fmla="val -58217"/>
              <a:gd name="adj2" fmla="val -38347"/>
              <a:gd name="adj3" fmla="val 16667"/>
            </a:avLst>
          </a:prstGeom>
          <a:noFill/>
          <a:ln w="381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Word Sort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400" dirty="0"/>
              <a:t>Can you sort the words based on the vowels?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A3720F-D583-7C32-FC87-4550843ABEB4}"/>
              </a:ext>
            </a:extLst>
          </p:cNvPr>
          <p:cNvSpPr txBox="1"/>
          <p:nvPr/>
        </p:nvSpPr>
        <p:spPr>
          <a:xfrm>
            <a:off x="1335109" y="3460428"/>
            <a:ext cx="9438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72DC"/>
                </a:solidFill>
                <a:latin typeface="Sassoon Sans US 2023" pitchFamily="2" charset="77"/>
              </a:rPr>
              <a:t>Are there consonants after the vowel and at the end of each word?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5351CC8-6633-4D1D-5EBD-C1F3322018A8}"/>
              </a:ext>
            </a:extLst>
          </p:cNvPr>
          <p:cNvSpPr/>
          <p:nvPr/>
        </p:nvSpPr>
        <p:spPr>
          <a:xfrm>
            <a:off x="2615654" y="166379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met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88A18C5-6771-D860-2D33-BC53E139D5EC}"/>
              </a:ext>
            </a:extLst>
          </p:cNvPr>
          <p:cNvSpPr/>
          <p:nvPr/>
        </p:nvSpPr>
        <p:spPr>
          <a:xfrm>
            <a:off x="4699241" y="166342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its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DFDFF7-EA76-9680-BEBC-12340E699E1F}"/>
              </a:ext>
            </a:extLst>
          </p:cNvPr>
          <p:cNvSpPr/>
          <p:nvPr/>
        </p:nvSpPr>
        <p:spPr>
          <a:xfrm>
            <a:off x="8871626" y="166379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cot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096B4BC-4F84-2975-9457-0E9CF6BDAC86}"/>
              </a:ext>
            </a:extLst>
          </p:cNvPr>
          <p:cNvSpPr/>
          <p:nvPr/>
        </p:nvSpPr>
        <p:spPr>
          <a:xfrm>
            <a:off x="708563" y="1661577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jug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337F83B-BAE5-1C28-2E11-0DB16646E4C8}"/>
              </a:ext>
            </a:extLst>
          </p:cNvPr>
          <p:cNvSpPr/>
          <p:nvPr/>
        </p:nvSpPr>
        <p:spPr>
          <a:xfrm>
            <a:off x="6782828" y="1661956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pen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D5A5572-332A-6425-AF48-454445C630A2}"/>
              </a:ext>
            </a:extLst>
          </p:cNvPr>
          <p:cNvSpPr/>
          <p:nvPr/>
        </p:nvSpPr>
        <p:spPr>
          <a:xfrm>
            <a:off x="254409" y="4158005"/>
            <a:ext cx="2224374" cy="2137490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7A6442-428B-D29C-6B6B-AB0DEFB0DC1E}"/>
              </a:ext>
            </a:extLst>
          </p:cNvPr>
          <p:cNvSpPr/>
          <p:nvPr/>
        </p:nvSpPr>
        <p:spPr>
          <a:xfrm>
            <a:off x="762695" y="4173405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3760"/>
                </a:solidFill>
                <a:latin typeface="Sassoon Sans US 2023" pitchFamily="2" charset="77"/>
                <a:cs typeface="Rubik" pitchFamily="2" charset="-79"/>
              </a:rPr>
              <a:t>a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1FE397-97B5-4912-163D-8AF657B88C95}"/>
              </a:ext>
            </a:extLst>
          </p:cNvPr>
          <p:cNvSpPr/>
          <p:nvPr/>
        </p:nvSpPr>
        <p:spPr>
          <a:xfrm>
            <a:off x="3127397" y="4191924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5D160"/>
                </a:solidFill>
                <a:latin typeface="Sassoon Sans US 2023" pitchFamily="2" charset="77"/>
                <a:cs typeface="Rubik" pitchFamily="2" charset="-79"/>
              </a:rPr>
              <a:t>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32A2F7D-6CA1-EC2F-7C15-034CA66B03AC}"/>
              </a:ext>
            </a:extLst>
          </p:cNvPr>
          <p:cNvSpPr/>
          <p:nvPr/>
        </p:nvSpPr>
        <p:spPr>
          <a:xfrm>
            <a:off x="2638148" y="220502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lid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D7E8011-3D5A-4211-2D54-B9814DAA2896}"/>
              </a:ext>
            </a:extLst>
          </p:cNvPr>
          <p:cNvSpPr/>
          <p:nvPr/>
        </p:nvSpPr>
        <p:spPr>
          <a:xfrm>
            <a:off x="4721735" y="220215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hop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7CDD3F0-9220-3544-5E23-7BEC5A17C30F}"/>
              </a:ext>
            </a:extLst>
          </p:cNvPr>
          <p:cNvSpPr/>
          <p:nvPr/>
        </p:nvSpPr>
        <p:spPr>
          <a:xfrm>
            <a:off x="8888909" y="220601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bad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48ACC5F-6577-04B4-FB3A-028BACB1559E}"/>
              </a:ext>
            </a:extLst>
          </p:cNvPr>
          <p:cNvSpPr/>
          <p:nvPr/>
        </p:nvSpPr>
        <p:spPr>
          <a:xfrm>
            <a:off x="708563" y="220601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rag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4E04E2E-8B5A-C095-72A2-84A619633F43}"/>
              </a:ext>
            </a:extLst>
          </p:cNvPr>
          <p:cNvSpPr/>
          <p:nvPr/>
        </p:nvSpPr>
        <p:spPr>
          <a:xfrm>
            <a:off x="6805322" y="220601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fun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06300E3-808F-C4C5-263F-B7FC9947B01C}"/>
              </a:ext>
            </a:extLst>
          </p:cNvPr>
          <p:cNvSpPr/>
          <p:nvPr/>
        </p:nvSpPr>
        <p:spPr>
          <a:xfrm>
            <a:off x="2619111" y="4158005"/>
            <a:ext cx="2224374" cy="2137490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A2283E-D93A-5564-FD1B-EC0E2EE00F9F}"/>
              </a:ext>
            </a:extLst>
          </p:cNvPr>
          <p:cNvSpPr/>
          <p:nvPr/>
        </p:nvSpPr>
        <p:spPr>
          <a:xfrm>
            <a:off x="4983813" y="4162304"/>
            <a:ext cx="2224374" cy="2137490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E27E60-4191-945E-8B55-23F20B5BA90F}"/>
              </a:ext>
            </a:extLst>
          </p:cNvPr>
          <p:cNvSpPr/>
          <p:nvPr/>
        </p:nvSpPr>
        <p:spPr>
          <a:xfrm>
            <a:off x="7348515" y="4162304"/>
            <a:ext cx="2224374" cy="2137490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15BA24-74B0-C3BE-257A-B9421F6891DA}"/>
              </a:ext>
            </a:extLst>
          </p:cNvPr>
          <p:cNvSpPr/>
          <p:nvPr/>
        </p:nvSpPr>
        <p:spPr>
          <a:xfrm>
            <a:off x="9725289" y="4162304"/>
            <a:ext cx="2224374" cy="2137490"/>
          </a:xfrm>
          <a:prstGeom prst="ellipse">
            <a:avLst/>
          </a:prstGeom>
          <a:noFill/>
          <a:ln w="63500">
            <a:solidFill>
              <a:srgbClr val="FFD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79216C-4A01-CA8A-3C1F-EB9BF22D5F88}"/>
              </a:ext>
            </a:extLst>
          </p:cNvPr>
          <p:cNvSpPr/>
          <p:nvPr/>
        </p:nvSpPr>
        <p:spPr>
          <a:xfrm>
            <a:off x="5539060" y="4191923"/>
            <a:ext cx="1113876" cy="52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rgbClr val="7956D6"/>
                </a:solidFill>
                <a:latin typeface="Sassoon Sans US 2023" pitchFamily="2" charset="77"/>
                <a:cs typeface="Rubik" pitchFamily="2" charset="-79"/>
              </a:rPr>
              <a:t>i</a:t>
            </a:r>
            <a:endParaRPr lang="en-GB" sz="2800" b="1" dirty="0">
              <a:solidFill>
                <a:srgbClr val="7956D6"/>
              </a:solidFill>
              <a:latin typeface="Sassoon Sans US 2023" pitchFamily="2" charset="77"/>
              <a:cs typeface="Rubik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A5EFA-59E2-8A18-3B5A-B93DB45B1A93}"/>
              </a:ext>
            </a:extLst>
          </p:cNvPr>
          <p:cNvSpPr/>
          <p:nvPr/>
        </p:nvSpPr>
        <p:spPr>
          <a:xfrm>
            <a:off x="7858176" y="4168190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B0F0"/>
                </a:solidFill>
                <a:latin typeface="Sassoon Sans US 2023" pitchFamily="2" charset="77"/>
                <a:cs typeface="Rubik" pitchFamily="2" charset="-79"/>
              </a:rPr>
              <a:t>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50DD00-76CE-29E4-612A-F0B502A1831B}"/>
              </a:ext>
            </a:extLst>
          </p:cNvPr>
          <p:cNvSpPr/>
          <p:nvPr/>
        </p:nvSpPr>
        <p:spPr>
          <a:xfrm>
            <a:off x="10233575" y="4168190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DE57"/>
                </a:solidFill>
                <a:latin typeface="Sassoon Sans US 2023" pitchFamily="2" charset="77"/>
                <a:cs typeface="Rubik" pitchFamily="2" charset="-79"/>
              </a:rPr>
              <a:t>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84C147-0C94-54F1-6523-499F5D525F91}"/>
              </a:ext>
            </a:extLst>
          </p:cNvPr>
          <p:cNvGrpSpPr/>
          <p:nvPr/>
        </p:nvGrpSpPr>
        <p:grpSpPr>
          <a:xfrm>
            <a:off x="1890248" y="1855270"/>
            <a:ext cx="6998661" cy="1646630"/>
            <a:chOff x="1890248" y="1855270"/>
            <a:chExt cx="6998661" cy="164663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1249F60-5EB0-AF86-DAD7-AAFF8486D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295" b="1295"/>
            <a:stretch/>
          </p:blipFill>
          <p:spPr>
            <a:xfrm>
              <a:off x="1890248" y="2418878"/>
              <a:ext cx="936245" cy="955660"/>
            </a:xfrm>
            <a:prstGeom prst="ellipse">
              <a:avLst/>
            </a:prstGeom>
          </p:spPr>
        </p:pic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0D3C524-FF33-66DB-6929-A6DFB689119C}"/>
                </a:ext>
              </a:extLst>
            </p:cNvPr>
            <p:cNvSpPr/>
            <p:nvPr/>
          </p:nvSpPr>
          <p:spPr>
            <a:xfrm>
              <a:off x="3185971" y="1855270"/>
              <a:ext cx="5685655" cy="1429403"/>
            </a:xfrm>
            <a:prstGeom prst="wedgeRoundRectCallout">
              <a:avLst>
                <a:gd name="adj1" fmla="val -56184"/>
                <a:gd name="adj2" fmla="val 22398"/>
                <a:gd name="adj3" fmla="val 16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C91D06-3BCC-3C6B-CA99-AB36A591F93A}"/>
                </a:ext>
              </a:extLst>
            </p:cNvPr>
            <p:cNvSpPr txBox="1"/>
            <p:nvPr/>
          </p:nvSpPr>
          <p:spPr>
            <a:xfrm>
              <a:off x="3203254" y="1901462"/>
              <a:ext cx="5685655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Each word is one syllable. When the vowel in a syllable is followed by, or </a:t>
              </a:r>
              <a:r>
                <a:rPr lang="en-GB" sz="2000" i="1" dirty="0">
                  <a:latin typeface="Sassoon Sans US 2023" pitchFamily="2" charset="0"/>
                </a:rPr>
                <a:t>closed in </a:t>
              </a:r>
              <a:r>
                <a:rPr lang="en-GB" sz="2000" dirty="0">
                  <a:latin typeface="Sassoon Sans US 2023" pitchFamily="2" charset="0"/>
                </a:rPr>
                <a:t>by, one or more consonants, it is called a </a:t>
              </a:r>
              <a:r>
                <a:rPr lang="en-GB" sz="2000" b="1" dirty="0">
                  <a:latin typeface="Sassoon Sans US 2023" pitchFamily="2" charset="0"/>
                </a:rPr>
                <a:t>closed syllable</a:t>
              </a:r>
              <a:r>
                <a:rPr lang="en-GB" sz="2000" dirty="0">
                  <a:latin typeface="Sassoon Sans US 2023" pitchFamily="2" charset="0"/>
                </a:rPr>
                <a:t>. Most of the time, the vowel will spell a short vowel sound.</a:t>
              </a:r>
            </a:p>
            <a:p>
              <a:pPr algn="ctr"/>
              <a:endParaRPr lang="en-US" sz="1800" dirty="0">
                <a:latin typeface="Sassoon Sans US 2023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9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76028 0.4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8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01953 0.42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04245 0.422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32279 0.527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-0.10703 0.4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1797 0.3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21315 0.452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23334 0.444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0.26015 0.4442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69166 0.4597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1" grpId="0"/>
      <p:bldP spid="35" grpId="0"/>
      <p:bldP spid="44" grpId="0"/>
      <p:bldP spid="45" grpId="0"/>
      <p:bldP spid="56" grpId="0"/>
      <p:bldP spid="57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A49EC3-4C44-E4F5-70D7-6E7CA2A5A3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the word </a:t>
            </a:r>
            <a:r>
              <a:rPr lang="en-US" dirty="0">
                <a:solidFill>
                  <a:srgbClr val="4A4A4A"/>
                </a:solidFill>
              </a:rPr>
              <a:t>jug</a:t>
            </a:r>
            <a:r>
              <a:rPr lang="en-US" i="1" dirty="0"/>
              <a:t> </a:t>
            </a:r>
            <a:r>
              <a:rPr lang="en-US" dirty="0"/>
              <a:t>and write it?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A2D2-AA73-EA16-1686-C9BC0D4C6B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C5804A-506B-43D7-C1F8-3855E37F0D42}"/>
              </a:ext>
            </a:extLst>
          </p:cNvPr>
          <p:cNvSpPr/>
          <p:nvPr/>
        </p:nvSpPr>
        <p:spPr>
          <a:xfrm>
            <a:off x="4669020" y="1965846"/>
            <a:ext cx="1023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jug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5D0A10-55EE-CA89-1E22-F4CDBB0329EA}"/>
              </a:ext>
            </a:extLst>
          </p:cNvPr>
          <p:cNvSpPr/>
          <p:nvPr/>
        </p:nvSpPr>
        <p:spPr>
          <a:xfrm>
            <a:off x="6499944" y="2058179"/>
            <a:ext cx="11079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chemeClr val="tx1"/>
                </a:solidFill>
                <a:latin typeface="Segoe Print" panose="02000800000000000000" pitchFamily="2" charset="0"/>
              </a:rPr>
              <a:t>jug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3A03C6-DC3E-1F30-E779-10ADAA4AEA94}"/>
              </a:ext>
            </a:extLst>
          </p:cNvPr>
          <p:cNvGrpSpPr/>
          <p:nvPr/>
        </p:nvGrpSpPr>
        <p:grpSpPr>
          <a:xfrm>
            <a:off x="4699373" y="2927147"/>
            <a:ext cx="813363" cy="157531"/>
            <a:chOff x="4434405" y="3207566"/>
            <a:chExt cx="813363" cy="15753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4A0BFD-F917-1A0F-6812-D18255417C99}"/>
                </a:ext>
              </a:extLst>
            </p:cNvPr>
            <p:cNvSpPr/>
            <p:nvPr/>
          </p:nvSpPr>
          <p:spPr>
            <a:xfrm>
              <a:off x="443440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BB3468-D846-43FC-7246-46D888B970FA}"/>
                </a:ext>
              </a:extLst>
            </p:cNvPr>
            <p:cNvSpPr/>
            <p:nvPr/>
          </p:nvSpPr>
          <p:spPr>
            <a:xfrm>
              <a:off x="4758037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E2955B2-EC04-EEA1-52D4-7DFD45DD11B7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7EEB754-4685-D4C7-7AF4-C3385251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62" y="3581463"/>
            <a:ext cx="5115974" cy="27899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4F32474-8FD0-86CB-68E1-6A2AD317E877}"/>
              </a:ext>
            </a:extLst>
          </p:cNvPr>
          <p:cNvGrpSpPr/>
          <p:nvPr/>
        </p:nvGrpSpPr>
        <p:grpSpPr>
          <a:xfrm>
            <a:off x="6832269" y="3581463"/>
            <a:ext cx="4723727" cy="2725555"/>
            <a:chOff x="6713515" y="3174065"/>
            <a:chExt cx="4723727" cy="272555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3C800A-2BC0-C8DF-7C23-5641BA9D5E68}"/>
                </a:ext>
              </a:extLst>
            </p:cNvPr>
            <p:cNvSpPr txBox="1"/>
            <p:nvPr/>
          </p:nvSpPr>
          <p:spPr>
            <a:xfrm>
              <a:off x="6820890" y="3304305"/>
              <a:ext cx="26358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Use sound buttons for each phoneme. Draw a dot for each single letter that spells a sound. 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3923B3D6-5ECF-624E-8316-461F43EB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7615" y="3688890"/>
              <a:ext cx="1219627" cy="2210730"/>
            </a:xfrm>
            <a:prstGeom prst="rect">
              <a:avLst/>
            </a:prstGeom>
          </p:spPr>
        </p:pic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7B29928F-4340-6BC3-38C6-FE68347DDA13}"/>
                </a:ext>
              </a:extLst>
            </p:cNvPr>
            <p:cNvSpPr/>
            <p:nvPr/>
          </p:nvSpPr>
          <p:spPr>
            <a:xfrm>
              <a:off x="6713515" y="3174065"/>
              <a:ext cx="2860061" cy="1460810"/>
            </a:xfrm>
            <a:prstGeom prst="wedgeRoundRectCallout">
              <a:avLst>
                <a:gd name="adj1" fmla="val 65674"/>
                <a:gd name="adj2" fmla="val 37259"/>
                <a:gd name="adj3" fmla="val 16667"/>
              </a:avLst>
            </a:prstGeom>
            <a:noFill/>
            <a:ln w="38100">
              <a:solidFill>
                <a:srgbClr val="FFD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8A5815-EBE9-3E61-173C-BA697D403A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words below?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9CE4B8-24BE-2D4D-3119-C71409046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4D1D1C-6BF7-8759-88DA-131D7F173D4F}"/>
              </a:ext>
            </a:extLst>
          </p:cNvPr>
          <p:cNvSpPr/>
          <p:nvPr/>
        </p:nvSpPr>
        <p:spPr>
          <a:xfrm>
            <a:off x="2353269" y="1966748"/>
            <a:ext cx="111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rag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B75C6-6284-74F9-E0BA-F0C250CFA97B}"/>
              </a:ext>
            </a:extLst>
          </p:cNvPr>
          <p:cNvSpPr/>
          <p:nvPr/>
        </p:nvSpPr>
        <p:spPr>
          <a:xfrm>
            <a:off x="5500148" y="1966748"/>
            <a:ext cx="1180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pen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6E8D0-E4C8-D5A2-5919-185C2733F663}"/>
              </a:ext>
            </a:extLst>
          </p:cNvPr>
          <p:cNvSpPr/>
          <p:nvPr/>
        </p:nvSpPr>
        <p:spPr>
          <a:xfrm>
            <a:off x="8818914" y="1966748"/>
            <a:ext cx="819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cap="none" spc="0" dirty="0">
                <a:ln w="0"/>
                <a:latin typeface="Sassoon Sans US 2023" pitchFamily="2" charset="77"/>
              </a:rPr>
              <a:t>its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812FA8-C1D2-2A0E-1BBB-810C1B978262}"/>
              </a:ext>
            </a:extLst>
          </p:cNvPr>
          <p:cNvGrpSpPr/>
          <p:nvPr/>
        </p:nvGrpSpPr>
        <p:grpSpPr>
          <a:xfrm>
            <a:off x="8921960" y="2719583"/>
            <a:ext cx="580418" cy="161061"/>
            <a:chOff x="7225546" y="6014687"/>
            <a:chExt cx="580418" cy="161061"/>
          </a:xfrm>
          <a:solidFill>
            <a:srgbClr val="3372DC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D1B4249-4AC0-3DF1-85F2-823023D7DD46}"/>
                </a:ext>
              </a:extLst>
            </p:cNvPr>
            <p:cNvSpPr/>
            <p:nvPr/>
          </p:nvSpPr>
          <p:spPr>
            <a:xfrm>
              <a:off x="7419019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00CAE1-6CBE-B106-A5C6-6760F95D6D02}"/>
                </a:ext>
              </a:extLst>
            </p:cNvPr>
            <p:cNvSpPr/>
            <p:nvPr/>
          </p:nvSpPr>
          <p:spPr>
            <a:xfrm>
              <a:off x="7648431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1E575A8-7363-B476-3FE1-CC8ADC253C9E}"/>
                </a:ext>
              </a:extLst>
            </p:cNvPr>
            <p:cNvSpPr/>
            <p:nvPr/>
          </p:nvSpPr>
          <p:spPr>
            <a:xfrm>
              <a:off x="7225546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32BE5E-B89E-662B-A7FD-E40652B92B45}"/>
              </a:ext>
            </a:extLst>
          </p:cNvPr>
          <p:cNvGrpSpPr/>
          <p:nvPr/>
        </p:nvGrpSpPr>
        <p:grpSpPr>
          <a:xfrm>
            <a:off x="6393678" y="3900484"/>
            <a:ext cx="5043564" cy="2343166"/>
            <a:chOff x="6393678" y="3900484"/>
            <a:chExt cx="5043564" cy="23431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3C800A-2BC0-C8DF-7C23-5641BA9D5E68}"/>
                </a:ext>
              </a:extLst>
            </p:cNvPr>
            <p:cNvSpPr txBox="1"/>
            <p:nvPr/>
          </p:nvSpPr>
          <p:spPr>
            <a:xfrm>
              <a:off x="6556034" y="4538864"/>
              <a:ext cx="295097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Use sound buttons for each phoneme. Draw a dot for each single letter that spells a sound. 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515EF38-11C9-03FB-7B3D-3486B0EF0B2F}"/>
                </a:ext>
              </a:extLst>
            </p:cNvPr>
            <p:cNvSpPr/>
            <p:nvPr/>
          </p:nvSpPr>
          <p:spPr>
            <a:xfrm rot="4507613" flipH="1">
              <a:off x="7041987" y="3397156"/>
              <a:ext cx="2198185" cy="3494803"/>
            </a:xfrm>
            <a:custGeom>
              <a:avLst/>
              <a:gdLst>
                <a:gd name="connsiteX0" fmla="*/ 1865617 w 2410627"/>
                <a:gd name="connsiteY0" fmla="*/ 1294193 h 4270470"/>
                <a:gd name="connsiteX1" fmla="*/ 2386815 w 2410627"/>
                <a:gd name="connsiteY1" fmla="*/ 3256707 h 4270470"/>
                <a:gd name="connsiteX2" fmla="*/ 1886005 w 2410627"/>
                <a:gd name="connsiteY2" fmla="*/ 4119716 h 4270470"/>
                <a:gd name="connsiteX3" fmla="*/ 1408020 w 2410627"/>
                <a:gd name="connsiteY3" fmla="*/ 4246658 h 4270470"/>
                <a:gd name="connsiteX4" fmla="*/ 545011 w 2410627"/>
                <a:gd name="connsiteY4" fmla="*/ 3745848 h 4270470"/>
                <a:gd name="connsiteX5" fmla="*/ 23812 w 2410627"/>
                <a:gd name="connsiteY5" fmla="*/ 1783334 h 4270470"/>
                <a:gd name="connsiteX6" fmla="*/ 524623 w 2410627"/>
                <a:gd name="connsiteY6" fmla="*/ 920325 h 4270470"/>
                <a:gd name="connsiteX7" fmla="*/ 634484 w 2410627"/>
                <a:gd name="connsiteY7" fmla="*/ 891148 h 4270470"/>
                <a:gd name="connsiteX8" fmla="*/ 776459 w 2410627"/>
                <a:gd name="connsiteY8" fmla="*/ 0 h 4270470"/>
                <a:gd name="connsiteX9" fmla="*/ 1066293 w 2410627"/>
                <a:gd name="connsiteY9" fmla="*/ 783163 h 4270470"/>
                <a:gd name="connsiteX10" fmla="*/ 1143715 w 2410627"/>
                <a:gd name="connsiteY10" fmla="*/ 770739 h 4270470"/>
                <a:gd name="connsiteX11" fmla="*/ 1865617 w 2410627"/>
                <a:gd name="connsiteY11" fmla="*/ 1294193 h 4270470"/>
                <a:gd name="connsiteX0" fmla="*/ 1865617 w 2410627"/>
                <a:gd name="connsiteY0" fmla="*/ 995604 h 3971881"/>
                <a:gd name="connsiteX1" fmla="*/ 2386815 w 2410627"/>
                <a:gd name="connsiteY1" fmla="*/ 2958118 h 3971881"/>
                <a:gd name="connsiteX2" fmla="*/ 1886005 w 2410627"/>
                <a:gd name="connsiteY2" fmla="*/ 3821127 h 3971881"/>
                <a:gd name="connsiteX3" fmla="*/ 1408020 w 2410627"/>
                <a:gd name="connsiteY3" fmla="*/ 3948069 h 3971881"/>
                <a:gd name="connsiteX4" fmla="*/ 545011 w 2410627"/>
                <a:gd name="connsiteY4" fmla="*/ 3447259 h 3971881"/>
                <a:gd name="connsiteX5" fmla="*/ 23812 w 2410627"/>
                <a:gd name="connsiteY5" fmla="*/ 1484745 h 3971881"/>
                <a:gd name="connsiteX6" fmla="*/ 524623 w 2410627"/>
                <a:gd name="connsiteY6" fmla="*/ 621736 h 3971881"/>
                <a:gd name="connsiteX7" fmla="*/ 634484 w 2410627"/>
                <a:gd name="connsiteY7" fmla="*/ 592559 h 3971881"/>
                <a:gd name="connsiteX8" fmla="*/ 871174 w 2410627"/>
                <a:gd name="connsiteY8" fmla="*/ 0 h 3971881"/>
                <a:gd name="connsiteX9" fmla="*/ 1066293 w 2410627"/>
                <a:gd name="connsiteY9" fmla="*/ 484574 h 3971881"/>
                <a:gd name="connsiteX10" fmla="*/ 1143715 w 2410627"/>
                <a:gd name="connsiteY10" fmla="*/ 472150 h 3971881"/>
                <a:gd name="connsiteX11" fmla="*/ 1865617 w 2410627"/>
                <a:gd name="connsiteY11" fmla="*/ 995604 h 3971881"/>
                <a:gd name="connsiteX0" fmla="*/ 1865617 w 2410627"/>
                <a:gd name="connsiteY0" fmla="*/ 945412 h 3921689"/>
                <a:gd name="connsiteX1" fmla="*/ 2386815 w 2410627"/>
                <a:gd name="connsiteY1" fmla="*/ 2907926 h 3921689"/>
                <a:gd name="connsiteX2" fmla="*/ 1886005 w 2410627"/>
                <a:gd name="connsiteY2" fmla="*/ 3770935 h 3921689"/>
                <a:gd name="connsiteX3" fmla="*/ 1408020 w 2410627"/>
                <a:gd name="connsiteY3" fmla="*/ 3897877 h 3921689"/>
                <a:gd name="connsiteX4" fmla="*/ 545011 w 2410627"/>
                <a:gd name="connsiteY4" fmla="*/ 3397067 h 3921689"/>
                <a:gd name="connsiteX5" fmla="*/ 23812 w 2410627"/>
                <a:gd name="connsiteY5" fmla="*/ 1434553 h 3921689"/>
                <a:gd name="connsiteX6" fmla="*/ 524623 w 2410627"/>
                <a:gd name="connsiteY6" fmla="*/ 571544 h 3921689"/>
                <a:gd name="connsiteX7" fmla="*/ 634484 w 2410627"/>
                <a:gd name="connsiteY7" fmla="*/ 542367 h 3921689"/>
                <a:gd name="connsiteX8" fmla="*/ 1018465 w 2410627"/>
                <a:gd name="connsiteY8" fmla="*/ 0 h 3921689"/>
                <a:gd name="connsiteX9" fmla="*/ 1066293 w 2410627"/>
                <a:gd name="connsiteY9" fmla="*/ 434382 h 3921689"/>
                <a:gd name="connsiteX10" fmla="*/ 1143715 w 2410627"/>
                <a:gd name="connsiteY10" fmla="*/ 421958 h 3921689"/>
                <a:gd name="connsiteX11" fmla="*/ 1865617 w 2410627"/>
                <a:gd name="connsiteY11" fmla="*/ 945412 h 3921689"/>
                <a:gd name="connsiteX0" fmla="*/ 1865617 w 2410627"/>
                <a:gd name="connsiteY0" fmla="*/ 856278 h 3832555"/>
                <a:gd name="connsiteX1" fmla="*/ 2386815 w 2410627"/>
                <a:gd name="connsiteY1" fmla="*/ 2818792 h 3832555"/>
                <a:gd name="connsiteX2" fmla="*/ 1886005 w 2410627"/>
                <a:gd name="connsiteY2" fmla="*/ 3681801 h 3832555"/>
                <a:gd name="connsiteX3" fmla="*/ 1408020 w 2410627"/>
                <a:gd name="connsiteY3" fmla="*/ 3808743 h 3832555"/>
                <a:gd name="connsiteX4" fmla="*/ 545011 w 2410627"/>
                <a:gd name="connsiteY4" fmla="*/ 3307933 h 3832555"/>
                <a:gd name="connsiteX5" fmla="*/ 23812 w 2410627"/>
                <a:gd name="connsiteY5" fmla="*/ 1345419 h 3832555"/>
                <a:gd name="connsiteX6" fmla="*/ 524623 w 2410627"/>
                <a:gd name="connsiteY6" fmla="*/ 482410 h 3832555"/>
                <a:gd name="connsiteX7" fmla="*/ 634484 w 2410627"/>
                <a:gd name="connsiteY7" fmla="*/ 453233 h 3832555"/>
                <a:gd name="connsiteX8" fmla="*/ 971792 w 2410627"/>
                <a:gd name="connsiteY8" fmla="*/ 0 h 3832555"/>
                <a:gd name="connsiteX9" fmla="*/ 1066293 w 2410627"/>
                <a:gd name="connsiteY9" fmla="*/ 345248 h 3832555"/>
                <a:gd name="connsiteX10" fmla="*/ 1143715 w 2410627"/>
                <a:gd name="connsiteY10" fmla="*/ 332824 h 3832555"/>
                <a:gd name="connsiteX11" fmla="*/ 1865617 w 2410627"/>
                <a:gd name="connsiteY11" fmla="*/ 856278 h 38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0627" h="3832555">
                  <a:moveTo>
                    <a:pt x="1865617" y="856278"/>
                  </a:moveTo>
                  <a:lnTo>
                    <a:pt x="2386815" y="2818792"/>
                  </a:lnTo>
                  <a:cubicBezTo>
                    <a:pt x="2486834" y="3195400"/>
                    <a:pt x="2262613" y="3581783"/>
                    <a:pt x="1886005" y="3681801"/>
                  </a:cubicBezTo>
                  <a:lnTo>
                    <a:pt x="1408020" y="3808743"/>
                  </a:lnTo>
                  <a:cubicBezTo>
                    <a:pt x="1031412" y="3908761"/>
                    <a:pt x="645030" y="3684541"/>
                    <a:pt x="545011" y="3307933"/>
                  </a:cubicBezTo>
                  <a:lnTo>
                    <a:pt x="23812" y="1345419"/>
                  </a:lnTo>
                  <a:cubicBezTo>
                    <a:pt x="-76206" y="968811"/>
                    <a:pt x="148015" y="582428"/>
                    <a:pt x="524623" y="482410"/>
                  </a:cubicBezTo>
                  <a:lnTo>
                    <a:pt x="634484" y="453233"/>
                  </a:lnTo>
                  <a:lnTo>
                    <a:pt x="971792" y="0"/>
                  </a:lnTo>
                  <a:lnTo>
                    <a:pt x="1066293" y="345248"/>
                  </a:lnTo>
                  <a:lnTo>
                    <a:pt x="1143715" y="332824"/>
                  </a:lnTo>
                  <a:cubicBezTo>
                    <a:pt x="1471337" y="313886"/>
                    <a:pt x="1778101" y="526746"/>
                    <a:pt x="1865617" y="856278"/>
                  </a:cubicBezTo>
                  <a:close/>
                </a:path>
              </a:pathLst>
            </a:cu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505A3A48-19EB-B37A-F605-8AFC0AFAD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7937" y="3900484"/>
              <a:ext cx="1309305" cy="215192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FB22AB-F255-02A5-6D46-974D9F066C39}"/>
              </a:ext>
            </a:extLst>
          </p:cNvPr>
          <p:cNvGrpSpPr/>
          <p:nvPr/>
        </p:nvGrpSpPr>
        <p:grpSpPr>
          <a:xfrm>
            <a:off x="2478987" y="2873450"/>
            <a:ext cx="804490" cy="157531"/>
            <a:chOff x="4443278" y="3207566"/>
            <a:chExt cx="804490" cy="1575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288574B-25D0-5AD4-54A0-34C5ABAFDE6E}"/>
                </a:ext>
              </a:extLst>
            </p:cNvPr>
            <p:cNvSpPr/>
            <p:nvPr/>
          </p:nvSpPr>
          <p:spPr>
            <a:xfrm>
              <a:off x="4443278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CDC63D-D8A5-43CE-DFD6-AFF7B81A405C}"/>
                </a:ext>
              </a:extLst>
            </p:cNvPr>
            <p:cNvSpPr/>
            <p:nvPr/>
          </p:nvSpPr>
          <p:spPr>
            <a:xfrm>
              <a:off x="4736163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B69BEF6-B159-E6E3-A169-5D6F6914D818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ADBD86-1399-2934-5596-2A232D56BAFB}"/>
              </a:ext>
            </a:extLst>
          </p:cNvPr>
          <p:cNvGrpSpPr/>
          <p:nvPr/>
        </p:nvGrpSpPr>
        <p:grpSpPr>
          <a:xfrm>
            <a:off x="5740585" y="2719583"/>
            <a:ext cx="783422" cy="157531"/>
            <a:chOff x="4367253" y="3207566"/>
            <a:chExt cx="783422" cy="15753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85143B6-5F38-F66C-4FE4-DFE618F1C3C4}"/>
                </a:ext>
              </a:extLst>
            </p:cNvPr>
            <p:cNvSpPr/>
            <p:nvPr/>
          </p:nvSpPr>
          <p:spPr>
            <a:xfrm>
              <a:off x="4367253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FE434BB-1ED7-0715-A12B-E5B75D37725C}"/>
                </a:ext>
              </a:extLst>
            </p:cNvPr>
            <p:cNvSpPr/>
            <p:nvPr/>
          </p:nvSpPr>
          <p:spPr>
            <a:xfrm>
              <a:off x="4676206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314B27-17AC-277E-6760-E82435285451}"/>
                </a:ext>
              </a:extLst>
            </p:cNvPr>
            <p:cNvSpPr/>
            <p:nvPr/>
          </p:nvSpPr>
          <p:spPr>
            <a:xfrm>
              <a:off x="4993142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97BE88-D8E0-7FF8-EBBF-9E3F94BE7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62" y="3581463"/>
            <a:ext cx="5115974" cy="278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E79BF-11F5-63C7-92AE-203F7EFBD9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To spell words using sound-spelling patterns and phonemic awareness</a:t>
            </a:r>
          </a:p>
          <a:p>
            <a:r>
              <a:rPr lang="en-US" dirty="0"/>
              <a:t>To spell words with closed syllables</a:t>
            </a: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4EAB2C87-FD10-DD09-AE65-315BCE4D1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370228"/>
              </p:ext>
            </p:extLst>
          </p:nvPr>
        </p:nvGraphicFramePr>
        <p:xfrm>
          <a:off x="404734" y="2297723"/>
          <a:ext cx="11392526" cy="422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23108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77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1620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1620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1620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1620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1620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lid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16200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DE95D746-F152-0164-5F8B-0B95AD69D468}"/>
              </a:ext>
            </a:extLst>
          </p:cNvPr>
          <p:cNvGrpSpPr/>
          <p:nvPr/>
        </p:nvGrpSpPr>
        <p:grpSpPr>
          <a:xfrm>
            <a:off x="5929659" y="3262538"/>
            <a:ext cx="364429" cy="68679"/>
            <a:chOff x="5992726" y="4884628"/>
            <a:chExt cx="364429" cy="6867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8A88CB5-D97F-1D99-CAA8-37F2ABCCCC8A}"/>
                </a:ext>
              </a:extLst>
            </p:cNvPr>
            <p:cNvSpPr/>
            <p:nvPr/>
          </p:nvSpPr>
          <p:spPr>
            <a:xfrm>
              <a:off x="5992726" y="4884632"/>
              <a:ext cx="68676" cy="68675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36549D-D5D0-D79F-55C6-5A2B62842D7F}"/>
                </a:ext>
              </a:extLst>
            </p:cNvPr>
            <p:cNvGrpSpPr/>
            <p:nvPr/>
          </p:nvGrpSpPr>
          <p:grpSpPr>
            <a:xfrm>
              <a:off x="6172936" y="4884628"/>
              <a:ext cx="184219" cy="68675"/>
              <a:chOff x="7651493" y="6018217"/>
              <a:chExt cx="422573" cy="157531"/>
            </a:xfrm>
            <a:solidFill>
              <a:srgbClr val="3372DC"/>
            </a:solidFill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4564C4E-C46D-C2FC-19CF-8E4ABED4A8ED}"/>
                  </a:ext>
                </a:extLst>
              </p:cNvPr>
              <p:cNvSpPr/>
              <p:nvPr/>
            </p:nvSpPr>
            <p:spPr>
              <a:xfrm>
                <a:off x="7651493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665875E-12D8-5406-7A55-FE1ED2646ED1}"/>
                  </a:ext>
                </a:extLst>
              </p:cNvPr>
              <p:cNvSpPr/>
              <p:nvPr/>
            </p:nvSpPr>
            <p:spPr>
              <a:xfrm>
                <a:off x="7916533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038F6912-19E3-3C04-B747-1BBBC7E9EA91}"/>
              </a:ext>
            </a:extLst>
          </p:cNvPr>
          <p:cNvSpPr txBox="1">
            <a:spLocks/>
          </p:cNvSpPr>
          <p:nvPr/>
        </p:nvSpPr>
        <p:spPr>
          <a:xfrm>
            <a:off x="417435" y="1772617"/>
            <a:ext cx="11392526" cy="40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latin typeface="Sassoon Sans US 2023" pitchFamily="2" charset="77"/>
              </a:rPr>
              <a:t>Read the word. Write each word out, adding the sound buttons for each phoneme. Finally, rewrite the whole word.</a:t>
            </a: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Short Vowel - Closed Syllable / CVC Review</a:t>
            </a:r>
            <a:endParaRPr lang="en-GB" dirty="0">
              <a:latin typeface="Sassoon Sans US 202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7E72E80-3A54-B001-D43F-E065F9CFF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24978"/>
              </p:ext>
            </p:extLst>
          </p:nvPr>
        </p:nvGraphicFramePr>
        <p:xfrm>
          <a:off x="404734" y="1825812"/>
          <a:ext cx="11392526" cy="469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82070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77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8565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8565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hop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8565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8565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cot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8565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lid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lid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lid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85657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bad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72" name="Group 71">
            <a:extLst>
              <a:ext uri="{FF2B5EF4-FFF2-40B4-BE49-F238E27FC236}">
                <a16:creationId xmlns:a16="http://schemas.microsoft.com/office/drawing/2014/main" id="{5CC10FC9-B1A5-71C6-49A2-CAC9EB4D135D}"/>
              </a:ext>
            </a:extLst>
          </p:cNvPr>
          <p:cNvGrpSpPr/>
          <p:nvPr/>
        </p:nvGrpSpPr>
        <p:grpSpPr>
          <a:xfrm>
            <a:off x="5924899" y="5633167"/>
            <a:ext cx="265959" cy="70214"/>
            <a:chOff x="7112637" y="6014687"/>
            <a:chExt cx="610073" cy="161061"/>
          </a:xfrm>
          <a:solidFill>
            <a:srgbClr val="3372DC"/>
          </a:solidFill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79C175-4301-915C-BADC-4190482FC129}"/>
                </a:ext>
              </a:extLst>
            </p:cNvPr>
            <p:cNvSpPr/>
            <p:nvPr/>
          </p:nvSpPr>
          <p:spPr>
            <a:xfrm>
              <a:off x="7300259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0DC9D51-9C5D-2A6D-0C14-47A848135A36}"/>
                </a:ext>
              </a:extLst>
            </p:cNvPr>
            <p:cNvSpPr/>
            <p:nvPr/>
          </p:nvSpPr>
          <p:spPr>
            <a:xfrm>
              <a:off x="7565177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769542-23A1-1F57-BEA1-9FB6AAB0CF31}"/>
                </a:ext>
              </a:extLst>
            </p:cNvPr>
            <p:cNvSpPr/>
            <p:nvPr/>
          </p:nvSpPr>
          <p:spPr>
            <a:xfrm>
              <a:off x="7112637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D472B25-4DE0-D447-2D57-202D76A7CC8A}"/>
              </a:ext>
            </a:extLst>
          </p:cNvPr>
          <p:cNvGrpSpPr/>
          <p:nvPr/>
        </p:nvGrpSpPr>
        <p:grpSpPr>
          <a:xfrm>
            <a:off x="5895097" y="6312489"/>
            <a:ext cx="368378" cy="70214"/>
            <a:chOff x="7252329" y="6014687"/>
            <a:chExt cx="845007" cy="161061"/>
          </a:xfrm>
          <a:solidFill>
            <a:srgbClr val="3372DC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141123B-A0E0-3411-429A-94DD2A199B83}"/>
                </a:ext>
              </a:extLst>
            </p:cNvPr>
            <p:cNvSpPr/>
            <p:nvPr/>
          </p:nvSpPr>
          <p:spPr>
            <a:xfrm>
              <a:off x="7601009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F40E863-42C6-8557-311C-DCDEA78035D4}"/>
                </a:ext>
              </a:extLst>
            </p:cNvPr>
            <p:cNvSpPr/>
            <p:nvPr/>
          </p:nvSpPr>
          <p:spPr>
            <a:xfrm>
              <a:off x="7939803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E6A5C9-DDF9-9BD0-921E-23B24D1175B5}"/>
                </a:ext>
              </a:extLst>
            </p:cNvPr>
            <p:cNvSpPr/>
            <p:nvPr/>
          </p:nvSpPr>
          <p:spPr>
            <a:xfrm>
              <a:off x="7252329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9DF316-1502-CE01-69B7-34A5A6423D79}"/>
              </a:ext>
            </a:extLst>
          </p:cNvPr>
          <p:cNvGrpSpPr/>
          <p:nvPr/>
        </p:nvGrpSpPr>
        <p:grpSpPr>
          <a:xfrm>
            <a:off x="5926905" y="4949052"/>
            <a:ext cx="327371" cy="70214"/>
            <a:chOff x="6000574" y="4883093"/>
            <a:chExt cx="327371" cy="70214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833F92B-7FCE-4BB8-2450-21029CAC8EF5}"/>
                </a:ext>
              </a:extLst>
            </p:cNvPr>
            <p:cNvSpPr/>
            <p:nvPr/>
          </p:nvSpPr>
          <p:spPr>
            <a:xfrm>
              <a:off x="6000574" y="4884632"/>
              <a:ext cx="68676" cy="68675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1CAA39-8C88-A341-476D-6BDCAB7B08BF}"/>
                </a:ext>
              </a:extLst>
            </p:cNvPr>
            <p:cNvGrpSpPr/>
            <p:nvPr/>
          </p:nvGrpSpPr>
          <p:grpSpPr>
            <a:xfrm>
              <a:off x="6131882" y="4883093"/>
              <a:ext cx="196063" cy="70214"/>
              <a:chOff x="7557311" y="6014687"/>
              <a:chExt cx="449741" cy="161061"/>
            </a:xfrm>
            <a:solidFill>
              <a:srgbClr val="3372DC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C7BD52E-2AB2-B87B-24B1-426C6ED9896D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F4009F9-8F0D-C47F-C266-D86A921FDF05}"/>
                  </a:ext>
                </a:extLst>
              </p:cNvPr>
              <p:cNvSpPr/>
              <p:nvPr/>
            </p:nvSpPr>
            <p:spPr>
              <a:xfrm>
                <a:off x="7849519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F511DB-AFD4-385D-FE35-01ED3BD35507}"/>
              </a:ext>
            </a:extLst>
          </p:cNvPr>
          <p:cNvGrpSpPr/>
          <p:nvPr/>
        </p:nvGrpSpPr>
        <p:grpSpPr>
          <a:xfrm>
            <a:off x="5887337" y="3577550"/>
            <a:ext cx="389234" cy="70214"/>
            <a:chOff x="5974280" y="4883093"/>
            <a:chExt cx="389234" cy="702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A3CC2E-FAA3-4EAC-1C92-3264F08EBF16}"/>
                </a:ext>
              </a:extLst>
            </p:cNvPr>
            <p:cNvSpPr/>
            <p:nvPr/>
          </p:nvSpPr>
          <p:spPr>
            <a:xfrm>
              <a:off x="5974280" y="4884632"/>
              <a:ext cx="68676" cy="68675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DBB094-A5D6-1066-749D-87D3A53A37AC}"/>
                </a:ext>
              </a:extLst>
            </p:cNvPr>
            <p:cNvGrpSpPr/>
            <p:nvPr/>
          </p:nvGrpSpPr>
          <p:grpSpPr>
            <a:xfrm>
              <a:off x="6131129" y="4883093"/>
              <a:ext cx="232385" cy="70214"/>
              <a:chOff x="7555577" y="6014687"/>
              <a:chExt cx="533058" cy="161061"/>
            </a:xfrm>
            <a:solidFill>
              <a:srgbClr val="3372DC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281506C-8DF7-2741-D261-DAD7A2FF62DB}"/>
                  </a:ext>
                </a:extLst>
              </p:cNvPr>
              <p:cNvSpPr/>
              <p:nvPr/>
            </p:nvSpPr>
            <p:spPr>
              <a:xfrm>
                <a:off x="7555577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321910C-2CD0-CCA6-452C-5C236A3F5AE6}"/>
                  </a:ext>
                </a:extLst>
              </p:cNvPr>
              <p:cNvSpPr/>
              <p:nvPr/>
            </p:nvSpPr>
            <p:spPr>
              <a:xfrm>
                <a:off x="7931102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B102F5-4AE0-40A1-2CDE-CDD8F0F1A0B4}"/>
              </a:ext>
            </a:extLst>
          </p:cNvPr>
          <p:cNvGrpSpPr/>
          <p:nvPr/>
        </p:nvGrpSpPr>
        <p:grpSpPr>
          <a:xfrm>
            <a:off x="5938313" y="2896689"/>
            <a:ext cx="346412" cy="70214"/>
            <a:chOff x="5992726" y="4883093"/>
            <a:chExt cx="346412" cy="7021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B708582-AB8C-9526-31EF-88290EBD25F2}"/>
                </a:ext>
              </a:extLst>
            </p:cNvPr>
            <p:cNvSpPr/>
            <p:nvPr/>
          </p:nvSpPr>
          <p:spPr>
            <a:xfrm>
              <a:off x="5992726" y="4884632"/>
              <a:ext cx="68676" cy="68675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E5E196C-E637-DAF5-4E4E-063F16C4DB4F}"/>
                </a:ext>
              </a:extLst>
            </p:cNvPr>
            <p:cNvGrpSpPr/>
            <p:nvPr/>
          </p:nvGrpSpPr>
          <p:grpSpPr>
            <a:xfrm>
              <a:off x="6167275" y="4883093"/>
              <a:ext cx="171863" cy="70214"/>
              <a:chOff x="7638477" y="6014687"/>
              <a:chExt cx="394229" cy="161061"/>
            </a:xfrm>
            <a:solidFill>
              <a:srgbClr val="3372DC"/>
            </a:solidFill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D0D587B-0C89-2A50-EE77-76709A9F1D13}"/>
                  </a:ext>
                </a:extLst>
              </p:cNvPr>
              <p:cNvSpPr/>
              <p:nvPr/>
            </p:nvSpPr>
            <p:spPr>
              <a:xfrm>
                <a:off x="7638477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47DB8F3-2A5B-ECFF-5CAB-F67F5F534D6D}"/>
                  </a:ext>
                </a:extLst>
              </p:cNvPr>
              <p:cNvSpPr/>
              <p:nvPr/>
            </p:nvSpPr>
            <p:spPr>
              <a:xfrm>
                <a:off x="7875173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A36AA6A-6532-1F02-B586-277BC7336DEC}"/>
              </a:ext>
            </a:extLst>
          </p:cNvPr>
          <p:cNvGrpSpPr/>
          <p:nvPr/>
        </p:nvGrpSpPr>
        <p:grpSpPr>
          <a:xfrm>
            <a:off x="5893770" y="4258921"/>
            <a:ext cx="339278" cy="68675"/>
            <a:chOff x="6006362" y="4234699"/>
            <a:chExt cx="339278" cy="70215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A32FE2D-EB4C-8F8E-7695-F8AA804A27A9}"/>
                </a:ext>
              </a:extLst>
            </p:cNvPr>
            <p:cNvSpPr/>
            <p:nvPr/>
          </p:nvSpPr>
          <p:spPr>
            <a:xfrm>
              <a:off x="6006362" y="4234699"/>
              <a:ext cx="68676" cy="68675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DDA7BA3-3D5F-97A7-D59E-F363A789DEC7}"/>
                </a:ext>
              </a:extLst>
            </p:cNvPr>
            <p:cNvGrpSpPr/>
            <p:nvPr/>
          </p:nvGrpSpPr>
          <p:grpSpPr>
            <a:xfrm>
              <a:off x="6124494" y="4234700"/>
              <a:ext cx="221146" cy="70214"/>
              <a:chOff x="7478545" y="6014687"/>
              <a:chExt cx="507277" cy="161061"/>
            </a:xfrm>
            <a:solidFill>
              <a:srgbClr val="3372DC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2C7A526-C799-197F-CEBF-BF1A053FC7BC}"/>
                  </a:ext>
                </a:extLst>
              </p:cNvPr>
              <p:cNvSpPr/>
              <p:nvPr/>
            </p:nvSpPr>
            <p:spPr>
              <a:xfrm>
                <a:off x="7478545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8F7769B-06D5-B687-E3D0-1402842B0161}"/>
                  </a:ext>
                </a:extLst>
              </p:cNvPr>
              <p:cNvSpPr/>
              <p:nvPr/>
            </p:nvSpPr>
            <p:spPr>
              <a:xfrm>
                <a:off x="7828289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B34D280-B9C2-1EC5-AFCF-CFADE06C7A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effectLst/>
                <a:ea typeface="+mn-ea"/>
                <a:cs typeface="+mn-cs"/>
              </a:rPr>
              <a:t>To spell words using sound-spelling patterns and phonemic awareness</a:t>
            </a:r>
            <a:endParaRPr lang="en-US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To spell words with closed syllables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755245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Write the word that matches the picture.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5A311B4-B325-BE84-9D3A-5D2919133A4E}"/>
              </a:ext>
            </a:extLst>
          </p:cNvPr>
          <p:cNvCxnSpPr>
            <a:cxnSpLocks/>
          </p:cNvCxnSpPr>
          <p:nvPr/>
        </p:nvCxnSpPr>
        <p:spPr>
          <a:xfrm>
            <a:off x="768642" y="4243633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5E0504-8340-98D5-4CDD-388DB872A2C7}"/>
              </a:ext>
            </a:extLst>
          </p:cNvPr>
          <p:cNvCxnSpPr>
            <a:cxnSpLocks/>
          </p:cNvCxnSpPr>
          <p:nvPr/>
        </p:nvCxnSpPr>
        <p:spPr>
          <a:xfrm>
            <a:off x="3643751" y="4243633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C52ED9-025E-A53D-1E85-9F6BF10B2E68}"/>
              </a:ext>
            </a:extLst>
          </p:cNvPr>
          <p:cNvCxnSpPr>
            <a:cxnSpLocks/>
          </p:cNvCxnSpPr>
          <p:nvPr/>
        </p:nvCxnSpPr>
        <p:spPr>
          <a:xfrm>
            <a:off x="6563430" y="4243633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CB3A44-3CF0-624E-A5AA-AB4DF5F909CD}"/>
              </a:ext>
            </a:extLst>
          </p:cNvPr>
          <p:cNvCxnSpPr>
            <a:cxnSpLocks/>
          </p:cNvCxnSpPr>
          <p:nvPr/>
        </p:nvCxnSpPr>
        <p:spPr>
          <a:xfrm>
            <a:off x="9501862" y="4243633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2F8F07-1283-2324-35B7-8A8D23CF3BE1}"/>
              </a:ext>
            </a:extLst>
          </p:cNvPr>
          <p:cNvCxnSpPr>
            <a:cxnSpLocks/>
          </p:cNvCxnSpPr>
          <p:nvPr/>
        </p:nvCxnSpPr>
        <p:spPr>
          <a:xfrm>
            <a:off x="1954146" y="6430784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B59DEA-1C35-A266-6EFB-78FF20F512DB}"/>
              </a:ext>
            </a:extLst>
          </p:cNvPr>
          <p:cNvCxnSpPr>
            <a:cxnSpLocks/>
          </p:cNvCxnSpPr>
          <p:nvPr/>
        </p:nvCxnSpPr>
        <p:spPr>
          <a:xfrm>
            <a:off x="5061990" y="6443917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07524D-4453-D8C0-90DF-468676D24C91}"/>
              </a:ext>
            </a:extLst>
          </p:cNvPr>
          <p:cNvCxnSpPr>
            <a:cxnSpLocks/>
          </p:cNvCxnSpPr>
          <p:nvPr/>
        </p:nvCxnSpPr>
        <p:spPr>
          <a:xfrm>
            <a:off x="8357856" y="6443917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3D7AF3-D62D-2EC6-2E1E-4B25F1371C24}"/>
              </a:ext>
            </a:extLst>
          </p:cNvPr>
          <p:cNvSpPr txBox="1"/>
          <p:nvPr/>
        </p:nvSpPr>
        <p:spPr>
          <a:xfrm>
            <a:off x="5115234" y="5943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 Sans US 2023" pitchFamily="2" charset="77"/>
              </a:rPr>
              <a:t>s___</a:t>
            </a:r>
            <a:endParaRPr lang="en-GB" sz="2800" dirty="0">
              <a:latin typeface="Sassoon Sans US 2023" pitchFamily="2" charset="77"/>
            </a:endParaRPr>
          </a:p>
        </p:txBody>
      </p:sp>
      <p:pic>
        <p:nvPicPr>
          <p:cNvPr id="25" name="Picture 24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3C5D3718-A59B-1F6C-C38D-04C611441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897" y="2268372"/>
            <a:ext cx="1303708" cy="1541260"/>
          </a:xfrm>
          <a:prstGeom prst="rect">
            <a:avLst/>
          </a:prstGeom>
        </p:spPr>
      </p:pic>
      <p:pic>
        <p:nvPicPr>
          <p:cNvPr id="28" name="Picture 27" descr="A picture containing cartoon, clipart, illustration&#10;&#10;Description automatically generated">
            <a:extLst>
              <a:ext uri="{FF2B5EF4-FFF2-40B4-BE49-F238E27FC236}">
                <a16:creationId xmlns:a16="http://schemas.microsoft.com/office/drawing/2014/main" id="{C35F4E1C-D2C6-F880-0613-ADCBFF04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243" y="2324778"/>
            <a:ext cx="1637447" cy="1396203"/>
          </a:xfrm>
          <a:prstGeom prst="rect">
            <a:avLst/>
          </a:prstGeom>
        </p:spPr>
      </p:pic>
      <p:pic>
        <p:nvPicPr>
          <p:cNvPr id="29" name="Picture 28" descr="An orange pitcher with a handle&#10;&#10;Description automatically generated with low confidence">
            <a:extLst>
              <a:ext uri="{FF2B5EF4-FFF2-40B4-BE49-F238E27FC236}">
                <a16:creationId xmlns:a16="http://schemas.microsoft.com/office/drawing/2014/main" id="{EDFEDF56-304D-D494-85C2-5252E9033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499" y="4642146"/>
            <a:ext cx="1448380" cy="1267332"/>
          </a:xfrm>
          <a:prstGeom prst="rect">
            <a:avLst/>
          </a:prstGeom>
        </p:spPr>
      </p:pic>
      <p:pic>
        <p:nvPicPr>
          <p:cNvPr id="30" name="Picture 29" descr="A cartoon of a child sitting at a desk writ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F866D161-EB1A-F860-4210-5D60E13CF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629" y="4456581"/>
            <a:ext cx="1260737" cy="1421956"/>
          </a:xfrm>
          <a:prstGeom prst="rect">
            <a:avLst/>
          </a:prstGeom>
        </p:spPr>
      </p:pic>
      <p:pic>
        <p:nvPicPr>
          <p:cNvPr id="32" name="Picture 31" descr="A picture containing rabbit, cartoon, animal figure, penguin&#10;&#10;Description automatically generated">
            <a:extLst>
              <a:ext uri="{FF2B5EF4-FFF2-40B4-BE49-F238E27FC236}">
                <a16:creationId xmlns:a16="http://schemas.microsoft.com/office/drawing/2014/main" id="{D51BF8CD-C4C8-9B0C-C146-B4F8A51A66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691" r="17326" b="40216"/>
          <a:stretch/>
        </p:blipFill>
        <p:spPr>
          <a:xfrm>
            <a:off x="9458981" y="1998642"/>
            <a:ext cx="1651325" cy="1914352"/>
          </a:xfrm>
          <a:prstGeom prst="rect">
            <a:avLst/>
          </a:prstGeom>
        </p:spPr>
      </p:pic>
      <p:pic>
        <p:nvPicPr>
          <p:cNvPr id="33" name="Picture 32" descr="A red thumb down symbol&#10;&#10;Description automatically generated with low confidence">
            <a:extLst>
              <a:ext uri="{FF2B5EF4-FFF2-40B4-BE49-F238E27FC236}">
                <a16:creationId xmlns:a16="http://schemas.microsoft.com/office/drawing/2014/main" id="{142433E0-B7EB-B00C-E80F-DE1140210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7209" y="4679355"/>
            <a:ext cx="1260737" cy="1264535"/>
          </a:xfrm>
          <a:prstGeom prst="rect">
            <a:avLst/>
          </a:prstGeom>
        </p:spPr>
      </p:pic>
      <p:pic>
        <p:nvPicPr>
          <p:cNvPr id="11" name="Picture 10" descr="A picture containing bed, furniture, white&#10;&#10;Description automatically generated">
            <a:extLst>
              <a:ext uri="{FF2B5EF4-FFF2-40B4-BE49-F238E27FC236}">
                <a16:creationId xmlns:a16="http://schemas.microsoft.com/office/drawing/2014/main" id="{7C4F56D2-11B1-2A07-9D19-D1F29637D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379" y="2191020"/>
            <a:ext cx="1651325" cy="16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5095</TotalTime>
  <Words>962</Words>
  <Application>Microsoft Macintosh PowerPoint</Application>
  <PresentationFormat>Widescreen</PresentationFormat>
  <Paragraphs>257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Sassoon Sans US 2023</vt:lpstr>
      <vt:lpstr>Muli</vt:lpstr>
      <vt:lpstr>Calibri Light</vt:lpstr>
      <vt:lpstr>OpenDyslexicAlta</vt:lpstr>
      <vt:lpstr>Arial</vt:lpstr>
      <vt:lpstr>Segoe Print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134</cp:revision>
  <dcterms:created xsi:type="dcterms:W3CDTF">2022-07-19T20:08:30Z</dcterms:created>
  <dcterms:modified xsi:type="dcterms:W3CDTF">2023-07-03T10:41:12Z</dcterms:modified>
</cp:coreProperties>
</file>