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20" r:id="rId2"/>
    <p:sldId id="321" r:id="rId3"/>
    <p:sldId id="346" r:id="rId4"/>
    <p:sldId id="349" r:id="rId5"/>
    <p:sldId id="376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69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70" r:id="rId26"/>
    <p:sldId id="371" r:id="rId27"/>
    <p:sldId id="372" r:id="rId28"/>
    <p:sldId id="348" r:id="rId29"/>
    <p:sldId id="374" r:id="rId30"/>
    <p:sldId id="375" r:id="rId31"/>
  </p:sldIdLst>
  <p:sldSz cx="12192000" cy="6858000"/>
  <p:notesSz cx="6858000" cy="9144000"/>
  <p:embeddedFontLst>
    <p:embeddedFont>
      <p:font typeface="OpenDyslexic" panose="020B0604020202020204" charset="0"/>
      <p:regular r:id="rId34"/>
      <p:bold r:id="rId35"/>
      <p:italic r:id="rId36"/>
      <p:boldItalic r:id="rId37"/>
    </p:embeddedFont>
    <p:embeddedFont>
      <p:font typeface="OpenDyslexicAlta" panose="020B0604020202020204" charset="0"/>
      <p:regular r:id="rId38"/>
      <p:bold r:id="rId39"/>
      <p:italic r:id="rId40"/>
      <p:boldItalic r:id="rId41"/>
    </p:embeddedFont>
    <p:embeddedFont>
      <p:font typeface="Muli" panose="020B0604020202020204" charset="0"/>
      <p:regular r:id="rId42"/>
      <p:bold r:id="rId43"/>
      <p:italic r:id="rId44"/>
      <p:boldItalic r:id="rId45"/>
    </p:embeddedFont>
    <p:embeddedFont>
      <p:font typeface="Lato Light" panose="020F0302020204030203" pitchFamily="34" charset="0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Lato" panose="020F0502020204030203" pitchFamily="34" charset="0"/>
      <p:regular r:id="rId51"/>
      <p:bold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209CEE"/>
    <a:srgbClr val="FFDD57"/>
    <a:srgbClr val="7957D5"/>
    <a:srgbClr val="23D160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10" autoAdjust="0"/>
    <p:restoredTop sz="87384" autoAdjust="0"/>
  </p:normalViewPr>
  <p:slideViewPr>
    <p:cSldViewPr snapToGrid="0" snapToObjects="1">
      <p:cViewPr varScale="1">
        <p:scale>
          <a:sx n="60" d="100"/>
          <a:sy n="60" d="100"/>
        </p:scale>
        <p:origin x="-588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926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808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713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55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002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767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174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452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928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956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415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79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302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1646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110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2091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875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6193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11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C66A0-413B-D942-BD25-07592977943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172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049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610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802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900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856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54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29/07/2020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tif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emf"/><Relationship Id="rId11" Type="http://schemas.openxmlformats.org/officeDocument/2006/relationships/image" Target="../media/image34.emf"/><Relationship Id="rId5" Type="http://schemas.openxmlformats.org/officeDocument/2006/relationships/image" Target="../media/image13.tiff"/><Relationship Id="rId10" Type="http://schemas.openxmlformats.org/officeDocument/2006/relationships/image" Target="../media/image18.emf"/><Relationship Id="rId4" Type="http://schemas.openxmlformats.org/officeDocument/2006/relationships/image" Target="../media/image12.tiff"/><Relationship Id="rId9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tif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emf"/><Relationship Id="rId11" Type="http://schemas.openxmlformats.org/officeDocument/2006/relationships/image" Target="../media/image37.emf"/><Relationship Id="rId5" Type="http://schemas.openxmlformats.org/officeDocument/2006/relationships/image" Target="../media/image13.tiff"/><Relationship Id="rId10" Type="http://schemas.openxmlformats.org/officeDocument/2006/relationships/image" Target="../media/image18.emf"/><Relationship Id="rId4" Type="http://schemas.openxmlformats.org/officeDocument/2006/relationships/image" Target="../media/image12.tiff"/><Relationship Id="rId9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3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3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3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3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3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3.tif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tiff"/><Relationship Id="rId3" Type="http://schemas.openxmlformats.org/officeDocument/2006/relationships/image" Target="../media/image39.png"/><Relationship Id="rId7" Type="http://schemas.openxmlformats.org/officeDocument/2006/relationships/image" Target="../media/image13.tiff"/><Relationship Id="rId12" Type="http://schemas.openxmlformats.org/officeDocument/2006/relationships/image" Target="../media/image47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tiff"/><Relationship Id="rId11" Type="http://schemas.openxmlformats.org/officeDocument/2006/relationships/image" Target="../media/image46.tiff"/><Relationship Id="rId5" Type="http://schemas.openxmlformats.org/officeDocument/2006/relationships/image" Target="../media/image41.tiff"/><Relationship Id="rId10" Type="http://schemas.openxmlformats.org/officeDocument/2006/relationships/image" Target="../media/image45.tiff"/><Relationship Id="rId4" Type="http://schemas.openxmlformats.org/officeDocument/2006/relationships/image" Target="../media/image40.tiff"/><Relationship Id="rId9" Type="http://schemas.openxmlformats.org/officeDocument/2006/relationships/image" Target="../media/image44.tif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tiff"/><Relationship Id="rId3" Type="http://schemas.openxmlformats.org/officeDocument/2006/relationships/image" Target="../media/image39.png"/><Relationship Id="rId7" Type="http://schemas.openxmlformats.org/officeDocument/2006/relationships/image" Target="../media/image13.tiff"/><Relationship Id="rId12" Type="http://schemas.openxmlformats.org/officeDocument/2006/relationships/image" Target="../media/image47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tiff"/><Relationship Id="rId11" Type="http://schemas.openxmlformats.org/officeDocument/2006/relationships/image" Target="../media/image46.tiff"/><Relationship Id="rId5" Type="http://schemas.openxmlformats.org/officeDocument/2006/relationships/image" Target="../media/image41.tiff"/><Relationship Id="rId10" Type="http://schemas.openxmlformats.org/officeDocument/2006/relationships/image" Target="../media/image45.tiff"/><Relationship Id="rId4" Type="http://schemas.openxmlformats.org/officeDocument/2006/relationships/image" Target="../media/image40.tiff"/><Relationship Id="rId9" Type="http://schemas.openxmlformats.org/officeDocument/2006/relationships/image" Target="../media/image44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1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1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tiff"/><Relationship Id="rId4" Type="http://schemas.openxmlformats.org/officeDocument/2006/relationships/image" Target="../media/image13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tif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tiff"/><Relationship Id="rId10" Type="http://schemas.openxmlformats.org/officeDocument/2006/relationships/image" Target="../media/image18.emf"/><Relationship Id="rId4" Type="http://schemas.openxmlformats.org/officeDocument/2006/relationships/image" Target="../media/image12.tiff"/><Relationship Id="rId9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tif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emf"/><Relationship Id="rId11" Type="http://schemas.openxmlformats.org/officeDocument/2006/relationships/image" Target="../media/image22.emf"/><Relationship Id="rId5" Type="http://schemas.openxmlformats.org/officeDocument/2006/relationships/image" Target="../media/image13.tiff"/><Relationship Id="rId10" Type="http://schemas.openxmlformats.org/officeDocument/2006/relationships/image" Target="../media/image18.emf"/><Relationship Id="rId4" Type="http://schemas.openxmlformats.org/officeDocument/2006/relationships/image" Target="../media/image12.tiff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tif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emf"/><Relationship Id="rId11" Type="http://schemas.openxmlformats.org/officeDocument/2006/relationships/image" Target="../media/image25.emf"/><Relationship Id="rId5" Type="http://schemas.openxmlformats.org/officeDocument/2006/relationships/image" Target="../media/image13.tiff"/><Relationship Id="rId10" Type="http://schemas.openxmlformats.org/officeDocument/2006/relationships/image" Target="../media/image18.emf"/><Relationship Id="rId4" Type="http://schemas.openxmlformats.org/officeDocument/2006/relationships/image" Target="../media/image12.tiff"/><Relationship Id="rId9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tif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emf"/><Relationship Id="rId11" Type="http://schemas.openxmlformats.org/officeDocument/2006/relationships/image" Target="../media/image28.emf"/><Relationship Id="rId5" Type="http://schemas.openxmlformats.org/officeDocument/2006/relationships/image" Target="../media/image13.tiff"/><Relationship Id="rId10" Type="http://schemas.openxmlformats.org/officeDocument/2006/relationships/image" Target="../media/image18.emf"/><Relationship Id="rId4" Type="http://schemas.openxmlformats.org/officeDocument/2006/relationships/image" Target="../media/image12.tiff"/><Relationship Id="rId9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tif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emf"/><Relationship Id="rId11" Type="http://schemas.openxmlformats.org/officeDocument/2006/relationships/image" Target="../media/image31.emf"/><Relationship Id="rId5" Type="http://schemas.openxmlformats.org/officeDocument/2006/relationships/image" Target="../media/image13.tiff"/><Relationship Id="rId10" Type="http://schemas.openxmlformats.org/officeDocument/2006/relationships/image" Target="../media/image18.emf"/><Relationship Id="rId4" Type="http://schemas.openxmlformats.org/officeDocument/2006/relationships/image" Target="../media/image12.tiff"/><Relationship Id="rId9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Foundation </a:t>
            </a:r>
            <a:br>
              <a:rPr lang="en-GB" dirty="0"/>
            </a:br>
            <a:r>
              <a:rPr lang="en-GB" dirty="0"/>
              <a:t>Term 1 - Block 3: Properties of Shapes</a:t>
            </a:r>
          </a:p>
          <a:p>
            <a:r>
              <a:rPr lang="en-GB" dirty="0"/>
              <a:t>Lesson 1: To be able to recognise and name 3-D shapes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92500"/>
          </a:bodyPr>
          <a:lstStyle/>
          <a:p>
            <a:r>
              <a:rPr lang="en-GB" dirty="0"/>
              <a:t>Block 3 – Properties of Shapes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recognise and name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xmlns="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xmlns="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xmlns="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476BEBA-0AE8-3C42-A96A-1055CF654C3A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4690533" y="2803532"/>
            <a:ext cx="4333339" cy="349566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7BAD62E-5D86-1842-A7CD-03F7A76283AD}"/>
              </a:ext>
            </a:extLst>
          </p:cNvPr>
          <p:cNvCxnSpPr>
            <a:cxnSpLocks/>
            <a:stCxn id="49" idx="3"/>
            <a:endCxn id="12" idx="1"/>
          </p:cNvCxnSpPr>
          <p:nvPr/>
        </p:nvCxnSpPr>
        <p:spPr>
          <a:xfrm flipV="1">
            <a:off x="4690533" y="2511165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56F92B6A-8ABF-D84D-931F-9369B7F2E749}"/>
              </a:ext>
            </a:extLst>
          </p:cNvPr>
          <p:cNvCxnSpPr>
            <a:cxnSpLocks/>
            <a:stCxn id="50" idx="3"/>
            <a:endCxn id="6" idx="2"/>
          </p:cNvCxnSpPr>
          <p:nvPr/>
        </p:nvCxnSpPr>
        <p:spPr>
          <a:xfrm flipV="1">
            <a:off x="4703233" y="4125784"/>
            <a:ext cx="4544665" cy="132417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0DF5171-C6AB-A049-BBE8-0FDFC0059AD1}"/>
              </a:ext>
            </a:extLst>
          </p:cNvPr>
          <p:cNvCxnSpPr>
            <a:cxnSpLocks/>
            <a:stCxn id="51" idx="3"/>
            <a:endCxn id="4" idx="2"/>
          </p:cNvCxnSpPr>
          <p:nvPr/>
        </p:nvCxnSpPr>
        <p:spPr>
          <a:xfrm flipV="1">
            <a:off x="4673600" y="3386526"/>
            <a:ext cx="4574298" cy="160069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026F3ED-2FB6-E944-9473-8F6E1B263B33}"/>
              </a:ext>
            </a:extLst>
          </p:cNvPr>
          <p:cNvCxnSpPr>
            <a:cxnSpLocks/>
            <a:stCxn id="52" idx="3"/>
            <a:endCxn id="9" idx="2"/>
          </p:cNvCxnSpPr>
          <p:nvPr/>
        </p:nvCxnSpPr>
        <p:spPr>
          <a:xfrm flipV="1">
            <a:off x="4690533" y="4915603"/>
            <a:ext cx="4333339" cy="819653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033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recognise and name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xmlns="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xmlns="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xmlns="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476BEBA-0AE8-3C42-A96A-1055CF654C3A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4690533" y="2803532"/>
            <a:ext cx="4333339" cy="349566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7BAD62E-5D86-1842-A7CD-03F7A76283AD}"/>
              </a:ext>
            </a:extLst>
          </p:cNvPr>
          <p:cNvCxnSpPr>
            <a:cxnSpLocks/>
            <a:stCxn id="49" idx="3"/>
            <a:endCxn id="12" idx="1"/>
          </p:cNvCxnSpPr>
          <p:nvPr/>
        </p:nvCxnSpPr>
        <p:spPr>
          <a:xfrm flipV="1">
            <a:off x="4690533" y="2511165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56F92B6A-8ABF-D84D-931F-9369B7F2E749}"/>
              </a:ext>
            </a:extLst>
          </p:cNvPr>
          <p:cNvCxnSpPr>
            <a:cxnSpLocks/>
            <a:stCxn id="50" idx="3"/>
            <a:endCxn id="6" idx="2"/>
          </p:cNvCxnSpPr>
          <p:nvPr/>
        </p:nvCxnSpPr>
        <p:spPr>
          <a:xfrm flipV="1">
            <a:off x="4703233" y="4125784"/>
            <a:ext cx="4544665" cy="132417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0DF5171-C6AB-A049-BBE8-0FDFC0059AD1}"/>
              </a:ext>
            </a:extLst>
          </p:cNvPr>
          <p:cNvCxnSpPr>
            <a:cxnSpLocks/>
            <a:stCxn id="51" idx="3"/>
            <a:endCxn id="4" idx="2"/>
          </p:cNvCxnSpPr>
          <p:nvPr/>
        </p:nvCxnSpPr>
        <p:spPr>
          <a:xfrm flipV="1">
            <a:off x="4673600" y="3386526"/>
            <a:ext cx="4574298" cy="160069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026F3ED-2FB6-E944-9473-8F6E1B263B33}"/>
              </a:ext>
            </a:extLst>
          </p:cNvPr>
          <p:cNvCxnSpPr>
            <a:cxnSpLocks/>
            <a:stCxn id="52" idx="3"/>
            <a:endCxn id="9" idx="2"/>
          </p:cNvCxnSpPr>
          <p:nvPr/>
        </p:nvCxnSpPr>
        <p:spPr>
          <a:xfrm flipV="1">
            <a:off x="4690533" y="4915603"/>
            <a:ext cx="4333339" cy="819653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00FB7CD-0B79-A447-9FB4-994C26CC46E3}"/>
              </a:ext>
            </a:extLst>
          </p:cNvPr>
          <p:cNvCxnSpPr>
            <a:cxnSpLocks/>
          </p:cNvCxnSpPr>
          <p:nvPr/>
        </p:nvCxnSpPr>
        <p:spPr>
          <a:xfrm flipV="1">
            <a:off x="4652118" y="5439922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64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recognise and name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a variety of 3-D shapes, each in its own opaque bag.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Children to place a hand in a bag and guess which shape is inside it.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Can they explain why it’s a cone, pyramid, cube, cuboid, sphere or cylinder?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clues have made them choose the shape name?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C17837-1ABD-0144-818D-2C13B662D2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013" y="1311839"/>
            <a:ext cx="2438896" cy="243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3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recognise and name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sentences below to describe the model I have built: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cylinders.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pyramids.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cubes.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cuboids.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spheres.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cones. </a:t>
            </a:r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xmlns="" id="{2DBAD5A6-62F3-314D-9161-9D9B642EC4FB}"/>
              </a:ext>
            </a:extLst>
          </p:cNvPr>
          <p:cNvSpPr/>
          <p:nvPr/>
        </p:nvSpPr>
        <p:spPr>
          <a:xfrm>
            <a:off x="6331471" y="5330214"/>
            <a:ext cx="3608395" cy="518070"/>
          </a:xfrm>
          <a:prstGeom prst="cube">
            <a:avLst/>
          </a:prstGeom>
          <a:solidFill>
            <a:srgbClr val="FFDD5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xmlns="" id="{8FD5F17A-05B5-7041-BDED-27391DD01672}"/>
              </a:ext>
            </a:extLst>
          </p:cNvPr>
          <p:cNvSpPr/>
          <p:nvPr/>
        </p:nvSpPr>
        <p:spPr>
          <a:xfrm>
            <a:off x="6331471" y="4937350"/>
            <a:ext cx="518070" cy="518070"/>
          </a:xfrm>
          <a:prstGeom prst="cube">
            <a:avLst/>
          </a:prstGeom>
          <a:solidFill>
            <a:srgbClr val="FF38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xmlns="" id="{46A2C872-EBC4-194A-990A-42E368A55220}"/>
              </a:ext>
            </a:extLst>
          </p:cNvPr>
          <p:cNvSpPr/>
          <p:nvPr/>
        </p:nvSpPr>
        <p:spPr>
          <a:xfrm>
            <a:off x="7876633" y="4961812"/>
            <a:ext cx="518070" cy="518070"/>
          </a:xfrm>
          <a:prstGeom prst="cube">
            <a:avLst/>
          </a:prstGeom>
          <a:solidFill>
            <a:srgbClr val="FF38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xmlns="" id="{FCD6BEDA-04AE-4043-A4AE-975F6B4CDD0F}"/>
              </a:ext>
            </a:extLst>
          </p:cNvPr>
          <p:cNvSpPr/>
          <p:nvPr/>
        </p:nvSpPr>
        <p:spPr>
          <a:xfrm>
            <a:off x="9405235" y="4961812"/>
            <a:ext cx="518070" cy="518070"/>
          </a:xfrm>
          <a:prstGeom prst="cube">
            <a:avLst/>
          </a:prstGeom>
          <a:solidFill>
            <a:srgbClr val="FF38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xmlns="" id="{41AB774C-EFF6-C549-AB73-E7C754385684}"/>
              </a:ext>
            </a:extLst>
          </p:cNvPr>
          <p:cNvSpPr/>
          <p:nvPr/>
        </p:nvSpPr>
        <p:spPr>
          <a:xfrm>
            <a:off x="6314910" y="4544486"/>
            <a:ext cx="3608395" cy="518070"/>
          </a:xfrm>
          <a:prstGeom prst="cube">
            <a:avLst/>
          </a:prstGeom>
          <a:solidFill>
            <a:srgbClr val="FFDD5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an 26">
            <a:extLst>
              <a:ext uri="{FF2B5EF4-FFF2-40B4-BE49-F238E27FC236}">
                <a16:creationId xmlns:a16="http://schemas.microsoft.com/office/drawing/2014/main" xmlns="" id="{A128C12B-028D-8A46-A38B-72C562BE9D4B}"/>
              </a:ext>
            </a:extLst>
          </p:cNvPr>
          <p:cNvSpPr/>
          <p:nvPr/>
        </p:nvSpPr>
        <p:spPr>
          <a:xfrm>
            <a:off x="6380839" y="3849076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n 27">
            <a:extLst>
              <a:ext uri="{FF2B5EF4-FFF2-40B4-BE49-F238E27FC236}">
                <a16:creationId xmlns:a16="http://schemas.microsoft.com/office/drawing/2014/main" xmlns="" id="{F4DC58B9-C828-4B4A-875F-88E22B81009C}"/>
              </a:ext>
            </a:extLst>
          </p:cNvPr>
          <p:cNvSpPr/>
          <p:nvPr/>
        </p:nvSpPr>
        <p:spPr>
          <a:xfrm>
            <a:off x="7886276" y="3846623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1B5FFC7-D66C-A240-BD9D-565E090F9E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0544" y="3209789"/>
            <a:ext cx="916151" cy="91615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5E1F2D5-B0D0-3945-BB2C-C828935C2D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473" y="3207533"/>
            <a:ext cx="812800" cy="812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D17BD9F-EFF1-E94B-9EDB-06C6AC611C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618" y="3583091"/>
            <a:ext cx="799629" cy="111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56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recognise and name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sentences below to describe the model I have built: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</a:t>
            </a:r>
            <a:r>
              <a:rPr lang="en-GB" sz="2200" u="sng" dirty="0"/>
              <a:t>2</a:t>
            </a:r>
            <a:r>
              <a:rPr lang="en-GB" sz="2200" dirty="0"/>
              <a:t> cylinders.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pyramids.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cubes.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cuboids.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spheres.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cones. </a:t>
            </a:r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xmlns="" id="{2DBAD5A6-62F3-314D-9161-9D9B642EC4FB}"/>
              </a:ext>
            </a:extLst>
          </p:cNvPr>
          <p:cNvSpPr/>
          <p:nvPr/>
        </p:nvSpPr>
        <p:spPr>
          <a:xfrm>
            <a:off x="6331471" y="5330214"/>
            <a:ext cx="3608395" cy="518070"/>
          </a:xfrm>
          <a:prstGeom prst="cube">
            <a:avLst/>
          </a:prstGeom>
          <a:solidFill>
            <a:srgbClr val="FFDD5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xmlns="" id="{8FD5F17A-05B5-7041-BDED-27391DD01672}"/>
              </a:ext>
            </a:extLst>
          </p:cNvPr>
          <p:cNvSpPr/>
          <p:nvPr/>
        </p:nvSpPr>
        <p:spPr>
          <a:xfrm>
            <a:off x="6331471" y="4937350"/>
            <a:ext cx="518070" cy="518070"/>
          </a:xfrm>
          <a:prstGeom prst="cube">
            <a:avLst/>
          </a:prstGeom>
          <a:solidFill>
            <a:srgbClr val="FF38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xmlns="" id="{46A2C872-EBC4-194A-990A-42E368A55220}"/>
              </a:ext>
            </a:extLst>
          </p:cNvPr>
          <p:cNvSpPr/>
          <p:nvPr/>
        </p:nvSpPr>
        <p:spPr>
          <a:xfrm>
            <a:off x="7876633" y="4961812"/>
            <a:ext cx="518070" cy="518070"/>
          </a:xfrm>
          <a:prstGeom prst="cube">
            <a:avLst/>
          </a:prstGeom>
          <a:solidFill>
            <a:srgbClr val="FF38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xmlns="" id="{FCD6BEDA-04AE-4043-A4AE-975F6B4CDD0F}"/>
              </a:ext>
            </a:extLst>
          </p:cNvPr>
          <p:cNvSpPr/>
          <p:nvPr/>
        </p:nvSpPr>
        <p:spPr>
          <a:xfrm>
            <a:off x="9405235" y="4961812"/>
            <a:ext cx="518070" cy="518070"/>
          </a:xfrm>
          <a:prstGeom prst="cube">
            <a:avLst/>
          </a:prstGeom>
          <a:solidFill>
            <a:srgbClr val="FF38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xmlns="" id="{41AB774C-EFF6-C549-AB73-E7C754385684}"/>
              </a:ext>
            </a:extLst>
          </p:cNvPr>
          <p:cNvSpPr/>
          <p:nvPr/>
        </p:nvSpPr>
        <p:spPr>
          <a:xfrm>
            <a:off x="6314910" y="4544486"/>
            <a:ext cx="3608395" cy="518070"/>
          </a:xfrm>
          <a:prstGeom prst="cube">
            <a:avLst/>
          </a:prstGeom>
          <a:solidFill>
            <a:srgbClr val="FFDD5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an 26">
            <a:extLst>
              <a:ext uri="{FF2B5EF4-FFF2-40B4-BE49-F238E27FC236}">
                <a16:creationId xmlns:a16="http://schemas.microsoft.com/office/drawing/2014/main" xmlns="" id="{A128C12B-028D-8A46-A38B-72C562BE9D4B}"/>
              </a:ext>
            </a:extLst>
          </p:cNvPr>
          <p:cNvSpPr/>
          <p:nvPr/>
        </p:nvSpPr>
        <p:spPr>
          <a:xfrm>
            <a:off x="6380839" y="3849076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n 27">
            <a:extLst>
              <a:ext uri="{FF2B5EF4-FFF2-40B4-BE49-F238E27FC236}">
                <a16:creationId xmlns:a16="http://schemas.microsoft.com/office/drawing/2014/main" xmlns="" id="{F4DC58B9-C828-4B4A-875F-88E22B81009C}"/>
              </a:ext>
            </a:extLst>
          </p:cNvPr>
          <p:cNvSpPr/>
          <p:nvPr/>
        </p:nvSpPr>
        <p:spPr>
          <a:xfrm>
            <a:off x="7886276" y="3846623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1B5FFC7-D66C-A240-BD9D-565E090F9E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0544" y="3209789"/>
            <a:ext cx="916151" cy="91615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5E1F2D5-B0D0-3945-BB2C-C828935C2D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473" y="3207533"/>
            <a:ext cx="812800" cy="812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D17BD9F-EFF1-E94B-9EDB-06C6AC611C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618" y="3583091"/>
            <a:ext cx="799629" cy="111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27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recognise and name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sentences below to describe the model I have built: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</a:t>
            </a:r>
            <a:r>
              <a:rPr lang="en-GB" sz="2200" u="sng" dirty="0"/>
              <a:t>2</a:t>
            </a:r>
            <a:r>
              <a:rPr lang="en-GB" sz="2200" dirty="0"/>
              <a:t> cylinders.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is </a:t>
            </a:r>
            <a:r>
              <a:rPr lang="en-GB" sz="2200" u="sng" dirty="0"/>
              <a:t>1</a:t>
            </a:r>
            <a:r>
              <a:rPr lang="en-GB" sz="2200" dirty="0"/>
              <a:t> pyramid.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cubes.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cuboids.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spheres.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cones. </a:t>
            </a:r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xmlns="" id="{2DBAD5A6-62F3-314D-9161-9D9B642EC4FB}"/>
              </a:ext>
            </a:extLst>
          </p:cNvPr>
          <p:cNvSpPr/>
          <p:nvPr/>
        </p:nvSpPr>
        <p:spPr>
          <a:xfrm>
            <a:off x="6331471" y="5330214"/>
            <a:ext cx="3608395" cy="518070"/>
          </a:xfrm>
          <a:prstGeom prst="cube">
            <a:avLst/>
          </a:prstGeom>
          <a:solidFill>
            <a:srgbClr val="FFDD5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xmlns="" id="{8FD5F17A-05B5-7041-BDED-27391DD01672}"/>
              </a:ext>
            </a:extLst>
          </p:cNvPr>
          <p:cNvSpPr/>
          <p:nvPr/>
        </p:nvSpPr>
        <p:spPr>
          <a:xfrm>
            <a:off x="6331471" y="4937350"/>
            <a:ext cx="518070" cy="518070"/>
          </a:xfrm>
          <a:prstGeom prst="cube">
            <a:avLst/>
          </a:prstGeom>
          <a:solidFill>
            <a:srgbClr val="FF38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xmlns="" id="{46A2C872-EBC4-194A-990A-42E368A55220}"/>
              </a:ext>
            </a:extLst>
          </p:cNvPr>
          <p:cNvSpPr/>
          <p:nvPr/>
        </p:nvSpPr>
        <p:spPr>
          <a:xfrm>
            <a:off x="7876633" y="4961812"/>
            <a:ext cx="518070" cy="518070"/>
          </a:xfrm>
          <a:prstGeom prst="cube">
            <a:avLst/>
          </a:prstGeom>
          <a:solidFill>
            <a:srgbClr val="FF38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xmlns="" id="{FCD6BEDA-04AE-4043-A4AE-975F6B4CDD0F}"/>
              </a:ext>
            </a:extLst>
          </p:cNvPr>
          <p:cNvSpPr/>
          <p:nvPr/>
        </p:nvSpPr>
        <p:spPr>
          <a:xfrm>
            <a:off x="9405235" y="4961812"/>
            <a:ext cx="518070" cy="518070"/>
          </a:xfrm>
          <a:prstGeom prst="cube">
            <a:avLst/>
          </a:prstGeom>
          <a:solidFill>
            <a:srgbClr val="FF38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xmlns="" id="{41AB774C-EFF6-C549-AB73-E7C754385684}"/>
              </a:ext>
            </a:extLst>
          </p:cNvPr>
          <p:cNvSpPr/>
          <p:nvPr/>
        </p:nvSpPr>
        <p:spPr>
          <a:xfrm>
            <a:off x="6314910" y="4544486"/>
            <a:ext cx="3608395" cy="518070"/>
          </a:xfrm>
          <a:prstGeom prst="cube">
            <a:avLst/>
          </a:prstGeom>
          <a:solidFill>
            <a:srgbClr val="FFDD5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an 26">
            <a:extLst>
              <a:ext uri="{FF2B5EF4-FFF2-40B4-BE49-F238E27FC236}">
                <a16:creationId xmlns:a16="http://schemas.microsoft.com/office/drawing/2014/main" xmlns="" id="{A128C12B-028D-8A46-A38B-72C562BE9D4B}"/>
              </a:ext>
            </a:extLst>
          </p:cNvPr>
          <p:cNvSpPr/>
          <p:nvPr/>
        </p:nvSpPr>
        <p:spPr>
          <a:xfrm>
            <a:off x="6380839" y="3849076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n 27">
            <a:extLst>
              <a:ext uri="{FF2B5EF4-FFF2-40B4-BE49-F238E27FC236}">
                <a16:creationId xmlns:a16="http://schemas.microsoft.com/office/drawing/2014/main" xmlns="" id="{F4DC58B9-C828-4B4A-875F-88E22B81009C}"/>
              </a:ext>
            </a:extLst>
          </p:cNvPr>
          <p:cNvSpPr/>
          <p:nvPr/>
        </p:nvSpPr>
        <p:spPr>
          <a:xfrm>
            <a:off x="7886276" y="3846623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1B5FFC7-D66C-A240-BD9D-565E090F9E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0544" y="3209789"/>
            <a:ext cx="916151" cy="91615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5E1F2D5-B0D0-3945-BB2C-C828935C2D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473" y="3207533"/>
            <a:ext cx="812800" cy="812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D17BD9F-EFF1-E94B-9EDB-06C6AC611C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618" y="3583091"/>
            <a:ext cx="799629" cy="111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60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recognise and name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sentences below to describe the model I have built: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</a:t>
            </a:r>
            <a:r>
              <a:rPr lang="en-GB" sz="2200" u="sng" dirty="0"/>
              <a:t>2</a:t>
            </a:r>
            <a:r>
              <a:rPr lang="en-GB" sz="2200" dirty="0"/>
              <a:t> cylinders.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is </a:t>
            </a:r>
            <a:r>
              <a:rPr lang="en-GB" sz="2200" u="sng" dirty="0"/>
              <a:t>1</a:t>
            </a:r>
            <a:r>
              <a:rPr lang="en-GB" sz="2200" dirty="0"/>
              <a:t> pyramid.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</a:t>
            </a:r>
            <a:r>
              <a:rPr lang="en-GB" sz="2200" u="sng" dirty="0"/>
              <a:t>3</a:t>
            </a:r>
            <a:r>
              <a:rPr lang="en-GB" sz="2200" dirty="0"/>
              <a:t> cubes.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cuboids.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spheres.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cones. </a:t>
            </a:r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xmlns="" id="{2DBAD5A6-62F3-314D-9161-9D9B642EC4FB}"/>
              </a:ext>
            </a:extLst>
          </p:cNvPr>
          <p:cNvSpPr/>
          <p:nvPr/>
        </p:nvSpPr>
        <p:spPr>
          <a:xfrm>
            <a:off x="6331471" y="5330214"/>
            <a:ext cx="3608395" cy="518070"/>
          </a:xfrm>
          <a:prstGeom prst="cube">
            <a:avLst/>
          </a:prstGeom>
          <a:solidFill>
            <a:srgbClr val="FFDD5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xmlns="" id="{8FD5F17A-05B5-7041-BDED-27391DD01672}"/>
              </a:ext>
            </a:extLst>
          </p:cNvPr>
          <p:cNvSpPr/>
          <p:nvPr/>
        </p:nvSpPr>
        <p:spPr>
          <a:xfrm>
            <a:off x="6331471" y="4937350"/>
            <a:ext cx="518070" cy="518070"/>
          </a:xfrm>
          <a:prstGeom prst="cube">
            <a:avLst/>
          </a:prstGeom>
          <a:solidFill>
            <a:srgbClr val="FF38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xmlns="" id="{46A2C872-EBC4-194A-990A-42E368A55220}"/>
              </a:ext>
            </a:extLst>
          </p:cNvPr>
          <p:cNvSpPr/>
          <p:nvPr/>
        </p:nvSpPr>
        <p:spPr>
          <a:xfrm>
            <a:off x="7876633" y="4961812"/>
            <a:ext cx="518070" cy="518070"/>
          </a:xfrm>
          <a:prstGeom prst="cube">
            <a:avLst/>
          </a:prstGeom>
          <a:solidFill>
            <a:srgbClr val="FF38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xmlns="" id="{FCD6BEDA-04AE-4043-A4AE-975F6B4CDD0F}"/>
              </a:ext>
            </a:extLst>
          </p:cNvPr>
          <p:cNvSpPr/>
          <p:nvPr/>
        </p:nvSpPr>
        <p:spPr>
          <a:xfrm>
            <a:off x="9405235" y="4961812"/>
            <a:ext cx="518070" cy="518070"/>
          </a:xfrm>
          <a:prstGeom prst="cube">
            <a:avLst/>
          </a:prstGeom>
          <a:solidFill>
            <a:srgbClr val="FF38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xmlns="" id="{41AB774C-EFF6-C549-AB73-E7C754385684}"/>
              </a:ext>
            </a:extLst>
          </p:cNvPr>
          <p:cNvSpPr/>
          <p:nvPr/>
        </p:nvSpPr>
        <p:spPr>
          <a:xfrm>
            <a:off x="6314910" y="4544486"/>
            <a:ext cx="3608395" cy="518070"/>
          </a:xfrm>
          <a:prstGeom prst="cube">
            <a:avLst/>
          </a:prstGeom>
          <a:solidFill>
            <a:srgbClr val="FFDD5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an 26">
            <a:extLst>
              <a:ext uri="{FF2B5EF4-FFF2-40B4-BE49-F238E27FC236}">
                <a16:creationId xmlns:a16="http://schemas.microsoft.com/office/drawing/2014/main" xmlns="" id="{A128C12B-028D-8A46-A38B-72C562BE9D4B}"/>
              </a:ext>
            </a:extLst>
          </p:cNvPr>
          <p:cNvSpPr/>
          <p:nvPr/>
        </p:nvSpPr>
        <p:spPr>
          <a:xfrm>
            <a:off x="6380839" y="3849076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n 27">
            <a:extLst>
              <a:ext uri="{FF2B5EF4-FFF2-40B4-BE49-F238E27FC236}">
                <a16:creationId xmlns:a16="http://schemas.microsoft.com/office/drawing/2014/main" xmlns="" id="{F4DC58B9-C828-4B4A-875F-88E22B81009C}"/>
              </a:ext>
            </a:extLst>
          </p:cNvPr>
          <p:cNvSpPr/>
          <p:nvPr/>
        </p:nvSpPr>
        <p:spPr>
          <a:xfrm>
            <a:off x="7886276" y="3846623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1B5FFC7-D66C-A240-BD9D-565E090F9E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0544" y="3209789"/>
            <a:ext cx="916151" cy="91615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5E1F2D5-B0D0-3945-BB2C-C828935C2D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473" y="3207533"/>
            <a:ext cx="812800" cy="812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D17BD9F-EFF1-E94B-9EDB-06C6AC611C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618" y="3583091"/>
            <a:ext cx="799629" cy="111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35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recognise and name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sentences below to describe the model I have built: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</a:t>
            </a:r>
            <a:r>
              <a:rPr lang="en-GB" sz="2200" u="sng" dirty="0"/>
              <a:t>2</a:t>
            </a:r>
            <a:r>
              <a:rPr lang="en-GB" sz="2200" dirty="0"/>
              <a:t> cylinders.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is </a:t>
            </a:r>
            <a:r>
              <a:rPr lang="en-GB" sz="2200" u="sng" dirty="0"/>
              <a:t>1</a:t>
            </a:r>
            <a:r>
              <a:rPr lang="en-GB" sz="2200" dirty="0"/>
              <a:t> pyramid.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</a:t>
            </a:r>
            <a:r>
              <a:rPr lang="en-GB" sz="2200" u="sng" dirty="0"/>
              <a:t>3</a:t>
            </a:r>
            <a:r>
              <a:rPr lang="en-GB" sz="2200" dirty="0"/>
              <a:t> cubes.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</a:t>
            </a:r>
            <a:r>
              <a:rPr lang="en-GB" sz="2200" u="sng" dirty="0"/>
              <a:t>2</a:t>
            </a:r>
            <a:r>
              <a:rPr lang="en-GB" sz="2200" dirty="0"/>
              <a:t> cuboids.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spheres.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cones. </a:t>
            </a:r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xmlns="" id="{2DBAD5A6-62F3-314D-9161-9D9B642EC4FB}"/>
              </a:ext>
            </a:extLst>
          </p:cNvPr>
          <p:cNvSpPr/>
          <p:nvPr/>
        </p:nvSpPr>
        <p:spPr>
          <a:xfrm>
            <a:off x="6331471" y="5330214"/>
            <a:ext cx="3608395" cy="518070"/>
          </a:xfrm>
          <a:prstGeom prst="cube">
            <a:avLst/>
          </a:prstGeom>
          <a:solidFill>
            <a:srgbClr val="FFDD5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xmlns="" id="{8FD5F17A-05B5-7041-BDED-27391DD01672}"/>
              </a:ext>
            </a:extLst>
          </p:cNvPr>
          <p:cNvSpPr/>
          <p:nvPr/>
        </p:nvSpPr>
        <p:spPr>
          <a:xfrm>
            <a:off x="6331471" y="4937350"/>
            <a:ext cx="518070" cy="518070"/>
          </a:xfrm>
          <a:prstGeom prst="cube">
            <a:avLst/>
          </a:prstGeom>
          <a:solidFill>
            <a:srgbClr val="FF38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xmlns="" id="{46A2C872-EBC4-194A-990A-42E368A55220}"/>
              </a:ext>
            </a:extLst>
          </p:cNvPr>
          <p:cNvSpPr/>
          <p:nvPr/>
        </p:nvSpPr>
        <p:spPr>
          <a:xfrm>
            <a:off x="7876633" y="4961812"/>
            <a:ext cx="518070" cy="518070"/>
          </a:xfrm>
          <a:prstGeom prst="cube">
            <a:avLst/>
          </a:prstGeom>
          <a:solidFill>
            <a:srgbClr val="FF38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xmlns="" id="{FCD6BEDA-04AE-4043-A4AE-975F6B4CDD0F}"/>
              </a:ext>
            </a:extLst>
          </p:cNvPr>
          <p:cNvSpPr/>
          <p:nvPr/>
        </p:nvSpPr>
        <p:spPr>
          <a:xfrm>
            <a:off x="9405235" y="4961812"/>
            <a:ext cx="518070" cy="518070"/>
          </a:xfrm>
          <a:prstGeom prst="cube">
            <a:avLst/>
          </a:prstGeom>
          <a:solidFill>
            <a:srgbClr val="FF38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xmlns="" id="{41AB774C-EFF6-C549-AB73-E7C754385684}"/>
              </a:ext>
            </a:extLst>
          </p:cNvPr>
          <p:cNvSpPr/>
          <p:nvPr/>
        </p:nvSpPr>
        <p:spPr>
          <a:xfrm>
            <a:off x="6314910" y="4544486"/>
            <a:ext cx="3608395" cy="518070"/>
          </a:xfrm>
          <a:prstGeom prst="cube">
            <a:avLst/>
          </a:prstGeom>
          <a:solidFill>
            <a:srgbClr val="FFDD5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an 26">
            <a:extLst>
              <a:ext uri="{FF2B5EF4-FFF2-40B4-BE49-F238E27FC236}">
                <a16:creationId xmlns:a16="http://schemas.microsoft.com/office/drawing/2014/main" xmlns="" id="{A128C12B-028D-8A46-A38B-72C562BE9D4B}"/>
              </a:ext>
            </a:extLst>
          </p:cNvPr>
          <p:cNvSpPr/>
          <p:nvPr/>
        </p:nvSpPr>
        <p:spPr>
          <a:xfrm>
            <a:off x="6380839" y="3849076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n 27">
            <a:extLst>
              <a:ext uri="{FF2B5EF4-FFF2-40B4-BE49-F238E27FC236}">
                <a16:creationId xmlns:a16="http://schemas.microsoft.com/office/drawing/2014/main" xmlns="" id="{F4DC58B9-C828-4B4A-875F-88E22B81009C}"/>
              </a:ext>
            </a:extLst>
          </p:cNvPr>
          <p:cNvSpPr/>
          <p:nvPr/>
        </p:nvSpPr>
        <p:spPr>
          <a:xfrm>
            <a:off x="7886276" y="3846623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1B5FFC7-D66C-A240-BD9D-565E090F9E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0544" y="3209789"/>
            <a:ext cx="916151" cy="91615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5E1F2D5-B0D0-3945-BB2C-C828935C2D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473" y="3207533"/>
            <a:ext cx="812800" cy="812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D17BD9F-EFF1-E94B-9EDB-06C6AC611C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618" y="3583091"/>
            <a:ext cx="799629" cy="111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41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recognise and name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sentences below to describe the model I have built: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</a:t>
            </a:r>
            <a:r>
              <a:rPr lang="en-GB" sz="2200" u="sng" dirty="0"/>
              <a:t>2</a:t>
            </a:r>
            <a:r>
              <a:rPr lang="en-GB" sz="2200" dirty="0"/>
              <a:t> cylinders.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is </a:t>
            </a:r>
            <a:r>
              <a:rPr lang="en-GB" sz="2200" u="sng" dirty="0"/>
              <a:t>1</a:t>
            </a:r>
            <a:r>
              <a:rPr lang="en-GB" sz="2200" dirty="0"/>
              <a:t> pyramid.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</a:t>
            </a:r>
            <a:r>
              <a:rPr lang="en-GB" sz="2200" u="sng" dirty="0"/>
              <a:t>3</a:t>
            </a:r>
            <a:r>
              <a:rPr lang="en-GB" sz="2200" dirty="0"/>
              <a:t> cubes.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</a:t>
            </a:r>
            <a:r>
              <a:rPr lang="en-GB" sz="2200" u="sng" dirty="0"/>
              <a:t>2</a:t>
            </a:r>
            <a:r>
              <a:rPr lang="en-GB" sz="2200" dirty="0"/>
              <a:t> cuboids.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is </a:t>
            </a:r>
            <a:r>
              <a:rPr lang="en-GB" sz="2200" u="sng" dirty="0"/>
              <a:t>1</a:t>
            </a:r>
            <a:r>
              <a:rPr lang="en-GB" sz="2200" dirty="0"/>
              <a:t> sphere.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cones. </a:t>
            </a:r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xmlns="" id="{2DBAD5A6-62F3-314D-9161-9D9B642EC4FB}"/>
              </a:ext>
            </a:extLst>
          </p:cNvPr>
          <p:cNvSpPr/>
          <p:nvPr/>
        </p:nvSpPr>
        <p:spPr>
          <a:xfrm>
            <a:off x="6331471" y="5330214"/>
            <a:ext cx="3608395" cy="518070"/>
          </a:xfrm>
          <a:prstGeom prst="cube">
            <a:avLst/>
          </a:prstGeom>
          <a:solidFill>
            <a:srgbClr val="FFDD5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xmlns="" id="{8FD5F17A-05B5-7041-BDED-27391DD01672}"/>
              </a:ext>
            </a:extLst>
          </p:cNvPr>
          <p:cNvSpPr/>
          <p:nvPr/>
        </p:nvSpPr>
        <p:spPr>
          <a:xfrm>
            <a:off x="6331471" y="4937350"/>
            <a:ext cx="518070" cy="518070"/>
          </a:xfrm>
          <a:prstGeom prst="cube">
            <a:avLst/>
          </a:prstGeom>
          <a:solidFill>
            <a:srgbClr val="FF38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xmlns="" id="{46A2C872-EBC4-194A-990A-42E368A55220}"/>
              </a:ext>
            </a:extLst>
          </p:cNvPr>
          <p:cNvSpPr/>
          <p:nvPr/>
        </p:nvSpPr>
        <p:spPr>
          <a:xfrm>
            <a:off x="7876633" y="4961812"/>
            <a:ext cx="518070" cy="518070"/>
          </a:xfrm>
          <a:prstGeom prst="cube">
            <a:avLst/>
          </a:prstGeom>
          <a:solidFill>
            <a:srgbClr val="FF38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xmlns="" id="{FCD6BEDA-04AE-4043-A4AE-975F6B4CDD0F}"/>
              </a:ext>
            </a:extLst>
          </p:cNvPr>
          <p:cNvSpPr/>
          <p:nvPr/>
        </p:nvSpPr>
        <p:spPr>
          <a:xfrm>
            <a:off x="9405235" y="4961812"/>
            <a:ext cx="518070" cy="518070"/>
          </a:xfrm>
          <a:prstGeom prst="cube">
            <a:avLst/>
          </a:prstGeom>
          <a:solidFill>
            <a:srgbClr val="FF38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xmlns="" id="{41AB774C-EFF6-C549-AB73-E7C754385684}"/>
              </a:ext>
            </a:extLst>
          </p:cNvPr>
          <p:cNvSpPr/>
          <p:nvPr/>
        </p:nvSpPr>
        <p:spPr>
          <a:xfrm>
            <a:off x="6314910" y="4544486"/>
            <a:ext cx="3608395" cy="518070"/>
          </a:xfrm>
          <a:prstGeom prst="cube">
            <a:avLst/>
          </a:prstGeom>
          <a:solidFill>
            <a:srgbClr val="FFDD5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an 26">
            <a:extLst>
              <a:ext uri="{FF2B5EF4-FFF2-40B4-BE49-F238E27FC236}">
                <a16:creationId xmlns:a16="http://schemas.microsoft.com/office/drawing/2014/main" xmlns="" id="{A128C12B-028D-8A46-A38B-72C562BE9D4B}"/>
              </a:ext>
            </a:extLst>
          </p:cNvPr>
          <p:cNvSpPr/>
          <p:nvPr/>
        </p:nvSpPr>
        <p:spPr>
          <a:xfrm>
            <a:off x="6380839" y="3849076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n 27">
            <a:extLst>
              <a:ext uri="{FF2B5EF4-FFF2-40B4-BE49-F238E27FC236}">
                <a16:creationId xmlns:a16="http://schemas.microsoft.com/office/drawing/2014/main" xmlns="" id="{F4DC58B9-C828-4B4A-875F-88E22B81009C}"/>
              </a:ext>
            </a:extLst>
          </p:cNvPr>
          <p:cNvSpPr/>
          <p:nvPr/>
        </p:nvSpPr>
        <p:spPr>
          <a:xfrm>
            <a:off x="7886276" y="3846623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1B5FFC7-D66C-A240-BD9D-565E090F9E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0544" y="3209789"/>
            <a:ext cx="916151" cy="91615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5E1F2D5-B0D0-3945-BB2C-C828935C2D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473" y="3207533"/>
            <a:ext cx="812800" cy="812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D17BD9F-EFF1-E94B-9EDB-06C6AC611C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618" y="3583091"/>
            <a:ext cx="799629" cy="111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3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recognise and name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sentences below to describe the model I have built: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</a:t>
            </a:r>
            <a:r>
              <a:rPr lang="en-GB" sz="2200" u="sng" dirty="0"/>
              <a:t>2</a:t>
            </a:r>
            <a:r>
              <a:rPr lang="en-GB" sz="2200" dirty="0"/>
              <a:t> cylinders.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is </a:t>
            </a:r>
            <a:r>
              <a:rPr lang="en-GB" sz="2200" u="sng" dirty="0"/>
              <a:t>1</a:t>
            </a:r>
            <a:r>
              <a:rPr lang="en-GB" sz="2200" dirty="0"/>
              <a:t> pyramid.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</a:t>
            </a:r>
            <a:r>
              <a:rPr lang="en-GB" sz="2200" u="sng" dirty="0"/>
              <a:t>3</a:t>
            </a:r>
            <a:r>
              <a:rPr lang="en-GB" sz="2200" dirty="0"/>
              <a:t> cubes.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</a:t>
            </a:r>
            <a:r>
              <a:rPr lang="en-GB" sz="2200" u="sng" dirty="0"/>
              <a:t>2</a:t>
            </a:r>
            <a:r>
              <a:rPr lang="en-GB" sz="2200" dirty="0"/>
              <a:t> cuboids.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is </a:t>
            </a:r>
            <a:r>
              <a:rPr lang="en-GB" sz="2200" u="sng" dirty="0"/>
              <a:t>1</a:t>
            </a:r>
            <a:r>
              <a:rPr lang="en-GB" sz="2200" dirty="0"/>
              <a:t> sphere.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is </a:t>
            </a:r>
            <a:r>
              <a:rPr lang="en-GB" sz="2200" u="sng" dirty="0"/>
              <a:t>1</a:t>
            </a:r>
            <a:r>
              <a:rPr lang="en-GB" sz="2200" dirty="0"/>
              <a:t> cone. </a:t>
            </a:r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xmlns="" id="{2DBAD5A6-62F3-314D-9161-9D9B642EC4FB}"/>
              </a:ext>
            </a:extLst>
          </p:cNvPr>
          <p:cNvSpPr/>
          <p:nvPr/>
        </p:nvSpPr>
        <p:spPr>
          <a:xfrm>
            <a:off x="6331471" y="5330214"/>
            <a:ext cx="3608395" cy="518070"/>
          </a:xfrm>
          <a:prstGeom prst="cube">
            <a:avLst/>
          </a:prstGeom>
          <a:solidFill>
            <a:srgbClr val="FFDD5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xmlns="" id="{8FD5F17A-05B5-7041-BDED-27391DD01672}"/>
              </a:ext>
            </a:extLst>
          </p:cNvPr>
          <p:cNvSpPr/>
          <p:nvPr/>
        </p:nvSpPr>
        <p:spPr>
          <a:xfrm>
            <a:off x="6331471" y="4937350"/>
            <a:ext cx="518070" cy="518070"/>
          </a:xfrm>
          <a:prstGeom prst="cube">
            <a:avLst/>
          </a:prstGeom>
          <a:solidFill>
            <a:srgbClr val="FF38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xmlns="" id="{46A2C872-EBC4-194A-990A-42E368A55220}"/>
              </a:ext>
            </a:extLst>
          </p:cNvPr>
          <p:cNvSpPr/>
          <p:nvPr/>
        </p:nvSpPr>
        <p:spPr>
          <a:xfrm>
            <a:off x="7876633" y="4961812"/>
            <a:ext cx="518070" cy="518070"/>
          </a:xfrm>
          <a:prstGeom prst="cube">
            <a:avLst/>
          </a:prstGeom>
          <a:solidFill>
            <a:srgbClr val="FF38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xmlns="" id="{FCD6BEDA-04AE-4043-A4AE-975F6B4CDD0F}"/>
              </a:ext>
            </a:extLst>
          </p:cNvPr>
          <p:cNvSpPr/>
          <p:nvPr/>
        </p:nvSpPr>
        <p:spPr>
          <a:xfrm>
            <a:off x="9405235" y="4961812"/>
            <a:ext cx="518070" cy="518070"/>
          </a:xfrm>
          <a:prstGeom prst="cube">
            <a:avLst/>
          </a:prstGeom>
          <a:solidFill>
            <a:srgbClr val="FF38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xmlns="" id="{41AB774C-EFF6-C549-AB73-E7C754385684}"/>
              </a:ext>
            </a:extLst>
          </p:cNvPr>
          <p:cNvSpPr/>
          <p:nvPr/>
        </p:nvSpPr>
        <p:spPr>
          <a:xfrm>
            <a:off x="6314910" y="4544486"/>
            <a:ext cx="3608395" cy="518070"/>
          </a:xfrm>
          <a:prstGeom prst="cube">
            <a:avLst/>
          </a:prstGeom>
          <a:solidFill>
            <a:srgbClr val="FFDD5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an 26">
            <a:extLst>
              <a:ext uri="{FF2B5EF4-FFF2-40B4-BE49-F238E27FC236}">
                <a16:creationId xmlns:a16="http://schemas.microsoft.com/office/drawing/2014/main" xmlns="" id="{A128C12B-028D-8A46-A38B-72C562BE9D4B}"/>
              </a:ext>
            </a:extLst>
          </p:cNvPr>
          <p:cNvSpPr/>
          <p:nvPr/>
        </p:nvSpPr>
        <p:spPr>
          <a:xfrm>
            <a:off x="6380839" y="3849076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n 27">
            <a:extLst>
              <a:ext uri="{FF2B5EF4-FFF2-40B4-BE49-F238E27FC236}">
                <a16:creationId xmlns:a16="http://schemas.microsoft.com/office/drawing/2014/main" xmlns="" id="{F4DC58B9-C828-4B4A-875F-88E22B81009C}"/>
              </a:ext>
            </a:extLst>
          </p:cNvPr>
          <p:cNvSpPr/>
          <p:nvPr/>
        </p:nvSpPr>
        <p:spPr>
          <a:xfrm>
            <a:off x="7886276" y="3846623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1B5FFC7-D66C-A240-BD9D-565E090F9E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0544" y="3209789"/>
            <a:ext cx="916151" cy="91615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5E1F2D5-B0D0-3945-BB2C-C828935C2D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473" y="3207533"/>
            <a:ext cx="812800" cy="812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D17BD9F-EFF1-E94B-9EDB-06C6AC611C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618" y="3583091"/>
            <a:ext cx="799629" cy="111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04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recognise and name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identify a variety of 3-D shapes, including cubes, cones, cuboids, cylinders, pyramids and spheres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identifying a variety of 3-D shapes, including cubes, cones, cuboids, cylinders, pyramids and spheres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515599" cy="365125"/>
          </a:xfrm>
        </p:spPr>
        <p:txBody>
          <a:bodyPr/>
          <a:lstStyle/>
          <a:p>
            <a:r>
              <a:rPr lang="en-GB" sz="1400" dirty="0"/>
              <a:t>Foundation – Term 1 - Block 3 – Properties of Shapes - Lesson 1 - To be able to recognise and name 3-D shapes 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recognise and name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sentences below to describe the model I have built: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cylinders.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pyramids.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cubes.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cuboids.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spheres.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cones. </a:t>
            </a:r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xmlns="" id="{2C44045F-B347-A94C-94ED-F708FFE82B05}"/>
              </a:ext>
            </a:extLst>
          </p:cNvPr>
          <p:cNvSpPr/>
          <p:nvPr/>
        </p:nvSpPr>
        <p:spPr>
          <a:xfrm>
            <a:off x="6234101" y="5202872"/>
            <a:ext cx="3608395" cy="518070"/>
          </a:xfrm>
          <a:prstGeom prst="cube">
            <a:avLst/>
          </a:prstGeom>
          <a:solidFill>
            <a:srgbClr val="FFDD5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xmlns="" id="{398FFCC8-6F3E-054C-A229-0E3C558A9D61}"/>
              </a:ext>
            </a:extLst>
          </p:cNvPr>
          <p:cNvSpPr/>
          <p:nvPr/>
        </p:nvSpPr>
        <p:spPr>
          <a:xfrm>
            <a:off x="6248022" y="4817650"/>
            <a:ext cx="518070" cy="518070"/>
          </a:xfrm>
          <a:prstGeom prst="cube">
            <a:avLst/>
          </a:prstGeom>
          <a:solidFill>
            <a:srgbClr val="FF38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xmlns="" id="{1315294F-081C-0A4E-AF61-FCEBC9CFE7EF}"/>
              </a:ext>
            </a:extLst>
          </p:cNvPr>
          <p:cNvSpPr/>
          <p:nvPr/>
        </p:nvSpPr>
        <p:spPr>
          <a:xfrm>
            <a:off x="9324426" y="4823372"/>
            <a:ext cx="518070" cy="518070"/>
          </a:xfrm>
          <a:prstGeom prst="cube">
            <a:avLst/>
          </a:prstGeom>
          <a:solidFill>
            <a:srgbClr val="FF38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ube 39">
            <a:extLst>
              <a:ext uri="{FF2B5EF4-FFF2-40B4-BE49-F238E27FC236}">
                <a16:creationId xmlns:a16="http://schemas.microsoft.com/office/drawing/2014/main" xmlns="" id="{7BD1CC2C-6FF1-BD48-93FD-B230D634910B}"/>
              </a:ext>
            </a:extLst>
          </p:cNvPr>
          <p:cNvSpPr/>
          <p:nvPr/>
        </p:nvSpPr>
        <p:spPr>
          <a:xfrm>
            <a:off x="6234101" y="4443872"/>
            <a:ext cx="3608395" cy="518070"/>
          </a:xfrm>
          <a:prstGeom prst="cube">
            <a:avLst/>
          </a:prstGeom>
          <a:solidFill>
            <a:srgbClr val="FFDD5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40">
            <a:extLst>
              <a:ext uri="{FF2B5EF4-FFF2-40B4-BE49-F238E27FC236}">
                <a16:creationId xmlns:a16="http://schemas.microsoft.com/office/drawing/2014/main" xmlns="" id="{D28AA702-67BA-824B-873F-059ECABC9CD9}"/>
              </a:ext>
            </a:extLst>
          </p:cNvPr>
          <p:cNvSpPr/>
          <p:nvPr/>
        </p:nvSpPr>
        <p:spPr>
          <a:xfrm>
            <a:off x="6234101" y="3759441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an 41">
            <a:extLst>
              <a:ext uri="{FF2B5EF4-FFF2-40B4-BE49-F238E27FC236}">
                <a16:creationId xmlns:a16="http://schemas.microsoft.com/office/drawing/2014/main" xmlns="" id="{B51C47C0-537A-1844-9497-188FA7691EB0}"/>
              </a:ext>
            </a:extLst>
          </p:cNvPr>
          <p:cNvSpPr/>
          <p:nvPr/>
        </p:nvSpPr>
        <p:spPr>
          <a:xfrm>
            <a:off x="9296585" y="3772306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n 42">
            <a:extLst>
              <a:ext uri="{FF2B5EF4-FFF2-40B4-BE49-F238E27FC236}">
                <a16:creationId xmlns:a16="http://schemas.microsoft.com/office/drawing/2014/main" xmlns="" id="{F95EF2B3-D686-EC41-8433-DC26BB459402}"/>
              </a:ext>
            </a:extLst>
          </p:cNvPr>
          <p:cNvSpPr/>
          <p:nvPr/>
        </p:nvSpPr>
        <p:spPr>
          <a:xfrm>
            <a:off x="7785281" y="3759441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11BC9556-0562-104A-BD31-EFFBBF2E13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222" y="3113066"/>
            <a:ext cx="916151" cy="91615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55D657F-C8A9-3E40-85B2-879E8D2B83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657" y="3105485"/>
            <a:ext cx="812800" cy="8128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809DC1D8-0C82-E941-AF95-3C1AE29D2F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646" y="2826766"/>
            <a:ext cx="799629" cy="111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00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recognise and name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sentences below to describe the model I have built: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</a:t>
            </a:r>
            <a:r>
              <a:rPr lang="en-GB" sz="2200" u="sng" dirty="0"/>
              <a:t>3</a:t>
            </a:r>
            <a:r>
              <a:rPr lang="en-GB" sz="2200" dirty="0"/>
              <a:t> cylinders.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is  </a:t>
            </a:r>
            <a:r>
              <a:rPr lang="en-GB" sz="2200" u="sng" dirty="0"/>
              <a:t>1</a:t>
            </a:r>
            <a:r>
              <a:rPr lang="en-GB" sz="2200" dirty="0"/>
              <a:t>  pyramid.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</a:t>
            </a:r>
            <a:r>
              <a:rPr lang="en-GB" sz="2200" u="sng" dirty="0"/>
              <a:t>2</a:t>
            </a:r>
            <a:r>
              <a:rPr lang="en-GB" sz="2200" dirty="0"/>
              <a:t> cubes.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</a:t>
            </a:r>
            <a:r>
              <a:rPr lang="en-GB" sz="2200" u="sng" dirty="0"/>
              <a:t>2</a:t>
            </a:r>
            <a:r>
              <a:rPr lang="en-GB" sz="2200" dirty="0"/>
              <a:t> cuboids.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is </a:t>
            </a:r>
            <a:r>
              <a:rPr lang="en-GB" sz="2200" u="sng" dirty="0"/>
              <a:t>1</a:t>
            </a:r>
            <a:r>
              <a:rPr lang="en-GB" sz="2200" dirty="0"/>
              <a:t> sphere.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is </a:t>
            </a:r>
            <a:r>
              <a:rPr lang="en-GB" sz="2200" u="sng" dirty="0"/>
              <a:t>1</a:t>
            </a:r>
            <a:r>
              <a:rPr lang="en-GB" sz="2200" dirty="0"/>
              <a:t> cone. </a:t>
            </a:r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xmlns="" id="{2C44045F-B347-A94C-94ED-F708FFE82B05}"/>
              </a:ext>
            </a:extLst>
          </p:cNvPr>
          <p:cNvSpPr/>
          <p:nvPr/>
        </p:nvSpPr>
        <p:spPr>
          <a:xfrm>
            <a:off x="6234101" y="5202872"/>
            <a:ext cx="3608395" cy="518070"/>
          </a:xfrm>
          <a:prstGeom prst="cube">
            <a:avLst/>
          </a:prstGeom>
          <a:solidFill>
            <a:srgbClr val="FFDD5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xmlns="" id="{398FFCC8-6F3E-054C-A229-0E3C558A9D61}"/>
              </a:ext>
            </a:extLst>
          </p:cNvPr>
          <p:cNvSpPr/>
          <p:nvPr/>
        </p:nvSpPr>
        <p:spPr>
          <a:xfrm>
            <a:off x="6248022" y="4817650"/>
            <a:ext cx="518070" cy="518070"/>
          </a:xfrm>
          <a:prstGeom prst="cube">
            <a:avLst/>
          </a:prstGeom>
          <a:solidFill>
            <a:srgbClr val="FF38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xmlns="" id="{1315294F-081C-0A4E-AF61-FCEBC9CFE7EF}"/>
              </a:ext>
            </a:extLst>
          </p:cNvPr>
          <p:cNvSpPr/>
          <p:nvPr/>
        </p:nvSpPr>
        <p:spPr>
          <a:xfrm>
            <a:off x="9324426" y="4823372"/>
            <a:ext cx="518070" cy="518070"/>
          </a:xfrm>
          <a:prstGeom prst="cube">
            <a:avLst/>
          </a:prstGeom>
          <a:solidFill>
            <a:srgbClr val="FF38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ube 39">
            <a:extLst>
              <a:ext uri="{FF2B5EF4-FFF2-40B4-BE49-F238E27FC236}">
                <a16:creationId xmlns:a16="http://schemas.microsoft.com/office/drawing/2014/main" xmlns="" id="{7BD1CC2C-6FF1-BD48-93FD-B230D634910B}"/>
              </a:ext>
            </a:extLst>
          </p:cNvPr>
          <p:cNvSpPr/>
          <p:nvPr/>
        </p:nvSpPr>
        <p:spPr>
          <a:xfrm>
            <a:off x="6234101" y="4443872"/>
            <a:ext cx="3608395" cy="518070"/>
          </a:xfrm>
          <a:prstGeom prst="cube">
            <a:avLst/>
          </a:prstGeom>
          <a:solidFill>
            <a:srgbClr val="FFDD5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40">
            <a:extLst>
              <a:ext uri="{FF2B5EF4-FFF2-40B4-BE49-F238E27FC236}">
                <a16:creationId xmlns:a16="http://schemas.microsoft.com/office/drawing/2014/main" xmlns="" id="{D28AA702-67BA-824B-873F-059ECABC9CD9}"/>
              </a:ext>
            </a:extLst>
          </p:cNvPr>
          <p:cNvSpPr/>
          <p:nvPr/>
        </p:nvSpPr>
        <p:spPr>
          <a:xfrm>
            <a:off x="6234101" y="3759441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an 41">
            <a:extLst>
              <a:ext uri="{FF2B5EF4-FFF2-40B4-BE49-F238E27FC236}">
                <a16:creationId xmlns:a16="http://schemas.microsoft.com/office/drawing/2014/main" xmlns="" id="{B51C47C0-537A-1844-9497-188FA7691EB0}"/>
              </a:ext>
            </a:extLst>
          </p:cNvPr>
          <p:cNvSpPr/>
          <p:nvPr/>
        </p:nvSpPr>
        <p:spPr>
          <a:xfrm>
            <a:off x="9296585" y="3772306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n 42">
            <a:extLst>
              <a:ext uri="{FF2B5EF4-FFF2-40B4-BE49-F238E27FC236}">
                <a16:creationId xmlns:a16="http://schemas.microsoft.com/office/drawing/2014/main" xmlns="" id="{F95EF2B3-D686-EC41-8433-DC26BB459402}"/>
              </a:ext>
            </a:extLst>
          </p:cNvPr>
          <p:cNvSpPr/>
          <p:nvPr/>
        </p:nvSpPr>
        <p:spPr>
          <a:xfrm>
            <a:off x="7785281" y="3759441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11BC9556-0562-104A-BD31-EFFBBF2E13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222" y="3113066"/>
            <a:ext cx="916151" cy="91615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55D657F-C8A9-3E40-85B2-879E8D2B83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657" y="3105485"/>
            <a:ext cx="812800" cy="8128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809DC1D8-0C82-E941-AF95-3C1AE29D2F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646" y="2826766"/>
            <a:ext cx="799629" cy="111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77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recognise and name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 (continued):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sentences below to describe the model I have built: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</a:t>
            </a:r>
            <a:r>
              <a:rPr lang="en-GB" sz="2200" u="sng" dirty="0"/>
              <a:t>3</a:t>
            </a:r>
            <a:r>
              <a:rPr lang="en-GB" sz="2200" dirty="0"/>
              <a:t> cylinders.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is  </a:t>
            </a:r>
            <a:r>
              <a:rPr lang="en-GB" sz="2200" u="sng" dirty="0"/>
              <a:t>1</a:t>
            </a:r>
            <a:r>
              <a:rPr lang="en-GB" sz="2200" dirty="0"/>
              <a:t>  pyramid.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</a:t>
            </a:r>
            <a:r>
              <a:rPr lang="en-GB" sz="2200" u="sng" dirty="0"/>
              <a:t>2</a:t>
            </a:r>
            <a:r>
              <a:rPr lang="en-GB" sz="2200" dirty="0"/>
              <a:t> cubes.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</a:t>
            </a:r>
            <a:r>
              <a:rPr lang="en-GB" sz="2200" u="sng" dirty="0"/>
              <a:t>2</a:t>
            </a:r>
            <a:r>
              <a:rPr lang="en-GB" sz="2200" dirty="0"/>
              <a:t> cuboids.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is </a:t>
            </a:r>
            <a:r>
              <a:rPr lang="en-GB" sz="2200" u="sng" dirty="0"/>
              <a:t>1</a:t>
            </a:r>
            <a:r>
              <a:rPr lang="en-GB" sz="2200" dirty="0"/>
              <a:t> sphere.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is </a:t>
            </a:r>
            <a:r>
              <a:rPr lang="en-GB" sz="2200" u="sng" dirty="0"/>
              <a:t>1</a:t>
            </a:r>
            <a:r>
              <a:rPr lang="en-GB" sz="2200" dirty="0"/>
              <a:t> cone. </a:t>
            </a:r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xmlns="" id="{2C44045F-B347-A94C-94ED-F708FFE82B05}"/>
              </a:ext>
            </a:extLst>
          </p:cNvPr>
          <p:cNvSpPr/>
          <p:nvPr/>
        </p:nvSpPr>
        <p:spPr>
          <a:xfrm>
            <a:off x="6234101" y="5202872"/>
            <a:ext cx="3608395" cy="518070"/>
          </a:xfrm>
          <a:prstGeom prst="cube">
            <a:avLst/>
          </a:prstGeom>
          <a:solidFill>
            <a:srgbClr val="FFDD5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xmlns="" id="{398FFCC8-6F3E-054C-A229-0E3C558A9D61}"/>
              </a:ext>
            </a:extLst>
          </p:cNvPr>
          <p:cNvSpPr/>
          <p:nvPr/>
        </p:nvSpPr>
        <p:spPr>
          <a:xfrm>
            <a:off x="6248022" y="4817650"/>
            <a:ext cx="518070" cy="518070"/>
          </a:xfrm>
          <a:prstGeom prst="cube">
            <a:avLst/>
          </a:prstGeom>
          <a:solidFill>
            <a:srgbClr val="FF38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xmlns="" id="{1315294F-081C-0A4E-AF61-FCEBC9CFE7EF}"/>
              </a:ext>
            </a:extLst>
          </p:cNvPr>
          <p:cNvSpPr/>
          <p:nvPr/>
        </p:nvSpPr>
        <p:spPr>
          <a:xfrm>
            <a:off x="9324426" y="4823372"/>
            <a:ext cx="518070" cy="518070"/>
          </a:xfrm>
          <a:prstGeom prst="cube">
            <a:avLst/>
          </a:prstGeom>
          <a:solidFill>
            <a:srgbClr val="FF38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ube 39">
            <a:extLst>
              <a:ext uri="{FF2B5EF4-FFF2-40B4-BE49-F238E27FC236}">
                <a16:creationId xmlns:a16="http://schemas.microsoft.com/office/drawing/2014/main" xmlns="" id="{7BD1CC2C-6FF1-BD48-93FD-B230D634910B}"/>
              </a:ext>
            </a:extLst>
          </p:cNvPr>
          <p:cNvSpPr/>
          <p:nvPr/>
        </p:nvSpPr>
        <p:spPr>
          <a:xfrm>
            <a:off x="6234101" y="4443872"/>
            <a:ext cx="3608395" cy="518070"/>
          </a:xfrm>
          <a:prstGeom prst="cube">
            <a:avLst/>
          </a:prstGeom>
          <a:solidFill>
            <a:srgbClr val="FFDD5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40">
            <a:extLst>
              <a:ext uri="{FF2B5EF4-FFF2-40B4-BE49-F238E27FC236}">
                <a16:creationId xmlns:a16="http://schemas.microsoft.com/office/drawing/2014/main" xmlns="" id="{D28AA702-67BA-824B-873F-059ECABC9CD9}"/>
              </a:ext>
            </a:extLst>
          </p:cNvPr>
          <p:cNvSpPr/>
          <p:nvPr/>
        </p:nvSpPr>
        <p:spPr>
          <a:xfrm>
            <a:off x="6234101" y="3759441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an 41">
            <a:extLst>
              <a:ext uri="{FF2B5EF4-FFF2-40B4-BE49-F238E27FC236}">
                <a16:creationId xmlns:a16="http://schemas.microsoft.com/office/drawing/2014/main" xmlns="" id="{B51C47C0-537A-1844-9497-188FA7691EB0}"/>
              </a:ext>
            </a:extLst>
          </p:cNvPr>
          <p:cNvSpPr/>
          <p:nvPr/>
        </p:nvSpPr>
        <p:spPr>
          <a:xfrm>
            <a:off x="9296585" y="3772306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n 42">
            <a:extLst>
              <a:ext uri="{FF2B5EF4-FFF2-40B4-BE49-F238E27FC236}">
                <a16:creationId xmlns:a16="http://schemas.microsoft.com/office/drawing/2014/main" xmlns="" id="{F95EF2B3-D686-EC41-8433-DC26BB459402}"/>
              </a:ext>
            </a:extLst>
          </p:cNvPr>
          <p:cNvSpPr/>
          <p:nvPr/>
        </p:nvSpPr>
        <p:spPr>
          <a:xfrm>
            <a:off x="7785281" y="3759441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11BC9556-0562-104A-BD31-EFFBBF2E13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222" y="3113066"/>
            <a:ext cx="916151" cy="91615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55D657F-C8A9-3E40-85B2-879E8D2B83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657" y="3105485"/>
            <a:ext cx="812800" cy="8128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809DC1D8-0C82-E941-AF95-3C1AE29D2F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646" y="2826766"/>
            <a:ext cx="799629" cy="1111063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C969A1A1-4A19-2648-9D1A-72A04B9EC016}"/>
              </a:ext>
            </a:extLst>
          </p:cNvPr>
          <p:cNvSpPr/>
          <p:nvPr/>
        </p:nvSpPr>
        <p:spPr>
          <a:xfrm>
            <a:off x="838200" y="2468683"/>
            <a:ext cx="4708628" cy="15605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Build your own model. Ask your partner to describe it!</a:t>
            </a:r>
          </a:p>
        </p:txBody>
      </p:sp>
    </p:spTree>
    <p:extLst>
      <p:ext uri="{BB962C8B-B14F-4D97-AF65-F5344CB8AC3E}">
        <p14:creationId xmlns:p14="http://schemas.microsoft.com/office/powerpoint/2010/main" val="3814773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recognise and name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Put a cross on the cubes, circle the cuboids.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Put a cross on the spheres, circle the pyramids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Put a cross on the pyramids, circle the cones.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4827681-8AA2-0E4D-BD7F-C3A03FCBD6D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927" y="3285400"/>
            <a:ext cx="696774" cy="720000"/>
          </a:xfrm>
          <a:prstGeom prst="rect">
            <a:avLst/>
          </a:prstGeom>
        </p:spPr>
      </p:pic>
      <p:sp>
        <p:nvSpPr>
          <p:cNvPr id="15" name="Cube 14">
            <a:extLst>
              <a:ext uri="{FF2B5EF4-FFF2-40B4-BE49-F238E27FC236}">
                <a16:creationId xmlns:a16="http://schemas.microsoft.com/office/drawing/2014/main" xmlns="" id="{7103837D-A372-9940-9F27-A9A3FDE0C73A}"/>
              </a:ext>
            </a:extLst>
          </p:cNvPr>
          <p:cNvSpPr/>
          <p:nvPr/>
        </p:nvSpPr>
        <p:spPr>
          <a:xfrm>
            <a:off x="4792810" y="3296359"/>
            <a:ext cx="608076" cy="608076"/>
          </a:xfrm>
          <a:prstGeom prst="cube">
            <a:avLst/>
          </a:prstGeom>
          <a:solidFill>
            <a:srgbClr val="FFDD5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AA1FDC6-2F13-B441-91C7-E1BF178484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08231">
            <a:off x="5813340" y="2943299"/>
            <a:ext cx="1404202" cy="1404202"/>
          </a:xfrm>
          <a:prstGeom prst="rect">
            <a:avLst/>
          </a:prstGeom>
        </p:spPr>
      </p:pic>
      <p:sp>
        <p:nvSpPr>
          <p:cNvPr id="17" name="Cube 16">
            <a:extLst>
              <a:ext uri="{FF2B5EF4-FFF2-40B4-BE49-F238E27FC236}">
                <a16:creationId xmlns:a16="http://schemas.microsoft.com/office/drawing/2014/main" xmlns="" id="{C37F9320-6077-0143-B406-CF989FC25582}"/>
              </a:ext>
            </a:extLst>
          </p:cNvPr>
          <p:cNvSpPr/>
          <p:nvPr/>
        </p:nvSpPr>
        <p:spPr>
          <a:xfrm>
            <a:off x="2535436" y="3386365"/>
            <a:ext cx="1572166" cy="518070"/>
          </a:xfrm>
          <a:prstGeom prst="cub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xmlns="" id="{6850B648-3BBD-DE4E-BAFA-CC86E4BA013B}"/>
              </a:ext>
            </a:extLst>
          </p:cNvPr>
          <p:cNvSpPr/>
          <p:nvPr/>
        </p:nvSpPr>
        <p:spPr>
          <a:xfrm rot="16200000" flipV="1">
            <a:off x="7450131" y="3298216"/>
            <a:ext cx="887048" cy="527319"/>
          </a:xfrm>
          <a:prstGeom prst="cube">
            <a:avLst/>
          </a:prstGeom>
          <a:solidFill>
            <a:srgbClr val="3273D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218FDD-3750-3C4F-8161-8BC0E07045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495" y="4595924"/>
            <a:ext cx="771173" cy="771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2E6B75-FD7D-244D-97C3-4B3D545E2C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545" y="4628229"/>
            <a:ext cx="744114" cy="7711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090FBE5-A256-3A48-BA58-BAA19F298C2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528" y="4554296"/>
            <a:ext cx="812800" cy="81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CDDC9E-9F10-7B4D-8B30-7C98757375D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417" y="4463018"/>
            <a:ext cx="1069290" cy="1069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CCF733-EBC0-B14A-A1D7-6EED112AAB3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2551" y="4513872"/>
            <a:ext cx="1445780" cy="1084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2DE308-B68E-D14B-B688-83331C44AF5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566" y="4402237"/>
            <a:ext cx="1360617" cy="9971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DDE10C8-6005-BD42-92A0-5C135E1983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048" y="5880540"/>
            <a:ext cx="812800" cy="812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58A96882-5FED-484F-8987-935F8463C96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11" y="5745973"/>
            <a:ext cx="1069290" cy="10692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F4AD3A4-75E2-6348-8894-88010E2E622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921" y="5696175"/>
            <a:ext cx="1360617" cy="9971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C076BC0-3B20-0540-A7EB-7BF41182581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7084" y="5867896"/>
            <a:ext cx="584970" cy="812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F44ED67-9155-4D49-AACC-A924E7F6149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967" y="5718263"/>
            <a:ext cx="1112065" cy="11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93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recognise and name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Put a cross on the cubes, circle the cuboids.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Put a cross on the spheres, circle the pyramids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Put a cross on the pyramids, circle the cones.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4827681-8AA2-0E4D-BD7F-C3A03FCBD6D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927" y="3285400"/>
            <a:ext cx="696774" cy="720000"/>
          </a:xfrm>
          <a:prstGeom prst="rect">
            <a:avLst/>
          </a:prstGeom>
        </p:spPr>
      </p:pic>
      <p:sp>
        <p:nvSpPr>
          <p:cNvPr id="15" name="Cube 14">
            <a:extLst>
              <a:ext uri="{FF2B5EF4-FFF2-40B4-BE49-F238E27FC236}">
                <a16:creationId xmlns:a16="http://schemas.microsoft.com/office/drawing/2014/main" xmlns="" id="{7103837D-A372-9940-9F27-A9A3FDE0C73A}"/>
              </a:ext>
            </a:extLst>
          </p:cNvPr>
          <p:cNvSpPr/>
          <p:nvPr/>
        </p:nvSpPr>
        <p:spPr>
          <a:xfrm>
            <a:off x="4792810" y="3296359"/>
            <a:ext cx="608076" cy="608076"/>
          </a:xfrm>
          <a:prstGeom prst="cube">
            <a:avLst/>
          </a:prstGeom>
          <a:solidFill>
            <a:srgbClr val="FFDD5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AA1FDC6-2F13-B441-91C7-E1BF178484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08231">
            <a:off x="5813340" y="2943299"/>
            <a:ext cx="1404202" cy="1404202"/>
          </a:xfrm>
          <a:prstGeom prst="rect">
            <a:avLst/>
          </a:prstGeom>
        </p:spPr>
      </p:pic>
      <p:sp>
        <p:nvSpPr>
          <p:cNvPr id="17" name="Cube 16">
            <a:extLst>
              <a:ext uri="{FF2B5EF4-FFF2-40B4-BE49-F238E27FC236}">
                <a16:creationId xmlns:a16="http://schemas.microsoft.com/office/drawing/2014/main" xmlns="" id="{C37F9320-6077-0143-B406-CF989FC25582}"/>
              </a:ext>
            </a:extLst>
          </p:cNvPr>
          <p:cNvSpPr/>
          <p:nvPr/>
        </p:nvSpPr>
        <p:spPr>
          <a:xfrm>
            <a:off x="2535436" y="3386365"/>
            <a:ext cx="1572166" cy="518070"/>
          </a:xfrm>
          <a:prstGeom prst="cub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xmlns="" id="{6850B648-3BBD-DE4E-BAFA-CC86E4BA013B}"/>
              </a:ext>
            </a:extLst>
          </p:cNvPr>
          <p:cNvSpPr/>
          <p:nvPr/>
        </p:nvSpPr>
        <p:spPr>
          <a:xfrm rot="16200000" flipV="1">
            <a:off x="7450131" y="3298216"/>
            <a:ext cx="887048" cy="527319"/>
          </a:xfrm>
          <a:prstGeom prst="cube">
            <a:avLst/>
          </a:prstGeom>
          <a:solidFill>
            <a:srgbClr val="3273D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218FDD-3750-3C4F-8161-8BC0E07045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495" y="4595924"/>
            <a:ext cx="771173" cy="771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2E6B75-FD7D-244D-97C3-4B3D545E2C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545" y="4628229"/>
            <a:ext cx="744114" cy="7711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090FBE5-A256-3A48-BA58-BAA19F298C2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528" y="4554296"/>
            <a:ext cx="812800" cy="81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CDDC9E-9F10-7B4D-8B30-7C98757375D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417" y="4463018"/>
            <a:ext cx="1069290" cy="1069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CCF733-EBC0-B14A-A1D7-6EED112AAB3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2551" y="4513872"/>
            <a:ext cx="1445780" cy="1084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2DE308-B68E-D14B-B688-83331C44AF5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566" y="4402237"/>
            <a:ext cx="1360617" cy="9971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DDE10C8-6005-BD42-92A0-5C135E1983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048" y="5880540"/>
            <a:ext cx="812800" cy="812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58A96882-5FED-484F-8987-935F8463C96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11" y="5745973"/>
            <a:ext cx="1069290" cy="10692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F4AD3A4-75E2-6348-8894-88010E2E622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921" y="5696175"/>
            <a:ext cx="1360617" cy="9971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C076BC0-3B20-0540-A7EB-7BF41182581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7084" y="5867896"/>
            <a:ext cx="584970" cy="812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F44ED67-9155-4D49-AACC-A924E7F6149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967" y="5718263"/>
            <a:ext cx="1112065" cy="1112065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A066A042-9300-1B41-ADD8-4D1142A09194}"/>
              </a:ext>
            </a:extLst>
          </p:cNvPr>
          <p:cNvSpPr/>
          <p:nvPr/>
        </p:nvSpPr>
        <p:spPr>
          <a:xfrm>
            <a:off x="1064847" y="3458290"/>
            <a:ext cx="1224468" cy="6496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4241A3-46AD-5840-B484-78D4A41E8AE7}"/>
              </a:ext>
            </a:extLst>
          </p:cNvPr>
          <p:cNvSpPr/>
          <p:nvPr/>
        </p:nvSpPr>
        <p:spPr>
          <a:xfrm>
            <a:off x="4413699" y="3458290"/>
            <a:ext cx="1224468" cy="6496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3FD97070-2C53-7345-A97B-1CC0E779949E}"/>
              </a:ext>
            </a:extLst>
          </p:cNvPr>
          <p:cNvSpPr/>
          <p:nvPr/>
        </p:nvSpPr>
        <p:spPr>
          <a:xfrm>
            <a:off x="6011941" y="3509684"/>
            <a:ext cx="1224468" cy="6496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x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06C5FB6E-0A11-7A4D-B6EB-BF9C64355E3B}"/>
              </a:ext>
            </a:extLst>
          </p:cNvPr>
          <p:cNvSpPr/>
          <p:nvPr/>
        </p:nvSpPr>
        <p:spPr>
          <a:xfrm>
            <a:off x="2368432" y="3258043"/>
            <a:ext cx="1915616" cy="771174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77ABB1A2-209D-5243-9BDA-BDF6595790EA}"/>
              </a:ext>
            </a:extLst>
          </p:cNvPr>
          <p:cNvSpPr/>
          <p:nvPr/>
        </p:nvSpPr>
        <p:spPr>
          <a:xfrm rot="16200000">
            <a:off x="7295645" y="3175755"/>
            <a:ext cx="1196019" cy="771174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6BD4EF53-46B3-E143-9D15-931CFAC15996}"/>
              </a:ext>
            </a:extLst>
          </p:cNvPr>
          <p:cNvSpPr/>
          <p:nvPr/>
        </p:nvSpPr>
        <p:spPr>
          <a:xfrm>
            <a:off x="7355796" y="4347661"/>
            <a:ext cx="1261388" cy="108433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D4165A5C-35EE-FA4A-AA3C-275E31C0BBC7}"/>
              </a:ext>
            </a:extLst>
          </p:cNvPr>
          <p:cNvSpPr/>
          <p:nvPr/>
        </p:nvSpPr>
        <p:spPr>
          <a:xfrm>
            <a:off x="4798953" y="4608567"/>
            <a:ext cx="993597" cy="823429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A7EB842E-A757-754A-970A-878DFE763032}"/>
              </a:ext>
            </a:extLst>
          </p:cNvPr>
          <p:cNvSpPr/>
          <p:nvPr/>
        </p:nvSpPr>
        <p:spPr>
          <a:xfrm>
            <a:off x="2363068" y="4574099"/>
            <a:ext cx="993597" cy="823429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9110B6A6-DAEF-2140-93C3-021A89B60E7D}"/>
              </a:ext>
            </a:extLst>
          </p:cNvPr>
          <p:cNvSpPr/>
          <p:nvPr/>
        </p:nvSpPr>
        <p:spPr>
          <a:xfrm>
            <a:off x="5599200" y="5784162"/>
            <a:ext cx="993597" cy="916929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49E4D4B3-442C-154B-B973-E844C1338932}"/>
              </a:ext>
            </a:extLst>
          </p:cNvPr>
          <p:cNvSpPr/>
          <p:nvPr/>
        </p:nvSpPr>
        <p:spPr>
          <a:xfrm>
            <a:off x="2588414" y="5815832"/>
            <a:ext cx="993597" cy="916929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B76640EB-34DA-AD41-8E82-CDC03CA8A8F7}"/>
              </a:ext>
            </a:extLst>
          </p:cNvPr>
          <p:cNvSpPr/>
          <p:nvPr/>
        </p:nvSpPr>
        <p:spPr>
          <a:xfrm>
            <a:off x="3455895" y="4815633"/>
            <a:ext cx="1224468" cy="6496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F3EF13DB-57BE-0343-BD3C-6FCC9E81DC8B}"/>
              </a:ext>
            </a:extLst>
          </p:cNvPr>
          <p:cNvSpPr/>
          <p:nvPr/>
        </p:nvSpPr>
        <p:spPr>
          <a:xfrm>
            <a:off x="5910015" y="4831310"/>
            <a:ext cx="1224468" cy="6496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C4F8A3FF-ADAC-474D-B5F9-F10EFE8D91F1}"/>
              </a:ext>
            </a:extLst>
          </p:cNvPr>
          <p:cNvSpPr/>
          <p:nvPr/>
        </p:nvSpPr>
        <p:spPr>
          <a:xfrm>
            <a:off x="1034752" y="4798606"/>
            <a:ext cx="1224468" cy="6496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x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3A0C9FAA-8805-5C41-83C9-BB1A73C7D894}"/>
              </a:ext>
            </a:extLst>
          </p:cNvPr>
          <p:cNvSpPr/>
          <p:nvPr/>
        </p:nvSpPr>
        <p:spPr>
          <a:xfrm>
            <a:off x="4151183" y="6172205"/>
            <a:ext cx="1224468" cy="6496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x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30F8EFEB-A7D8-1348-9C61-39B7BF893DF2}"/>
              </a:ext>
            </a:extLst>
          </p:cNvPr>
          <p:cNvSpPr/>
          <p:nvPr/>
        </p:nvSpPr>
        <p:spPr>
          <a:xfrm>
            <a:off x="954439" y="6070578"/>
            <a:ext cx="1224468" cy="6496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62ACBE56-02C6-B841-9685-1EAF4CB0377E}"/>
              </a:ext>
            </a:extLst>
          </p:cNvPr>
          <p:cNvSpPr/>
          <p:nvPr/>
        </p:nvSpPr>
        <p:spPr>
          <a:xfrm>
            <a:off x="6806899" y="6118478"/>
            <a:ext cx="1224468" cy="6496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072943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recognise and name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think my tower will stand upright?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xmlns="" id="{2C44045F-B347-A94C-94ED-F708FFE82B05}"/>
              </a:ext>
            </a:extLst>
          </p:cNvPr>
          <p:cNvSpPr/>
          <p:nvPr/>
        </p:nvSpPr>
        <p:spPr>
          <a:xfrm>
            <a:off x="8010456" y="5626375"/>
            <a:ext cx="3608395" cy="518070"/>
          </a:xfrm>
          <a:prstGeom prst="cube">
            <a:avLst/>
          </a:prstGeom>
          <a:solidFill>
            <a:srgbClr val="FFDD5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809DC1D8-0C82-E941-AF95-3C1AE29D2F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520787" y="4533903"/>
            <a:ext cx="799629" cy="11110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8894CD6-8DA3-804E-BD67-DCF0D3D563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2525" y="3973885"/>
            <a:ext cx="916151" cy="916151"/>
          </a:xfrm>
          <a:prstGeom prst="rect">
            <a:avLst/>
          </a:prstGeom>
        </p:spPr>
      </p:pic>
      <p:sp>
        <p:nvSpPr>
          <p:cNvPr id="15" name="Cube 14">
            <a:extLst>
              <a:ext uri="{FF2B5EF4-FFF2-40B4-BE49-F238E27FC236}">
                <a16:creationId xmlns:a16="http://schemas.microsoft.com/office/drawing/2014/main" xmlns="" id="{F1D3335E-973F-E441-95A4-28CE2F010E0F}"/>
              </a:ext>
            </a:extLst>
          </p:cNvPr>
          <p:cNvSpPr/>
          <p:nvPr/>
        </p:nvSpPr>
        <p:spPr>
          <a:xfrm>
            <a:off x="9661565" y="3714850"/>
            <a:ext cx="518070" cy="518070"/>
          </a:xfrm>
          <a:prstGeom prst="cube">
            <a:avLst/>
          </a:prstGeom>
          <a:solidFill>
            <a:srgbClr val="FF38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an 15">
            <a:extLst>
              <a:ext uri="{FF2B5EF4-FFF2-40B4-BE49-F238E27FC236}">
                <a16:creationId xmlns:a16="http://schemas.microsoft.com/office/drawing/2014/main" xmlns="" id="{C326F2FA-145C-B94F-9FCC-F974C57894A6}"/>
              </a:ext>
            </a:extLst>
          </p:cNvPr>
          <p:cNvSpPr/>
          <p:nvPr/>
        </p:nvSpPr>
        <p:spPr>
          <a:xfrm>
            <a:off x="9661566" y="2998355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7FC7878-DB95-424F-BF31-A30EE3EF4A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4200" y="2366133"/>
            <a:ext cx="812800" cy="812800"/>
          </a:xfrm>
          <a:prstGeom prst="rect">
            <a:avLst/>
          </a:prstGeom>
        </p:spPr>
      </p:pic>
      <p:sp>
        <p:nvSpPr>
          <p:cNvPr id="18" name="Can 17">
            <a:extLst>
              <a:ext uri="{FF2B5EF4-FFF2-40B4-BE49-F238E27FC236}">
                <a16:creationId xmlns:a16="http://schemas.microsoft.com/office/drawing/2014/main" xmlns="" id="{3B9CDA73-E179-E345-8C9E-D56AE43680F4}"/>
              </a:ext>
            </a:extLst>
          </p:cNvPr>
          <p:cNvSpPr/>
          <p:nvPr/>
        </p:nvSpPr>
        <p:spPr>
          <a:xfrm rot="5400000">
            <a:off x="9668151" y="174339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62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recognise and name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think my tower will stand upright?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tower is likely to fall over.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There are too many shapes without flat surfaces.</a:t>
            </a:r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xmlns="" id="{2C44045F-B347-A94C-94ED-F708FFE82B05}"/>
              </a:ext>
            </a:extLst>
          </p:cNvPr>
          <p:cNvSpPr/>
          <p:nvPr/>
        </p:nvSpPr>
        <p:spPr>
          <a:xfrm>
            <a:off x="8010456" y="5626375"/>
            <a:ext cx="3608395" cy="518070"/>
          </a:xfrm>
          <a:prstGeom prst="cube">
            <a:avLst/>
          </a:prstGeom>
          <a:solidFill>
            <a:srgbClr val="FFDD5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809DC1D8-0C82-E941-AF95-3C1AE29D2F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520787" y="4533903"/>
            <a:ext cx="799629" cy="11110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8894CD6-8DA3-804E-BD67-DCF0D3D563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2525" y="3973885"/>
            <a:ext cx="916151" cy="916151"/>
          </a:xfrm>
          <a:prstGeom prst="rect">
            <a:avLst/>
          </a:prstGeom>
        </p:spPr>
      </p:pic>
      <p:sp>
        <p:nvSpPr>
          <p:cNvPr id="15" name="Cube 14">
            <a:extLst>
              <a:ext uri="{FF2B5EF4-FFF2-40B4-BE49-F238E27FC236}">
                <a16:creationId xmlns:a16="http://schemas.microsoft.com/office/drawing/2014/main" xmlns="" id="{F1D3335E-973F-E441-95A4-28CE2F010E0F}"/>
              </a:ext>
            </a:extLst>
          </p:cNvPr>
          <p:cNvSpPr/>
          <p:nvPr/>
        </p:nvSpPr>
        <p:spPr>
          <a:xfrm>
            <a:off x="9661565" y="3714850"/>
            <a:ext cx="518070" cy="518070"/>
          </a:xfrm>
          <a:prstGeom prst="cube">
            <a:avLst/>
          </a:prstGeom>
          <a:solidFill>
            <a:srgbClr val="FF38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an 15">
            <a:extLst>
              <a:ext uri="{FF2B5EF4-FFF2-40B4-BE49-F238E27FC236}">
                <a16:creationId xmlns:a16="http://schemas.microsoft.com/office/drawing/2014/main" xmlns="" id="{C326F2FA-145C-B94F-9FCC-F974C57894A6}"/>
              </a:ext>
            </a:extLst>
          </p:cNvPr>
          <p:cNvSpPr/>
          <p:nvPr/>
        </p:nvSpPr>
        <p:spPr>
          <a:xfrm>
            <a:off x="9661566" y="2998355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7FC7878-DB95-424F-BF31-A30EE3EF4A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4200" y="2366133"/>
            <a:ext cx="812800" cy="812800"/>
          </a:xfrm>
          <a:prstGeom prst="rect">
            <a:avLst/>
          </a:prstGeom>
        </p:spPr>
      </p:pic>
      <p:sp>
        <p:nvSpPr>
          <p:cNvPr id="18" name="Can 17">
            <a:extLst>
              <a:ext uri="{FF2B5EF4-FFF2-40B4-BE49-F238E27FC236}">
                <a16:creationId xmlns:a16="http://schemas.microsoft.com/office/drawing/2014/main" xmlns="" id="{3B9CDA73-E179-E345-8C9E-D56AE43680F4}"/>
              </a:ext>
            </a:extLst>
          </p:cNvPr>
          <p:cNvSpPr/>
          <p:nvPr/>
        </p:nvSpPr>
        <p:spPr>
          <a:xfrm rot="5400000">
            <a:off x="9668151" y="174339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75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recognise and name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a selection of 3-D shapes, try to build the tallest tower possible.</a:t>
            </a:r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xmlns="" id="{2C44045F-B347-A94C-94ED-F708FFE82B05}"/>
              </a:ext>
            </a:extLst>
          </p:cNvPr>
          <p:cNvSpPr/>
          <p:nvPr/>
        </p:nvSpPr>
        <p:spPr>
          <a:xfrm>
            <a:off x="1620211" y="3756263"/>
            <a:ext cx="3608395" cy="518070"/>
          </a:xfrm>
          <a:prstGeom prst="cube">
            <a:avLst/>
          </a:prstGeom>
          <a:solidFill>
            <a:srgbClr val="FFDD5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809DC1D8-0C82-E941-AF95-3C1AE29D2F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91759" y="3576943"/>
            <a:ext cx="799629" cy="1111063"/>
          </a:xfrm>
          <a:prstGeom prst="rect">
            <a:avLst/>
          </a:prstGeom>
        </p:spPr>
      </p:pic>
      <p:sp>
        <p:nvSpPr>
          <p:cNvPr id="15" name="Cube 14">
            <a:extLst>
              <a:ext uri="{FF2B5EF4-FFF2-40B4-BE49-F238E27FC236}">
                <a16:creationId xmlns:a16="http://schemas.microsoft.com/office/drawing/2014/main" xmlns="" id="{F1D3335E-973F-E441-95A4-28CE2F010E0F}"/>
              </a:ext>
            </a:extLst>
          </p:cNvPr>
          <p:cNvSpPr/>
          <p:nvPr/>
        </p:nvSpPr>
        <p:spPr>
          <a:xfrm>
            <a:off x="5682232" y="3060640"/>
            <a:ext cx="518070" cy="518070"/>
          </a:xfrm>
          <a:prstGeom prst="cube">
            <a:avLst/>
          </a:prstGeom>
          <a:solidFill>
            <a:srgbClr val="FF38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7FC7878-DB95-424F-BF31-A30EE3EF4A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6213" y="2732374"/>
            <a:ext cx="812800" cy="812800"/>
          </a:xfrm>
          <a:prstGeom prst="rect">
            <a:avLst/>
          </a:prstGeom>
        </p:spPr>
      </p:pic>
      <p:sp>
        <p:nvSpPr>
          <p:cNvPr id="18" name="Can 17">
            <a:extLst>
              <a:ext uri="{FF2B5EF4-FFF2-40B4-BE49-F238E27FC236}">
                <a16:creationId xmlns:a16="http://schemas.microsoft.com/office/drawing/2014/main" xmlns="" id="{3B9CDA73-E179-E345-8C9E-D56AE43680F4}"/>
              </a:ext>
            </a:extLst>
          </p:cNvPr>
          <p:cNvSpPr/>
          <p:nvPr/>
        </p:nvSpPr>
        <p:spPr>
          <a:xfrm rot="5400000">
            <a:off x="4450765" y="5025952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4CEA2F9-2AC3-F948-B1E0-896B19258E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569" y="5090029"/>
            <a:ext cx="916151" cy="91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81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recognise and name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xmlns="" id="{EC32D001-D818-8F41-82AB-9E04E5BD6AFC}"/>
              </a:ext>
            </a:extLst>
          </p:cNvPr>
          <p:cNvSpPr/>
          <p:nvPr/>
        </p:nvSpPr>
        <p:spPr>
          <a:xfrm rot="16200000">
            <a:off x="8478595" y="3469459"/>
            <a:ext cx="2280836" cy="1437666"/>
          </a:xfrm>
          <a:prstGeom prst="cube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ED159C1-F14A-6F4A-8B6C-D2847955D95F}"/>
              </a:ext>
            </a:extLst>
          </p:cNvPr>
          <p:cNvSpPr/>
          <p:nvPr/>
        </p:nvSpPr>
        <p:spPr>
          <a:xfrm>
            <a:off x="8382000" y="3731092"/>
            <a:ext cx="2810933" cy="2280836"/>
          </a:xfrm>
          <a:prstGeom prst="rect">
            <a:avLst/>
          </a:prstGeom>
          <a:solidFill>
            <a:srgbClr val="3273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6D53D59-3735-A041-BF95-B4D19507D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283" y="3671094"/>
            <a:ext cx="1689100" cy="124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0F0604-0E70-4C4E-A774-8F2523B90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833" y="1485900"/>
            <a:ext cx="4354694" cy="32950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8CD8988-0EB1-A849-AA1A-2A4C38C23DD2}"/>
              </a:ext>
            </a:extLst>
          </p:cNvPr>
          <p:cNvSpPr/>
          <p:nvPr/>
        </p:nvSpPr>
        <p:spPr>
          <a:xfrm>
            <a:off x="2628841" y="2533261"/>
            <a:ext cx="3406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The only possible 3-D shape it can be is a cube.</a:t>
            </a:r>
          </a:p>
        </p:txBody>
      </p:sp>
    </p:spTree>
    <p:extLst>
      <p:ext uri="{BB962C8B-B14F-4D97-AF65-F5344CB8AC3E}">
        <p14:creationId xmlns:p14="http://schemas.microsoft.com/office/powerpoint/2010/main" val="3410873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recognise and name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Although the 3-D shape hidden could be a cube,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it could also be a cuboid, as shown. </a:t>
            </a: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xmlns="" id="{EC32D001-D818-8F41-82AB-9E04E5BD6AFC}"/>
              </a:ext>
            </a:extLst>
          </p:cNvPr>
          <p:cNvSpPr/>
          <p:nvPr/>
        </p:nvSpPr>
        <p:spPr>
          <a:xfrm rot="16200000">
            <a:off x="8478595" y="3469459"/>
            <a:ext cx="2280836" cy="1437666"/>
          </a:xfrm>
          <a:prstGeom prst="cube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6D53D59-3735-A041-BF95-B4D19507D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283" y="3671094"/>
            <a:ext cx="1689100" cy="124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0F0604-0E70-4C4E-A774-8F2523B90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833" y="1485900"/>
            <a:ext cx="4354694" cy="32950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8CD8988-0EB1-A849-AA1A-2A4C38C23DD2}"/>
              </a:ext>
            </a:extLst>
          </p:cNvPr>
          <p:cNvSpPr/>
          <p:nvPr/>
        </p:nvSpPr>
        <p:spPr>
          <a:xfrm>
            <a:off x="2628841" y="2533261"/>
            <a:ext cx="3406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The only possible 3-D shape it can be is a cube.</a:t>
            </a:r>
          </a:p>
        </p:txBody>
      </p:sp>
    </p:spTree>
    <p:extLst>
      <p:ext uri="{BB962C8B-B14F-4D97-AF65-F5344CB8AC3E}">
        <p14:creationId xmlns:p14="http://schemas.microsoft.com/office/powerpoint/2010/main" val="4149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recognise and name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597427F-E4C7-E241-96B8-3A9DDC857BA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793" y="3429000"/>
            <a:ext cx="1393548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1C203EA-C732-E945-9DE1-54B4D5597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60" y="3518704"/>
            <a:ext cx="1129881" cy="1119120"/>
          </a:xfrm>
          <a:prstGeom prst="rect">
            <a:avLst/>
          </a:prstGeom>
        </p:spPr>
      </p:pic>
      <p:sp>
        <p:nvSpPr>
          <p:cNvPr id="4" name="Cube 3">
            <a:extLst>
              <a:ext uri="{FF2B5EF4-FFF2-40B4-BE49-F238E27FC236}">
                <a16:creationId xmlns:a16="http://schemas.microsoft.com/office/drawing/2014/main" xmlns="" id="{974111B0-B3D9-BF4B-AE3A-0116FD422FA6}"/>
              </a:ext>
            </a:extLst>
          </p:cNvPr>
          <p:cNvSpPr/>
          <p:nvPr/>
        </p:nvSpPr>
        <p:spPr>
          <a:xfrm>
            <a:off x="6253109" y="3518704"/>
            <a:ext cx="1216152" cy="1216152"/>
          </a:xfrm>
          <a:prstGeom prst="cube">
            <a:avLst/>
          </a:prstGeom>
          <a:solidFill>
            <a:srgbClr val="FFDD5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70A1AC-E0DD-8A43-B5E6-0E14224FFA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811" y="2722578"/>
            <a:ext cx="2808403" cy="280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recognise and name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identify a variety of 3-D shapes, including cubes, cones, cuboids, cylinders, pyramids and spheres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identifying a variety of 3-D shapes, including cubes, cones, cuboids, cylinders, pyramids and spheres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515599" cy="365125"/>
          </a:xfrm>
        </p:spPr>
        <p:txBody>
          <a:bodyPr/>
          <a:lstStyle/>
          <a:p>
            <a:r>
              <a:rPr lang="en-GB" sz="1400" dirty="0"/>
              <a:t>Foundation – Term 1 </a:t>
            </a:r>
            <a:r>
              <a:rPr lang="en-GB" sz="1400"/>
              <a:t>- Block </a:t>
            </a:r>
            <a:r>
              <a:rPr lang="en-GB" sz="1400" dirty="0"/>
              <a:t>3 – Properties of Shapes - Lesson 1 - To be able to recognise and name 3-D shapes </a:t>
            </a:r>
          </a:p>
        </p:txBody>
      </p:sp>
    </p:spTree>
    <p:extLst>
      <p:ext uri="{BB962C8B-B14F-4D97-AF65-F5344CB8AC3E}">
        <p14:creationId xmlns:p14="http://schemas.microsoft.com/office/powerpoint/2010/main" val="191579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recognise and name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red bead doesn’t belong as it is a sphere, whereas the other three shapes are all cubes.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597427F-E4C7-E241-96B8-3A9DDC857BA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793" y="3429000"/>
            <a:ext cx="1393548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1C203EA-C732-E945-9DE1-54B4D5597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60" y="3518704"/>
            <a:ext cx="1129881" cy="1119120"/>
          </a:xfrm>
          <a:prstGeom prst="rect">
            <a:avLst/>
          </a:prstGeom>
        </p:spPr>
      </p:pic>
      <p:sp>
        <p:nvSpPr>
          <p:cNvPr id="4" name="Cube 3">
            <a:extLst>
              <a:ext uri="{FF2B5EF4-FFF2-40B4-BE49-F238E27FC236}">
                <a16:creationId xmlns:a16="http://schemas.microsoft.com/office/drawing/2014/main" xmlns="" id="{974111B0-B3D9-BF4B-AE3A-0116FD422FA6}"/>
              </a:ext>
            </a:extLst>
          </p:cNvPr>
          <p:cNvSpPr/>
          <p:nvPr/>
        </p:nvSpPr>
        <p:spPr>
          <a:xfrm>
            <a:off x="6253109" y="3518704"/>
            <a:ext cx="1216152" cy="1216152"/>
          </a:xfrm>
          <a:prstGeom prst="cube">
            <a:avLst/>
          </a:prstGeom>
          <a:solidFill>
            <a:srgbClr val="FFDD5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70A1AC-E0DD-8A43-B5E6-0E14224FFA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811" y="2722578"/>
            <a:ext cx="2808403" cy="280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03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recognise and name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xmlns="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xmlns="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xmlns="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7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recognise and name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xmlns="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xmlns="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xmlns="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476BEBA-0AE8-3C42-A96A-1055CF654C3A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4690533" y="2803532"/>
            <a:ext cx="4333339" cy="349566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941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recognise and name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xmlns="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xmlns="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xmlns="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476BEBA-0AE8-3C42-A96A-1055CF654C3A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4690533" y="2803532"/>
            <a:ext cx="4333339" cy="349566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7BAD62E-5D86-1842-A7CD-03F7A76283AD}"/>
              </a:ext>
            </a:extLst>
          </p:cNvPr>
          <p:cNvCxnSpPr>
            <a:cxnSpLocks/>
            <a:stCxn id="49" idx="3"/>
            <a:endCxn id="12" idx="1"/>
          </p:cNvCxnSpPr>
          <p:nvPr/>
        </p:nvCxnSpPr>
        <p:spPr>
          <a:xfrm flipV="1">
            <a:off x="4690533" y="2511165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01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recognise and name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xmlns="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xmlns="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xmlns="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476BEBA-0AE8-3C42-A96A-1055CF654C3A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4690533" y="2803532"/>
            <a:ext cx="4333339" cy="349566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7BAD62E-5D86-1842-A7CD-03F7A76283AD}"/>
              </a:ext>
            </a:extLst>
          </p:cNvPr>
          <p:cNvCxnSpPr>
            <a:cxnSpLocks/>
            <a:stCxn id="49" idx="3"/>
            <a:endCxn id="12" idx="1"/>
          </p:cNvCxnSpPr>
          <p:nvPr/>
        </p:nvCxnSpPr>
        <p:spPr>
          <a:xfrm flipV="1">
            <a:off x="4690533" y="2511165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56F92B6A-8ABF-D84D-931F-9369B7F2E749}"/>
              </a:ext>
            </a:extLst>
          </p:cNvPr>
          <p:cNvCxnSpPr>
            <a:cxnSpLocks/>
            <a:stCxn id="50" idx="3"/>
            <a:endCxn id="6" idx="2"/>
          </p:cNvCxnSpPr>
          <p:nvPr/>
        </p:nvCxnSpPr>
        <p:spPr>
          <a:xfrm flipV="1">
            <a:off x="4703233" y="4125784"/>
            <a:ext cx="4544665" cy="132417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31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recognise and name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xmlns="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xmlns="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xmlns="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476BEBA-0AE8-3C42-A96A-1055CF654C3A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4690533" y="2803532"/>
            <a:ext cx="4333339" cy="349566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7BAD62E-5D86-1842-A7CD-03F7A76283AD}"/>
              </a:ext>
            </a:extLst>
          </p:cNvPr>
          <p:cNvCxnSpPr>
            <a:cxnSpLocks/>
            <a:stCxn id="49" idx="3"/>
            <a:endCxn id="12" idx="1"/>
          </p:cNvCxnSpPr>
          <p:nvPr/>
        </p:nvCxnSpPr>
        <p:spPr>
          <a:xfrm flipV="1">
            <a:off x="4690533" y="2511165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56F92B6A-8ABF-D84D-931F-9369B7F2E749}"/>
              </a:ext>
            </a:extLst>
          </p:cNvPr>
          <p:cNvCxnSpPr>
            <a:cxnSpLocks/>
            <a:stCxn id="50" idx="3"/>
            <a:endCxn id="6" idx="2"/>
          </p:cNvCxnSpPr>
          <p:nvPr/>
        </p:nvCxnSpPr>
        <p:spPr>
          <a:xfrm flipV="1">
            <a:off x="4703233" y="4125784"/>
            <a:ext cx="4544665" cy="132417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0DF5171-C6AB-A049-BBE8-0FDFC0059AD1}"/>
              </a:ext>
            </a:extLst>
          </p:cNvPr>
          <p:cNvCxnSpPr>
            <a:cxnSpLocks/>
            <a:stCxn id="51" idx="3"/>
            <a:endCxn id="4" idx="2"/>
          </p:cNvCxnSpPr>
          <p:nvPr/>
        </p:nvCxnSpPr>
        <p:spPr>
          <a:xfrm flipV="1">
            <a:off x="4673600" y="3386526"/>
            <a:ext cx="4574298" cy="160069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265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8250</TotalTime>
  <Words>1412</Words>
  <Application>Microsoft Office PowerPoint</Application>
  <PresentationFormat>Custom</PresentationFormat>
  <Paragraphs>356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OpenDyslexic</vt:lpstr>
      <vt:lpstr>OpenDyslexicAlta</vt:lpstr>
      <vt:lpstr>Muli</vt:lpstr>
      <vt:lpstr>Wingdings</vt:lpstr>
      <vt:lpstr>Lato Light</vt:lpstr>
      <vt:lpstr>Calibri</vt:lpstr>
      <vt:lpstr>Lato</vt:lpstr>
      <vt:lpstr>Office Theme</vt:lpstr>
      <vt:lpstr>PowerPoint Presentation</vt:lpstr>
      <vt:lpstr>To be able to recognise and name 3-D shapes</vt:lpstr>
      <vt:lpstr>To be able to recognise and name 3-D shapes</vt:lpstr>
      <vt:lpstr>To be able to recognise and name 3-D shapes</vt:lpstr>
      <vt:lpstr>To be able to recognise and name 3-D shapes</vt:lpstr>
      <vt:lpstr>To be able to recognise and name 3-D shapes</vt:lpstr>
      <vt:lpstr>To be able to recognise and name 3-D shapes</vt:lpstr>
      <vt:lpstr>To be able to recognise and name 3-D shapes</vt:lpstr>
      <vt:lpstr>To be able to recognise and name 3-D shapes</vt:lpstr>
      <vt:lpstr>To be able to recognise and name 3-D shapes</vt:lpstr>
      <vt:lpstr>To be able to recognise and name 3-D shapes</vt:lpstr>
      <vt:lpstr>To be able to recognise and name 3-D shapes</vt:lpstr>
      <vt:lpstr>To be able to recognise and name 3-D shapes</vt:lpstr>
      <vt:lpstr>To be able to recognise and name 3-D shapes</vt:lpstr>
      <vt:lpstr>To be able to recognise and name 3-D shapes</vt:lpstr>
      <vt:lpstr>To be able to recognise and name 3-D shapes</vt:lpstr>
      <vt:lpstr>To be able to recognise and name 3-D shapes</vt:lpstr>
      <vt:lpstr>To be able to recognise and name 3-D shapes</vt:lpstr>
      <vt:lpstr>To be able to recognise and name 3-D shapes</vt:lpstr>
      <vt:lpstr>To be able to recognise and name 3-D shapes</vt:lpstr>
      <vt:lpstr>To be able to recognise and name 3-D shapes</vt:lpstr>
      <vt:lpstr>To be able to recognise and name 3-D shapes</vt:lpstr>
      <vt:lpstr>To be able to recognise and name 3-D shapes</vt:lpstr>
      <vt:lpstr>To be able to recognise and name 3-D shapes</vt:lpstr>
      <vt:lpstr>To be able to recognise and name 3-D shapes</vt:lpstr>
      <vt:lpstr>To be able to recognise and name 3-D shapes</vt:lpstr>
      <vt:lpstr>To be able to recognise and name 3-D shapes</vt:lpstr>
      <vt:lpstr>To be able to recognise and name 3-D shapes</vt:lpstr>
      <vt:lpstr>To be able to recognise and name 3-D shapes</vt:lpstr>
      <vt:lpstr>To be able to recognise and name 3-D shapes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267</cp:revision>
  <cp:lastPrinted>2019-06-17T16:19:05Z</cp:lastPrinted>
  <dcterms:created xsi:type="dcterms:W3CDTF">2018-08-06T08:16:18Z</dcterms:created>
  <dcterms:modified xsi:type="dcterms:W3CDTF">2020-07-29T16:25:35Z</dcterms:modified>
</cp:coreProperties>
</file>