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3"/>
  </p:notesMasterIdLst>
  <p:handoutMasterIdLst>
    <p:handoutMasterId r:id="rId44"/>
  </p:handoutMasterIdLst>
  <p:sldIdLst>
    <p:sldId id="320" r:id="rId2"/>
    <p:sldId id="321" r:id="rId3"/>
    <p:sldId id="372" r:id="rId4"/>
    <p:sldId id="373" r:id="rId5"/>
    <p:sldId id="374" r:id="rId6"/>
    <p:sldId id="375" r:id="rId7"/>
    <p:sldId id="376" r:id="rId8"/>
    <p:sldId id="377" r:id="rId9"/>
    <p:sldId id="378" r:id="rId10"/>
    <p:sldId id="379" r:id="rId11"/>
    <p:sldId id="380" r:id="rId12"/>
    <p:sldId id="381" r:id="rId13"/>
    <p:sldId id="382" r:id="rId14"/>
    <p:sldId id="383" r:id="rId15"/>
    <p:sldId id="385" r:id="rId16"/>
    <p:sldId id="384"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6" r:id="rId34"/>
    <p:sldId id="409" r:id="rId35"/>
    <p:sldId id="408" r:id="rId36"/>
    <p:sldId id="407" r:id="rId37"/>
    <p:sldId id="404" r:id="rId38"/>
    <p:sldId id="405" r:id="rId39"/>
    <p:sldId id="370" r:id="rId40"/>
    <p:sldId id="402" r:id="rId41"/>
    <p:sldId id="403" r:id="rId42"/>
  </p:sldIdLst>
  <p:sldSz cx="12192000" cy="6858000"/>
  <p:notesSz cx="6858000" cy="9144000"/>
  <p:embeddedFontLst>
    <p:embeddedFont>
      <p:font typeface="Muli" panose="020B0604020202020204" charset="0"/>
      <p:regular r:id="rId45"/>
      <p:bold r:id="rId46"/>
      <p:italic r:id="rId47"/>
      <p:boldItalic r:id="rId48"/>
    </p:embeddedFont>
    <p:embeddedFont>
      <p:font typeface="Lato Light" panose="020F0302020204030203" pitchFamily="34" charset="0"/>
      <p:regular r:id="rId49"/>
    </p:embeddedFont>
    <p:embeddedFont>
      <p:font typeface="OpenDyslexicAlta" panose="020B0604020202020204" charset="0"/>
      <p:regular r:id="rId50"/>
      <p:bold r:id="rId51"/>
      <p:italic r:id="rId52"/>
      <p:boldItalic r:id="rId53"/>
    </p:embeddedFont>
    <p:embeddedFont>
      <p:font typeface="Lato" panose="020F0502020204030203" pitchFamily="34" charset="0"/>
      <p:regular r:id="rId54"/>
      <p:bold r:id="rId55"/>
    </p:embeddedFont>
    <p:embeddedFont>
      <p:font typeface="OpenDyslexic" panose="020B060402020202020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7959" autoAdjust="0"/>
  </p:normalViewPr>
  <p:slideViewPr>
    <p:cSldViewPr snapToGrid="0" snapToObjects="1">
      <p:cViewPr>
        <p:scale>
          <a:sx n="67" d="100"/>
          <a:sy n="67" d="100"/>
        </p:scale>
        <p:origin x="-630" y="-72"/>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54689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16793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33633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321875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89374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87890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51277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4236160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166716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68606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79278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9172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18711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7985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713421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877066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4751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469800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children may benefit from mathematical equipment to conceptualize the exchange required within the number.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98379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196995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children may benefit from mathematical equipment to conceptualize the exchange required within the number.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6740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436828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248288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696244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668499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076475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23719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may have to use trial and error and work backwards to figure out the correct strategies unless they are proficient with mental strategies already.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964233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425998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214585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03774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77578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58147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72527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31753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738776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10/08/2020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a:bodyPr>
          <a:lstStyle/>
          <a:p>
            <a:r>
              <a:rPr lang="en-GB" dirty="0"/>
              <a:t>Year 3 </a:t>
            </a:r>
            <a:br>
              <a:rPr lang="en-GB" dirty="0"/>
            </a:br>
            <a:r>
              <a:rPr lang="en-GB" dirty="0"/>
              <a:t>Term 1 Block 2: Addition and Subtraction</a:t>
            </a:r>
          </a:p>
          <a:p>
            <a:r>
              <a:rPr lang="en-GB" dirty="0"/>
              <a:t>Lesson 1: To be able to add 1s, 10s, 100s and 1,000s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Term 1</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 </a:t>
            </a:r>
            <a:r>
              <a:rPr lang="en-GB" sz="2200" dirty="0">
                <a:solidFill>
                  <a:srgbClr val="FF3860"/>
                </a:solidFill>
              </a:rPr>
              <a:t>174</a:t>
            </a:r>
            <a:r>
              <a:rPr lang="en-GB" sz="2200" dirty="0"/>
              <a:t>.</a:t>
            </a:r>
          </a:p>
          <a:p>
            <a:pPr marL="0" indent="0">
              <a:buClr>
                <a:srgbClr val="23D160"/>
              </a:buClr>
              <a:buSzPct val="85000"/>
              <a:buNone/>
            </a:pPr>
            <a:r>
              <a:rPr lang="en-GB" sz="2200" dirty="0"/>
              <a:t>If we added 1 thousand to the number, the new number would be </a:t>
            </a:r>
            <a:r>
              <a:rPr lang="en-GB" sz="2200" dirty="0">
                <a:solidFill>
                  <a:srgbClr val="FF3860"/>
                </a:solidFill>
              </a:rPr>
              <a:t>1,074</a:t>
            </a: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a16="http://schemas.microsoft.com/office/drawing/2014/main" xmlns=""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287253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a16="http://schemas.microsoft.com/office/drawing/2014/main" xmlns=""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xmlns=""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xmlns=""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xmlns=""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xmlns=""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xmlns=""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xmlns=""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xmlns=""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xmlns=""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xmlns=""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57077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a16="http://schemas.microsoft.com/office/drawing/2014/main" xmlns=""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xmlns=""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xmlns=""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xmlns=""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xmlns=""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xmlns=""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xmlns=""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xmlns=""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xmlns=""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xmlns=""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416482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a16="http://schemas.microsoft.com/office/drawing/2014/main" xmlns=""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xmlns=""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xmlns=""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xmlns=""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xmlns=""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xmlns=""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xmlns=""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xmlns=""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xmlns=""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xmlns=""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320705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a16="http://schemas.microsoft.com/office/drawing/2014/main" xmlns=""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xmlns=""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xmlns=""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xmlns=""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xmlns=""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xmlns=""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xmlns=""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xmlns=""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xmlns=""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xmlns=""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270991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 </a:t>
            </a:r>
            <a:r>
              <a:rPr lang="en-GB" sz="2200" dirty="0">
                <a:solidFill>
                  <a:srgbClr val="FF3860"/>
                </a:solidFill>
              </a:rPr>
              <a:t>1,434</a:t>
            </a:r>
            <a:r>
              <a:rPr lang="en-GB" sz="2200" dirty="0"/>
              <a:t>.</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a16="http://schemas.microsoft.com/office/drawing/2014/main" xmlns=""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xmlns=""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xmlns=""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xmlns=""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xmlns=""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xmlns=""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xmlns=""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xmlns=""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xmlns=""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xmlns=""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418796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 </a:t>
            </a:r>
            <a:r>
              <a:rPr lang="en-GB" sz="2200" dirty="0">
                <a:solidFill>
                  <a:srgbClr val="FF3860"/>
                </a:solidFill>
              </a:rPr>
              <a:t>1,434</a:t>
            </a:r>
            <a:r>
              <a:rPr lang="en-GB" sz="2200" dirty="0"/>
              <a:t>.</a:t>
            </a:r>
          </a:p>
          <a:p>
            <a:pPr marL="0" indent="0">
              <a:buClr>
                <a:srgbClr val="23D160"/>
              </a:buClr>
              <a:buSzPct val="85000"/>
              <a:buNone/>
            </a:pPr>
            <a:r>
              <a:rPr lang="en-GB" sz="2200" dirty="0"/>
              <a:t>If we added 2 thousands to the number, the new number would be </a:t>
            </a:r>
            <a:r>
              <a:rPr lang="en-GB" sz="2200" dirty="0">
                <a:solidFill>
                  <a:srgbClr val="FF3860"/>
                </a:solidFill>
              </a:rPr>
              <a:t>3,234</a:t>
            </a: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a16="http://schemas.microsoft.com/office/drawing/2014/main" xmlns=""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a16="http://schemas.microsoft.com/office/drawing/2014/main" xmlns=""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a16="http://schemas.microsoft.com/office/drawing/2014/main" xmlns=""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a16="http://schemas.microsoft.com/office/drawing/2014/main" xmlns=""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a16="http://schemas.microsoft.com/office/drawing/2014/main" xmlns=""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a16="http://schemas.microsoft.com/office/drawing/2014/main" xmlns=""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a16="http://schemas.microsoft.com/office/drawing/2014/main" xmlns=""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a16="http://schemas.microsoft.com/office/drawing/2014/main" xmlns=""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a16="http://schemas.microsoft.com/office/drawing/2014/main" xmlns=""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a16="http://schemas.microsoft.com/office/drawing/2014/main" xmlns=""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34212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xmlns=""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xmlns=""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xmlns=""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xmlns=""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xmlns=""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xmlns=""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xmlns=""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xmlns=""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xmlns=""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xmlns=""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004964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xmlns=""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xmlns=""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xmlns=""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xmlns=""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xmlns=""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xmlns=""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xmlns=""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xmlns=""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xmlns=""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xmlns=""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271582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xmlns=""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xmlns=""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xmlns=""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xmlns=""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xmlns=""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xmlns=""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xmlns=""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xmlns=""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xmlns=""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xmlns=""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79786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1s, 10s, 100s and 1,000s to 4-digit numbers </a:t>
            </a:r>
          </a:p>
          <a:p>
            <a:pPr>
              <a:buClr>
                <a:srgbClr val="23D160"/>
              </a:buClr>
              <a:buSzPct val="85000"/>
              <a:buFont typeface="Wingdings" pitchFamily="2" charset="2"/>
              <a:buChar char="ü"/>
            </a:pPr>
            <a:r>
              <a:rPr lang="en-GB" sz="2200" dirty="0"/>
              <a:t>I can explain my reasoning when using mathematical equipment and place value charts to add 1s, 10s, 100s and 1,000s to 4-digit numbers </a:t>
            </a:r>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400" dirty="0"/>
              <a:t>Year 3 – Term 1 Block 2 – Addition and Subtraction - Lesson 1 – To be able to add 1s, 10s, 100s and 1,000s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xmlns=""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xmlns=""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xmlns=""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xmlns=""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xmlns=""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xmlns=""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xmlns=""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xmlns=""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xmlns=""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xmlns=""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427205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 </a:t>
            </a:r>
            <a:r>
              <a:rPr lang="en-GB" sz="2200" dirty="0">
                <a:solidFill>
                  <a:srgbClr val="FF3860"/>
                </a:solidFill>
              </a:rPr>
              <a:t>4,521</a:t>
            </a:r>
            <a:r>
              <a:rPr lang="en-GB" sz="2200" dirty="0"/>
              <a:t>.</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xmlns=""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xmlns=""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xmlns=""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xmlns=""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xmlns=""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xmlns=""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xmlns=""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xmlns=""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xmlns=""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xmlns=""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71419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 </a:t>
            </a:r>
            <a:r>
              <a:rPr lang="en-GB" sz="2200" dirty="0">
                <a:solidFill>
                  <a:srgbClr val="FF3860"/>
                </a:solidFill>
              </a:rPr>
              <a:t>4,521</a:t>
            </a:r>
            <a:r>
              <a:rPr lang="en-GB" sz="2200" dirty="0"/>
              <a:t>.</a:t>
            </a:r>
          </a:p>
          <a:p>
            <a:pPr marL="0" indent="0">
              <a:buClr>
                <a:srgbClr val="23D160"/>
              </a:buClr>
              <a:buSzPct val="85000"/>
              <a:buNone/>
            </a:pPr>
            <a:r>
              <a:rPr lang="en-GB" sz="2200" dirty="0"/>
              <a:t>If we added 2 thousands to the number, the new number would be </a:t>
            </a:r>
            <a:r>
              <a:rPr lang="en-GB" sz="2200" dirty="0">
                <a:solidFill>
                  <a:srgbClr val="FF3860"/>
                </a:solidFill>
              </a:rPr>
              <a:t>6,321</a:t>
            </a:r>
            <a:r>
              <a:rPr lang="en-GB" sz="2200" dirty="0"/>
              <a:t>.</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xmlns=""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a16="http://schemas.microsoft.com/office/drawing/2014/main" xmlns=""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a16="http://schemas.microsoft.com/office/drawing/2014/main" xmlns=""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a16="http://schemas.microsoft.com/office/drawing/2014/main" xmlns=""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a16="http://schemas.microsoft.com/office/drawing/2014/main" xmlns=""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a16="http://schemas.microsoft.com/office/drawing/2014/main" xmlns=""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a16="http://schemas.microsoft.com/office/drawing/2014/main" xmlns=""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a16="http://schemas.microsoft.com/office/drawing/2014/main" xmlns=""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a16="http://schemas.microsoft.com/office/drawing/2014/main" xmlns=""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a16="http://schemas.microsoft.com/office/drawing/2014/main" xmlns=""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4842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______________. </a:t>
            </a:r>
          </a:p>
          <a:p>
            <a:pPr marL="0" indent="0">
              <a:buClr>
                <a:srgbClr val="23D160"/>
              </a:buClr>
              <a:buSzPct val="85000"/>
              <a:buNone/>
            </a:pPr>
            <a:r>
              <a:rPr lang="en-GB" sz="2200" dirty="0"/>
              <a:t/>
            </a:r>
            <a:br>
              <a:rPr lang="en-GB" sz="2200" dirty="0"/>
            </a:br>
            <a:r>
              <a:rPr lang="en-GB" sz="2200" dirty="0"/>
              <a:t>If we added 4 ones to the number, the new number would be ______________.</a:t>
            </a:r>
          </a:p>
          <a:p>
            <a:pPr marL="0" indent="0">
              <a:buClr>
                <a:srgbClr val="23D160"/>
              </a:buClr>
              <a:buSzPct val="85000"/>
              <a:buNone/>
            </a:pPr>
            <a:r>
              <a:rPr lang="en-GB" sz="2200" dirty="0"/>
              <a:t>If we added 4 tens to the number, the new number would be ______________. </a:t>
            </a:r>
          </a:p>
          <a:p>
            <a:pPr marL="0" indent="0">
              <a:buClr>
                <a:srgbClr val="23D160"/>
              </a:buClr>
              <a:buSzPct val="85000"/>
              <a:buNone/>
            </a:pPr>
            <a:r>
              <a:rPr lang="en-GB" sz="2200" dirty="0"/>
              <a:t>If we added 4 hundreds to the number, the new number would be ___________.</a:t>
            </a:r>
          </a:p>
          <a:p>
            <a:pPr marL="0" indent="0">
              <a:buClr>
                <a:srgbClr val="23D160"/>
              </a:buClr>
              <a:buSzPct val="85000"/>
              <a:buNone/>
            </a:pPr>
            <a:r>
              <a:rPr lang="en-GB" sz="2200" dirty="0"/>
              <a:t>If we added 4 thousands to the number, the new number would be __________.</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a16="http://schemas.microsoft.com/office/drawing/2014/main" xmlns=""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260" y="2890982"/>
            <a:ext cx="1149408" cy="915119"/>
          </a:xfrm>
          <a:prstGeom prst="rect">
            <a:avLst/>
          </a:prstGeom>
        </p:spPr>
      </p:pic>
      <p:pic>
        <p:nvPicPr>
          <p:cNvPr id="7" name="Picture 6">
            <a:extLst>
              <a:ext uri="{FF2B5EF4-FFF2-40B4-BE49-F238E27FC236}">
                <a16:creationId xmlns:a16="http://schemas.microsoft.com/office/drawing/2014/main" xmlns=""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844484"/>
            <a:ext cx="1123916" cy="1052682"/>
          </a:xfrm>
          <a:prstGeom prst="rect">
            <a:avLst/>
          </a:prstGeom>
        </p:spPr>
      </p:pic>
      <p:pic>
        <p:nvPicPr>
          <p:cNvPr id="11" name="Picture 10">
            <a:extLst>
              <a:ext uri="{FF2B5EF4-FFF2-40B4-BE49-F238E27FC236}">
                <a16:creationId xmlns:a16="http://schemas.microsoft.com/office/drawing/2014/main" xmlns=""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670" y="2895673"/>
            <a:ext cx="1149408" cy="915119"/>
          </a:xfrm>
          <a:prstGeom prst="rect">
            <a:avLst/>
          </a:prstGeom>
        </p:spPr>
      </p:pic>
      <p:pic>
        <p:nvPicPr>
          <p:cNvPr id="18" name="Picture 17">
            <a:extLst>
              <a:ext uri="{FF2B5EF4-FFF2-40B4-BE49-F238E27FC236}">
                <a16:creationId xmlns:a16="http://schemas.microsoft.com/office/drawing/2014/main" xmlns="" id="{F57E4744-9F78-4245-A84D-BC5CE87721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3237" y="3132769"/>
            <a:ext cx="274948" cy="247454"/>
          </a:xfrm>
          <a:prstGeom prst="rect">
            <a:avLst/>
          </a:prstGeom>
        </p:spPr>
      </p:pic>
      <p:pic>
        <p:nvPicPr>
          <p:cNvPr id="19" name="Picture 18">
            <a:extLst>
              <a:ext uri="{FF2B5EF4-FFF2-40B4-BE49-F238E27FC236}">
                <a16:creationId xmlns:a16="http://schemas.microsoft.com/office/drawing/2014/main" xmlns="" id="{8324E750-7338-2F47-BE5A-DF3DC250C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656" y="3380223"/>
            <a:ext cx="274948" cy="247454"/>
          </a:xfrm>
          <a:prstGeom prst="rect">
            <a:avLst/>
          </a:prstGeom>
        </p:spPr>
      </p:pic>
      <p:pic>
        <p:nvPicPr>
          <p:cNvPr id="15" name="Picture 14">
            <a:extLst>
              <a:ext uri="{FF2B5EF4-FFF2-40B4-BE49-F238E27FC236}">
                <a16:creationId xmlns:a16="http://schemas.microsoft.com/office/drawing/2014/main" xmlns="" id="{16F30474-4B58-1648-854C-6231F6693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6211" y="2844484"/>
            <a:ext cx="1123916" cy="1052682"/>
          </a:xfrm>
          <a:prstGeom prst="rect">
            <a:avLst/>
          </a:prstGeom>
        </p:spPr>
      </p:pic>
      <p:pic>
        <p:nvPicPr>
          <p:cNvPr id="16" name="Picture 15">
            <a:extLst>
              <a:ext uri="{FF2B5EF4-FFF2-40B4-BE49-F238E27FC236}">
                <a16:creationId xmlns:a16="http://schemas.microsoft.com/office/drawing/2014/main" xmlns="" id="{209242F8-3953-D34A-9990-EA3469F0BD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327" y="2846304"/>
            <a:ext cx="1123916" cy="1052682"/>
          </a:xfrm>
          <a:prstGeom prst="rect">
            <a:avLst/>
          </a:prstGeom>
        </p:spPr>
      </p:pic>
      <p:pic>
        <p:nvPicPr>
          <p:cNvPr id="17" name="Picture 16">
            <a:extLst>
              <a:ext uri="{FF2B5EF4-FFF2-40B4-BE49-F238E27FC236}">
                <a16:creationId xmlns:a16="http://schemas.microsoft.com/office/drawing/2014/main" xmlns="" id="{38B84782-85AD-1948-88F8-FE1C7DF4C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541" y="2900365"/>
            <a:ext cx="1149408" cy="915119"/>
          </a:xfrm>
          <a:prstGeom prst="rect">
            <a:avLst/>
          </a:prstGeom>
        </p:spPr>
      </p:pic>
      <p:pic>
        <p:nvPicPr>
          <p:cNvPr id="22" name="Picture 21">
            <a:extLst>
              <a:ext uri="{FF2B5EF4-FFF2-40B4-BE49-F238E27FC236}">
                <a16:creationId xmlns:a16="http://schemas.microsoft.com/office/drawing/2014/main" xmlns="" id="{82A3A1FA-6FBB-3D42-8BFC-B749F7CB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5817" y="2892983"/>
            <a:ext cx="1149408" cy="915119"/>
          </a:xfrm>
          <a:prstGeom prst="rect">
            <a:avLst/>
          </a:prstGeom>
        </p:spPr>
      </p:pic>
      <p:pic>
        <p:nvPicPr>
          <p:cNvPr id="23" name="Picture 22">
            <a:extLst>
              <a:ext uri="{FF2B5EF4-FFF2-40B4-BE49-F238E27FC236}">
                <a16:creationId xmlns:a16="http://schemas.microsoft.com/office/drawing/2014/main" xmlns="" id="{8EA393D2-8B50-194E-8791-6762938F73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038" y="2900365"/>
            <a:ext cx="451180" cy="915119"/>
          </a:xfrm>
          <a:prstGeom prst="rect">
            <a:avLst/>
          </a:prstGeom>
        </p:spPr>
      </p:pic>
      <p:pic>
        <p:nvPicPr>
          <p:cNvPr id="24" name="Picture 23">
            <a:extLst>
              <a:ext uri="{FF2B5EF4-FFF2-40B4-BE49-F238E27FC236}">
                <a16:creationId xmlns:a16="http://schemas.microsoft.com/office/drawing/2014/main" xmlns="" id="{6621FA4D-1A12-2C4B-ABF9-17E797875F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54860" y="2900365"/>
            <a:ext cx="451180" cy="915119"/>
          </a:xfrm>
          <a:prstGeom prst="rect">
            <a:avLst/>
          </a:prstGeom>
        </p:spPr>
      </p:pic>
      <p:pic>
        <p:nvPicPr>
          <p:cNvPr id="25" name="Picture 24">
            <a:extLst>
              <a:ext uri="{FF2B5EF4-FFF2-40B4-BE49-F238E27FC236}">
                <a16:creationId xmlns:a16="http://schemas.microsoft.com/office/drawing/2014/main" xmlns="" id="{2C98BF05-6FD2-6F4F-AE2C-AEDF01DE96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5235" y="2894352"/>
            <a:ext cx="451180" cy="915119"/>
          </a:xfrm>
          <a:prstGeom prst="rect">
            <a:avLst/>
          </a:prstGeom>
        </p:spPr>
      </p:pic>
      <p:pic>
        <p:nvPicPr>
          <p:cNvPr id="26" name="Picture 25">
            <a:extLst>
              <a:ext uri="{FF2B5EF4-FFF2-40B4-BE49-F238E27FC236}">
                <a16:creationId xmlns:a16="http://schemas.microsoft.com/office/drawing/2014/main" xmlns="" id="{16BAFDEF-752C-7F4C-A4AB-319325EF13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1002" y="2900365"/>
            <a:ext cx="451180" cy="915119"/>
          </a:xfrm>
          <a:prstGeom prst="rect">
            <a:avLst/>
          </a:prstGeom>
        </p:spPr>
      </p:pic>
      <p:pic>
        <p:nvPicPr>
          <p:cNvPr id="27" name="Picture 26">
            <a:extLst>
              <a:ext uri="{FF2B5EF4-FFF2-40B4-BE49-F238E27FC236}">
                <a16:creationId xmlns:a16="http://schemas.microsoft.com/office/drawing/2014/main" xmlns="" id="{6D862A4D-5B6C-984B-9546-2EBC19BE8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9824" y="2900365"/>
            <a:ext cx="451180" cy="915119"/>
          </a:xfrm>
          <a:prstGeom prst="rect">
            <a:avLst/>
          </a:prstGeom>
        </p:spPr>
      </p:pic>
    </p:spTree>
    <p:extLst>
      <p:ext uri="{BB962C8B-B14F-4D97-AF65-F5344CB8AC3E}">
        <p14:creationId xmlns:p14="http://schemas.microsoft.com/office/powerpoint/2010/main" val="87114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u="sng" dirty="0">
                <a:solidFill>
                  <a:srgbClr val="FF3860"/>
                </a:solidFill>
              </a:rPr>
              <a:t>3,452</a:t>
            </a:r>
            <a:r>
              <a:rPr lang="en-GB" sz="2200" dirty="0"/>
              <a:t>. </a:t>
            </a:r>
          </a:p>
          <a:p>
            <a:pPr marL="0" indent="0">
              <a:buClr>
                <a:srgbClr val="23D160"/>
              </a:buClr>
              <a:buSzPct val="85000"/>
              <a:buNone/>
            </a:pPr>
            <a:r>
              <a:rPr lang="en-GB" sz="2200" dirty="0"/>
              <a:t/>
            </a:r>
            <a:br>
              <a:rPr lang="en-GB" sz="2200" dirty="0"/>
            </a:br>
            <a:r>
              <a:rPr lang="en-GB" sz="2200" dirty="0"/>
              <a:t>If we added 4 ones to the number, the new number would be </a:t>
            </a:r>
            <a:r>
              <a:rPr lang="en-GB" sz="2200" u="sng" dirty="0">
                <a:solidFill>
                  <a:srgbClr val="FF3860"/>
                </a:solidFill>
              </a:rPr>
              <a:t>3,456</a:t>
            </a:r>
            <a:r>
              <a:rPr lang="en-GB" sz="2200" dirty="0"/>
              <a:t>.</a:t>
            </a:r>
          </a:p>
          <a:p>
            <a:pPr marL="0" indent="0">
              <a:buClr>
                <a:srgbClr val="23D160"/>
              </a:buClr>
              <a:buSzPct val="85000"/>
              <a:buNone/>
            </a:pPr>
            <a:r>
              <a:rPr lang="en-GB" sz="2200" dirty="0"/>
              <a:t>If we added 4 tens to the number, the new number would be </a:t>
            </a:r>
            <a:r>
              <a:rPr lang="en-GB" sz="2200" u="sng" dirty="0">
                <a:solidFill>
                  <a:srgbClr val="FF3860"/>
                </a:solidFill>
              </a:rPr>
              <a:t>3,492</a:t>
            </a:r>
            <a:r>
              <a:rPr lang="en-GB" sz="2200" dirty="0"/>
              <a:t>. </a:t>
            </a:r>
          </a:p>
          <a:p>
            <a:pPr marL="0" indent="0">
              <a:buClr>
                <a:srgbClr val="23D160"/>
              </a:buClr>
              <a:buSzPct val="85000"/>
              <a:buNone/>
            </a:pPr>
            <a:r>
              <a:rPr lang="en-GB" sz="2200" dirty="0"/>
              <a:t>If we added 4 hundreds to the number, the new number would be</a:t>
            </a:r>
            <a:r>
              <a:rPr lang="en-GB" sz="2200" dirty="0">
                <a:solidFill>
                  <a:srgbClr val="FF3860"/>
                </a:solidFill>
              </a:rPr>
              <a:t> </a:t>
            </a:r>
            <a:r>
              <a:rPr lang="en-GB" sz="2200" u="sng" dirty="0">
                <a:solidFill>
                  <a:srgbClr val="FF3860"/>
                </a:solidFill>
              </a:rPr>
              <a:t>3,852</a:t>
            </a:r>
            <a:r>
              <a:rPr lang="en-GB" sz="2200" dirty="0"/>
              <a:t>.</a:t>
            </a:r>
          </a:p>
          <a:p>
            <a:pPr marL="0" indent="0">
              <a:buClr>
                <a:srgbClr val="23D160"/>
              </a:buClr>
              <a:buSzPct val="85000"/>
              <a:buNone/>
            </a:pPr>
            <a:r>
              <a:rPr lang="en-GB" sz="2200" dirty="0"/>
              <a:t>If we added 4 thousands to the number, the new number would be </a:t>
            </a:r>
            <a:r>
              <a:rPr lang="en-GB" sz="2200" u="sng" dirty="0">
                <a:solidFill>
                  <a:srgbClr val="FF3860"/>
                </a:solidFill>
              </a:rPr>
              <a:t>7,452</a:t>
            </a:r>
            <a:r>
              <a:rPr lang="en-GB" sz="2200" dirty="0"/>
              <a:t>.</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a16="http://schemas.microsoft.com/office/drawing/2014/main" xmlns=""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260" y="2890982"/>
            <a:ext cx="1149408" cy="915119"/>
          </a:xfrm>
          <a:prstGeom prst="rect">
            <a:avLst/>
          </a:prstGeom>
        </p:spPr>
      </p:pic>
      <p:pic>
        <p:nvPicPr>
          <p:cNvPr id="7" name="Picture 6">
            <a:extLst>
              <a:ext uri="{FF2B5EF4-FFF2-40B4-BE49-F238E27FC236}">
                <a16:creationId xmlns:a16="http://schemas.microsoft.com/office/drawing/2014/main" xmlns=""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844484"/>
            <a:ext cx="1123916" cy="1052682"/>
          </a:xfrm>
          <a:prstGeom prst="rect">
            <a:avLst/>
          </a:prstGeom>
        </p:spPr>
      </p:pic>
      <p:pic>
        <p:nvPicPr>
          <p:cNvPr id="11" name="Picture 10">
            <a:extLst>
              <a:ext uri="{FF2B5EF4-FFF2-40B4-BE49-F238E27FC236}">
                <a16:creationId xmlns:a16="http://schemas.microsoft.com/office/drawing/2014/main" xmlns=""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670" y="2895673"/>
            <a:ext cx="1149408" cy="915119"/>
          </a:xfrm>
          <a:prstGeom prst="rect">
            <a:avLst/>
          </a:prstGeom>
        </p:spPr>
      </p:pic>
      <p:pic>
        <p:nvPicPr>
          <p:cNvPr id="18" name="Picture 17">
            <a:extLst>
              <a:ext uri="{FF2B5EF4-FFF2-40B4-BE49-F238E27FC236}">
                <a16:creationId xmlns:a16="http://schemas.microsoft.com/office/drawing/2014/main" xmlns="" id="{F57E4744-9F78-4245-A84D-BC5CE87721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3237" y="3132769"/>
            <a:ext cx="274948" cy="247454"/>
          </a:xfrm>
          <a:prstGeom prst="rect">
            <a:avLst/>
          </a:prstGeom>
        </p:spPr>
      </p:pic>
      <p:pic>
        <p:nvPicPr>
          <p:cNvPr id="19" name="Picture 18">
            <a:extLst>
              <a:ext uri="{FF2B5EF4-FFF2-40B4-BE49-F238E27FC236}">
                <a16:creationId xmlns:a16="http://schemas.microsoft.com/office/drawing/2014/main" xmlns="" id="{8324E750-7338-2F47-BE5A-DF3DC250C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656" y="3380223"/>
            <a:ext cx="274948" cy="247454"/>
          </a:xfrm>
          <a:prstGeom prst="rect">
            <a:avLst/>
          </a:prstGeom>
        </p:spPr>
      </p:pic>
      <p:pic>
        <p:nvPicPr>
          <p:cNvPr id="15" name="Picture 14">
            <a:extLst>
              <a:ext uri="{FF2B5EF4-FFF2-40B4-BE49-F238E27FC236}">
                <a16:creationId xmlns:a16="http://schemas.microsoft.com/office/drawing/2014/main" xmlns="" id="{16F30474-4B58-1648-854C-6231F6693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6211" y="2844484"/>
            <a:ext cx="1123916" cy="1052682"/>
          </a:xfrm>
          <a:prstGeom prst="rect">
            <a:avLst/>
          </a:prstGeom>
        </p:spPr>
      </p:pic>
      <p:pic>
        <p:nvPicPr>
          <p:cNvPr id="16" name="Picture 15">
            <a:extLst>
              <a:ext uri="{FF2B5EF4-FFF2-40B4-BE49-F238E27FC236}">
                <a16:creationId xmlns:a16="http://schemas.microsoft.com/office/drawing/2014/main" xmlns="" id="{209242F8-3953-D34A-9990-EA3469F0BD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327" y="2846304"/>
            <a:ext cx="1123916" cy="1052682"/>
          </a:xfrm>
          <a:prstGeom prst="rect">
            <a:avLst/>
          </a:prstGeom>
        </p:spPr>
      </p:pic>
      <p:pic>
        <p:nvPicPr>
          <p:cNvPr id="17" name="Picture 16">
            <a:extLst>
              <a:ext uri="{FF2B5EF4-FFF2-40B4-BE49-F238E27FC236}">
                <a16:creationId xmlns:a16="http://schemas.microsoft.com/office/drawing/2014/main" xmlns="" id="{38B84782-85AD-1948-88F8-FE1C7DF4C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541" y="2900365"/>
            <a:ext cx="1149408" cy="915119"/>
          </a:xfrm>
          <a:prstGeom prst="rect">
            <a:avLst/>
          </a:prstGeom>
        </p:spPr>
      </p:pic>
      <p:pic>
        <p:nvPicPr>
          <p:cNvPr id="22" name="Picture 21">
            <a:extLst>
              <a:ext uri="{FF2B5EF4-FFF2-40B4-BE49-F238E27FC236}">
                <a16:creationId xmlns:a16="http://schemas.microsoft.com/office/drawing/2014/main" xmlns="" id="{82A3A1FA-6FBB-3D42-8BFC-B749F7CB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5817" y="2892983"/>
            <a:ext cx="1149408" cy="915119"/>
          </a:xfrm>
          <a:prstGeom prst="rect">
            <a:avLst/>
          </a:prstGeom>
        </p:spPr>
      </p:pic>
      <p:pic>
        <p:nvPicPr>
          <p:cNvPr id="23" name="Picture 22">
            <a:extLst>
              <a:ext uri="{FF2B5EF4-FFF2-40B4-BE49-F238E27FC236}">
                <a16:creationId xmlns:a16="http://schemas.microsoft.com/office/drawing/2014/main" xmlns="" id="{8EA393D2-8B50-194E-8791-6762938F73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038" y="2900365"/>
            <a:ext cx="451180" cy="915119"/>
          </a:xfrm>
          <a:prstGeom prst="rect">
            <a:avLst/>
          </a:prstGeom>
        </p:spPr>
      </p:pic>
      <p:pic>
        <p:nvPicPr>
          <p:cNvPr id="24" name="Picture 23">
            <a:extLst>
              <a:ext uri="{FF2B5EF4-FFF2-40B4-BE49-F238E27FC236}">
                <a16:creationId xmlns:a16="http://schemas.microsoft.com/office/drawing/2014/main" xmlns="" id="{6621FA4D-1A12-2C4B-ABF9-17E797875F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54860" y="2900365"/>
            <a:ext cx="451180" cy="915119"/>
          </a:xfrm>
          <a:prstGeom prst="rect">
            <a:avLst/>
          </a:prstGeom>
        </p:spPr>
      </p:pic>
      <p:pic>
        <p:nvPicPr>
          <p:cNvPr id="25" name="Picture 24">
            <a:extLst>
              <a:ext uri="{FF2B5EF4-FFF2-40B4-BE49-F238E27FC236}">
                <a16:creationId xmlns:a16="http://schemas.microsoft.com/office/drawing/2014/main" xmlns="" id="{2C98BF05-6FD2-6F4F-AE2C-AEDF01DE96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5235" y="2894352"/>
            <a:ext cx="451180" cy="915119"/>
          </a:xfrm>
          <a:prstGeom prst="rect">
            <a:avLst/>
          </a:prstGeom>
        </p:spPr>
      </p:pic>
      <p:pic>
        <p:nvPicPr>
          <p:cNvPr id="26" name="Picture 25">
            <a:extLst>
              <a:ext uri="{FF2B5EF4-FFF2-40B4-BE49-F238E27FC236}">
                <a16:creationId xmlns:a16="http://schemas.microsoft.com/office/drawing/2014/main" xmlns="" id="{16BAFDEF-752C-7F4C-A4AB-319325EF13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1002" y="2900365"/>
            <a:ext cx="451180" cy="915119"/>
          </a:xfrm>
          <a:prstGeom prst="rect">
            <a:avLst/>
          </a:prstGeom>
        </p:spPr>
      </p:pic>
      <p:pic>
        <p:nvPicPr>
          <p:cNvPr id="27" name="Picture 26">
            <a:extLst>
              <a:ext uri="{FF2B5EF4-FFF2-40B4-BE49-F238E27FC236}">
                <a16:creationId xmlns:a16="http://schemas.microsoft.com/office/drawing/2014/main" xmlns="" id="{6D862A4D-5B6C-984B-9546-2EBC19BE8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9824" y="2900365"/>
            <a:ext cx="451180" cy="915119"/>
          </a:xfrm>
          <a:prstGeom prst="rect">
            <a:avLst/>
          </a:prstGeom>
        </p:spPr>
      </p:pic>
    </p:spTree>
    <p:extLst>
      <p:ext uri="{BB962C8B-B14F-4D97-AF65-F5344CB8AC3E}">
        <p14:creationId xmlns:p14="http://schemas.microsoft.com/office/powerpoint/2010/main" val="366317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three ones;</a:t>
            </a:r>
          </a:p>
          <a:p>
            <a:pPr>
              <a:buClr>
                <a:srgbClr val="23D160"/>
              </a:buClr>
              <a:buSzPct val="85000"/>
            </a:pPr>
            <a:r>
              <a:rPr lang="en-GB" sz="2200" dirty="0"/>
              <a:t>Subtract two tens;</a:t>
            </a:r>
          </a:p>
          <a:p>
            <a:pPr>
              <a:buClr>
                <a:srgbClr val="23D160"/>
              </a:buClr>
              <a:buSzPct val="85000"/>
            </a:pPr>
            <a:r>
              <a:rPr lang="en-GB" sz="2200" dirty="0"/>
              <a:t>Add four hundreds;</a:t>
            </a:r>
          </a:p>
          <a:p>
            <a:pPr>
              <a:buClr>
                <a:srgbClr val="23D160"/>
              </a:buClr>
              <a:buSzPct val="85000"/>
            </a:pPr>
            <a:r>
              <a:rPr lang="en-GB" sz="2200" dirty="0"/>
              <a:t>Subtract one thousand.</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EB522B4E-B824-C141-9508-82B5B4C6AF62}"/>
              </a:ext>
            </a:extLst>
          </p:cNvPr>
          <p:cNvGraphicFramePr>
            <a:graphicFrameLocks noGrp="1"/>
          </p:cNvGraphicFramePr>
          <p:nvPr>
            <p:extLst>
              <p:ext uri="{D42A27DB-BD31-4B8C-83A1-F6EECF244321}">
                <p14:modId xmlns:p14="http://schemas.microsoft.com/office/powerpoint/2010/main" val="2778582960"/>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2569407126"/>
                    </a:ext>
                  </a:extLst>
                </a:gridCol>
                <a:gridCol w="2628900">
                  <a:extLst>
                    <a:ext uri="{9D8B030D-6E8A-4147-A177-3AD203B41FA5}">
                      <a16:colId xmlns:a16="http://schemas.microsoft.com/office/drawing/2014/main" xmlns="" val="1462932380"/>
                    </a:ext>
                  </a:extLst>
                </a:gridCol>
                <a:gridCol w="2628900">
                  <a:extLst>
                    <a:ext uri="{9D8B030D-6E8A-4147-A177-3AD203B41FA5}">
                      <a16:colId xmlns:a16="http://schemas.microsoft.com/office/drawing/2014/main" xmlns="" val="839300825"/>
                    </a:ext>
                  </a:extLst>
                </a:gridCol>
                <a:gridCol w="2628900">
                  <a:extLst>
                    <a:ext uri="{9D8B030D-6E8A-4147-A177-3AD203B41FA5}">
                      <a16:colId xmlns:a16="http://schemas.microsoft.com/office/drawing/2014/main" xmlns=""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a16="http://schemas.microsoft.com/office/drawing/2014/main" xmlns="" val="3681622245"/>
                  </a:ext>
                </a:extLst>
              </a:tr>
              <a:tr h="370840">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extLst>
                  <a:ext uri="{0D108BD9-81ED-4DB2-BD59-A6C34878D82A}">
                    <a16:rowId xmlns:a16="http://schemas.microsoft.com/office/drawing/2014/main" xmlns="" val="2181109344"/>
                  </a:ext>
                </a:extLst>
              </a:tr>
            </a:tbl>
          </a:graphicData>
        </a:graphic>
      </p:graphicFrame>
      <p:pic>
        <p:nvPicPr>
          <p:cNvPr id="16" name="Picture 15">
            <a:extLst>
              <a:ext uri="{FF2B5EF4-FFF2-40B4-BE49-F238E27FC236}">
                <a16:creationId xmlns:a16="http://schemas.microsoft.com/office/drawing/2014/main" xmlns="" id="{4DC28C7F-6496-024F-A3F2-C989EB098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966" y="3282975"/>
            <a:ext cx="424099" cy="431731"/>
          </a:xfrm>
          <a:prstGeom prst="rect">
            <a:avLst/>
          </a:prstGeom>
        </p:spPr>
      </p:pic>
      <p:pic>
        <p:nvPicPr>
          <p:cNvPr id="18" name="Picture 17">
            <a:extLst>
              <a:ext uri="{FF2B5EF4-FFF2-40B4-BE49-F238E27FC236}">
                <a16:creationId xmlns:a16="http://schemas.microsoft.com/office/drawing/2014/main" xmlns="" id="{DB82C1A2-15AC-E649-ABE5-491FAE3BB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5831" y="3445930"/>
            <a:ext cx="424099" cy="431731"/>
          </a:xfrm>
          <a:prstGeom prst="rect">
            <a:avLst/>
          </a:prstGeom>
        </p:spPr>
      </p:pic>
      <p:pic>
        <p:nvPicPr>
          <p:cNvPr id="19" name="Picture 18">
            <a:extLst>
              <a:ext uri="{FF2B5EF4-FFF2-40B4-BE49-F238E27FC236}">
                <a16:creationId xmlns:a16="http://schemas.microsoft.com/office/drawing/2014/main" xmlns="" id="{D3C52272-20DB-8640-A327-AF7FA6BF68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696" y="3282974"/>
            <a:ext cx="424099" cy="431731"/>
          </a:xfrm>
          <a:prstGeom prst="rect">
            <a:avLst/>
          </a:prstGeom>
        </p:spPr>
      </p:pic>
      <p:pic>
        <p:nvPicPr>
          <p:cNvPr id="20" name="Picture 19">
            <a:extLst>
              <a:ext uri="{FF2B5EF4-FFF2-40B4-BE49-F238E27FC236}">
                <a16:creationId xmlns:a16="http://schemas.microsoft.com/office/drawing/2014/main" xmlns="" id="{395341B5-D108-3D4F-B4B9-ECFE38222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9849" y="3503033"/>
            <a:ext cx="424099" cy="431731"/>
          </a:xfrm>
          <a:prstGeom prst="rect">
            <a:avLst/>
          </a:prstGeom>
        </p:spPr>
      </p:pic>
      <p:pic>
        <p:nvPicPr>
          <p:cNvPr id="21" name="Picture 20">
            <a:extLst>
              <a:ext uri="{FF2B5EF4-FFF2-40B4-BE49-F238E27FC236}">
                <a16:creationId xmlns:a16="http://schemas.microsoft.com/office/drawing/2014/main" xmlns="" id="{F379749C-619F-534D-869F-0B6009A600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8648" y="3245054"/>
            <a:ext cx="424099" cy="431731"/>
          </a:xfrm>
          <a:prstGeom prst="rect">
            <a:avLst/>
          </a:prstGeom>
        </p:spPr>
      </p:pic>
      <p:pic>
        <p:nvPicPr>
          <p:cNvPr id="24" name="Picture 23">
            <a:extLst>
              <a:ext uri="{FF2B5EF4-FFF2-40B4-BE49-F238E27FC236}">
                <a16:creationId xmlns:a16="http://schemas.microsoft.com/office/drawing/2014/main" xmlns="" id="{9ECCC763-296D-9B46-BBD6-B9E428943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279" y="3498838"/>
            <a:ext cx="424099" cy="431731"/>
          </a:xfrm>
          <a:prstGeom prst="rect">
            <a:avLst/>
          </a:prstGeom>
        </p:spPr>
      </p:pic>
      <p:pic>
        <p:nvPicPr>
          <p:cNvPr id="25" name="Picture 24">
            <a:extLst>
              <a:ext uri="{FF2B5EF4-FFF2-40B4-BE49-F238E27FC236}">
                <a16:creationId xmlns:a16="http://schemas.microsoft.com/office/drawing/2014/main" xmlns="" id="{39CDC8A1-2448-6347-BE8B-1BC079FD6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193" y="3282973"/>
            <a:ext cx="424099" cy="431731"/>
          </a:xfrm>
          <a:prstGeom prst="rect">
            <a:avLst/>
          </a:prstGeom>
        </p:spPr>
      </p:pic>
      <p:pic>
        <p:nvPicPr>
          <p:cNvPr id="26" name="Picture 25">
            <a:extLst>
              <a:ext uri="{FF2B5EF4-FFF2-40B4-BE49-F238E27FC236}">
                <a16:creationId xmlns:a16="http://schemas.microsoft.com/office/drawing/2014/main" xmlns="" id="{731322A4-630B-8045-9F00-977B9FCAD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1506" y="3245054"/>
            <a:ext cx="424099" cy="431731"/>
          </a:xfrm>
          <a:prstGeom prst="rect">
            <a:avLst/>
          </a:prstGeom>
        </p:spPr>
      </p:pic>
      <p:pic>
        <p:nvPicPr>
          <p:cNvPr id="27" name="Picture 26">
            <a:extLst>
              <a:ext uri="{FF2B5EF4-FFF2-40B4-BE49-F238E27FC236}">
                <a16:creationId xmlns:a16="http://schemas.microsoft.com/office/drawing/2014/main" xmlns="" id="{8313E2A0-B470-B34B-9862-045A0AD84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3985" y="3441735"/>
            <a:ext cx="424099" cy="431731"/>
          </a:xfrm>
          <a:prstGeom prst="rect">
            <a:avLst/>
          </a:prstGeom>
        </p:spPr>
      </p:pic>
      <p:pic>
        <p:nvPicPr>
          <p:cNvPr id="28" name="Picture 27">
            <a:extLst>
              <a:ext uri="{FF2B5EF4-FFF2-40B4-BE49-F238E27FC236}">
                <a16:creationId xmlns:a16="http://schemas.microsoft.com/office/drawing/2014/main" xmlns="" id="{8ABE3F86-784A-5F4C-A3F9-9CAF82D9D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9850" y="3278779"/>
            <a:ext cx="424099" cy="431731"/>
          </a:xfrm>
          <a:prstGeom prst="rect">
            <a:avLst/>
          </a:prstGeom>
        </p:spPr>
      </p:pic>
      <p:pic>
        <p:nvPicPr>
          <p:cNvPr id="35" name="Picture 34">
            <a:extLst>
              <a:ext uri="{FF2B5EF4-FFF2-40B4-BE49-F238E27FC236}">
                <a16:creationId xmlns:a16="http://schemas.microsoft.com/office/drawing/2014/main" xmlns="" id="{EFD5E5E0-976B-CE48-B953-3D56F44E23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003" y="3498838"/>
            <a:ext cx="424099" cy="431731"/>
          </a:xfrm>
          <a:prstGeom prst="rect">
            <a:avLst/>
          </a:prstGeom>
        </p:spPr>
      </p:pic>
      <p:pic>
        <p:nvPicPr>
          <p:cNvPr id="36" name="Picture 35">
            <a:extLst>
              <a:ext uri="{FF2B5EF4-FFF2-40B4-BE49-F238E27FC236}">
                <a16:creationId xmlns:a16="http://schemas.microsoft.com/office/drawing/2014/main" xmlns="" id="{2255536F-BB40-214C-89A9-2F366B946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9660" y="3240859"/>
            <a:ext cx="424099" cy="431731"/>
          </a:xfrm>
          <a:prstGeom prst="rect">
            <a:avLst/>
          </a:prstGeom>
        </p:spPr>
      </p:pic>
    </p:spTree>
    <p:extLst>
      <p:ext uri="{BB962C8B-B14F-4D97-AF65-F5344CB8AC3E}">
        <p14:creationId xmlns:p14="http://schemas.microsoft.com/office/powerpoint/2010/main" val="1493279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three ones;</a:t>
            </a:r>
          </a:p>
          <a:p>
            <a:pPr>
              <a:buClr>
                <a:srgbClr val="23D160"/>
              </a:buClr>
              <a:buSzPct val="85000"/>
            </a:pPr>
            <a:r>
              <a:rPr lang="en-GB" sz="2200" dirty="0"/>
              <a:t>Subtract two tens;</a:t>
            </a:r>
          </a:p>
          <a:p>
            <a:pPr>
              <a:buClr>
                <a:srgbClr val="23D160"/>
              </a:buClr>
              <a:buSzPct val="85000"/>
            </a:pPr>
            <a:r>
              <a:rPr lang="en-GB" sz="2200" dirty="0"/>
              <a:t>Add four hundreds;</a:t>
            </a:r>
          </a:p>
          <a:p>
            <a:pPr>
              <a:buClr>
                <a:srgbClr val="23D160"/>
              </a:buClr>
              <a:buSzPct val="85000"/>
            </a:pPr>
            <a:r>
              <a:rPr lang="en-GB" sz="2200" dirty="0"/>
              <a:t>Subtract one thousand.</a:t>
            </a:r>
          </a:p>
          <a:p>
            <a:pPr marL="0" indent="0">
              <a:buClr>
                <a:srgbClr val="23D160"/>
              </a:buClr>
              <a:buSzPct val="85000"/>
              <a:buNone/>
            </a:pPr>
            <a:r>
              <a:rPr lang="en-GB" sz="2200" dirty="0"/>
              <a:t>The number is now: </a:t>
            </a:r>
            <a:r>
              <a:rPr lang="en-GB" sz="2200" dirty="0">
                <a:solidFill>
                  <a:srgbClr val="FF3860"/>
                </a:solidFill>
              </a:rPr>
              <a:t>4,417</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2569407126"/>
                    </a:ext>
                  </a:extLst>
                </a:gridCol>
                <a:gridCol w="2628900">
                  <a:extLst>
                    <a:ext uri="{9D8B030D-6E8A-4147-A177-3AD203B41FA5}">
                      <a16:colId xmlns:a16="http://schemas.microsoft.com/office/drawing/2014/main" xmlns="" val="1462932380"/>
                    </a:ext>
                  </a:extLst>
                </a:gridCol>
                <a:gridCol w="2628900">
                  <a:extLst>
                    <a:ext uri="{9D8B030D-6E8A-4147-A177-3AD203B41FA5}">
                      <a16:colId xmlns:a16="http://schemas.microsoft.com/office/drawing/2014/main" xmlns="" val="839300825"/>
                    </a:ext>
                  </a:extLst>
                </a:gridCol>
                <a:gridCol w="2628900">
                  <a:extLst>
                    <a:ext uri="{9D8B030D-6E8A-4147-A177-3AD203B41FA5}">
                      <a16:colId xmlns:a16="http://schemas.microsoft.com/office/drawing/2014/main" xmlns=""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a16="http://schemas.microsoft.com/office/drawing/2014/main" xmlns="" val="3681622245"/>
                  </a:ext>
                </a:extLst>
              </a:tr>
              <a:tr h="370840">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extLst>
                  <a:ext uri="{0D108BD9-81ED-4DB2-BD59-A6C34878D82A}">
                    <a16:rowId xmlns:a16="http://schemas.microsoft.com/office/drawing/2014/main" xmlns="" val="2181109344"/>
                  </a:ext>
                </a:extLst>
              </a:tr>
            </a:tbl>
          </a:graphicData>
        </a:graphic>
      </p:graphicFrame>
      <p:pic>
        <p:nvPicPr>
          <p:cNvPr id="16" name="Picture 15">
            <a:extLst>
              <a:ext uri="{FF2B5EF4-FFF2-40B4-BE49-F238E27FC236}">
                <a16:creationId xmlns:a16="http://schemas.microsoft.com/office/drawing/2014/main" xmlns="" id="{4DC28C7F-6496-024F-A3F2-C989EB098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966" y="3282975"/>
            <a:ext cx="424099" cy="431731"/>
          </a:xfrm>
          <a:prstGeom prst="rect">
            <a:avLst/>
          </a:prstGeom>
        </p:spPr>
      </p:pic>
      <p:pic>
        <p:nvPicPr>
          <p:cNvPr id="18" name="Picture 17">
            <a:extLst>
              <a:ext uri="{FF2B5EF4-FFF2-40B4-BE49-F238E27FC236}">
                <a16:creationId xmlns:a16="http://schemas.microsoft.com/office/drawing/2014/main" xmlns="" id="{DB82C1A2-15AC-E649-ABE5-491FAE3BB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5831" y="3445930"/>
            <a:ext cx="424099" cy="431731"/>
          </a:xfrm>
          <a:prstGeom prst="rect">
            <a:avLst/>
          </a:prstGeom>
        </p:spPr>
      </p:pic>
      <p:pic>
        <p:nvPicPr>
          <p:cNvPr id="19" name="Picture 18">
            <a:extLst>
              <a:ext uri="{FF2B5EF4-FFF2-40B4-BE49-F238E27FC236}">
                <a16:creationId xmlns:a16="http://schemas.microsoft.com/office/drawing/2014/main" xmlns="" id="{D3C52272-20DB-8640-A327-AF7FA6BF68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696" y="3282974"/>
            <a:ext cx="424099" cy="431731"/>
          </a:xfrm>
          <a:prstGeom prst="rect">
            <a:avLst/>
          </a:prstGeom>
        </p:spPr>
      </p:pic>
      <p:pic>
        <p:nvPicPr>
          <p:cNvPr id="20" name="Picture 19">
            <a:extLst>
              <a:ext uri="{FF2B5EF4-FFF2-40B4-BE49-F238E27FC236}">
                <a16:creationId xmlns:a16="http://schemas.microsoft.com/office/drawing/2014/main" xmlns="" id="{395341B5-D108-3D4F-B4B9-ECFE38222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9849" y="3503033"/>
            <a:ext cx="424099" cy="431731"/>
          </a:xfrm>
          <a:prstGeom prst="rect">
            <a:avLst/>
          </a:prstGeom>
        </p:spPr>
      </p:pic>
      <p:pic>
        <p:nvPicPr>
          <p:cNvPr id="21" name="Picture 20">
            <a:extLst>
              <a:ext uri="{FF2B5EF4-FFF2-40B4-BE49-F238E27FC236}">
                <a16:creationId xmlns:a16="http://schemas.microsoft.com/office/drawing/2014/main" xmlns="" id="{F379749C-619F-534D-869F-0B6009A600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8648" y="3245054"/>
            <a:ext cx="424099" cy="431731"/>
          </a:xfrm>
          <a:prstGeom prst="rect">
            <a:avLst/>
          </a:prstGeom>
        </p:spPr>
      </p:pic>
      <p:pic>
        <p:nvPicPr>
          <p:cNvPr id="24" name="Picture 23">
            <a:extLst>
              <a:ext uri="{FF2B5EF4-FFF2-40B4-BE49-F238E27FC236}">
                <a16:creationId xmlns:a16="http://schemas.microsoft.com/office/drawing/2014/main" xmlns="" id="{9ECCC763-296D-9B46-BBD6-B9E428943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279" y="3498838"/>
            <a:ext cx="424099" cy="431731"/>
          </a:xfrm>
          <a:prstGeom prst="rect">
            <a:avLst/>
          </a:prstGeom>
        </p:spPr>
      </p:pic>
      <p:pic>
        <p:nvPicPr>
          <p:cNvPr id="25" name="Picture 24">
            <a:extLst>
              <a:ext uri="{FF2B5EF4-FFF2-40B4-BE49-F238E27FC236}">
                <a16:creationId xmlns:a16="http://schemas.microsoft.com/office/drawing/2014/main" xmlns="" id="{39CDC8A1-2448-6347-BE8B-1BC079FD6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193" y="3282973"/>
            <a:ext cx="424099" cy="431731"/>
          </a:xfrm>
          <a:prstGeom prst="rect">
            <a:avLst/>
          </a:prstGeom>
        </p:spPr>
      </p:pic>
      <p:pic>
        <p:nvPicPr>
          <p:cNvPr id="26" name="Picture 25">
            <a:extLst>
              <a:ext uri="{FF2B5EF4-FFF2-40B4-BE49-F238E27FC236}">
                <a16:creationId xmlns:a16="http://schemas.microsoft.com/office/drawing/2014/main" xmlns="" id="{731322A4-630B-8045-9F00-977B9FCAD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1506" y="3245054"/>
            <a:ext cx="424099" cy="431731"/>
          </a:xfrm>
          <a:prstGeom prst="rect">
            <a:avLst/>
          </a:prstGeom>
        </p:spPr>
      </p:pic>
      <p:pic>
        <p:nvPicPr>
          <p:cNvPr id="27" name="Picture 26">
            <a:extLst>
              <a:ext uri="{FF2B5EF4-FFF2-40B4-BE49-F238E27FC236}">
                <a16:creationId xmlns:a16="http://schemas.microsoft.com/office/drawing/2014/main" xmlns="" id="{8313E2A0-B470-B34B-9862-045A0AD84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3985" y="3441735"/>
            <a:ext cx="424099" cy="431731"/>
          </a:xfrm>
          <a:prstGeom prst="rect">
            <a:avLst/>
          </a:prstGeom>
        </p:spPr>
      </p:pic>
      <p:pic>
        <p:nvPicPr>
          <p:cNvPr id="28" name="Picture 27">
            <a:extLst>
              <a:ext uri="{FF2B5EF4-FFF2-40B4-BE49-F238E27FC236}">
                <a16:creationId xmlns:a16="http://schemas.microsoft.com/office/drawing/2014/main" xmlns="" id="{8ABE3F86-784A-5F4C-A3F9-9CAF82D9D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9850" y="3278779"/>
            <a:ext cx="424099" cy="431731"/>
          </a:xfrm>
          <a:prstGeom prst="rect">
            <a:avLst/>
          </a:prstGeom>
        </p:spPr>
      </p:pic>
      <p:pic>
        <p:nvPicPr>
          <p:cNvPr id="35" name="Picture 34">
            <a:extLst>
              <a:ext uri="{FF2B5EF4-FFF2-40B4-BE49-F238E27FC236}">
                <a16:creationId xmlns:a16="http://schemas.microsoft.com/office/drawing/2014/main" xmlns="" id="{EFD5E5E0-976B-CE48-B953-3D56F44E23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003" y="3498838"/>
            <a:ext cx="424099" cy="431731"/>
          </a:xfrm>
          <a:prstGeom prst="rect">
            <a:avLst/>
          </a:prstGeom>
        </p:spPr>
      </p:pic>
      <p:pic>
        <p:nvPicPr>
          <p:cNvPr id="36" name="Picture 35">
            <a:extLst>
              <a:ext uri="{FF2B5EF4-FFF2-40B4-BE49-F238E27FC236}">
                <a16:creationId xmlns:a16="http://schemas.microsoft.com/office/drawing/2014/main" xmlns="" id="{2255536F-BB40-214C-89A9-2F366B946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9660" y="3240859"/>
            <a:ext cx="424099" cy="431731"/>
          </a:xfrm>
          <a:prstGeom prst="rect">
            <a:avLst/>
          </a:prstGeom>
        </p:spPr>
      </p:pic>
    </p:spTree>
    <p:extLst>
      <p:ext uri="{BB962C8B-B14F-4D97-AF65-F5344CB8AC3E}">
        <p14:creationId xmlns:p14="http://schemas.microsoft.com/office/powerpoint/2010/main" val="3576192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two tens;</a:t>
            </a:r>
          </a:p>
          <a:p>
            <a:pPr>
              <a:buClr>
                <a:srgbClr val="23D160"/>
              </a:buClr>
              <a:buSzPct val="85000"/>
            </a:pPr>
            <a:r>
              <a:rPr lang="en-GB" sz="2200" dirty="0"/>
              <a:t>Subtract four hundreds;</a:t>
            </a:r>
          </a:p>
          <a:p>
            <a:pPr>
              <a:buClr>
                <a:srgbClr val="23D160"/>
              </a:buClr>
              <a:buSzPct val="85000"/>
            </a:pPr>
            <a:r>
              <a:rPr lang="en-GB" sz="2200" dirty="0"/>
              <a:t>Add three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EB522B4E-B824-C141-9508-82B5B4C6AF62}"/>
              </a:ext>
            </a:extLst>
          </p:cNvPr>
          <p:cNvGraphicFramePr>
            <a:graphicFrameLocks noGrp="1"/>
          </p:cNvGraphicFramePr>
          <p:nvPr>
            <p:extLst>
              <p:ext uri="{D42A27DB-BD31-4B8C-83A1-F6EECF244321}">
                <p14:modId xmlns:p14="http://schemas.microsoft.com/office/powerpoint/2010/main" val="3604232990"/>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2569407126"/>
                    </a:ext>
                  </a:extLst>
                </a:gridCol>
                <a:gridCol w="2628900">
                  <a:extLst>
                    <a:ext uri="{9D8B030D-6E8A-4147-A177-3AD203B41FA5}">
                      <a16:colId xmlns:a16="http://schemas.microsoft.com/office/drawing/2014/main" xmlns="" val="1462932380"/>
                    </a:ext>
                  </a:extLst>
                </a:gridCol>
                <a:gridCol w="2628900">
                  <a:extLst>
                    <a:ext uri="{9D8B030D-6E8A-4147-A177-3AD203B41FA5}">
                      <a16:colId xmlns:a16="http://schemas.microsoft.com/office/drawing/2014/main" xmlns="" val="839300825"/>
                    </a:ext>
                  </a:extLst>
                </a:gridCol>
                <a:gridCol w="2628900">
                  <a:extLst>
                    <a:ext uri="{9D8B030D-6E8A-4147-A177-3AD203B41FA5}">
                      <a16:colId xmlns:a16="http://schemas.microsoft.com/office/drawing/2014/main" xmlns=""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a16="http://schemas.microsoft.com/office/drawing/2014/main" xmlns="" val="3681622245"/>
                  </a:ext>
                </a:extLst>
              </a:tr>
              <a:tr h="370840">
                <a:tc>
                  <a:txBody>
                    <a:bodyPr/>
                    <a:lstStyle/>
                    <a:p>
                      <a:pPr algn="ctr"/>
                      <a:r>
                        <a:rPr lang="en-US" sz="4400" dirty="0">
                          <a:solidFill>
                            <a:schemeClr val="tx1"/>
                          </a:solidFill>
                          <a:latin typeface="OpenDyslexic" pitchFamily="2" charset="77"/>
                        </a:rPr>
                        <a:t>6</a:t>
                      </a:r>
                    </a:p>
                  </a:txBody>
                  <a:tcPr>
                    <a:solidFill>
                      <a:schemeClr val="bg1"/>
                    </a:solidFill>
                  </a:tcPr>
                </a:tc>
                <a:tc>
                  <a:txBody>
                    <a:bodyPr/>
                    <a:lstStyle/>
                    <a:p>
                      <a:pPr algn="ctr"/>
                      <a:r>
                        <a:rPr lang="en-US" sz="4400" dirty="0">
                          <a:solidFill>
                            <a:schemeClr val="tx1"/>
                          </a:solidFill>
                          <a:latin typeface="OpenDyslexic" pitchFamily="2" charset="77"/>
                        </a:rPr>
                        <a:t>4</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5</a:t>
                      </a:r>
                    </a:p>
                  </a:txBody>
                  <a:tcPr>
                    <a:solidFill>
                      <a:schemeClr val="bg1"/>
                    </a:solidFill>
                  </a:tcPr>
                </a:tc>
                <a:extLst>
                  <a:ext uri="{0D108BD9-81ED-4DB2-BD59-A6C34878D82A}">
                    <a16:rowId xmlns:a16="http://schemas.microsoft.com/office/drawing/2014/main" xmlns="" val="2181109344"/>
                  </a:ext>
                </a:extLst>
              </a:tr>
            </a:tbl>
          </a:graphicData>
        </a:graphic>
      </p:graphicFrame>
    </p:spTree>
    <p:extLst>
      <p:ext uri="{BB962C8B-B14F-4D97-AF65-F5344CB8AC3E}">
        <p14:creationId xmlns:p14="http://schemas.microsoft.com/office/powerpoint/2010/main" val="202847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two tens;</a:t>
            </a:r>
          </a:p>
          <a:p>
            <a:pPr>
              <a:buClr>
                <a:srgbClr val="23D160"/>
              </a:buClr>
              <a:buSzPct val="85000"/>
            </a:pPr>
            <a:r>
              <a:rPr lang="en-GB" sz="2200" dirty="0"/>
              <a:t>Subtract four hundreds;</a:t>
            </a:r>
          </a:p>
          <a:p>
            <a:pPr>
              <a:buClr>
                <a:srgbClr val="23D160"/>
              </a:buClr>
              <a:buSzPct val="85000"/>
            </a:pPr>
            <a:r>
              <a:rPr lang="en-GB" sz="2200" dirty="0"/>
              <a:t>Add three thousands.</a:t>
            </a:r>
          </a:p>
          <a:p>
            <a:pPr marL="0" indent="0">
              <a:buClr>
                <a:srgbClr val="23D160"/>
              </a:buClr>
              <a:buSzPct val="85000"/>
              <a:buNone/>
            </a:pPr>
            <a:r>
              <a:rPr lang="en-GB" sz="2200" dirty="0"/>
              <a:t>The number is now: </a:t>
            </a:r>
            <a:r>
              <a:rPr lang="en-GB" sz="2200" dirty="0">
                <a:solidFill>
                  <a:srgbClr val="FF3860"/>
                </a:solidFill>
              </a:rPr>
              <a:t>9,022</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2569407126"/>
                    </a:ext>
                  </a:extLst>
                </a:gridCol>
                <a:gridCol w="2628900">
                  <a:extLst>
                    <a:ext uri="{9D8B030D-6E8A-4147-A177-3AD203B41FA5}">
                      <a16:colId xmlns:a16="http://schemas.microsoft.com/office/drawing/2014/main" xmlns="" val="1462932380"/>
                    </a:ext>
                  </a:extLst>
                </a:gridCol>
                <a:gridCol w="2628900">
                  <a:extLst>
                    <a:ext uri="{9D8B030D-6E8A-4147-A177-3AD203B41FA5}">
                      <a16:colId xmlns:a16="http://schemas.microsoft.com/office/drawing/2014/main" xmlns="" val="839300825"/>
                    </a:ext>
                  </a:extLst>
                </a:gridCol>
                <a:gridCol w="2628900">
                  <a:extLst>
                    <a:ext uri="{9D8B030D-6E8A-4147-A177-3AD203B41FA5}">
                      <a16:colId xmlns:a16="http://schemas.microsoft.com/office/drawing/2014/main" xmlns=""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a16="http://schemas.microsoft.com/office/drawing/2014/main" xmlns="" val="3681622245"/>
                  </a:ext>
                </a:extLst>
              </a:tr>
              <a:tr h="370840">
                <a:tc>
                  <a:txBody>
                    <a:bodyPr/>
                    <a:lstStyle/>
                    <a:p>
                      <a:pPr algn="ctr"/>
                      <a:r>
                        <a:rPr lang="en-US" sz="4400" dirty="0">
                          <a:solidFill>
                            <a:schemeClr val="tx1"/>
                          </a:solidFill>
                          <a:latin typeface="OpenDyslexic" pitchFamily="2" charset="77"/>
                        </a:rPr>
                        <a:t>6</a:t>
                      </a:r>
                    </a:p>
                  </a:txBody>
                  <a:tcPr>
                    <a:solidFill>
                      <a:schemeClr val="bg1"/>
                    </a:solidFill>
                  </a:tcPr>
                </a:tc>
                <a:tc>
                  <a:txBody>
                    <a:bodyPr/>
                    <a:lstStyle/>
                    <a:p>
                      <a:pPr algn="ctr"/>
                      <a:r>
                        <a:rPr lang="en-US" sz="4400" dirty="0">
                          <a:solidFill>
                            <a:schemeClr val="tx1"/>
                          </a:solidFill>
                          <a:latin typeface="OpenDyslexic" pitchFamily="2" charset="77"/>
                        </a:rPr>
                        <a:t>4</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5</a:t>
                      </a:r>
                    </a:p>
                  </a:txBody>
                  <a:tcPr>
                    <a:solidFill>
                      <a:schemeClr val="bg1"/>
                    </a:solidFill>
                  </a:tcPr>
                </a:tc>
                <a:extLst>
                  <a:ext uri="{0D108BD9-81ED-4DB2-BD59-A6C34878D82A}">
                    <a16:rowId xmlns:a16="http://schemas.microsoft.com/office/drawing/2014/main" xmlns="" val="2181109344"/>
                  </a:ext>
                </a:extLst>
              </a:tr>
            </a:tbl>
          </a:graphicData>
        </a:graphic>
      </p:graphicFrame>
    </p:spTree>
    <p:extLst>
      <p:ext uri="{BB962C8B-B14F-4D97-AF65-F5344CB8AC3E}">
        <p14:creationId xmlns:p14="http://schemas.microsoft.com/office/powerpoint/2010/main" val="16134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five ones;</a:t>
            </a:r>
          </a:p>
          <a:p>
            <a:pPr>
              <a:buClr>
                <a:srgbClr val="23D160"/>
              </a:buClr>
              <a:buSzPct val="85000"/>
            </a:pPr>
            <a:r>
              <a:rPr lang="en-GB" sz="2200" dirty="0"/>
              <a:t>Subtract three tens;</a:t>
            </a:r>
          </a:p>
          <a:p>
            <a:pPr>
              <a:buClr>
                <a:srgbClr val="23D160"/>
              </a:buClr>
              <a:buSzPct val="85000"/>
            </a:pPr>
            <a:r>
              <a:rPr lang="en-GB" sz="2200" dirty="0"/>
              <a:t>Add five hundreds;</a:t>
            </a:r>
          </a:p>
          <a:p>
            <a:pPr>
              <a:buClr>
                <a:srgbClr val="23D160"/>
              </a:buClr>
              <a:buSzPct val="85000"/>
            </a:pPr>
            <a:r>
              <a:rPr lang="en-GB" sz="2200" dirty="0"/>
              <a:t>Subtract three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EB522B4E-B824-C141-9508-82B5B4C6AF62}"/>
              </a:ext>
            </a:extLst>
          </p:cNvPr>
          <p:cNvGraphicFramePr>
            <a:graphicFrameLocks noGrp="1"/>
          </p:cNvGraphicFramePr>
          <p:nvPr>
            <p:extLst>
              <p:ext uri="{D42A27DB-BD31-4B8C-83A1-F6EECF244321}">
                <p14:modId xmlns:p14="http://schemas.microsoft.com/office/powerpoint/2010/main" val="2993521454"/>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2569407126"/>
                    </a:ext>
                  </a:extLst>
                </a:gridCol>
                <a:gridCol w="2628900">
                  <a:extLst>
                    <a:ext uri="{9D8B030D-6E8A-4147-A177-3AD203B41FA5}">
                      <a16:colId xmlns:a16="http://schemas.microsoft.com/office/drawing/2014/main" xmlns="" val="1462932380"/>
                    </a:ext>
                  </a:extLst>
                </a:gridCol>
                <a:gridCol w="2628900">
                  <a:extLst>
                    <a:ext uri="{9D8B030D-6E8A-4147-A177-3AD203B41FA5}">
                      <a16:colId xmlns:a16="http://schemas.microsoft.com/office/drawing/2014/main" xmlns="" val="839300825"/>
                    </a:ext>
                  </a:extLst>
                </a:gridCol>
                <a:gridCol w="2628900">
                  <a:extLst>
                    <a:ext uri="{9D8B030D-6E8A-4147-A177-3AD203B41FA5}">
                      <a16:colId xmlns:a16="http://schemas.microsoft.com/office/drawing/2014/main" xmlns=""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a16="http://schemas.microsoft.com/office/drawing/2014/main" xmlns="" val="3681622245"/>
                  </a:ext>
                </a:extLst>
              </a:tr>
              <a:tr h="370840">
                <a:tc>
                  <a:txBody>
                    <a:bodyPr/>
                    <a:lstStyle/>
                    <a:p>
                      <a:pPr algn="ctr"/>
                      <a:r>
                        <a:rPr lang="en-US" sz="4400" dirty="0">
                          <a:solidFill>
                            <a:schemeClr val="tx1"/>
                          </a:solidFill>
                          <a:latin typeface="OpenDyslexic" pitchFamily="2" charset="77"/>
                        </a:rPr>
                        <a:t>3</a:t>
                      </a:r>
                    </a:p>
                  </a:txBody>
                  <a:tcPr>
                    <a:solidFill>
                      <a:schemeClr val="bg1"/>
                    </a:solidFill>
                  </a:tcPr>
                </a:tc>
                <a:tc>
                  <a:txBody>
                    <a:bodyPr/>
                    <a:lstStyle/>
                    <a:p>
                      <a:pPr algn="ctr"/>
                      <a:r>
                        <a:rPr lang="en-US" sz="4400" dirty="0">
                          <a:solidFill>
                            <a:schemeClr val="tx1"/>
                          </a:solidFill>
                          <a:latin typeface="OpenDyslexic" pitchFamily="2" charset="77"/>
                        </a:rPr>
                        <a:t>7</a:t>
                      </a:r>
                    </a:p>
                  </a:txBody>
                  <a:tcPr>
                    <a:solidFill>
                      <a:schemeClr val="bg1"/>
                    </a:solidFill>
                  </a:tcPr>
                </a:tc>
                <a:tc>
                  <a:txBody>
                    <a:bodyPr/>
                    <a:lstStyle/>
                    <a:p>
                      <a:pPr algn="ctr"/>
                      <a:r>
                        <a:rPr lang="en-US" sz="4400" dirty="0">
                          <a:solidFill>
                            <a:schemeClr val="tx1"/>
                          </a:solidFill>
                          <a:latin typeface="OpenDyslexic" pitchFamily="2" charset="77"/>
                        </a:rPr>
                        <a:t>9</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extLst>
                  <a:ext uri="{0D108BD9-81ED-4DB2-BD59-A6C34878D82A}">
                    <a16:rowId xmlns:a16="http://schemas.microsoft.com/office/drawing/2014/main" xmlns="" val="2181109344"/>
                  </a:ext>
                </a:extLst>
              </a:tr>
            </a:tbl>
          </a:graphicData>
        </a:graphic>
      </p:graphicFrame>
    </p:spTree>
    <p:extLst>
      <p:ext uri="{BB962C8B-B14F-4D97-AF65-F5344CB8AC3E}">
        <p14:creationId xmlns:p14="http://schemas.microsoft.com/office/powerpoint/2010/main" val="157796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xmlns=""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xmlns=""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a16="http://schemas.microsoft.com/office/drawing/2014/main" xmlns="" id="{F001A478-A624-0042-BDFD-386E684E76B9}"/>
              </a:ext>
            </a:extLst>
          </p:cNvPr>
          <p:cNvSpPr/>
          <p:nvPr/>
        </p:nvSpPr>
        <p:spPr>
          <a:xfrm>
            <a:off x="8701420" y="3181584"/>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LXVIII</a:t>
            </a:r>
          </a:p>
        </p:txBody>
      </p:sp>
      <p:pic>
        <p:nvPicPr>
          <p:cNvPr id="13" name="Picture 12">
            <a:extLst>
              <a:ext uri="{FF2B5EF4-FFF2-40B4-BE49-F238E27FC236}">
                <a16:creationId xmlns:a16="http://schemas.microsoft.com/office/drawing/2014/main" xmlns=""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870" y="2815982"/>
            <a:ext cx="1149408" cy="915119"/>
          </a:xfrm>
          <a:prstGeom prst="rect">
            <a:avLst/>
          </a:prstGeom>
        </p:spPr>
      </p:pic>
      <p:pic>
        <p:nvPicPr>
          <p:cNvPr id="15" name="Picture 14">
            <a:extLst>
              <a:ext uri="{FF2B5EF4-FFF2-40B4-BE49-F238E27FC236}">
                <a16:creationId xmlns:a16="http://schemas.microsoft.com/office/drawing/2014/main" xmlns=""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2756282"/>
            <a:ext cx="1123916" cy="1052682"/>
          </a:xfrm>
          <a:prstGeom prst="rect">
            <a:avLst/>
          </a:prstGeom>
        </p:spPr>
      </p:pic>
      <p:pic>
        <p:nvPicPr>
          <p:cNvPr id="16" name="Picture 15">
            <a:extLst>
              <a:ext uri="{FF2B5EF4-FFF2-40B4-BE49-F238E27FC236}">
                <a16:creationId xmlns:a16="http://schemas.microsoft.com/office/drawing/2014/main" xmlns=""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3806338"/>
            <a:ext cx="1123916" cy="1052682"/>
          </a:xfrm>
          <a:prstGeom prst="rect">
            <a:avLst/>
          </a:prstGeom>
        </p:spPr>
      </p:pic>
      <p:pic>
        <p:nvPicPr>
          <p:cNvPr id="17" name="Picture 16">
            <a:extLst>
              <a:ext uri="{FF2B5EF4-FFF2-40B4-BE49-F238E27FC236}">
                <a16:creationId xmlns:a16="http://schemas.microsoft.com/office/drawing/2014/main" xmlns=""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2116" y="3875119"/>
            <a:ext cx="1149408" cy="915119"/>
          </a:xfrm>
          <a:prstGeom prst="rect">
            <a:avLst/>
          </a:prstGeom>
        </p:spPr>
      </p:pic>
      <p:pic>
        <p:nvPicPr>
          <p:cNvPr id="18" name="Picture 17">
            <a:extLst>
              <a:ext uri="{FF2B5EF4-FFF2-40B4-BE49-F238E27FC236}">
                <a16:creationId xmlns:a16="http://schemas.microsoft.com/office/drawing/2014/main" xmlns="" id="{55188AAA-E570-6444-9E3A-10D67EC5F8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334" y="3348778"/>
            <a:ext cx="1149408" cy="915119"/>
          </a:xfrm>
          <a:prstGeom prst="rect">
            <a:avLst/>
          </a:prstGeom>
        </p:spPr>
      </p:pic>
      <p:pic>
        <p:nvPicPr>
          <p:cNvPr id="21" name="Picture 20">
            <a:extLst>
              <a:ext uri="{FF2B5EF4-FFF2-40B4-BE49-F238E27FC236}">
                <a16:creationId xmlns:a16="http://schemas.microsoft.com/office/drawing/2014/main" xmlns=""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a16="http://schemas.microsoft.com/office/drawing/2014/main" xmlns=""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6" name="Picture 25">
            <a:extLst>
              <a:ext uri="{FF2B5EF4-FFF2-40B4-BE49-F238E27FC236}">
                <a16:creationId xmlns:a16="http://schemas.microsoft.com/office/drawing/2014/main" xmlns="" id="{CAA974AD-A39B-3648-B863-2268BC3BD0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5366" y="2799786"/>
            <a:ext cx="451180" cy="915119"/>
          </a:xfrm>
          <a:prstGeom prst="rect">
            <a:avLst/>
          </a:prstGeom>
        </p:spPr>
      </p:pic>
      <p:pic>
        <p:nvPicPr>
          <p:cNvPr id="27" name="Picture 26">
            <a:extLst>
              <a:ext uri="{FF2B5EF4-FFF2-40B4-BE49-F238E27FC236}">
                <a16:creationId xmlns:a16="http://schemas.microsoft.com/office/drawing/2014/main" xmlns=""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a16="http://schemas.microsoft.com/office/drawing/2014/main" xmlns=""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0" name="Picture 29">
            <a:extLst>
              <a:ext uri="{FF2B5EF4-FFF2-40B4-BE49-F238E27FC236}">
                <a16:creationId xmlns:a16="http://schemas.microsoft.com/office/drawing/2014/main" xmlns="" id="{A6565D27-EDEB-7240-988F-56E1C51ED9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3588" y="3869106"/>
            <a:ext cx="451180" cy="915119"/>
          </a:xfrm>
          <a:prstGeom prst="rect">
            <a:avLst/>
          </a:prstGeom>
        </p:spPr>
      </p:pic>
      <p:pic>
        <p:nvPicPr>
          <p:cNvPr id="31" name="Picture 30">
            <a:extLst>
              <a:ext uri="{FF2B5EF4-FFF2-40B4-BE49-F238E27FC236}">
                <a16:creationId xmlns:a16="http://schemas.microsoft.com/office/drawing/2014/main" xmlns=""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a16="http://schemas.microsoft.com/office/drawing/2014/main" xmlns=""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001437"/>
            <a:ext cx="769359" cy="783203"/>
          </a:xfrm>
          <a:prstGeom prst="rect">
            <a:avLst/>
          </a:prstGeom>
        </p:spPr>
      </p:pic>
      <p:pic>
        <p:nvPicPr>
          <p:cNvPr id="33" name="Picture 32">
            <a:extLst>
              <a:ext uri="{FF2B5EF4-FFF2-40B4-BE49-F238E27FC236}">
                <a16:creationId xmlns:a16="http://schemas.microsoft.com/office/drawing/2014/main" xmlns="" id="{3B4E5158-8468-F44A-ACA1-CA459B51F6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3830" y="3002626"/>
            <a:ext cx="775087" cy="783203"/>
          </a:xfrm>
          <a:prstGeom prst="rect">
            <a:avLst/>
          </a:prstGeom>
        </p:spPr>
      </p:pic>
      <p:pic>
        <p:nvPicPr>
          <p:cNvPr id="34" name="Picture 33">
            <a:extLst>
              <a:ext uri="{FF2B5EF4-FFF2-40B4-BE49-F238E27FC236}">
                <a16:creationId xmlns:a16="http://schemas.microsoft.com/office/drawing/2014/main" xmlns="" id="{40D05A9C-9E76-5442-930D-0ABB1C6E93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51063" y="2758127"/>
            <a:ext cx="770998" cy="783203"/>
          </a:xfrm>
          <a:prstGeom prst="rect">
            <a:avLst/>
          </a:prstGeom>
        </p:spPr>
      </p:pic>
      <p:pic>
        <p:nvPicPr>
          <p:cNvPr id="35" name="Picture 34">
            <a:extLst>
              <a:ext uri="{FF2B5EF4-FFF2-40B4-BE49-F238E27FC236}">
                <a16:creationId xmlns:a16="http://schemas.microsoft.com/office/drawing/2014/main" xmlns="" id="{02319F92-1C6C-A547-AEB8-A38B2EF32A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348778"/>
            <a:ext cx="770998" cy="783203"/>
          </a:xfrm>
          <a:prstGeom prst="rect">
            <a:avLst/>
          </a:prstGeom>
        </p:spPr>
      </p:pic>
      <p:pic>
        <p:nvPicPr>
          <p:cNvPr id="36" name="Picture 35">
            <a:extLst>
              <a:ext uri="{FF2B5EF4-FFF2-40B4-BE49-F238E27FC236}">
                <a16:creationId xmlns:a16="http://schemas.microsoft.com/office/drawing/2014/main" xmlns="" id="{9F4B4F94-A509-8B49-936F-D53E5F758D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956761"/>
            <a:ext cx="770998" cy="783203"/>
          </a:xfrm>
          <a:prstGeom prst="rect">
            <a:avLst/>
          </a:prstGeom>
        </p:spPr>
      </p:pic>
      <p:pic>
        <p:nvPicPr>
          <p:cNvPr id="37" name="Picture 36">
            <a:extLst>
              <a:ext uri="{FF2B5EF4-FFF2-40B4-BE49-F238E27FC236}">
                <a16:creationId xmlns:a16="http://schemas.microsoft.com/office/drawing/2014/main" xmlns=""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543462"/>
            <a:ext cx="769359" cy="783203"/>
          </a:xfrm>
          <a:prstGeom prst="rect">
            <a:avLst/>
          </a:prstGeom>
        </p:spPr>
      </p:pic>
      <p:pic>
        <p:nvPicPr>
          <p:cNvPr id="38" name="Picture 37">
            <a:extLst>
              <a:ext uri="{FF2B5EF4-FFF2-40B4-BE49-F238E27FC236}">
                <a16:creationId xmlns:a16="http://schemas.microsoft.com/office/drawing/2014/main" xmlns=""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58122" y="3366784"/>
            <a:ext cx="769359" cy="783203"/>
          </a:xfrm>
          <a:prstGeom prst="rect">
            <a:avLst/>
          </a:prstGeom>
        </p:spPr>
      </p:pic>
      <p:pic>
        <p:nvPicPr>
          <p:cNvPr id="39" name="Picture 38">
            <a:extLst>
              <a:ext uri="{FF2B5EF4-FFF2-40B4-BE49-F238E27FC236}">
                <a16:creationId xmlns:a16="http://schemas.microsoft.com/office/drawing/2014/main" xmlns="" id="{605610AB-6122-B845-B0B8-72CCC474E7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7208" y="3908809"/>
            <a:ext cx="769359" cy="783203"/>
          </a:xfrm>
          <a:prstGeom prst="rect">
            <a:avLst/>
          </a:prstGeom>
        </p:spPr>
      </p:pic>
      <p:pic>
        <p:nvPicPr>
          <p:cNvPr id="40" name="Picture 39">
            <a:extLst>
              <a:ext uri="{FF2B5EF4-FFF2-40B4-BE49-F238E27FC236}">
                <a16:creationId xmlns:a16="http://schemas.microsoft.com/office/drawing/2014/main" xmlns=""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8526" y="2844462"/>
            <a:ext cx="769359" cy="783203"/>
          </a:xfrm>
          <a:prstGeom prst="rect">
            <a:avLst/>
          </a:prstGeom>
        </p:spPr>
      </p:pic>
      <p:pic>
        <p:nvPicPr>
          <p:cNvPr id="41" name="Picture 40">
            <a:extLst>
              <a:ext uri="{FF2B5EF4-FFF2-40B4-BE49-F238E27FC236}">
                <a16:creationId xmlns:a16="http://schemas.microsoft.com/office/drawing/2014/main" xmlns="" id="{BD95452C-599B-A842-BE07-5F0BB412C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52988" y="3565159"/>
            <a:ext cx="775087" cy="783203"/>
          </a:xfrm>
          <a:prstGeom prst="rect">
            <a:avLst/>
          </a:prstGeom>
        </p:spPr>
      </p:pic>
      <p:pic>
        <p:nvPicPr>
          <p:cNvPr id="42" name="Picture 41">
            <a:extLst>
              <a:ext uri="{FF2B5EF4-FFF2-40B4-BE49-F238E27FC236}">
                <a16:creationId xmlns:a16="http://schemas.microsoft.com/office/drawing/2014/main" xmlns=""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8642" y="3176729"/>
            <a:ext cx="274948" cy="247454"/>
          </a:xfrm>
          <a:prstGeom prst="rect">
            <a:avLst/>
          </a:prstGeom>
        </p:spPr>
      </p:pic>
      <p:pic>
        <p:nvPicPr>
          <p:cNvPr id="43" name="Picture 42">
            <a:extLst>
              <a:ext uri="{FF2B5EF4-FFF2-40B4-BE49-F238E27FC236}">
                <a16:creationId xmlns:a16="http://schemas.microsoft.com/office/drawing/2014/main" xmlns="" id="{9216EE3E-CA63-6F4E-B218-1F2405F9C6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3502" y="3501938"/>
            <a:ext cx="274948" cy="247454"/>
          </a:xfrm>
          <a:prstGeom prst="rect">
            <a:avLst/>
          </a:prstGeom>
        </p:spPr>
      </p:pic>
      <p:pic>
        <p:nvPicPr>
          <p:cNvPr id="44" name="Picture 43">
            <a:extLst>
              <a:ext uri="{FF2B5EF4-FFF2-40B4-BE49-F238E27FC236}">
                <a16:creationId xmlns:a16="http://schemas.microsoft.com/office/drawing/2014/main" xmlns="" id="{9604F58D-6D96-4B47-A088-7F2B15F945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5165" y="3806772"/>
            <a:ext cx="274948" cy="247454"/>
          </a:xfrm>
          <a:prstGeom prst="rect">
            <a:avLst/>
          </a:prstGeom>
        </p:spPr>
      </p:pic>
      <p:pic>
        <p:nvPicPr>
          <p:cNvPr id="45" name="Picture 44">
            <a:extLst>
              <a:ext uri="{FF2B5EF4-FFF2-40B4-BE49-F238E27FC236}">
                <a16:creationId xmlns:a16="http://schemas.microsoft.com/office/drawing/2014/main" xmlns="" id="{826CA0F7-95DE-2845-8F00-5FDBFBB987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0025" y="4131981"/>
            <a:ext cx="274948" cy="247454"/>
          </a:xfrm>
          <a:prstGeom prst="rect">
            <a:avLst/>
          </a:prstGeom>
        </p:spPr>
      </p:pic>
      <p:sp>
        <p:nvSpPr>
          <p:cNvPr id="46" name="Rounded Rectangle 45">
            <a:extLst>
              <a:ext uri="{FF2B5EF4-FFF2-40B4-BE49-F238E27FC236}">
                <a16:creationId xmlns:a16="http://schemas.microsoft.com/office/drawing/2014/main" xmlns="" id="{A277831F-C388-7444-BA48-92D1479DA3C1}"/>
              </a:ext>
            </a:extLst>
          </p:cNvPr>
          <p:cNvSpPr/>
          <p:nvPr/>
        </p:nvSpPr>
        <p:spPr>
          <a:xfrm>
            <a:off x="7796178" y="4099724"/>
            <a:ext cx="4062190"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four hundred and sixty-five</a:t>
            </a:r>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five ones;</a:t>
            </a:r>
          </a:p>
          <a:p>
            <a:pPr>
              <a:buClr>
                <a:srgbClr val="23D160"/>
              </a:buClr>
              <a:buSzPct val="85000"/>
            </a:pPr>
            <a:r>
              <a:rPr lang="en-GB" sz="2200" dirty="0"/>
              <a:t>Subtract three tens;</a:t>
            </a:r>
          </a:p>
          <a:p>
            <a:pPr>
              <a:buClr>
                <a:srgbClr val="23D160"/>
              </a:buClr>
              <a:buSzPct val="85000"/>
            </a:pPr>
            <a:r>
              <a:rPr lang="en-GB" sz="2200" dirty="0"/>
              <a:t>Add five hundreds;</a:t>
            </a:r>
          </a:p>
          <a:p>
            <a:pPr>
              <a:buClr>
                <a:srgbClr val="23D160"/>
              </a:buClr>
              <a:buSzPct val="85000"/>
            </a:pPr>
            <a:r>
              <a:rPr lang="en-GB" sz="2200" dirty="0"/>
              <a:t>Subtract three thousands.</a:t>
            </a:r>
          </a:p>
          <a:p>
            <a:pPr marL="0" indent="0">
              <a:buClr>
                <a:srgbClr val="23D160"/>
              </a:buClr>
              <a:buSzPct val="85000"/>
              <a:buNone/>
            </a:pPr>
            <a:r>
              <a:rPr lang="en-GB" sz="2200" dirty="0"/>
              <a:t>The number is now: </a:t>
            </a:r>
            <a:r>
              <a:rPr lang="en-GB" sz="2200" dirty="0">
                <a:solidFill>
                  <a:srgbClr val="FF3860"/>
                </a:solidFill>
              </a:rPr>
              <a:t>1,265</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2569407126"/>
                    </a:ext>
                  </a:extLst>
                </a:gridCol>
                <a:gridCol w="2628900">
                  <a:extLst>
                    <a:ext uri="{9D8B030D-6E8A-4147-A177-3AD203B41FA5}">
                      <a16:colId xmlns:a16="http://schemas.microsoft.com/office/drawing/2014/main" xmlns="" val="1462932380"/>
                    </a:ext>
                  </a:extLst>
                </a:gridCol>
                <a:gridCol w="2628900">
                  <a:extLst>
                    <a:ext uri="{9D8B030D-6E8A-4147-A177-3AD203B41FA5}">
                      <a16:colId xmlns:a16="http://schemas.microsoft.com/office/drawing/2014/main" xmlns="" val="839300825"/>
                    </a:ext>
                  </a:extLst>
                </a:gridCol>
                <a:gridCol w="2628900">
                  <a:extLst>
                    <a:ext uri="{9D8B030D-6E8A-4147-A177-3AD203B41FA5}">
                      <a16:colId xmlns:a16="http://schemas.microsoft.com/office/drawing/2014/main" xmlns=""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a16="http://schemas.microsoft.com/office/drawing/2014/main" xmlns="" val="3681622245"/>
                  </a:ext>
                </a:extLst>
              </a:tr>
              <a:tr h="370840">
                <a:tc>
                  <a:txBody>
                    <a:bodyPr/>
                    <a:lstStyle/>
                    <a:p>
                      <a:pPr algn="ctr"/>
                      <a:r>
                        <a:rPr lang="en-US" sz="4400" dirty="0">
                          <a:solidFill>
                            <a:schemeClr val="tx1"/>
                          </a:solidFill>
                          <a:latin typeface="OpenDyslexic" pitchFamily="2" charset="77"/>
                        </a:rPr>
                        <a:t>3</a:t>
                      </a:r>
                    </a:p>
                  </a:txBody>
                  <a:tcPr>
                    <a:solidFill>
                      <a:schemeClr val="bg1"/>
                    </a:solidFill>
                  </a:tcPr>
                </a:tc>
                <a:tc>
                  <a:txBody>
                    <a:bodyPr/>
                    <a:lstStyle/>
                    <a:p>
                      <a:pPr algn="ctr"/>
                      <a:r>
                        <a:rPr lang="en-US" sz="4400" dirty="0">
                          <a:solidFill>
                            <a:schemeClr val="tx1"/>
                          </a:solidFill>
                          <a:latin typeface="OpenDyslexic" pitchFamily="2" charset="77"/>
                        </a:rPr>
                        <a:t>7</a:t>
                      </a:r>
                    </a:p>
                  </a:txBody>
                  <a:tcPr>
                    <a:solidFill>
                      <a:schemeClr val="bg1"/>
                    </a:solidFill>
                  </a:tcPr>
                </a:tc>
                <a:tc>
                  <a:txBody>
                    <a:bodyPr/>
                    <a:lstStyle/>
                    <a:p>
                      <a:pPr algn="ctr"/>
                      <a:r>
                        <a:rPr lang="en-US" sz="4400" dirty="0">
                          <a:solidFill>
                            <a:schemeClr val="tx1"/>
                          </a:solidFill>
                          <a:latin typeface="OpenDyslexic" pitchFamily="2" charset="77"/>
                        </a:rPr>
                        <a:t>9</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extLst>
                  <a:ext uri="{0D108BD9-81ED-4DB2-BD59-A6C34878D82A}">
                    <a16:rowId xmlns:a16="http://schemas.microsoft.com/office/drawing/2014/main" xmlns="" val="2181109344"/>
                  </a:ext>
                </a:extLst>
              </a:tr>
            </a:tbl>
          </a:graphicData>
        </a:graphic>
      </p:graphicFrame>
    </p:spTree>
    <p:extLst>
      <p:ext uri="{BB962C8B-B14F-4D97-AF65-F5344CB8AC3E}">
        <p14:creationId xmlns:p14="http://schemas.microsoft.com/office/powerpoint/2010/main" val="34591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four tens;</a:t>
            </a:r>
          </a:p>
          <a:p>
            <a:pPr>
              <a:buClr>
                <a:srgbClr val="23D160"/>
              </a:buClr>
              <a:buSzPct val="85000"/>
            </a:pPr>
            <a:r>
              <a:rPr lang="en-GB" sz="2200" dirty="0"/>
              <a:t>Add seven hundreds;</a:t>
            </a:r>
          </a:p>
          <a:p>
            <a:pPr>
              <a:buClr>
                <a:srgbClr val="23D160"/>
              </a:buClr>
              <a:buSzPct val="85000"/>
            </a:pPr>
            <a:r>
              <a:rPr lang="en-GB" sz="2200" dirty="0"/>
              <a:t>Add two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EB522B4E-B824-C141-9508-82B5B4C6AF62}"/>
              </a:ext>
            </a:extLst>
          </p:cNvPr>
          <p:cNvGraphicFramePr>
            <a:graphicFrameLocks noGrp="1"/>
          </p:cNvGraphicFramePr>
          <p:nvPr>
            <p:extLst>
              <p:ext uri="{D42A27DB-BD31-4B8C-83A1-F6EECF244321}">
                <p14:modId xmlns:p14="http://schemas.microsoft.com/office/powerpoint/2010/main" val="1809026075"/>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2569407126"/>
                    </a:ext>
                  </a:extLst>
                </a:gridCol>
                <a:gridCol w="2628900">
                  <a:extLst>
                    <a:ext uri="{9D8B030D-6E8A-4147-A177-3AD203B41FA5}">
                      <a16:colId xmlns:a16="http://schemas.microsoft.com/office/drawing/2014/main" xmlns="" val="1462932380"/>
                    </a:ext>
                  </a:extLst>
                </a:gridCol>
                <a:gridCol w="2628900">
                  <a:extLst>
                    <a:ext uri="{9D8B030D-6E8A-4147-A177-3AD203B41FA5}">
                      <a16:colId xmlns:a16="http://schemas.microsoft.com/office/drawing/2014/main" xmlns="" val="839300825"/>
                    </a:ext>
                  </a:extLst>
                </a:gridCol>
                <a:gridCol w="2628900">
                  <a:extLst>
                    <a:ext uri="{9D8B030D-6E8A-4147-A177-3AD203B41FA5}">
                      <a16:colId xmlns:a16="http://schemas.microsoft.com/office/drawing/2014/main" xmlns=""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a16="http://schemas.microsoft.com/office/drawing/2014/main" xmlns="" val="3681622245"/>
                  </a:ext>
                </a:extLst>
              </a:tr>
              <a:tr h="370840">
                <a:tc>
                  <a:txBody>
                    <a:bodyPr/>
                    <a:lstStyle/>
                    <a:p>
                      <a:pPr algn="ctr"/>
                      <a:r>
                        <a:rPr lang="en-US" sz="4400" dirty="0">
                          <a:solidFill>
                            <a:schemeClr val="tx1"/>
                          </a:solidFill>
                          <a:latin typeface="OpenDyslexic" pitchFamily="2" charset="77"/>
                        </a:rPr>
                        <a:t>5</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8</a:t>
                      </a:r>
                    </a:p>
                  </a:txBody>
                  <a:tcPr>
                    <a:solidFill>
                      <a:schemeClr val="bg1"/>
                    </a:solidFill>
                  </a:tcPr>
                </a:tc>
                <a:tc>
                  <a:txBody>
                    <a:bodyPr/>
                    <a:lstStyle/>
                    <a:p>
                      <a:pPr algn="ctr"/>
                      <a:r>
                        <a:rPr lang="en-US" sz="4400" dirty="0">
                          <a:solidFill>
                            <a:schemeClr val="tx1"/>
                          </a:solidFill>
                          <a:latin typeface="OpenDyslexic" pitchFamily="2" charset="77"/>
                        </a:rPr>
                        <a:t>3</a:t>
                      </a:r>
                    </a:p>
                  </a:txBody>
                  <a:tcPr>
                    <a:solidFill>
                      <a:schemeClr val="bg1"/>
                    </a:solidFill>
                  </a:tcPr>
                </a:tc>
                <a:extLst>
                  <a:ext uri="{0D108BD9-81ED-4DB2-BD59-A6C34878D82A}">
                    <a16:rowId xmlns:a16="http://schemas.microsoft.com/office/drawing/2014/main" xmlns="" val="2181109344"/>
                  </a:ext>
                </a:extLst>
              </a:tr>
            </a:tbl>
          </a:graphicData>
        </a:graphic>
      </p:graphicFrame>
    </p:spTree>
    <p:extLst>
      <p:ext uri="{BB962C8B-B14F-4D97-AF65-F5344CB8AC3E}">
        <p14:creationId xmlns:p14="http://schemas.microsoft.com/office/powerpoint/2010/main" val="3381707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four tens;</a:t>
            </a:r>
          </a:p>
          <a:p>
            <a:pPr>
              <a:buClr>
                <a:srgbClr val="23D160"/>
              </a:buClr>
              <a:buSzPct val="85000"/>
            </a:pPr>
            <a:r>
              <a:rPr lang="en-GB" sz="2200" dirty="0"/>
              <a:t>Add seven hundreds;</a:t>
            </a:r>
          </a:p>
          <a:p>
            <a:pPr>
              <a:buClr>
                <a:srgbClr val="23D160"/>
              </a:buClr>
              <a:buSzPct val="85000"/>
            </a:pPr>
            <a:r>
              <a:rPr lang="en-GB" sz="2200" dirty="0"/>
              <a:t>Add two thousands.</a:t>
            </a:r>
          </a:p>
          <a:p>
            <a:pPr marL="0" indent="0">
              <a:buClr>
                <a:srgbClr val="23D160"/>
              </a:buClr>
              <a:buSzPct val="85000"/>
              <a:buNone/>
            </a:pPr>
            <a:r>
              <a:rPr lang="en-GB" sz="2200" dirty="0"/>
              <a:t>The number is now: </a:t>
            </a:r>
            <a:r>
              <a:rPr lang="en-GB" sz="2200" dirty="0">
                <a:solidFill>
                  <a:srgbClr val="FF3860"/>
                </a:solidFill>
              </a:rPr>
              <a:t>7,820</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2569407126"/>
                    </a:ext>
                  </a:extLst>
                </a:gridCol>
                <a:gridCol w="2628900">
                  <a:extLst>
                    <a:ext uri="{9D8B030D-6E8A-4147-A177-3AD203B41FA5}">
                      <a16:colId xmlns:a16="http://schemas.microsoft.com/office/drawing/2014/main" xmlns="" val="1462932380"/>
                    </a:ext>
                  </a:extLst>
                </a:gridCol>
                <a:gridCol w="2628900">
                  <a:extLst>
                    <a:ext uri="{9D8B030D-6E8A-4147-A177-3AD203B41FA5}">
                      <a16:colId xmlns:a16="http://schemas.microsoft.com/office/drawing/2014/main" xmlns="" val="839300825"/>
                    </a:ext>
                  </a:extLst>
                </a:gridCol>
                <a:gridCol w="2628900">
                  <a:extLst>
                    <a:ext uri="{9D8B030D-6E8A-4147-A177-3AD203B41FA5}">
                      <a16:colId xmlns:a16="http://schemas.microsoft.com/office/drawing/2014/main" xmlns=""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a16="http://schemas.microsoft.com/office/drawing/2014/main" xmlns="" val="3681622245"/>
                  </a:ext>
                </a:extLst>
              </a:tr>
              <a:tr h="370840">
                <a:tc>
                  <a:txBody>
                    <a:bodyPr/>
                    <a:lstStyle/>
                    <a:p>
                      <a:pPr algn="ctr"/>
                      <a:r>
                        <a:rPr lang="en-US" sz="4400" dirty="0">
                          <a:solidFill>
                            <a:schemeClr val="tx1"/>
                          </a:solidFill>
                          <a:latin typeface="OpenDyslexic" pitchFamily="2" charset="77"/>
                        </a:rPr>
                        <a:t>5</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8</a:t>
                      </a:r>
                    </a:p>
                  </a:txBody>
                  <a:tcPr>
                    <a:solidFill>
                      <a:schemeClr val="bg1"/>
                    </a:solidFill>
                  </a:tcPr>
                </a:tc>
                <a:tc>
                  <a:txBody>
                    <a:bodyPr/>
                    <a:lstStyle/>
                    <a:p>
                      <a:pPr algn="ctr"/>
                      <a:r>
                        <a:rPr lang="en-US" sz="4400" dirty="0">
                          <a:solidFill>
                            <a:schemeClr val="tx1"/>
                          </a:solidFill>
                          <a:latin typeface="OpenDyslexic" pitchFamily="2" charset="77"/>
                        </a:rPr>
                        <a:t>3</a:t>
                      </a:r>
                    </a:p>
                  </a:txBody>
                  <a:tcPr>
                    <a:solidFill>
                      <a:schemeClr val="bg1"/>
                    </a:solidFill>
                  </a:tcPr>
                </a:tc>
                <a:extLst>
                  <a:ext uri="{0D108BD9-81ED-4DB2-BD59-A6C34878D82A}">
                    <a16:rowId xmlns:a16="http://schemas.microsoft.com/office/drawing/2014/main" xmlns="" val="2181109344"/>
                  </a:ext>
                </a:extLst>
              </a:tr>
            </a:tbl>
          </a:graphicData>
        </a:graphic>
      </p:graphicFrame>
    </p:spTree>
    <p:extLst>
      <p:ext uri="{BB962C8B-B14F-4D97-AF65-F5344CB8AC3E}">
        <p14:creationId xmlns:p14="http://schemas.microsoft.com/office/powerpoint/2010/main" val="303488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Mike says, “5,632 subtract five hundreds is easier to solve than 5,632 subtract five tens.”</a:t>
            </a:r>
          </a:p>
          <a:p>
            <a:pPr marL="0" indent="0">
              <a:buClr>
                <a:srgbClr val="23D160"/>
              </a:buClr>
              <a:buSzPct val="85000"/>
              <a:buNone/>
            </a:pPr>
            <a:endParaRPr lang="en-GB" sz="2200" dirty="0"/>
          </a:p>
          <a:p>
            <a:pPr marL="0" indent="0">
              <a:buClr>
                <a:srgbClr val="23D160"/>
              </a:buClr>
              <a:buSzPct val="85000"/>
              <a:buNone/>
            </a:pPr>
            <a:r>
              <a:rPr lang="en-GB" sz="2200" dirty="0"/>
              <a:t>Do you agree?</a:t>
            </a:r>
            <a:br>
              <a:rPr lang="en-GB" sz="2200" dirty="0"/>
            </a:br>
            <a:r>
              <a:rPr lang="en-GB" sz="2200" dirty="0"/>
              <a:t>Explain to your partner why you agree or disagree with Mike’s statement.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863631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Mike says, “5,632 subtract five hundreds is easier to solve than 5,632 subtract five tens.”</a:t>
            </a:r>
          </a:p>
          <a:p>
            <a:pPr marL="0" indent="0">
              <a:buClr>
                <a:srgbClr val="23D160"/>
              </a:buClr>
              <a:buSzPct val="85000"/>
              <a:buNone/>
            </a:pPr>
            <a:endParaRPr lang="en-GB" sz="2200" dirty="0"/>
          </a:p>
          <a:p>
            <a:pPr marL="0" indent="0">
              <a:buClr>
                <a:srgbClr val="23D160"/>
              </a:buClr>
              <a:buSzPct val="85000"/>
              <a:buNone/>
            </a:pPr>
            <a:r>
              <a:rPr lang="en-GB" sz="2200" dirty="0"/>
              <a:t>Do you agree?</a:t>
            </a:r>
            <a:br>
              <a:rPr lang="en-GB" sz="2200" dirty="0"/>
            </a:br>
            <a:r>
              <a:rPr lang="en-GB" sz="2200" dirty="0"/>
              <a:t>Explain to your partner why you agree or disagree with Mike’s statement.</a:t>
            </a:r>
          </a:p>
          <a:p>
            <a:pPr marL="0" indent="0">
              <a:buClr>
                <a:srgbClr val="23D160"/>
              </a:buClr>
              <a:buSzPct val="85000"/>
              <a:buNone/>
            </a:pPr>
            <a:r>
              <a:rPr lang="en-GB" sz="2200" dirty="0"/>
              <a:t/>
            </a:r>
            <a:br>
              <a:rPr lang="en-GB" sz="2200" dirty="0"/>
            </a:br>
            <a:r>
              <a:rPr lang="en-GB" sz="2200" dirty="0">
                <a:solidFill>
                  <a:srgbClr val="FF3860"/>
                </a:solidFill>
              </a:rPr>
              <a:t>I agree with Mike.</a:t>
            </a:r>
          </a:p>
          <a:p>
            <a:pPr marL="0" indent="0">
              <a:buClr>
                <a:srgbClr val="23D160"/>
              </a:buClr>
              <a:buSzPct val="85000"/>
              <a:buNone/>
            </a:pPr>
            <a:r>
              <a:rPr lang="en-GB" sz="2200" dirty="0">
                <a:solidFill>
                  <a:srgbClr val="FF3860"/>
                </a:solidFill>
              </a:rPr>
              <a:t>5,632 subtract five hundreds is easier to solve than 5,632 subtract five tens, as the first subtraction calculation requires no exchange to arrive at the result, 5,132, whereas the second calculation requires an exchange to arrive at the result 5,582.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626070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Which of the following calculations are easier to complete?</a:t>
            </a:r>
          </a:p>
          <a:p>
            <a:pPr marL="0" indent="0">
              <a:buClr>
                <a:srgbClr val="23D160"/>
              </a:buClr>
              <a:buSzPct val="85000"/>
              <a:buNone/>
            </a:pPr>
            <a:endParaRPr lang="en-GB" sz="2200" dirty="0"/>
          </a:p>
          <a:p>
            <a:pPr>
              <a:buClr>
                <a:srgbClr val="23D160"/>
              </a:buClr>
              <a:buSzPct val="85000"/>
            </a:pPr>
            <a:r>
              <a:rPr lang="en-GB" sz="2200" dirty="0"/>
              <a:t>8,743 – two ones = </a:t>
            </a:r>
          </a:p>
          <a:p>
            <a:pPr>
              <a:buClr>
                <a:srgbClr val="23D160"/>
              </a:buClr>
              <a:buSzPct val="85000"/>
            </a:pPr>
            <a:r>
              <a:rPr lang="en-GB" sz="2200" dirty="0"/>
              <a:t>8,743 – seven tens = </a:t>
            </a:r>
          </a:p>
          <a:p>
            <a:pPr>
              <a:buClr>
                <a:srgbClr val="23D160"/>
              </a:buClr>
              <a:buSzPct val="85000"/>
            </a:pPr>
            <a:r>
              <a:rPr lang="en-GB" sz="2200" dirty="0"/>
              <a:t>8,743 + six hundreds = </a:t>
            </a:r>
          </a:p>
          <a:p>
            <a:pPr>
              <a:buClr>
                <a:srgbClr val="23D160"/>
              </a:buClr>
              <a:buSzPct val="85000"/>
            </a:pPr>
            <a:r>
              <a:rPr lang="en-GB" sz="2200" dirty="0"/>
              <a:t>8,743 – five thousands = </a:t>
            </a:r>
          </a:p>
          <a:p>
            <a:pPr marL="0" indent="0">
              <a:buClr>
                <a:srgbClr val="23D160"/>
              </a:buClr>
              <a:buSzPct val="85000"/>
              <a:buNone/>
            </a:pPr>
            <a:endParaRPr lang="en-GB" sz="2200" dirty="0"/>
          </a:p>
          <a:p>
            <a:pPr marL="0" indent="0">
              <a:buClr>
                <a:srgbClr val="23D160"/>
              </a:buClr>
              <a:buSzPct val="85000"/>
              <a:buNone/>
            </a:pPr>
            <a:r>
              <a:rPr lang="en-GB" sz="2200" dirty="0"/>
              <a:t>Explain why some can be solved more quickly than others. </a:t>
            </a:r>
          </a:p>
          <a:p>
            <a:pPr>
              <a:buClr>
                <a:srgbClr val="23D160"/>
              </a:buClr>
              <a:buSzPct val="85000"/>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279727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1353800" cy="4351338"/>
          </a:xfrm>
        </p:spPr>
        <p:txBody>
          <a:bodyPr>
            <a:noAutofit/>
          </a:bodyPr>
          <a:lstStyle/>
          <a:p>
            <a:pPr marL="0" indent="0">
              <a:buNone/>
            </a:pPr>
            <a:r>
              <a:rPr lang="en-GB" dirty="0"/>
              <a:t>Activity 3:</a:t>
            </a:r>
          </a:p>
          <a:p>
            <a:pPr marL="0" indent="0">
              <a:buClr>
                <a:srgbClr val="23D160"/>
              </a:buClr>
              <a:buSzPct val="85000"/>
              <a:buNone/>
            </a:pPr>
            <a:r>
              <a:rPr lang="en-GB" sz="2200" dirty="0"/>
              <a:t>Which of the following calculations are easier to complete?</a:t>
            </a:r>
          </a:p>
          <a:p>
            <a:pPr marL="0" indent="0">
              <a:buClr>
                <a:srgbClr val="23D160"/>
              </a:buClr>
              <a:buSzPct val="85000"/>
              <a:buNone/>
            </a:pPr>
            <a:endParaRPr lang="en-GB" sz="2200" dirty="0"/>
          </a:p>
          <a:p>
            <a:pPr>
              <a:buClr>
                <a:srgbClr val="23D160"/>
              </a:buClr>
              <a:buSzPct val="85000"/>
            </a:pPr>
            <a:r>
              <a:rPr lang="en-GB" sz="2200" dirty="0"/>
              <a:t>8,743 – two ones = </a:t>
            </a:r>
          </a:p>
          <a:p>
            <a:pPr>
              <a:buClr>
                <a:srgbClr val="23D160"/>
              </a:buClr>
              <a:buSzPct val="85000"/>
            </a:pPr>
            <a:r>
              <a:rPr lang="en-GB" sz="2200" dirty="0"/>
              <a:t>8,743 – seven tens = </a:t>
            </a:r>
          </a:p>
          <a:p>
            <a:pPr>
              <a:buClr>
                <a:srgbClr val="23D160"/>
              </a:buClr>
              <a:buSzPct val="85000"/>
            </a:pPr>
            <a:r>
              <a:rPr lang="en-GB" sz="2200" dirty="0"/>
              <a:t>8,743 + six hundreds = </a:t>
            </a:r>
          </a:p>
          <a:p>
            <a:pPr>
              <a:buClr>
                <a:srgbClr val="23D160"/>
              </a:buClr>
              <a:buSzPct val="85000"/>
            </a:pPr>
            <a:r>
              <a:rPr lang="en-GB" sz="2200" dirty="0"/>
              <a:t>8,743 – five thousands = </a:t>
            </a:r>
          </a:p>
          <a:p>
            <a:pPr marL="0" indent="0">
              <a:buClr>
                <a:srgbClr val="23D160"/>
              </a:buClr>
              <a:buSzPct val="85000"/>
              <a:buNone/>
            </a:pPr>
            <a:endParaRPr lang="en-GB" sz="2200" dirty="0"/>
          </a:p>
          <a:p>
            <a:pPr marL="0" indent="0">
              <a:buClr>
                <a:srgbClr val="23D160"/>
              </a:buClr>
              <a:buSzPct val="85000"/>
              <a:buNone/>
            </a:pPr>
            <a:r>
              <a:rPr lang="en-GB" sz="2200" dirty="0">
                <a:solidFill>
                  <a:srgbClr val="FF0000"/>
                </a:solidFill>
              </a:rPr>
              <a:t>9,743 – two ones = 8,741 can be solved quickly as no exchange is required. </a:t>
            </a:r>
            <a:br>
              <a:rPr lang="en-GB" sz="2200" dirty="0">
                <a:solidFill>
                  <a:srgbClr val="FF0000"/>
                </a:solidFill>
              </a:rPr>
            </a:br>
            <a:r>
              <a:rPr lang="en-GB" sz="2200" dirty="0">
                <a:solidFill>
                  <a:srgbClr val="FF0000"/>
                </a:solidFill>
              </a:rPr>
              <a:t>8,743 – seven tens = 8,673 would take longer to solve as it requires an exchange.</a:t>
            </a:r>
            <a:br>
              <a:rPr lang="en-GB" sz="2200" dirty="0">
                <a:solidFill>
                  <a:srgbClr val="FF0000"/>
                </a:solidFill>
              </a:rPr>
            </a:br>
            <a:r>
              <a:rPr lang="en-GB" sz="2200" dirty="0">
                <a:solidFill>
                  <a:srgbClr val="FF0000"/>
                </a:solidFill>
              </a:rPr>
              <a:t>8,743 + six hundreds = 9,343 is more complicated as it requires an exchange. </a:t>
            </a:r>
            <a:br>
              <a:rPr lang="en-GB" sz="2200" dirty="0">
                <a:solidFill>
                  <a:srgbClr val="FF0000"/>
                </a:solidFill>
              </a:rPr>
            </a:br>
            <a:r>
              <a:rPr lang="en-GB" sz="2200" dirty="0">
                <a:solidFill>
                  <a:srgbClr val="FF0000"/>
                </a:solidFill>
              </a:rPr>
              <a:t>8,743 – five thousands = 3,743 is simpler to solve as no exchange is required</a:t>
            </a:r>
            <a:r>
              <a:rPr lang="en-GB" sz="2200" dirty="0"/>
              <a:t>. </a:t>
            </a:r>
          </a:p>
          <a:p>
            <a:pPr>
              <a:buClr>
                <a:srgbClr val="23D160"/>
              </a:buClr>
              <a:buSzPct val="85000"/>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410110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err="1"/>
              <a:t>Adnaan</a:t>
            </a:r>
            <a:r>
              <a:rPr lang="en-GB" sz="2200" dirty="0"/>
              <a:t> wishes to complete the following calculation: 5,423 + 199. </a:t>
            </a:r>
            <a:endParaRPr lang="en-GB" sz="2200" dirty="0">
              <a:solidFill>
                <a:srgbClr val="FF3860"/>
              </a:solidFill>
            </a:endParaRPr>
          </a:p>
          <a:p>
            <a:pPr marL="0" indent="0">
              <a:buClr>
                <a:srgbClr val="23D160"/>
              </a:buClr>
              <a:buSzPct val="85000"/>
              <a:buNone/>
            </a:pPr>
            <a:r>
              <a:rPr lang="en-GB" sz="2200" dirty="0"/>
              <a:t>He is considering which strategies he can use. Could he…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Add one hundred, one ten and nine ones</a:t>
            </a:r>
          </a:p>
          <a:p>
            <a:pPr marL="457200" indent="-457200">
              <a:buClr>
                <a:srgbClr val="23D160"/>
              </a:buClr>
              <a:buSzPct val="85000"/>
              <a:buFont typeface="+mj-lt"/>
              <a:buAutoNum type="alphaLcParenR"/>
            </a:pPr>
            <a:r>
              <a:rPr lang="en-GB" sz="2200" dirty="0"/>
              <a:t>Add two hundreds and subtract one one. </a:t>
            </a:r>
          </a:p>
          <a:p>
            <a:pPr marL="457200" indent="-457200">
              <a:buClr>
                <a:srgbClr val="23D160"/>
              </a:buClr>
              <a:buSzPct val="85000"/>
              <a:buFont typeface="+mj-lt"/>
              <a:buAutoNum type="alphaLcParenR"/>
            </a:pPr>
            <a:r>
              <a:rPr lang="en-GB" sz="2200" dirty="0"/>
              <a:t>Add two hundreds and subtract nine ones.</a:t>
            </a:r>
          </a:p>
          <a:p>
            <a:pPr marL="457200" indent="-457200">
              <a:buClr>
                <a:srgbClr val="23D160"/>
              </a:buClr>
              <a:buSzPct val="85000"/>
              <a:buFont typeface="+mj-lt"/>
              <a:buAutoNum type="alphaLcParenR"/>
            </a:pPr>
            <a:r>
              <a:rPr lang="en-GB" sz="2200" dirty="0"/>
              <a:t>Add one hundred, nine tens and nine ones. </a:t>
            </a:r>
            <a:br>
              <a:rPr lang="en-GB" sz="2200" dirty="0"/>
            </a:br>
            <a:endParaRPr lang="en-GB" sz="2200" dirty="0"/>
          </a:p>
          <a:p>
            <a:pPr marL="0" indent="0">
              <a:buClr>
                <a:srgbClr val="23D160"/>
              </a:buClr>
              <a:buSzPct val="85000"/>
              <a:buNone/>
            </a:pPr>
            <a:r>
              <a:rPr lang="en-GB" sz="2200" dirty="0"/>
              <a:t>What is the correct result? Which strategy or strategies are correct?</a:t>
            </a:r>
            <a:br>
              <a:rPr lang="en-GB" sz="2200" dirty="0"/>
            </a:b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573654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err="1"/>
              <a:t>Adnaan</a:t>
            </a:r>
            <a:r>
              <a:rPr lang="en-GB" sz="2200" dirty="0"/>
              <a:t> wishes to complete the following calculation: 5,423 + 199. </a:t>
            </a:r>
            <a:endParaRPr lang="en-GB" sz="2200" dirty="0">
              <a:solidFill>
                <a:srgbClr val="FF3860"/>
              </a:solidFill>
            </a:endParaRPr>
          </a:p>
          <a:p>
            <a:pPr marL="0" indent="0">
              <a:buClr>
                <a:srgbClr val="23D160"/>
              </a:buClr>
              <a:buSzPct val="85000"/>
              <a:buNone/>
            </a:pPr>
            <a:r>
              <a:rPr lang="en-GB" sz="2200" dirty="0"/>
              <a:t>He is considering which strategies he can use. Could he…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Add one hundred, one ten and nine ones</a:t>
            </a:r>
          </a:p>
          <a:p>
            <a:pPr marL="457200" indent="-457200">
              <a:buClr>
                <a:srgbClr val="23D160"/>
              </a:buClr>
              <a:buSzPct val="85000"/>
              <a:buFont typeface="+mj-lt"/>
              <a:buAutoNum type="alphaLcParenR"/>
            </a:pPr>
            <a:r>
              <a:rPr lang="en-GB" sz="2200" dirty="0"/>
              <a:t>Add two hundreds and subtract one one. </a:t>
            </a:r>
          </a:p>
          <a:p>
            <a:pPr marL="457200" indent="-457200">
              <a:buClr>
                <a:srgbClr val="23D160"/>
              </a:buClr>
              <a:buSzPct val="85000"/>
              <a:buFont typeface="+mj-lt"/>
              <a:buAutoNum type="alphaLcParenR"/>
            </a:pPr>
            <a:r>
              <a:rPr lang="en-GB" sz="2200" dirty="0"/>
              <a:t>Add two hundreds and subtract nine ones.</a:t>
            </a:r>
          </a:p>
          <a:p>
            <a:pPr marL="457200" indent="-457200">
              <a:buClr>
                <a:srgbClr val="23D160"/>
              </a:buClr>
              <a:buSzPct val="85000"/>
              <a:buFont typeface="+mj-lt"/>
              <a:buAutoNum type="alphaLcParenR"/>
            </a:pPr>
            <a:r>
              <a:rPr lang="en-GB" sz="2200" dirty="0"/>
              <a:t>Add one hundred, nine tens and nine ones. </a:t>
            </a:r>
          </a:p>
          <a:p>
            <a:pPr marL="0" indent="0">
              <a:buClr>
                <a:srgbClr val="23D160"/>
              </a:buClr>
              <a:buSzPct val="85000"/>
              <a:buNone/>
            </a:pPr>
            <a:r>
              <a:rPr lang="en-GB" sz="2200" dirty="0">
                <a:solidFill>
                  <a:srgbClr val="FF3860"/>
                </a:solidFill>
              </a:rPr>
              <a:t>5,622 is the correct result. Strategy a) is incorrect as it would only mean adding 119, not 199 to 5,423. Strategy c) is incorrect as it would mean adding only 191 to 5,423, not 199. Strategy b) is correct as 199 is one less than 200. Strategy d) is correct as it calls on adding 199 in total to 5,423.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976410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a:t>To be able to add 1s, 10s, 100s and 1,000s</a:t>
            </a:r>
            <a:endParaRPr lang="en-GB" sz="36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Provide example to help explain your answer.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I add more hundreds to the hundreds place, the thousands place doesn’t change.</a:t>
            </a:r>
          </a:p>
        </p:txBody>
      </p:sp>
    </p:spTree>
    <p:extLst>
      <p:ext uri="{BB962C8B-B14F-4D97-AF65-F5344CB8AC3E}">
        <p14:creationId xmlns:p14="http://schemas.microsoft.com/office/powerpoint/2010/main" val="271003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place value counter representation doesn’t belong as it is the only amount that doesn’t have six tens. Alternatively, the Roman Numerals don’t belong as 68 doesn’t have any hundreds or thousands, unlike the other representations.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xmlns=""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xmlns=""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a16="http://schemas.microsoft.com/office/drawing/2014/main" xmlns="" id="{F001A478-A624-0042-BDFD-386E684E76B9}"/>
              </a:ext>
            </a:extLst>
          </p:cNvPr>
          <p:cNvSpPr/>
          <p:nvPr/>
        </p:nvSpPr>
        <p:spPr>
          <a:xfrm>
            <a:off x="8701420" y="3181584"/>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LXVIII</a:t>
            </a:r>
          </a:p>
        </p:txBody>
      </p:sp>
      <p:pic>
        <p:nvPicPr>
          <p:cNvPr id="13" name="Picture 12">
            <a:extLst>
              <a:ext uri="{FF2B5EF4-FFF2-40B4-BE49-F238E27FC236}">
                <a16:creationId xmlns:a16="http://schemas.microsoft.com/office/drawing/2014/main" xmlns=""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870" y="2815982"/>
            <a:ext cx="1149408" cy="915119"/>
          </a:xfrm>
          <a:prstGeom prst="rect">
            <a:avLst/>
          </a:prstGeom>
        </p:spPr>
      </p:pic>
      <p:pic>
        <p:nvPicPr>
          <p:cNvPr id="15" name="Picture 14">
            <a:extLst>
              <a:ext uri="{FF2B5EF4-FFF2-40B4-BE49-F238E27FC236}">
                <a16:creationId xmlns:a16="http://schemas.microsoft.com/office/drawing/2014/main" xmlns=""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2756282"/>
            <a:ext cx="1123916" cy="1052682"/>
          </a:xfrm>
          <a:prstGeom prst="rect">
            <a:avLst/>
          </a:prstGeom>
        </p:spPr>
      </p:pic>
      <p:pic>
        <p:nvPicPr>
          <p:cNvPr id="16" name="Picture 15">
            <a:extLst>
              <a:ext uri="{FF2B5EF4-FFF2-40B4-BE49-F238E27FC236}">
                <a16:creationId xmlns:a16="http://schemas.microsoft.com/office/drawing/2014/main" xmlns=""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3806338"/>
            <a:ext cx="1123916" cy="1052682"/>
          </a:xfrm>
          <a:prstGeom prst="rect">
            <a:avLst/>
          </a:prstGeom>
        </p:spPr>
      </p:pic>
      <p:pic>
        <p:nvPicPr>
          <p:cNvPr id="17" name="Picture 16">
            <a:extLst>
              <a:ext uri="{FF2B5EF4-FFF2-40B4-BE49-F238E27FC236}">
                <a16:creationId xmlns:a16="http://schemas.microsoft.com/office/drawing/2014/main" xmlns=""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2116" y="3875119"/>
            <a:ext cx="1149408" cy="915119"/>
          </a:xfrm>
          <a:prstGeom prst="rect">
            <a:avLst/>
          </a:prstGeom>
        </p:spPr>
      </p:pic>
      <p:pic>
        <p:nvPicPr>
          <p:cNvPr id="18" name="Picture 17">
            <a:extLst>
              <a:ext uri="{FF2B5EF4-FFF2-40B4-BE49-F238E27FC236}">
                <a16:creationId xmlns:a16="http://schemas.microsoft.com/office/drawing/2014/main" xmlns="" id="{55188AAA-E570-6444-9E3A-10D67EC5F8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334" y="3348778"/>
            <a:ext cx="1149408" cy="915119"/>
          </a:xfrm>
          <a:prstGeom prst="rect">
            <a:avLst/>
          </a:prstGeom>
        </p:spPr>
      </p:pic>
      <p:pic>
        <p:nvPicPr>
          <p:cNvPr id="21" name="Picture 20">
            <a:extLst>
              <a:ext uri="{FF2B5EF4-FFF2-40B4-BE49-F238E27FC236}">
                <a16:creationId xmlns:a16="http://schemas.microsoft.com/office/drawing/2014/main" xmlns=""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a16="http://schemas.microsoft.com/office/drawing/2014/main" xmlns=""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6" name="Picture 25">
            <a:extLst>
              <a:ext uri="{FF2B5EF4-FFF2-40B4-BE49-F238E27FC236}">
                <a16:creationId xmlns:a16="http://schemas.microsoft.com/office/drawing/2014/main" xmlns="" id="{CAA974AD-A39B-3648-B863-2268BC3BD0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5366" y="2799786"/>
            <a:ext cx="451180" cy="915119"/>
          </a:xfrm>
          <a:prstGeom prst="rect">
            <a:avLst/>
          </a:prstGeom>
        </p:spPr>
      </p:pic>
      <p:pic>
        <p:nvPicPr>
          <p:cNvPr id="27" name="Picture 26">
            <a:extLst>
              <a:ext uri="{FF2B5EF4-FFF2-40B4-BE49-F238E27FC236}">
                <a16:creationId xmlns:a16="http://schemas.microsoft.com/office/drawing/2014/main" xmlns=""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a16="http://schemas.microsoft.com/office/drawing/2014/main" xmlns=""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0" name="Picture 29">
            <a:extLst>
              <a:ext uri="{FF2B5EF4-FFF2-40B4-BE49-F238E27FC236}">
                <a16:creationId xmlns:a16="http://schemas.microsoft.com/office/drawing/2014/main" xmlns="" id="{A6565D27-EDEB-7240-988F-56E1C51ED9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3588" y="3869106"/>
            <a:ext cx="451180" cy="915119"/>
          </a:xfrm>
          <a:prstGeom prst="rect">
            <a:avLst/>
          </a:prstGeom>
        </p:spPr>
      </p:pic>
      <p:pic>
        <p:nvPicPr>
          <p:cNvPr id="31" name="Picture 30">
            <a:extLst>
              <a:ext uri="{FF2B5EF4-FFF2-40B4-BE49-F238E27FC236}">
                <a16:creationId xmlns:a16="http://schemas.microsoft.com/office/drawing/2014/main" xmlns=""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a16="http://schemas.microsoft.com/office/drawing/2014/main" xmlns=""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001437"/>
            <a:ext cx="769359" cy="783203"/>
          </a:xfrm>
          <a:prstGeom prst="rect">
            <a:avLst/>
          </a:prstGeom>
        </p:spPr>
      </p:pic>
      <p:pic>
        <p:nvPicPr>
          <p:cNvPr id="33" name="Picture 32">
            <a:extLst>
              <a:ext uri="{FF2B5EF4-FFF2-40B4-BE49-F238E27FC236}">
                <a16:creationId xmlns:a16="http://schemas.microsoft.com/office/drawing/2014/main" xmlns="" id="{3B4E5158-8468-F44A-ACA1-CA459B51F6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3830" y="3002626"/>
            <a:ext cx="775087" cy="783203"/>
          </a:xfrm>
          <a:prstGeom prst="rect">
            <a:avLst/>
          </a:prstGeom>
        </p:spPr>
      </p:pic>
      <p:pic>
        <p:nvPicPr>
          <p:cNvPr id="34" name="Picture 33">
            <a:extLst>
              <a:ext uri="{FF2B5EF4-FFF2-40B4-BE49-F238E27FC236}">
                <a16:creationId xmlns:a16="http://schemas.microsoft.com/office/drawing/2014/main" xmlns="" id="{40D05A9C-9E76-5442-930D-0ABB1C6E93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51063" y="2758127"/>
            <a:ext cx="770998" cy="783203"/>
          </a:xfrm>
          <a:prstGeom prst="rect">
            <a:avLst/>
          </a:prstGeom>
        </p:spPr>
      </p:pic>
      <p:pic>
        <p:nvPicPr>
          <p:cNvPr id="35" name="Picture 34">
            <a:extLst>
              <a:ext uri="{FF2B5EF4-FFF2-40B4-BE49-F238E27FC236}">
                <a16:creationId xmlns:a16="http://schemas.microsoft.com/office/drawing/2014/main" xmlns="" id="{02319F92-1C6C-A547-AEB8-A38B2EF32A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348778"/>
            <a:ext cx="770998" cy="783203"/>
          </a:xfrm>
          <a:prstGeom prst="rect">
            <a:avLst/>
          </a:prstGeom>
        </p:spPr>
      </p:pic>
      <p:pic>
        <p:nvPicPr>
          <p:cNvPr id="36" name="Picture 35">
            <a:extLst>
              <a:ext uri="{FF2B5EF4-FFF2-40B4-BE49-F238E27FC236}">
                <a16:creationId xmlns:a16="http://schemas.microsoft.com/office/drawing/2014/main" xmlns="" id="{9F4B4F94-A509-8B49-936F-D53E5F758D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956761"/>
            <a:ext cx="770998" cy="783203"/>
          </a:xfrm>
          <a:prstGeom prst="rect">
            <a:avLst/>
          </a:prstGeom>
        </p:spPr>
      </p:pic>
      <p:pic>
        <p:nvPicPr>
          <p:cNvPr id="37" name="Picture 36">
            <a:extLst>
              <a:ext uri="{FF2B5EF4-FFF2-40B4-BE49-F238E27FC236}">
                <a16:creationId xmlns:a16="http://schemas.microsoft.com/office/drawing/2014/main" xmlns=""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543462"/>
            <a:ext cx="769359" cy="783203"/>
          </a:xfrm>
          <a:prstGeom prst="rect">
            <a:avLst/>
          </a:prstGeom>
        </p:spPr>
      </p:pic>
      <p:pic>
        <p:nvPicPr>
          <p:cNvPr id="38" name="Picture 37">
            <a:extLst>
              <a:ext uri="{FF2B5EF4-FFF2-40B4-BE49-F238E27FC236}">
                <a16:creationId xmlns:a16="http://schemas.microsoft.com/office/drawing/2014/main" xmlns=""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58122" y="3366784"/>
            <a:ext cx="769359" cy="783203"/>
          </a:xfrm>
          <a:prstGeom prst="rect">
            <a:avLst/>
          </a:prstGeom>
        </p:spPr>
      </p:pic>
      <p:pic>
        <p:nvPicPr>
          <p:cNvPr id="39" name="Picture 38">
            <a:extLst>
              <a:ext uri="{FF2B5EF4-FFF2-40B4-BE49-F238E27FC236}">
                <a16:creationId xmlns:a16="http://schemas.microsoft.com/office/drawing/2014/main" xmlns="" id="{605610AB-6122-B845-B0B8-72CCC474E7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7208" y="3908809"/>
            <a:ext cx="769359" cy="783203"/>
          </a:xfrm>
          <a:prstGeom prst="rect">
            <a:avLst/>
          </a:prstGeom>
        </p:spPr>
      </p:pic>
      <p:pic>
        <p:nvPicPr>
          <p:cNvPr id="40" name="Picture 39">
            <a:extLst>
              <a:ext uri="{FF2B5EF4-FFF2-40B4-BE49-F238E27FC236}">
                <a16:creationId xmlns:a16="http://schemas.microsoft.com/office/drawing/2014/main" xmlns=""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8526" y="2844462"/>
            <a:ext cx="769359" cy="783203"/>
          </a:xfrm>
          <a:prstGeom prst="rect">
            <a:avLst/>
          </a:prstGeom>
        </p:spPr>
      </p:pic>
      <p:pic>
        <p:nvPicPr>
          <p:cNvPr id="41" name="Picture 40">
            <a:extLst>
              <a:ext uri="{FF2B5EF4-FFF2-40B4-BE49-F238E27FC236}">
                <a16:creationId xmlns:a16="http://schemas.microsoft.com/office/drawing/2014/main" xmlns="" id="{BD95452C-599B-A842-BE07-5F0BB412C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52988" y="3565159"/>
            <a:ext cx="775087" cy="783203"/>
          </a:xfrm>
          <a:prstGeom prst="rect">
            <a:avLst/>
          </a:prstGeom>
        </p:spPr>
      </p:pic>
      <p:pic>
        <p:nvPicPr>
          <p:cNvPr id="42" name="Picture 41">
            <a:extLst>
              <a:ext uri="{FF2B5EF4-FFF2-40B4-BE49-F238E27FC236}">
                <a16:creationId xmlns:a16="http://schemas.microsoft.com/office/drawing/2014/main" xmlns=""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8642" y="3176729"/>
            <a:ext cx="274948" cy="247454"/>
          </a:xfrm>
          <a:prstGeom prst="rect">
            <a:avLst/>
          </a:prstGeom>
        </p:spPr>
      </p:pic>
      <p:pic>
        <p:nvPicPr>
          <p:cNvPr id="43" name="Picture 42">
            <a:extLst>
              <a:ext uri="{FF2B5EF4-FFF2-40B4-BE49-F238E27FC236}">
                <a16:creationId xmlns:a16="http://schemas.microsoft.com/office/drawing/2014/main" xmlns="" id="{9216EE3E-CA63-6F4E-B218-1F2405F9C6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3502" y="3501938"/>
            <a:ext cx="274948" cy="247454"/>
          </a:xfrm>
          <a:prstGeom prst="rect">
            <a:avLst/>
          </a:prstGeom>
        </p:spPr>
      </p:pic>
      <p:pic>
        <p:nvPicPr>
          <p:cNvPr id="44" name="Picture 43">
            <a:extLst>
              <a:ext uri="{FF2B5EF4-FFF2-40B4-BE49-F238E27FC236}">
                <a16:creationId xmlns:a16="http://schemas.microsoft.com/office/drawing/2014/main" xmlns="" id="{9604F58D-6D96-4B47-A088-7F2B15F945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5165" y="3806772"/>
            <a:ext cx="274948" cy="247454"/>
          </a:xfrm>
          <a:prstGeom prst="rect">
            <a:avLst/>
          </a:prstGeom>
        </p:spPr>
      </p:pic>
      <p:pic>
        <p:nvPicPr>
          <p:cNvPr id="45" name="Picture 44">
            <a:extLst>
              <a:ext uri="{FF2B5EF4-FFF2-40B4-BE49-F238E27FC236}">
                <a16:creationId xmlns:a16="http://schemas.microsoft.com/office/drawing/2014/main" xmlns="" id="{826CA0F7-95DE-2845-8F00-5FDBFBB987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0025" y="4131981"/>
            <a:ext cx="274948" cy="247454"/>
          </a:xfrm>
          <a:prstGeom prst="rect">
            <a:avLst/>
          </a:prstGeom>
        </p:spPr>
      </p:pic>
      <p:sp>
        <p:nvSpPr>
          <p:cNvPr id="46" name="Rounded Rectangle 45">
            <a:extLst>
              <a:ext uri="{FF2B5EF4-FFF2-40B4-BE49-F238E27FC236}">
                <a16:creationId xmlns:a16="http://schemas.microsoft.com/office/drawing/2014/main" xmlns="" id="{A277831F-C388-7444-BA48-92D1479DA3C1}"/>
              </a:ext>
            </a:extLst>
          </p:cNvPr>
          <p:cNvSpPr/>
          <p:nvPr/>
        </p:nvSpPr>
        <p:spPr>
          <a:xfrm>
            <a:off x="7796178" y="4099724"/>
            <a:ext cx="4062190"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four hundred and sixty-five</a:t>
            </a:r>
          </a:p>
        </p:txBody>
      </p:sp>
    </p:spTree>
    <p:extLst>
      <p:ext uri="{BB962C8B-B14F-4D97-AF65-F5344CB8AC3E}">
        <p14:creationId xmlns:p14="http://schemas.microsoft.com/office/powerpoint/2010/main" val="2775590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a:t>To be able to add 1s, 10s, 100s and 1,000s</a:t>
            </a:r>
            <a:endParaRPr lang="en-GB" sz="36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For example, when you add four hundreds to 3,985 there is a change of digit in the thousands place as the resulting number is 4,385; however, if you were adding four hundreds to 3,385 there is no change in the thousands place as the new number is 3,785.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I add more hundreds to the hundreds place, the thousands place doesn’t change.</a:t>
            </a:r>
          </a:p>
        </p:txBody>
      </p:sp>
    </p:spTree>
    <p:extLst>
      <p:ext uri="{BB962C8B-B14F-4D97-AF65-F5344CB8AC3E}">
        <p14:creationId xmlns:p14="http://schemas.microsoft.com/office/powerpoint/2010/main" val="2155079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1s, 10s, 100s and 1,000s to 4-digit numbers </a:t>
            </a:r>
          </a:p>
          <a:p>
            <a:pPr>
              <a:buClr>
                <a:srgbClr val="23D160"/>
              </a:buClr>
              <a:buSzPct val="85000"/>
              <a:buFont typeface="Wingdings" pitchFamily="2" charset="2"/>
              <a:buChar char="ü"/>
            </a:pPr>
            <a:r>
              <a:rPr lang="en-GB" sz="2200" dirty="0"/>
              <a:t>I can explain my reasoning when using mathematical equipment and place value charts to add 1s, 10s, 100s and 1,000s to 4-digit numbers </a:t>
            </a:r>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400"/>
              <a:t>Year 3 – Term 1 Block </a:t>
            </a:r>
            <a:r>
              <a:rPr lang="en-GB" sz="1400" dirty="0"/>
              <a:t>2 – Addition and Subtraction - Lesson 1 – To be able to add 1s, 10s, 100s and 1,000s</a:t>
            </a:r>
          </a:p>
        </p:txBody>
      </p:sp>
    </p:spTree>
    <p:extLst>
      <p:ext uri="{BB962C8B-B14F-4D97-AF65-F5344CB8AC3E}">
        <p14:creationId xmlns:p14="http://schemas.microsoft.com/office/powerpoint/2010/main" val="326531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r>
              <a:rPr lang="en-GB" sz="2200" dirty="0"/>
              <a:t/>
            </a:r>
            <a:br>
              <a:rPr lang="en-GB" sz="2200" dirty="0"/>
            </a:br>
            <a:r>
              <a:rPr lang="en-GB" sz="2200" dirty="0"/>
              <a:t>If we added 1 one to the number, the new number would be…</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a16="http://schemas.microsoft.com/office/drawing/2014/main" xmlns=""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133109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a16="http://schemas.microsoft.com/office/drawing/2014/main" xmlns=""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23258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a16="http://schemas.microsoft.com/office/drawing/2014/main" xmlns=""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5586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a16="http://schemas.microsoft.com/office/drawing/2014/main" xmlns=""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52477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 </a:t>
            </a:r>
            <a:r>
              <a:rPr lang="en-GB" sz="2200" dirty="0">
                <a:solidFill>
                  <a:srgbClr val="FF3860"/>
                </a:solidFill>
              </a:rPr>
              <a:t>174</a:t>
            </a:r>
            <a:r>
              <a:rPr lang="en-GB" sz="2200" dirty="0"/>
              <a:t>.</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a16="http://schemas.microsoft.com/office/drawing/2014/main" xmlns=""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536624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12683</TotalTime>
  <Words>2264</Words>
  <Application>Microsoft Office PowerPoint</Application>
  <PresentationFormat>Custom</PresentationFormat>
  <Paragraphs>610</Paragraphs>
  <Slides>41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Muli</vt:lpstr>
      <vt:lpstr>Lato Light</vt:lpstr>
      <vt:lpstr>OpenDyslexicAlta</vt:lpstr>
      <vt:lpstr>Lato</vt:lpstr>
      <vt:lpstr>Wingdings</vt:lpstr>
      <vt:lpstr>OpenDyslexic</vt:lpstr>
      <vt:lpstr>Calibri</vt:lpstr>
      <vt:lpstr>Office Theme</vt:lpstr>
      <vt:lpstr>PowerPoint Presentation</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562</cp:revision>
  <cp:lastPrinted>2019-06-17T16:19:05Z</cp:lastPrinted>
  <dcterms:created xsi:type="dcterms:W3CDTF">2018-08-06T08:16:18Z</dcterms:created>
  <dcterms:modified xsi:type="dcterms:W3CDTF">2020-08-10T07:25:40Z</dcterms:modified>
</cp:coreProperties>
</file>