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349" r:id="rId4"/>
    <p:sldId id="422" r:id="rId5"/>
    <p:sldId id="373" r:id="rId6"/>
    <p:sldId id="414" r:id="rId7"/>
    <p:sldId id="413" r:id="rId8"/>
    <p:sldId id="412" r:id="rId9"/>
    <p:sldId id="411" r:id="rId10"/>
    <p:sldId id="410" r:id="rId11"/>
    <p:sldId id="409" r:id="rId12"/>
    <p:sldId id="408" r:id="rId13"/>
    <p:sldId id="407" r:id="rId14"/>
    <p:sldId id="406" r:id="rId15"/>
    <p:sldId id="382" r:id="rId16"/>
    <p:sldId id="391" r:id="rId17"/>
    <p:sldId id="390" r:id="rId18"/>
    <p:sldId id="389" r:id="rId19"/>
    <p:sldId id="388" r:id="rId20"/>
    <p:sldId id="387" r:id="rId21"/>
    <p:sldId id="386" r:id="rId22"/>
    <p:sldId id="385" r:id="rId23"/>
    <p:sldId id="384" r:id="rId24"/>
    <p:sldId id="383" r:id="rId25"/>
    <p:sldId id="392" r:id="rId26"/>
    <p:sldId id="395" r:id="rId27"/>
    <p:sldId id="394" r:id="rId28"/>
    <p:sldId id="396" r:id="rId29"/>
    <p:sldId id="397" r:id="rId30"/>
    <p:sldId id="416" r:id="rId31"/>
    <p:sldId id="417" r:id="rId32"/>
    <p:sldId id="418" r:id="rId33"/>
    <p:sldId id="401" r:id="rId34"/>
    <p:sldId id="420" r:id="rId35"/>
    <p:sldId id="370" r:id="rId36"/>
    <p:sldId id="421" r:id="rId37"/>
    <p:sldId id="419" r:id="rId38"/>
  </p:sldIdLst>
  <p:sldSz cx="12192000" cy="6858000"/>
  <p:notesSz cx="6858000" cy="9144000"/>
  <p:embeddedFontLst>
    <p:embeddedFont>
      <p:font typeface="Lato Light" panose="020F0302020204030203" pitchFamily="34" charset="0"/>
      <p:regular r:id="rId41"/>
    </p:embeddedFont>
    <p:embeddedFont>
      <p:font typeface="Lato" panose="020F0502020204030203" pitchFamily="3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OpenDyslexicAlta" panose="020B0604020202020204" charset="0"/>
      <p:regular r:id="rId48"/>
      <p:bold r:id="rId49"/>
      <p:italic r:id="rId50"/>
      <p:boldItalic r:id="rId51"/>
    </p:embeddedFont>
    <p:embeddedFont>
      <p:font typeface="Muli" panose="020B0604020202020204" charset="0"/>
      <p:regular r:id="rId52"/>
      <p:bold r:id="rId53"/>
      <p:italic r:id="rId54"/>
      <p:boldItalic r:id="rId55"/>
    </p:embeddedFont>
    <p:embeddedFont>
      <p:font typeface="OpenDyslexic" panose="020B060402020202020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 autoAdjust="0"/>
    <p:restoredTop sz="87891" autoAdjust="0"/>
  </p:normalViewPr>
  <p:slideViewPr>
    <p:cSldViewPr snapToGrid="0" snapToObjects="1">
      <p:cViewPr>
        <p:scale>
          <a:sx n="67" d="100"/>
          <a:sy n="67" d="100"/>
        </p:scale>
        <p:origin x="-354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4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3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4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0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22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4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2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94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8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2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7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1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8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89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8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13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24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9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6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4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0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Children should provide explanations for choosing the number story.</a:t>
            </a:r>
            <a:br>
              <a:rPr lang="en-US" sz="1600" dirty="0"/>
            </a:br>
            <a:r>
              <a:rPr lang="en-US" sz="1600" dirty="0"/>
              <a:t>For example, the number story should be:</a:t>
            </a:r>
            <a:br>
              <a:rPr lang="en-US" sz="1600" dirty="0"/>
            </a:br>
            <a:r>
              <a:rPr lang="en-US" sz="1600" dirty="0"/>
              <a:t>There are 15 birds  in a tree, then 9 fly away…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64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2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1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2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6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Year 1 </a:t>
            </a:r>
            <a:br>
              <a:rPr lang="en-GB" dirty="0"/>
            </a:br>
            <a:r>
              <a:rPr lang="en-GB" dirty="0"/>
              <a:t>Term 1 Block 2: Addition and Subtraction</a:t>
            </a:r>
          </a:p>
          <a:p>
            <a:r>
              <a:rPr lang="en-GB" dirty="0"/>
              <a:t>Lesson 1: To be able to find links between addition and subtraction facts (within number bonds to 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xmlns="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xmlns="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6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sketching, part-whole and bar models to find links between addition and subtraction facts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– Term 1 - Block 2 – Addition and Subtraction - Lesson 1 – To be able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5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xmlns="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xmlns="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xmlns="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xmlns="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DD268C9-BC3A-DA4E-B0FB-5EB7C45DE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413346F-C4B5-8F4D-8B12-C2FA324E8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4E04EC-8030-754D-AB84-7C50E205E7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49A148-4679-D645-AABE-E3CB564574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ADDE2D-3B41-2C40-9FF2-852697874B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4D5302-C635-F845-92FB-0665D89FF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2338A1-6314-4C41-B2C7-DFA4BB7F12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7A14AF-11D7-364A-AFCF-950D3F32F3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0C8076-CFC0-0042-908B-F4E3ABF4E6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30FEBB-22A4-B944-8F7F-835BF0871F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C749384-195C-184C-89C0-6237140897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328373-3E9F-8744-BCDD-6D81FAFC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B535A9-AC4C-D943-8024-23720EAE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D5E6014-B79D-7243-9438-467C5B0DED79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011219FA-48DB-1642-9029-50398B5CB448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60DD972-7194-C149-A8B7-5977DF7E09E4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A365B6D-89F9-F24D-98C7-E151CA03C0C0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F4317E1-A0F9-4E41-9126-D6E11F6C2FE8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F8CD7F5-6E6A-4F46-BA07-498923F6B459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6288A67A-5D80-AD4D-B6B8-B9E3007ACD39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702F89E-31EC-984C-8853-C0294353D6B1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DA23EF7-3E71-1043-84F4-EA75CC8B44D9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2F99FF7-05BF-654B-9E33-E4CF6EF63597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EAEB44F-9B1F-F840-89BA-7E81DD36D30A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B9F9A5BD-40F2-8144-96A3-AE2FC66B0C10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FEC06558-55F9-154A-AA7C-A1B627B0EB3D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E689C755-795D-0D43-9BE6-455C6EE0400E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817FD8F0-876E-404D-B605-B72E3F77EA73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75D83D1-2361-484D-A8CB-D388633AFA83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8B28E767-AF44-674D-8FD6-7ADACB83F788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436DE2A-6423-D347-8A69-8F6E2545A260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90F673D2-9CFF-194E-8443-710E6BF229FC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6AEEB78-5AAB-D74F-949F-62C649C813E7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05D218C-9296-FF43-A3B9-EF58CEAEC114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0C6AD57D-C5CE-CB4E-BA15-417886EC41EA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1BADFD7F-7536-7448-AC6C-C246A45C00F7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3A19AB4-A00A-F84C-932B-3A1025E39B31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92EA768A-6F17-A040-A703-B4381D0C0B78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9EB9C226-73AD-5344-AF59-2EDAC2C229B2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7BA96FA-76CA-C14C-BFFA-309FF46DCCD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E1C6481-79C4-ED4B-B6AA-0C4669B371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CF417DA-79FC-8D4A-B60E-8FDBCE94B0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EC3F7A7-232D-6C45-AEF3-8457BD5701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44B9AF2-8475-AE45-83EB-4B0C42444E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1912107-61EE-124C-88B6-C6D98557C4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C5E1323-EA6A-A043-A991-4724CFF9D1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85A615E-10FC-2A42-8CA0-B4E372F259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23DAA13-CF4F-A045-BE06-AB06A2BAF5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0C6A04A-D312-444D-BF33-AC790950D8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67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5D6DEB3-E6F4-7C46-AAB2-FE310F12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F013DAE-B4AE-3946-8C5B-309CDFC6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954ABF59-1781-7149-9DBC-46C2DA011D80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FC13E2F-7B5B-5647-B21C-86DD6422FF21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4B89809-289C-DE4E-ADEC-636FF346BB55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9515F0-CC6A-7844-87C2-9E0F41840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BB03137-F184-0A4E-87D8-C7CCC9C1F76C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C3E829D3-6ACB-7341-9F6F-231BC814F5AB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5DAE51E0-A366-044C-B132-D872296C1BE0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54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479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D1F8F4D5-210F-DB47-8085-8E84E6045415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5F3B5290-0A2C-4E4B-BE4B-8998A3BDD2A3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A1C3B496-49D1-254C-BD5B-A9B745921B09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3B16B41A-ED5F-3C45-9374-8401B0CA5CA3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350570DB-564D-1D4F-B50F-759F741F1C1B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058F790C-3380-394B-AB15-6F6C56840654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E205AE70-5B6D-FA46-B54F-AFB03DBF07E1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579AAE36-2C7B-8D44-85EE-E92AB676DB0C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48EC1AEF-9745-1340-811E-2457D1103E11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13D53490-C508-E049-A358-AC5756F8C74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36FE4D23-C871-7D43-94AE-4F7229C60210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B36FC963-A2FD-4A45-8303-F587EFB86FB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05B4CC7A-1C00-DD4E-8792-72C1C45C96DA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E497C958-C927-E247-9698-D8F20D278767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2ED1C3B9-4956-8541-80AE-999ED1F7F830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F3C2A141-C7EF-BF40-8FA4-3CAE11609B2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4D5DBE72-C980-1644-A035-E4A1A8CE5E7A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0E5ACC37-BB9A-E24E-9378-9B45B7301D6A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CC0C4F9E-4868-7D49-A137-10232BC6B4A7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52CFDF30-676D-434B-8C03-0DCA16526D1C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C41D2FD4-EF06-9641-BFEC-DE4168229018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A8A402A-5D2D-8142-8109-27794A41896E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A275225B-B9FC-AB47-9996-73B002510F77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2FCF1F8E-20EE-E246-B35D-BD01BA6137E3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E425C4A2-8875-4C47-89CA-105A41B89CA0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6416B7B4-8AA2-1B4C-8141-57258B34ADFB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390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26968A-BA10-EB4F-9C37-D51B3438E36A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9D6F74-2FBF-644B-8F07-9F9CB82B7BA9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80C1D4-4746-7C43-AE0A-2607B3A15551}"/>
              </a:ext>
            </a:extLst>
          </p:cNvPr>
          <p:cNvSpPr/>
          <p:nvPr/>
        </p:nvSpPr>
        <p:spPr>
          <a:xfrm>
            <a:off x="3787612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4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part-whole model to help you find similarities and differences between the two number sentences above.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31F9C74-6B1C-2C42-8DCF-36AC32BED74B}"/>
              </a:ext>
            </a:extLst>
          </p:cNvPr>
          <p:cNvSpPr/>
          <p:nvPr/>
        </p:nvSpPr>
        <p:spPr>
          <a:xfrm>
            <a:off x="3788046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048F30-A3C3-9646-8558-32BE6ED364C9}"/>
              </a:ext>
            </a:extLst>
          </p:cNvPr>
          <p:cNvSpPr txBox="1"/>
          <p:nvPr/>
        </p:nvSpPr>
        <p:spPr>
          <a:xfrm>
            <a:off x="1689315" y="5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E05BD0D-BAF4-8848-8938-1C320348108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D450A2C-903B-404C-BC0C-B907B1278B1C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4AAE4C0-35D2-1C43-86C4-F255BE04CE57}"/>
              </a:ext>
            </a:extLst>
          </p:cNvPr>
          <p:cNvSpPr/>
          <p:nvPr/>
        </p:nvSpPr>
        <p:spPr>
          <a:xfrm>
            <a:off x="3326894" y="4098476"/>
            <a:ext cx="138045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DED6264-86E8-CC4D-B236-28A1340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6E4A4EF-5CB5-6942-A6D1-0253D2D38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31F9C74-6B1C-2C42-8DCF-36AC32BED74B}"/>
              </a:ext>
            </a:extLst>
          </p:cNvPr>
          <p:cNvSpPr/>
          <p:nvPr/>
        </p:nvSpPr>
        <p:spPr>
          <a:xfrm>
            <a:off x="3326894" y="4098477"/>
            <a:ext cx="138045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700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B29A3E-AF68-9642-90E3-F75C9FB7BF47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911968-1B17-3842-BA85-0A3559B78CBB}"/>
              </a:ext>
            </a:extLst>
          </p:cNvPr>
          <p:cNvSpPr/>
          <p:nvPr/>
        </p:nvSpPr>
        <p:spPr>
          <a:xfrm>
            <a:off x="6481723" y="3557290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327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B29A3E-AF68-9642-90E3-F75C9FB7BF47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911968-1B17-3842-BA85-0A3559B78CBB}"/>
              </a:ext>
            </a:extLst>
          </p:cNvPr>
          <p:cNvSpPr/>
          <p:nvPr/>
        </p:nvSpPr>
        <p:spPr>
          <a:xfrm>
            <a:off x="6478929" y="3560945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1241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made some mistakes – have you spotted them?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Explain what needs to be done to correct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mistakes.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xmlns="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xmlns="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14 + 5 = 19, not 9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(14 – 5 = 9 though…)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5, not 15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15 = 19 - 4, not 5 = 19 – 4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5…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 the numbers in an incorrect order. 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xmlns="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xmlns="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3953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sketching, part-whole and bar models to find links between addition and subtraction facts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1 – Term 1 Block </a:t>
            </a:r>
            <a:r>
              <a:rPr lang="en-GB" sz="1400" dirty="0"/>
              <a:t>2 – Addition and Subtraction - Lesson 1 – To be able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18563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11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we make part-whole models for the calculations, they will be the same. Two parts showing 4 and 5, and a whole showing 9. It means the same numbers are used, but the top calculation is addition and the bottom calculation is subtraction.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D17D22B0-A0C4-4141-8730-CBF993C243F4}"/>
              </a:ext>
            </a:extLst>
          </p:cNvPr>
          <p:cNvSpPr/>
          <p:nvPr/>
        </p:nvSpPr>
        <p:spPr>
          <a:xfrm>
            <a:off x="9131607" y="2336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CAC978C-1110-AB4B-B759-A320A09C063D}"/>
              </a:ext>
            </a:extLst>
          </p:cNvPr>
          <p:cNvSpPr/>
          <p:nvPr/>
        </p:nvSpPr>
        <p:spPr>
          <a:xfrm>
            <a:off x="8248363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27F8FEB-1FAB-534B-A83F-F4EB6D9E02EE}"/>
              </a:ext>
            </a:extLst>
          </p:cNvPr>
          <p:cNvSpPr/>
          <p:nvPr/>
        </p:nvSpPr>
        <p:spPr>
          <a:xfrm>
            <a:off x="10072082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626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xmlns="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xmlns="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xmlns="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12230</TotalTime>
  <Words>2208</Words>
  <Application>Microsoft Office PowerPoint</Application>
  <PresentationFormat>Custom</PresentationFormat>
  <Paragraphs>863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Lato Light</vt:lpstr>
      <vt:lpstr>Lato</vt:lpstr>
      <vt:lpstr>Wingdings</vt:lpstr>
      <vt:lpstr>Calibri</vt:lpstr>
      <vt:lpstr>OpenDyslexicAlta</vt:lpstr>
      <vt:lpstr>Muli</vt:lpstr>
      <vt:lpstr>OpenDyslexic</vt:lpstr>
      <vt:lpstr>Office Theme</vt:lpstr>
      <vt:lpstr>PowerPoint Presentation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525</cp:revision>
  <cp:lastPrinted>2019-06-17T16:19:05Z</cp:lastPrinted>
  <dcterms:created xsi:type="dcterms:W3CDTF">2018-08-06T08:16:18Z</dcterms:created>
  <dcterms:modified xsi:type="dcterms:W3CDTF">2020-08-08T12:24:26Z</dcterms:modified>
</cp:coreProperties>
</file>