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320" r:id="rId5"/>
    <p:sldId id="321" r:id="rId6"/>
    <p:sldId id="376" r:id="rId7"/>
    <p:sldId id="378" r:id="rId8"/>
    <p:sldId id="536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63" r:id="rId24"/>
    <p:sldId id="564" r:id="rId25"/>
    <p:sldId id="565" r:id="rId26"/>
    <p:sldId id="566" r:id="rId27"/>
    <p:sldId id="557" r:id="rId28"/>
    <p:sldId id="574" r:id="rId29"/>
    <p:sldId id="573" r:id="rId30"/>
    <p:sldId id="572" r:id="rId31"/>
    <p:sldId id="571" r:id="rId32"/>
    <p:sldId id="570" r:id="rId33"/>
    <p:sldId id="569" r:id="rId34"/>
    <p:sldId id="551" r:id="rId35"/>
    <p:sldId id="580" r:id="rId36"/>
    <p:sldId id="579" r:id="rId37"/>
    <p:sldId id="578" r:id="rId38"/>
    <p:sldId id="577" r:id="rId39"/>
    <p:sldId id="576" r:id="rId40"/>
    <p:sldId id="575" r:id="rId41"/>
    <p:sldId id="567" r:id="rId42"/>
    <p:sldId id="568" r:id="rId43"/>
    <p:sldId id="581" r:id="rId44"/>
    <p:sldId id="582" r:id="rId45"/>
    <p:sldId id="583" r:id="rId46"/>
    <p:sldId id="584" r:id="rId47"/>
    <p:sldId id="370" r:id="rId48"/>
    <p:sldId id="562" r:id="rId49"/>
    <p:sldId id="377" r:id="rId50"/>
  </p:sldIdLst>
  <p:sldSz cx="12192000" cy="6858000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Lato" panose="020F0502020204030203" pitchFamily="34" charset="0"/>
      <p:regular r:id="rId57"/>
      <p:bold r:id="rId58"/>
      <p:italic r:id="rId59"/>
      <p:boldItalic r:id="rId60"/>
    </p:embeddedFont>
    <p:embeddedFont>
      <p:font typeface="Lato Light" panose="020F0502020204030203" pitchFamily="34" charset="0"/>
      <p:regular r:id="rId61"/>
      <p:italic r:id="rId62"/>
    </p:embeddedFont>
    <p:embeddedFont>
      <p:font typeface="Muli" panose="02000503000000000000" pitchFamily="2" charset="77"/>
      <p:regular r:id="rId63"/>
      <p:bold r:id="rId64"/>
      <p:italic r:id="rId65"/>
      <p:boldItalic r:id="rId66"/>
    </p:embeddedFont>
    <p:embeddedFont>
      <p:font typeface="OpenDyslexicAlta" pitchFamily="2" charset="77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7957D5"/>
    <a:srgbClr val="F337C7"/>
    <a:srgbClr val="3273DC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A3710-B974-5FFA-716D-0F84A7ABD8F3}" v="5" dt="2023-04-22T05:33:27.495"/>
    <p1510:client id="{7D249B1C-9591-C520-FDBF-F22F1FE2AEE8}" v="1" dt="2023-04-20T13:27:09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31" autoAdjust="0"/>
    <p:restoredTop sz="87879" autoAdjust="0"/>
  </p:normalViewPr>
  <p:slideViewPr>
    <p:cSldViewPr snapToGrid="0" snapToObjects="1">
      <p:cViewPr varScale="1">
        <p:scale>
          <a:sx n="100" d="100"/>
          <a:sy n="100" d="100"/>
        </p:scale>
        <p:origin x="184" y="2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font" Target="fonts/font9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font" Target="fonts/font3.fntdata"/><Relationship Id="rId76" Type="http://schemas.microsoft.com/office/2015/10/relationships/revisionInfo" Target="revisionInfo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1983@icloud.com" userId="S::urn:spo:guest#gill1983@icloud.com::" providerId="AD" clId="Web-{7D249B1C-9591-C520-FDBF-F22F1FE2AEE8}"/>
    <pc:docChg chg="modSld">
      <pc:chgData name="gill1983@icloud.com" userId="S::urn:spo:guest#gill1983@icloud.com::" providerId="AD" clId="Web-{7D249B1C-9591-C520-FDBF-F22F1FE2AEE8}" dt="2023-04-20T13:27:09.479" v="0"/>
      <pc:docMkLst>
        <pc:docMk/>
      </pc:docMkLst>
      <pc:sldChg chg="delSp">
        <pc:chgData name="gill1983@icloud.com" userId="S::urn:spo:guest#gill1983@icloud.com::" providerId="AD" clId="Web-{7D249B1C-9591-C520-FDBF-F22F1FE2AEE8}" dt="2023-04-20T13:27:09.479" v="0"/>
        <pc:sldMkLst>
          <pc:docMk/>
          <pc:sldMk cId="4280044078" sldId="377"/>
        </pc:sldMkLst>
        <pc:spChg chg="del">
          <ac:chgData name="gill1983@icloud.com" userId="S::urn:spo:guest#gill1983@icloud.com::" providerId="AD" clId="Web-{7D249B1C-9591-C520-FDBF-F22F1FE2AEE8}" dt="2023-04-20T13:27:09.479" v="0"/>
          <ac:spMkLst>
            <pc:docMk/>
            <pc:sldMk cId="4280044078" sldId="377"/>
            <ac:spMk id="5" creationId="{349F46F5-B8A3-5848-8248-C9D634933261}"/>
          </ac:spMkLst>
        </pc:spChg>
      </pc:sldChg>
    </pc:docChg>
  </pc:docChgLst>
  <pc:docChgLst>
    <pc:chgData name="gill1983@icloud.com" userId="S::urn:spo:guest#gill1983@icloud.com::" providerId="AD" clId="Web-{2F8A3710-B974-5FFA-716D-0F84A7ABD8F3}"/>
    <pc:docChg chg="modSld">
      <pc:chgData name="gill1983@icloud.com" userId="S::urn:spo:guest#gill1983@icloud.com::" providerId="AD" clId="Web-{2F8A3710-B974-5FFA-716D-0F84A7ABD8F3}" dt="2023-04-22T05:33:24.214" v="3" actId="20577"/>
      <pc:docMkLst>
        <pc:docMk/>
      </pc:docMkLst>
      <pc:sldChg chg="modSp">
        <pc:chgData name="gill1983@icloud.com" userId="S::urn:spo:guest#gill1983@icloud.com::" providerId="AD" clId="Web-{2F8A3710-B974-5FFA-716D-0F84A7ABD8F3}" dt="2023-04-22T05:33:24.214" v="3" actId="20577"/>
        <pc:sldMkLst>
          <pc:docMk/>
          <pc:sldMk cId="2440285537" sldId="320"/>
        </pc:sldMkLst>
        <pc:spChg chg="mod">
          <ac:chgData name="gill1983@icloud.com" userId="S::urn:spo:guest#gill1983@icloud.com::" providerId="AD" clId="Web-{2F8A3710-B974-5FFA-716D-0F84A7ABD8F3}" dt="2023-04-22T05:33:24.214" v="3" actId="20577"/>
          <ac:spMkLst>
            <pc:docMk/>
            <pc:sldMk cId="2440285537" sldId="320"/>
            <ac:spMk id="1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50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83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333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494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38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626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65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519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89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482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913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0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047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760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2071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50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245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868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885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4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2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8928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55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6486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3392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973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2227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018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445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584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931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256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0679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832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1375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27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6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005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25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20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9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24/04/2023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tiff"/><Relationship Id="rId11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tiff"/><Relationship Id="rId11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tiff"/><Relationship Id="rId11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tiff"/><Relationship Id="rId11" Type="http://schemas.openxmlformats.org/officeDocument/2006/relationships/image" Target="../media/image21.png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12" Type="http://schemas.openxmlformats.org/officeDocument/2006/relationships/image" Target="../media/image1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tif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12" Type="http://schemas.openxmlformats.org/officeDocument/2006/relationships/image" Target="../media/image1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tiff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26.tiff"/><Relationship Id="rId9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26.tiff"/><Relationship Id="rId9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26.tiff"/><Relationship Id="rId9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26.tiff"/><Relationship Id="rId9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Stage 4 </a:t>
            </a:r>
            <a:br>
              <a:rPr lang="en-GB" dirty="0"/>
            </a:br>
            <a:r>
              <a:rPr lang="en-GB" dirty="0"/>
              <a:t>Summer Block 2: Money</a:t>
            </a:r>
          </a:p>
          <a:p>
            <a:r>
              <a:rPr lang="en-GB" dirty="0"/>
              <a:t>Lesson 1: To be able to use decimal notation for pounds and pence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2 – Money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/>
              </a:rPr>
              <a:t>Quiz: </a:t>
            </a:r>
            <a:r>
              <a:rPr lang="en-GB" b="1" dirty="0">
                <a:solidFill>
                  <a:schemeClr val="bg1"/>
                </a:solidFill>
                <a:latin typeface="Muli"/>
              </a:rPr>
              <a:t>QVPNISX</a:t>
            </a: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112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715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7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112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715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5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112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715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37</a:t>
            </a:r>
            <a:r>
              <a:rPr lang="en-US" sz="2400" b="1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pence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93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112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715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37</a:t>
            </a:r>
            <a:r>
              <a:rPr lang="en-US" sz="2400" b="1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pence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112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715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37</a:t>
            </a:r>
            <a:r>
              <a:rPr lang="en-US" sz="2400" b="1" dirty="0">
                <a:solidFill>
                  <a:srgbClr val="FF3860"/>
                </a:solidFill>
                <a:latin typeface="OpenDyslexicAlta" pitchFamily="2" charset="77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pence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37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87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87" y="2673858"/>
            <a:ext cx="647724" cy="647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462176-9823-5A4F-BC20-65234641D2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12" y="2634837"/>
            <a:ext cx="647724" cy="6413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2D9CF1-02A4-8C4A-A98C-0983683D41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065" y="2680256"/>
            <a:ext cx="1233856" cy="641326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496CDBA-7800-CC42-BE14-B99D6FC5DB9A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</p:spTree>
    <p:extLst>
      <p:ext uri="{BB962C8B-B14F-4D97-AF65-F5344CB8AC3E}">
        <p14:creationId xmlns:p14="http://schemas.microsoft.com/office/powerpoint/2010/main" val="132726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87" y="2673858"/>
            <a:ext cx="647724" cy="647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462176-9823-5A4F-BC20-65234641D2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12" y="2634837"/>
            <a:ext cx="647724" cy="6413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2D9CF1-02A4-8C4A-A98C-0983683D41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065" y="2680256"/>
            <a:ext cx="1233856" cy="64132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D0B54B6-6382-0A46-B5A2-86E11DAC89FC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</p:spTree>
    <p:extLst>
      <p:ext uri="{BB962C8B-B14F-4D97-AF65-F5344CB8AC3E}">
        <p14:creationId xmlns:p14="http://schemas.microsoft.com/office/powerpoint/2010/main" val="1490540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87" y="2673858"/>
            <a:ext cx="647724" cy="647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77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462176-9823-5A4F-BC20-65234641D2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12" y="2634837"/>
            <a:ext cx="647724" cy="6413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2D9CF1-02A4-8C4A-A98C-0983683D41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065" y="2680256"/>
            <a:ext cx="1233856" cy="64132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73F8AF8-D525-924E-989D-B92CC4A7311F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</p:spTree>
    <p:extLst>
      <p:ext uri="{BB962C8B-B14F-4D97-AF65-F5344CB8AC3E}">
        <p14:creationId xmlns:p14="http://schemas.microsoft.com/office/powerpoint/2010/main" val="347854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87" y="2673858"/>
            <a:ext cx="647724" cy="647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77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b="1" dirty="0">
                <a:solidFill>
                  <a:srgbClr val="FF38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462176-9823-5A4F-BC20-65234641D2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12" y="2634837"/>
            <a:ext cx="647724" cy="6413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2D9CF1-02A4-8C4A-A98C-0983683D41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065" y="2680256"/>
            <a:ext cx="1233856" cy="64132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83A6C5B-9A54-7E40-ACF3-127413FE2E65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Can you sketch a different set of coins to show the same total amount?</a:t>
            </a:r>
          </a:p>
        </p:txBody>
      </p:sp>
    </p:spTree>
    <p:extLst>
      <p:ext uri="{BB962C8B-B14F-4D97-AF65-F5344CB8AC3E}">
        <p14:creationId xmlns:p14="http://schemas.microsoft.com/office/powerpoint/2010/main" val="25252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387" y="2673858"/>
            <a:ext cx="647724" cy="6477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77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b="1" dirty="0">
                <a:solidFill>
                  <a:srgbClr val="FF38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77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77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63DFB-6312-B541-AF7B-2BCFA268C7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735" y="2689258"/>
            <a:ext cx="532484" cy="5324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16F6E1-A381-B948-8ECE-DB396F31131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7570" y="2833022"/>
            <a:ext cx="368368" cy="366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462176-9823-5A4F-BC20-65234641D2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612" y="2634837"/>
            <a:ext cx="647724" cy="6413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2D9CF1-02A4-8C4A-A98C-0983683D41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065" y="2680256"/>
            <a:ext cx="1233856" cy="641326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4C264ED-F4DB-5D4F-B17B-973778FE78D4}"/>
              </a:ext>
            </a:extLst>
          </p:cNvPr>
          <p:cNvSpPr/>
          <p:nvPr/>
        </p:nvSpPr>
        <p:spPr>
          <a:xfrm>
            <a:off x="3087336" y="1356773"/>
            <a:ext cx="8780813" cy="772487"/>
          </a:xfrm>
          <a:prstGeom prst="roundRect">
            <a:avLst/>
          </a:prstGeom>
          <a:solidFill>
            <a:srgbClr val="FFDD5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Challenge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 </a:t>
            </a:r>
          </a:p>
          <a:p>
            <a:pPr algn="just"/>
            <a:r>
              <a:rPr lang="en-US" sz="2400" b="1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2890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replica notes and coins and pictorial representations to help me use the £__.__ format for representing pounds and pence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replica notes and coins and pictorial representations to help me use the £__.__ format for representing pounds and pence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070110-40DD-DD4B-90D9-17D6D1D7A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117" y="4473632"/>
            <a:ext cx="388556" cy="3885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1E809F-8A19-2E48-82F1-7B1132656D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142" y="4322417"/>
            <a:ext cx="647724" cy="641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F9617C-D527-CE49-BD37-68D638D042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433" y="4350222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F74BD2-2537-214B-877E-851B7BCA18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7" y="4272940"/>
            <a:ext cx="1233856" cy="641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EB7938-2696-AD4D-9852-42B5CFBD33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38" y="5718163"/>
            <a:ext cx="647724" cy="6477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5E7F1E-CDDC-5C4E-BEA8-824741A47B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61" y="5730633"/>
            <a:ext cx="647724" cy="6477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0B013A6-4FCC-C648-9B26-2842FF43E9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24" y="5733420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7C5BB3-19B1-F248-BE2A-A826EC6706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399" y="5821624"/>
            <a:ext cx="532484" cy="5324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2583C7-717C-3C45-A089-1FBAC8E5D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90" y="5876806"/>
            <a:ext cx="464178" cy="4567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34D0ED-20B7-0942-BF8A-05D55F2922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390" y="5790673"/>
            <a:ext cx="597572" cy="5943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1B2BF89-A451-4047-B652-9102E64F6C5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910" y="5955201"/>
            <a:ext cx="368368" cy="3664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B12838B-0005-6542-9AA2-34B0E4096F6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01" y="5836969"/>
            <a:ext cx="537732" cy="5348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E73917C-28A0-B549-8E67-FE1ED35008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06" y="2839217"/>
            <a:ext cx="647724" cy="6477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83191A1-C2CD-AB4F-BA67-56A20584B2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70" y="2913057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62EF177-545B-C34D-A20F-0E62C72653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235" y="2923400"/>
            <a:ext cx="532484" cy="5324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6463D5E-61FC-4E42-AAE8-390BFA8566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486" y="4439534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EF86A3-59F4-8C46-A40D-B894A94619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306" y="2886673"/>
            <a:ext cx="647724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D558A49-1B31-FF48-9357-965F9F9955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702" y="3004802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23125C8-046A-A441-A366-FAB753DB0E2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852" y="3068464"/>
            <a:ext cx="368368" cy="3664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2E947B7-1219-B34C-BABB-6DAD2786073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243" y="2950232"/>
            <a:ext cx="537732" cy="53486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36CC351-83FC-2042-9369-0E097E505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220" y="3067328"/>
            <a:ext cx="388556" cy="38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26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070110-40DD-DD4B-90D9-17D6D1D7A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117" y="4473632"/>
            <a:ext cx="388556" cy="3885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1E809F-8A19-2E48-82F1-7B1132656D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142" y="4322417"/>
            <a:ext cx="647724" cy="641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F9617C-D527-CE49-BD37-68D638D042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433" y="4350222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F74BD2-2537-214B-877E-851B7BCA18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7" y="4272940"/>
            <a:ext cx="1233856" cy="641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EB7938-2696-AD4D-9852-42B5CFBD33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38" y="5718163"/>
            <a:ext cx="647724" cy="6477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5E7F1E-CDDC-5C4E-BEA8-824741A47B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61" y="5730633"/>
            <a:ext cx="647724" cy="6477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0B013A6-4FCC-C648-9B26-2842FF43E9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24" y="5733420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7C5BB3-19B1-F248-BE2A-A826EC6706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399" y="5821624"/>
            <a:ext cx="532484" cy="5324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2583C7-717C-3C45-A089-1FBAC8E5D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90" y="5876806"/>
            <a:ext cx="464178" cy="4567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34D0ED-20B7-0942-BF8A-05D55F2922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390" y="5790673"/>
            <a:ext cx="597572" cy="5943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1B2BF89-A451-4047-B652-9102E64F6C5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910" y="5955201"/>
            <a:ext cx="368368" cy="3664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B12838B-0005-6542-9AA2-34B0E4096F6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01" y="5836969"/>
            <a:ext cx="537732" cy="5348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E73917C-28A0-B549-8E67-FE1ED35008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06" y="2839217"/>
            <a:ext cx="647724" cy="6477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83191A1-C2CD-AB4F-BA67-56A20584B2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70" y="2913057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62EF177-545B-C34D-A20F-0E62C72653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235" y="2923400"/>
            <a:ext cx="532484" cy="5324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6463D5E-61FC-4E42-AAE8-390BFA8566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486" y="4439534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EF86A3-59F4-8C46-A40D-B894A94619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306" y="2886673"/>
            <a:ext cx="647724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D558A49-1B31-FF48-9357-965F9F9955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702" y="3004802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23125C8-046A-A441-A366-FAB753DB0E2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852" y="3068464"/>
            <a:ext cx="368368" cy="3664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2E947B7-1219-B34C-BABB-6DAD2786073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243" y="2950232"/>
            <a:ext cx="537732" cy="53486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36CC351-83FC-2042-9369-0E097E505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220" y="3067328"/>
            <a:ext cx="388556" cy="38855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A820F3-DC58-E74F-A281-8C2A5FFD47C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31319" y="3221502"/>
            <a:ext cx="1652441" cy="138327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427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070110-40DD-DD4B-90D9-17D6D1D7A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117" y="4473632"/>
            <a:ext cx="388556" cy="3885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1E809F-8A19-2E48-82F1-7B1132656D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142" y="4322417"/>
            <a:ext cx="647724" cy="641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F9617C-D527-CE49-BD37-68D638D042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433" y="4350222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F74BD2-2537-214B-877E-851B7BCA18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7" y="4272940"/>
            <a:ext cx="1233856" cy="641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EB7938-2696-AD4D-9852-42B5CFBD33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38" y="5718163"/>
            <a:ext cx="647724" cy="6477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5E7F1E-CDDC-5C4E-BEA8-824741A47B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61" y="5730633"/>
            <a:ext cx="647724" cy="6477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0B013A6-4FCC-C648-9B26-2842FF43E9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24" y="5733420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7C5BB3-19B1-F248-BE2A-A826EC6706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399" y="5821624"/>
            <a:ext cx="532484" cy="5324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2583C7-717C-3C45-A089-1FBAC8E5D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90" y="5876806"/>
            <a:ext cx="464178" cy="4567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34D0ED-20B7-0942-BF8A-05D55F2922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390" y="5790673"/>
            <a:ext cx="597572" cy="5943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1B2BF89-A451-4047-B652-9102E64F6C5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910" y="5955201"/>
            <a:ext cx="368368" cy="3664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B12838B-0005-6542-9AA2-34B0E4096F6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01" y="5836969"/>
            <a:ext cx="537732" cy="5348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E73917C-28A0-B549-8E67-FE1ED35008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06" y="2839217"/>
            <a:ext cx="647724" cy="6477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83191A1-C2CD-AB4F-BA67-56A20584B2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70" y="2913057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62EF177-545B-C34D-A20F-0E62C72653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235" y="2923400"/>
            <a:ext cx="532484" cy="5324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6463D5E-61FC-4E42-AAE8-390BFA8566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486" y="4439534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EF86A3-59F4-8C46-A40D-B894A94619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306" y="2886673"/>
            <a:ext cx="647724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D558A49-1B31-FF48-9357-965F9F9955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702" y="3004802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23125C8-046A-A441-A366-FAB753DB0E2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852" y="3068464"/>
            <a:ext cx="368368" cy="3664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2E947B7-1219-B34C-BABB-6DAD2786073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243" y="2950232"/>
            <a:ext cx="537732" cy="53486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36CC351-83FC-2042-9369-0E097E505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220" y="3067328"/>
            <a:ext cx="388556" cy="38855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A820F3-DC58-E74F-A281-8C2A5FFD47C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31319" y="3221502"/>
            <a:ext cx="1652441" cy="138327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4A4A2E-380D-D44D-9FD7-F32A69CFA668}"/>
              </a:ext>
            </a:extLst>
          </p:cNvPr>
          <p:cNvCxnSpPr>
            <a:cxnSpLocks/>
            <a:stCxn id="18" idx="3"/>
            <a:endCxn id="34" idx="1"/>
          </p:cNvCxnSpPr>
          <p:nvPr/>
        </p:nvCxnSpPr>
        <p:spPr>
          <a:xfrm>
            <a:off x="4431320" y="4604776"/>
            <a:ext cx="1652440" cy="143725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749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set of money to its description.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6083760" y="5732536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a mixture of notes and coins.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9F4805-DBE1-2642-9017-39DAC9C92943}"/>
              </a:ext>
            </a:extLst>
          </p:cNvPr>
          <p:cNvSpPr/>
          <p:nvPr/>
        </p:nvSpPr>
        <p:spPr>
          <a:xfrm>
            <a:off x="6083760" y="4295287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least amount of money.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477AB64-2C17-6C42-A76A-7926D76CB3F7}"/>
              </a:ext>
            </a:extLst>
          </p:cNvPr>
          <p:cNvSpPr/>
          <p:nvPr/>
        </p:nvSpPr>
        <p:spPr>
          <a:xfrm>
            <a:off x="5992841" y="2858038"/>
            <a:ext cx="5776481" cy="61897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It is the most amount of money.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9D4A857-AFC0-8245-9180-84A402111872}"/>
              </a:ext>
            </a:extLst>
          </p:cNvPr>
          <p:cNvSpPr/>
          <p:nvPr/>
        </p:nvSpPr>
        <p:spPr>
          <a:xfrm>
            <a:off x="380476" y="2729133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D2352FB-F304-DB40-BD00-1846581ACE81}"/>
              </a:ext>
            </a:extLst>
          </p:cNvPr>
          <p:cNvSpPr/>
          <p:nvPr/>
        </p:nvSpPr>
        <p:spPr>
          <a:xfrm>
            <a:off x="380475" y="4154610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64D7A41-00E5-3F4F-934B-AC6276151AC2}"/>
              </a:ext>
            </a:extLst>
          </p:cNvPr>
          <p:cNvSpPr/>
          <p:nvPr/>
        </p:nvSpPr>
        <p:spPr>
          <a:xfrm>
            <a:off x="380474" y="5580087"/>
            <a:ext cx="4050845" cy="90033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070110-40DD-DD4B-90D9-17D6D1D7A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117" y="4473632"/>
            <a:ext cx="388556" cy="3885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1E809F-8A19-2E48-82F1-7B1132656D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142" y="4322417"/>
            <a:ext cx="647724" cy="6413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F9617C-D527-CE49-BD37-68D638D042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433" y="4350222"/>
            <a:ext cx="532484" cy="5324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F74BD2-2537-214B-877E-851B7BCA18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577" y="4272940"/>
            <a:ext cx="1233856" cy="6413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EB7938-2696-AD4D-9852-42B5CFBD33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38" y="5718163"/>
            <a:ext cx="647724" cy="64772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B5E7F1E-CDDC-5C4E-BEA8-824741A47B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61" y="5730633"/>
            <a:ext cx="647724" cy="6477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0B013A6-4FCC-C648-9B26-2842FF43E9B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24" y="5733420"/>
            <a:ext cx="647724" cy="6477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07C5BB3-19B1-F248-BE2A-A826EC6706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399" y="5821624"/>
            <a:ext cx="532484" cy="5324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B2583C7-717C-3C45-A089-1FBAC8E5D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90" y="5876806"/>
            <a:ext cx="464178" cy="4567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34D0ED-20B7-0942-BF8A-05D55F29221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390" y="5790673"/>
            <a:ext cx="597572" cy="5943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1B2BF89-A451-4047-B652-9102E64F6C5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910" y="5955201"/>
            <a:ext cx="368368" cy="3664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B12838B-0005-6542-9AA2-34B0E4096F6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301" y="5836969"/>
            <a:ext cx="537732" cy="53486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E73917C-28A0-B549-8E67-FE1ED35008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06" y="2839217"/>
            <a:ext cx="647724" cy="6477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83191A1-C2CD-AB4F-BA67-56A20584B2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70" y="2913057"/>
            <a:ext cx="532484" cy="5324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62EF177-545B-C34D-A20F-0E62C72653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235" y="2923400"/>
            <a:ext cx="532484" cy="5324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6463D5E-61FC-4E42-AAE8-390BFA85667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486" y="4439534"/>
            <a:ext cx="464178" cy="45675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5EF86A3-59F4-8C46-A40D-B894A94619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5306" y="2886673"/>
            <a:ext cx="647724" cy="64132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D558A49-1B31-FF48-9357-965F9F9955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8702" y="3004802"/>
            <a:ext cx="464178" cy="4567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23125C8-046A-A441-A366-FAB753DB0E2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852" y="3068464"/>
            <a:ext cx="368368" cy="36640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2E947B7-1219-B34C-BABB-6DAD2786073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243" y="2950232"/>
            <a:ext cx="537732" cy="53486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36CC351-83FC-2042-9369-0E097E5051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220" y="3067328"/>
            <a:ext cx="388556" cy="38855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A820F3-DC58-E74F-A281-8C2A5FFD47C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431319" y="3221502"/>
            <a:ext cx="1652441" cy="138327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4A4A2E-380D-D44D-9FD7-F32A69CFA668}"/>
              </a:ext>
            </a:extLst>
          </p:cNvPr>
          <p:cNvCxnSpPr>
            <a:cxnSpLocks/>
            <a:stCxn id="18" idx="3"/>
            <a:endCxn id="34" idx="1"/>
          </p:cNvCxnSpPr>
          <p:nvPr/>
        </p:nvCxnSpPr>
        <p:spPr>
          <a:xfrm>
            <a:off x="4431320" y="4604776"/>
            <a:ext cx="1652440" cy="143725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8DD227-77EC-D743-8FAF-D1E3B9FA729F}"/>
              </a:ext>
            </a:extLst>
          </p:cNvPr>
          <p:cNvCxnSpPr>
            <a:cxnSpLocks/>
            <a:stCxn id="19" idx="3"/>
            <a:endCxn id="16" idx="1"/>
          </p:cNvCxnSpPr>
          <p:nvPr/>
        </p:nvCxnSpPr>
        <p:spPr>
          <a:xfrm flipV="1">
            <a:off x="4431319" y="3167528"/>
            <a:ext cx="1561522" cy="286272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531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599262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 and 31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£2.31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312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12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£3.12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320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 and 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£3.33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£2.99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1234p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 and 34 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£12.34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714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608706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312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12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£3.12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320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 and 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£3.33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£2.99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1234p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 and 34 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£12.34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797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783523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£3.12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320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 and 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£3.33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£2.99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1234p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 and 34 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£12.34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010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319879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£3.12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 and 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33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£3.33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£2.99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1234p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 and 34 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£12.34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504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82453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£3.12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 and 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33p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£3.33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£2.99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1234p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 and 34 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£12.34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091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466083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£3.12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 and 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33p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£3.33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1234p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 and 34 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£12.34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2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monies below.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8BE91-00E3-5644-A9E3-448832114DBE}"/>
              </a:ext>
            </a:extLst>
          </p:cNvPr>
          <p:cNvSpPr/>
          <p:nvPr/>
        </p:nvSpPr>
        <p:spPr>
          <a:xfrm>
            <a:off x="118275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839612-C31E-2C40-A7DA-8B7FCB7A51D7}"/>
              </a:ext>
            </a:extLst>
          </p:cNvPr>
          <p:cNvSpPr/>
          <p:nvPr/>
        </p:nvSpPr>
        <p:spPr>
          <a:xfrm>
            <a:off x="669234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85CDB5-7997-6A42-A443-AC70B1AC38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591" y="2884955"/>
            <a:ext cx="1786494" cy="992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A5AE98-76BC-7945-ACA4-D367390E88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42" y="3976101"/>
            <a:ext cx="823897" cy="8238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C2D744-9B76-6F4D-B7CF-460130AFEE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379" y="4086542"/>
            <a:ext cx="603014" cy="6030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27D552-3335-3546-AA7F-748CB1E8BF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054" y="4049113"/>
            <a:ext cx="677869" cy="6778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613DCE-198F-5043-96B3-A94DDBE7C9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250" y="3060167"/>
            <a:ext cx="887006" cy="8822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FE75BD-AE6F-D94E-A1CA-C21FE0A0E64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568" y="3989627"/>
            <a:ext cx="809800" cy="7968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095B86-F56C-6642-A405-8A1CAFB6CC1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180" y="2967694"/>
            <a:ext cx="1130009" cy="11188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8B75B2-1B16-F94C-92BF-D9C6340E069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802" y="2990925"/>
            <a:ext cx="1555474" cy="8084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6E8355-DD1A-A040-96C6-3A548A3B398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869" y="3501304"/>
            <a:ext cx="688061" cy="6843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02100F-703F-1849-B1C0-5EC98828C00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203" y="4049113"/>
            <a:ext cx="1555185" cy="81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87081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31p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12p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£3.12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 and 20p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£3.20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333p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33p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£3.33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£2.99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1234p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£12 and 34p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£12.34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267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732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454533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 and 46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£2.46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£3.57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480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£4 and 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599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£5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£5.99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 and 75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£9.75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764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046826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357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£3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£3.57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480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£4 and 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599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£5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£5.99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 and 75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£9.75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270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092384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£3.57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480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£4 and 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599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£5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£5.99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 and 75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£9.75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928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591452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£3.57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£4 and 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599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£5 and 99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£5.99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 and 75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£9.75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47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43531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£3.57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£4 and 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£5 and 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£5.99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 and 75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£9.75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214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013840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£3.57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£4 and 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£5 and 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£5.99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£9 and 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£9.75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 and 57 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£10.57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8967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6AE2EA-6721-DB49-AF58-1C3E9202C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45496"/>
              </p:ext>
            </p:extLst>
          </p:nvPr>
        </p:nvGraphicFramePr>
        <p:xfrm>
          <a:off x="1325145" y="2723357"/>
          <a:ext cx="9541709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2627">
                  <a:extLst>
                    <a:ext uri="{9D8B030D-6E8A-4147-A177-3AD203B41FA5}">
                      <a16:colId xmlns:a16="http://schemas.microsoft.com/office/drawing/2014/main" val="24875614"/>
                    </a:ext>
                  </a:extLst>
                </a:gridCol>
                <a:gridCol w="4015946">
                  <a:extLst>
                    <a:ext uri="{9D8B030D-6E8A-4147-A177-3AD203B41FA5}">
                      <a16:colId xmlns:a16="http://schemas.microsoft.com/office/drawing/2014/main" val="2589073748"/>
                    </a:ext>
                  </a:extLst>
                </a:gridCol>
                <a:gridCol w="2733136">
                  <a:extLst>
                    <a:ext uri="{9D8B030D-6E8A-4147-A177-3AD203B41FA5}">
                      <a16:colId xmlns:a16="http://schemas.microsoft.com/office/drawing/2014/main" val="126258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 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</a:rPr>
                        <a:t> 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 a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nd 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 </a:t>
                      </a:r>
                      <a:r>
                        <a:rPr lang="en-US" sz="2400" b="0" dirty="0">
                          <a:latin typeface="OpenDyslexicAlta" pitchFamily="2" charset="77"/>
                        </a:rPr>
                        <a:t>p 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£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r>
                        <a:rPr lang="en-US" sz="2400" b="0" dirty="0">
                          <a:latin typeface="OpenDyslexicAlta" pitchFamily="2" charset="77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___</a:t>
                      </a:r>
                      <a:endParaRPr lang="en-US" sz="2400" b="0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9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123p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 and 23p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£1.23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74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246p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 and 46p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£2.46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43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£3 and 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£3.57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94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£4 and 80p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£4.80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54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599p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£5 and 99p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£5.99</a:t>
                      </a:r>
                      <a:endParaRPr lang="en-US" sz="2400" b="0" u="none" dirty="0"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71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975p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£9 and 75p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£9.75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7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u="none" dirty="0">
                          <a:latin typeface="OpenDyslexicAlta" pitchFamily="2" charset="77"/>
                        </a:rPr>
                        <a:t>1057p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£10 and 57p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u="none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£10.57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37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159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Some friends are debating how to convert 1204p into pounds.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says, “It will be £12.4.”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“It will be £12.04.”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“It will be £120.4.”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is correct? Why are the other two friends incorrect?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28555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001866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Some friends are debating how to convert 1204p into pounds.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says, “It will be £12.4.”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“It will be £12.04.”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says, “It will be £120.4.”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Ruth is correct. If I know that 999p is £9.99, then £10 is equal to 1000p. So, 1204p will be equal to £12.04. When converting a four-digit amount of pence into pounds and pence, the ones and tens digits are pence and the hundreds and thousands digits are pounds digits. Eve has removed the zero place-holder in the tens place when converting. Yasmin has made a place value error when converting. Neither has made sure their pence amount is two digits long either.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8931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monies below.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boxes have totals of 78. However, the purple box shows £78, whereas the green box shows 78 p.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8BE91-00E3-5644-A9E3-448832114DBE}"/>
              </a:ext>
            </a:extLst>
          </p:cNvPr>
          <p:cNvSpPr/>
          <p:nvPr/>
        </p:nvSpPr>
        <p:spPr>
          <a:xfrm>
            <a:off x="118275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795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839612-C31E-2C40-A7DA-8B7FCB7A51D7}"/>
              </a:ext>
            </a:extLst>
          </p:cNvPr>
          <p:cNvSpPr/>
          <p:nvPr/>
        </p:nvSpPr>
        <p:spPr>
          <a:xfrm>
            <a:off x="6692347" y="2786305"/>
            <a:ext cx="4316896" cy="2160104"/>
          </a:xfrm>
          <a:prstGeom prst="rect">
            <a:avLst/>
          </a:prstGeom>
          <a:solidFill>
            <a:schemeClr val="bg1"/>
          </a:solidFill>
          <a:ln w="38100">
            <a:solidFill>
              <a:srgbClr val="23D1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85CDB5-7997-6A42-A443-AC70B1AC38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8591" y="2884955"/>
            <a:ext cx="1786494" cy="992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A5AE98-76BC-7945-ACA4-D367390E88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42" y="3976101"/>
            <a:ext cx="823897" cy="8238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C2D744-9B76-6F4D-B7CF-460130AFEE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379" y="4086542"/>
            <a:ext cx="603014" cy="6030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27D552-3335-3546-AA7F-748CB1E8BF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054" y="4049113"/>
            <a:ext cx="677869" cy="6778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613DCE-198F-5043-96B3-A94DDBE7C9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250" y="3060167"/>
            <a:ext cx="887006" cy="8822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FE75BD-AE6F-D94E-A1CA-C21FE0A0E64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568" y="3989627"/>
            <a:ext cx="809800" cy="7968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095B86-F56C-6642-A405-8A1CAFB6CC1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180" y="2967694"/>
            <a:ext cx="1130009" cy="11188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8B75B2-1B16-F94C-92BF-D9C6340E069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5802" y="2990925"/>
            <a:ext cx="1555474" cy="80849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6E8355-DD1A-A040-96C6-3A548A3B398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869" y="3501304"/>
            <a:ext cx="688061" cy="6843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E7DF36-80ED-2E47-872E-63C4C22D349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203" y="4049113"/>
            <a:ext cx="1555185" cy="81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311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£12.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£2.50 using three of the coins above.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pence.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19FC9-1ADD-6645-AB97-DE52DA1943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188" y="2894771"/>
            <a:ext cx="647724" cy="647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4143F-ADF6-B742-AA51-134BDFBDD2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6" y="2787674"/>
            <a:ext cx="1233856" cy="641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96323-4D16-934C-BE17-9B72013E78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948" y="2692389"/>
            <a:ext cx="647724" cy="647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03CD5-49EE-BB44-B54B-EF0E56AEF2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708" y="2894771"/>
            <a:ext cx="647724" cy="647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54FBD-0CDF-2F4B-9D08-EC7BD410B8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228" y="2692389"/>
            <a:ext cx="647724" cy="641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E4D661-F4E0-6642-897D-ECF6414227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954571"/>
            <a:ext cx="647724" cy="641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92B2B3-406F-754D-B6C1-EB5D39F624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088" y="2842095"/>
            <a:ext cx="532484" cy="532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B072DF-6717-DA45-A07A-ECB0A99550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774" y="3180300"/>
            <a:ext cx="388556" cy="388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5A6539-B463-4D44-91A1-69174E5B14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98" y="3077386"/>
            <a:ext cx="597572" cy="594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991F9A-8851-DA4A-A337-EB08897A2A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30" y="2658893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264941-BAE4-D743-B441-9D61785FEF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42" y="3061033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BB715F-CC63-C141-98C7-19ABE27AE3A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960" y="266639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EBEA9A-1C96-6040-BBA3-310430BB5F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70" y="2624248"/>
            <a:ext cx="597572" cy="5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78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£12. </a:t>
            </a:r>
            <a:r>
              <a:rPr lang="en-GB" sz="2200" b="1" dirty="0">
                <a:solidFill>
                  <a:srgbClr val="FF3860"/>
                </a:solidFill>
              </a:rPr>
              <a:t>(True)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£2.50 using three of the coins above.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pence.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19FC9-1ADD-6645-AB97-DE52DA1943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188" y="2894771"/>
            <a:ext cx="647724" cy="647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4143F-ADF6-B742-AA51-134BDFBDD2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6" y="2787674"/>
            <a:ext cx="1233856" cy="641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96323-4D16-934C-BE17-9B72013E78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948" y="2692389"/>
            <a:ext cx="647724" cy="647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03CD5-49EE-BB44-B54B-EF0E56AEF2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708" y="2894771"/>
            <a:ext cx="647724" cy="647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54FBD-0CDF-2F4B-9D08-EC7BD410B8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228" y="2692389"/>
            <a:ext cx="647724" cy="641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E4D661-F4E0-6642-897D-ECF6414227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954571"/>
            <a:ext cx="647724" cy="641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92B2B3-406F-754D-B6C1-EB5D39F624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088" y="2842095"/>
            <a:ext cx="532484" cy="532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B072DF-6717-DA45-A07A-ECB0A99550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774" y="3180300"/>
            <a:ext cx="388556" cy="388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5A6539-B463-4D44-91A1-69174E5B14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98" y="3077386"/>
            <a:ext cx="597572" cy="594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991F9A-8851-DA4A-A337-EB08897A2A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30" y="2658893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264941-BAE4-D743-B441-9D61785FEF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42" y="3061033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BB715F-CC63-C141-98C7-19ABE27AE3A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960" y="266639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EBEA9A-1C96-6040-BBA3-310430BB5F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70" y="2624248"/>
            <a:ext cx="597572" cy="5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90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£12. </a:t>
            </a:r>
            <a:r>
              <a:rPr lang="en-GB" sz="2200" b="1" dirty="0">
                <a:solidFill>
                  <a:srgbClr val="FF3860"/>
                </a:solidFill>
              </a:rPr>
              <a:t>(True)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£2.50 using three of the coins above. </a:t>
            </a:r>
            <a:r>
              <a:rPr lang="en-GB" sz="2200" b="1" dirty="0">
                <a:solidFill>
                  <a:srgbClr val="FF3860"/>
                </a:solidFill>
              </a:rPr>
              <a:t>(False – using two, yes…)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pence.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19FC9-1ADD-6645-AB97-DE52DA1943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188" y="2894771"/>
            <a:ext cx="647724" cy="647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4143F-ADF6-B742-AA51-134BDFBDD2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6" y="2787674"/>
            <a:ext cx="1233856" cy="641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96323-4D16-934C-BE17-9B72013E78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948" y="2692389"/>
            <a:ext cx="647724" cy="647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03CD5-49EE-BB44-B54B-EF0E56AEF2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708" y="2894771"/>
            <a:ext cx="647724" cy="647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54FBD-0CDF-2F4B-9D08-EC7BD410B8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228" y="2692389"/>
            <a:ext cx="647724" cy="641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E4D661-F4E0-6642-897D-ECF6414227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954571"/>
            <a:ext cx="647724" cy="641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92B2B3-406F-754D-B6C1-EB5D39F624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088" y="2842095"/>
            <a:ext cx="532484" cy="532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B072DF-6717-DA45-A07A-ECB0A99550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774" y="3180300"/>
            <a:ext cx="388556" cy="388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5A6539-B463-4D44-91A1-69174E5B14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98" y="3077386"/>
            <a:ext cx="597572" cy="594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991F9A-8851-DA4A-A337-EB08897A2A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30" y="2658893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264941-BAE4-D743-B441-9D61785FEF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42" y="3061033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BB715F-CC63-C141-98C7-19ABE27AE3A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960" y="266639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EBEA9A-1C96-6040-BBA3-310430BB5F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70" y="2624248"/>
            <a:ext cx="597572" cy="5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27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0186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are each of the statements below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an amount greater than £12. </a:t>
            </a:r>
            <a:r>
              <a:rPr lang="en-GB" sz="2200" b="1" dirty="0">
                <a:solidFill>
                  <a:srgbClr val="FF3860"/>
                </a:solidFill>
              </a:rPr>
              <a:t>(True)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 can make £2.50 using three of the coins above. </a:t>
            </a:r>
            <a:r>
              <a:rPr lang="en-GB" sz="2200" b="1" dirty="0">
                <a:solidFill>
                  <a:srgbClr val="FF3860"/>
                </a:solidFill>
              </a:rPr>
              <a:t>(False – using two, yes…)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 sum of the coins and notes is an odd amount of pence. </a:t>
            </a:r>
            <a:r>
              <a:rPr lang="en-GB" sz="2200" b="1" dirty="0">
                <a:solidFill>
                  <a:srgbClr val="FF3860"/>
                </a:solidFill>
              </a:rPr>
              <a:t>(False – 1340p)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19FC9-1ADD-6645-AB97-DE52DA1943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188" y="2894771"/>
            <a:ext cx="647724" cy="647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E4143F-ADF6-B742-AA51-134BDFBDD2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66" y="2787674"/>
            <a:ext cx="1233856" cy="641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D96323-4D16-934C-BE17-9B72013E78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948" y="2692389"/>
            <a:ext cx="647724" cy="647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03CD5-49EE-BB44-B54B-EF0E56AEF2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708" y="2894771"/>
            <a:ext cx="647724" cy="6477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A54FBD-0CDF-2F4B-9D08-EC7BD410B8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228" y="2692389"/>
            <a:ext cx="647724" cy="6413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E4D661-F4E0-6642-897D-ECF6414227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954571"/>
            <a:ext cx="647724" cy="6413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92B2B3-406F-754D-B6C1-EB5D39F624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088" y="2842095"/>
            <a:ext cx="532484" cy="532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B072DF-6717-DA45-A07A-ECB0A99550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4774" y="3180300"/>
            <a:ext cx="388556" cy="388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5A6539-B463-4D44-91A1-69174E5B14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98" y="3077386"/>
            <a:ext cx="597572" cy="5943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991F9A-8851-DA4A-A337-EB08897A2A0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230" y="2658893"/>
            <a:ext cx="368368" cy="3664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264941-BAE4-D743-B441-9D61785FEF2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642" y="3061033"/>
            <a:ext cx="537732" cy="5348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BB715F-CC63-C141-98C7-19ABE27AE3A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960" y="2666395"/>
            <a:ext cx="464178" cy="456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EBEA9A-1C96-6040-BBA3-310430BB5F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870" y="2624248"/>
            <a:ext cx="597572" cy="5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5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help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90BA45-BEDF-704C-9181-5AF939B76A7F}"/>
              </a:ext>
            </a:extLst>
          </p:cNvPr>
          <p:cNvSpPr/>
          <p:nvPr/>
        </p:nvSpPr>
        <p:spPr>
          <a:xfrm>
            <a:off x="2478843" y="2368718"/>
            <a:ext cx="3437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I have three coins and Bumble has one note, </a:t>
            </a:r>
            <a:b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have the most money.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only sometimes true. Although most three coin combinations are less than most notes, three £2 coins are more than a £5 note.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478843" y="2368718"/>
            <a:ext cx="3437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If I have three coins and Bumble has one note, </a:t>
            </a:r>
            <a:b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 have the most money.</a:t>
            </a:r>
          </a:p>
        </p:txBody>
      </p:sp>
    </p:spTree>
    <p:extLst>
      <p:ext uri="{BB962C8B-B14F-4D97-AF65-F5344CB8AC3E}">
        <p14:creationId xmlns:p14="http://schemas.microsoft.com/office/powerpoint/2010/main" val="3694482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replica notes and coins and pictorial representations to help me use the £__.__ format for representing pounds and pence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replica notes and coins and pictorial representations to help me use the £__.__ format for representing pounds and pence</a:t>
            </a:r>
          </a:p>
        </p:txBody>
      </p:sp>
    </p:spTree>
    <p:extLst>
      <p:ext uri="{BB962C8B-B14F-4D97-AF65-F5344CB8AC3E}">
        <p14:creationId xmlns:p14="http://schemas.microsoft.com/office/powerpoint/2010/main" val="428004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FA212C-56AE-5B41-8C88-643D8A321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891" y="2776620"/>
            <a:ext cx="388556" cy="388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604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CB9D1B-E0DA-6143-BFE6-90463BC94E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70" y="2688900"/>
            <a:ext cx="647724" cy="6413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07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8094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FA212C-56AE-5B41-8C88-643D8A321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891" y="2776620"/>
            <a:ext cx="388556" cy="388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604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CB9D1B-E0DA-6143-BFE6-90463BC94E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70" y="2688900"/>
            <a:ext cx="647724" cy="6413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07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5279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FA212C-56AE-5B41-8C88-643D8A321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891" y="2776620"/>
            <a:ext cx="388556" cy="388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604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CB9D1B-E0DA-6143-BFE6-90463BC94E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70" y="2688900"/>
            <a:ext cx="647724" cy="6413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07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83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9980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FA212C-56AE-5B41-8C88-643D8A321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891" y="2776620"/>
            <a:ext cx="388556" cy="388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604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CB9D1B-E0DA-6143-BFE6-90463BC94E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70" y="2688900"/>
            <a:ext cx="647724" cy="6413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07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83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2865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use decimal notation for pounds and pence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monies shown, complete the sentences below.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FA212C-56AE-5B41-8C88-643D8A3212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891" y="2776620"/>
            <a:ext cx="388556" cy="388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AE8805-9EFD-0E43-8026-67146D6FA85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234" y="2635365"/>
            <a:ext cx="597572" cy="5943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281DEB-FE41-AC4F-9E47-DD7C89017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604" y="2673858"/>
            <a:ext cx="647724" cy="6477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D3C181B-88B3-7D43-B46A-F8C50CBFFC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908" y="2681347"/>
            <a:ext cx="537732" cy="5348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CFABEB-D4BD-724E-AA3D-1D75C15B446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478" y="2742674"/>
            <a:ext cx="464178" cy="4567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0CB9D1B-E0DA-6143-BFE6-90463BC94E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70" y="2688900"/>
            <a:ext cx="647724" cy="64132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12A91A5-507C-5842-A6FC-0D16828DAA7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173" y="2719849"/>
            <a:ext cx="532484" cy="5324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46E2F2-3545-8041-B26D-79C69B17CC1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207" y="2731478"/>
            <a:ext cx="532484" cy="532484"/>
          </a:xfrm>
          <a:prstGeom prst="rect">
            <a:avLst/>
          </a:prstGeom>
        </p:spPr>
      </p:pic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EFD1424-B002-434D-948D-765731FE605D}"/>
              </a:ext>
            </a:extLst>
          </p:cNvPr>
          <p:cNvSpPr/>
          <p:nvPr/>
        </p:nvSpPr>
        <p:spPr>
          <a:xfrm>
            <a:off x="948804" y="3605668"/>
            <a:ext cx="10515600" cy="254191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endParaRPr lang="en-US" sz="2400" b="1" u="sng" dirty="0">
              <a:solidFill>
                <a:srgbClr val="FF38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There is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83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  <a:cs typeface="Calibri" panose="020F0502020204030204" pitchFamily="34" charset="0"/>
              </a:rPr>
              <a:t>pence.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and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p.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In total, there is £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83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0366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2" ma:contentTypeDescription="Create a new document." ma:contentTypeScope="" ma:versionID="0f748e75b647f77cc8ffcf4ab0f4109e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4e934e192287f03b4cdec18b1ffb110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C6E598-F557-4BAB-8571-06ACE2EF27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BA2685-3603-42F5-B495-FC4FD2FAC3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4F4390-C867-4A05-93DD-5EDAD5203BAF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14159</TotalTime>
  <Words>2995</Words>
  <Application>Microsoft Macintosh PowerPoint</Application>
  <PresentationFormat>Widescreen</PresentationFormat>
  <Paragraphs>710</Paragraphs>
  <Slides>46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Lato Light</vt:lpstr>
      <vt:lpstr>Muli</vt:lpstr>
      <vt:lpstr>OpenDyslexicAlta</vt:lpstr>
      <vt:lpstr>Calibri</vt:lpstr>
      <vt:lpstr>Wingdings</vt:lpstr>
      <vt:lpstr>Lato</vt:lpstr>
      <vt:lpstr>Office Theme</vt:lpstr>
      <vt:lpstr>PowerPoint Presentation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  <vt:lpstr>To be able to use decimal notation for pounds and pence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733</cp:revision>
  <cp:lastPrinted>2023-04-24T09:47:02Z</cp:lastPrinted>
  <dcterms:created xsi:type="dcterms:W3CDTF">2018-08-06T08:16:18Z</dcterms:created>
  <dcterms:modified xsi:type="dcterms:W3CDTF">2023-04-24T09:47:05Z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  <property fmtid="{D5CDD505-2E9C-101B-9397-08002B2CF9AE}" pid="3" name="MediaServiceImageTags">
    <vt:lpwstr/>
  </property>
</Properties>
</file>