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0" r:id="rId2"/>
    <p:sldId id="321" r:id="rId3"/>
    <p:sldId id="346" r:id="rId4"/>
    <p:sldId id="349" r:id="rId5"/>
    <p:sldId id="376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69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70" r:id="rId26"/>
    <p:sldId id="371" r:id="rId27"/>
    <p:sldId id="372" r:id="rId28"/>
    <p:sldId id="348" r:id="rId29"/>
    <p:sldId id="374" r:id="rId30"/>
    <p:sldId id="375" r:id="rId31"/>
  </p:sldIdLst>
  <p:sldSz cx="12192000" cy="6858000"/>
  <p:notesSz cx="6858000" cy="9144000"/>
  <p:embeddedFontLst>
    <p:embeddedFont>
      <p:font typeface="Lato Light" panose="020F0302020204030203" pitchFamily="34" charset="0"/>
      <p:regular r:id="rId34"/>
    </p:embeddedFont>
    <p:embeddedFont>
      <p:font typeface="Lato" panose="020F0502020204030203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DyslexicAlta" panose="00000500000000000000" pitchFamily="2" charset="0"/>
      <p:regular r:id="rId41"/>
      <p:bold r:id="rId42"/>
      <p:italic r:id="rId43"/>
      <p:boldItalic r:id="rId44"/>
    </p:embeddedFont>
    <p:embeddedFont>
      <p:font typeface="Muli" panose="020B0604020202020204" charset="0"/>
      <p:regular r:id="rId45"/>
      <p:bold r:id="rId46"/>
      <p:italic r:id="rId47"/>
      <p:boldItalic r:id="rId48"/>
    </p:embeddedFont>
    <p:embeddedFont>
      <p:font typeface="OpenDyslexic" panose="00000500000000000000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3273DC"/>
    <a:srgbClr val="209CEE"/>
    <a:srgbClr val="FFDD57"/>
    <a:srgbClr val="7957D5"/>
    <a:srgbClr val="23D160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10" autoAdjust="0"/>
    <p:restoredTop sz="87384" autoAdjust="0"/>
  </p:normalViewPr>
  <p:slideViewPr>
    <p:cSldViewPr snapToGrid="0" snapToObjects="1">
      <p:cViewPr>
        <p:scale>
          <a:sx n="66" d="100"/>
          <a:sy n="66" d="100"/>
        </p:scale>
        <p:origin x="-384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2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0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1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5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0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6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74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5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28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5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15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79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30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64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10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0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75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619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1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66A0-413B-D942-BD25-0759297794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7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4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0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0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5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4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11" Type="http://schemas.openxmlformats.org/officeDocument/2006/relationships/image" Target="../media/image34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11" Type="http://schemas.openxmlformats.org/officeDocument/2006/relationships/image" Target="../media/image37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11" Type="http://schemas.openxmlformats.org/officeDocument/2006/relationships/image" Target="../media/image22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11" Type="http://schemas.openxmlformats.org/officeDocument/2006/relationships/image" Target="../media/image25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emf"/><Relationship Id="rId11" Type="http://schemas.openxmlformats.org/officeDocument/2006/relationships/image" Target="../media/image28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11" Type="http://schemas.openxmlformats.org/officeDocument/2006/relationships/image" Target="../media/image31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</a:t>
            </a:r>
            <a:r>
              <a:rPr lang="en-GB" dirty="0"/>
              <a:t>1 </a:t>
            </a:r>
            <a:br>
              <a:rPr lang="en-GB" dirty="0"/>
            </a:br>
            <a:r>
              <a:rPr lang="en-GB" dirty="0"/>
              <a:t>Autumn Block 3: Properties of </a:t>
            </a:r>
            <a:r>
              <a:rPr lang="en-GB" dirty="0" smtClean="0"/>
              <a:t>Shape</a:t>
            </a:r>
            <a:endParaRPr lang="en-GB" dirty="0"/>
          </a:p>
          <a:p>
            <a:r>
              <a:rPr lang="en-GB" dirty="0"/>
              <a:t>Lesson 1: To be able to recognise and name 3-D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3 – Properties of </a:t>
            </a:r>
            <a:r>
              <a:rPr lang="en-GB" dirty="0" smtClean="0"/>
              <a:t>Shape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Autumn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 </a:t>
            </a:r>
            <a:r>
              <a:rPr lang="en-GB" sz="2000" b="1" dirty="0" smtClean="0">
                <a:solidFill>
                  <a:schemeClr val="bg1"/>
                </a:solidFill>
              </a:rPr>
              <a:t>QYEXUVP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3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00FB7CD-0B79-A447-9FB4-994C26CC46E3}"/>
              </a:ext>
            </a:extLst>
          </p:cNvPr>
          <p:cNvCxnSpPr>
            <a:cxnSpLocks/>
          </p:cNvCxnSpPr>
          <p:nvPr/>
        </p:nvCxnSpPr>
        <p:spPr>
          <a:xfrm flipV="1">
            <a:off x="4652118" y="5439922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4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a variety of 3-D shapes, each in its own opaque bag.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place a hand in a bag and guess which shape is inside it.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Can they explain why it’s a cone, pyramid, cube, cuboid, sphere or cylinder?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clues have made them choose the shape name?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C17837-1ABD-0144-818D-2C13B662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13" y="1311839"/>
            <a:ext cx="2438896" cy="2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6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4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xmlns="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xmlns="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xmlns="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xmlns="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xmlns="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1 - Autumn Block 3 – Properties of </a:t>
            </a:r>
            <a:r>
              <a:rPr lang="en-GB" sz="1400" dirty="0" smtClean="0"/>
              <a:t>Shape </a:t>
            </a:r>
            <a:r>
              <a:rPr lang="en-GB" sz="1400" dirty="0"/>
              <a:t>- Lesson 1 - To be able to recognise and name 3-D shapes 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xmlns="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xmlns="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xmlns="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xmlns="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xmlns="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xmlns="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xmlns="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xmlns="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xmlns="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xmlns="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xmlns="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xmlns="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 (continued):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xmlns="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xmlns="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xmlns="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xmlns="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xmlns="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xmlns="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969A1A1-4A19-2648-9D1A-72A04B9EC016}"/>
              </a:ext>
            </a:extLst>
          </p:cNvPr>
          <p:cNvSpPr/>
          <p:nvPr/>
        </p:nvSpPr>
        <p:spPr>
          <a:xfrm>
            <a:off x="838200" y="2468683"/>
            <a:ext cx="4708628" cy="15605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OpenDyslexicAlta" pitchFamily="2" charset="77"/>
              </a:rPr>
              <a:t>Build your own model. Ask your partner to describe it!</a:t>
            </a:r>
          </a:p>
        </p:txBody>
      </p:sp>
    </p:spTree>
    <p:extLst>
      <p:ext uri="{BB962C8B-B14F-4D97-AF65-F5344CB8AC3E}">
        <p14:creationId xmlns:p14="http://schemas.microsoft.com/office/powerpoint/2010/main" val="381477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:a16="http://schemas.microsoft.com/office/drawing/2014/main" xmlns="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:a16="http://schemas.microsoft.com/office/drawing/2014/main" xmlns="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066A042-9300-1B41-ADD8-4D1142A09194}"/>
              </a:ext>
            </a:extLst>
          </p:cNvPr>
          <p:cNvSpPr/>
          <p:nvPr/>
        </p:nvSpPr>
        <p:spPr>
          <a:xfrm>
            <a:off x="1064847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724241A3-46AD-5840-B484-78D4A41E8AE7}"/>
              </a:ext>
            </a:extLst>
          </p:cNvPr>
          <p:cNvSpPr/>
          <p:nvPr/>
        </p:nvSpPr>
        <p:spPr>
          <a:xfrm>
            <a:off x="4413699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3FD97070-2C53-7345-A97B-1CC0E779949E}"/>
              </a:ext>
            </a:extLst>
          </p:cNvPr>
          <p:cNvSpPr/>
          <p:nvPr/>
        </p:nvSpPr>
        <p:spPr>
          <a:xfrm>
            <a:off x="6011941" y="3509684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06C5FB6E-0A11-7A4D-B6EB-BF9C64355E3B}"/>
              </a:ext>
            </a:extLst>
          </p:cNvPr>
          <p:cNvSpPr/>
          <p:nvPr/>
        </p:nvSpPr>
        <p:spPr>
          <a:xfrm>
            <a:off x="2368432" y="3258043"/>
            <a:ext cx="1915616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77ABB1A2-209D-5243-9BDA-BDF6595790EA}"/>
              </a:ext>
            </a:extLst>
          </p:cNvPr>
          <p:cNvSpPr/>
          <p:nvPr/>
        </p:nvSpPr>
        <p:spPr>
          <a:xfrm rot="16200000">
            <a:off x="7295645" y="3175755"/>
            <a:ext cx="1196019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6BD4EF53-46B3-E143-9D15-931CFAC15996}"/>
              </a:ext>
            </a:extLst>
          </p:cNvPr>
          <p:cNvSpPr/>
          <p:nvPr/>
        </p:nvSpPr>
        <p:spPr>
          <a:xfrm>
            <a:off x="7355796" y="4347661"/>
            <a:ext cx="1261388" cy="108433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D4165A5C-35EE-FA4A-AA3C-275E31C0BBC7}"/>
              </a:ext>
            </a:extLst>
          </p:cNvPr>
          <p:cNvSpPr/>
          <p:nvPr/>
        </p:nvSpPr>
        <p:spPr>
          <a:xfrm>
            <a:off x="4798953" y="4608567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A7EB842E-A757-754A-970A-878DFE763032}"/>
              </a:ext>
            </a:extLst>
          </p:cNvPr>
          <p:cNvSpPr/>
          <p:nvPr/>
        </p:nvSpPr>
        <p:spPr>
          <a:xfrm>
            <a:off x="2363068" y="4574099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9110B6A6-DAEF-2140-93C3-021A89B60E7D}"/>
              </a:ext>
            </a:extLst>
          </p:cNvPr>
          <p:cNvSpPr/>
          <p:nvPr/>
        </p:nvSpPr>
        <p:spPr>
          <a:xfrm>
            <a:off x="5599200" y="578416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49E4D4B3-442C-154B-B973-E844C1338932}"/>
              </a:ext>
            </a:extLst>
          </p:cNvPr>
          <p:cNvSpPr/>
          <p:nvPr/>
        </p:nvSpPr>
        <p:spPr>
          <a:xfrm>
            <a:off x="2588414" y="581583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B76640EB-34DA-AD41-8E82-CDC03CA8A8F7}"/>
              </a:ext>
            </a:extLst>
          </p:cNvPr>
          <p:cNvSpPr/>
          <p:nvPr/>
        </p:nvSpPr>
        <p:spPr>
          <a:xfrm>
            <a:off x="3455895" y="4815633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F3EF13DB-57BE-0343-BD3C-6FCC9E81DC8B}"/>
              </a:ext>
            </a:extLst>
          </p:cNvPr>
          <p:cNvSpPr/>
          <p:nvPr/>
        </p:nvSpPr>
        <p:spPr>
          <a:xfrm>
            <a:off x="5910015" y="483131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C4F8A3FF-ADAC-474D-B5F9-F10EFE8D91F1}"/>
              </a:ext>
            </a:extLst>
          </p:cNvPr>
          <p:cNvSpPr/>
          <p:nvPr/>
        </p:nvSpPr>
        <p:spPr>
          <a:xfrm>
            <a:off x="1034752" y="4798606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3A0C9FAA-8805-5C41-83C9-BB1A73C7D894}"/>
              </a:ext>
            </a:extLst>
          </p:cNvPr>
          <p:cNvSpPr/>
          <p:nvPr/>
        </p:nvSpPr>
        <p:spPr>
          <a:xfrm>
            <a:off x="4151183" y="6172205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30F8EFEB-A7D8-1348-9C61-39B7BF893DF2}"/>
              </a:ext>
            </a:extLst>
          </p:cNvPr>
          <p:cNvSpPr/>
          <p:nvPr/>
        </p:nvSpPr>
        <p:spPr>
          <a:xfrm>
            <a:off x="954439" y="60705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62ACBE56-02C6-B841-9685-1EAF4CB0377E}"/>
              </a:ext>
            </a:extLst>
          </p:cNvPr>
          <p:cNvSpPr/>
          <p:nvPr/>
        </p:nvSpPr>
        <p:spPr>
          <a:xfrm>
            <a:off x="6806899" y="61184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729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xmlns="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xmlns="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6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tower is likely to fall over.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There are too many shapes without flat surfaces.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xmlns="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xmlns="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5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Using a selection of 3-D shapes, try to build the tallest tower possible.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2C44045F-B347-A94C-94ED-F708FFE82B05}"/>
              </a:ext>
            </a:extLst>
          </p:cNvPr>
          <p:cNvSpPr/>
          <p:nvPr/>
        </p:nvSpPr>
        <p:spPr>
          <a:xfrm>
            <a:off x="1620211" y="3756263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91759" y="3576943"/>
            <a:ext cx="799629" cy="1111063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F1D3335E-973F-E441-95A4-28CE2F010E0F}"/>
              </a:ext>
            </a:extLst>
          </p:cNvPr>
          <p:cNvSpPr/>
          <p:nvPr/>
        </p:nvSpPr>
        <p:spPr>
          <a:xfrm>
            <a:off x="5682232" y="306064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213" y="2732374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xmlns="" id="{3B9CDA73-E179-E345-8C9E-D56AE43680F4}"/>
              </a:ext>
            </a:extLst>
          </p:cNvPr>
          <p:cNvSpPr/>
          <p:nvPr/>
        </p:nvSpPr>
        <p:spPr>
          <a:xfrm rot="5400000">
            <a:off x="4450765" y="5025952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CEA2F9-2AC3-F948-B1E0-896B19258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569" y="5090029"/>
            <a:ext cx="916151" cy="9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ED159C1-F14A-6F4A-8B6C-D2847955D95F}"/>
              </a:ext>
            </a:extLst>
          </p:cNvPr>
          <p:cNvSpPr/>
          <p:nvPr/>
        </p:nvSpPr>
        <p:spPr>
          <a:xfrm>
            <a:off x="8382000" y="3731092"/>
            <a:ext cx="2810933" cy="2280836"/>
          </a:xfrm>
          <a:prstGeom prst="rect">
            <a:avLst/>
          </a:prstGeom>
          <a:solidFill>
            <a:srgbClr val="327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341087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3-D shape hidden could be a cube,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could also be a cuboid, as shown.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4149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1 - Autumn Block 3 – Properties of </a:t>
            </a:r>
            <a:r>
              <a:rPr lang="en-GB" sz="1400" dirty="0" smtClean="0"/>
              <a:t>Shape </a:t>
            </a:r>
            <a:r>
              <a:rPr lang="en-GB" sz="1400" dirty="0"/>
              <a:t>- Lesson 1 - To be able to recognise and name 3-D shapes </a:t>
            </a:r>
          </a:p>
        </p:txBody>
      </p:sp>
    </p:spTree>
    <p:extLst>
      <p:ext uri="{BB962C8B-B14F-4D97-AF65-F5344CB8AC3E}">
        <p14:creationId xmlns:p14="http://schemas.microsoft.com/office/powerpoint/2010/main" val="191579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red bead doesn’t belong as it is a sphere, whereas the other three shapes are all cubes.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94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xmlns="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xmlns="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6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8241</TotalTime>
  <Words>1414</Words>
  <Application>Microsoft Office PowerPoint</Application>
  <PresentationFormat>Custom</PresentationFormat>
  <Paragraphs>357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Lato Light</vt:lpstr>
      <vt:lpstr>Wingdings</vt:lpstr>
      <vt:lpstr>Lato</vt:lpstr>
      <vt:lpstr>Calibri</vt:lpstr>
      <vt:lpstr>OpenDyslexicAlta</vt:lpstr>
      <vt:lpstr>Muli</vt:lpstr>
      <vt:lpstr>OpenDyslexic</vt:lpstr>
      <vt:lpstr>Office Theme</vt:lpstr>
      <vt:lpstr>PowerPoint Presentation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266</cp:revision>
  <cp:lastPrinted>2019-06-17T16:19:05Z</cp:lastPrinted>
  <dcterms:created xsi:type="dcterms:W3CDTF">2018-08-06T08:16:18Z</dcterms:created>
  <dcterms:modified xsi:type="dcterms:W3CDTF">2020-12-31T14:51:19Z</dcterms:modified>
</cp:coreProperties>
</file>