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0" r:id="rId2"/>
    <p:sldId id="321" r:id="rId3"/>
    <p:sldId id="372" r:id="rId4"/>
    <p:sldId id="446" r:id="rId5"/>
    <p:sldId id="414" r:id="rId6"/>
    <p:sldId id="447" r:id="rId7"/>
    <p:sldId id="448" r:id="rId8"/>
    <p:sldId id="452" r:id="rId9"/>
    <p:sldId id="451" r:id="rId10"/>
    <p:sldId id="449" r:id="rId11"/>
    <p:sldId id="450" r:id="rId12"/>
    <p:sldId id="453" r:id="rId13"/>
    <p:sldId id="454" r:id="rId14"/>
    <p:sldId id="458" r:id="rId15"/>
    <p:sldId id="457" r:id="rId16"/>
    <p:sldId id="456" r:id="rId17"/>
    <p:sldId id="455" r:id="rId18"/>
    <p:sldId id="459" r:id="rId19"/>
    <p:sldId id="460" r:id="rId20"/>
    <p:sldId id="470" r:id="rId21"/>
    <p:sldId id="471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2" r:id="rId32"/>
    <p:sldId id="474" r:id="rId33"/>
    <p:sldId id="475" r:id="rId34"/>
    <p:sldId id="476" r:id="rId35"/>
    <p:sldId id="477" r:id="rId36"/>
    <p:sldId id="478" r:id="rId37"/>
    <p:sldId id="479" r:id="rId38"/>
    <p:sldId id="483" r:id="rId39"/>
    <p:sldId id="482" r:id="rId40"/>
    <p:sldId id="481" r:id="rId41"/>
    <p:sldId id="484" r:id="rId42"/>
    <p:sldId id="473" r:id="rId43"/>
    <p:sldId id="485" r:id="rId44"/>
    <p:sldId id="487" r:id="rId45"/>
    <p:sldId id="488" r:id="rId46"/>
    <p:sldId id="370" r:id="rId47"/>
    <p:sldId id="486" r:id="rId48"/>
    <p:sldId id="373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ato" panose="020F0502020204030203" pitchFamily="34" charset="0"/>
      <p:regular r:id="rId56"/>
      <p:bold r:id="rId57"/>
    </p:embeddedFont>
    <p:embeddedFont>
      <p:font typeface="OpenDyslexic" panose="020B0604020202020204" charset="0"/>
      <p:regular r:id="rId58"/>
      <p:bold r:id="rId59"/>
      <p:italic r:id="rId60"/>
      <p:boldItalic r:id="rId61"/>
    </p:embeddedFont>
    <p:embeddedFont>
      <p:font typeface="OpenDyslexicAlta" panose="020B0604020202020204" charset="0"/>
      <p:regular r:id="rId62"/>
      <p:bold r:id="rId63"/>
      <p:italic r:id="rId64"/>
      <p:boldItalic r:id="rId65"/>
    </p:embeddedFont>
    <p:embeddedFont>
      <p:font typeface="Lato Light" panose="020F0302020204030203" pitchFamily="34" charset="0"/>
      <p:regular r:id="rId66"/>
    </p:embeddedFont>
    <p:embeddedFont>
      <p:font typeface="Muli" panose="020B0604020202020204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57"/>
    <a:srgbClr val="FF3860"/>
    <a:srgbClr val="3273DC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0" autoAdjust="0"/>
    <p:restoredTop sz="87858" autoAdjust="0"/>
  </p:normalViewPr>
  <p:slideViewPr>
    <p:cSldViewPr snapToGrid="0" snapToObjects="1">
      <p:cViewPr>
        <p:scale>
          <a:sx n="67" d="100"/>
          <a:sy n="67" d="100"/>
        </p:scale>
        <p:origin x="-486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7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2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8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9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1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3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9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09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5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2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79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9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019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2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9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63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7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03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47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53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84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6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0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8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32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03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62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1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5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04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8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3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3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04/09/2020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1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</a:t>
            </a:r>
            <a:r>
              <a:rPr lang="en-GB" dirty="0" smtClean="0"/>
              <a:t>5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Term 1 Block 3: Fractions</a:t>
            </a:r>
          </a:p>
          <a:p>
            <a:r>
              <a:rPr lang="en-GB" dirty="0"/>
              <a:t>Lesson 1: To be able to simplify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bar models have half shaded in. The top model has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shaded in, whereas the bottom bar model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parts shaded in (equivalent to half).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9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7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139661"/>
                  </p:ext>
                </p:extLst>
              </p:nvPr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=""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451831"/>
                  </p:ext>
                </p:extLst>
              </p:nvPr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76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In the top bar model,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been shaded in, while the bottom bar model shows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>
                    <a:solidFill>
                      <a:srgbClr val="FF3860"/>
                    </a:solidFill>
                  </a:rPr>
                  <a:t>shaded</a:t>
                </a:r>
                <a:r>
                  <a:rPr lang="en-GB" sz="2200" dirty="0">
                    <a:solidFill>
                      <a:srgbClr val="FF3860"/>
                    </a:solidFill>
                  </a:rPr>
                  <a:t> in. In both instances a third of the model has been shaded in.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3057" cy="4351338"/>
              </a:xfrm>
              <a:blipFill>
                <a:blip r:embed="rId3"/>
                <a:stretch>
                  <a:fillRect l="-1123" t="-2381" b="-5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3058160"/>
              <a:ext cx="8128000" cy="783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7835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7" r="-20000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939" r="-100939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r="-46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=""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="" xmlns:a16="http://schemas.microsoft.com/office/drawing/2014/main" val="547582393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01371" y="4093595"/>
              <a:ext cx="8128000" cy="7860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27909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18039373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903112">
                      <a:extLst>
                        <a:ext uri="{9D8B030D-6E8A-4147-A177-3AD203B41FA5}">
                          <a16:colId xmlns:a16="http://schemas.microsoft.com/office/drawing/2014/main" val="197040446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049840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49911271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547582393"/>
                        </a:ext>
                      </a:extLst>
                    </a:gridCol>
                  </a:tblGrid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08" t="-1587" r="-8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408" t="-1587" r="-704225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8611" t="-1587" r="-59444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817" t="-1587" r="-5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817" t="-1587" r="-4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817" t="-1587" r="-30281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4444" t="-1587" r="-19861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4225" t="-1587" r="-10140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4225" t="-1587" r="-1408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505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02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4B71DD2-6158-4644-A133-40637733C456}"/>
              </a:ext>
            </a:extLst>
          </p:cNvPr>
          <p:cNvSpPr/>
          <p:nvPr/>
        </p:nvSpPr>
        <p:spPr>
          <a:xfrm>
            <a:off x="4217469" y="525372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5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6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48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2521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17523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17523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=""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52" y="5212761"/>
                <a:ext cx="505267" cy="1017523"/>
              </a:xfrm>
              <a:prstGeom prst="rect">
                <a:avLst/>
              </a:prstGeom>
              <a:blipFill>
                <a:blip r:embed="rId13"/>
                <a:stretch>
                  <a:fillRect l="-250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9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915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9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67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1: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Jamal simplified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 by dividing the numerator and denominator by their highest common factor.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10: 1, 2,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10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Factors of 15: 1, 2, 3, </a:t>
                </a:r>
                <a:r>
                  <a:rPr lang="en-GB" sz="2200" b="1" u="sng" dirty="0"/>
                  <a:t>5</a:t>
                </a:r>
                <a:r>
                  <a:rPr lang="en-GB" sz="2200" dirty="0"/>
                  <a:t>, 15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The highest common factor is 5.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Jamal’s strategy to simplify the following fractions: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662"/>
                <a:ext cx="10853057" cy="4351338"/>
              </a:xfrm>
              <a:blipFill>
                <a:blip r:embed="rId3"/>
                <a:stretch>
                  <a:fillRect l="-105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139C80AC-A2DC-5847-A85E-07DAF2C1FB83}"/>
                  </a:ext>
                </a:extLst>
              </p:cNvPr>
              <p:cNvSpPr/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9C80AC-A2DC-5847-A85E-07DAF2C1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88" y="34290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>
            <a:extLst>
              <a:ext uri="{FF2B5EF4-FFF2-40B4-BE49-F238E27FC236}">
                <a16:creationId xmlns="" xmlns:a16="http://schemas.microsoft.com/office/drawing/2014/main" id="{B5C3BE2D-8FC1-6F4A-8753-C81233A0811C}"/>
              </a:ext>
            </a:extLst>
          </p:cNvPr>
          <p:cNvSpPr/>
          <p:nvPr/>
        </p:nvSpPr>
        <p:spPr>
          <a:xfrm>
            <a:off x="10062534" y="3037115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FBC62A-5C28-A749-B3F4-F7D14ADA2C2A}"/>
              </a:ext>
            </a:extLst>
          </p:cNvPr>
          <p:cNvSpPr/>
          <p:nvPr/>
        </p:nvSpPr>
        <p:spPr>
          <a:xfrm>
            <a:off x="10250132" y="3085514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66CEA68-E532-2B4A-B189-7BC851286FB3}"/>
                  </a:ext>
                </a:extLst>
              </p:cNvPr>
              <p:cNvSpPr/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6CEA68-E532-2B4A-B189-7BC851286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34" y="3429000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>
            <a:extLst>
              <a:ext uri="{FF2B5EF4-FFF2-40B4-BE49-F238E27FC236}">
                <a16:creationId xmlns="" xmlns:a16="http://schemas.microsoft.com/office/drawing/2014/main" id="{265CCFD0-12A6-EF48-ADA9-628644CF09D1}"/>
              </a:ext>
            </a:extLst>
          </p:cNvPr>
          <p:cNvSpPr/>
          <p:nvPr/>
        </p:nvSpPr>
        <p:spPr>
          <a:xfrm flipV="1">
            <a:off x="10062534" y="4482851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89BB53-0F0D-F046-B1A8-996A10821739}"/>
              </a:ext>
            </a:extLst>
          </p:cNvPr>
          <p:cNvSpPr/>
          <p:nvPr/>
        </p:nvSpPr>
        <p:spPr>
          <a:xfrm>
            <a:off x="10250461" y="44130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FD59B78-E253-3142-85AB-74942F3EDFA0}"/>
                  </a:ext>
                </a:extLst>
              </p:cNvPr>
              <p:cNvSpPr/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D59B78-E253-3142-85AB-74942F3ED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" y="5276819"/>
                <a:ext cx="732893" cy="1015727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Down Arrow 14">
            <a:extLst>
              <a:ext uri="{FF2B5EF4-FFF2-40B4-BE49-F238E27FC236}">
                <a16:creationId xmlns="" xmlns:a16="http://schemas.microsoft.com/office/drawing/2014/main" id="{55A79E1B-B36F-D845-8588-EC942B617CC9}"/>
              </a:ext>
            </a:extLst>
          </p:cNvPr>
          <p:cNvSpPr/>
          <p:nvPr/>
        </p:nvSpPr>
        <p:spPr>
          <a:xfrm>
            <a:off x="1206050" y="4874737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B1A96D-520E-9045-A00D-189BD9A4F991}"/>
              </a:ext>
            </a:extLst>
          </p:cNvPr>
          <p:cNvSpPr/>
          <p:nvPr/>
        </p:nvSpPr>
        <p:spPr>
          <a:xfrm>
            <a:off x="1393648" y="4923136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FB517F7-0E86-084C-B2D9-9419A447DC9E}"/>
                  </a:ext>
                </a:extLst>
              </p:cNvPr>
              <p:cNvSpPr/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517F7-0E86-084C-B2D9-9419A447D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50" y="5266622"/>
                <a:ext cx="505267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Down Arrow 17">
            <a:extLst>
              <a:ext uri="{FF2B5EF4-FFF2-40B4-BE49-F238E27FC236}">
                <a16:creationId xmlns="" xmlns:a16="http://schemas.microsoft.com/office/drawing/2014/main" id="{D613F7D6-E230-EE49-A28B-A78BD113E7D2}"/>
              </a:ext>
            </a:extLst>
          </p:cNvPr>
          <p:cNvSpPr/>
          <p:nvPr/>
        </p:nvSpPr>
        <p:spPr>
          <a:xfrm flipV="1">
            <a:off x="1206050" y="6320473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8C9B099-6649-6F4A-9516-6482FA3562C9}"/>
              </a:ext>
            </a:extLst>
          </p:cNvPr>
          <p:cNvSpPr/>
          <p:nvPr/>
        </p:nvSpPr>
        <p:spPr>
          <a:xfrm>
            <a:off x="1393977" y="625069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4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CB534D9-205B-E144-959B-667909AAB22F}"/>
                  </a:ext>
                </a:extLst>
              </p:cNvPr>
              <p:cNvSpPr/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CB534D9-205B-E144-959B-667909AAB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5263920"/>
                <a:ext cx="732893" cy="101252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Down Arrow 20">
            <a:extLst>
              <a:ext uri="{FF2B5EF4-FFF2-40B4-BE49-F238E27FC236}">
                <a16:creationId xmlns="" xmlns:a16="http://schemas.microsoft.com/office/drawing/2014/main" id="{C0EE38A3-CE5C-BA43-8367-736D97195352}"/>
              </a:ext>
            </a:extLst>
          </p:cNvPr>
          <p:cNvSpPr/>
          <p:nvPr/>
        </p:nvSpPr>
        <p:spPr>
          <a:xfrm>
            <a:off x="3431469" y="4861838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A7F31C7-1D6A-8C4A-BA63-C309E9692B68}"/>
              </a:ext>
            </a:extLst>
          </p:cNvPr>
          <p:cNvSpPr/>
          <p:nvPr/>
        </p:nvSpPr>
        <p:spPr>
          <a:xfrm>
            <a:off x="3619067" y="4910237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64B71DD2-6158-4644-A133-40637733C456}"/>
                  </a:ext>
                </a:extLst>
              </p:cNvPr>
              <p:cNvSpPr/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B71DD2-6158-4644-A133-40637733C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69" y="5253723"/>
                <a:ext cx="505267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rved Down Arrow 23">
            <a:extLst>
              <a:ext uri="{FF2B5EF4-FFF2-40B4-BE49-F238E27FC236}">
                <a16:creationId xmlns="" xmlns:a16="http://schemas.microsoft.com/office/drawing/2014/main" id="{0A188803-37D3-6B4D-94BA-8CE6A91B0ED8}"/>
              </a:ext>
            </a:extLst>
          </p:cNvPr>
          <p:cNvSpPr/>
          <p:nvPr/>
        </p:nvSpPr>
        <p:spPr>
          <a:xfrm flipV="1">
            <a:off x="3431469" y="630757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C80BAC-773F-9241-87BD-6F400766360C}"/>
              </a:ext>
            </a:extLst>
          </p:cNvPr>
          <p:cNvSpPr/>
          <p:nvPr/>
        </p:nvSpPr>
        <p:spPr>
          <a:xfrm>
            <a:off x="3619396" y="623779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3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D3A2450D-5070-8048-8A76-6ED9B7E97300}"/>
                  </a:ext>
                </a:extLst>
              </p:cNvPr>
              <p:cNvSpPr/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A2450D-5070-8048-8A76-6ED9B7E97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31" y="5268926"/>
                <a:ext cx="732893" cy="1012521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E22E952-59FE-F54A-A395-AFA13A201A8F}"/>
              </a:ext>
            </a:extLst>
          </p:cNvPr>
          <p:cNvSpPr/>
          <p:nvPr/>
        </p:nvSpPr>
        <p:spPr>
          <a:xfrm>
            <a:off x="5656888" y="4866844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B8B73C-D11C-F447-A4D4-B26006813383}"/>
              </a:ext>
            </a:extLst>
          </p:cNvPr>
          <p:cNvSpPr/>
          <p:nvPr/>
        </p:nvSpPr>
        <p:spPr>
          <a:xfrm>
            <a:off x="5844486" y="491524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2E94A93-16F7-A442-9A94-97C2476A39DB}"/>
                  </a:ext>
                </a:extLst>
              </p:cNvPr>
              <p:cNvSpPr/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E94A93-16F7-A442-9A94-97C2476A3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88" y="5258729"/>
                <a:ext cx="505267" cy="1027525"/>
              </a:xfrm>
              <a:prstGeom prst="rect">
                <a:avLst/>
              </a:prstGeom>
              <a:blipFill>
                <a:blip r:embed="rId11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DBF091BC-281F-F64F-8C78-FD16A0487A94}"/>
              </a:ext>
            </a:extLst>
          </p:cNvPr>
          <p:cNvSpPr/>
          <p:nvPr/>
        </p:nvSpPr>
        <p:spPr>
          <a:xfrm flipV="1">
            <a:off x="5656888" y="6312580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B8158B0-638C-9F4A-97A2-11764F9E02AA}"/>
              </a:ext>
            </a:extLst>
          </p:cNvPr>
          <p:cNvSpPr/>
          <p:nvPr/>
        </p:nvSpPr>
        <p:spPr>
          <a:xfrm>
            <a:off x="5844815" y="6242801"/>
            <a:ext cx="75854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6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81526C1-C8ED-A241-A8B1-4C01A56148BB}"/>
                  </a:ext>
                </a:extLst>
              </p:cNvPr>
              <p:cNvSpPr/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1526C1-C8ED-A241-A8B1-4C01A5614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95" y="5222958"/>
                <a:ext cx="732893" cy="1027525"/>
              </a:xfrm>
              <a:prstGeom prst="rect">
                <a:avLst/>
              </a:prstGeom>
              <a:blipFill>
                <a:blip r:embed="rId12"/>
                <a:stretch>
                  <a:fillRect l="-1724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Down Arrow 32">
            <a:extLst>
              <a:ext uri="{FF2B5EF4-FFF2-40B4-BE49-F238E27FC236}">
                <a16:creationId xmlns="" xmlns:a16="http://schemas.microsoft.com/office/drawing/2014/main" id="{BF6184D7-BF9E-8F4A-8DC6-6D63C5034739}"/>
              </a:ext>
            </a:extLst>
          </p:cNvPr>
          <p:cNvSpPr/>
          <p:nvPr/>
        </p:nvSpPr>
        <p:spPr>
          <a:xfrm>
            <a:off x="7897352" y="4820876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D071FEC-5B47-054B-85C3-FBC6EEC20F98}"/>
              </a:ext>
            </a:extLst>
          </p:cNvPr>
          <p:cNvSpPr/>
          <p:nvPr/>
        </p:nvSpPr>
        <p:spPr>
          <a:xfrm>
            <a:off x="8084950" y="4869275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2C69B791-5215-4040-A3EF-19AF49035E6B}"/>
                  </a:ext>
                </a:extLst>
              </p:cNvPr>
              <p:cNvSpPr/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dirty="0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dirty="0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69B791-5215-4040-A3EF-19AF49035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378" y="5212761"/>
                <a:ext cx="732893" cy="1014317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Down Arrow 35">
            <a:extLst>
              <a:ext uri="{FF2B5EF4-FFF2-40B4-BE49-F238E27FC236}">
                <a16:creationId xmlns="" xmlns:a16="http://schemas.microsoft.com/office/drawing/2014/main" id="{E8B85B6B-079E-0945-A62F-B153452452A6}"/>
              </a:ext>
            </a:extLst>
          </p:cNvPr>
          <p:cNvSpPr/>
          <p:nvPr/>
        </p:nvSpPr>
        <p:spPr>
          <a:xfrm flipV="1">
            <a:off x="7897352" y="6266612"/>
            <a:ext cx="1116104" cy="391886"/>
          </a:xfrm>
          <a:prstGeom prst="curved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02FF70F-DD3F-014C-AEE3-BDC39F01C1C9}"/>
              </a:ext>
            </a:extLst>
          </p:cNvPr>
          <p:cNvSpPr/>
          <p:nvPr/>
        </p:nvSpPr>
        <p:spPr>
          <a:xfrm>
            <a:off x="8085279" y="6196833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÷ 5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450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1 - Block 3 - Fractions - Lesson 1 - To be able to simplify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32377"/>
                  </p:ext>
                </p:extLst>
              </p:nvPr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077430"/>
                  </p:ext>
                </p:extLst>
              </p:nvPr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863248"/>
                  </p:ext>
                </p:extLst>
              </p:nvPr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067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What’s the same and what’s different about the bar models below?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Both of the two bar models have the same amount shaded in, the yellow bar model 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in, while the blue bar model </a:t>
                </a:r>
                <a:r>
                  <a:rPr lang="en-GB" sz="2200" dirty="0">
                    <a:solidFill>
                      <a:srgbClr val="FF3860"/>
                    </a:solidFill>
                  </a:rPr>
                  <a:t>has </a:t>
                </a:r>
                <a:r>
                  <a:rPr lang="en-GB" sz="2000" dirty="0">
                    <a:solidFill>
                      <a:srgbClr val="FF386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3860"/>
                    </a:solidFill>
                  </a:rPr>
                  <a:t> shaded in.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="" xmlns:a16="http://schemas.microsoft.com/office/drawing/2014/main" val="2187376122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3AB29D3-2021-F34B-A755-B955B6F331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3583422"/>
              <a:ext cx="10820400" cy="6105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3909871586"/>
                        </a:ext>
                      </a:extLst>
                    </a:gridCol>
                    <a:gridCol w="1202267">
                      <a:extLst>
                        <a:ext uri="{9D8B030D-6E8A-4147-A177-3AD203B41FA5}">
                          <a16:colId xmlns:a16="http://schemas.microsoft.com/office/drawing/2014/main" val="2187376122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41" r="-200704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9649" t="-2041" r="-100000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5319" t="-2041" r="-20319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7895" t="-2041" r="-101053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97895" t="-2041" r="-1053" b="-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=""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="" xmlns:a16="http://schemas.microsoft.com/office/drawing/2014/main" val="3488132041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64DF597-90D5-DA4C-85DB-884B6BF081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4391780"/>
              <a:ext cx="10820396" cy="6162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8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414092451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13074414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532670465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1652374630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642840262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2104068098"/>
                        </a:ext>
                      </a:extLst>
                    </a:gridCol>
                    <a:gridCol w="601133">
                      <a:extLst>
                        <a:ext uri="{9D8B030D-6E8A-4147-A177-3AD203B41FA5}">
                          <a16:colId xmlns:a16="http://schemas.microsoft.com/office/drawing/2014/main" val="348813204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2" r="-2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52" r="-10035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10638" r="-50638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83333" r="-39583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412766" r="-3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12766" r="-20425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9167" r="-100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14894" r="-212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=""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=""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=""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="" xmlns:a16="http://schemas.microsoft.com/office/drawing/2014/main" val="3796158936"/>
                        </a:ext>
                      </a:extLst>
                    </a:gridCol>
                  </a:tblGrid>
                  <a:tr h="5341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B0FD88D-E9F6-C542-A239-234B4C038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6" y="2806497"/>
              <a:ext cx="10820400" cy="579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6799">
                      <a:extLst>
                        <a:ext uri="{9D8B030D-6E8A-4147-A177-3AD203B41FA5}">
                          <a16:colId xmlns:a16="http://schemas.microsoft.com/office/drawing/2014/main" val="2530403695"/>
                        </a:ext>
                      </a:extLst>
                    </a:gridCol>
                    <a:gridCol w="3606800">
                      <a:extLst>
                        <a:ext uri="{9D8B030D-6E8A-4147-A177-3AD203B41FA5}">
                          <a16:colId xmlns:a16="http://schemas.microsoft.com/office/drawing/2014/main" val="1137483365"/>
                        </a:ext>
                      </a:extLst>
                    </a:gridCol>
                    <a:gridCol w="3606801">
                      <a:extLst>
                        <a:ext uri="{9D8B030D-6E8A-4147-A177-3AD203B41FA5}">
                          <a16:colId xmlns:a16="http://schemas.microsoft.com/office/drawing/2014/main" val="37961589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r="-2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96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352" r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360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506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7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04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69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8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5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283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307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  <a:endParaRPr lang="en-GB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=""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2: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Yasmin has 4 packets of cookies. 3 are full and one packet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full.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She says, “To simplify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, the whole number remains the same, but you can simplify the fraction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. So,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= </a:t>
                </a:r>
                <a:r>
                  <a:rPr lang="en-GB" sz="20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/>
                  <a:t> 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Use Yasmin’s strategy to simplify: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:r>
                  <a:rPr lang="en-GB" dirty="0">
                    <a:solidFill>
                      <a:srgbClr val="FF38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/>
                  <a:t> = </a:t>
                </a:r>
                <a:r>
                  <a:rPr lang="en-GB" sz="2400" dirty="0">
                    <a:solidFill>
                      <a:srgbClr val="FF386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r="-101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0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645EEF-4063-C94C-9B62-CE853088C504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698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5F0360-B243-F047-A400-2564E0AF1223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861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7252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5403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15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855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669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731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36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561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and white cylinder stack doesn’t belong as 2 of the 6 (or a third) of the pieces are purple, whereas the other representations each show a different part of a quarter (2 of the 8 cubes are pink; 3 of the 12 counters are red). </a:t>
            </a: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6EBAEFBE-D0B8-F94D-8CE6-C79DAF8FF328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79E9F069-83B0-2E40-A44C-BA84E885D415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EF200585-59C4-7D47-A5E5-54C65F9F6129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95758A1B-8626-FA46-B64D-BF69B14EACA5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="" xmlns:a16="http://schemas.microsoft.com/office/drawing/2014/main" id="{61D4CF32-3B97-3C4B-B450-3E46AB221CB9}"/>
              </a:ext>
            </a:extLst>
          </p:cNvPr>
          <p:cNvSpPr/>
          <p:nvPr/>
        </p:nvSpPr>
        <p:spPr>
          <a:xfrm>
            <a:off x="3882837" y="4846114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6381012-5723-4C47-8BF2-6A0E6A627E31}"/>
              </a:ext>
            </a:extLst>
          </p:cNvPr>
          <p:cNvSpPr/>
          <p:nvPr/>
        </p:nvSpPr>
        <p:spPr>
          <a:xfrm>
            <a:off x="3882837" y="4462361"/>
            <a:ext cx="914400" cy="521798"/>
          </a:xfrm>
          <a:prstGeom prst="can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7ABE510D-326A-9C4A-BFFE-CFC5CD771FB6}"/>
              </a:ext>
            </a:extLst>
          </p:cNvPr>
          <p:cNvSpPr/>
          <p:nvPr/>
        </p:nvSpPr>
        <p:spPr>
          <a:xfrm>
            <a:off x="3882837" y="4081300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2E8A1396-89DE-F34A-88CF-F31239C4B3A8}"/>
              </a:ext>
            </a:extLst>
          </p:cNvPr>
          <p:cNvSpPr/>
          <p:nvPr/>
        </p:nvSpPr>
        <p:spPr>
          <a:xfrm>
            <a:off x="3882837" y="3697547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73F7ED53-AB2F-0B41-8B10-57F6645A25CB}"/>
              </a:ext>
            </a:extLst>
          </p:cNvPr>
          <p:cNvSpPr/>
          <p:nvPr/>
        </p:nvSpPr>
        <p:spPr>
          <a:xfrm>
            <a:off x="3882837" y="3310982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2ED67E62-4CD2-DF4B-B189-0E868C6AD99F}"/>
              </a:ext>
            </a:extLst>
          </p:cNvPr>
          <p:cNvSpPr/>
          <p:nvPr/>
        </p:nvSpPr>
        <p:spPr>
          <a:xfrm>
            <a:off x="3882837" y="2931475"/>
            <a:ext cx="914400" cy="521798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16D82C-15A5-D74D-BD1B-3D2C9530C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917528"/>
            <a:ext cx="696774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C877D38-7A51-D440-A29F-7B41206798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4486114"/>
            <a:ext cx="696774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7FE1C3-882D-3C47-BE8D-B02E2D1F3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4065815"/>
            <a:ext cx="696774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7896FD8-2A8E-AD46-A960-33101F0A6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3634401"/>
            <a:ext cx="696774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0D140B-F1CF-0F4B-923C-4BC3FD4E3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3236762"/>
            <a:ext cx="696774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3DA946E-7717-844B-87D9-3E5931B98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94" y="2805348"/>
            <a:ext cx="696774" cy="7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2611C0-E7CF-8B48-BB29-EFE8FBC8AB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435" y="2388215"/>
            <a:ext cx="698433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43C29BB-F001-CD48-ADF3-C9A071E583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94" y="1980539"/>
            <a:ext cx="698433" cy="72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3F674D31-F67D-3340-A17B-C63A2D70BF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165348"/>
            <a:ext cx="530455" cy="54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05C4DDD-913E-544E-AD2D-7436D7ECB3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69" y="4242549"/>
            <a:ext cx="530207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5A4C0C-451B-004B-B863-4D83CAC96A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388" y="3708782"/>
            <a:ext cx="530455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40A8B04-2DFD-DA48-A024-521B939B6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74" y="4248782"/>
            <a:ext cx="5304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17D3E02-FC96-A343-83C5-B51514214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159115"/>
            <a:ext cx="530455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86B1118-FB8E-624C-9CB8-559CBC26F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329" y="3702549"/>
            <a:ext cx="530455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D68D8A8-DCD2-F94A-8ACB-74E71E7366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15" y="4242549"/>
            <a:ext cx="530455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205EC1F-6B78-3444-B88D-EECA80C0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159115"/>
            <a:ext cx="530455" cy="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9AF7073-19FC-A040-8FE6-4D0386C97C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756" y="3702549"/>
            <a:ext cx="530455" cy="54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6B0282-D06A-994A-A84A-EEFE5B7CC2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242" y="4242549"/>
            <a:ext cx="530455" cy="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A5C0E10-9CC9-D047-B289-8FB13E8156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708782"/>
            <a:ext cx="530207" cy="5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C885B30-3085-C74C-8AE2-94EC637DD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521" y="3157056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6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8590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/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4593E5-A706-3246-ACB8-A4DC5A439759}"/>
              </a:ext>
            </a:extLst>
          </p:cNvPr>
          <p:cNvSpPr/>
          <p:nvPr/>
        </p:nvSpPr>
        <p:spPr>
          <a:xfrm>
            <a:off x="5410826" y="5848372"/>
            <a:ext cx="6655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9 and 10’s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6527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EDD07D-8DD1-C74E-BE32-0768FFFB7E57}"/>
              </a:ext>
            </a:extLst>
          </p:cNvPr>
          <p:cNvSpPr/>
          <p:nvPr/>
        </p:nvSpPr>
        <p:spPr>
          <a:xfrm>
            <a:off x="5954053" y="5848372"/>
            <a:ext cx="575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Do they all need to be simplified?</a:t>
            </a:r>
          </a:p>
          <a:p>
            <a:r>
              <a:rPr lang="en-GB" sz="2400" dirty="0">
                <a:latin typeface="OpenDyslexicAlta" pitchFamily="2" charset="77"/>
              </a:rPr>
              <a:t>Explain your answer. </a:t>
            </a:r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8287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3: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chemeClr val="tx1"/>
                    </a:solidFill>
                  </a:rPr>
                  <a:t>Add the fractions below, giving the answers in their simplest form. </a:t>
                </a:r>
                <a:endParaRPr lang="en-GB" sz="2200" dirty="0"/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prstClr val="black"/>
                    </a:solidFill>
                  </a:rPr>
                  <a:t> = </a:t>
                </a:r>
                <a:r>
                  <a:rPr lang="en-GB" sz="2200" dirty="0">
                    <a:solidFill>
                      <a:srgbClr val="FF3860"/>
                    </a:solidFill>
                  </a:rPr>
                  <a:t>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prstClr val="black"/>
                    </a:solidFill>
                  </a:rPr>
                  <a:t>=</a:t>
                </a:r>
                <a:r>
                  <a:rPr lang="en-GB" sz="2200" dirty="0">
                    <a:solidFill>
                      <a:srgbClr val="FF3860"/>
                    </a:solidFill>
                  </a:rPr>
                  <a:t> 1</a:t>
                </a:r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>
                  <a:solidFill>
                    <a:prstClr val="black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34"/>
                <a:ext cx="11228615" cy="4351338"/>
              </a:xfrm>
              <a:blipFill>
                <a:blip r:embed="rId3"/>
                <a:stretch>
                  <a:fillRect l="-1017" t="-2326" b="-1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A7AADE-FA5F-3B49-B2F0-3AF7F9E6CE1A}"/>
              </a:ext>
            </a:extLst>
          </p:cNvPr>
          <p:cNvSpPr/>
          <p:nvPr/>
        </p:nvSpPr>
        <p:spPr>
          <a:xfrm>
            <a:off x="5228606" y="5848372"/>
            <a:ext cx="6801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b) doesn’t need to be simplified as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11 and 12’s highest common factor is 1. </a:t>
            </a:r>
            <a:endParaRPr lang="en-US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1468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1531000"/>
                  </p:ext>
                </p:extLst>
              </p:nvPr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5" y="5189957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8" y="5189960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641" y="5189959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54" y="5189958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18" y="5189956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31" y="5189959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44" y="5189958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57" y="5189957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55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34"/>
            <a:ext cx="11228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chemeClr val="tx1"/>
                </a:solidFill>
              </a:rPr>
              <a:t>Place the fraction cards in the correct column. </a:t>
            </a: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=""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="" xmlns:a16="http://schemas.microsoft.com/office/drawing/2014/main" val="2621646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  </a:t>
                          </a: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29205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CBB3AE-4C91-0441-B1A5-EEEADA7C9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2451757"/>
              <a:ext cx="10515600" cy="24343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140868873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397766540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7142274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621646539"/>
                        </a:ext>
                      </a:extLst>
                    </a:gridCol>
                  </a:tblGrid>
                  <a:tr h="69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" t="-1818" r="-3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83" t="-1818" r="-2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83" t="-1818" r="-100483" b="-2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83" t="-1818" r="-483" b="-2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92055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252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="" xmlns:a16="http://schemas.microsoft.com/office/drawing/2014/main" id="{B3F1275A-DE14-AD4E-8AA7-590BA166A00B}"/>
                  </a:ext>
                </a:extLst>
              </p:cNvPr>
              <p:cNvSpPr/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F1275A-DE14-AD4E-8AA7-590BA16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69" y="3354945"/>
                <a:ext cx="1034143" cy="1218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CC8F396D-A74D-1142-9648-799B83EE6257}"/>
                  </a:ext>
                </a:extLst>
              </p:cNvPr>
              <p:cNvSpPr/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C8F396D-A74D-1142-9648-799B83EE6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8" y="3354945"/>
                <a:ext cx="1034143" cy="1218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5E5A5156-6963-EA4C-9090-6C03C74625A4}"/>
                  </a:ext>
                </a:extLst>
              </p:cNvPr>
              <p:cNvSpPr/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E5A5156-6963-EA4C-9090-6C03C7462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755" y="3354945"/>
                <a:ext cx="1034143" cy="1218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CB6DDD52-93B8-0045-B8C4-AEC2D6001FD4}"/>
                  </a:ext>
                </a:extLst>
              </p:cNvPr>
              <p:cNvSpPr/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6DDD52-93B8-0045-B8C4-AEC2D6001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791" y="3338616"/>
                <a:ext cx="1034143" cy="1218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5BD64411-0824-6E44-AE99-6C6CAAAC3839}"/>
                  </a:ext>
                </a:extLst>
              </p:cNvPr>
              <p:cNvSpPr/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BD64411-0824-6E44-AE99-6C6CAAAC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25" y="3338615"/>
                <a:ext cx="1034143" cy="121826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FC88BD19-1450-3643-B72C-677573A5418B}"/>
                  </a:ext>
                </a:extLst>
              </p:cNvPr>
              <p:cNvSpPr/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FC88BD19-1450-3643-B72C-677573A54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120" y="3354945"/>
                <a:ext cx="1034143" cy="121826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07989A26-9C1A-6D43-AE27-BD039D69284F}"/>
                  </a:ext>
                </a:extLst>
              </p:cNvPr>
              <p:cNvSpPr/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7989A26-9C1A-6D43-AE27-BD039D692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93" y="3338614"/>
                <a:ext cx="1034143" cy="121826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937D6C69-4BF4-FA48-8B24-9527ECA23BE6}"/>
                  </a:ext>
                </a:extLst>
              </p:cNvPr>
              <p:cNvSpPr/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7D6C69-4BF4-FA48-8B24-9527ECA23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2" y="3338613"/>
                <a:ext cx="1034143" cy="121826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63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If you simplify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, you will get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5"/>
                <a:stretch>
                  <a:fillRect r="-241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 has simplified the fraction correctly, as 20 and 25’s highest common factor is 5; however, the whole number should stay the same, but </a:t>
                </a:r>
                <a:r>
                  <a:rPr lang="en-GB" sz="2200" dirty="0" err="1">
                    <a:solidFill>
                      <a:srgbClr val="FF3860"/>
                    </a:solidFill>
                  </a:rPr>
                  <a:t>Astrobee</a:t>
                </a:r>
                <a:r>
                  <a:rPr lang="en-GB" sz="2200" dirty="0">
                    <a:solidFill>
                      <a:srgbClr val="FF3860"/>
                    </a:solidFill>
                  </a:rPr>
                  <a:t> has reduced the whole number from 4 to 1. The correct simplification is 4</a:t>
                </a:r>
                <a:r>
                  <a:rPr lang="en-GB" sz="2000" dirty="0">
                    <a:solidFill>
                      <a:srgbClr val="FF38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  <a:latin typeface="OpenDyslexic" pitchFamily="2" charset="77"/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21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1702E8E-89C0-5241-8AF1-8E4334AE5D89}"/>
                  </a:ext>
                </a:extLst>
              </p:cNvPr>
              <p:cNvSpPr/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23D160"/>
                  </a:buClr>
                  <a:buSzPct val="85000"/>
                </a:pPr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If you simplify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4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, you will get </a:t>
                </a:r>
                <a:r>
                  <a:rPr lang="en-GB" sz="2400" dirty="0">
                    <a:solidFill>
                      <a:srgbClr val="3273DC"/>
                    </a:solidFill>
                    <a:latin typeface="OpenDyslexicAlta" pitchFamily="2" charset="77"/>
                  </a:rPr>
                  <a:t>1</a:t>
                </a:r>
                <a:r>
                  <a:rPr lang="en-GB" sz="2400" dirty="0">
                    <a:solidFill>
                      <a:srgbClr val="3273DC"/>
                    </a:solidFill>
                    <a:latin typeface="Muli" pitchFamily="2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rgbClr val="3273D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3273D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3273DC"/>
                    </a:solidFill>
                    <a:latin typeface="OpenDyslexic" pitchFamily="2" charset="77"/>
                  </a:rPr>
                  <a:t> 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02E8E-89C0-5241-8AF1-8E4334AE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9" y="2274831"/>
                <a:ext cx="3663913" cy="1851725"/>
              </a:xfrm>
              <a:prstGeom prst="rect">
                <a:avLst/>
              </a:prstGeom>
              <a:blipFill>
                <a:blip r:embed="rId6"/>
                <a:stretch>
                  <a:fillRect r="-241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81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finding the highest common factor to simplify fractions, building on my knowledge of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1 - Block 3 - Fractions - Lesson 1 - To be able to simplify fractions</a:t>
            </a:r>
          </a:p>
        </p:txBody>
      </p:sp>
    </p:spTree>
    <p:extLst>
      <p:ext uri="{BB962C8B-B14F-4D97-AF65-F5344CB8AC3E}">
        <p14:creationId xmlns:p14="http://schemas.microsoft.com/office/powerpoint/2010/main" val="329539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If Ruth eats 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200" dirty="0"/>
                  <a:t> of the apples and Jamal eats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sz="2200" dirty="0"/>
                  <a:t>of the apples, who eats the most apples?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They eat the same amount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.</a:t>
                </a: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FC0F97-353B-3A45-A3D9-FB20A394C5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207657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54F59-D035-284B-860F-9C8417753A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207657"/>
            <a:ext cx="720000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9D56F82-02B1-C542-95EC-E7A6F7C2C0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44" y="3927657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F42449-96BA-6542-AD67-C023FDF7D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73" y="3927657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F93E81D-DAB4-6241-90B6-60E46920D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207657"/>
            <a:ext cx="7200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90501B-0B91-D142-BB6E-B45070207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207657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F850-F1FD-DF4D-A8A4-F4CA37FB7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002" y="3927657"/>
            <a:ext cx="720000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B988F9-E17C-7248-BAC9-4361C4A5C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31" y="39276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Looking at the models below, how many counters are equal in value to a cube?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Looking at the models below, how many counters are equal in value to a cube?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 cube is worth 2 counters,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 cubes are red, whilst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3860"/>
                    </a:solidFill>
                  </a:rPr>
                  <a:t> </a:t>
                </a:r>
                <a:r>
                  <a:rPr lang="en-GB" sz="2200" dirty="0">
                    <a:solidFill>
                      <a:srgbClr val="FF3860"/>
                    </a:solidFill>
                  </a:rPr>
                  <a:t>counters are 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be 13">
            <a:extLst>
              <a:ext uri="{FF2B5EF4-FFF2-40B4-BE49-F238E27FC236}">
                <a16:creationId xmlns="" xmlns:a16="http://schemas.microsoft.com/office/drawing/2014/main" id="{C96E6D0F-BE32-444C-B3D2-ADAC06F7EC61}"/>
              </a:ext>
            </a:extLst>
          </p:cNvPr>
          <p:cNvSpPr/>
          <p:nvPr/>
        </p:nvSpPr>
        <p:spPr>
          <a:xfrm>
            <a:off x="1567543" y="4049486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1334B77E-A19B-EE4E-A00A-675850F82A79}"/>
              </a:ext>
            </a:extLst>
          </p:cNvPr>
          <p:cNvSpPr/>
          <p:nvPr/>
        </p:nvSpPr>
        <p:spPr>
          <a:xfrm>
            <a:off x="2037757" y="4049486"/>
            <a:ext cx="644652" cy="644652"/>
          </a:xfrm>
          <a:prstGeom prst="cube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="" xmlns:a16="http://schemas.microsoft.com/office/drawing/2014/main" id="{37D285FC-73AF-D746-983E-3084370123F6}"/>
              </a:ext>
            </a:extLst>
          </p:cNvPr>
          <p:cNvSpPr/>
          <p:nvPr/>
        </p:nvSpPr>
        <p:spPr>
          <a:xfrm>
            <a:off x="1567543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="" xmlns:a16="http://schemas.microsoft.com/office/drawing/2014/main" id="{27331822-B999-ED4E-8B9A-9B00D8C49C20}"/>
              </a:ext>
            </a:extLst>
          </p:cNvPr>
          <p:cNvSpPr/>
          <p:nvPr/>
        </p:nvSpPr>
        <p:spPr>
          <a:xfrm>
            <a:off x="2037757" y="3575894"/>
            <a:ext cx="644652" cy="644652"/>
          </a:xfrm>
          <a:prstGeom prst="cube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B1DA79-7F41-384A-876F-C79BF1797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3677112"/>
            <a:ext cx="530455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38388C0-2FB4-F048-9647-B3908F3B3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774" y="4220546"/>
            <a:ext cx="530455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F3BAC9-709A-4248-B144-B89F6DB04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3670879"/>
            <a:ext cx="530455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B63C0F7-6B65-3343-BA35-CACBCD0B21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15" y="4214313"/>
            <a:ext cx="530455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46DF36D-D0C7-CE42-90AE-02E17CCFB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3670879"/>
            <a:ext cx="530455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9E278F1-6A43-F746-9E32-51F2D874F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142" y="4214313"/>
            <a:ext cx="530455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92D0177-2E79-5947-92D9-397C09E8BF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4220546"/>
            <a:ext cx="530207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170EAF-260C-F34D-9BD3-BA78079E1B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907" y="3668820"/>
            <a:ext cx="5302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simplify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 and what’s different about the bar models below?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C726271-10F4-D541-9092-934F85028987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3058160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522008493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14002F-64B4-0E47-A090-067DEB51B99D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4093595"/>
          <a:ext cx="8128000" cy="534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53040369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963561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367507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479695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81678180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3618705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1169858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4368679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6420742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71162718"/>
                    </a:ext>
                  </a:extLst>
                </a:gridCol>
              </a:tblGrid>
              <a:tr h="5341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53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07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13539</TotalTime>
  <Words>5026</Words>
  <Application>Microsoft Office PowerPoint</Application>
  <PresentationFormat>Custom</PresentationFormat>
  <Paragraphs>763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Lato</vt:lpstr>
      <vt:lpstr>OpenDyslexic</vt:lpstr>
      <vt:lpstr>OpenDyslexicAlta</vt:lpstr>
      <vt:lpstr>Lato Light</vt:lpstr>
      <vt:lpstr>Muli</vt:lpstr>
      <vt:lpstr>Cambria Math</vt:lpstr>
      <vt:lpstr>Wingdings</vt:lpstr>
      <vt:lpstr>Office Theme</vt:lpstr>
      <vt:lpstr>PowerPoint Presentation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  <vt:lpstr>To be able to simplify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636</cp:revision>
  <cp:lastPrinted>2019-06-17T16:19:05Z</cp:lastPrinted>
  <dcterms:created xsi:type="dcterms:W3CDTF">2018-08-06T08:16:18Z</dcterms:created>
  <dcterms:modified xsi:type="dcterms:W3CDTF">2020-09-04T19:17:53Z</dcterms:modified>
</cp:coreProperties>
</file>