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1"/>
  </p:notesMasterIdLst>
  <p:handoutMasterIdLst>
    <p:handoutMasterId r:id="rId62"/>
  </p:handoutMasterIdLst>
  <p:sldIdLst>
    <p:sldId id="320" r:id="rId2"/>
    <p:sldId id="321" r:id="rId3"/>
    <p:sldId id="346" r:id="rId4"/>
    <p:sldId id="395" r:id="rId5"/>
    <p:sldId id="391" r:id="rId6"/>
    <p:sldId id="392" r:id="rId7"/>
    <p:sldId id="387" r:id="rId8"/>
    <p:sldId id="388" r:id="rId9"/>
    <p:sldId id="393" r:id="rId10"/>
    <p:sldId id="394" r:id="rId11"/>
    <p:sldId id="383" r:id="rId12"/>
    <p:sldId id="384" r:id="rId13"/>
    <p:sldId id="379" r:id="rId14"/>
    <p:sldId id="380" r:id="rId15"/>
    <p:sldId id="385" r:id="rId16"/>
    <p:sldId id="386" r:id="rId17"/>
    <p:sldId id="381" r:id="rId18"/>
    <p:sldId id="382" r:id="rId19"/>
    <p:sldId id="447" r:id="rId20"/>
    <p:sldId id="448" r:id="rId21"/>
    <p:sldId id="449" r:id="rId22"/>
    <p:sldId id="450" r:id="rId23"/>
    <p:sldId id="451" r:id="rId24"/>
    <p:sldId id="452"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5" r:id="rId38"/>
    <p:sldId id="436" r:id="rId39"/>
    <p:sldId id="437" r:id="rId40"/>
    <p:sldId id="438" r:id="rId41"/>
    <p:sldId id="439" r:id="rId42"/>
    <p:sldId id="440" r:id="rId43"/>
    <p:sldId id="420" r:id="rId44"/>
    <p:sldId id="434" r:id="rId45"/>
    <p:sldId id="414" r:id="rId46"/>
    <p:sldId id="417" r:id="rId47"/>
    <p:sldId id="418" r:id="rId48"/>
    <p:sldId id="419" r:id="rId49"/>
    <p:sldId id="441" r:id="rId50"/>
    <p:sldId id="442" r:id="rId51"/>
    <p:sldId id="454" r:id="rId52"/>
    <p:sldId id="455" r:id="rId53"/>
    <p:sldId id="443" r:id="rId54"/>
    <p:sldId id="444" r:id="rId55"/>
    <p:sldId id="445" r:id="rId56"/>
    <p:sldId id="446" r:id="rId57"/>
    <p:sldId id="373" r:id="rId58"/>
    <p:sldId id="421" r:id="rId59"/>
    <p:sldId id="456" r:id="rId60"/>
  </p:sldIdLst>
  <p:sldSz cx="12192000" cy="6858000"/>
  <p:notesSz cx="6858000" cy="9144000"/>
  <p:embeddedFontLst>
    <p:embeddedFont>
      <p:font typeface="Lato Light" panose="020F0302020204030203" pitchFamily="34" charset="0"/>
      <p:regular r:id="rId63"/>
    </p:embeddedFont>
    <p:embeddedFont>
      <p:font typeface="Lato" panose="020F0502020204030203" pitchFamily="34" charset="0"/>
      <p:regular r:id="rId64"/>
      <p:bold r:id="rId65"/>
    </p:embeddedFont>
    <p:embeddedFont>
      <p:font typeface="Muli" panose="020B0604020202020204" charset="0"/>
      <p:regular r:id="rId66"/>
      <p:bold r:id="rId67"/>
      <p:italic r:id="rId68"/>
      <p:boldItalic r:id="rId69"/>
    </p:embeddedFont>
    <p:embeddedFont>
      <p:font typeface="Cambria Math" panose="02040503050406030204" pitchFamily="18" charset="0"/>
      <p:regular r:id="rId70"/>
    </p:embeddedFont>
    <p:embeddedFont>
      <p:font typeface="OpenDyslexicAlta" panose="00000500000000000000" pitchFamily="2" charset="0"/>
      <p:regular r:id="rId71"/>
      <p:bold r:id="rId72"/>
      <p:italic r:id="rId73"/>
      <p:boldItalic r:id="rId74"/>
    </p:embeddedFont>
    <p:embeddedFont>
      <p:font typeface="Calibri" panose="020F0502020204030204"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FFDD57"/>
    <a:srgbClr val="44A6ED"/>
    <a:srgbClr val="7957D5"/>
    <a:srgbClr val="23D160"/>
    <a:srgbClr val="209CEE"/>
    <a:srgbClr val="3273DC"/>
    <a:srgbClr val="000000"/>
    <a:srgbClr val="121212"/>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autoAdjust="0"/>
    <p:restoredTop sz="90093" autoAdjust="0"/>
  </p:normalViewPr>
  <p:slideViewPr>
    <p:cSldViewPr snapToGrid="0" snapToObjects="1">
      <p:cViewPr varScale="1">
        <p:scale>
          <a:sx n="70" d="100"/>
          <a:sy n="70" d="100"/>
        </p:scale>
        <p:origin x="-564" y="-9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Footer Placeholder 3">
            <a:extLst>
              <a:ext uri="{FF2B5EF4-FFF2-40B4-BE49-F238E27FC236}">
                <a16:creationId xmlns="" xmlns:a16="http://schemas.microsoft.com/office/drawing/2014/main"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5" name="Slide Number Placeholder 4">
            <a:extLst>
              <a:ext uri="{FF2B5EF4-FFF2-40B4-BE49-F238E27FC236}">
                <a16:creationId xmlns="" xmlns:a16="http://schemas.microsoft.com/office/drawing/2014/main"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t>‹#›</a:t>
            </a:fld>
            <a:endParaRPr lang="en-GB"/>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327484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217278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90052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39580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321059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222407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247759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42911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255566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412952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110221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758766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361587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689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346253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42721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101980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343708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1642020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330070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196476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3696287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66127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211745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2893118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475405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578041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2527715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2739122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281258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3713615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49419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733515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379913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631143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497705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3544420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34428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4044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324282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241257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2294813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412198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3411250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140249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1609611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609270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71929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2545534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640476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59262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110208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269681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36123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305230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 xmlns:a16="http://schemas.microsoft.com/office/drawing/2014/main"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 xmlns:a16="http://schemas.microsoft.com/office/drawing/2014/main"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 xmlns:a16="http://schemas.microsoft.com/office/drawing/2014/main"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 xmlns:a16="http://schemas.microsoft.com/office/drawing/2014/main"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 xmlns:a16="http://schemas.microsoft.com/office/drawing/2014/main"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 xmlns:a16="http://schemas.microsoft.com/office/drawing/2014/main"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07/01/2021</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p:txBody>
          <a:bodyPr>
            <a:normAutofit/>
          </a:bodyPr>
          <a:lstStyle/>
          <a:p>
            <a:r>
              <a:rPr lang="en-GB" dirty="0" smtClean="0"/>
              <a:t>Stage </a:t>
            </a:r>
            <a:r>
              <a:rPr lang="en-GB" dirty="0"/>
              <a:t>3 </a:t>
            </a:r>
            <a:br>
              <a:rPr lang="en-GB" dirty="0"/>
            </a:br>
            <a:r>
              <a:rPr lang="en-GB" dirty="0"/>
              <a:t>Spring Block 4: Length and Perimeter</a:t>
            </a:r>
          </a:p>
          <a:p>
            <a:r>
              <a:rPr lang="en-GB" dirty="0"/>
              <a:t>Lesson 1: To be able to measure length</a:t>
            </a:r>
          </a:p>
        </p:txBody>
      </p:sp>
      <p:sp>
        <p:nvSpPr>
          <p:cNvPr id="3" name="Text Placeholder 2">
            <a:extLst>
              <a:ext uri="{FF2B5EF4-FFF2-40B4-BE49-F238E27FC236}">
                <a16:creationId xmlns="" xmlns:a16="http://schemas.microsoft.com/office/drawing/2014/main" id="{46096D93-4A8A-F349-8E04-EC67E07A6F7B}"/>
              </a:ext>
            </a:extLst>
          </p:cNvPr>
          <p:cNvSpPr>
            <a:spLocks noGrp="1"/>
          </p:cNvSpPr>
          <p:nvPr>
            <p:ph type="body" sz="quarter" idx="13"/>
          </p:nvPr>
        </p:nvSpPr>
        <p:spPr>
          <a:xfrm>
            <a:off x="3917911" y="6221692"/>
            <a:ext cx="3369375" cy="369332"/>
          </a:xfrm>
        </p:spPr>
        <p:txBody>
          <a:bodyPr>
            <a:normAutofit fontScale="92500"/>
          </a:bodyPr>
          <a:lstStyle/>
          <a:p>
            <a:r>
              <a:rPr lang="en-GB" dirty="0"/>
              <a:t>Block 4 – Length and Perimeter</a:t>
            </a:r>
          </a:p>
        </p:txBody>
      </p:sp>
      <p:sp>
        <p:nvSpPr>
          <p:cNvPr id="6" name="Text Placeholder 5">
            <a:extLst>
              <a:ext uri="{FF2B5EF4-FFF2-40B4-BE49-F238E27FC236}">
                <a16:creationId xmlns="" xmlns:a16="http://schemas.microsoft.com/office/drawing/2014/main"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 xmlns:a16="http://schemas.microsoft.com/office/drawing/2014/main" id="{60C74A61-CF8A-0745-B69B-DD1646654FF2}"/>
              </a:ext>
            </a:extLst>
          </p:cNvPr>
          <p:cNvSpPr>
            <a:spLocks noGrp="1"/>
          </p:cNvSpPr>
          <p:nvPr>
            <p:ph type="body" sz="quarter" idx="15"/>
          </p:nvPr>
        </p:nvSpPr>
        <p:spPr/>
        <p:txBody>
          <a:bodyPr/>
          <a:lstStyle/>
          <a:p>
            <a:r>
              <a:rPr lang="en-US" dirty="0"/>
              <a:t>Spring</a:t>
            </a:r>
          </a:p>
        </p:txBody>
      </p:sp>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 xmlns:a16="http://schemas.microsoft.com/office/drawing/2014/main" id="{F8D65072-FC35-D84F-937B-70E91C6BD3D3}"/>
              </a:ext>
            </a:extLst>
          </p:cNvPr>
          <p:cNvSpPr txBox="1"/>
          <p:nvPr/>
        </p:nvSpPr>
        <p:spPr>
          <a:xfrm>
            <a:off x="9342783" y="3856383"/>
            <a:ext cx="184731" cy="369332"/>
          </a:xfrm>
          <a:prstGeom prst="rect">
            <a:avLst/>
          </a:prstGeom>
          <a:noFill/>
        </p:spPr>
        <p:txBody>
          <a:bodyPr wrap="none" rtlCol="0">
            <a:spAutoFit/>
          </a:bodyPr>
          <a:lstStyle/>
          <a:p>
            <a:endParaRPr lang="en-US" dirty="0"/>
          </a:p>
        </p:txBody>
      </p:sp>
      <p:sp>
        <p:nvSpPr>
          <p:cNvPr id="12" name="TextBox 11"/>
          <p:cNvSpPr txBox="1"/>
          <p:nvPr/>
        </p:nvSpPr>
        <p:spPr>
          <a:xfrm>
            <a:off x="9874800" y="331200"/>
            <a:ext cx="196422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smtClean="0">
                <a:solidFill>
                  <a:schemeClr val="bg1"/>
                </a:solidFill>
              </a:rPr>
              <a:t>Quiz: </a:t>
            </a:r>
            <a:r>
              <a:rPr lang="en-GB" sz="2000" b="1" dirty="0" smtClean="0">
                <a:solidFill>
                  <a:schemeClr val="bg1"/>
                </a:solidFill>
              </a:rPr>
              <a:t>QQVOKNB</a:t>
            </a:r>
            <a:endParaRPr lang="en-GB" sz="2000" b="1" dirty="0">
              <a:solidFill>
                <a:schemeClr val="bg1"/>
              </a:solidFill>
            </a:endParaRPr>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7552953-A3B6-4749-A923-F3087041AE2E}"/>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162433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9F5D28F6-294B-894C-9419-3F4C526AD6ED}"/>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838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2</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26875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374860C3-63E8-1A4F-8024-2D183C946C84}"/>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4FFE25F2-ED8E-5D4E-9D86-5BF795D48C2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62130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70B43B5-81B6-1A43-84B8-27DEEAA9BB23}"/>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554733"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DC6F9AFA-C2F0-1147-BF71-5ABA54C33921}"/>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F4B591B0-DCD4-6E49-A324-B2006DEB7126}"/>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26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E2DF081C-295A-1B4F-8856-11D1798C437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AE44366D-22B5-994F-8903-F7C82B50B0B5}"/>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25909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9A0CEB4-C1FD-F84E-9EBD-0462BD6C95FB}"/>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512675"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E9B858C-4A94-F74E-9B71-A216823ED117}"/>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B8BD1385-9F8B-1E4B-A850-5670F16B39BE}"/>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71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8</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319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1A5C6237-3B87-2B45-B743-7C67A5E1569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988B91D-7A98-F346-B6CA-0A9CF0CEE7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29002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AFC5F76-9917-F444-8CC3-BAA5B7E9CC77}"/>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06124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A2C234E0-9E75-4442-BEED-D295CA97608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486859C6-968D-5C4A-8890-3BB0B57A5098}"/>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6774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A24ADA2D-A5F2-4D42-B588-AD2281E9DC88}"/>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08968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23C14DE-9D15-7F43-A013-6EAEDACCFECF}"/>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0191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D3DAC37E-56F6-2343-A564-0C21F14C63D2}"/>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12" name="Rounded Rectangle 11">
            <a:extLst>
              <a:ext uri="{FF2B5EF4-FFF2-40B4-BE49-F238E27FC236}">
                <a16:creationId xmlns="" xmlns:a16="http://schemas.microsoft.com/office/drawing/2014/main" id="{5C8EC796-9161-FC42-9C80-738267B92F7A}"/>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7</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8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5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
        <p:nvSpPr>
          <p:cNvPr id="5" name="Footer Placeholder 4">
            <a:extLst>
              <a:ext uri="{FF2B5EF4-FFF2-40B4-BE49-F238E27FC236}">
                <a16:creationId xmlns="" xmlns:a16="http://schemas.microsoft.com/office/drawing/2014/main" id="{349F46F5-B8A3-5848-8248-C9D634933261}"/>
              </a:ext>
            </a:extLst>
          </p:cNvPr>
          <p:cNvSpPr>
            <a:spLocks noGrp="1"/>
          </p:cNvSpPr>
          <p:nvPr>
            <p:ph type="ftr" sz="quarter" idx="11"/>
          </p:nvPr>
        </p:nvSpPr>
        <p:spPr>
          <a:xfrm>
            <a:off x="838199" y="6298060"/>
            <a:ext cx="10515599" cy="365125"/>
          </a:xfrm>
        </p:spPr>
        <p:txBody>
          <a:bodyPr/>
          <a:lstStyle/>
          <a:p>
            <a:r>
              <a:rPr lang="en-GB" sz="1400" dirty="0" smtClean="0"/>
              <a:t>Stage </a:t>
            </a:r>
            <a:r>
              <a:rPr lang="en-GB" sz="1400" dirty="0"/>
              <a:t>3 – Spring Block 4 – Length and Perimeter – Lesson 1 – To be able to measure length</a:t>
            </a:r>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2263139"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4949191"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145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0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31632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7642384"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9894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586359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112285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7401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155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A565D4E-6A26-FA4D-84C0-DE2D20A687A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16</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E4C6486-5F20-F74A-981E-1AC46048D99E}"/>
              </a:ext>
            </a:extLst>
          </p:cNvPr>
          <p:cNvSpPr/>
          <p:nvPr/>
        </p:nvSpPr>
        <p:spPr>
          <a:xfrm>
            <a:off x="1923843" y="271194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7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906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6D8D5FED-7353-E749-85AB-3DD2478FB49D}"/>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42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B95F35F1-1DE1-3345-A05E-8A71414C0EC4}"/>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6E8E1F5-E15F-A04A-844C-4C0F221AC65D}"/>
              </a:ext>
            </a:extLst>
          </p:cNvPr>
          <p:cNvSpPr/>
          <p:nvPr/>
        </p:nvSpPr>
        <p:spPr>
          <a:xfrm>
            <a:off x="4246368" y="2623813"/>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6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31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2" name="Rectangle 11">
            <a:extLst>
              <a:ext uri="{FF2B5EF4-FFF2-40B4-BE49-F238E27FC236}">
                <a16:creationId xmlns="" xmlns:a16="http://schemas.microsoft.com/office/drawing/2014/main" id="{43A0C11E-F2EC-C545-93A2-22EEBBAA3CD9}"/>
              </a:ext>
            </a:extLst>
          </p:cNvPr>
          <p:cNvSpPr/>
          <p:nvPr/>
        </p:nvSpPr>
        <p:spPr>
          <a:xfrm>
            <a:off x="892629" y="2815771"/>
            <a:ext cx="1596571" cy="435430"/>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3C7BFB-F0B3-FD44-9E03-83B433BE9773}"/>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9A9C5FF7-59DF-8445-888D-EB9F8F0FB1D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6149D744-EB9D-A942-849D-9FE47503DA99}"/>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75FA185E-F7BF-BB44-897F-FA5D0E9020AA}"/>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ECFCEEC2-A3CD-1444-B924-61649EAB5313}"/>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67</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807218E3-E069-B14B-879E-50F365731F86}"/>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C4433A1-7577-6647-868E-604BCF0F1E6B}"/>
              </a:ext>
            </a:extLst>
          </p:cNvPr>
          <p:cNvSpPr/>
          <p:nvPr/>
        </p:nvSpPr>
        <p:spPr>
          <a:xfrm>
            <a:off x="6481307"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7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4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 xmlns:a16="http://schemas.microsoft.com/office/drawing/2014/main" id="{E0136B49-A801-2945-8B84-72D6010C9774}"/>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84</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86C1E0C7-4B78-914D-AB11-E9F42A90175C}"/>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D0B5B5BA-9E71-3D4A-B00B-81D6F4323156}"/>
              </a:ext>
            </a:extLst>
          </p:cNvPr>
          <p:cNvSpPr/>
          <p:nvPr/>
        </p:nvSpPr>
        <p:spPr>
          <a:xfrm>
            <a:off x="8007957"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8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79D4BAE9-E252-534E-9B18-F316F954AE61}"/>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E8BB7424-39C0-E941-8BD2-20CA55D13B1C}"/>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060BD47-EDA2-9E41-A749-29D64D3268BB}"/>
              </a:ext>
            </a:extLst>
          </p:cNvPr>
          <p:cNvSpPr/>
          <p:nvPr/>
        </p:nvSpPr>
        <p:spPr>
          <a:xfrm>
            <a:off x="5138531"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8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AA6D1904-A861-4145-9241-20EB8F481A13}"/>
              </a:ext>
            </a:extLst>
          </p:cNvPr>
          <p:cNvSpPr/>
          <p:nvPr/>
        </p:nvSpPr>
        <p:spPr>
          <a:xfrm>
            <a:off x="3419293" y="5812656"/>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93</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02DDCB0F-CCAD-754A-8E64-5FFE98E96F27}"/>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540C8462-6E65-3F40-B0DB-73B9F46F1000}"/>
              </a:ext>
            </a:extLst>
          </p:cNvPr>
          <p:cNvSpPr/>
          <p:nvPr/>
        </p:nvSpPr>
        <p:spPr>
          <a:xfrm>
            <a:off x="8811856" y="2613267"/>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8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20DD9BE5-66A5-1E4D-8C23-E199432A73FE}"/>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103</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DA4E5924-C95B-8B48-B25F-D34D0CF8349B}"/>
              </a:ext>
            </a:extLst>
          </p:cNvPr>
          <p:cNvSpPr/>
          <p:nvPr/>
        </p:nvSpPr>
        <p:spPr>
          <a:xfrm>
            <a:off x="9714818"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0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0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 blue rectangle doesn’t belong as its width is 4 cm long. Whereas the other rectangles each have widths of 5 cm.</a:t>
            </a:r>
          </a:p>
        </p:txBody>
      </p:sp>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6" name="Rectangle 15">
            <a:extLst>
              <a:ext uri="{FF2B5EF4-FFF2-40B4-BE49-F238E27FC236}">
                <a16:creationId xmlns="" xmlns:a16="http://schemas.microsoft.com/office/drawing/2014/main" id="{EB831B75-9B7D-F446-A6CD-69CAA804D33B}"/>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CAB67319-AB6F-E145-90CB-3F83854C9E6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AA0F7499-669C-2549-B894-8E2C00E370BF}"/>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702FE26B-B5B1-BF48-98D8-BB79DBF69CED}"/>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31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A2470A8C-9FD2-3044-BD02-808F486ABB35}"/>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118</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639876B9-F510-A946-BFF4-7A0F9A797185}"/>
              </a:ext>
            </a:extLst>
          </p:cNvPr>
          <p:cNvSpPr/>
          <p:nvPr/>
        </p:nvSpPr>
        <p:spPr>
          <a:xfrm>
            <a:off x="11050949" y="262193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4EA96156-9212-1140-9802-E573DF0A79C7}"/>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5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020FCA78-9744-284C-BD39-3B81A4206C2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119</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97788AF3-E98E-1147-A329-C626D80A472D}"/>
              </a:ext>
            </a:extLst>
          </p:cNvPr>
          <p:cNvSpPr/>
          <p:nvPr/>
        </p:nvSpPr>
        <p:spPr>
          <a:xfrm>
            <a:off x="1113177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2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7" name="Rounded Rectangle 6">
            <a:extLst>
              <a:ext uri="{FF2B5EF4-FFF2-40B4-BE49-F238E27FC236}">
                <a16:creationId xmlns="" xmlns:a16="http://schemas.microsoft.com/office/drawing/2014/main" id="{897DA2C8-8E8B-F945-BFDE-BE81ED181F97}"/>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45471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14" name="Rounded Rectangle 13">
            <a:extLst>
              <a:ext uri="{FF2B5EF4-FFF2-40B4-BE49-F238E27FC236}">
                <a16:creationId xmlns="" xmlns:a16="http://schemas.microsoft.com/office/drawing/2014/main" id="{246E325B-208B-8B4B-B79A-2B0CEB4706DF}"/>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387757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dirty="0"/>
              <a:t>Keep a record in your book!</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2853864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677311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t>an eyelash?</a:t>
            </a:r>
          </a:p>
          <a:p>
            <a:pPr marL="457200" indent="-457200">
              <a:buClr>
                <a:srgbClr val="23D160"/>
              </a:buClr>
              <a:buSzPct val="85000"/>
              <a:buFont typeface="+mj-lt"/>
              <a:buAutoNum type="alphaLcParenR"/>
            </a:pPr>
            <a:r>
              <a:rPr lang="en-GB" sz="2200" dirty="0"/>
              <a:t>a toenail?</a:t>
            </a:r>
          </a:p>
          <a:p>
            <a:pPr marL="457200" indent="-457200">
              <a:buClr>
                <a:srgbClr val="23D160"/>
              </a:buClr>
              <a:buSzPct val="85000"/>
              <a:buFont typeface="+mj-lt"/>
              <a:buAutoNum type="alphaLcParenR"/>
            </a:pPr>
            <a:r>
              <a:rPr lang="en-GB" sz="2200" dirty="0"/>
              <a:t>a leg?</a:t>
            </a:r>
          </a:p>
          <a:p>
            <a:pPr marL="457200" indent="-457200">
              <a:buClr>
                <a:srgbClr val="23D160"/>
              </a:buClr>
              <a:buSzPct val="85000"/>
              <a:buFont typeface="+mj-lt"/>
              <a:buAutoNum type="alphaLcParenR"/>
            </a:pPr>
            <a:r>
              <a:rPr lang="en-GB" sz="2200" dirty="0"/>
              <a:t>the height of a sports hall?</a:t>
            </a:r>
          </a:p>
          <a:p>
            <a:pPr marL="457200" indent="-457200">
              <a:buClr>
                <a:srgbClr val="23D160"/>
              </a:buClr>
              <a:buSzPct val="85000"/>
              <a:buFont typeface="+mj-lt"/>
              <a:buAutoNum type="alphaLcParenR"/>
            </a:pPr>
            <a:r>
              <a:rPr lang="en-GB" sz="2200" dirty="0"/>
              <a:t>the height of a chair?</a:t>
            </a:r>
          </a:p>
          <a:p>
            <a:pPr marL="457200" indent="-457200">
              <a:buClr>
                <a:srgbClr val="23D160"/>
              </a:buClr>
              <a:buSzPct val="85000"/>
              <a:buFont typeface="+mj-lt"/>
              <a:buAutoNum type="alphaLcParenR"/>
            </a:pPr>
            <a:r>
              <a:rPr lang="en-GB" sz="2200" dirty="0"/>
              <a:t>the length of a swimming pool?</a:t>
            </a:r>
          </a:p>
          <a:p>
            <a:pPr marL="457200" indent="-457200">
              <a:buClr>
                <a:srgbClr val="23D160"/>
              </a:buClr>
              <a:buSzPct val="85000"/>
              <a:buFont typeface="+mj-lt"/>
              <a:buAutoNum type="alphaLcParenR"/>
            </a:pPr>
            <a:r>
              <a:rPr lang="en-GB" sz="2200" dirty="0"/>
              <a:t>the width of a car?</a:t>
            </a:r>
          </a:p>
        </p:txBody>
      </p:sp>
    </p:spTree>
    <p:extLst>
      <p:ext uri="{BB962C8B-B14F-4D97-AF65-F5344CB8AC3E}">
        <p14:creationId xmlns:p14="http://schemas.microsoft.com/office/powerpoint/2010/main" val="3981696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solidFill>
                  <a:srgbClr val="FF3860"/>
                </a:solidFill>
              </a:rPr>
              <a:t>I would use millimetres to measure the length of an eyelash.</a:t>
            </a:r>
          </a:p>
          <a:p>
            <a:pPr marL="457200" indent="-457200">
              <a:buClr>
                <a:srgbClr val="23D160"/>
              </a:buClr>
              <a:buSzPct val="85000"/>
              <a:buFont typeface="+mj-lt"/>
              <a:buAutoNum type="alphaLcParenR"/>
            </a:pPr>
            <a:r>
              <a:rPr lang="en-GB" sz="2200" dirty="0">
                <a:solidFill>
                  <a:srgbClr val="FF3860"/>
                </a:solidFill>
              </a:rPr>
              <a:t>I would use millimetres to measure the length of a toenail.</a:t>
            </a:r>
          </a:p>
          <a:p>
            <a:pPr marL="457200" indent="-457200">
              <a:buClr>
                <a:srgbClr val="23D160"/>
              </a:buClr>
              <a:buSzPct val="85000"/>
              <a:buFont typeface="+mj-lt"/>
              <a:buAutoNum type="alphaLcParenR"/>
            </a:pPr>
            <a:r>
              <a:rPr lang="en-GB" sz="2200" dirty="0">
                <a:solidFill>
                  <a:srgbClr val="FF3860"/>
                </a:solidFill>
              </a:rPr>
              <a:t>I would use centimetres to measure the length of a leg.</a:t>
            </a:r>
          </a:p>
          <a:p>
            <a:pPr marL="457200" indent="-457200">
              <a:buClr>
                <a:srgbClr val="23D160"/>
              </a:buClr>
              <a:buSzPct val="85000"/>
              <a:buFont typeface="+mj-lt"/>
              <a:buAutoNum type="alphaLcParenR"/>
            </a:pPr>
            <a:r>
              <a:rPr lang="en-GB" sz="2200" dirty="0">
                <a:solidFill>
                  <a:srgbClr val="FF3860"/>
                </a:solidFill>
              </a:rPr>
              <a:t>I would use metres to measure the height of a sports hall.</a:t>
            </a:r>
          </a:p>
          <a:p>
            <a:pPr marL="457200" indent="-457200">
              <a:buClr>
                <a:srgbClr val="23D160"/>
              </a:buClr>
              <a:buSzPct val="85000"/>
              <a:buFont typeface="+mj-lt"/>
              <a:buAutoNum type="alphaLcParenR"/>
            </a:pPr>
            <a:r>
              <a:rPr lang="en-GB" sz="2200" dirty="0">
                <a:solidFill>
                  <a:srgbClr val="FF3860"/>
                </a:solidFill>
              </a:rPr>
              <a:t>I would use cm to measure the height of a chair.</a:t>
            </a:r>
          </a:p>
          <a:p>
            <a:pPr marL="457200" indent="-457200">
              <a:buClr>
                <a:srgbClr val="23D160"/>
              </a:buClr>
              <a:buSzPct val="85000"/>
              <a:buFont typeface="+mj-lt"/>
              <a:buAutoNum type="alphaLcParenR"/>
            </a:pPr>
            <a:r>
              <a:rPr lang="en-GB" sz="2200" dirty="0">
                <a:solidFill>
                  <a:srgbClr val="FF3860"/>
                </a:solidFill>
              </a:rPr>
              <a:t>I would use metres to measure the length of a swimming pool.</a:t>
            </a:r>
          </a:p>
          <a:p>
            <a:pPr marL="457200" indent="-457200">
              <a:buClr>
                <a:srgbClr val="23D160"/>
              </a:buClr>
              <a:buSzPct val="85000"/>
              <a:buFont typeface="+mj-lt"/>
              <a:buAutoNum type="alphaLcParenR"/>
            </a:pPr>
            <a:r>
              <a:rPr lang="en-GB" sz="2200" dirty="0">
                <a:solidFill>
                  <a:srgbClr val="FF3860"/>
                </a:solidFill>
              </a:rPr>
              <a:t>I would use metres (and cm) to measure the width of a car.</a:t>
            </a:r>
          </a:p>
        </p:txBody>
      </p:sp>
    </p:spTree>
    <p:extLst>
      <p:ext uri="{BB962C8B-B14F-4D97-AF65-F5344CB8AC3E}">
        <p14:creationId xmlns:p14="http://schemas.microsoft.com/office/powerpoint/2010/main" val="521723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1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AC3F217-D6E8-4D43-A835-30E1E1BC303C}"/>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708128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James has not lined up the left-hand edge of the rectangle with the 0 increment. So, he has given an incorrect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909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7" name="Triangle 6">
            <a:extLst>
              <a:ext uri="{FF2B5EF4-FFF2-40B4-BE49-F238E27FC236}">
                <a16:creationId xmlns="" xmlns:a16="http://schemas.microsoft.com/office/drawing/2014/main" id="{3AD7F11E-50C7-7443-B471-EBA9C7F0F956}"/>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16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Yes, I do agree. She has started measuring from 8 cm and the triangle’s base ends at 11 cm 8 mm, meaning it has a base of 38 mm.</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4" name="Triangle 3">
            <a:extLst>
              <a:ext uri="{FF2B5EF4-FFF2-40B4-BE49-F238E27FC236}">
                <a16:creationId xmlns="" xmlns:a16="http://schemas.microsoft.com/office/drawing/2014/main" id="{C71FEF6C-8E9D-BB4E-B53D-9D1948C8CC12}"/>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56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356509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Say for example Jamal wanted to measure a rectangle that was 54 mm wide, he could line up the left-hand edge with the 4 cm increment, and then if the other edge lined up with 94 mm, he could subtract 40 mm to get the 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2333962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endParaRPr lang="en-GB" sz="2200" dirty="0"/>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endParaRPr lang="en-GB" sz="2200" dirty="0"/>
          </a:p>
          <a:p>
            <a:pPr marL="457200" indent="-457200">
              <a:buClr>
                <a:srgbClr val="23D160"/>
              </a:buClr>
              <a:buSzPct val="85000"/>
              <a:buFont typeface="+mj-lt"/>
              <a:buAutoNum type="alphaLcParenR"/>
            </a:pPr>
            <a:r>
              <a:rPr lang="en-GB" sz="2200" dirty="0"/>
              <a:t>The rectangle below is 5 cm 3 mm long.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563219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r>
              <a:rPr lang="en-GB" sz="2200" b="1" dirty="0">
                <a:solidFill>
                  <a:srgbClr val="FF3860"/>
                </a:solidFill>
              </a:rPr>
              <a:t>True</a:t>
            </a:r>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r>
              <a:rPr lang="en-GB" sz="2200" b="1" dirty="0">
                <a:solidFill>
                  <a:srgbClr val="FF3860"/>
                </a:solidFill>
              </a:rPr>
              <a:t>False</a:t>
            </a:r>
          </a:p>
          <a:p>
            <a:pPr marL="457200" indent="-457200">
              <a:buClr>
                <a:srgbClr val="23D160"/>
              </a:buClr>
              <a:buSzPct val="85000"/>
              <a:buFont typeface="+mj-lt"/>
              <a:buAutoNum type="alphaLcParenR"/>
            </a:pPr>
            <a:r>
              <a:rPr lang="en-GB" sz="2200" dirty="0"/>
              <a:t>The rectangle below is 5 cm 3 mm long. </a:t>
            </a:r>
            <a:br>
              <a:rPr lang="en-GB" sz="2200" dirty="0"/>
            </a:br>
            <a:r>
              <a:rPr lang="en-GB" sz="2200" b="1" dirty="0">
                <a:solidFill>
                  <a:srgbClr val="FF3860"/>
                </a:solidFill>
              </a:rPr>
              <a:t>False</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2083786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471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FF3860"/>
                </a:solidFill>
              </a:rPr>
              <a:t>No, I do not agree. </a:t>
            </a:r>
            <a:r>
              <a:rPr lang="en-GB" sz="2200" dirty="0" err="1">
                <a:solidFill>
                  <a:srgbClr val="FF3860"/>
                </a:solidFill>
              </a:rPr>
              <a:t>Astrobee</a:t>
            </a:r>
            <a:r>
              <a:rPr lang="en-GB" sz="2200" dirty="0">
                <a:solidFill>
                  <a:srgbClr val="FF3860"/>
                </a:solidFill>
              </a:rPr>
              <a:t> should have measured from 0 cm, not 1 cm. So, the blue rectangle is 75 mm or 7 cm 5 mm long.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269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
        <p:nvSpPr>
          <p:cNvPr id="5" name="Footer Placeholder 4">
            <a:extLst>
              <a:ext uri="{FF2B5EF4-FFF2-40B4-BE49-F238E27FC236}">
                <a16:creationId xmlns="" xmlns:a16="http://schemas.microsoft.com/office/drawing/2014/main" id="{349F46F5-B8A3-5848-8248-C9D634933261}"/>
              </a:ext>
            </a:extLst>
          </p:cNvPr>
          <p:cNvSpPr>
            <a:spLocks noGrp="1"/>
          </p:cNvSpPr>
          <p:nvPr>
            <p:ph type="ftr" sz="quarter" idx="11"/>
          </p:nvPr>
        </p:nvSpPr>
        <p:spPr>
          <a:xfrm>
            <a:off x="838199" y="6298060"/>
            <a:ext cx="10515599" cy="365125"/>
          </a:xfrm>
        </p:spPr>
        <p:txBody>
          <a:bodyPr/>
          <a:lstStyle/>
          <a:p>
            <a:r>
              <a:rPr lang="en-GB" sz="1400" dirty="0" smtClean="0"/>
              <a:t>Stage </a:t>
            </a:r>
            <a:r>
              <a:rPr lang="en-GB" sz="1400" dirty="0"/>
              <a:t>3 – Spring Block 4 – Length and Perimeter – Lesson 1 – To be able to measure length</a:t>
            </a:r>
          </a:p>
        </p:txBody>
      </p:sp>
    </p:spTree>
    <p:extLst>
      <p:ext uri="{BB962C8B-B14F-4D97-AF65-F5344CB8AC3E}">
        <p14:creationId xmlns:p14="http://schemas.microsoft.com/office/powerpoint/2010/main" val="76679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6DB2BAA-3B99-D64D-ACC7-44714FBE3A91}"/>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11" name="Picture 10">
            <a:extLst>
              <a:ext uri="{FF2B5EF4-FFF2-40B4-BE49-F238E27FC236}">
                <a16:creationId xmlns="" xmlns:a16="http://schemas.microsoft.com/office/drawing/2014/main" id="{DC3D8434-4752-164C-8CD3-D21EF52117B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
        <p:nvSpPr>
          <p:cNvPr id="5" name="Rectangle 4">
            <a:extLst>
              <a:ext uri="{FF2B5EF4-FFF2-40B4-BE49-F238E27FC236}">
                <a16:creationId xmlns="" xmlns:a16="http://schemas.microsoft.com/office/drawing/2014/main" id="{0C9FEAB7-F7C8-D247-B4DA-79AB0D5E6819}"/>
              </a:ext>
            </a:extLst>
          </p:cNvPr>
          <p:cNvSpPr/>
          <p:nvPr/>
        </p:nvSpPr>
        <p:spPr>
          <a:xfrm>
            <a:off x="2103308"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80548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27E84E61-1EF4-704B-A0FF-8CC0F02126C5}"/>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97376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5AC88C5-A0C3-FD49-A2BB-1B702205236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25967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3409E937-228F-2B40-9428-221F765B14EB}"/>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65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4</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41313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AB4D2568-DD47-6744-B668-459B86B933A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983856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8819</TotalTime>
  <Words>2302</Words>
  <Application>Microsoft Office PowerPoint</Application>
  <PresentationFormat>Custom</PresentationFormat>
  <Paragraphs>542</Paragraphs>
  <Slides>59</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Lato Light</vt:lpstr>
      <vt:lpstr>Lato</vt:lpstr>
      <vt:lpstr>Muli</vt:lpstr>
      <vt:lpstr>Wingdings</vt:lpstr>
      <vt:lpstr>Cambria Math</vt:lpstr>
      <vt:lpstr>OpenDyslexicAlta</vt:lpstr>
      <vt:lpstr>Calibri</vt:lpstr>
      <vt:lpstr>Office Theme</vt:lpstr>
      <vt:lpstr>PowerPoint Presentation</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  </vt:lpstr>
      <vt:lpstr>To be able to measure length  </vt:lpstr>
      <vt:lpstr>To be able to measure length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344</cp:revision>
  <cp:lastPrinted>2019-06-17T16:19:05Z</cp:lastPrinted>
  <dcterms:created xsi:type="dcterms:W3CDTF">2018-08-06T08:16:18Z</dcterms:created>
  <dcterms:modified xsi:type="dcterms:W3CDTF">2021-01-07T16:28:19Z</dcterms:modified>
</cp:coreProperties>
</file>