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20" r:id="rId5"/>
    <p:sldId id="321" r:id="rId6"/>
    <p:sldId id="574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  <p:sldId id="707" r:id="rId34"/>
    <p:sldId id="708" r:id="rId35"/>
    <p:sldId id="709" r:id="rId36"/>
    <p:sldId id="710" r:id="rId37"/>
    <p:sldId id="711" r:id="rId38"/>
    <p:sldId id="712" r:id="rId39"/>
    <p:sldId id="713" r:id="rId40"/>
    <p:sldId id="714" r:id="rId41"/>
    <p:sldId id="715" r:id="rId42"/>
    <p:sldId id="680" r:id="rId43"/>
    <p:sldId id="716" r:id="rId44"/>
    <p:sldId id="397" r:id="rId45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Lato Light" panose="020F0502020204030203" pitchFamily="34" charset="0"/>
      <p:regular r:id="rId56"/>
      <p:italic r:id="rId57"/>
    </p:embeddedFont>
    <p:embeddedFont>
      <p:font typeface="Muli" panose="02000503000000000000" pitchFamily="2" charset="77"/>
      <p:regular r:id="rId58"/>
      <p:bold r:id="rId59"/>
      <p:italic r:id="rId60"/>
      <p:boldItalic r:id="rId61"/>
    </p:embeddedFont>
    <p:embeddedFont>
      <p:font typeface="OpenDyslexicAlta" pitchFamily="2" charset="77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3172DC"/>
    <a:srgbClr val="23D160"/>
    <a:srgbClr val="F338C6"/>
    <a:srgbClr val="7957D5"/>
    <a:srgbClr val="EAE8EF"/>
    <a:srgbClr val="FFDD57"/>
    <a:srgbClr val="E9E9EF"/>
    <a:srgbClr val="E8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F8693-E0EE-4ED3-B038-4B571F524CD9}" v="38" dt="2023-03-04T15:19:04.224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61" autoAdjust="0"/>
    <p:restoredTop sz="65510" autoAdjust="0"/>
  </p:normalViewPr>
  <p:slideViewPr>
    <p:cSldViewPr snapToGrid="0" snapToObjects="1">
      <p:cViewPr varScale="1">
        <p:scale>
          <a:sx n="109" d="100"/>
          <a:sy n="109" d="100"/>
        </p:scale>
        <p:origin x="208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1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B06F8693-E0EE-4ED3-B038-4B571F524CD9}"/>
    <pc:docChg chg="modSld">
      <pc:chgData name="gill1983@icloud.com" userId="S::urn:spo:guest#gill1983@icloud.com::" providerId="AD" clId="Web-{B06F8693-E0EE-4ED3-B038-4B571F524CD9}" dt="2023-03-04T15:19:04.224" v="34" actId="20577"/>
      <pc:docMkLst>
        <pc:docMk/>
      </pc:docMkLst>
      <pc:sldChg chg="modSp">
        <pc:chgData name="gill1983@icloud.com" userId="S::urn:spo:guest#gill1983@icloud.com::" providerId="AD" clId="Web-{B06F8693-E0EE-4ED3-B038-4B571F524CD9}" dt="2023-03-04T15:12:31.293" v="1" actId="20577"/>
        <pc:sldMkLst>
          <pc:docMk/>
          <pc:sldMk cId="43468871" sldId="321"/>
        </pc:sldMkLst>
        <pc:spChg chg="mod">
          <ac:chgData name="gill1983@icloud.com" userId="S::urn:spo:guest#gill1983@icloud.com::" providerId="AD" clId="Web-{B06F8693-E0EE-4ED3-B038-4B571F524CD9}" dt="2023-03-04T15:12:31.293" v="1" actId="20577"/>
          <ac:spMkLst>
            <pc:docMk/>
            <pc:sldMk cId="43468871" sldId="321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9:04.224" v="34" actId="20577"/>
        <pc:sldMkLst>
          <pc:docMk/>
          <pc:sldMk cId="521271652" sldId="397"/>
        </pc:sldMkLst>
        <pc:spChg chg="mod">
          <ac:chgData name="gill1983@icloud.com" userId="S::urn:spo:guest#gill1983@icloud.com::" providerId="AD" clId="Web-{B06F8693-E0EE-4ED3-B038-4B571F524CD9}" dt="2023-03-04T15:19:04.224" v="34" actId="20577"/>
          <ac:spMkLst>
            <pc:docMk/>
            <pc:sldMk cId="521271652" sldId="397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4:42.749" v="10" actId="20577"/>
        <pc:sldMkLst>
          <pc:docMk/>
          <pc:sldMk cId="3583427484" sldId="699"/>
        </pc:sldMkLst>
        <pc:spChg chg="mod">
          <ac:chgData name="gill1983@icloud.com" userId="S::urn:spo:guest#gill1983@icloud.com::" providerId="AD" clId="Web-{B06F8693-E0EE-4ED3-B038-4B571F524CD9}" dt="2023-03-04T15:14:42.749" v="10" actId="20577"/>
          <ac:spMkLst>
            <pc:docMk/>
            <pc:sldMk cId="3583427484" sldId="699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4:59.203" v="12" actId="20577"/>
        <pc:sldMkLst>
          <pc:docMk/>
          <pc:sldMk cId="2332789037" sldId="700"/>
        </pc:sldMkLst>
        <pc:spChg chg="mod">
          <ac:chgData name="gill1983@icloud.com" userId="S::urn:spo:guest#gill1983@icloud.com::" providerId="AD" clId="Web-{B06F8693-E0EE-4ED3-B038-4B571F524CD9}" dt="2023-03-04T15:14:59.203" v="12" actId="20577"/>
          <ac:spMkLst>
            <pc:docMk/>
            <pc:sldMk cId="2332789037" sldId="700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5:03.390" v="14" actId="20577"/>
        <pc:sldMkLst>
          <pc:docMk/>
          <pc:sldMk cId="855578994" sldId="701"/>
        </pc:sldMkLst>
        <pc:spChg chg="mod">
          <ac:chgData name="gill1983@icloud.com" userId="S::urn:spo:guest#gill1983@icloud.com::" providerId="AD" clId="Web-{B06F8693-E0EE-4ED3-B038-4B571F524CD9}" dt="2023-03-04T15:15:03.390" v="14" actId="20577"/>
          <ac:spMkLst>
            <pc:docMk/>
            <pc:sldMk cId="855578994" sldId="701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5:23.063" v="16" actId="20577"/>
        <pc:sldMkLst>
          <pc:docMk/>
          <pc:sldMk cId="1910264088" sldId="702"/>
        </pc:sldMkLst>
        <pc:spChg chg="mod">
          <ac:chgData name="gill1983@icloud.com" userId="S::urn:spo:guest#gill1983@icloud.com::" providerId="AD" clId="Web-{B06F8693-E0EE-4ED3-B038-4B571F524CD9}" dt="2023-03-04T15:15:23.063" v="16" actId="20577"/>
          <ac:spMkLst>
            <pc:docMk/>
            <pc:sldMk cId="1910264088" sldId="702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5:36.907" v="19" actId="20577"/>
        <pc:sldMkLst>
          <pc:docMk/>
          <pc:sldMk cId="2334247724" sldId="703"/>
        </pc:sldMkLst>
        <pc:spChg chg="mod">
          <ac:chgData name="gill1983@icloud.com" userId="S::urn:spo:guest#gill1983@icloud.com::" providerId="AD" clId="Web-{B06F8693-E0EE-4ED3-B038-4B571F524CD9}" dt="2023-03-04T15:15:36.907" v="19" actId="20577"/>
          <ac:spMkLst>
            <pc:docMk/>
            <pc:sldMk cId="2334247724" sldId="703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5:48.860" v="22" actId="20577"/>
        <pc:sldMkLst>
          <pc:docMk/>
          <pc:sldMk cId="4241760537" sldId="704"/>
        </pc:sldMkLst>
        <pc:spChg chg="mod">
          <ac:chgData name="gill1983@icloud.com" userId="S::urn:spo:guest#gill1983@icloud.com::" providerId="AD" clId="Web-{B06F8693-E0EE-4ED3-B038-4B571F524CD9}" dt="2023-03-04T15:15:48.860" v="22" actId="20577"/>
          <ac:spMkLst>
            <pc:docMk/>
            <pc:sldMk cId="4241760537" sldId="704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5:59.907" v="27" actId="20577"/>
        <pc:sldMkLst>
          <pc:docMk/>
          <pc:sldMk cId="2950574733" sldId="705"/>
        </pc:sldMkLst>
        <pc:spChg chg="mod">
          <ac:chgData name="gill1983@icloud.com" userId="S::urn:spo:guest#gill1983@icloud.com::" providerId="AD" clId="Web-{B06F8693-E0EE-4ED3-B038-4B571F524CD9}" dt="2023-03-04T15:15:59.907" v="27" actId="20577"/>
          <ac:spMkLst>
            <pc:docMk/>
            <pc:sldMk cId="2950574733" sldId="705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6:08.423" v="29" actId="20577"/>
        <pc:sldMkLst>
          <pc:docMk/>
          <pc:sldMk cId="3262373358" sldId="706"/>
        </pc:sldMkLst>
        <pc:spChg chg="mod">
          <ac:chgData name="gill1983@icloud.com" userId="S::urn:spo:guest#gill1983@icloud.com::" providerId="AD" clId="Web-{B06F8693-E0EE-4ED3-B038-4B571F524CD9}" dt="2023-03-04T15:16:08.423" v="29" actId="20577"/>
          <ac:spMkLst>
            <pc:docMk/>
            <pc:sldMk cId="3262373358" sldId="706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B06F8693-E0EE-4ED3-B038-4B571F524CD9}" dt="2023-03-04T15:18:15.957" v="32" actId="20577"/>
        <pc:sldMkLst>
          <pc:docMk/>
          <pc:sldMk cId="212657088" sldId="707"/>
        </pc:sldMkLst>
        <pc:spChg chg="mod">
          <ac:chgData name="gill1983@icloud.com" userId="S::urn:spo:guest#gill1983@icloud.com::" providerId="AD" clId="Web-{B06F8693-E0EE-4ED3-B038-4B571F524CD9}" dt="2023-03-04T15:18:15.957" v="32" actId="20577"/>
          <ac:spMkLst>
            <pc:docMk/>
            <pc:sldMk cId="212657088" sldId="707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6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06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9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4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11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7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3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6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47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450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42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41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59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1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10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82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11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75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87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2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94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4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26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15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87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04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72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47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85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4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5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653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11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9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1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4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06/03/2023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5.tif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7" y="2666346"/>
            <a:ext cx="10122196" cy="1870364"/>
          </a:xfrm>
        </p:spPr>
        <p:txBody>
          <a:bodyPr>
            <a:normAutofit/>
          </a:bodyPr>
          <a:lstStyle/>
          <a:p>
            <a:r>
              <a:rPr lang="en-GB" dirty="0"/>
              <a:t>Stage 3 </a:t>
            </a:r>
            <a:br>
              <a:rPr lang="en-GB" dirty="0"/>
            </a:br>
            <a:r>
              <a:rPr lang="en-GB" dirty="0"/>
              <a:t>Spring Block 4: Mass and Capacity </a:t>
            </a:r>
          </a:p>
          <a:p>
            <a:r>
              <a:rPr lang="en-GB" dirty="0"/>
              <a:t>Lesson 1: To be able to use scales (2022-2023)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Mass and Capacity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11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itchFamily="2" charset="77"/>
              </a:rPr>
              <a:t>QSTYLCK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solidFill>
                  <a:srgbClr val="202124"/>
                </a:solidFill>
              </a:rPr>
              <a:t>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350214" y="361986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969147" y="36198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B4387-02AF-C4CD-E7D9-C39F789A3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1" b="24160"/>
          <a:stretch/>
        </p:blipFill>
        <p:spPr>
          <a:xfrm>
            <a:off x="2346437" y="3168107"/>
            <a:ext cx="7772400" cy="369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346437" y="3359054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235FA8-7A3B-CD18-3C4C-F94F088C4807}"/>
              </a:ext>
            </a:extLst>
          </p:cNvPr>
          <p:cNvSpPr txBox="1"/>
          <p:nvPr/>
        </p:nvSpPr>
        <p:spPr>
          <a:xfrm>
            <a:off x="5741416" y="4384758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C29B4-0901-A635-604A-65697B5CF5EF}"/>
              </a:ext>
            </a:extLst>
          </p:cNvPr>
          <p:cNvSpPr txBox="1"/>
          <p:nvPr/>
        </p:nvSpPr>
        <p:spPr>
          <a:xfrm>
            <a:off x="1991853" y="4827978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206F9-1EA1-3EA2-29A3-873E4C6B6E81}"/>
              </a:ext>
            </a:extLst>
          </p:cNvPr>
          <p:cNvSpPr txBox="1"/>
          <p:nvPr/>
        </p:nvSpPr>
        <p:spPr>
          <a:xfrm>
            <a:off x="2711350" y="4819586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6E4A3-B95C-AB49-5B6B-04281A333423}"/>
              </a:ext>
            </a:extLst>
          </p:cNvPr>
          <p:cNvSpPr txBox="1"/>
          <p:nvPr/>
        </p:nvSpPr>
        <p:spPr>
          <a:xfrm>
            <a:off x="5309245" y="5258865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55914-AFC0-B9A2-2FD7-818FE7A5E42E}"/>
              </a:ext>
            </a:extLst>
          </p:cNvPr>
          <p:cNvSpPr txBox="1"/>
          <p:nvPr/>
        </p:nvSpPr>
        <p:spPr>
          <a:xfrm>
            <a:off x="3654869" y="3510633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1607A-3965-435C-84B7-C66FE1BAD624}"/>
              </a:ext>
            </a:extLst>
          </p:cNvPr>
          <p:cNvSpPr txBox="1"/>
          <p:nvPr/>
        </p:nvSpPr>
        <p:spPr>
          <a:xfrm>
            <a:off x="5187711" y="3510651"/>
            <a:ext cx="558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F38B9-484B-A5F3-C34E-F54A0B2C508B}"/>
              </a:ext>
            </a:extLst>
          </p:cNvPr>
          <p:cNvSpPr txBox="1"/>
          <p:nvPr/>
        </p:nvSpPr>
        <p:spPr>
          <a:xfrm>
            <a:off x="6732194" y="3524036"/>
            <a:ext cx="550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E2CD3-0F9C-AD1C-BFFA-408839DD5091}"/>
              </a:ext>
            </a:extLst>
          </p:cNvPr>
          <p:cNvSpPr txBox="1"/>
          <p:nvPr/>
        </p:nvSpPr>
        <p:spPr>
          <a:xfrm>
            <a:off x="8284272" y="3537439"/>
            <a:ext cx="554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11908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solidFill>
                  <a:srgbClr val="202124"/>
                </a:solidFill>
              </a:rPr>
              <a:t>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361643" y="351420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991375" y="34989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1B2A8-2F5F-54AD-3E8A-024CD1F04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0" b="21642"/>
          <a:stretch/>
        </p:blipFill>
        <p:spPr>
          <a:xfrm>
            <a:off x="2529317" y="3162749"/>
            <a:ext cx="7772400" cy="3361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529317" y="3326781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8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solidFill>
                  <a:srgbClr val="202124"/>
                </a:solidFill>
              </a:rPr>
              <a:t>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361643" y="351420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991375" y="34989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1B2A8-2F5F-54AD-3E8A-024CD1F04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0" b="21642"/>
          <a:stretch/>
        </p:blipFill>
        <p:spPr>
          <a:xfrm>
            <a:off x="2529317" y="3162749"/>
            <a:ext cx="7772400" cy="3361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529317" y="3326781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303502-978F-7144-9794-9C7A8A43F6A6}"/>
              </a:ext>
            </a:extLst>
          </p:cNvPr>
          <p:cNvSpPr txBox="1"/>
          <p:nvPr/>
        </p:nvSpPr>
        <p:spPr>
          <a:xfrm>
            <a:off x="5656456" y="4382559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55AF2-BC41-084C-8CEF-F7FE58C78F12}"/>
              </a:ext>
            </a:extLst>
          </p:cNvPr>
          <p:cNvSpPr txBox="1"/>
          <p:nvPr/>
        </p:nvSpPr>
        <p:spPr>
          <a:xfrm>
            <a:off x="1908965" y="4827978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49E09-5376-3E9B-B392-78D725716F9B}"/>
              </a:ext>
            </a:extLst>
          </p:cNvPr>
          <p:cNvSpPr txBox="1"/>
          <p:nvPr/>
        </p:nvSpPr>
        <p:spPr>
          <a:xfrm>
            <a:off x="2711350" y="4819586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BE25F-579C-8C9F-4800-DE962B94A689}"/>
              </a:ext>
            </a:extLst>
          </p:cNvPr>
          <p:cNvSpPr txBox="1"/>
          <p:nvPr/>
        </p:nvSpPr>
        <p:spPr>
          <a:xfrm>
            <a:off x="5309245" y="5258865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5DE59-008C-F72C-43F1-9E71A244E1F9}"/>
              </a:ext>
            </a:extLst>
          </p:cNvPr>
          <p:cNvSpPr txBox="1"/>
          <p:nvPr/>
        </p:nvSpPr>
        <p:spPr>
          <a:xfrm>
            <a:off x="4220434" y="3490681"/>
            <a:ext cx="53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9B2F5-98E6-D9E3-D5B1-29120092ABB6}"/>
              </a:ext>
            </a:extLst>
          </p:cNvPr>
          <p:cNvSpPr txBox="1"/>
          <p:nvPr/>
        </p:nvSpPr>
        <p:spPr>
          <a:xfrm>
            <a:off x="6141726" y="3469120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F7AF2E-4659-AF10-B1AB-70CB5B93A7BE}"/>
              </a:ext>
            </a:extLst>
          </p:cNvPr>
          <p:cNvSpPr txBox="1"/>
          <p:nvPr/>
        </p:nvSpPr>
        <p:spPr>
          <a:xfrm>
            <a:off x="8109521" y="3483423"/>
            <a:ext cx="53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66753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5019870" y="3702706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4404050" y="2958041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8102083" y="3689019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7486263" y="2944354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5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5019870" y="3702706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4404050" y="2958041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8102083" y="3689019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7486263" y="2944354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9440-4F8F-FADA-3588-611254FC4FAC}"/>
              </a:ext>
            </a:extLst>
          </p:cNvPr>
          <p:cNvSpPr txBox="1"/>
          <p:nvPr/>
        </p:nvSpPr>
        <p:spPr>
          <a:xfrm>
            <a:off x="4740500" y="3133377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9D5C7-AEE8-8487-2F43-410B6E6E7B04}"/>
              </a:ext>
            </a:extLst>
          </p:cNvPr>
          <p:cNvSpPr txBox="1"/>
          <p:nvPr/>
        </p:nvSpPr>
        <p:spPr>
          <a:xfrm>
            <a:off x="7825117" y="308447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17218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5798803" y="371342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5182983" y="296876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8893284" y="371342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8277464" y="296876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9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5798803" y="371342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5182983" y="296876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8893284" y="371342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8277464" y="296876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9440-4F8F-FADA-3588-611254FC4FAC}"/>
              </a:ext>
            </a:extLst>
          </p:cNvPr>
          <p:cNvSpPr txBox="1"/>
          <p:nvPr/>
        </p:nvSpPr>
        <p:spPr>
          <a:xfrm>
            <a:off x="5519433" y="314409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9D5C7-AEE8-8487-2F43-410B6E6E7B04}"/>
              </a:ext>
            </a:extLst>
          </p:cNvPr>
          <p:cNvSpPr txBox="1"/>
          <p:nvPr/>
        </p:nvSpPr>
        <p:spPr>
          <a:xfrm>
            <a:off x="8616318" y="3108884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461084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3478486" y="3694378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2862666" y="2949713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5802951" y="368485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5187131" y="294019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03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3478486" y="3694378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2862666" y="2949713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5802951" y="368485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5187131" y="294019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9440-4F8F-FADA-3588-611254FC4FAC}"/>
              </a:ext>
            </a:extLst>
          </p:cNvPr>
          <p:cNvSpPr txBox="1"/>
          <p:nvPr/>
        </p:nvSpPr>
        <p:spPr>
          <a:xfrm>
            <a:off x="3191101" y="311250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9D5C7-AEE8-8487-2F43-410B6E6E7B04}"/>
              </a:ext>
            </a:extLst>
          </p:cNvPr>
          <p:cNvSpPr txBox="1"/>
          <p:nvPr/>
        </p:nvSpPr>
        <p:spPr>
          <a:xfrm>
            <a:off x="5525985" y="308031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09966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7351057" y="3680093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6735237" y="2935428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9652461" y="3680093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9036641" y="2935428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6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>
                <a:latin typeface="Muli"/>
              </a:rPr>
              <a:t>I can use number lines to count in 10s, 20s, 50s and 25s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placing numbers on a number line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scales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7351057" y="3680093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6735237" y="2935428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9652461" y="3680093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9036641" y="2935428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9440-4F8F-FADA-3588-611254FC4FAC}"/>
              </a:ext>
            </a:extLst>
          </p:cNvPr>
          <p:cNvSpPr txBox="1"/>
          <p:nvPr/>
        </p:nvSpPr>
        <p:spPr>
          <a:xfrm>
            <a:off x="7063672" y="3098221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9D5C7-AEE8-8487-2F43-410B6E6E7B04}"/>
              </a:ext>
            </a:extLst>
          </p:cNvPr>
          <p:cNvSpPr txBox="1"/>
          <p:nvPr/>
        </p:nvSpPr>
        <p:spPr>
          <a:xfrm>
            <a:off x="9375495" y="307555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6521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Is the statement true or false? Explain your answer.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1" y="413424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1" y="441999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7" y="470574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4" y="470574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DCD6B-52B5-3574-B799-A35AFB0BA5EB}"/>
              </a:ext>
            </a:extLst>
          </p:cNvPr>
          <p:cNvSpPr txBox="1"/>
          <p:nvPr/>
        </p:nvSpPr>
        <p:spPr>
          <a:xfrm>
            <a:off x="3371819" y="2967385"/>
            <a:ext cx="641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209CEE"/>
                </a:highlight>
                <a:latin typeface="OpenDyslexicAlta" pitchFamily="2" charset="77"/>
              </a:rPr>
              <a:t>The number line is counting up in 20s.</a:t>
            </a:r>
          </a:p>
        </p:txBody>
      </p:sp>
    </p:spTree>
    <p:extLst>
      <p:ext uri="{BB962C8B-B14F-4D97-AF65-F5344CB8AC3E}">
        <p14:creationId xmlns:p14="http://schemas.microsoft.com/office/powerpoint/2010/main" val="1039200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  <a:cs typeface="Calibri"/>
              </a:rPr>
              <a:t>True! The number line has been split into 10 equal parts. It starts at 0 and ends at 200. 200 </a:t>
            </a:r>
            <a:r>
              <a:rPr lang="en-GB" sz="2200" dirty="0">
                <a:solidFill>
                  <a:srgbClr val="FF3860"/>
                </a:solidFill>
                <a:latin typeface="Muli"/>
              </a:rPr>
              <a:t>÷ 10 = 20, so the number line is counting up in 20s.</a:t>
            </a:r>
            <a:endParaRPr lang="en-GB" sz="2200" dirty="0">
              <a:solidFill>
                <a:srgbClr val="FF3860"/>
              </a:solidFill>
              <a:latin typeface="Muli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1" y="413424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1" y="441999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7" y="470574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4" y="470574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DCD6B-52B5-3574-B799-A35AFB0BA5EB}"/>
              </a:ext>
            </a:extLst>
          </p:cNvPr>
          <p:cNvSpPr txBox="1"/>
          <p:nvPr/>
        </p:nvSpPr>
        <p:spPr>
          <a:xfrm>
            <a:off x="3371819" y="2967385"/>
            <a:ext cx="641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209CEE"/>
                </a:highlight>
                <a:latin typeface="OpenDyslexicAlta" pitchFamily="2" charset="77"/>
              </a:rPr>
              <a:t>The number line is counting up in 20s.</a:t>
            </a:r>
          </a:p>
        </p:txBody>
      </p:sp>
    </p:spTree>
    <p:extLst>
      <p:ext uri="{BB962C8B-B14F-4D97-AF65-F5344CB8AC3E}">
        <p14:creationId xmlns:p14="http://schemas.microsoft.com/office/powerpoint/2010/main" val="3583427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Calibri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  <a:latin typeface="Muli"/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/>
                <a:cs typeface="Arial"/>
              </a:rPr>
              <a:t>____</a:t>
            </a:r>
            <a:r>
              <a:rPr lang="en-GB" sz="2200" dirty="0">
                <a:solidFill>
                  <a:srgbClr val="202124"/>
                </a:solidFill>
                <a:latin typeface="Muli"/>
              </a:rPr>
              <a:t>s.</a:t>
            </a:r>
            <a:endParaRPr lang="en-GB" sz="2200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209800" y="3143249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209800" y="3429000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042126" y="371475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619013" y="371475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332789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Calibri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  <a:latin typeface="Muli"/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/>
                <a:cs typeface="Arial"/>
              </a:rPr>
              <a:t>____</a:t>
            </a:r>
            <a:r>
              <a:rPr lang="en-GB" sz="2200" dirty="0">
                <a:solidFill>
                  <a:srgbClr val="202124"/>
                </a:solidFill>
                <a:latin typeface="Muli"/>
              </a:rPr>
              <a:t>s.</a:t>
            </a:r>
            <a:endParaRPr lang="en-GB" sz="2200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209800" y="3143249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209800" y="3429000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042126" y="371475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619013" y="371475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3854B-5C94-DB00-4C27-3D82DB84224A}"/>
              </a:ext>
            </a:extLst>
          </p:cNvPr>
          <p:cNvSpPr txBox="1"/>
          <p:nvPr/>
        </p:nvSpPr>
        <p:spPr>
          <a:xfrm>
            <a:off x="5747342" y="4345603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10ABA-A8B0-42B9-B853-707FEE68055A}"/>
              </a:ext>
            </a:extLst>
          </p:cNvPr>
          <p:cNvSpPr txBox="1"/>
          <p:nvPr/>
        </p:nvSpPr>
        <p:spPr>
          <a:xfrm>
            <a:off x="1779874" y="4825482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D12E8-D817-10F1-3623-B5BCA2288D5A}"/>
              </a:ext>
            </a:extLst>
          </p:cNvPr>
          <p:cNvSpPr txBox="1"/>
          <p:nvPr/>
        </p:nvSpPr>
        <p:spPr>
          <a:xfrm>
            <a:off x="2711350" y="4819586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CBAE6-1A8C-1A82-5A87-1AE5D3DD53AF}"/>
              </a:ext>
            </a:extLst>
          </p:cNvPr>
          <p:cNvSpPr txBox="1"/>
          <p:nvPr/>
        </p:nvSpPr>
        <p:spPr>
          <a:xfrm>
            <a:off x="5496813" y="5258865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7258-8C6F-B979-8A68-5BF251201DBF}"/>
              </a:ext>
            </a:extLst>
          </p:cNvPr>
          <p:cNvSpPr txBox="1"/>
          <p:nvPr/>
        </p:nvSpPr>
        <p:spPr>
          <a:xfrm>
            <a:off x="2723463" y="3683973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ECB6B-F8C5-D4F8-EDB2-F9FB78A9AA1A}"/>
              </a:ext>
            </a:extLst>
          </p:cNvPr>
          <p:cNvSpPr txBox="1"/>
          <p:nvPr/>
        </p:nvSpPr>
        <p:spPr>
          <a:xfrm>
            <a:off x="3492511" y="3672840"/>
            <a:ext cx="558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9BB37-D29D-E93D-DD46-5CF6E3BAC53B}"/>
              </a:ext>
            </a:extLst>
          </p:cNvPr>
          <p:cNvSpPr txBox="1"/>
          <p:nvPr/>
        </p:nvSpPr>
        <p:spPr>
          <a:xfrm>
            <a:off x="4269574" y="3683973"/>
            <a:ext cx="550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938D3-64BE-FCBA-A78D-E6F673F828E9}"/>
              </a:ext>
            </a:extLst>
          </p:cNvPr>
          <p:cNvSpPr txBox="1"/>
          <p:nvPr/>
        </p:nvSpPr>
        <p:spPr>
          <a:xfrm>
            <a:off x="5004097" y="3683971"/>
            <a:ext cx="554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5271A-445F-FA5B-D2BB-93EA14AC8393}"/>
              </a:ext>
            </a:extLst>
          </p:cNvPr>
          <p:cNvSpPr txBox="1"/>
          <p:nvPr/>
        </p:nvSpPr>
        <p:spPr>
          <a:xfrm>
            <a:off x="5706382" y="3684029"/>
            <a:ext cx="71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0441E-1664-042C-827D-DB80D989CBA7}"/>
              </a:ext>
            </a:extLst>
          </p:cNvPr>
          <p:cNvSpPr txBox="1"/>
          <p:nvPr/>
        </p:nvSpPr>
        <p:spPr>
          <a:xfrm>
            <a:off x="6512477" y="3693795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73AB3-8914-FF26-23A1-AC5A9495D712}"/>
              </a:ext>
            </a:extLst>
          </p:cNvPr>
          <p:cNvSpPr txBox="1"/>
          <p:nvPr/>
        </p:nvSpPr>
        <p:spPr>
          <a:xfrm>
            <a:off x="7245656" y="3714750"/>
            <a:ext cx="72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A545-4BB3-DC77-7FC0-CA5B0A4E9BAA}"/>
              </a:ext>
            </a:extLst>
          </p:cNvPr>
          <p:cNvSpPr txBox="1"/>
          <p:nvPr/>
        </p:nvSpPr>
        <p:spPr>
          <a:xfrm>
            <a:off x="8038675" y="3693795"/>
            <a:ext cx="71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4B5574-FD63-9A97-19C6-8EBF36F7AABD}"/>
              </a:ext>
            </a:extLst>
          </p:cNvPr>
          <p:cNvSpPr txBox="1"/>
          <p:nvPr/>
        </p:nvSpPr>
        <p:spPr>
          <a:xfrm>
            <a:off x="8823679" y="3695734"/>
            <a:ext cx="718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855578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Calibri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  <a:latin typeface="Muli"/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/>
                <a:cs typeface="Arial"/>
              </a:rPr>
              <a:t>____</a:t>
            </a:r>
            <a:r>
              <a:rPr lang="en-GB" sz="2200" dirty="0">
                <a:solidFill>
                  <a:srgbClr val="202124"/>
                </a:solidFill>
                <a:latin typeface="Muli"/>
              </a:rPr>
              <a:t>s.</a:t>
            </a:r>
            <a:endParaRPr lang="en-GB" sz="2200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016727" y="354996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635660" y="354996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205DA-9FB1-1222-E8E4-671F3EBE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58" b="23329"/>
          <a:stretch/>
        </p:blipFill>
        <p:spPr>
          <a:xfrm>
            <a:off x="2184401" y="3143250"/>
            <a:ext cx="7761601" cy="3916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173602" y="3342939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6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Calibri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  <a:latin typeface="Muli"/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/>
                <a:cs typeface="Arial"/>
              </a:rPr>
              <a:t>____</a:t>
            </a:r>
            <a:r>
              <a:rPr lang="en-GB" sz="2200" dirty="0">
                <a:solidFill>
                  <a:srgbClr val="202124"/>
                </a:solidFill>
                <a:latin typeface="Muli"/>
              </a:rPr>
              <a:t>s.</a:t>
            </a:r>
            <a:endParaRPr lang="en-GB" sz="2200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3854B-5C94-DB00-4C27-3D82DB84224A}"/>
              </a:ext>
            </a:extLst>
          </p:cNvPr>
          <p:cNvSpPr txBox="1"/>
          <p:nvPr/>
        </p:nvSpPr>
        <p:spPr>
          <a:xfrm>
            <a:off x="5603631" y="4388699"/>
            <a:ext cx="807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10ABA-A8B0-42B9-B853-707FEE68055A}"/>
              </a:ext>
            </a:extLst>
          </p:cNvPr>
          <p:cNvSpPr txBox="1"/>
          <p:nvPr/>
        </p:nvSpPr>
        <p:spPr>
          <a:xfrm>
            <a:off x="1839435" y="4835894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D12E8-D817-10F1-3623-B5BCA2288D5A}"/>
              </a:ext>
            </a:extLst>
          </p:cNvPr>
          <p:cNvSpPr txBox="1"/>
          <p:nvPr/>
        </p:nvSpPr>
        <p:spPr>
          <a:xfrm>
            <a:off x="2711350" y="4819586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CBAE6-1A8C-1A82-5A87-1AE5D3DD53AF}"/>
              </a:ext>
            </a:extLst>
          </p:cNvPr>
          <p:cNvSpPr txBox="1"/>
          <p:nvPr/>
        </p:nvSpPr>
        <p:spPr>
          <a:xfrm>
            <a:off x="5410050" y="5266781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581F0D-6D87-CBA5-1038-5575AD97065B}"/>
              </a:ext>
            </a:extLst>
          </p:cNvPr>
          <p:cNvSpPr txBox="1"/>
          <p:nvPr/>
        </p:nvSpPr>
        <p:spPr>
          <a:xfrm>
            <a:off x="2016727" y="354996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64737A-3652-B760-626C-99FA45160DB4}"/>
              </a:ext>
            </a:extLst>
          </p:cNvPr>
          <p:cNvSpPr txBox="1"/>
          <p:nvPr/>
        </p:nvSpPr>
        <p:spPr>
          <a:xfrm>
            <a:off x="9635660" y="354996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036FCF-2A26-58D0-463B-870A6434E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58" b="23329"/>
          <a:stretch/>
        </p:blipFill>
        <p:spPr>
          <a:xfrm>
            <a:off x="2184401" y="3143250"/>
            <a:ext cx="7761601" cy="3916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2233FB-1102-CD7C-3AFD-E2477FC6A18B}"/>
              </a:ext>
            </a:extLst>
          </p:cNvPr>
          <p:cNvCxnSpPr>
            <a:cxnSpLocks/>
          </p:cNvCxnSpPr>
          <p:nvPr/>
        </p:nvCxnSpPr>
        <p:spPr>
          <a:xfrm>
            <a:off x="2173602" y="3342939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8CD0348-2485-72D2-E81D-667DC2954BB8}"/>
              </a:ext>
            </a:extLst>
          </p:cNvPr>
          <p:cNvSpPr txBox="1"/>
          <p:nvPr/>
        </p:nvSpPr>
        <p:spPr>
          <a:xfrm>
            <a:off x="5702973" y="3530931"/>
            <a:ext cx="71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3424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Calibri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  <a:latin typeface="Muli"/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/>
                <a:cs typeface="Arial"/>
              </a:rPr>
              <a:t>____</a:t>
            </a:r>
            <a:r>
              <a:rPr lang="en-GB" sz="2200" dirty="0">
                <a:solidFill>
                  <a:srgbClr val="202124"/>
                </a:solidFill>
                <a:latin typeface="Muli"/>
              </a:rPr>
              <a:t>s.</a:t>
            </a:r>
            <a:endParaRPr lang="en-GB" sz="2200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350214" y="361986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805289" y="354372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B4387-02AF-C4CD-E7D9-C39F789A3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1" b="24160"/>
          <a:stretch/>
        </p:blipFill>
        <p:spPr>
          <a:xfrm>
            <a:off x="2346437" y="3168107"/>
            <a:ext cx="7772400" cy="369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346437" y="3359054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6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Calibri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  <a:latin typeface="Muli"/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/>
                <a:cs typeface="Arial"/>
              </a:rPr>
              <a:t>____</a:t>
            </a:r>
            <a:r>
              <a:rPr lang="en-GB" sz="2200" dirty="0">
                <a:solidFill>
                  <a:srgbClr val="202124"/>
                </a:solidFill>
                <a:latin typeface="Muli"/>
              </a:rPr>
              <a:t>s.</a:t>
            </a:r>
            <a:endParaRPr lang="en-GB" sz="2200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350214" y="361986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969147" y="361986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B4387-02AF-C4CD-E7D9-C39F789A3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1" b="24160"/>
          <a:stretch/>
        </p:blipFill>
        <p:spPr>
          <a:xfrm>
            <a:off x="2346437" y="3168107"/>
            <a:ext cx="7772400" cy="369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346437" y="3359054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235FA8-7A3B-CD18-3C4C-F94F088C4807}"/>
              </a:ext>
            </a:extLst>
          </p:cNvPr>
          <p:cNvSpPr txBox="1"/>
          <p:nvPr/>
        </p:nvSpPr>
        <p:spPr>
          <a:xfrm>
            <a:off x="5832301" y="4394886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C29B4-0901-A635-604A-65697B5CF5EF}"/>
              </a:ext>
            </a:extLst>
          </p:cNvPr>
          <p:cNvSpPr txBox="1"/>
          <p:nvPr/>
        </p:nvSpPr>
        <p:spPr>
          <a:xfrm>
            <a:off x="1882996" y="4827978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206F9-1EA1-3EA2-29A3-873E4C6B6E81}"/>
              </a:ext>
            </a:extLst>
          </p:cNvPr>
          <p:cNvSpPr txBox="1"/>
          <p:nvPr/>
        </p:nvSpPr>
        <p:spPr>
          <a:xfrm>
            <a:off x="2711350" y="4819586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6E4A3-B95C-AB49-5B6B-04281A333423}"/>
              </a:ext>
            </a:extLst>
          </p:cNvPr>
          <p:cNvSpPr txBox="1"/>
          <p:nvPr/>
        </p:nvSpPr>
        <p:spPr>
          <a:xfrm>
            <a:off x="5485090" y="5258865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55914-AFC0-B9A2-2FD7-818FE7A5E42E}"/>
              </a:ext>
            </a:extLst>
          </p:cNvPr>
          <p:cNvSpPr txBox="1"/>
          <p:nvPr/>
        </p:nvSpPr>
        <p:spPr>
          <a:xfrm>
            <a:off x="3654869" y="3510633"/>
            <a:ext cx="558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1607A-3965-435C-84B7-C66FE1BAD624}"/>
              </a:ext>
            </a:extLst>
          </p:cNvPr>
          <p:cNvSpPr txBox="1"/>
          <p:nvPr/>
        </p:nvSpPr>
        <p:spPr>
          <a:xfrm>
            <a:off x="5187711" y="3510651"/>
            <a:ext cx="554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F38B9-484B-A5F3-C34E-F54A0B2C508B}"/>
              </a:ext>
            </a:extLst>
          </p:cNvPr>
          <p:cNvSpPr txBox="1"/>
          <p:nvPr/>
        </p:nvSpPr>
        <p:spPr>
          <a:xfrm>
            <a:off x="6665193" y="3537438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E2CD3-0F9C-AD1C-BFFA-408839DD5091}"/>
              </a:ext>
            </a:extLst>
          </p:cNvPr>
          <p:cNvSpPr txBox="1"/>
          <p:nvPr/>
        </p:nvSpPr>
        <p:spPr>
          <a:xfrm>
            <a:off x="8194829" y="3537439"/>
            <a:ext cx="71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160</a:t>
            </a:r>
          </a:p>
        </p:txBody>
      </p:sp>
    </p:spTree>
    <p:extLst>
      <p:ext uri="{BB962C8B-B14F-4D97-AF65-F5344CB8AC3E}">
        <p14:creationId xmlns:p14="http://schemas.microsoft.com/office/powerpoint/2010/main" val="2950574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Calibri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  <a:latin typeface="Muli"/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/>
                <a:cs typeface="Arial"/>
              </a:rPr>
              <a:t>____</a:t>
            </a:r>
            <a:r>
              <a:rPr lang="en-GB" sz="2200" dirty="0">
                <a:solidFill>
                  <a:srgbClr val="202124"/>
                </a:solidFill>
                <a:latin typeface="Muli"/>
              </a:rPr>
              <a:t>s.</a:t>
            </a:r>
            <a:endParaRPr lang="en-GB" sz="2200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361643" y="351420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991375" y="349894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1B2A8-2F5F-54AD-3E8A-024CD1F04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0" b="21642"/>
          <a:stretch/>
        </p:blipFill>
        <p:spPr>
          <a:xfrm>
            <a:off x="2529317" y="3162749"/>
            <a:ext cx="7772400" cy="3361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529317" y="3326781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7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Which item weighs more? How do you know?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BD86A-8DC2-B143-1D77-7D8306A07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35" y="3825239"/>
            <a:ext cx="5540829" cy="2477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E76A4-F4D7-DFF1-ED7D-7CD47594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548" y="3604748"/>
            <a:ext cx="1211744" cy="1302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A05B52-4748-901F-F798-804BE494A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239" y="2808276"/>
            <a:ext cx="1070761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2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Calibri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  <a:latin typeface="Muli"/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/>
                <a:cs typeface="Arial"/>
              </a:rPr>
              <a:t>____</a:t>
            </a:r>
            <a:r>
              <a:rPr lang="en-GB" sz="2200" dirty="0">
                <a:solidFill>
                  <a:srgbClr val="202124"/>
                </a:solidFill>
                <a:latin typeface="Muli"/>
              </a:rPr>
              <a:t>s.</a:t>
            </a:r>
            <a:endParaRPr lang="en-GB" sz="2200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361643" y="351420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991375" y="349894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1B2A8-2F5F-54AD-3E8A-024CD1F04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0" b="21642"/>
          <a:stretch/>
        </p:blipFill>
        <p:spPr>
          <a:xfrm>
            <a:off x="2529317" y="3162749"/>
            <a:ext cx="7772400" cy="3361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529317" y="3326781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303502-978F-7144-9794-9C7A8A43F6A6}"/>
              </a:ext>
            </a:extLst>
          </p:cNvPr>
          <p:cNvSpPr txBox="1"/>
          <p:nvPr/>
        </p:nvSpPr>
        <p:spPr>
          <a:xfrm>
            <a:off x="5832301" y="4382559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55AF2-BC41-084C-8CEF-F7FE58C78F12}"/>
              </a:ext>
            </a:extLst>
          </p:cNvPr>
          <p:cNvSpPr txBox="1"/>
          <p:nvPr/>
        </p:nvSpPr>
        <p:spPr>
          <a:xfrm>
            <a:off x="1908965" y="4827978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49E09-5376-3E9B-B392-78D725716F9B}"/>
              </a:ext>
            </a:extLst>
          </p:cNvPr>
          <p:cNvSpPr txBox="1"/>
          <p:nvPr/>
        </p:nvSpPr>
        <p:spPr>
          <a:xfrm>
            <a:off x="2711350" y="4819586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BE25F-579C-8C9F-4800-DE962B94A689}"/>
              </a:ext>
            </a:extLst>
          </p:cNvPr>
          <p:cNvSpPr txBox="1"/>
          <p:nvPr/>
        </p:nvSpPr>
        <p:spPr>
          <a:xfrm>
            <a:off x="5485090" y="5258865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5DE59-008C-F72C-43F1-9E71A244E1F9}"/>
              </a:ext>
            </a:extLst>
          </p:cNvPr>
          <p:cNvSpPr txBox="1"/>
          <p:nvPr/>
        </p:nvSpPr>
        <p:spPr>
          <a:xfrm>
            <a:off x="4220434" y="3490681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9B2F5-98E6-D9E3-D5B1-29120092ABB6}"/>
              </a:ext>
            </a:extLst>
          </p:cNvPr>
          <p:cNvSpPr txBox="1"/>
          <p:nvPr/>
        </p:nvSpPr>
        <p:spPr>
          <a:xfrm>
            <a:off x="6043942" y="3480756"/>
            <a:ext cx="71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F7AF2E-4659-AF10-B1AB-70CB5B93A7BE}"/>
              </a:ext>
            </a:extLst>
          </p:cNvPr>
          <p:cNvSpPr txBox="1"/>
          <p:nvPr/>
        </p:nvSpPr>
        <p:spPr>
          <a:xfrm>
            <a:off x="7996346" y="3496280"/>
            <a:ext cx="705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212657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5019870" y="3702706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4404050" y="2958041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8102083" y="3689019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7486263" y="2944354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7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5019870" y="3702706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4404050" y="2958041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8102083" y="3689019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7486263" y="2944354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9440-4F8F-FADA-3588-611254FC4FAC}"/>
              </a:ext>
            </a:extLst>
          </p:cNvPr>
          <p:cNvSpPr txBox="1"/>
          <p:nvPr/>
        </p:nvSpPr>
        <p:spPr>
          <a:xfrm>
            <a:off x="4740500" y="313337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9D5C7-AEE8-8487-2F43-410B6E6E7B04}"/>
              </a:ext>
            </a:extLst>
          </p:cNvPr>
          <p:cNvSpPr txBox="1"/>
          <p:nvPr/>
        </p:nvSpPr>
        <p:spPr>
          <a:xfrm>
            <a:off x="7715598" y="3092698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2724806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4355842" y="3801332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3740022" y="3056667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6271216" y="3807510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5655396" y="3062845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B3FC1-AEDA-DFD3-72FA-3819E62DF414}"/>
              </a:ext>
            </a:extLst>
          </p:cNvPr>
          <p:cNvSpPr txBox="1"/>
          <p:nvPr/>
        </p:nvSpPr>
        <p:spPr>
          <a:xfrm>
            <a:off x="2231014" y="489241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17D95-5E5B-B2AD-0973-9C944942AF4D}"/>
              </a:ext>
            </a:extLst>
          </p:cNvPr>
          <p:cNvSpPr txBox="1"/>
          <p:nvPr/>
        </p:nvSpPr>
        <p:spPr>
          <a:xfrm>
            <a:off x="9860746" y="487716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75C1F3-BE35-476D-9CB1-4E63006FA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0" b="21642"/>
          <a:stretch/>
        </p:blipFill>
        <p:spPr>
          <a:xfrm>
            <a:off x="2398688" y="4540965"/>
            <a:ext cx="7772400" cy="3361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21D78E-D407-3796-1A5C-C2BA9EBCA747}"/>
              </a:ext>
            </a:extLst>
          </p:cNvPr>
          <p:cNvCxnSpPr>
            <a:cxnSpLocks/>
          </p:cNvCxnSpPr>
          <p:nvPr/>
        </p:nvCxnSpPr>
        <p:spPr>
          <a:xfrm>
            <a:off x="2398688" y="470499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9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4355842" y="3801332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3740022" y="3056667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6271216" y="3807510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5655396" y="3062845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9440-4F8F-FADA-3588-611254FC4FAC}"/>
              </a:ext>
            </a:extLst>
          </p:cNvPr>
          <p:cNvSpPr txBox="1"/>
          <p:nvPr/>
        </p:nvSpPr>
        <p:spPr>
          <a:xfrm>
            <a:off x="4076472" y="3232003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9D5C7-AEE8-8487-2F43-410B6E6E7B04}"/>
              </a:ext>
            </a:extLst>
          </p:cNvPr>
          <p:cNvSpPr txBox="1"/>
          <p:nvPr/>
        </p:nvSpPr>
        <p:spPr>
          <a:xfrm>
            <a:off x="5884731" y="3211189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B3FC1-AEDA-DFD3-72FA-3819E62DF414}"/>
              </a:ext>
            </a:extLst>
          </p:cNvPr>
          <p:cNvSpPr txBox="1"/>
          <p:nvPr/>
        </p:nvSpPr>
        <p:spPr>
          <a:xfrm>
            <a:off x="2231014" y="489241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17D95-5E5B-B2AD-0973-9C944942AF4D}"/>
              </a:ext>
            </a:extLst>
          </p:cNvPr>
          <p:cNvSpPr txBox="1"/>
          <p:nvPr/>
        </p:nvSpPr>
        <p:spPr>
          <a:xfrm>
            <a:off x="9860746" y="487716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75C1F3-BE35-476D-9CB1-4E63006FA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0" b="21642"/>
          <a:stretch/>
        </p:blipFill>
        <p:spPr>
          <a:xfrm>
            <a:off x="2398688" y="4540965"/>
            <a:ext cx="7772400" cy="3361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21D78E-D407-3796-1A5C-C2BA9EBCA747}"/>
              </a:ext>
            </a:extLst>
          </p:cNvPr>
          <p:cNvCxnSpPr>
            <a:cxnSpLocks/>
          </p:cNvCxnSpPr>
          <p:nvPr/>
        </p:nvCxnSpPr>
        <p:spPr>
          <a:xfrm>
            <a:off x="2398688" y="470499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23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4317188" y="3807510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3701368" y="3062845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7417205" y="381389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6801385" y="306923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C8440-D4A7-868B-B826-FBF3EDD8CEA8}"/>
              </a:ext>
            </a:extLst>
          </p:cNvPr>
          <p:cNvSpPr txBox="1"/>
          <p:nvPr/>
        </p:nvSpPr>
        <p:spPr>
          <a:xfrm>
            <a:off x="2767261" y="497037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67D90-1550-288D-6783-807575B11DB8}"/>
              </a:ext>
            </a:extLst>
          </p:cNvPr>
          <p:cNvSpPr txBox="1"/>
          <p:nvPr/>
        </p:nvSpPr>
        <p:spPr>
          <a:xfrm>
            <a:off x="10222336" y="489423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36A3E-236C-37C3-63C5-C1FB99775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1" b="24160"/>
          <a:stretch/>
        </p:blipFill>
        <p:spPr>
          <a:xfrm>
            <a:off x="2763484" y="4518622"/>
            <a:ext cx="7772400" cy="3693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852F4-9932-0FF1-34D0-CAFC59ED9DE5}"/>
              </a:ext>
            </a:extLst>
          </p:cNvPr>
          <p:cNvCxnSpPr>
            <a:cxnSpLocks/>
          </p:cNvCxnSpPr>
          <p:nvPr/>
        </p:nvCxnSpPr>
        <p:spPr>
          <a:xfrm>
            <a:off x="2763484" y="4709569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656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4317188" y="3807510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3701368" y="3062845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7417205" y="381389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6801385" y="306923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9440-4F8F-FADA-3588-611254FC4FAC}"/>
              </a:ext>
            </a:extLst>
          </p:cNvPr>
          <p:cNvSpPr txBox="1"/>
          <p:nvPr/>
        </p:nvSpPr>
        <p:spPr>
          <a:xfrm>
            <a:off x="4037818" y="3238181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9D5C7-AEE8-8487-2F43-410B6E6E7B04}"/>
              </a:ext>
            </a:extLst>
          </p:cNvPr>
          <p:cNvSpPr txBox="1"/>
          <p:nvPr/>
        </p:nvSpPr>
        <p:spPr>
          <a:xfrm>
            <a:off x="7030720" y="3217574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C8440-D4A7-868B-B826-FBF3EDD8CEA8}"/>
              </a:ext>
            </a:extLst>
          </p:cNvPr>
          <p:cNvSpPr txBox="1"/>
          <p:nvPr/>
        </p:nvSpPr>
        <p:spPr>
          <a:xfrm>
            <a:off x="2767261" y="497037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67D90-1550-288D-6783-807575B11DB8}"/>
              </a:ext>
            </a:extLst>
          </p:cNvPr>
          <p:cNvSpPr txBox="1"/>
          <p:nvPr/>
        </p:nvSpPr>
        <p:spPr>
          <a:xfrm>
            <a:off x="10222336" y="489423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36A3E-236C-37C3-63C5-C1FB99775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1" b="24160"/>
          <a:stretch/>
        </p:blipFill>
        <p:spPr>
          <a:xfrm>
            <a:off x="2763484" y="4518622"/>
            <a:ext cx="7772400" cy="3693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852F4-9932-0FF1-34D0-CAFC59ED9DE5}"/>
              </a:ext>
            </a:extLst>
          </p:cNvPr>
          <p:cNvCxnSpPr>
            <a:cxnSpLocks/>
          </p:cNvCxnSpPr>
          <p:nvPr/>
        </p:nvCxnSpPr>
        <p:spPr>
          <a:xfrm>
            <a:off x="2763484" y="4709569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80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4259474" y="368217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3643654" y="293751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5797161" y="3678753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5181341" y="2934088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09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numbers are the arrows pointing to?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694992" y="4419996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694992" y="470574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527318" y="499149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10104205" y="499149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E0D21E-8033-D212-91D8-2E5AFC131DA3}"/>
              </a:ext>
            </a:extLst>
          </p:cNvPr>
          <p:cNvCxnSpPr/>
          <p:nvPr/>
        </p:nvCxnSpPr>
        <p:spPr>
          <a:xfrm>
            <a:off x="4259474" y="3682175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6B113E-19D7-79BB-73B3-410A474C5871}"/>
              </a:ext>
            </a:extLst>
          </p:cNvPr>
          <p:cNvSpPr/>
          <p:nvPr/>
        </p:nvSpPr>
        <p:spPr>
          <a:xfrm>
            <a:off x="3643654" y="2937510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7191FC-93AC-551C-0556-7AC00C31ADAF}"/>
              </a:ext>
            </a:extLst>
          </p:cNvPr>
          <p:cNvCxnSpPr/>
          <p:nvPr/>
        </p:nvCxnSpPr>
        <p:spPr>
          <a:xfrm>
            <a:off x="5797161" y="3678753"/>
            <a:ext cx="0" cy="717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F9E1BB-09CF-DAC8-2CCE-4F11B7CE0AFE}"/>
              </a:ext>
            </a:extLst>
          </p:cNvPr>
          <p:cNvSpPr/>
          <p:nvPr/>
        </p:nvSpPr>
        <p:spPr>
          <a:xfrm>
            <a:off x="5181341" y="2934088"/>
            <a:ext cx="1250302" cy="744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9440-4F8F-FADA-3588-611254FC4FAC}"/>
              </a:ext>
            </a:extLst>
          </p:cNvPr>
          <p:cNvSpPr txBox="1"/>
          <p:nvPr/>
        </p:nvSpPr>
        <p:spPr>
          <a:xfrm>
            <a:off x="3980104" y="311284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9D5C7-AEE8-8487-2F43-410B6E6E7B04}"/>
              </a:ext>
            </a:extLst>
          </p:cNvPr>
          <p:cNvSpPr txBox="1"/>
          <p:nvPr/>
        </p:nvSpPr>
        <p:spPr>
          <a:xfrm>
            <a:off x="5502048" y="308339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056341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 Explain your answer.</a:t>
            </a: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11" y="4105893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553258"/>
            <a:ext cx="4640274" cy="3059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26298-E95F-C604-58E3-F6312E67F526}"/>
              </a:ext>
            </a:extLst>
          </p:cNvPr>
          <p:cNvSpPr txBox="1"/>
          <p:nvPr/>
        </p:nvSpPr>
        <p:spPr>
          <a:xfrm>
            <a:off x="2891116" y="2505670"/>
            <a:ext cx="3082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72DC"/>
                </a:solidFill>
                <a:latin typeface="OpenDyslexicAlta" pitchFamily="2" charset="77"/>
              </a:rPr>
              <a:t>The arrow is pointing to the same number on each number line.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FA0E0D-3F5E-B016-FA0F-C5C37EF8866F}"/>
              </a:ext>
            </a:extLst>
          </p:cNvPr>
          <p:cNvGrpSpPr/>
          <p:nvPr/>
        </p:nvGrpSpPr>
        <p:grpSpPr>
          <a:xfrm>
            <a:off x="6881525" y="2250301"/>
            <a:ext cx="4314565" cy="647989"/>
            <a:chOff x="2527318" y="4419996"/>
            <a:chExt cx="8197570" cy="9408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2F459A-723F-AE3B-C1D6-9EE1A4271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008" b="24958"/>
            <a:stretch/>
          </p:blipFill>
          <p:spPr>
            <a:xfrm>
              <a:off x="2694992" y="4419996"/>
              <a:ext cx="7772400" cy="57150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F4AFE8-7A76-45B4-4446-FA48FFBF0811}"/>
                </a:ext>
              </a:extLst>
            </p:cNvPr>
            <p:cNvCxnSpPr>
              <a:stCxn id="5" idx="1"/>
              <a:endCxn id="5" idx="3"/>
            </p:cNvCxnSpPr>
            <p:nvPr/>
          </p:nvCxnSpPr>
          <p:spPr>
            <a:xfrm>
              <a:off x="2694992" y="4705747"/>
              <a:ext cx="777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365A96-D68A-BDA7-09A8-1998F7AF06C7}"/>
                </a:ext>
              </a:extLst>
            </p:cNvPr>
            <p:cNvSpPr txBox="1"/>
            <p:nvPr/>
          </p:nvSpPr>
          <p:spPr>
            <a:xfrm>
              <a:off x="2527318" y="499149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B4634F-2858-6687-42B9-433CA5F8EE60}"/>
                </a:ext>
              </a:extLst>
            </p:cNvPr>
            <p:cNvSpPr txBox="1"/>
            <p:nvPr/>
          </p:nvSpPr>
          <p:spPr>
            <a:xfrm>
              <a:off x="10104205" y="499149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100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C06EBC-A201-DD78-DA60-D4919BA64161}"/>
              </a:ext>
            </a:extLst>
          </p:cNvPr>
          <p:cNvCxnSpPr>
            <a:cxnSpLocks/>
          </p:cNvCxnSpPr>
          <p:nvPr/>
        </p:nvCxnSpPr>
        <p:spPr>
          <a:xfrm>
            <a:off x="7786445" y="1828800"/>
            <a:ext cx="0" cy="42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AD2F2-72BB-4806-9938-2EBC0B51EEAC}"/>
              </a:ext>
            </a:extLst>
          </p:cNvPr>
          <p:cNvGrpSpPr/>
          <p:nvPr/>
        </p:nvGrpSpPr>
        <p:grpSpPr>
          <a:xfrm>
            <a:off x="6881525" y="3220119"/>
            <a:ext cx="4465902" cy="762947"/>
            <a:chOff x="2527318" y="4419996"/>
            <a:chExt cx="8485107" cy="11077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B2AC24-CA3A-7E0B-D53C-75DA2A95B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008" b="24958"/>
            <a:stretch/>
          </p:blipFill>
          <p:spPr>
            <a:xfrm>
              <a:off x="2694992" y="4419996"/>
              <a:ext cx="7772400" cy="571501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495B57-E892-D4ED-EFDA-9C1E48180FD3}"/>
                </a:ext>
              </a:extLst>
            </p:cNvPr>
            <p:cNvCxnSpPr>
              <a:stCxn id="13" idx="1"/>
              <a:endCxn id="13" idx="3"/>
            </p:cNvCxnSpPr>
            <p:nvPr/>
          </p:nvCxnSpPr>
          <p:spPr>
            <a:xfrm>
              <a:off x="2694992" y="4705747"/>
              <a:ext cx="777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34D53F-FCAB-E5E6-2A57-84491C99E72B}"/>
                </a:ext>
              </a:extLst>
            </p:cNvPr>
            <p:cNvSpPr txBox="1"/>
            <p:nvPr/>
          </p:nvSpPr>
          <p:spPr>
            <a:xfrm>
              <a:off x="2527318" y="499149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99CAF7-5D39-9387-A10B-869E27DFCD95}"/>
                </a:ext>
              </a:extLst>
            </p:cNvPr>
            <p:cNvSpPr txBox="1"/>
            <p:nvPr/>
          </p:nvSpPr>
          <p:spPr>
            <a:xfrm>
              <a:off x="10104206" y="4991496"/>
              <a:ext cx="908219" cy="53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50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A57B82-1A6A-B3B8-7160-211CFC36A9E4}"/>
              </a:ext>
            </a:extLst>
          </p:cNvPr>
          <p:cNvCxnSpPr>
            <a:cxnSpLocks/>
          </p:cNvCxnSpPr>
          <p:nvPr/>
        </p:nvCxnSpPr>
        <p:spPr>
          <a:xfrm>
            <a:off x="7786445" y="2798616"/>
            <a:ext cx="0" cy="42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6F2201-04AB-C359-AB5B-706CEC8DD777}"/>
              </a:ext>
            </a:extLst>
          </p:cNvPr>
          <p:cNvGrpSpPr/>
          <p:nvPr/>
        </p:nvGrpSpPr>
        <p:grpSpPr>
          <a:xfrm>
            <a:off x="6881525" y="4189935"/>
            <a:ext cx="4614981" cy="762947"/>
            <a:chOff x="2527318" y="4419996"/>
            <a:chExt cx="8768353" cy="11077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F8375B-5742-6B53-75EF-E2F372FAB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008" b="24958"/>
            <a:stretch/>
          </p:blipFill>
          <p:spPr>
            <a:xfrm>
              <a:off x="2694992" y="4419996"/>
              <a:ext cx="7772400" cy="5715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1D3922-5295-F98B-0571-8B4962A457B8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2694992" y="4705747"/>
              <a:ext cx="777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F59AF4-327E-8A3A-CF74-BED6212B29E8}"/>
                </a:ext>
              </a:extLst>
            </p:cNvPr>
            <p:cNvSpPr txBox="1"/>
            <p:nvPr/>
          </p:nvSpPr>
          <p:spPr>
            <a:xfrm>
              <a:off x="2527318" y="499149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345363-EF1A-F954-353A-155A6A0E69C7}"/>
                </a:ext>
              </a:extLst>
            </p:cNvPr>
            <p:cNvSpPr txBox="1"/>
            <p:nvPr/>
          </p:nvSpPr>
          <p:spPr>
            <a:xfrm>
              <a:off x="10104206" y="4991496"/>
              <a:ext cx="1191465" cy="53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200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D70460-3B7E-7A54-7265-AE5AA6194A18}"/>
              </a:ext>
            </a:extLst>
          </p:cNvPr>
          <p:cNvCxnSpPr>
            <a:cxnSpLocks/>
          </p:cNvCxnSpPr>
          <p:nvPr/>
        </p:nvCxnSpPr>
        <p:spPr>
          <a:xfrm>
            <a:off x="7786445" y="3768432"/>
            <a:ext cx="0" cy="42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42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The cake weighs more. The heavier item (the cake) pushes the arm of the scale down more than the lighter object.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BFF3FF-61E6-AC60-6A8D-771D82D5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35" y="3825239"/>
            <a:ext cx="5540829" cy="2477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B559A-675C-381C-1299-9A7355951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548" y="3604748"/>
            <a:ext cx="1211744" cy="1302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86B40-5A54-D977-4329-7AAE3E37F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239" y="2808276"/>
            <a:ext cx="1070761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1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False. The start and end numbers on the number lines are different. The arrows are pointing to 20, 10 and 40.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11" y="4105893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553258"/>
            <a:ext cx="4640274" cy="3059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26298-E95F-C604-58E3-F6312E67F526}"/>
              </a:ext>
            </a:extLst>
          </p:cNvPr>
          <p:cNvSpPr txBox="1"/>
          <p:nvPr/>
        </p:nvSpPr>
        <p:spPr>
          <a:xfrm>
            <a:off x="2891116" y="2505670"/>
            <a:ext cx="3082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72DC"/>
                </a:solidFill>
                <a:latin typeface="OpenDyslexicAlta" pitchFamily="2" charset="77"/>
              </a:rPr>
              <a:t>The arrow is pointing to the same number on each number line.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FA0E0D-3F5E-B016-FA0F-C5C37EF8866F}"/>
              </a:ext>
            </a:extLst>
          </p:cNvPr>
          <p:cNvGrpSpPr/>
          <p:nvPr/>
        </p:nvGrpSpPr>
        <p:grpSpPr>
          <a:xfrm>
            <a:off x="6881525" y="2250301"/>
            <a:ext cx="4314565" cy="647989"/>
            <a:chOff x="2527318" y="4419996"/>
            <a:chExt cx="8197570" cy="9408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2F459A-723F-AE3B-C1D6-9EE1A4271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008" b="24958"/>
            <a:stretch/>
          </p:blipFill>
          <p:spPr>
            <a:xfrm>
              <a:off x="2694992" y="4419996"/>
              <a:ext cx="7772400" cy="57150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F4AFE8-7A76-45B4-4446-FA48FFBF0811}"/>
                </a:ext>
              </a:extLst>
            </p:cNvPr>
            <p:cNvCxnSpPr>
              <a:stCxn id="5" idx="1"/>
              <a:endCxn id="5" idx="3"/>
            </p:cNvCxnSpPr>
            <p:nvPr/>
          </p:nvCxnSpPr>
          <p:spPr>
            <a:xfrm>
              <a:off x="2694992" y="4705747"/>
              <a:ext cx="777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365A96-D68A-BDA7-09A8-1998F7AF06C7}"/>
                </a:ext>
              </a:extLst>
            </p:cNvPr>
            <p:cNvSpPr txBox="1"/>
            <p:nvPr/>
          </p:nvSpPr>
          <p:spPr>
            <a:xfrm>
              <a:off x="2527318" y="499149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B4634F-2858-6687-42B9-433CA5F8EE60}"/>
                </a:ext>
              </a:extLst>
            </p:cNvPr>
            <p:cNvSpPr txBox="1"/>
            <p:nvPr/>
          </p:nvSpPr>
          <p:spPr>
            <a:xfrm>
              <a:off x="10104205" y="499149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100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C06EBC-A201-DD78-DA60-D4919BA64161}"/>
              </a:ext>
            </a:extLst>
          </p:cNvPr>
          <p:cNvCxnSpPr>
            <a:cxnSpLocks/>
          </p:cNvCxnSpPr>
          <p:nvPr/>
        </p:nvCxnSpPr>
        <p:spPr>
          <a:xfrm>
            <a:off x="7786445" y="1828800"/>
            <a:ext cx="0" cy="42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AD2F2-72BB-4806-9938-2EBC0B51EEAC}"/>
              </a:ext>
            </a:extLst>
          </p:cNvPr>
          <p:cNvGrpSpPr/>
          <p:nvPr/>
        </p:nvGrpSpPr>
        <p:grpSpPr>
          <a:xfrm>
            <a:off x="6881525" y="3220119"/>
            <a:ext cx="4465902" cy="762947"/>
            <a:chOff x="2527318" y="4419996"/>
            <a:chExt cx="8485107" cy="11077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B2AC24-CA3A-7E0B-D53C-75DA2A95B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008" b="24958"/>
            <a:stretch/>
          </p:blipFill>
          <p:spPr>
            <a:xfrm>
              <a:off x="2694992" y="4419996"/>
              <a:ext cx="7772400" cy="571501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495B57-E892-D4ED-EFDA-9C1E48180FD3}"/>
                </a:ext>
              </a:extLst>
            </p:cNvPr>
            <p:cNvCxnSpPr>
              <a:stCxn id="13" idx="1"/>
              <a:endCxn id="13" idx="3"/>
            </p:cNvCxnSpPr>
            <p:nvPr/>
          </p:nvCxnSpPr>
          <p:spPr>
            <a:xfrm>
              <a:off x="2694992" y="4705747"/>
              <a:ext cx="777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34D53F-FCAB-E5E6-2A57-84491C99E72B}"/>
                </a:ext>
              </a:extLst>
            </p:cNvPr>
            <p:cNvSpPr txBox="1"/>
            <p:nvPr/>
          </p:nvSpPr>
          <p:spPr>
            <a:xfrm>
              <a:off x="2527318" y="499149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99CAF7-5D39-9387-A10B-869E27DFCD95}"/>
                </a:ext>
              </a:extLst>
            </p:cNvPr>
            <p:cNvSpPr txBox="1"/>
            <p:nvPr/>
          </p:nvSpPr>
          <p:spPr>
            <a:xfrm>
              <a:off x="10104206" y="4991496"/>
              <a:ext cx="908219" cy="53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50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A57B82-1A6A-B3B8-7160-211CFC36A9E4}"/>
              </a:ext>
            </a:extLst>
          </p:cNvPr>
          <p:cNvCxnSpPr>
            <a:cxnSpLocks/>
          </p:cNvCxnSpPr>
          <p:nvPr/>
        </p:nvCxnSpPr>
        <p:spPr>
          <a:xfrm>
            <a:off x="7786445" y="2798616"/>
            <a:ext cx="0" cy="42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6F2201-04AB-C359-AB5B-706CEC8DD777}"/>
              </a:ext>
            </a:extLst>
          </p:cNvPr>
          <p:cNvGrpSpPr/>
          <p:nvPr/>
        </p:nvGrpSpPr>
        <p:grpSpPr>
          <a:xfrm>
            <a:off x="6881525" y="4189935"/>
            <a:ext cx="4614981" cy="762947"/>
            <a:chOff x="2527318" y="4419996"/>
            <a:chExt cx="8768353" cy="11077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F8375B-5742-6B53-75EF-E2F372FAB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008" b="24958"/>
            <a:stretch/>
          </p:blipFill>
          <p:spPr>
            <a:xfrm>
              <a:off x="2694992" y="4419996"/>
              <a:ext cx="7772400" cy="5715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1D3922-5295-F98B-0571-8B4962A457B8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2694992" y="4705747"/>
              <a:ext cx="777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F59AF4-327E-8A3A-CF74-BED6212B29E8}"/>
                </a:ext>
              </a:extLst>
            </p:cNvPr>
            <p:cNvSpPr txBox="1"/>
            <p:nvPr/>
          </p:nvSpPr>
          <p:spPr>
            <a:xfrm>
              <a:off x="2527318" y="499149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345363-EF1A-F954-353A-155A6A0E69C7}"/>
                </a:ext>
              </a:extLst>
            </p:cNvPr>
            <p:cNvSpPr txBox="1"/>
            <p:nvPr/>
          </p:nvSpPr>
          <p:spPr>
            <a:xfrm>
              <a:off x="10104206" y="4991496"/>
              <a:ext cx="1191465" cy="53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DyslexicAlta" pitchFamily="2" charset="77"/>
                </a:rPr>
                <a:t>200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D70460-3B7E-7A54-7265-AE5AA6194A18}"/>
              </a:ext>
            </a:extLst>
          </p:cNvPr>
          <p:cNvCxnSpPr>
            <a:cxnSpLocks/>
          </p:cNvCxnSpPr>
          <p:nvPr/>
        </p:nvCxnSpPr>
        <p:spPr>
          <a:xfrm>
            <a:off x="7786445" y="3768432"/>
            <a:ext cx="0" cy="42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4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>
                <a:latin typeface="Muli"/>
              </a:rPr>
              <a:t>I can use number lines to count in 10s, 20s, 50s and 25s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placing numbers on a number line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scales</a:t>
            </a:r>
          </a:p>
        </p:txBody>
      </p:sp>
    </p:spTree>
    <p:extLst>
      <p:ext uri="{BB962C8B-B14F-4D97-AF65-F5344CB8AC3E}">
        <p14:creationId xmlns:p14="http://schemas.microsoft.com/office/powerpoint/2010/main" val="52127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solidFill>
                  <a:srgbClr val="202124"/>
                </a:solidFill>
              </a:rPr>
              <a:t>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209800" y="3143249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209800" y="3429000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042126" y="371475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619013" y="371475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82269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solidFill>
                  <a:srgbClr val="202124"/>
                </a:solidFill>
              </a:rPr>
              <a:t>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1B38-5168-D076-8F0D-85060AD0B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8" b="24958"/>
          <a:stretch/>
        </p:blipFill>
        <p:spPr>
          <a:xfrm>
            <a:off x="2209800" y="3143249"/>
            <a:ext cx="7772400" cy="571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209800" y="3429000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042126" y="371475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619013" y="371475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3854B-5C94-DB00-4C27-3D82DB84224A}"/>
              </a:ext>
            </a:extLst>
          </p:cNvPr>
          <p:cNvSpPr txBox="1"/>
          <p:nvPr/>
        </p:nvSpPr>
        <p:spPr>
          <a:xfrm>
            <a:off x="5571497" y="4345603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10ABA-A8B0-42B9-B853-707FEE68055A}"/>
              </a:ext>
            </a:extLst>
          </p:cNvPr>
          <p:cNvSpPr txBox="1"/>
          <p:nvPr/>
        </p:nvSpPr>
        <p:spPr>
          <a:xfrm>
            <a:off x="1779874" y="4825482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D12E8-D817-10F1-3623-B5BCA2288D5A}"/>
              </a:ext>
            </a:extLst>
          </p:cNvPr>
          <p:cNvSpPr txBox="1"/>
          <p:nvPr/>
        </p:nvSpPr>
        <p:spPr>
          <a:xfrm>
            <a:off x="2711350" y="4819586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CBAE6-1A8C-1A82-5A87-1AE5D3DD53AF}"/>
              </a:ext>
            </a:extLst>
          </p:cNvPr>
          <p:cNvSpPr txBox="1"/>
          <p:nvPr/>
        </p:nvSpPr>
        <p:spPr>
          <a:xfrm>
            <a:off x="5309245" y="5258865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7258-8C6F-B979-8A68-5BF251201DBF}"/>
              </a:ext>
            </a:extLst>
          </p:cNvPr>
          <p:cNvSpPr txBox="1"/>
          <p:nvPr/>
        </p:nvSpPr>
        <p:spPr>
          <a:xfrm>
            <a:off x="2723463" y="3683973"/>
            <a:ext cx="53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ECB6B-F8C5-D4F8-EDB2-F9FB78A9AA1A}"/>
              </a:ext>
            </a:extLst>
          </p:cNvPr>
          <p:cNvSpPr txBox="1"/>
          <p:nvPr/>
        </p:nvSpPr>
        <p:spPr>
          <a:xfrm>
            <a:off x="3492511" y="3672840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9BB37-D29D-E93D-DD46-5CF6E3BAC53B}"/>
              </a:ext>
            </a:extLst>
          </p:cNvPr>
          <p:cNvSpPr txBox="1"/>
          <p:nvPr/>
        </p:nvSpPr>
        <p:spPr>
          <a:xfrm>
            <a:off x="4269574" y="3683973"/>
            <a:ext cx="543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938D3-64BE-FCBA-A78D-E6F673F828E9}"/>
              </a:ext>
            </a:extLst>
          </p:cNvPr>
          <p:cNvSpPr txBox="1"/>
          <p:nvPr/>
        </p:nvSpPr>
        <p:spPr>
          <a:xfrm>
            <a:off x="5004097" y="3683971"/>
            <a:ext cx="558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5271A-445F-FA5B-D2BB-93EA14AC8393}"/>
              </a:ext>
            </a:extLst>
          </p:cNvPr>
          <p:cNvSpPr txBox="1"/>
          <p:nvPr/>
        </p:nvSpPr>
        <p:spPr>
          <a:xfrm>
            <a:off x="5815240" y="3697499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0441E-1664-042C-827D-DB80D989CBA7}"/>
              </a:ext>
            </a:extLst>
          </p:cNvPr>
          <p:cNvSpPr txBox="1"/>
          <p:nvPr/>
        </p:nvSpPr>
        <p:spPr>
          <a:xfrm>
            <a:off x="6584663" y="3683971"/>
            <a:ext cx="550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73AB3-8914-FF26-23A1-AC5A9495D712}"/>
              </a:ext>
            </a:extLst>
          </p:cNvPr>
          <p:cNvSpPr txBox="1"/>
          <p:nvPr/>
        </p:nvSpPr>
        <p:spPr>
          <a:xfrm>
            <a:off x="7376335" y="3706125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A545-4BB3-DC77-7FC0-CA5B0A4E9BAA}"/>
              </a:ext>
            </a:extLst>
          </p:cNvPr>
          <p:cNvSpPr txBox="1"/>
          <p:nvPr/>
        </p:nvSpPr>
        <p:spPr>
          <a:xfrm>
            <a:off x="8128726" y="3697499"/>
            <a:ext cx="554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4B5574-FD63-9A97-19C6-8EBF36F7AABD}"/>
              </a:ext>
            </a:extLst>
          </p:cNvPr>
          <p:cNvSpPr txBox="1"/>
          <p:nvPr/>
        </p:nvSpPr>
        <p:spPr>
          <a:xfrm>
            <a:off x="8910597" y="3683971"/>
            <a:ext cx="550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22514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solidFill>
                  <a:srgbClr val="202124"/>
                </a:solidFill>
              </a:rPr>
              <a:t>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016727" y="354996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635660" y="354996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205DA-9FB1-1222-E8E4-671F3EBE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58" b="23329"/>
          <a:stretch/>
        </p:blipFill>
        <p:spPr>
          <a:xfrm>
            <a:off x="2184401" y="3143250"/>
            <a:ext cx="7761601" cy="3916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173602" y="3342939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3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solidFill>
                  <a:srgbClr val="202124"/>
                </a:solidFill>
              </a:rPr>
              <a:t>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3854B-5C94-DB00-4C27-3D82DB84224A}"/>
              </a:ext>
            </a:extLst>
          </p:cNvPr>
          <p:cNvSpPr txBox="1"/>
          <p:nvPr/>
        </p:nvSpPr>
        <p:spPr>
          <a:xfrm>
            <a:off x="5716534" y="4388699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10ABA-A8B0-42B9-B853-707FEE68055A}"/>
              </a:ext>
            </a:extLst>
          </p:cNvPr>
          <p:cNvSpPr txBox="1"/>
          <p:nvPr/>
        </p:nvSpPr>
        <p:spPr>
          <a:xfrm>
            <a:off x="1839435" y="4835894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D12E8-D817-10F1-3623-B5BCA2288D5A}"/>
              </a:ext>
            </a:extLst>
          </p:cNvPr>
          <p:cNvSpPr txBox="1"/>
          <p:nvPr/>
        </p:nvSpPr>
        <p:spPr>
          <a:xfrm>
            <a:off x="2711350" y="4819586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CBAE6-1A8C-1A82-5A87-1AE5D3DD53AF}"/>
              </a:ext>
            </a:extLst>
          </p:cNvPr>
          <p:cNvSpPr txBox="1"/>
          <p:nvPr/>
        </p:nvSpPr>
        <p:spPr>
          <a:xfrm>
            <a:off x="5309245" y="5258865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Muli" pitchFamily="2" charset="77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581F0D-6D87-CBA5-1038-5575AD97065B}"/>
              </a:ext>
            </a:extLst>
          </p:cNvPr>
          <p:cNvSpPr txBox="1"/>
          <p:nvPr/>
        </p:nvSpPr>
        <p:spPr>
          <a:xfrm>
            <a:off x="2016727" y="354996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64737A-3652-B760-626C-99FA45160DB4}"/>
              </a:ext>
            </a:extLst>
          </p:cNvPr>
          <p:cNvSpPr txBox="1"/>
          <p:nvPr/>
        </p:nvSpPr>
        <p:spPr>
          <a:xfrm>
            <a:off x="9635660" y="354996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036FCF-2A26-58D0-463B-870A6434E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58" b="23329"/>
          <a:stretch/>
        </p:blipFill>
        <p:spPr>
          <a:xfrm>
            <a:off x="2184401" y="3143250"/>
            <a:ext cx="7761601" cy="3916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2233FB-1102-CD7C-3AFD-E2477FC6A18B}"/>
              </a:ext>
            </a:extLst>
          </p:cNvPr>
          <p:cNvCxnSpPr>
            <a:cxnSpLocks/>
          </p:cNvCxnSpPr>
          <p:nvPr/>
        </p:nvCxnSpPr>
        <p:spPr>
          <a:xfrm>
            <a:off x="2173602" y="3342939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8CD0348-2485-72D2-E81D-667DC2954BB8}"/>
              </a:ext>
            </a:extLst>
          </p:cNvPr>
          <p:cNvSpPr txBox="1"/>
          <p:nvPr/>
        </p:nvSpPr>
        <p:spPr>
          <a:xfrm>
            <a:off x="5788734" y="3530931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85853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use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Complete the sentences to work out what the number line is counting up in. Label the divisions on the number line.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number line has been split into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cs typeface="Calibri" panose="020F0502020204030204" pitchFamily="34" charset="0"/>
              </a:rPr>
              <a:t> equal parts.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100 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b="0" i="0" dirty="0">
                <a:solidFill>
                  <a:srgbClr val="202124"/>
                </a:solidFill>
                <a:effectLst/>
              </a:rPr>
              <a:t> =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202124"/>
                </a:solidFill>
              </a:rPr>
              <a:t>The number line is counting up in </a:t>
            </a:r>
            <a:r>
              <a:rPr lang="en-GB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2200" dirty="0">
                <a:solidFill>
                  <a:srgbClr val="202124"/>
                </a:solidFill>
              </a:rPr>
              <a:t>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D5E50-EF51-FE82-ED16-5922B57851D2}"/>
              </a:ext>
            </a:extLst>
          </p:cNvPr>
          <p:cNvSpPr txBox="1"/>
          <p:nvPr/>
        </p:nvSpPr>
        <p:spPr>
          <a:xfrm>
            <a:off x="2350214" y="361986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84340-2960-15A3-BA0C-8CF01B14FB35}"/>
              </a:ext>
            </a:extLst>
          </p:cNvPr>
          <p:cNvSpPr txBox="1"/>
          <p:nvPr/>
        </p:nvSpPr>
        <p:spPr>
          <a:xfrm>
            <a:off x="9969147" y="36198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B4387-02AF-C4CD-E7D9-C39F789A3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1" b="24160"/>
          <a:stretch/>
        </p:blipFill>
        <p:spPr>
          <a:xfrm>
            <a:off x="2346437" y="3168107"/>
            <a:ext cx="7772400" cy="369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0EA1E-3E00-DB54-56AD-C5E457EDFAF8}"/>
              </a:ext>
            </a:extLst>
          </p:cNvPr>
          <p:cNvCxnSpPr>
            <a:cxnSpLocks/>
          </p:cNvCxnSpPr>
          <p:nvPr/>
        </p:nvCxnSpPr>
        <p:spPr>
          <a:xfrm>
            <a:off x="2346437" y="3359054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360A2D-B822-480E-BF70-CF47094B604C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91CBD10B-12C4-4472-AC2A-A0A7C9E89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3DBB85-3ECB-457E-A86E-7361A0219A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20717</TotalTime>
  <Words>1689</Words>
  <Application>Microsoft Macintosh PowerPoint</Application>
  <PresentationFormat>Widescreen</PresentationFormat>
  <Paragraphs>513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Calibri</vt:lpstr>
      <vt:lpstr>OpenDyslexicAlta</vt:lpstr>
      <vt:lpstr>Wingdings</vt:lpstr>
      <vt:lpstr>Lato Light</vt:lpstr>
      <vt:lpstr>Arial</vt:lpstr>
      <vt:lpstr>Muli</vt:lpstr>
      <vt:lpstr>Lato</vt:lpstr>
      <vt:lpstr>Office Theme</vt:lpstr>
      <vt:lpstr>PowerPoint Presentation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  <vt:lpstr>To be able to use scales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938</cp:revision>
  <cp:lastPrinted>2023-03-06T11:47:31Z</cp:lastPrinted>
  <dcterms:created xsi:type="dcterms:W3CDTF">2018-08-06T08:16:18Z</dcterms:created>
  <dcterms:modified xsi:type="dcterms:W3CDTF">2023-03-06T11:47:48Z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