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20" r:id="rId5"/>
    <p:sldId id="321" r:id="rId6"/>
    <p:sldId id="402" r:id="rId7"/>
    <p:sldId id="429" r:id="rId8"/>
    <p:sldId id="374" r:id="rId9"/>
    <p:sldId id="408" r:id="rId10"/>
    <p:sldId id="406" r:id="rId11"/>
    <p:sldId id="409" r:id="rId12"/>
    <p:sldId id="407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375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373" r:id="rId33"/>
    <p:sldId id="428" r:id="rId34"/>
    <p:sldId id="376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Lato Light" panose="020F0502020204030203" pitchFamily="34" charset="0"/>
      <p:regular r:id="rId46"/>
      <p:italic r:id="rId47"/>
    </p:embeddedFont>
    <p:embeddedFont>
      <p:font typeface="Muli" panose="02000503000000000000" pitchFamily="2" charset="77"/>
      <p:regular r:id="rId48"/>
      <p:bold r:id="rId49"/>
      <p:italic r:id="rId50"/>
      <p:boldItalic r:id="rId51"/>
    </p:embeddedFont>
    <p:embeddedFont>
      <p:font typeface="OpenDyslexicAlta" pitchFamily="2" charset="77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209CEE"/>
    <a:srgbClr val="F0361F"/>
    <a:srgbClr val="23D160"/>
    <a:srgbClr val="3273DC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9CDBE-A15D-DD5D-1241-6A5D26E60481}" v="6" dt="2023-03-02T06:51:42.483"/>
    <p1510:client id="{CCEC18D4-30BB-6D45-6A2F-76E86FC185ED}" v="4" dt="2023-02-27T14:33:0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2" autoAdjust="0"/>
    <p:restoredTop sz="90115" autoAdjust="0"/>
  </p:normalViewPr>
  <p:slideViewPr>
    <p:cSldViewPr snapToGrid="0" snapToObjects="1">
      <p:cViewPr varScale="1">
        <p:scale>
          <a:sx n="108" d="100"/>
          <a:sy n="108" d="100"/>
        </p:scale>
        <p:origin x="552" y="18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1C99CDBE-A15D-DD5D-1241-6A5D26E60481}"/>
    <pc:docChg chg="modSld">
      <pc:chgData name="gill1983@icloud.com" userId="S::urn:spo:guest#gill1983@icloud.com::" providerId="AD" clId="Web-{1C99CDBE-A15D-DD5D-1241-6A5D26E60481}" dt="2023-03-02T06:51:42.483" v="5" actId="20577"/>
      <pc:docMkLst>
        <pc:docMk/>
      </pc:docMkLst>
      <pc:sldChg chg="modSp">
        <pc:chgData name="gill1983@icloud.com" userId="S::urn:spo:guest#gill1983@icloud.com::" providerId="AD" clId="Web-{1C99CDBE-A15D-DD5D-1241-6A5D26E60481}" dt="2023-03-02T06:51:42.483" v="5" actId="20577"/>
        <pc:sldMkLst>
          <pc:docMk/>
          <pc:sldMk cId="2440285537" sldId="320"/>
        </pc:sldMkLst>
        <pc:spChg chg="mod">
          <ac:chgData name="gill1983@icloud.com" userId="S::urn:spo:guest#gill1983@icloud.com::" providerId="AD" clId="Web-{1C99CDBE-A15D-DD5D-1241-6A5D26E60481}" dt="2023-03-02T06:51:42.483" v="5" actId="20577"/>
          <ac:spMkLst>
            <pc:docMk/>
            <pc:sldMk cId="2440285537" sldId="320"/>
            <ac:spMk id="5" creationId="{FDEECE2B-4F07-3243-A1BF-25C2CD33540E}"/>
          </ac:spMkLst>
        </pc:spChg>
      </pc:sldChg>
    </pc:docChg>
  </pc:docChgLst>
  <pc:docChgLst>
    <pc:chgData name="gill1983@icloud.com" userId="S::urn:spo:guest#gill1983@icloud.com::" providerId="AD" clId="Web-{CCEC18D4-30BB-6D45-6A2F-76E86FC185ED}"/>
    <pc:docChg chg="modSld">
      <pc:chgData name="gill1983@icloud.com" userId="S::urn:spo:guest#gill1983@icloud.com::" providerId="AD" clId="Web-{CCEC18D4-30BB-6D45-6A2F-76E86FC185ED}" dt="2023-02-27T14:33:03.232" v="3" actId="1076"/>
      <pc:docMkLst>
        <pc:docMk/>
      </pc:docMkLst>
      <pc:sldChg chg="modSp">
        <pc:chgData name="gill1983@icloud.com" userId="S::urn:spo:guest#gill1983@icloud.com::" providerId="AD" clId="Web-{CCEC18D4-30BB-6D45-6A2F-76E86FC185ED}" dt="2023-02-27T14:33:03.232" v="3" actId="1076"/>
        <pc:sldMkLst>
          <pc:docMk/>
          <pc:sldMk cId="3405859985" sldId="425"/>
        </pc:sldMkLst>
        <pc:spChg chg="mod">
          <ac:chgData name="gill1983@icloud.com" userId="S::urn:spo:guest#gill1983@icloud.com::" providerId="AD" clId="Web-{CCEC18D4-30BB-6D45-6A2F-76E86FC185ED}" dt="2023-02-27T14:33:03.232" v="3" actId="1076"/>
          <ac:spMkLst>
            <pc:docMk/>
            <pc:sldMk cId="3405859985" sldId="425"/>
            <ac:spMk id="10" creationId="{FACD681E-05F4-56CD-38FF-1187AC652B9F}"/>
          </ac:spMkLst>
        </pc:spChg>
        <pc:spChg chg="mod">
          <ac:chgData name="gill1983@icloud.com" userId="S::urn:spo:guest#gill1983@icloud.com::" providerId="AD" clId="Web-{CCEC18D4-30BB-6D45-6A2F-76E86FC185ED}" dt="2023-02-27T14:33:00.420" v="2" actId="1076"/>
          <ac:spMkLst>
            <pc:docMk/>
            <pc:sldMk cId="3405859985" sldId="425"/>
            <ac:spMk id="11" creationId="{4B5CC1EC-E11A-4675-B396-EE19B0FD92B5}"/>
          </ac:spMkLst>
        </pc:spChg>
      </pc:sldChg>
      <pc:sldChg chg="modSp">
        <pc:chgData name="gill1983@icloud.com" userId="S::urn:spo:guest#gill1983@icloud.com::" providerId="AD" clId="Web-{CCEC18D4-30BB-6D45-6A2F-76E86FC185ED}" dt="2023-02-27T14:31:37.229" v="1" actId="20577"/>
        <pc:sldMkLst>
          <pc:docMk/>
          <pc:sldMk cId="1799035269" sldId="429"/>
        </pc:sldMkLst>
        <pc:spChg chg="mod">
          <ac:chgData name="gill1983@icloud.com" userId="S::urn:spo:guest#gill1983@icloud.com::" providerId="AD" clId="Web-{CCEC18D4-30BB-6D45-6A2F-76E86FC185ED}" dt="2023-02-27T14:31:37.229" v="1" actId="20577"/>
          <ac:spMkLst>
            <pc:docMk/>
            <pc:sldMk cId="1799035269" sldId="429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5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3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3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9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17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06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3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71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79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16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91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23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11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4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47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92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9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5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8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4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8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3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06/03/2023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latin typeface="OpenDyslexicAlta"/>
              </a:rPr>
              <a:t>Stage 1 </a:t>
            </a:r>
            <a:br>
              <a:rPr lang="en-GB" dirty="0"/>
            </a:br>
            <a:r>
              <a:rPr lang="en-GB" dirty="0">
                <a:latin typeface="OpenDyslexicAlta"/>
              </a:rPr>
              <a:t>Spring Block 5: Weight and Volume</a:t>
            </a:r>
          </a:p>
          <a:p>
            <a:r>
              <a:rPr lang="en-GB" dirty="0"/>
              <a:t>Lesson 1: To be able to use the words heavier and lighter </a:t>
            </a:r>
          </a:p>
          <a:p>
            <a:r>
              <a:rPr lang="en-GB" dirty="0"/>
              <a:t>(2022-2023)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5 – Weight and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17100" y="418285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sz="2000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QMHQHZN</a:t>
            </a:r>
            <a:endParaRPr lang="en-GB" sz="2000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object is heavier?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carrot is heavier.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know this because the carrot is lower down on the scales.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00699" y="3340100"/>
            <a:ext cx="5084049" cy="265506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5257E63-F78A-1D60-947C-7684224F6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5942843" y="3450667"/>
            <a:ext cx="1338623" cy="15166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22D9BC7-3594-8F59-19E2-42D809808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740" y="1825625"/>
            <a:ext cx="1673660" cy="16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Which object is lighter?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00699" y="3340100"/>
            <a:ext cx="5084049" cy="2655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42D9E5-DE32-D13B-6A45-EB8AE15E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3383955"/>
            <a:ext cx="1079500" cy="12346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8755C46-F8DD-047E-E3C0-36590961C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7" y="2234882"/>
            <a:ext cx="1270001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/>
              <a:t>Which object is lighter?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apple is lighter.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know this because the apple is higher up on the balancing scales.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00699" y="3340100"/>
            <a:ext cx="5084049" cy="265506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42D9E5-DE32-D13B-6A45-EB8AE15E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3383955"/>
            <a:ext cx="1079500" cy="12346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8755C46-F8DD-047E-E3C0-36590961C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47" y="2234882"/>
            <a:ext cx="1270001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0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image shows that the cake is heavier than the butterfly?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42D9E5-DE32-D13B-6A45-EB8AE15E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4103755"/>
            <a:ext cx="930327" cy="106406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8B9A4BD-4A0F-8535-253F-C4CC485C9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249" y="3161373"/>
            <a:ext cx="1187536" cy="108494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0BA9D8-681A-4982-2D7E-70464FBA0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20" y="3161373"/>
            <a:ext cx="930327" cy="106406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E4812E6-A6DF-F4F7-8732-C44D4BCC3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49" y="4147719"/>
            <a:ext cx="1187536" cy="10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image shows that the cake is heavier than the butterfly?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42D9E5-DE32-D13B-6A45-EB8AE15E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4103755"/>
            <a:ext cx="930327" cy="106406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8B9A4BD-4A0F-8535-253F-C4CC485C9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249" y="3161373"/>
            <a:ext cx="1187536" cy="108494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0BA9D8-681A-4982-2D7E-70464FBA0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20" y="3161373"/>
            <a:ext cx="930327" cy="106406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E4812E6-A6DF-F4F7-8732-C44D4BCC3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49" y="4147719"/>
            <a:ext cx="1187536" cy="108494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40F570-237D-8A04-B79E-B9C279B82083}"/>
              </a:ext>
            </a:extLst>
          </p:cNvPr>
          <p:cNvSpPr/>
          <p:nvPr/>
        </p:nvSpPr>
        <p:spPr>
          <a:xfrm>
            <a:off x="6096000" y="2959100"/>
            <a:ext cx="5372100" cy="3657600"/>
          </a:xfrm>
          <a:prstGeom prst="roundRect">
            <a:avLst/>
          </a:prstGeom>
          <a:noFill/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image shows that the carrot is lighter than the apple?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C9A4617-B6B3-B2EA-9A3B-9F1E402E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1400231" y="3025729"/>
            <a:ext cx="1338623" cy="151666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CD4404-EFF8-0FD4-F887-B8847EC3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089" y="3928239"/>
            <a:ext cx="1270001" cy="130628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B1630FE-2CB5-A277-1855-BFA827BE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89" y="2834268"/>
            <a:ext cx="1270001" cy="130628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554A26C-799A-5A4F-C7DB-D9E45CB2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6710369" y="4029566"/>
            <a:ext cx="1338623" cy="15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image shows that the carrot is lighter than the apple?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40F570-237D-8A04-B79E-B9C279B82083}"/>
              </a:ext>
            </a:extLst>
          </p:cNvPr>
          <p:cNvSpPr/>
          <p:nvPr/>
        </p:nvSpPr>
        <p:spPr>
          <a:xfrm>
            <a:off x="723900" y="2959099"/>
            <a:ext cx="5372100" cy="3657600"/>
          </a:xfrm>
          <a:prstGeom prst="roundRect">
            <a:avLst/>
          </a:prstGeom>
          <a:noFill/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C9A4617-B6B3-B2EA-9A3B-9F1E402E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1400231" y="3025729"/>
            <a:ext cx="1338623" cy="151666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CD4404-EFF8-0FD4-F887-B8847EC3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089" y="3928239"/>
            <a:ext cx="1270001" cy="130628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B1630FE-2CB5-A277-1855-BFA827BE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89" y="2834268"/>
            <a:ext cx="1270001" cy="130628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554A26C-799A-5A4F-C7DB-D9E45CB2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6710369" y="4029566"/>
            <a:ext cx="1338623" cy="15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image shows that the teddy bear is lighter than the duck?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9934704-F670-1F15-40FD-3889CC407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775" y="2670111"/>
            <a:ext cx="1254126" cy="151777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376D0D8-30B4-42E5-B2FC-843A67BB5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641" y="2959099"/>
            <a:ext cx="1364439" cy="133896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05CC96-5F27-321F-CE04-48C4DDE0F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606" y="3832131"/>
            <a:ext cx="1364439" cy="133896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3999B4B-EC0A-3720-BA32-26A6906C7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990" y="3689483"/>
            <a:ext cx="1254126" cy="15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Which image shows that the teddy bear is lighter than the duck?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40F570-237D-8A04-B79E-B9C279B82083}"/>
              </a:ext>
            </a:extLst>
          </p:cNvPr>
          <p:cNvSpPr/>
          <p:nvPr/>
        </p:nvSpPr>
        <p:spPr>
          <a:xfrm>
            <a:off x="6096000" y="2835275"/>
            <a:ext cx="5372100" cy="3657600"/>
          </a:xfrm>
          <a:prstGeom prst="roundRect">
            <a:avLst/>
          </a:prstGeom>
          <a:noFill/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9934704-F670-1F15-40FD-3889CC407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775" y="2670111"/>
            <a:ext cx="1254126" cy="151777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376D0D8-30B4-42E5-B2FC-843A67BB5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641" y="2959099"/>
            <a:ext cx="1364439" cy="133896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05CC96-5F27-321F-CE04-48C4DDE0F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606" y="3832131"/>
            <a:ext cx="1364439" cy="133896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3999B4B-EC0A-3720-BA32-26A6906C7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990" y="3689483"/>
            <a:ext cx="1254126" cy="15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Which image shows that the potato is heavier than the cake?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117AE6E-A0D5-8CFF-9A02-25A41FFB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49" y="3276600"/>
            <a:ext cx="1154622" cy="102235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B6E0ED5-D24A-1F2A-3ACB-3822BB92F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691" y="4006219"/>
            <a:ext cx="1117600" cy="120104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7BCB0E2-73FF-B363-7F60-2C99C3B59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67" y="2918387"/>
            <a:ext cx="1117600" cy="12010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00CBB6D-92E7-C7AC-EE57-D7DDCC48D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775" y="4198404"/>
            <a:ext cx="1154622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‘heavier’ and ’lighter’ when comparing the mass of objects on balancing scales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the words ‘heavier’ and ’lighter’ to compare the mass of objects on balancing scales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/>
              <a:t>Which image shows that the potato is heavier than the cake?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7150" y="4023732"/>
            <a:ext cx="4381501" cy="2288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BC24BF-083A-939E-08CC-C25CD17D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86" y="4063176"/>
            <a:ext cx="4494280" cy="22881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40F570-237D-8A04-B79E-B9C279B82083}"/>
              </a:ext>
            </a:extLst>
          </p:cNvPr>
          <p:cNvSpPr/>
          <p:nvPr/>
        </p:nvSpPr>
        <p:spPr>
          <a:xfrm>
            <a:off x="6096000" y="2835275"/>
            <a:ext cx="5372100" cy="3657600"/>
          </a:xfrm>
          <a:prstGeom prst="roundRect">
            <a:avLst/>
          </a:prstGeom>
          <a:noFill/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117AE6E-A0D5-8CFF-9A02-25A41FFB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49" y="3276600"/>
            <a:ext cx="1154622" cy="102235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B6E0ED5-D24A-1F2A-3ACB-3822BB92F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691" y="4006219"/>
            <a:ext cx="1117600" cy="120104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7BCB0E2-73FF-B363-7F60-2C99C3B59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67" y="2918387"/>
            <a:ext cx="1117600" cy="12010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00CBB6D-92E7-C7AC-EE57-D7DDCC48D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775" y="4198404"/>
            <a:ext cx="1154622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orange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jug.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9168A5-0F0F-25FE-80A7-ADE0C45D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68" y="3785607"/>
            <a:ext cx="4494280" cy="22881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795FC2-D233-BAA8-1A3B-B8E03B3F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2882900"/>
            <a:ext cx="1117600" cy="1117600"/>
          </a:xfrm>
          <a:prstGeom prst="rect">
            <a:avLst/>
          </a:prstGeom>
        </p:spPr>
      </p:pic>
      <p:pic>
        <p:nvPicPr>
          <p:cNvPr id="9" name="Picture 8" descr="A picture containing vessel, mug&#10;&#10;Description automatically generated">
            <a:extLst>
              <a:ext uri="{FF2B5EF4-FFF2-40B4-BE49-F238E27FC236}">
                <a16:creationId xmlns:a16="http://schemas.microsoft.com/office/drawing/2014/main" id="{7EF8F430-D1C7-F7AC-853B-B438E07E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775" y="3540328"/>
            <a:ext cx="1403350" cy="138936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624952" y="31651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98218" y="31778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BF08CA-7D52-9B89-4E0A-ABA4C90FB9BD}"/>
              </a:ext>
            </a:extLst>
          </p:cNvPr>
          <p:cNvSpPr/>
          <p:nvPr/>
        </p:nvSpPr>
        <p:spPr>
          <a:xfrm>
            <a:off x="4949778" y="31778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</p:spTree>
    <p:extLst>
      <p:ext uri="{BB962C8B-B14F-4D97-AF65-F5344CB8AC3E}">
        <p14:creationId xmlns:p14="http://schemas.microsoft.com/office/powerpoint/2010/main" val="197257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orange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jug.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9168A5-0F0F-25FE-80A7-ADE0C45D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68" y="3785607"/>
            <a:ext cx="4494280" cy="22881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795FC2-D233-BAA8-1A3B-B8E03B3F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2882900"/>
            <a:ext cx="1117600" cy="1117600"/>
          </a:xfrm>
          <a:prstGeom prst="rect">
            <a:avLst/>
          </a:prstGeom>
        </p:spPr>
      </p:pic>
      <p:pic>
        <p:nvPicPr>
          <p:cNvPr id="9" name="Picture 8" descr="A picture containing vessel, mug&#10;&#10;Description automatically generated">
            <a:extLst>
              <a:ext uri="{FF2B5EF4-FFF2-40B4-BE49-F238E27FC236}">
                <a16:creationId xmlns:a16="http://schemas.microsoft.com/office/drawing/2014/main" id="{7EF8F430-D1C7-F7AC-853B-B438E07E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775" y="3540328"/>
            <a:ext cx="1403350" cy="138936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624952" y="31651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5111750" y="4080581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BF08CA-7D52-9B89-4E0A-ABA4C90FB9BD}"/>
              </a:ext>
            </a:extLst>
          </p:cNvPr>
          <p:cNvSpPr/>
          <p:nvPr/>
        </p:nvSpPr>
        <p:spPr>
          <a:xfrm>
            <a:off x="4949778" y="31778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</p:spTree>
    <p:extLst>
      <p:ext uri="{BB962C8B-B14F-4D97-AF65-F5344CB8AC3E}">
        <p14:creationId xmlns:p14="http://schemas.microsoft.com/office/powerpoint/2010/main" val="31740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onitor, screen, vector graphics&#10;&#10;Description automatically generated">
            <a:extLst>
              <a:ext uri="{FF2B5EF4-FFF2-40B4-BE49-F238E27FC236}">
                <a16:creationId xmlns:a16="http://schemas.microsoft.com/office/drawing/2014/main" id="{68597853-796E-4C9E-AE66-098375B1C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5022850"/>
            <a:ext cx="4097987" cy="1325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potato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diamond.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624952" y="31651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57417" y="3165173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BF08CA-7D52-9B89-4E0A-ABA4C90FB9BD}"/>
              </a:ext>
            </a:extLst>
          </p:cNvPr>
          <p:cNvSpPr/>
          <p:nvPr/>
        </p:nvSpPr>
        <p:spPr>
          <a:xfrm>
            <a:off x="4949778" y="31778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BF839CC-EB21-63FE-C8C6-7A5F3AFC1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878" y="4191000"/>
            <a:ext cx="1154622" cy="1022350"/>
          </a:xfrm>
          <a:prstGeom prst="rect">
            <a:avLst/>
          </a:prstGeom>
        </p:spPr>
      </p:pic>
      <p:pic>
        <p:nvPicPr>
          <p:cNvPr id="14" name="Picture 13" descr="A picture containing text, building, window, light&#10;&#10;Description automatically generated">
            <a:extLst>
              <a:ext uri="{FF2B5EF4-FFF2-40B4-BE49-F238E27FC236}">
                <a16:creationId xmlns:a16="http://schemas.microsoft.com/office/drawing/2014/main" id="{1F37D146-8B74-D78D-4284-9CC6F5F06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57012">
            <a:off x="7975740" y="4523736"/>
            <a:ext cx="846618" cy="6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onitor, screen, vector graphics&#10;&#10;Description automatically generated">
            <a:extLst>
              <a:ext uri="{FF2B5EF4-FFF2-40B4-BE49-F238E27FC236}">
                <a16:creationId xmlns:a16="http://schemas.microsoft.com/office/drawing/2014/main" id="{68597853-796E-4C9E-AE66-098375B1C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5022850"/>
            <a:ext cx="4097987" cy="1325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potato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diamond.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624952" y="31651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57417" y="3165173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BF839CC-EB21-63FE-C8C6-7A5F3AFC1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878" y="4191000"/>
            <a:ext cx="1154622" cy="1022350"/>
          </a:xfrm>
          <a:prstGeom prst="rect">
            <a:avLst/>
          </a:prstGeom>
        </p:spPr>
      </p:pic>
      <p:pic>
        <p:nvPicPr>
          <p:cNvPr id="14" name="Picture 13" descr="A picture containing text, building, window, light&#10;&#10;Description automatically generated">
            <a:extLst>
              <a:ext uri="{FF2B5EF4-FFF2-40B4-BE49-F238E27FC236}">
                <a16:creationId xmlns:a16="http://schemas.microsoft.com/office/drawing/2014/main" id="{1F37D146-8B74-D78D-4284-9CC6F5F06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57012">
            <a:off x="7975740" y="4523736"/>
            <a:ext cx="846618" cy="66453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F11342-0877-11A4-9A8A-B2986314D011}"/>
              </a:ext>
            </a:extLst>
          </p:cNvPr>
          <p:cNvSpPr/>
          <p:nvPr/>
        </p:nvSpPr>
        <p:spPr>
          <a:xfrm>
            <a:off x="4991211" y="401399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</p:spTree>
    <p:extLst>
      <p:ext uri="{BB962C8B-B14F-4D97-AF65-F5344CB8AC3E}">
        <p14:creationId xmlns:p14="http://schemas.microsoft.com/office/powerpoint/2010/main" val="410289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alien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carrot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624952" y="31651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57417" y="3165173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F11342-0877-11A4-9A8A-B2986314D011}"/>
              </a:ext>
            </a:extLst>
          </p:cNvPr>
          <p:cNvSpPr/>
          <p:nvPr/>
        </p:nvSpPr>
        <p:spPr>
          <a:xfrm>
            <a:off x="4900786" y="3165172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713FD40-35F0-32B0-6195-8B919183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28262" y="4041195"/>
            <a:ext cx="4381501" cy="2288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091822-FC46-E724-543B-D57AA821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10443410" y="3062310"/>
            <a:ext cx="1338623" cy="15166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31A11D2-0A27-D1E0-ECAB-9AB1A0A92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131" y="382064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alien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carrot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4781316" y="4006343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73124" y="3164055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F11342-0877-11A4-9A8A-B2986314D011}"/>
              </a:ext>
            </a:extLst>
          </p:cNvPr>
          <p:cNvSpPr/>
          <p:nvPr/>
        </p:nvSpPr>
        <p:spPr>
          <a:xfrm>
            <a:off x="4900786" y="3165172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713FD40-35F0-32B0-6195-8B919183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28262" y="4041195"/>
            <a:ext cx="4381501" cy="2288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091822-FC46-E724-543B-D57AA821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10443410" y="3062310"/>
            <a:ext cx="1338623" cy="15166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31A11D2-0A27-D1E0-ECAB-9AB1A0A92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131" y="382064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9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carrot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diamond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624952" y="316517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53554" y="3165172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F11342-0877-11A4-9A8A-B2986314D011}"/>
              </a:ext>
            </a:extLst>
          </p:cNvPr>
          <p:cNvSpPr/>
          <p:nvPr/>
        </p:nvSpPr>
        <p:spPr>
          <a:xfrm>
            <a:off x="4900786" y="3165172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713FD40-35F0-32B0-6195-8B919183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28262" y="4041195"/>
            <a:ext cx="4381501" cy="2288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091822-FC46-E724-543B-D57AA821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7708146" y="3991589"/>
            <a:ext cx="1338623" cy="1516667"/>
          </a:xfrm>
          <a:prstGeom prst="rect">
            <a:avLst/>
          </a:prstGeom>
        </p:spPr>
      </p:pic>
      <p:pic>
        <p:nvPicPr>
          <p:cNvPr id="5" name="Picture 4" descr="A picture containing text, building, window, light&#10;&#10;Description automatically generated">
            <a:extLst>
              <a:ext uri="{FF2B5EF4-FFF2-40B4-BE49-F238E27FC236}">
                <a16:creationId xmlns:a16="http://schemas.microsoft.com/office/drawing/2014/main" id="{7B5C0ADC-6390-6E23-7B26-A607A5D94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57012">
            <a:off x="10626848" y="3557811"/>
            <a:ext cx="846618" cy="6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9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78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Choose a phrase to complete the sentence.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latin typeface="OpenDyslexicAlta" pitchFamily="2" charset="77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carrot is </a:t>
            </a:r>
            <a:r>
              <a:rPr lang="en-GB" sz="2200" dirty="0"/>
              <a:t>_________________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OpenDyslexicAlta" pitchFamily="2" charset="77"/>
              </a:rPr>
              <a:t>the mass of the diamond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CD681E-05F4-56CD-38FF-1187AC652B9F}"/>
              </a:ext>
            </a:extLst>
          </p:cNvPr>
          <p:cNvSpPr/>
          <p:nvPr/>
        </p:nvSpPr>
        <p:spPr>
          <a:xfrm>
            <a:off x="4985426" y="4065284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greater than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5CC1EC-E11A-4675-B396-EE19B0FD92B5}"/>
              </a:ext>
            </a:extLst>
          </p:cNvPr>
          <p:cNvSpPr/>
          <p:nvPr/>
        </p:nvSpPr>
        <p:spPr>
          <a:xfrm>
            <a:off x="2753554" y="3165172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less than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F11342-0877-11A4-9A8A-B2986314D011}"/>
              </a:ext>
            </a:extLst>
          </p:cNvPr>
          <p:cNvSpPr/>
          <p:nvPr/>
        </p:nvSpPr>
        <p:spPr>
          <a:xfrm>
            <a:off x="4900786" y="3165172"/>
            <a:ext cx="1968500" cy="724907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itchFamily="2" charset="77"/>
              </a:rPr>
              <a:t>the same as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713FD40-35F0-32B0-6195-8B919183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28262" y="4041195"/>
            <a:ext cx="4381501" cy="2288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091822-FC46-E724-543B-D57AA821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7708146" y="3991589"/>
            <a:ext cx="1338623" cy="1516667"/>
          </a:xfrm>
          <a:prstGeom prst="rect">
            <a:avLst/>
          </a:prstGeom>
        </p:spPr>
      </p:pic>
      <p:pic>
        <p:nvPicPr>
          <p:cNvPr id="5" name="Picture 4" descr="A picture containing text, building, window, light&#10;&#10;Description automatically generated">
            <a:extLst>
              <a:ext uri="{FF2B5EF4-FFF2-40B4-BE49-F238E27FC236}">
                <a16:creationId xmlns:a16="http://schemas.microsoft.com/office/drawing/2014/main" id="{7B5C0ADC-6390-6E23-7B26-A607A5D94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57012">
            <a:off x="10626848" y="3557811"/>
            <a:ext cx="846618" cy="6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4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the words heavier and lighter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A81780-71E8-1D48-9C94-ECFD7CCF7809}"/>
              </a:ext>
            </a:extLst>
          </p:cNvPr>
          <p:cNvSpPr/>
          <p:nvPr/>
        </p:nvSpPr>
        <p:spPr>
          <a:xfrm>
            <a:off x="2955183" y="2309870"/>
            <a:ext cx="3365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bear is heavier than the carrot because it is bigger.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ABBAFE3-C95C-9300-57A7-758CF4339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8" y="3874322"/>
            <a:ext cx="4984750" cy="222847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B1BA645-03AE-551E-E892-B12AABA80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88" y="2183953"/>
            <a:ext cx="1731698" cy="209574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58E228-D97F-E6AC-5C3A-ACC5B3AF4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08158">
            <a:off x="10397246" y="4399694"/>
            <a:ext cx="660013" cy="7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C789B-46F4-9D6D-4A25-38DBADC8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46551"/>
            <a:ext cx="5236932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DCEA5-540B-5387-C136-A4130DE5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70" y="4124327"/>
            <a:ext cx="5236932" cy="628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8FC643-6DA9-F4B6-8FEE-C244F3CB7429}"/>
              </a:ext>
            </a:extLst>
          </p:cNvPr>
          <p:cNvSpPr/>
          <p:nvPr/>
        </p:nvSpPr>
        <p:spPr>
          <a:xfrm>
            <a:off x="1124952" y="3429000"/>
            <a:ext cx="2329447" cy="717551"/>
          </a:xfrm>
          <a:prstGeom prst="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E581D-16E3-D693-C080-BDA5C8DC5365}"/>
              </a:ext>
            </a:extLst>
          </p:cNvPr>
          <p:cNvSpPr/>
          <p:nvPr/>
        </p:nvSpPr>
        <p:spPr>
          <a:xfrm>
            <a:off x="6366711" y="3417180"/>
            <a:ext cx="2329447" cy="717551"/>
          </a:xfrm>
          <a:prstGeom prst="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EEE71-109F-6523-E1EA-131AD49DC3BB}"/>
              </a:ext>
            </a:extLst>
          </p:cNvPr>
          <p:cNvSpPr txBox="1"/>
          <p:nvPr/>
        </p:nvSpPr>
        <p:spPr>
          <a:xfrm>
            <a:off x="7344397" y="3586088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2180E-CD42-D0B4-E973-0466E28E38A0}"/>
              </a:ext>
            </a:extLst>
          </p:cNvPr>
          <p:cNvSpPr txBox="1"/>
          <p:nvPr/>
        </p:nvSpPr>
        <p:spPr>
          <a:xfrm>
            <a:off x="1999511" y="3649087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92706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the words heavier and lighter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78600" cy="490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The bear is higher than the carrot on the balancing scales. Therefore, the bear is lighter than the carrot even though the size of him is larger.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A81780-71E8-1D48-9C94-ECFD7CCF7809}"/>
              </a:ext>
            </a:extLst>
          </p:cNvPr>
          <p:cNvSpPr/>
          <p:nvPr/>
        </p:nvSpPr>
        <p:spPr>
          <a:xfrm>
            <a:off x="2955183" y="2309870"/>
            <a:ext cx="3365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bear is heavier than the carrot because it is bigger.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ABBAFE3-C95C-9300-57A7-758CF4339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8" y="3874322"/>
            <a:ext cx="4984750" cy="222847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B1BA645-03AE-551E-E892-B12AABA80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88" y="2183953"/>
            <a:ext cx="1731698" cy="209574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58E228-D97F-E6AC-5C3A-ACC5B3AF4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08158">
            <a:off x="10397246" y="4399694"/>
            <a:ext cx="660013" cy="7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0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‘heavier’ and ’lighter’ when comparing the mass of objects on balancing scales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the words ‘heavier’ and ’lighter’ to compare the mass of objects on balancing scales</a:t>
            </a:r>
          </a:p>
        </p:txBody>
      </p:sp>
    </p:spTree>
    <p:extLst>
      <p:ext uri="{BB962C8B-B14F-4D97-AF65-F5344CB8AC3E}">
        <p14:creationId xmlns:p14="http://schemas.microsoft.com/office/powerpoint/2010/main" val="111929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Both have rectangles which are the same length. Rectangle A has been measured incorrectly as it has not been started on 0. Rectangle B has been measured correctly and starts on 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C789B-46F4-9D6D-4A25-38DBADC8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46551"/>
            <a:ext cx="5236932" cy="62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DCEA5-540B-5387-C136-A4130DE5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70" y="4124327"/>
            <a:ext cx="5236932" cy="628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8FC643-6DA9-F4B6-8FEE-C244F3CB7429}"/>
              </a:ext>
            </a:extLst>
          </p:cNvPr>
          <p:cNvSpPr/>
          <p:nvPr/>
        </p:nvSpPr>
        <p:spPr>
          <a:xfrm>
            <a:off x="1124952" y="3429000"/>
            <a:ext cx="2329447" cy="717551"/>
          </a:xfrm>
          <a:prstGeom prst="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E581D-16E3-D693-C080-BDA5C8DC5365}"/>
              </a:ext>
            </a:extLst>
          </p:cNvPr>
          <p:cNvSpPr/>
          <p:nvPr/>
        </p:nvSpPr>
        <p:spPr>
          <a:xfrm>
            <a:off x="6366711" y="3417180"/>
            <a:ext cx="2329447" cy="717551"/>
          </a:xfrm>
          <a:prstGeom prst="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EEE71-109F-6523-E1EA-131AD49DC3BB}"/>
              </a:ext>
            </a:extLst>
          </p:cNvPr>
          <p:cNvSpPr txBox="1"/>
          <p:nvPr/>
        </p:nvSpPr>
        <p:spPr>
          <a:xfrm>
            <a:off x="7344397" y="3586088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2180E-CD42-D0B4-E973-0466E28E38A0}"/>
              </a:ext>
            </a:extLst>
          </p:cNvPr>
          <p:cNvSpPr txBox="1"/>
          <p:nvPr/>
        </p:nvSpPr>
        <p:spPr>
          <a:xfrm>
            <a:off x="1999511" y="3649087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9903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 is heavier?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3697344"/>
            <a:ext cx="4984750" cy="222847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C094F95-C219-3D32-9A82-CECF273F4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0" y="2438400"/>
            <a:ext cx="1305740" cy="144144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2708646-FB9C-7805-C9D4-9BDE5DB8B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55" y="3159124"/>
            <a:ext cx="1305740" cy="15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224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 is heavier?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teddy bear is heavier.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know this because the teddy bear is lower down on the scales than the parrot.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3697344"/>
            <a:ext cx="4984750" cy="222847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C094F95-C219-3D32-9A82-CECF273F4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0" y="2438400"/>
            <a:ext cx="1305740" cy="144144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2708646-FB9C-7805-C9D4-9BDE5DB8B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55" y="3159124"/>
            <a:ext cx="1305740" cy="15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 is lighter?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3697344"/>
            <a:ext cx="4984750" cy="222847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258D962-FCB1-D60D-18CC-98DFB564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0" y="3296444"/>
            <a:ext cx="1409700" cy="14097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5758FCA-35D1-068A-1E42-098604521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0086">
            <a:off x="5358423" y="2854325"/>
            <a:ext cx="1429361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23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 is lighter?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diamond is lighter.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know this because the diamond is higher up than the alien on the balance scales.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3697344"/>
            <a:ext cx="4984750" cy="222847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258D962-FCB1-D60D-18CC-98DFB564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0" y="3296444"/>
            <a:ext cx="1409700" cy="14097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5758FCA-35D1-068A-1E42-098604521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0086">
            <a:off x="5358423" y="2854325"/>
            <a:ext cx="1429361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the words heavier and 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 is heavier?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156E37-D70B-4922-7A30-842423A5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00699" y="3340100"/>
            <a:ext cx="5084049" cy="265506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5257E63-F78A-1D60-947C-7684224F6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8158">
            <a:off x="5942843" y="3450667"/>
            <a:ext cx="1338623" cy="15166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22D9BC7-3594-8F59-19E2-42D809808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740" y="1825625"/>
            <a:ext cx="1673660" cy="16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EB1D96-C43F-4DFB-AA49-62BCEA966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A45B63-1D64-4FE6-B200-84C21C30B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0919E-ECA5-451A-9D61-115BACDA4798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9449</TotalTime>
  <Words>1073</Words>
  <Application>Microsoft Macintosh PowerPoint</Application>
  <PresentationFormat>Widescreen</PresentationFormat>
  <Paragraphs>217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OpenDyslexicAlta</vt:lpstr>
      <vt:lpstr>Wingdings</vt:lpstr>
      <vt:lpstr>Lato Light</vt:lpstr>
      <vt:lpstr>Arial</vt:lpstr>
      <vt:lpstr>Muli</vt:lpstr>
      <vt:lpstr>Lato</vt:lpstr>
      <vt:lpstr>Office Theme</vt:lpstr>
      <vt:lpstr>PowerPoint Presentation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  <vt:lpstr>To be able to use the words heavier and lighter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384</cp:revision>
  <cp:lastPrinted>2023-03-06T08:51:47Z</cp:lastPrinted>
  <dcterms:created xsi:type="dcterms:W3CDTF">2018-08-06T08:16:18Z</dcterms:created>
  <dcterms:modified xsi:type="dcterms:W3CDTF">2023-03-06T08:51:51Z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