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518" r:id="rId3"/>
    <p:sldId id="522" r:id="rId4"/>
    <p:sldId id="520" r:id="rId5"/>
    <p:sldId id="521" r:id="rId6"/>
    <p:sldId id="458" r:id="rId7"/>
    <p:sldId id="523" r:id="rId8"/>
    <p:sldId id="395" r:id="rId9"/>
    <p:sldId id="524" r:id="rId10"/>
    <p:sldId id="259" r:id="rId11"/>
    <p:sldId id="280" r:id="rId12"/>
    <p:sldId id="490" r:id="rId13"/>
    <p:sldId id="262" r:id="rId14"/>
    <p:sldId id="507" r:id="rId15"/>
    <p:sldId id="264" r:id="rId16"/>
    <p:sldId id="525" r:id="rId17"/>
    <p:sldId id="284" r:id="rId18"/>
    <p:sldId id="433" r:id="rId19"/>
    <p:sldId id="526" r:id="rId20"/>
    <p:sldId id="527" r:id="rId21"/>
    <p:sldId id="541" r:id="rId22"/>
    <p:sldId id="542" r:id="rId23"/>
    <p:sldId id="543" r:id="rId24"/>
    <p:sldId id="544" r:id="rId25"/>
    <p:sldId id="545" r:id="rId26"/>
    <p:sldId id="546" r:id="rId27"/>
    <p:sldId id="493" r:id="rId28"/>
    <p:sldId id="503" r:id="rId29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Muli" pitchFamily="2" charset="77"/>
      <p:regular r:id="rId38"/>
      <p:bold r:id="rId39"/>
      <p:italic r:id="rId40"/>
      <p:boldItalic r:id="rId41"/>
    </p:embeddedFont>
    <p:embeddedFont>
      <p:font typeface="Muli Regular" pitchFamily="2" charset="77"/>
      <p:regular r:id="rId42"/>
      <p:bold r:id="rId43"/>
      <p:italic r:id="rId44"/>
      <p:boldItalic r:id="rId45"/>
    </p:embeddedFont>
    <p:embeddedFont>
      <p:font typeface="OpenDyslexicAlta" pitchFamily="2" charset="77"/>
      <p:regular r:id="rId46"/>
      <p:bold r:id="rId47"/>
      <p:italic r:id="rId48"/>
      <p:boldItalic r:id="rId49"/>
    </p:embeddedFont>
    <p:embeddedFont>
      <p:font typeface="Sassoon Infant 2023" panose="02000503030000020003" pitchFamily="2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760"/>
    <a:srgbClr val="3373DC"/>
    <a:srgbClr val="FFDD57"/>
    <a:srgbClr val="7957D5"/>
    <a:srgbClr val="F139C4"/>
    <a:srgbClr val="20D160"/>
    <a:srgbClr val="6561FF"/>
    <a:srgbClr val="859EF3"/>
    <a:srgbClr val="FFDE56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01"/>
    <p:restoredTop sz="93006"/>
  </p:normalViewPr>
  <p:slideViewPr>
    <p:cSldViewPr snapToGrid="0" snapToObjects="1">
      <p:cViewPr>
        <p:scale>
          <a:sx n="97" d="100"/>
          <a:sy n="97" d="100"/>
        </p:scale>
        <p:origin x="141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2/21/23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2/21/23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77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05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03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28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17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46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29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23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83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19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60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07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60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36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9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47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64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169924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507855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3364" y="5892681"/>
            <a:ext cx="9105272" cy="54675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1619599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2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78716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79C0F05-E004-32BC-D5DD-0CB84D1814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79824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B28273E-ACB6-6AD1-C1EE-B3FCE6A6EE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4330922-88C8-E04E-97BE-FFA35E4D65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1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3873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B3F81E3-8A01-1F85-A24D-6D8302FD90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179" y="224427"/>
            <a:ext cx="1040165" cy="1089696"/>
          </a:xfrm>
          <a:prstGeom prst="rect">
            <a:avLst/>
          </a:prstGeom>
        </p:spPr>
      </p:pic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E92EC5A6-6705-5921-4B3E-4CA5792EF3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5B0DF40C-14D6-ABF3-8BF0-1062939DD9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</p:spTree>
    <p:extLst>
      <p:ext uri="{BB962C8B-B14F-4D97-AF65-F5344CB8AC3E}">
        <p14:creationId xmlns:p14="http://schemas.microsoft.com/office/powerpoint/2010/main" val="313223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8952" y="341176"/>
            <a:ext cx="1040165" cy="1089696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Infant 2023" panose="02000503030000020003" pitchFamily="2" charset="0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48478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770" y="361103"/>
            <a:ext cx="1092530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Infant 2023" panose="02000503030000020003" pitchFamily="2" charset="0"/>
            </a:endParaRP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D25F8FB2-15B5-5F07-D02D-FCD1D3F0E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134693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inuous Pro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Infant 2023" panose="02000503030000020003" pitchFamily="2" charset="0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‹#›</a:t>
            </a:fld>
            <a:endParaRPr lang="en-US" dirty="0">
              <a:latin typeface="Sassoon Infant 2023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66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21/02/2023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65" r:id="rId6"/>
    <p:sldLayoutId id="2147483664" r:id="rId7"/>
    <p:sldLayoutId id="2147483666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24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43364" y="5253708"/>
            <a:ext cx="9105272" cy="312190"/>
          </a:xfrm>
        </p:spPr>
        <p:txBody>
          <a:bodyPr>
            <a:noAutofit/>
          </a:bodyPr>
          <a:lstStyle/>
          <a:p>
            <a:r>
              <a:rPr lang="en-GB" sz="1800" b="1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To be able to segment words into the correct syllables and phonemes</a:t>
            </a:r>
            <a:endParaRPr lang="en-US" sz="1800" b="1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5060" y="2037334"/>
            <a:ext cx="595891" cy="395155"/>
          </a:xfrm>
        </p:spPr>
        <p:txBody>
          <a:bodyPr>
            <a:no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3364" y="5591639"/>
            <a:ext cx="9105272" cy="312190"/>
          </a:xfrm>
        </p:spPr>
        <p:txBody>
          <a:bodyPr/>
          <a:lstStyle/>
          <a:p>
            <a:pPr>
              <a:defRPr>
                <a:solidFill>
                  <a:srgbClr val="1D1C1D"/>
                </a:solidFill>
              </a:defRPr>
            </a:pPr>
            <a:r>
              <a:rPr lang="en-GB" sz="1800" b="1" dirty="0">
                <a:ea typeface="Sassoon Infant 2023" panose="02000503030000020003" pitchFamily="2" charset="0"/>
              </a:rPr>
              <a:t>To spell </a:t>
            </a:r>
            <a:r>
              <a:rPr lang="en-GB" sz="1800" b="1" dirty="0">
                <a:solidFill>
                  <a:srgbClr val="000000"/>
                </a:solidFill>
                <a:ea typeface="Sassoon Infant 2023" panose="02000503030000020003" pitchFamily="2" charset="0"/>
              </a:rPr>
              <a:t>words with the final consonant</a:t>
            </a:r>
            <a:r>
              <a:rPr lang="en-GB" sz="1800" b="1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 digraphs ‘sh’, ‘</a:t>
            </a:r>
            <a:r>
              <a:rPr lang="en-GB" sz="1800" b="1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sz="1800" b="1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sz="1800" b="1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sz="1800" b="1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sz="1800" b="1" dirty="0">
              <a:solidFill>
                <a:srgbClr val="000000"/>
              </a:solidFill>
              <a:ea typeface="Sassoon Infant 2023" panose="02000503030000020003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32387" y="6009266"/>
            <a:ext cx="10127225" cy="366487"/>
          </a:xfrm>
        </p:spPr>
        <p:txBody>
          <a:bodyPr>
            <a:noAutofit/>
          </a:bodyPr>
          <a:lstStyle/>
          <a:p>
            <a:r>
              <a:rPr lang="en-GB" sz="1600" dirty="0"/>
              <a:t>This week’s words: wish, brush, smash, torch, lunch, branch, rich, tenth, mouth, both</a:t>
            </a:r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Table 57">
            <a:extLst>
              <a:ext uri="{FF2B5EF4-FFF2-40B4-BE49-F238E27FC236}">
                <a16:creationId xmlns:a16="http://schemas.microsoft.com/office/drawing/2014/main" id="{FD31B6B0-CEF1-5F29-1F3A-105075C7E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789466"/>
              </p:ext>
            </p:extLst>
          </p:nvPr>
        </p:nvGraphicFramePr>
        <p:xfrm>
          <a:off x="800608" y="2961844"/>
          <a:ext cx="10648827" cy="1060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6176">
                  <a:extLst>
                    <a:ext uri="{9D8B030D-6E8A-4147-A177-3AD203B41FA5}">
                      <a16:colId xmlns:a16="http://schemas.microsoft.com/office/drawing/2014/main" val="3123858371"/>
                    </a:ext>
                  </a:extLst>
                </a:gridCol>
                <a:gridCol w="3645408">
                  <a:extLst>
                    <a:ext uri="{9D8B030D-6E8A-4147-A177-3AD203B41FA5}">
                      <a16:colId xmlns:a16="http://schemas.microsoft.com/office/drawing/2014/main" val="1184062290"/>
                    </a:ext>
                  </a:extLst>
                </a:gridCol>
                <a:gridCol w="3817243">
                  <a:extLst>
                    <a:ext uri="{9D8B030D-6E8A-4147-A177-3AD203B41FA5}">
                      <a16:colId xmlns:a16="http://schemas.microsoft.com/office/drawing/2014/main" val="893225885"/>
                    </a:ext>
                  </a:extLst>
                </a:gridCol>
              </a:tblGrid>
              <a:tr h="10605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1951916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D085D-A800-BFEE-6E5C-98E70FA7E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97051-1182-E29E-D4BE-E48C5B84F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What is morphology?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0CB06-75FB-1332-34CA-ABECA30F81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2.9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B1C4713-DDC9-47E0-0D92-0126197053B1}"/>
              </a:ext>
            </a:extLst>
          </p:cNvPr>
          <p:cNvSpPr txBox="1"/>
          <p:nvPr/>
        </p:nvSpPr>
        <p:spPr>
          <a:xfrm>
            <a:off x="3123880" y="187543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Morphology is the study of the ‘form’ of words.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CA11CB-FF52-E316-1EDD-FE466E7A10FA}"/>
              </a:ext>
            </a:extLst>
          </p:cNvPr>
          <p:cNvSpPr txBox="1"/>
          <p:nvPr/>
        </p:nvSpPr>
        <p:spPr>
          <a:xfrm>
            <a:off x="945753" y="2356543"/>
            <a:ext cx="104522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Words are made up of ‘morphemes’. These are the smallest unit in a word which carries meaning.</a:t>
            </a:r>
            <a:endParaRPr lang="en-GB" sz="2000" dirty="0">
              <a:solidFill>
                <a:srgbClr val="0432FF"/>
              </a:solidFill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4FB1C87-7A1E-5443-83E3-977F0A2B2CF4}"/>
              </a:ext>
            </a:extLst>
          </p:cNvPr>
          <p:cNvSpPr txBox="1"/>
          <p:nvPr/>
        </p:nvSpPr>
        <p:spPr>
          <a:xfrm>
            <a:off x="672556" y="3126167"/>
            <a:ext cx="34369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‘know’ is one morpheme</a:t>
            </a:r>
          </a:p>
          <a:p>
            <a:pPr algn="ctr"/>
            <a:r>
              <a:rPr lang="en-GB" sz="2400" b="1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‘know’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1D0D04B-4184-148E-3B9F-28BBCEF87CB5}"/>
              </a:ext>
            </a:extLst>
          </p:cNvPr>
          <p:cNvSpPr txBox="1"/>
          <p:nvPr/>
        </p:nvSpPr>
        <p:spPr>
          <a:xfrm>
            <a:off x="3848608" y="3130178"/>
            <a:ext cx="39014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‘known’ is two morphemes</a:t>
            </a:r>
          </a:p>
          <a:p>
            <a:pPr algn="ctr"/>
            <a:r>
              <a:rPr lang="en-GB" sz="2400" b="1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‘know’ + ‘n’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E6CBDCE-FE94-BAD2-981E-AF5E61B392D7}"/>
              </a:ext>
            </a:extLst>
          </p:cNvPr>
          <p:cNvSpPr txBox="1"/>
          <p:nvPr/>
        </p:nvSpPr>
        <p:spPr>
          <a:xfrm>
            <a:off x="7529742" y="3130178"/>
            <a:ext cx="40477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‘unknown’ is three morphemes</a:t>
            </a:r>
          </a:p>
          <a:p>
            <a:pPr algn="ctr"/>
            <a:r>
              <a:rPr lang="en-GB" sz="2400" b="1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‘un + ‘know’ + ‘n’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5F1FAC-7D5C-8EA9-F02E-B5699C6DDE03}"/>
              </a:ext>
            </a:extLst>
          </p:cNvPr>
          <p:cNvSpPr txBox="1"/>
          <p:nvPr/>
        </p:nvSpPr>
        <p:spPr>
          <a:xfrm>
            <a:off x="1057334" y="4258346"/>
            <a:ext cx="102290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‘Know’ is a base word. It has meaning on its own without any prefixes or suffixes.</a:t>
            </a:r>
            <a:endParaRPr lang="en-GB" sz="2000" dirty="0">
              <a:solidFill>
                <a:srgbClr val="0432FF"/>
              </a:solidFill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8462CDE-72FE-AC00-C45E-2C478083AF94}"/>
              </a:ext>
            </a:extLst>
          </p:cNvPr>
          <p:cNvGrpSpPr/>
          <p:nvPr/>
        </p:nvGrpSpPr>
        <p:grpSpPr>
          <a:xfrm>
            <a:off x="1250783" y="5270086"/>
            <a:ext cx="9873033" cy="1063988"/>
            <a:chOff x="1289420" y="5284279"/>
            <a:chExt cx="9873033" cy="106398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0F2B433-DA5C-C0A2-0F69-E1720E8706AD}"/>
                </a:ext>
              </a:extLst>
            </p:cNvPr>
            <p:cNvSpPr txBox="1"/>
            <p:nvPr/>
          </p:nvSpPr>
          <p:spPr>
            <a:xfrm>
              <a:off x="1289420" y="5284279"/>
              <a:ext cx="140387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whenever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EBA5735-E96B-623A-40AB-2DB778B7BAE5}"/>
                </a:ext>
              </a:extLst>
            </p:cNvPr>
            <p:cNvSpPr txBox="1"/>
            <p:nvPr/>
          </p:nvSpPr>
          <p:spPr>
            <a:xfrm>
              <a:off x="3606984" y="5284279"/>
              <a:ext cx="846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every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2B1A17C-EFB1-C81E-8543-73575BBB5D76}"/>
                </a:ext>
              </a:extLst>
            </p:cNvPr>
            <p:cNvSpPr txBox="1"/>
            <p:nvPr/>
          </p:nvSpPr>
          <p:spPr>
            <a:xfrm>
              <a:off x="5335212" y="5284279"/>
              <a:ext cx="14766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everything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D387A35-67FA-5D54-1BC8-B43FAE74AA85}"/>
                </a:ext>
              </a:extLst>
            </p:cNvPr>
            <p:cNvSpPr txBox="1"/>
            <p:nvPr/>
          </p:nvSpPr>
          <p:spPr>
            <a:xfrm>
              <a:off x="9700193" y="5284279"/>
              <a:ext cx="14622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everybody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E24BD96-C524-F9F6-8AFA-EED02562339E}"/>
                </a:ext>
              </a:extLst>
            </p:cNvPr>
            <p:cNvSpPr txBox="1"/>
            <p:nvPr/>
          </p:nvSpPr>
          <p:spPr>
            <a:xfrm>
              <a:off x="3384166" y="5883125"/>
              <a:ext cx="12891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everyone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D360BCB-84AB-7646-0189-60B600ACC3AA}"/>
                </a:ext>
              </a:extLst>
            </p:cNvPr>
            <p:cNvSpPr txBox="1"/>
            <p:nvPr/>
          </p:nvSpPr>
          <p:spPr>
            <a:xfrm>
              <a:off x="7541656" y="5883125"/>
              <a:ext cx="15872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everywhere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B78BDCF-BAB7-7E48-41A8-74C67F97ECC2}"/>
                </a:ext>
              </a:extLst>
            </p:cNvPr>
            <p:cNvSpPr txBox="1"/>
            <p:nvPr/>
          </p:nvSpPr>
          <p:spPr>
            <a:xfrm>
              <a:off x="9831639" y="5883125"/>
              <a:ext cx="12186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whoever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6566718-0424-0A39-D066-6264CE07B94A}"/>
                </a:ext>
              </a:extLst>
            </p:cNvPr>
            <p:cNvSpPr txBox="1"/>
            <p:nvPr/>
          </p:nvSpPr>
          <p:spPr>
            <a:xfrm>
              <a:off x="1315530" y="5886602"/>
              <a:ext cx="13179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whatever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3814D1D-62DE-5E41-841F-2BF5142431B6}"/>
                </a:ext>
              </a:extLst>
            </p:cNvPr>
            <p:cNvSpPr txBox="1"/>
            <p:nvPr/>
          </p:nvSpPr>
          <p:spPr>
            <a:xfrm>
              <a:off x="7750046" y="5284279"/>
              <a:ext cx="12186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however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A4C63F28-FE42-5C0C-F87D-A993F46B9EA3}"/>
              </a:ext>
            </a:extLst>
          </p:cNvPr>
          <p:cNvSpPr txBox="1"/>
          <p:nvPr/>
        </p:nvSpPr>
        <p:spPr>
          <a:xfrm>
            <a:off x="1010476" y="4764297"/>
            <a:ext cx="102290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3372DC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These words all share a base word. Can you see it?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8949AB1-6A79-A265-6065-392D858AD1C5}"/>
              </a:ext>
            </a:extLst>
          </p:cNvPr>
          <p:cNvSpPr txBox="1"/>
          <p:nvPr/>
        </p:nvSpPr>
        <p:spPr>
          <a:xfrm>
            <a:off x="5211691" y="5821193"/>
            <a:ext cx="16398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ever</a:t>
            </a:r>
            <a:endParaRPr lang="en-GB" sz="2800" b="1" dirty="0">
              <a:solidFill>
                <a:srgbClr val="FF3760"/>
              </a:solidFill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D117323-1701-7615-D794-CF1105404CAA}"/>
              </a:ext>
            </a:extLst>
          </p:cNvPr>
          <p:cNvGrpSpPr/>
          <p:nvPr/>
        </p:nvGrpSpPr>
        <p:grpSpPr>
          <a:xfrm>
            <a:off x="1992343" y="5654909"/>
            <a:ext cx="8917636" cy="609600"/>
            <a:chOff x="2030980" y="5612914"/>
            <a:chExt cx="8917636" cy="609600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013E6DB-A7BA-D6B1-15C9-6E2AC9386D32}"/>
                </a:ext>
              </a:extLst>
            </p:cNvPr>
            <p:cNvCxnSpPr>
              <a:cxnSpLocks/>
            </p:cNvCxnSpPr>
            <p:nvPr/>
          </p:nvCxnSpPr>
          <p:spPr>
            <a:xfrm>
              <a:off x="3708176" y="5612914"/>
              <a:ext cx="493278" cy="0"/>
            </a:xfrm>
            <a:prstGeom prst="line">
              <a:avLst/>
            </a:prstGeom>
            <a:ln w="38100">
              <a:solidFill>
                <a:srgbClr val="FF37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19C6D1F-1618-42A7-0E8C-66C2E856F960}"/>
                </a:ext>
              </a:extLst>
            </p:cNvPr>
            <p:cNvCxnSpPr>
              <a:cxnSpLocks/>
            </p:cNvCxnSpPr>
            <p:nvPr/>
          </p:nvCxnSpPr>
          <p:spPr>
            <a:xfrm>
              <a:off x="3481857" y="6222514"/>
              <a:ext cx="493278" cy="0"/>
            </a:xfrm>
            <a:prstGeom prst="line">
              <a:avLst/>
            </a:prstGeom>
            <a:ln w="38100">
              <a:solidFill>
                <a:srgbClr val="FF37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9EB914F-2B48-5C94-75C5-4960BFFE075C}"/>
                </a:ext>
              </a:extLst>
            </p:cNvPr>
            <p:cNvCxnSpPr>
              <a:cxnSpLocks/>
            </p:cNvCxnSpPr>
            <p:nvPr/>
          </p:nvCxnSpPr>
          <p:spPr>
            <a:xfrm>
              <a:off x="2048153" y="5612914"/>
              <a:ext cx="493278" cy="0"/>
            </a:xfrm>
            <a:prstGeom prst="line">
              <a:avLst/>
            </a:prstGeom>
            <a:ln w="38100">
              <a:solidFill>
                <a:srgbClr val="FF37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4481D52-6437-8A57-0037-6F1DFABAFFFE}"/>
                </a:ext>
              </a:extLst>
            </p:cNvPr>
            <p:cNvCxnSpPr>
              <a:cxnSpLocks/>
            </p:cNvCxnSpPr>
            <p:nvPr/>
          </p:nvCxnSpPr>
          <p:spPr>
            <a:xfrm>
              <a:off x="2030980" y="6222514"/>
              <a:ext cx="493278" cy="0"/>
            </a:xfrm>
            <a:prstGeom prst="line">
              <a:avLst/>
            </a:prstGeom>
            <a:ln w="38100">
              <a:solidFill>
                <a:srgbClr val="FF37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7DE188E-D792-6DFA-086B-3015FF5119D9}"/>
                </a:ext>
              </a:extLst>
            </p:cNvPr>
            <p:cNvCxnSpPr>
              <a:cxnSpLocks/>
            </p:cNvCxnSpPr>
            <p:nvPr/>
          </p:nvCxnSpPr>
          <p:spPr>
            <a:xfrm>
              <a:off x="5438382" y="5612914"/>
              <a:ext cx="493278" cy="0"/>
            </a:xfrm>
            <a:prstGeom prst="line">
              <a:avLst/>
            </a:prstGeom>
            <a:ln w="38100">
              <a:solidFill>
                <a:srgbClr val="FF37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1536247-B029-5277-6DC5-3E281F1F4C21}"/>
                </a:ext>
              </a:extLst>
            </p:cNvPr>
            <p:cNvCxnSpPr>
              <a:cxnSpLocks/>
            </p:cNvCxnSpPr>
            <p:nvPr/>
          </p:nvCxnSpPr>
          <p:spPr>
            <a:xfrm>
              <a:off x="7635222" y="6222514"/>
              <a:ext cx="493278" cy="0"/>
            </a:xfrm>
            <a:prstGeom prst="line">
              <a:avLst/>
            </a:prstGeom>
            <a:ln w="38100">
              <a:solidFill>
                <a:srgbClr val="FF37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301F9FA-A693-C594-B1DD-E49028AE8058}"/>
                </a:ext>
              </a:extLst>
            </p:cNvPr>
            <p:cNvCxnSpPr>
              <a:cxnSpLocks/>
            </p:cNvCxnSpPr>
            <p:nvPr/>
          </p:nvCxnSpPr>
          <p:spPr>
            <a:xfrm>
              <a:off x="8369328" y="5612914"/>
              <a:ext cx="493278" cy="0"/>
            </a:xfrm>
            <a:prstGeom prst="line">
              <a:avLst/>
            </a:prstGeom>
            <a:ln w="38100">
              <a:solidFill>
                <a:srgbClr val="FF37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4A85833-C6A3-E6A4-39FA-40E8D8569349}"/>
                </a:ext>
              </a:extLst>
            </p:cNvPr>
            <p:cNvCxnSpPr>
              <a:cxnSpLocks/>
            </p:cNvCxnSpPr>
            <p:nvPr/>
          </p:nvCxnSpPr>
          <p:spPr>
            <a:xfrm>
              <a:off x="9802331" y="5612914"/>
              <a:ext cx="493278" cy="0"/>
            </a:xfrm>
            <a:prstGeom prst="line">
              <a:avLst/>
            </a:prstGeom>
            <a:ln w="38100">
              <a:solidFill>
                <a:srgbClr val="FF37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3EDB18E-9672-9355-BEEE-C9FB669E6494}"/>
                </a:ext>
              </a:extLst>
            </p:cNvPr>
            <p:cNvCxnSpPr>
              <a:cxnSpLocks/>
            </p:cNvCxnSpPr>
            <p:nvPr/>
          </p:nvCxnSpPr>
          <p:spPr>
            <a:xfrm>
              <a:off x="10455338" y="6222514"/>
              <a:ext cx="493278" cy="0"/>
            </a:xfrm>
            <a:prstGeom prst="line">
              <a:avLst/>
            </a:prstGeom>
            <a:ln w="38100">
              <a:solidFill>
                <a:srgbClr val="FF37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721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4" grpId="0"/>
      <p:bldP spid="55" grpId="0"/>
      <p:bldP spid="56" grpId="0"/>
      <p:bldP spid="67" grpId="0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85C90-48A7-1C36-0C04-DE3CCF90C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Matrix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88ED48-91E7-2BFF-6496-D183446E43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Let’s take a closer look at one of this week’s words.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4590-2343-91BB-7964-8D4F5BC9B3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  <a:ea typeface="Sassoon Infant 2023" panose="02000503030000020003" pitchFamily="2" charset="0"/>
              </a:rPr>
              <a:pPr/>
              <a:t>10</a:t>
            </a:fld>
            <a:endParaRPr lang="en-US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75659-7EB7-59C0-F321-7D00BD8F0A10}"/>
              </a:ext>
            </a:extLst>
          </p:cNvPr>
          <p:cNvSpPr txBox="1"/>
          <p:nvPr/>
        </p:nvSpPr>
        <p:spPr>
          <a:xfrm>
            <a:off x="4475167" y="4580846"/>
            <a:ext cx="2337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u="sng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Let’s add a prefix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D5FFDBA-CD8B-93C4-7098-3205EB184743}"/>
              </a:ext>
            </a:extLst>
          </p:cNvPr>
          <p:cNvGrpSpPr/>
          <p:nvPr/>
        </p:nvGrpSpPr>
        <p:grpSpPr>
          <a:xfrm>
            <a:off x="4236256" y="1844032"/>
            <a:ext cx="3689272" cy="2404207"/>
            <a:chOff x="5465105" y="1752680"/>
            <a:chExt cx="3689272" cy="240420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668591-1B7D-1C69-6CF8-B8D34BC1FA2C}"/>
                </a:ext>
              </a:extLst>
            </p:cNvPr>
            <p:cNvSpPr txBox="1"/>
            <p:nvPr/>
          </p:nvSpPr>
          <p:spPr>
            <a:xfrm>
              <a:off x="6639119" y="1752680"/>
              <a:ext cx="13340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25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Base Word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5771CB-570F-7755-5C56-9D9D8096B304}"/>
                </a:ext>
              </a:extLst>
            </p:cNvPr>
            <p:cNvSpPr/>
            <p:nvPr/>
          </p:nvSpPr>
          <p:spPr>
            <a:xfrm>
              <a:off x="5465105" y="2200568"/>
              <a:ext cx="3689272" cy="1956319"/>
            </a:xfrm>
            <a:prstGeom prst="rect">
              <a:avLst/>
            </a:prstGeom>
            <a:noFill/>
            <a:ln w="57150">
              <a:solidFill>
                <a:srgbClr val="25D16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6BCDE54-A494-375B-99E2-9F8F497EFF59}"/>
              </a:ext>
            </a:extLst>
          </p:cNvPr>
          <p:cNvSpPr txBox="1"/>
          <p:nvPr/>
        </p:nvSpPr>
        <p:spPr>
          <a:xfrm>
            <a:off x="4420991" y="2596473"/>
            <a:ext cx="33198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schemeClr val="tx1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brush</a:t>
            </a:r>
            <a:endParaRPr lang="en-GB" sz="3200" dirty="0">
              <a:solidFill>
                <a:schemeClr val="tx1"/>
              </a:solidFill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  <a:p>
            <a:pPr algn="ctr"/>
            <a:r>
              <a:rPr lang="en-GB" sz="2000" b="0" dirty="0">
                <a:solidFill>
                  <a:schemeClr val="tx1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(Verb: t</a:t>
            </a:r>
            <a:r>
              <a:rPr lang="en-GB" sz="20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o sweep, paint, clean, or polish, etc.)</a:t>
            </a:r>
            <a:endParaRPr lang="en-GB" sz="2000" b="0" dirty="0">
              <a:solidFill>
                <a:schemeClr val="tx1"/>
              </a:solidFill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9197F0-6CAD-2203-7CD5-DB051B371631}"/>
              </a:ext>
            </a:extLst>
          </p:cNvPr>
          <p:cNvGrpSpPr/>
          <p:nvPr/>
        </p:nvGrpSpPr>
        <p:grpSpPr>
          <a:xfrm>
            <a:off x="2266031" y="1844032"/>
            <a:ext cx="1801290" cy="2402719"/>
            <a:chOff x="3494880" y="1754168"/>
            <a:chExt cx="1801290" cy="240271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0EBFA2-97B7-0164-3980-8879D7B5D855}"/>
                </a:ext>
              </a:extLst>
            </p:cNvPr>
            <p:cNvSpPr txBox="1"/>
            <p:nvPr/>
          </p:nvSpPr>
          <p:spPr>
            <a:xfrm>
              <a:off x="4011004" y="1754168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219CEE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Prefix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6A4A18F-8BE4-1856-DD62-83CFBE93D575}"/>
                </a:ext>
              </a:extLst>
            </p:cNvPr>
            <p:cNvSpPr/>
            <p:nvPr/>
          </p:nvSpPr>
          <p:spPr>
            <a:xfrm>
              <a:off x="3494880" y="2200568"/>
              <a:ext cx="1801290" cy="1956319"/>
            </a:xfrm>
            <a:prstGeom prst="rect">
              <a:avLst/>
            </a:prstGeom>
            <a:noFill/>
            <a:ln w="57150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1A4C47-218C-54C3-27F9-A0F16EBA4BEE}"/>
                </a:ext>
              </a:extLst>
            </p:cNvPr>
            <p:cNvSpPr txBox="1"/>
            <p:nvPr/>
          </p:nvSpPr>
          <p:spPr>
            <a:xfrm>
              <a:off x="3827492" y="2671485"/>
              <a:ext cx="1202634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r</a:t>
              </a:r>
              <a:r>
                <a:rPr lang="en-GB" sz="3200" b="0" dirty="0">
                  <a:solidFill>
                    <a:schemeClr val="tx1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e</a:t>
              </a:r>
            </a:p>
            <a:p>
              <a:pPr algn="ctr"/>
              <a:r>
                <a:rPr lang="en-GB" sz="20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(again)</a:t>
              </a:r>
              <a:endParaRPr lang="en-GB" sz="2000" b="0" dirty="0">
                <a:solidFill>
                  <a:schemeClr val="tx1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766B2C5-064E-ED04-3E12-45359181E452}"/>
              </a:ext>
            </a:extLst>
          </p:cNvPr>
          <p:cNvGrpSpPr/>
          <p:nvPr/>
        </p:nvGrpSpPr>
        <p:grpSpPr>
          <a:xfrm>
            <a:off x="8110263" y="1844032"/>
            <a:ext cx="1801290" cy="2401596"/>
            <a:chOff x="9339112" y="1755291"/>
            <a:chExt cx="1801290" cy="240159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D916BE-602B-9A86-DB37-EEC8E3E9D6B3}"/>
                </a:ext>
              </a:extLst>
            </p:cNvPr>
            <p:cNvSpPr txBox="1"/>
            <p:nvPr/>
          </p:nvSpPr>
          <p:spPr>
            <a:xfrm>
              <a:off x="9859542" y="1755291"/>
              <a:ext cx="7473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rgbClr val="7956D6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Suffix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FF86F56-4B24-EDC0-8066-6F8A47AE6047}"/>
                </a:ext>
              </a:extLst>
            </p:cNvPr>
            <p:cNvSpPr/>
            <p:nvPr/>
          </p:nvSpPr>
          <p:spPr>
            <a:xfrm>
              <a:off x="9339112" y="2200568"/>
              <a:ext cx="1801290" cy="1956319"/>
            </a:xfrm>
            <a:prstGeom prst="rect">
              <a:avLst/>
            </a:prstGeom>
            <a:noFill/>
            <a:ln w="5715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B80D507-3AE6-2026-DC28-8B4334BDFA41}"/>
                </a:ext>
              </a:extLst>
            </p:cNvPr>
            <p:cNvSpPr txBox="1"/>
            <p:nvPr/>
          </p:nvSpPr>
          <p:spPr>
            <a:xfrm>
              <a:off x="9658779" y="2408785"/>
              <a:ext cx="12026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0" dirty="0">
                  <a:solidFill>
                    <a:schemeClr val="tx1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3FFB78B-1D09-F5BC-192F-02FFF8BDD26C}"/>
                </a:ext>
              </a:extLst>
            </p:cNvPr>
            <p:cNvSpPr txBox="1"/>
            <p:nvPr/>
          </p:nvSpPr>
          <p:spPr>
            <a:xfrm>
              <a:off x="9561244" y="3321673"/>
              <a:ext cx="13977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0" dirty="0">
                  <a:solidFill>
                    <a:schemeClr val="tx1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ing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7B9EB7-FAA2-3B2B-0F58-21D28E4A767E}"/>
                </a:ext>
              </a:extLst>
            </p:cNvPr>
            <p:cNvSpPr txBox="1"/>
            <p:nvPr/>
          </p:nvSpPr>
          <p:spPr>
            <a:xfrm>
              <a:off x="9658779" y="2865229"/>
              <a:ext cx="12026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0" dirty="0">
                  <a:solidFill>
                    <a:schemeClr val="tx1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ed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89CEE0B-D007-A576-BD6E-477467EC7D88}"/>
              </a:ext>
            </a:extLst>
          </p:cNvPr>
          <p:cNvGrpSpPr/>
          <p:nvPr/>
        </p:nvGrpSpPr>
        <p:grpSpPr>
          <a:xfrm flipH="1">
            <a:off x="585005" y="4580846"/>
            <a:ext cx="3344861" cy="1838161"/>
            <a:chOff x="8701454" y="4024981"/>
            <a:chExt cx="3009551" cy="183816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78582D-65E2-25FC-F196-D574D8C53E95}"/>
                </a:ext>
              </a:extLst>
            </p:cNvPr>
            <p:cNvSpPr txBox="1"/>
            <p:nvPr/>
          </p:nvSpPr>
          <p:spPr>
            <a:xfrm>
              <a:off x="8866548" y="4297330"/>
              <a:ext cx="1497785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We can add prefixes and suffixes to a base word to make new words…</a:t>
              </a:r>
            </a:p>
          </p:txBody>
        </p:sp>
        <p:sp>
          <p:nvSpPr>
            <p:cNvPr id="17" name="Oval Callout 16">
              <a:extLst>
                <a:ext uri="{FF2B5EF4-FFF2-40B4-BE49-F238E27FC236}">
                  <a16:creationId xmlns:a16="http://schemas.microsoft.com/office/drawing/2014/main" id="{D542BBF9-CE87-663A-1EA2-C53528D5CB1D}"/>
                </a:ext>
              </a:extLst>
            </p:cNvPr>
            <p:cNvSpPr/>
            <p:nvPr/>
          </p:nvSpPr>
          <p:spPr>
            <a:xfrm flipH="1">
              <a:off x="8701454" y="4024981"/>
              <a:ext cx="1837851" cy="1732507"/>
            </a:xfrm>
            <a:prstGeom prst="wedgeEllipseCallout">
              <a:avLst>
                <a:gd name="adj1" fmla="val -57135"/>
                <a:gd name="adj2" fmla="val 26633"/>
              </a:avLst>
            </a:prstGeom>
            <a:noFill/>
            <a:ln w="57150">
              <a:solidFill>
                <a:srgbClr val="25D1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400" dirty="0">
                <a:latin typeface="OpenDyslexicAlta" pitchFamily="2" charset="77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4B3D061-BFC4-9A66-3953-CC867FBD0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808863" y="4853420"/>
              <a:ext cx="902142" cy="1009722"/>
            </a:xfrm>
            <a:prstGeom prst="ellipse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83143E3-3D67-13B7-2706-249D6776ADA9}"/>
              </a:ext>
            </a:extLst>
          </p:cNvPr>
          <p:cNvSpPr txBox="1"/>
          <p:nvPr/>
        </p:nvSpPr>
        <p:spPr>
          <a:xfrm>
            <a:off x="4473907" y="5055239"/>
            <a:ext cx="184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re + brush 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318E25-26F2-51AC-38C0-D86CC5E4F9C7}"/>
              </a:ext>
            </a:extLst>
          </p:cNvPr>
          <p:cNvSpPr txBox="1"/>
          <p:nvPr/>
        </p:nvSpPr>
        <p:spPr>
          <a:xfrm>
            <a:off x="6139177" y="5055239"/>
            <a:ext cx="1501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rebrush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81DE55-B1F0-4CA8-6510-E776A3B21A9A}"/>
              </a:ext>
            </a:extLst>
          </p:cNvPr>
          <p:cNvSpPr txBox="1"/>
          <p:nvPr/>
        </p:nvSpPr>
        <p:spPr>
          <a:xfrm>
            <a:off x="8246827" y="5971724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brush + ing =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C1F1B1-AC62-64D4-4AFE-253785FA9D00}"/>
              </a:ext>
            </a:extLst>
          </p:cNvPr>
          <p:cNvSpPr txBox="1"/>
          <p:nvPr/>
        </p:nvSpPr>
        <p:spPr>
          <a:xfrm>
            <a:off x="10076120" y="5971724"/>
            <a:ext cx="1241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brushing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993EC5-6D63-9B64-9CBD-5D80746C68E8}"/>
              </a:ext>
            </a:extLst>
          </p:cNvPr>
          <p:cNvSpPr txBox="1"/>
          <p:nvPr/>
        </p:nvSpPr>
        <p:spPr>
          <a:xfrm>
            <a:off x="8229818" y="5053037"/>
            <a:ext cx="173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brush + es 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EB2DBD-BE6D-5678-EC64-C0ECB9CB847F}"/>
              </a:ext>
            </a:extLst>
          </p:cNvPr>
          <p:cNvSpPr txBox="1"/>
          <p:nvPr/>
        </p:nvSpPr>
        <p:spPr>
          <a:xfrm>
            <a:off x="8238773" y="5511466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brush + ed =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1B91B22-DBE2-E8E7-DBA5-F1633EB30B2A}"/>
              </a:ext>
            </a:extLst>
          </p:cNvPr>
          <p:cNvSpPr txBox="1"/>
          <p:nvPr/>
        </p:nvSpPr>
        <p:spPr>
          <a:xfrm>
            <a:off x="9911553" y="5053037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brushes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25DC843-FB4E-CDFB-7C11-F9CC82A2F2AE}"/>
              </a:ext>
            </a:extLst>
          </p:cNvPr>
          <p:cNvSpPr txBox="1"/>
          <p:nvPr/>
        </p:nvSpPr>
        <p:spPr>
          <a:xfrm>
            <a:off x="9951894" y="5529663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brushed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464E6A-D8CA-C5CB-406A-7414643922D4}"/>
              </a:ext>
            </a:extLst>
          </p:cNvPr>
          <p:cNvSpPr txBox="1"/>
          <p:nvPr/>
        </p:nvSpPr>
        <p:spPr>
          <a:xfrm>
            <a:off x="4459380" y="5529663"/>
            <a:ext cx="3569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This means to brush again.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6C2A49-0B15-4D02-63D9-EA187759FD93}"/>
              </a:ext>
            </a:extLst>
          </p:cNvPr>
          <p:cNvSpPr txBox="1"/>
          <p:nvPr/>
        </p:nvSpPr>
        <p:spPr>
          <a:xfrm>
            <a:off x="8222314" y="4580846"/>
            <a:ext cx="3015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u="sng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Let’s add some suffixes</a:t>
            </a:r>
          </a:p>
        </p:txBody>
      </p:sp>
    </p:spTree>
    <p:extLst>
      <p:ext uri="{BB962C8B-B14F-4D97-AF65-F5344CB8AC3E}">
        <p14:creationId xmlns:p14="http://schemas.microsoft.com/office/powerpoint/2010/main" val="20625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30" grpId="0"/>
      <p:bldP spid="32" grpId="0"/>
      <p:bldP spid="34" grpId="0"/>
      <p:bldP spid="36" grpId="0"/>
      <p:bldP spid="38" grpId="0"/>
      <p:bldP spid="39" grpId="0"/>
      <p:bldP spid="40" grpId="0"/>
      <p:bldP spid="41" grpId="0"/>
      <p:bldP spid="24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3917D1-9978-AFDC-FD12-8247698DF2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sound out the word ‘brush’?</a:t>
            </a:r>
          </a:p>
          <a:p>
            <a:r>
              <a:rPr lang="en-US" dirty="0"/>
              <a:t>How many sounds do you hear?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B1F9FF-AC78-F8BA-3BA3-DD72B395C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Sound Buttons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2764C-CCD4-F11B-87E9-3466C9DC7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2.11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D9B465B5-84C1-5293-37CF-7DED9377D961}"/>
              </a:ext>
            </a:extLst>
          </p:cNvPr>
          <p:cNvSpPr txBox="1"/>
          <p:nvPr/>
        </p:nvSpPr>
        <p:spPr>
          <a:xfrm>
            <a:off x="5101831" y="2238238"/>
            <a:ext cx="1961433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6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brush</a:t>
            </a:r>
            <a:endParaRPr sz="66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C1C2D36C-D217-5D13-CAD8-81115F0066EF}"/>
              </a:ext>
            </a:extLst>
          </p:cNvPr>
          <p:cNvSpPr txBox="1"/>
          <p:nvPr/>
        </p:nvSpPr>
        <p:spPr>
          <a:xfrm>
            <a:off x="2564208" y="4695665"/>
            <a:ext cx="1836399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6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torch</a:t>
            </a:r>
            <a:endParaRPr sz="66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34" name="Rectangle 23">
            <a:extLst>
              <a:ext uri="{FF2B5EF4-FFF2-40B4-BE49-F238E27FC236}">
                <a16:creationId xmlns:a16="http://schemas.microsoft.com/office/drawing/2014/main" id="{9B12F0E2-8AA6-C602-5A36-A9F4F5276BF4}"/>
              </a:ext>
            </a:extLst>
          </p:cNvPr>
          <p:cNvSpPr txBox="1"/>
          <p:nvPr/>
        </p:nvSpPr>
        <p:spPr>
          <a:xfrm>
            <a:off x="5066762" y="4695665"/>
            <a:ext cx="2195471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6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smash</a:t>
            </a:r>
            <a:endParaRPr sz="66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35" name="Rectangle 24">
            <a:extLst>
              <a:ext uri="{FF2B5EF4-FFF2-40B4-BE49-F238E27FC236}">
                <a16:creationId xmlns:a16="http://schemas.microsoft.com/office/drawing/2014/main" id="{EAB802A1-B61C-2AF0-EB59-C380FC8AAA40}"/>
              </a:ext>
            </a:extLst>
          </p:cNvPr>
          <p:cNvSpPr txBox="1"/>
          <p:nvPr/>
        </p:nvSpPr>
        <p:spPr>
          <a:xfrm>
            <a:off x="7734875" y="4695665"/>
            <a:ext cx="1603963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66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wish</a:t>
            </a:r>
            <a:endParaRPr sz="66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75" name="Rectangle 42">
            <a:extLst>
              <a:ext uri="{FF2B5EF4-FFF2-40B4-BE49-F238E27FC236}">
                <a16:creationId xmlns:a16="http://schemas.microsoft.com/office/drawing/2014/main" id="{43272DBF-96E6-60B8-186E-52F0045D028C}"/>
              </a:ext>
            </a:extLst>
          </p:cNvPr>
          <p:cNvSpPr txBox="1"/>
          <p:nvPr/>
        </p:nvSpPr>
        <p:spPr>
          <a:xfrm>
            <a:off x="5586566" y="3448964"/>
            <a:ext cx="101886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FF0000"/>
                </a:solidFill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20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4</a:t>
            </a:r>
            <a:r>
              <a:rPr sz="20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 sounds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371F29-F7CC-F512-6BC6-E80AEE3F9156}"/>
              </a:ext>
            </a:extLst>
          </p:cNvPr>
          <p:cNvGrpSpPr/>
          <p:nvPr/>
        </p:nvGrpSpPr>
        <p:grpSpPr>
          <a:xfrm>
            <a:off x="569907" y="2889725"/>
            <a:ext cx="3660337" cy="3250033"/>
            <a:chOff x="504519" y="3216711"/>
            <a:chExt cx="3660337" cy="3250033"/>
          </a:xfrm>
        </p:grpSpPr>
        <p:pic>
          <p:nvPicPr>
            <p:cNvPr id="26" name="Picture 19" descr="Picture 19">
              <a:extLst>
                <a:ext uri="{FF2B5EF4-FFF2-40B4-BE49-F238E27FC236}">
                  <a16:creationId xmlns:a16="http://schemas.microsoft.com/office/drawing/2014/main" id="{29C58169-CB2B-D95A-0707-1851E7F45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4519" y="4666741"/>
              <a:ext cx="1256783" cy="1800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" name="Rounded Rectangular Callout 2">
              <a:extLst>
                <a:ext uri="{FF2B5EF4-FFF2-40B4-BE49-F238E27FC236}">
                  <a16:creationId xmlns:a16="http://schemas.microsoft.com/office/drawing/2014/main" id="{ACDE67A0-272A-C27D-E809-3505628759E0}"/>
                </a:ext>
              </a:extLst>
            </p:cNvPr>
            <p:cNvSpPr/>
            <p:nvPr/>
          </p:nvSpPr>
          <p:spPr>
            <a:xfrm>
              <a:off x="1617877" y="3216711"/>
              <a:ext cx="2546979" cy="1477954"/>
            </a:xfrm>
            <a:prstGeom prst="wedgeRoundRectCallout">
              <a:avLst>
                <a:gd name="adj1" fmla="val -37077"/>
                <a:gd name="adj2" fmla="val 73575"/>
                <a:gd name="adj3" fmla="val 16667"/>
              </a:avLst>
            </a:prstGeom>
            <a:noFill/>
            <a:ln w="38100">
              <a:solidFill>
                <a:srgbClr val="7957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80DCDBB0-A98B-F9C0-695D-142EC55AA528}"/>
                </a:ext>
              </a:extLst>
            </p:cNvPr>
            <p:cNvSpPr txBox="1"/>
            <p:nvPr/>
          </p:nvSpPr>
          <p:spPr>
            <a:xfrm>
              <a:off x="1649850" y="3346835"/>
              <a:ext cx="2446636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pPr>
              <a:r>
                <a:rPr lang="en-GB" sz="18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Your turn. Can you sound out these words? Where do the sound buttons go?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44D046-238C-E9B0-04F4-8A0D303EA214}"/>
              </a:ext>
            </a:extLst>
          </p:cNvPr>
          <p:cNvGrpSpPr/>
          <p:nvPr/>
        </p:nvGrpSpPr>
        <p:grpSpPr>
          <a:xfrm>
            <a:off x="7735775" y="1926046"/>
            <a:ext cx="3841753" cy="4213712"/>
            <a:chOff x="7735775" y="1740306"/>
            <a:chExt cx="3841753" cy="4213712"/>
          </a:xfrm>
        </p:grpSpPr>
        <p:pic>
          <p:nvPicPr>
            <p:cNvPr id="32" name="Picture 1" descr="Picture 1">
              <a:extLst>
                <a:ext uri="{FF2B5EF4-FFF2-40B4-BE49-F238E27FC236}">
                  <a16:creationId xmlns:a16="http://schemas.microsoft.com/office/drawing/2014/main" id="{7957481C-B013-4E2E-FFE7-340F804D7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32434" y="4154015"/>
              <a:ext cx="845094" cy="1800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" name="Rounded Rectangular Callout 21">
              <a:extLst>
                <a:ext uri="{FF2B5EF4-FFF2-40B4-BE49-F238E27FC236}">
                  <a16:creationId xmlns:a16="http://schemas.microsoft.com/office/drawing/2014/main" id="{AE96E7AB-FE9B-1540-E182-BA5E9F4C2656}"/>
                </a:ext>
              </a:extLst>
            </p:cNvPr>
            <p:cNvSpPr/>
            <p:nvPr/>
          </p:nvSpPr>
          <p:spPr>
            <a:xfrm>
              <a:off x="7735775" y="1740306"/>
              <a:ext cx="3083969" cy="2544546"/>
            </a:xfrm>
            <a:prstGeom prst="wedgeRoundRectCallout">
              <a:avLst>
                <a:gd name="adj1" fmla="val 39598"/>
                <a:gd name="adj2" fmla="val 63362"/>
                <a:gd name="adj3" fmla="val 16667"/>
              </a:avLst>
            </a:prstGeom>
            <a:noFill/>
            <a:ln w="38100">
              <a:solidFill>
                <a:srgbClr val="F139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5">
              <a:extLst>
                <a:ext uri="{FF2B5EF4-FFF2-40B4-BE49-F238E27FC236}">
                  <a16:creationId xmlns:a16="http://schemas.microsoft.com/office/drawing/2014/main" id="{1F41E08B-864D-0080-76A9-56DD31C84973}"/>
                </a:ext>
              </a:extLst>
            </p:cNvPr>
            <p:cNvSpPr txBox="1"/>
            <p:nvPr/>
          </p:nvSpPr>
          <p:spPr>
            <a:xfrm>
              <a:off x="7935554" y="1897844"/>
              <a:ext cx="2772277" cy="2308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pPr>
              <a:r>
                <a:rPr lang="en-GB" sz="18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We can use sound buttons to help us sound out words. Draw a dot below each single letter sound and a line when multiple letters make one sound. </a:t>
              </a:r>
              <a:r>
                <a:rPr lang="en-GB" sz="1800" dirty="0">
                  <a:latin typeface="Sassoon Infant 2023" panose="02000503030000020003" pitchFamily="2" charset="0"/>
                </a:rPr>
                <a:t>I have used red sound buttons to show the consonant blends.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303E0B35-0C7D-D823-03FF-8FD88FC89F4B}"/>
              </a:ext>
            </a:extLst>
          </p:cNvPr>
          <p:cNvSpPr/>
          <p:nvPr/>
        </p:nvSpPr>
        <p:spPr>
          <a:xfrm>
            <a:off x="3057122" y="5807781"/>
            <a:ext cx="10166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dirty="0">
                <a:ln w="0"/>
                <a:solidFill>
                  <a:srgbClr val="FF3760"/>
                </a:solidFill>
                <a:latin typeface="Sassoon Infant 2023" panose="02000503030000020003" pitchFamily="2" charset="0"/>
              </a:rPr>
              <a:t>3 sounds</a:t>
            </a:r>
            <a:endParaRPr lang="en-GB" cap="none" spc="0" dirty="0">
              <a:ln w="0"/>
              <a:solidFill>
                <a:srgbClr val="FF3760"/>
              </a:solidFill>
              <a:latin typeface="Sassoon Infant 2023" panose="02000503030000020003" pitchFamily="2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95FF1D0-397B-42B2-7E10-B6C700A131FC}"/>
              </a:ext>
            </a:extLst>
          </p:cNvPr>
          <p:cNvSpPr/>
          <p:nvPr/>
        </p:nvSpPr>
        <p:spPr>
          <a:xfrm>
            <a:off x="5691806" y="5807781"/>
            <a:ext cx="10166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dirty="0">
                <a:ln w="0"/>
                <a:solidFill>
                  <a:srgbClr val="FF3760"/>
                </a:solidFill>
                <a:latin typeface="Sassoon Infant 2023" panose="02000503030000020003" pitchFamily="2" charset="0"/>
              </a:rPr>
              <a:t>4 sounds</a:t>
            </a:r>
            <a:endParaRPr lang="en-GB" cap="none" spc="0" dirty="0">
              <a:ln w="0"/>
              <a:solidFill>
                <a:srgbClr val="FF3760"/>
              </a:solidFill>
              <a:latin typeface="Sassoon Infant 2023" panose="02000503030000020003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E96E4DA-9DB1-E9A7-F35C-3B9969CA6620}"/>
              </a:ext>
            </a:extLst>
          </p:cNvPr>
          <p:cNvSpPr/>
          <p:nvPr/>
        </p:nvSpPr>
        <p:spPr>
          <a:xfrm>
            <a:off x="8087775" y="5807781"/>
            <a:ext cx="10166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dirty="0">
                <a:ln w="0"/>
                <a:solidFill>
                  <a:srgbClr val="FF3760"/>
                </a:solidFill>
                <a:latin typeface="Sassoon Infant 2023" panose="02000503030000020003" pitchFamily="2" charset="0"/>
              </a:rPr>
              <a:t>3 sounds</a:t>
            </a:r>
            <a:endParaRPr lang="en-GB" cap="none" spc="0" dirty="0">
              <a:ln w="0"/>
              <a:solidFill>
                <a:srgbClr val="FF3760"/>
              </a:solidFill>
              <a:latin typeface="Sassoon Infant 2023" panose="02000503030000020003" pitchFamily="2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0C8819C-E5D5-2F8E-9E67-F47FD62824D2}"/>
              </a:ext>
            </a:extLst>
          </p:cNvPr>
          <p:cNvGrpSpPr/>
          <p:nvPr/>
        </p:nvGrpSpPr>
        <p:grpSpPr>
          <a:xfrm>
            <a:off x="2704626" y="5593984"/>
            <a:ext cx="1636676" cy="108000"/>
            <a:chOff x="2715307" y="5251815"/>
            <a:chExt cx="1636676" cy="108000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BE453C1-B290-13C7-A34E-AB4CA1ADA663}"/>
                </a:ext>
              </a:extLst>
            </p:cNvPr>
            <p:cNvGrpSpPr/>
            <p:nvPr/>
          </p:nvGrpSpPr>
          <p:grpSpPr>
            <a:xfrm>
              <a:off x="2715307" y="5251815"/>
              <a:ext cx="862774" cy="108000"/>
              <a:chOff x="2245491" y="5355836"/>
              <a:chExt cx="862774" cy="108000"/>
            </a:xfrm>
          </p:grpSpPr>
          <p:sp>
            <p:nvSpPr>
              <p:cNvPr id="55" name="Rectangle 50">
                <a:extLst>
                  <a:ext uri="{FF2B5EF4-FFF2-40B4-BE49-F238E27FC236}">
                    <a16:creationId xmlns:a16="http://schemas.microsoft.com/office/drawing/2014/main" id="{A8819DF9-AF66-31F1-2CFB-793E5BBE1CEF}"/>
                  </a:ext>
                </a:extLst>
              </p:cNvPr>
              <p:cNvSpPr/>
              <p:nvPr/>
            </p:nvSpPr>
            <p:spPr>
              <a:xfrm>
                <a:off x="2496265" y="5355836"/>
                <a:ext cx="612000" cy="108000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lang="en-GB" dirty="0"/>
              </a:p>
            </p:txBody>
          </p:sp>
          <p:sp>
            <p:nvSpPr>
              <p:cNvPr id="81" name="Oval 49">
                <a:extLst>
                  <a:ext uri="{FF2B5EF4-FFF2-40B4-BE49-F238E27FC236}">
                    <a16:creationId xmlns:a16="http://schemas.microsoft.com/office/drawing/2014/main" id="{DB1A6A78-F558-CBE5-DBBF-C07319D86728}"/>
                  </a:ext>
                </a:extLst>
              </p:cNvPr>
              <p:cNvSpPr/>
              <p:nvPr/>
            </p:nvSpPr>
            <p:spPr>
              <a:xfrm>
                <a:off x="2245491" y="5355836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86" name="Rectangle 50">
              <a:extLst>
                <a:ext uri="{FF2B5EF4-FFF2-40B4-BE49-F238E27FC236}">
                  <a16:creationId xmlns:a16="http://schemas.microsoft.com/office/drawing/2014/main" id="{43F7A9A0-8D21-DE0E-CADC-8AD9726407CE}"/>
                </a:ext>
              </a:extLst>
            </p:cNvPr>
            <p:cNvSpPr/>
            <p:nvPr/>
          </p:nvSpPr>
          <p:spPr>
            <a:xfrm>
              <a:off x="3650522" y="5251815"/>
              <a:ext cx="701461" cy="108000"/>
            </a:xfrm>
            <a:prstGeom prst="rect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lang="en-GB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ED9F81D-1E6C-2890-B81B-62B3A24FC325}"/>
              </a:ext>
            </a:extLst>
          </p:cNvPr>
          <p:cNvGrpSpPr/>
          <p:nvPr/>
        </p:nvGrpSpPr>
        <p:grpSpPr>
          <a:xfrm>
            <a:off x="5310019" y="3151951"/>
            <a:ext cx="1716169" cy="108000"/>
            <a:chOff x="4287756" y="5108436"/>
            <a:chExt cx="1716169" cy="108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C7307D-67D8-1680-B92B-C7A741442EAE}"/>
                </a:ext>
              </a:extLst>
            </p:cNvPr>
            <p:cNvGrpSpPr/>
            <p:nvPr/>
          </p:nvGrpSpPr>
          <p:grpSpPr>
            <a:xfrm>
              <a:off x="4287756" y="5108436"/>
              <a:ext cx="1716169" cy="108000"/>
              <a:chOff x="7448792" y="5280469"/>
              <a:chExt cx="1716169" cy="108000"/>
            </a:xfrm>
          </p:grpSpPr>
          <p:grpSp>
            <p:nvGrpSpPr>
              <p:cNvPr id="14" name="Group 47">
                <a:extLst>
                  <a:ext uri="{FF2B5EF4-FFF2-40B4-BE49-F238E27FC236}">
                    <a16:creationId xmlns:a16="http://schemas.microsoft.com/office/drawing/2014/main" id="{5FC34A7B-68DC-8574-DA3A-AEC4D810D64A}"/>
                  </a:ext>
                </a:extLst>
              </p:cNvPr>
              <p:cNvGrpSpPr/>
              <p:nvPr/>
            </p:nvGrpSpPr>
            <p:grpSpPr>
              <a:xfrm>
                <a:off x="8150055" y="5280469"/>
                <a:ext cx="1014906" cy="108000"/>
                <a:chOff x="876114" y="-227521"/>
                <a:chExt cx="1014906" cy="107999"/>
              </a:xfrm>
            </p:grpSpPr>
            <p:sp>
              <p:nvSpPr>
                <p:cNvPr id="16" name="Oval 49">
                  <a:extLst>
                    <a:ext uri="{FF2B5EF4-FFF2-40B4-BE49-F238E27FC236}">
                      <a16:creationId xmlns:a16="http://schemas.microsoft.com/office/drawing/2014/main" id="{C4722799-8E48-5712-54A6-AF011B6CB976}"/>
                    </a:ext>
                  </a:extLst>
                </p:cNvPr>
                <p:cNvSpPr/>
                <p:nvPr/>
              </p:nvSpPr>
              <p:spPr>
                <a:xfrm>
                  <a:off x="876114" y="-227521"/>
                  <a:ext cx="108000" cy="107999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 dirty="0"/>
                </a:p>
              </p:txBody>
            </p:sp>
            <p:sp>
              <p:nvSpPr>
                <p:cNvPr id="17" name="Rectangle 50">
                  <a:extLst>
                    <a:ext uri="{FF2B5EF4-FFF2-40B4-BE49-F238E27FC236}">
                      <a16:creationId xmlns:a16="http://schemas.microsoft.com/office/drawing/2014/main" id="{BEFCD6C7-CEA8-9C6C-DFF6-EFD8B1C0FFE0}"/>
                    </a:ext>
                  </a:extLst>
                </p:cNvPr>
                <p:cNvSpPr/>
                <p:nvPr/>
              </p:nvSpPr>
              <p:spPr>
                <a:xfrm>
                  <a:off x="1171020" y="-227521"/>
                  <a:ext cx="720000" cy="107999"/>
                </a:xfrm>
                <a:prstGeom prst="rect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 dirty="0"/>
                </a:p>
              </p:txBody>
            </p:sp>
          </p:grpSp>
          <p:sp>
            <p:nvSpPr>
              <p:cNvPr id="13" name="Oval 49">
                <a:extLst>
                  <a:ext uri="{FF2B5EF4-FFF2-40B4-BE49-F238E27FC236}">
                    <a16:creationId xmlns:a16="http://schemas.microsoft.com/office/drawing/2014/main" id="{6976F474-CD5E-BB8B-29D9-B3CD7E59CF58}"/>
                  </a:ext>
                </a:extLst>
              </p:cNvPr>
              <p:cNvSpPr/>
              <p:nvPr/>
            </p:nvSpPr>
            <p:spPr>
              <a:xfrm>
                <a:off x="7448792" y="5280469"/>
                <a:ext cx="108000" cy="108000"/>
              </a:xfrm>
              <a:prstGeom prst="ellipse">
                <a:avLst/>
              </a:prstGeom>
              <a:solidFill>
                <a:srgbClr val="FF37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10" name="Oval 49">
              <a:extLst>
                <a:ext uri="{FF2B5EF4-FFF2-40B4-BE49-F238E27FC236}">
                  <a16:creationId xmlns:a16="http://schemas.microsoft.com/office/drawing/2014/main" id="{C7390092-542B-00D5-F851-967B70968BA6}"/>
                </a:ext>
              </a:extLst>
            </p:cNvPr>
            <p:cNvSpPr/>
            <p:nvPr/>
          </p:nvSpPr>
          <p:spPr>
            <a:xfrm>
              <a:off x="4653771" y="5108436"/>
              <a:ext cx="108000" cy="108000"/>
            </a:xfrm>
            <a:prstGeom prst="ellipse">
              <a:avLst/>
            </a:prstGeom>
            <a:solidFill>
              <a:srgbClr val="FF37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AB4B62-295D-0DD8-90E3-78B9B52442C1}"/>
              </a:ext>
            </a:extLst>
          </p:cNvPr>
          <p:cNvGrpSpPr/>
          <p:nvPr/>
        </p:nvGrpSpPr>
        <p:grpSpPr>
          <a:xfrm>
            <a:off x="5201393" y="5593984"/>
            <a:ext cx="2020659" cy="108000"/>
            <a:chOff x="3973565" y="5100899"/>
            <a:chExt cx="2020659" cy="108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858B1EB-6912-6C55-BED5-8695440521BB}"/>
                </a:ext>
              </a:extLst>
            </p:cNvPr>
            <p:cNvGrpSpPr/>
            <p:nvPr/>
          </p:nvGrpSpPr>
          <p:grpSpPr>
            <a:xfrm>
              <a:off x="3973565" y="5100899"/>
              <a:ext cx="2020659" cy="108000"/>
              <a:chOff x="7134601" y="5272932"/>
              <a:chExt cx="2020659" cy="108000"/>
            </a:xfrm>
          </p:grpSpPr>
          <p:grpSp>
            <p:nvGrpSpPr>
              <p:cNvPr id="28" name="Group 47">
                <a:extLst>
                  <a:ext uri="{FF2B5EF4-FFF2-40B4-BE49-F238E27FC236}">
                    <a16:creationId xmlns:a16="http://schemas.microsoft.com/office/drawing/2014/main" id="{D6DF8DEE-EE0A-F550-EC45-64F08DEE14C3}"/>
                  </a:ext>
                </a:extLst>
              </p:cNvPr>
              <p:cNvGrpSpPr/>
              <p:nvPr/>
            </p:nvGrpSpPr>
            <p:grpSpPr>
              <a:xfrm>
                <a:off x="8143899" y="5272932"/>
                <a:ext cx="1011361" cy="108000"/>
                <a:chOff x="869958" y="-235058"/>
                <a:chExt cx="1011361" cy="107999"/>
              </a:xfrm>
            </p:grpSpPr>
            <p:sp>
              <p:nvSpPr>
                <p:cNvPr id="37" name="Oval 49">
                  <a:extLst>
                    <a:ext uri="{FF2B5EF4-FFF2-40B4-BE49-F238E27FC236}">
                      <a16:creationId xmlns:a16="http://schemas.microsoft.com/office/drawing/2014/main" id="{370433E8-F2B0-09D6-5298-57C3E7489D31}"/>
                    </a:ext>
                  </a:extLst>
                </p:cNvPr>
                <p:cNvSpPr/>
                <p:nvPr/>
              </p:nvSpPr>
              <p:spPr>
                <a:xfrm>
                  <a:off x="869958" y="-235058"/>
                  <a:ext cx="108000" cy="107999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 dirty="0"/>
                </a:p>
              </p:txBody>
            </p:sp>
            <p:sp>
              <p:nvSpPr>
                <p:cNvPr id="38" name="Rectangle 50">
                  <a:extLst>
                    <a:ext uri="{FF2B5EF4-FFF2-40B4-BE49-F238E27FC236}">
                      <a16:creationId xmlns:a16="http://schemas.microsoft.com/office/drawing/2014/main" id="{C7CE6316-1577-0922-EC09-B1AC323589F2}"/>
                    </a:ext>
                  </a:extLst>
                </p:cNvPr>
                <p:cNvSpPr/>
                <p:nvPr/>
              </p:nvSpPr>
              <p:spPr>
                <a:xfrm>
                  <a:off x="1161319" y="-235058"/>
                  <a:ext cx="720000" cy="107999"/>
                </a:xfrm>
                <a:prstGeom prst="rect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 dirty="0"/>
                </a:p>
              </p:txBody>
            </p:sp>
          </p:grpSp>
          <p:sp>
            <p:nvSpPr>
              <p:cNvPr id="36" name="Oval 49">
                <a:extLst>
                  <a:ext uri="{FF2B5EF4-FFF2-40B4-BE49-F238E27FC236}">
                    <a16:creationId xmlns:a16="http://schemas.microsoft.com/office/drawing/2014/main" id="{CEC68754-D1E4-EDC8-0802-186BD47BD060}"/>
                  </a:ext>
                </a:extLst>
              </p:cNvPr>
              <p:cNvSpPr/>
              <p:nvPr/>
            </p:nvSpPr>
            <p:spPr>
              <a:xfrm>
                <a:off x="7134601" y="5272932"/>
                <a:ext cx="108000" cy="108000"/>
              </a:xfrm>
              <a:prstGeom prst="ellipse">
                <a:avLst/>
              </a:prstGeom>
              <a:solidFill>
                <a:srgbClr val="FF37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21" name="Oval 49">
              <a:extLst>
                <a:ext uri="{FF2B5EF4-FFF2-40B4-BE49-F238E27FC236}">
                  <a16:creationId xmlns:a16="http://schemas.microsoft.com/office/drawing/2014/main" id="{2B4A8C5A-3720-535B-CF60-64353E0E9626}"/>
                </a:ext>
              </a:extLst>
            </p:cNvPr>
            <p:cNvSpPr/>
            <p:nvPr/>
          </p:nvSpPr>
          <p:spPr>
            <a:xfrm>
              <a:off x="4471166" y="5100899"/>
              <a:ext cx="108000" cy="108000"/>
            </a:xfrm>
            <a:prstGeom prst="ellipse">
              <a:avLst/>
            </a:prstGeom>
            <a:solidFill>
              <a:srgbClr val="FF37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7996B8C-8FE8-F356-3565-83C9F9FF114A}"/>
              </a:ext>
            </a:extLst>
          </p:cNvPr>
          <p:cNvGrpSpPr/>
          <p:nvPr/>
        </p:nvGrpSpPr>
        <p:grpSpPr>
          <a:xfrm>
            <a:off x="8026245" y="5597250"/>
            <a:ext cx="1248596" cy="109330"/>
            <a:chOff x="4476452" y="5092033"/>
            <a:chExt cx="1248596" cy="109330"/>
          </a:xfrm>
        </p:grpSpPr>
        <p:grpSp>
          <p:nvGrpSpPr>
            <p:cNvPr id="51" name="Group 47">
              <a:extLst>
                <a:ext uri="{FF2B5EF4-FFF2-40B4-BE49-F238E27FC236}">
                  <a16:creationId xmlns:a16="http://schemas.microsoft.com/office/drawing/2014/main" id="{F10D6ECC-7271-F5E4-35A3-E98568D16C71}"/>
                </a:ext>
              </a:extLst>
            </p:cNvPr>
            <p:cNvGrpSpPr/>
            <p:nvPr/>
          </p:nvGrpSpPr>
          <p:grpSpPr>
            <a:xfrm>
              <a:off x="4887036" y="5092033"/>
              <a:ext cx="838012" cy="108075"/>
              <a:chOff x="774131" y="-243924"/>
              <a:chExt cx="838012" cy="108074"/>
            </a:xfrm>
          </p:grpSpPr>
          <p:sp>
            <p:nvSpPr>
              <p:cNvPr id="53" name="Oval 49">
                <a:extLst>
                  <a:ext uri="{FF2B5EF4-FFF2-40B4-BE49-F238E27FC236}">
                    <a16:creationId xmlns:a16="http://schemas.microsoft.com/office/drawing/2014/main" id="{4FE03C92-FFD0-4CD6-6495-F5F6D4624F85}"/>
                  </a:ext>
                </a:extLst>
              </p:cNvPr>
              <p:cNvSpPr/>
              <p:nvPr/>
            </p:nvSpPr>
            <p:spPr>
              <a:xfrm>
                <a:off x="774131" y="-243849"/>
                <a:ext cx="108000" cy="107999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54" name="Rectangle 50">
                <a:extLst>
                  <a:ext uri="{FF2B5EF4-FFF2-40B4-BE49-F238E27FC236}">
                    <a16:creationId xmlns:a16="http://schemas.microsoft.com/office/drawing/2014/main" id="{1CC398C4-E0FB-09C5-1DF0-77BE452AB374}"/>
                  </a:ext>
                </a:extLst>
              </p:cNvPr>
              <p:cNvSpPr/>
              <p:nvPr/>
            </p:nvSpPr>
            <p:spPr>
              <a:xfrm>
                <a:off x="928143" y="-243924"/>
                <a:ext cx="684000" cy="107999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47" name="Oval 49">
              <a:extLst>
                <a:ext uri="{FF2B5EF4-FFF2-40B4-BE49-F238E27FC236}">
                  <a16:creationId xmlns:a16="http://schemas.microsoft.com/office/drawing/2014/main" id="{4512AB59-4476-8B7A-16B7-7C811F966604}"/>
                </a:ext>
              </a:extLst>
            </p:cNvPr>
            <p:cNvSpPr/>
            <p:nvPr/>
          </p:nvSpPr>
          <p:spPr>
            <a:xfrm>
              <a:off x="4476452" y="5093363"/>
              <a:ext cx="108000" cy="108000"/>
            </a:xfrm>
            <a:prstGeom prst="ellipse">
              <a:avLst/>
            </a:prstGeom>
            <a:solidFill>
              <a:srgbClr val="3373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12112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 advAuto="0"/>
      <p:bldP spid="34" grpId="0" animBg="1" advAuto="0"/>
      <p:bldP spid="35" grpId="0" animBg="1" advAuto="0"/>
      <p:bldP spid="75" grpId="0" animBg="1" advAuto="0"/>
      <p:bldP spid="48" grpId="0"/>
      <p:bldP spid="49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2.12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9AF1A3-303D-2711-83B3-3EE7E0782C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6045" y="537535"/>
            <a:ext cx="8659906" cy="749135"/>
          </a:xfrm>
        </p:spPr>
        <p:txBody>
          <a:bodyPr/>
          <a:lstStyle/>
          <a:p>
            <a:r>
              <a:rPr lang="en-GB" sz="1800" dirty="0"/>
              <a:t>To be able to segment words into the correct syllables and phonemes</a:t>
            </a:r>
            <a:endParaRPr lang="en-GB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3373DC"/>
                </a:solidFill>
              </a:rPr>
              <a:t>To spell words </a:t>
            </a:r>
            <a:r>
              <a:rPr lang="en-GB" sz="1800" dirty="0">
                <a:solidFill>
                  <a:srgbClr val="3373DC"/>
                </a:solidFill>
                <a:ea typeface="Sassoon Infant 2023" panose="02000503030000020003" pitchFamily="2" charset="0"/>
              </a:rPr>
              <a:t>with the final consonant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 digraphs ‘sh’, ‘</a:t>
            </a:r>
            <a:r>
              <a:rPr lang="en-GB" sz="1800" i="0" dirty="0" err="1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sz="1800" i="0" dirty="0" err="1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sz="1800" dirty="0">
              <a:solidFill>
                <a:srgbClr val="3373DC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E3C5E2-5A67-35BB-ACFC-1DDAB66D4C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54678" y="257736"/>
            <a:ext cx="8082643" cy="279799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ea typeface="Sassoon Infant 2023" panose="02000503030000020003" pitchFamily="2" charset="0"/>
              </a:rPr>
              <a:t>Words with the final consonant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 digraphs ‘sh’,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dirty="0"/>
          </a:p>
        </p:txBody>
      </p:sp>
      <p:graphicFrame>
        <p:nvGraphicFramePr>
          <p:cNvPr id="3" name="Table">
            <a:extLst>
              <a:ext uri="{FF2B5EF4-FFF2-40B4-BE49-F238E27FC236}">
                <a16:creationId xmlns:a16="http://schemas.microsoft.com/office/drawing/2014/main" id="{E8F35C67-CAD3-A38B-C74B-FE3125446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0390348"/>
              </p:ext>
            </p:extLst>
          </p:nvPr>
        </p:nvGraphicFramePr>
        <p:xfrm>
          <a:off x="404733" y="2345634"/>
          <a:ext cx="11392526" cy="4161180"/>
        </p:xfrm>
        <a:graphic>
          <a:graphicData uri="http://schemas.openxmlformats.org/drawingml/2006/table">
            <a:tbl>
              <a:tblPr firstRow="1" bandRow="1"/>
              <a:tblGrid>
                <a:gridCol w="3383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9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778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Words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Sound Buttons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My Word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567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tenth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4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7567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mouth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567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torch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4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567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lunch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7567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branch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24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7567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rich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AD01A4-3FCA-B478-1117-07DD0AC15FA7}"/>
              </a:ext>
            </a:extLst>
          </p:cNvPr>
          <p:cNvSpPr txBox="1"/>
          <p:nvPr/>
        </p:nvSpPr>
        <p:spPr>
          <a:xfrm>
            <a:off x="770559" y="1795469"/>
            <a:ext cx="1065087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defRPr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dirty="0">
                <a:latin typeface="Sassoon Infant 2023" panose="02000503030000020003" pitchFamily="2" charset="0"/>
              </a:rPr>
              <a:t>Read the word. Write each word out, adding the sound buttons underneath. Finally, rewrite the whole word.</a:t>
            </a:r>
          </a:p>
        </p:txBody>
      </p:sp>
    </p:spTree>
    <p:extLst>
      <p:ext uri="{BB962C8B-B14F-4D97-AF65-F5344CB8AC3E}">
        <p14:creationId xmlns:p14="http://schemas.microsoft.com/office/powerpoint/2010/main" val="3941284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E3C5E2-5A67-35BB-ACFC-1DDAB66D4C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0787" y="378716"/>
            <a:ext cx="5890420" cy="320675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ea typeface="Sassoon Infant 2023" panose="02000503030000020003" pitchFamily="2" charset="0"/>
              </a:rPr>
              <a:t>Words with the final consonant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 digraphs ‘sh’,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9AF1A3-303D-2711-83B3-3EE7E0782C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13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graphicFrame>
        <p:nvGraphicFramePr>
          <p:cNvPr id="5" name="Table">
            <a:extLst>
              <a:ext uri="{FF2B5EF4-FFF2-40B4-BE49-F238E27FC236}">
                <a16:creationId xmlns:a16="http://schemas.microsoft.com/office/drawing/2014/main" id="{60D5AB19-B97D-A29F-9165-0534AF7A1C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0886832"/>
              </p:ext>
            </p:extLst>
          </p:nvPr>
        </p:nvGraphicFramePr>
        <p:xfrm>
          <a:off x="404733" y="1879600"/>
          <a:ext cx="11392526" cy="4529426"/>
        </p:xfrm>
        <a:graphic>
          <a:graphicData uri="http://schemas.openxmlformats.org/drawingml/2006/table">
            <a:tbl>
              <a:tblPr firstRow="1" bandRow="1"/>
              <a:tblGrid>
                <a:gridCol w="3383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9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422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Words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Sound Buttons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My Word</a:t>
                      </a:r>
                    </a:p>
                  </a:txBody>
                  <a:tcPr marL="44511" marR="44511" marT="44511" marB="445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tenth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tenth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tenth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mouth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mouth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mouth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torch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torch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torch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lunch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lunch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lunch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branch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branch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branch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rich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rich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rich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F4C71D2F-A864-C230-9E20-730BEFDDB2A3}"/>
              </a:ext>
            </a:extLst>
          </p:cNvPr>
          <p:cNvGrpSpPr/>
          <p:nvPr/>
        </p:nvGrpSpPr>
        <p:grpSpPr>
          <a:xfrm>
            <a:off x="5735092" y="2924514"/>
            <a:ext cx="708138" cy="68675"/>
            <a:chOff x="7841077" y="6014687"/>
            <a:chExt cx="1624370" cy="157531"/>
          </a:xfrm>
          <a:solidFill>
            <a:srgbClr val="3372DC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9D7C2D3-222D-A5E5-7594-BB134AE9FDEE}"/>
                </a:ext>
              </a:extLst>
            </p:cNvPr>
            <p:cNvSpPr/>
            <p:nvPr/>
          </p:nvSpPr>
          <p:spPr>
            <a:xfrm>
              <a:off x="7841077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DDDAA65-D070-D4EE-068A-2641089413BA}"/>
                </a:ext>
              </a:extLst>
            </p:cNvPr>
            <p:cNvSpPr/>
            <p:nvPr/>
          </p:nvSpPr>
          <p:spPr>
            <a:xfrm>
              <a:off x="8852984" y="6032772"/>
              <a:ext cx="612463" cy="1208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DDEF4F9-2A54-3BD3-9862-B29828A4D11D}"/>
                </a:ext>
              </a:extLst>
            </p:cNvPr>
            <p:cNvSpPr/>
            <p:nvPr/>
          </p:nvSpPr>
          <p:spPr>
            <a:xfrm>
              <a:off x="8166151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9413453-F3DB-76C9-B289-6E3F3D6F6F3C}"/>
                </a:ext>
              </a:extLst>
            </p:cNvPr>
            <p:cNvSpPr/>
            <p:nvPr/>
          </p:nvSpPr>
          <p:spPr>
            <a:xfrm>
              <a:off x="8529926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935E88-092E-F9EC-28F2-F8B8C3667E38}"/>
              </a:ext>
            </a:extLst>
          </p:cNvPr>
          <p:cNvGrpSpPr/>
          <p:nvPr/>
        </p:nvGrpSpPr>
        <p:grpSpPr>
          <a:xfrm>
            <a:off x="5712434" y="3576891"/>
            <a:ext cx="856449" cy="2720969"/>
            <a:chOff x="7569350" y="6014687"/>
            <a:chExt cx="1964573" cy="6241530"/>
          </a:xfrm>
          <a:solidFill>
            <a:srgbClr val="3372DC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21F8EF0-0A5C-F713-7C58-CE322EC3E1E8}"/>
                </a:ext>
              </a:extLst>
            </p:cNvPr>
            <p:cNvSpPr/>
            <p:nvPr/>
          </p:nvSpPr>
          <p:spPr>
            <a:xfrm>
              <a:off x="8566610" y="7553770"/>
              <a:ext cx="691222" cy="1273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3B2DABD-878A-87B3-DD69-3820A21FA724}"/>
                </a:ext>
              </a:extLst>
            </p:cNvPr>
            <p:cNvSpPr/>
            <p:nvPr/>
          </p:nvSpPr>
          <p:spPr>
            <a:xfrm>
              <a:off x="7878113" y="12098686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0BD7FBE-6227-2A41-5EB7-EE65AD645413}"/>
                </a:ext>
              </a:extLst>
            </p:cNvPr>
            <p:cNvSpPr/>
            <p:nvPr/>
          </p:nvSpPr>
          <p:spPr>
            <a:xfrm>
              <a:off x="8842701" y="6032770"/>
              <a:ext cx="617500" cy="1394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01903AF-7B93-7B50-5A54-F8F412303A2D}"/>
                </a:ext>
              </a:extLst>
            </p:cNvPr>
            <p:cNvSpPr/>
            <p:nvPr/>
          </p:nvSpPr>
          <p:spPr>
            <a:xfrm>
              <a:off x="7569350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EF471F4-2C9C-AE46-073E-E66B9DB13766}"/>
                </a:ext>
              </a:extLst>
            </p:cNvPr>
            <p:cNvSpPr/>
            <p:nvPr/>
          </p:nvSpPr>
          <p:spPr>
            <a:xfrm>
              <a:off x="8272844" y="9063896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883FB05-BECE-318E-63BB-70AE918E9C9D}"/>
                </a:ext>
              </a:extLst>
            </p:cNvPr>
            <p:cNvSpPr/>
            <p:nvPr/>
          </p:nvSpPr>
          <p:spPr>
            <a:xfrm>
              <a:off x="8123680" y="12098686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FC10BDC-18C6-7627-A48D-8DB9AAA4BC8F}"/>
                </a:ext>
              </a:extLst>
            </p:cNvPr>
            <p:cNvSpPr/>
            <p:nvPr/>
          </p:nvSpPr>
          <p:spPr>
            <a:xfrm>
              <a:off x="7992189" y="6032770"/>
              <a:ext cx="786901" cy="1345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3CF89FC-D248-4FDA-1CC4-83A7C834DCA3}"/>
                </a:ext>
              </a:extLst>
            </p:cNvPr>
            <p:cNvSpPr/>
            <p:nvPr/>
          </p:nvSpPr>
          <p:spPr>
            <a:xfrm>
              <a:off x="7625334" y="7535686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42938E2-0A39-99D1-F6F4-505E5425EBEA}"/>
                </a:ext>
              </a:extLst>
            </p:cNvPr>
            <p:cNvSpPr/>
            <p:nvPr/>
          </p:nvSpPr>
          <p:spPr>
            <a:xfrm>
              <a:off x="7861214" y="7553770"/>
              <a:ext cx="638110" cy="1273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698CA67-7A65-2F44-F2B0-CE1487F31ABE}"/>
                </a:ext>
              </a:extLst>
            </p:cNvPr>
            <p:cNvSpPr/>
            <p:nvPr/>
          </p:nvSpPr>
          <p:spPr>
            <a:xfrm>
              <a:off x="8589828" y="9078997"/>
              <a:ext cx="691222" cy="1273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8A63302-1220-8A10-3FCD-B5299FEE5960}"/>
                </a:ext>
              </a:extLst>
            </p:cNvPr>
            <p:cNvSpPr/>
            <p:nvPr/>
          </p:nvSpPr>
          <p:spPr>
            <a:xfrm>
              <a:off x="7878113" y="9063896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6066E81-82A8-0785-1B3D-D9EE53B533B4}"/>
                </a:ext>
              </a:extLst>
            </p:cNvPr>
            <p:cNvSpPr/>
            <p:nvPr/>
          </p:nvSpPr>
          <p:spPr>
            <a:xfrm>
              <a:off x="7591738" y="9063896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4B52F4F-B3B2-8773-7A08-D78949BC3EDD}"/>
                </a:ext>
              </a:extLst>
            </p:cNvPr>
            <p:cNvSpPr/>
            <p:nvPr/>
          </p:nvSpPr>
          <p:spPr>
            <a:xfrm>
              <a:off x="8842701" y="10596013"/>
              <a:ext cx="691222" cy="1273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46CD060-DC6F-CDFA-25AB-A5868E791C7A}"/>
                </a:ext>
              </a:extLst>
            </p:cNvPr>
            <p:cNvSpPr/>
            <p:nvPr/>
          </p:nvSpPr>
          <p:spPr>
            <a:xfrm>
              <a:off x="8324130" y="12113029"/>
              <a:ext cx="691222" cy="1273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49208BB-34D2-2DCA-ADE6-FAE6ED2D0B1C}"/>
              </a:ext>
            </a:extLst>
          </p:cNvPr>
          <p:cNvGrpSpPr/>
          <p:nvPr/>
        </p:nvGrpSpPr>
        <p:grpSpPr>
          <a:xfrm>
            <a:off x="5644317" y="5566114"/>
            <a:ext cx="548239" cy="69645"/>
            <a:chOff x="7671941" y="6014687"/>
            <a:chExt cx="1257583" cy="159756"/>
          </a:xfrm>
          <a:solidFill>
            <a:srgbClr val="3372DC"/>
          </a:solidFill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4B7A845-8528-0FAD-0540-16A30BDD13AA}"/>
                </a:ext>
              </a:extLst>
            </p:cNvPr>
            <p:cNvSpPr/>
            <p:nvPr/>
          </p:nvSpPr>
          <p:spPr>
            <a:xfrm>
              <a:off x="7671941" y="6016912"/>
              <a:ext cx="157533" cy="15753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CBDC670-AE5D-68E8-E350-A9AF2BF2654B}"/>
                </a:ext>
              </a:extLst>
            </p:cNvPr>
            <p:cNvSpPr/>
            <p:nvPr/>
          </p:nvSpPr>
          <p:spPr>
            <a:xfrm>
              <a:off x="8037699" y="6014687"/>
              <a:ext cx="157533" cy="15753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4DBEA01-AC07-A438-192B-3DFE23B3824A}"/>
                </a:ext>
              </a:extLst>
            </p:cNvPr>
            <p:cNvSpPr/>
            <p:nvPr/>
          </p:nvSpPr>
          <p:spPr>
            <a:xfrm>
              <a:off x="8361778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2645F51-893E-4F8F-A05C-598439525504}"/>
                </a:ext>
              </a:extLst>
            </p:cNvPr>
            <p:cNvSpPr/>
            <p:nvPr/>
          </p:nvSpPr>
          <p:spPr>
            <a:xfrm>
              <a:off x="8771991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7030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14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83E6FDA-26EF-3F63-6624-565A9A0BA6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6045" y="537535"/>
            <a:ext cx="8659906" cy="749135"/>
          </a:xfrm>
        </p:spPr>
        <p:txBody>
          <a:bodyPr/>
          <a:lstStyle/>
          <a:p>
            <a:r>
              <a:rPr lang="en-GB" sz="1800" dirty="0"/>
              <a:t>To be able to segment words into the correct syllables and phonemes</a:t>
            </a:r>
            <a:endParaRPr lang="en-GB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3373DC"/>
                </a:solidFill>
              </a:rPr>
              <a:t>To spell words </a:t>
            </a:r>
            <a:r>
              <a:rPr lang="en-GB" sz="1800" dirty="0">
                <a:solidFill>
                  <a:srgbClr val="3373DC"/>
                </a:solidFill>
                <a:ea typeface="Sassoon Infant 2023" panose="02000503030000020003" pitchFamily="2" charset="0"/>
              </a:rPr>
              <a:t>with the final consonant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 digraphs ‘sh’, ‘</a:t>
            </a:r>
            <a:r>
              <a:rPr lang="en-GB" sz="1800" i="0" dirty="0" err="1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sz="1800" i="0" dirty="0" err="1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sz="1800" dirty="0">
              <a:solidFill>
                <a:srgbClr val="3373DC"/>
              </a:solidFill>
            </a:endParaRP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9A6E8C2-A15E-5010-B577-065EA7BC56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54678" y="257736"/>
            <a:ext cx="8082643" cy="332328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ea typeface="Sassoon Infant 2023" panose="02000503030000020003" pitchFamily="2" charset="0"/>
              </a:rPr>
              <a:t>Words with the final consonant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 digraphs ‘sh’,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dirty="0"/>
          </a:p>
        </p:txBody>
      </p:sp>
      <p:graphicFrame>
        <p:nvGraphicFramePr>
          <p:cNvPr id="6" name="Table 27">
            <a:extLst>
              <a:ext uri="{FF2B5EF4-FFF2-40B4-BE49-F238E27FC236}">
                <a16:creationId xmlns:a16="http://schemas.microsoft.com/office/drawing/2014/main" id="{110A1065-423D-840A-D60A-CB332F95A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184249"/>
              </p:ext>
            </p:extLst>
          </p:nvPr>
        </p:nvGraphicFramePr>
        <p:xfrm>
          <a:off x="1015388" y="2153445"/>
          <a:ext cx="4933852" cy="438305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66926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  <a:gridCol w="2466926">
                  <a:extLst>
                    <a:ext uri="{9D8B030D-6E8A-4147-A177-3AD203B41FA5}">
                      <a16:colId xmlns:a16="http://schemas.microsoft.com/office/drawing/2014/main" val="1626933068"/>
                    </a:ext>
                  </a:extLst>
                </a:gridCol>
              </a:tblGrid>
              <a:tr h="454365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Which digraph?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Whole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bo</a:t>
                      </a: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</a:rPr>
                        <a:t>th</a:t>
                      </a:r>
                      <a:endParaRPr lang="en-GB" sz="2400" b="0" i="0" dirty="0">
                        <a:solidFill>
                          <a:schemeClr val="tx1"/>
                        </a:solidFill>
                        <a:latin typeface="Sassoon Infant 2023" panose="0200050303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</a:rPr>
                        <a:t>both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2754855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bran__</a:t>
                      </a: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172240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tor__</a:t>
                      </a: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802174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bru__</a:t>
                      </a: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035501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 err="1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wi</a:t>
                      </a:r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__</a:t>
                      </a: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740537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ten__</a:t>
                      </a: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808956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 err="1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ri</a:t>
                      </a:r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__</a:t>
                      </a: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2846517"/>
                  </a:ext>
                </a:extLst>
              </a:tr>
            </a:tbl>
          </a:graphicData>
        </a:graphic>
      </p:graphicFrame>
      <p:graphicFrame>
        <p:nvGraphicFramePr>
          <p:cNvPr id="7" name="Table 27">
            <a:extLst>
              <a:ext uri="{FF2B5EF4-FFF2-40B4-BE49-F238E27FC236}">
                <a16:creationId xmlns:a16="http://schemas.microsoft.com/office/drawing/2014/main" id="{CB7BF824-9DC5-23EA-7851-DF7606A03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055962"/>
              </p:ext>
            </p:extLst>
          </p:nvPr>
        </p:nvGraphicFramePr>
        <p:xfrm>
          <a:off x="6199914" y="2153445"/>
          <a:ext cx="4933852" cy="21338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66926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  <a:gridCol w="2466926">
                  <a:extLst>
                    <a:ext uri="{9D8B030D-6E8A-4147-A177-3AD203B41FA5}">
                      <a16:colId xmlns:a16="http://schemas.microsoft.com/office/drawing/2014/main" val="1626933068"/>
                    </a:ext>
                  </a:extLst>
                </a:gridCol>
              </a:tblGrid>
              <a:tr h="457020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Which digraph?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Whole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557575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 err="1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lun</a:t>
                      </a:r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__</a:t>
                      </a: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802174"/>
                  </a:ext>
                </a:extLst>
              </a:tr>
              <a:tr h="557576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 err="1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sma</a:t>
                      </a:r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__</a:t>
                      </a: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035501"/>
                  </a:ext>
                </a:extLst>
              </a:tr>
              <a:tr h="561691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 err="1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mou</a:t>
                      </a:r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__</a:t>
                      </a:r>
                      <a:endParaRPr lang="en-GB" sz="24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Segoe Print" panose="020008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740537"/>
                  </a:ext>
                </a:extLst>
              </a:tr>
            </a:tbl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4CF000-9D15-F0AC-0758-8BB1D99C0CE2}"/>
              </a:ext>
            </a:extLst>
          </p:cNvPr>
          <p:cNvSpPr txBox="1">
            <a:spLocks/>
          </p:cNvSpPr>
          <p:nvPr/>
        </p:nvSpPr>
        <p:spPr>
          <a:xfrm>
            <a:off x="2259062" y="1713850"/>
            <a:ext cx="7673896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  <a:latin typeface="Sassoon Infant 2023" panose="02000503030000020003" pitchFamily="2" charset="0"/>
              </a:rPr>
              <a:t>Write the digraph needed to complete each word, then rewrite the whole word.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3D410E-29A8-EDFA-BA3B-BE60994C5756}"/>
              </a:ext>
            </a:extLst>
          </p:cNvPr>
          <p:cNvGrpSpPr/>
          <p:nvPr/>
        </p:nvGrpSpPr>
        <p:grpSpPr>
          <a:xfrm>
            <a:off x="6199914" y="4640030"/>
            <a:ext cx="4963348" cy="1863808"/>
            <a:chOff x="6140922" y="4525727"/>
            <a:chExt cx="4963348" cy="1863808"/>
          </a:xfrm>
        </p:grpSpPr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60071264-D576-8F63-6229-ED9EFFB1156E}"/>
                </a:ext>
              </a:extLst>
            </p:cNvPr>
            <p:cNvSpPr txBox="1">
              <a:spLocks/>
            </p:cNvSpPr>
            <p:nvPr/>
          </p:nvSpPr>
          <p:spPr>
            <a:xfrm>
              <a:off x="7419392" y="4525727"/>
              <a:ext cx="2411221" cy="64633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  <a:defRPr/>
              </a:pPr>
              <a:r>
                <a:rPr lang="en-GB" sz="1800" b="0" dirty="0">
                  <a:solidFill>
                    <a:schemeClr val="tx1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Write the word ‘torch’ in a sentence.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49DCF33-75F6-94EA-DD30-4CB71706C286}"/>
                </a:ext>
              </a:extLst>
            </p:cNvPr>
            <p:cNvCxnSpPr>
              <a:cxnSpLocks/>
            </p:cNvCxnSpPr>
            <p:nvPr/>
          </p:nvCxnSpPr>
          <p:spPr>
            <a:xfrm>
              <a:off x="6140922" y="5780796"/>
              <a:ext cx="49633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ABE08BD-F3E4-B6A3-4CB1-A93291AEB31B}"/>
                </a:ext>
              </a:extLst>
            </p:cNvPr>
            <p:cNvCxnSpPr>
              <a:cxnSpLocks/>
            </p:cNvCxnSpPr>
            <p:nvPr/>
          </p:nvCxnSpPr>
          <p:spPr>
            <a:xfrm>
              <a:off x="6145737" y="6389535"/>
              <a:ext cx="495853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19EA03B-DFD2-F4F8-5E68-7728F5109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99153">
            <a:off x="9959686" y="4712882"/>
            <a:ext cx="1517750" cy="54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30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15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43A00E6A-8F33-83B1-79A3-0D09172655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0787" y="378716"/>
            <a:ext cx="5890420" cy="320675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ea typeface="Sassoon Infant 2023" panose="02000503030000020003" pitchFamily="2" charset="0"/>
              </a:rPr>
              <a:t>Words with the final consonant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 digraphs ‘sh’,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dirty="0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47E850D5-B6D0-CE5D-3881-6A80341FAB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7" y="779824"/>
            <a:ext cx="7767706" cy="365127"/>
          </a:xfrm>
        </p:spPr>
        <p:txBody>
          <a:bodyPr/>
          <a:lstStyle/>
          <a:p>
            <a:r>
              <a:rPr lang="en-GB" dirty="0">
                <a:solidFill>
                  <a:srgbClr val="FF3760"/>
                </a:solidFill>
              </a:rPr>
              <a:t>Answers</a:t>
            </a:r>
          </a:p>
        </p:txBody>
      </p:sp>
      <p:graphicFrame>
        <p:nvGraphicFramePr>
          <p:cNvPr id="6" name="Table 27">
            <a:extLst>
              <a:ext uri="{FF2B5EF4-FFF2-40B4-BE49-F238E27FC236}">
                <a16:creationId xmlns:a16="http://schemas.microsoft.com/office/drawing/2014/main" id="{C574EE70-37B7-645E-4C55-77810EEBC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026332"/>
              </p:ext>
            </p:extLst>
          </p:nvPr>
        </p:nvGraphicFramePr>
        <p:xfrm>
          <a:off x="1015388" y="2153445"/>
          <a:ext cx="4933852" cy="438305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66926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  <a:gridCol w="2466926">
                  <a:extLst>
                    <a:ext uri="{9D8B030D-6E8A-4147-A177-3AD203B41FA5}">
                      <a16:colId xmlns:a16="http://schemas.microsoft.com/office/drawing/2014/main" val="1626933068"/>
                    </a:ext>
                  </a:extLst>
                </a:gridCol>
              </a:tblGrid>
              <a:tr h="454365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Which digraph?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Whole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bo</a:t>
                      </a: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</a:rPr>
                        <a:t>th</a:t>
                      </a:r>
                      <a:endParaRPr lang="en-GB" sz="2400" b="0" i="0" dirty="0">
                        <a:solidFill>
                          <a:schemeClr val="tx1"/>
                        </a:solidFill>
                        <a:latin typeface="Sassoon Infant 2023" panose="02000503030000020003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</a:rPr>
                        <a:t>both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2754855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bran</a:t>
                      </a: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</a:rPr>
                        <a:t>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</a:rPr>
                        <a:t>branch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172240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tor</a:t>
                      </a: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</a:rPr>
                        <a:t>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</a:rPr>
                        <a:t>torch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802174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bru</a:t>
                      </a: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</a:rPr>
                        <a:t>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</a:rPr>
                        <a:t>brush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035501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wi</a:t>
                      </a: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</a:rPr>
                        <a:t>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</a:rPr>
                        <a:t>wish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740537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ten</a:t>
                      </a: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</a:rPr>
                        <a:t>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</a:rPr>
                        <a:t>tenth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808956"/>
                  </a:ext>
                </a:extLst>
              </a:tr>
              <a:tr h="561242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ri</a:t>
                      </a: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</a:rPr>
                        <a:t>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</a:rPr>
                        <a:t>rich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2846517"/>
                  </a:ext>
                </a:extLst>
              </a:tr>
            </a:tbl>
          </a:graphicData>
        </a:graphic>
      </p:graphicFrame>
      <p:graphicFrame>
        <p:nvGraphicFramePr>
          <p:cNvPr id="8" name="Table 27">
            <a:extLst>
              <a:ext uri="{FF2B5EF4-FFF2-40B4-BE49-F238E27FC236}">
                <a16:creationId xmlns:a16="http://schemas.microsoft.com/office/drawing/2014/main" id="{4A33FBFD-C8E4-A2D4-181D-2D6B569828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057240"/>
              </p:ext>
            </p:extLst>
          </p:nvPr>
        </p:nvGraphicFramePr>
        <p:xfrm>
          <a:off x="6199914" y="2153445"/>
          <a:ext cx="4933852" cy="21338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66926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  <a:gridCol w="2466926">
                  <a:extLst>
                    <a:ext uri="{9D8B030D-6E8A-4147-A177-3AD203B41FA5}">
                      <a16:colId xmlns:a16="http://schemas.microsoft.com/office/drawing/2014/main" val="1626933068"/>
                    </a:ext>
                  </a:extLst>
                </a:gridCol>
              </a:tblGrid>
              <a:tr h="457020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Which digraph?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Whole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557575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lun</a:t>
                      </a: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</a:rPr>
                        <a:t>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</a:rPr>
                        <a:t>lunch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802174"/>
                  </a:ext>
                </a:extLst>
              </a:tr>
              <a:tr h="557576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sma</a:t>
                      </a: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</a:rPr>
                        <a:t>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</a:rPr>
                        <a:t>smash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035501"/>
                  </a:ext>
                </a:extLst>
              </a:tr>
              <a:tr h="561691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chemeClr val="tx1"/>
                          </a:solidFill>
                          <a:latin typeface="Sassoon Infant 2023" panose="02000503030000020003" pitchFamily="2" charset="0"/>
                        </a:rPr>
                        <a:t>mou</a:t>
                      </a:r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</a:rPr>
                        <a:t>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</a:rPr>
                        <a:t>mouth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740537"/>
                  </a:ext>
                </a:extLst>
              </a:tr>
            </a:tbl>
          </a:graphicData>
        </a:graphic>
      </p:graphicFrame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D7FE532-3719-930E-367A-F5E44068C9F8}"/>
              </a:ext>
            </a:extLst>
          </p:cNvPr>
          <p:cNvSpPr txBox="1">
            <a:spLocks/>
          </p:cNvSpPr>
          <p:nvPr/>
        </p:nvSpPr>
        <p:spPr>
          <a:xfrm>
            <a:off x="2259062" y="1713850"/>
            <a:ext cx="7673896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  <a:latin typeface="Sassoon Infant 2023" panose="02000503030000020003" pitchFamily="2" charset="0"/>
              </a:rPr>
              <a:t>Write the digraph needed to complete each word, then rewrite the whole word.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3475F3-9426-6814-4588-D7B262F23406}"/>
              </a:ext>
            </a:extLst>
          </p:cNvPr>
          <p:cNvGrpSpPr/>
          <p:nvPr/>
        </p:nvGrpSpPr>
        <p:grpSpPr>
          <a:xfrm>
            <a:off x="6199914" y="4640030"/>
            <a:ext cx="4963348" cy="1863808"/>
            <a:chOff x="6140922" y="4525727"/>
            <a:chExt cx="4963348" cy="1863808"/>
          </a:xfrm>
        </p:grpSpPr>
        <p:sp>
          <p:nvSpPr>
            <p:cNvPr id="13" name="Text Placeholder 7">
              <a:extLst>
                <a:ext uri="{FF2B5EF4-FFF2-40B4-BE49-F238E27FC236}">
                  <a16:creationId xmlns:a16="http://schemas.microsoft.com/office/drawing/2014/main" id="{739D75FE-7C0F-0314-F059-D5CD23C928C8}"/>
                </a:ext>
              </a:extLst>
            </p:cNvPr>
            <p:cNvSpPr txBox="1">
              <a:spLocks/>
            </p:cNvSpPr>
            <p:nvPr/>
          </p:nvSpPr>
          <p:spPr>
            <a:xfrm>
              <a:off x="7419392" y="4525727"/>
              <a:ext cx="2411221" cy="64633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00000"/>
                </a:lnSpc>
                <a:defRPr/>
              </a:pPr>
              <a:r>
                <a:rPr lang="en-GB" sz="1800" b="0" dirty="0">
                  <a:solidFill>
                    <a:schemeClr val="tx1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Write the word ‘torch’ in a sentence.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3BA5ED6-37A8-C13F-2472-B3A6A8B1EB4C}"/>
                </a:ext>
              </a:extLst>
            </p:cNvPr>
            <p:cNvCxnSpPr>
              <a:cxnSpLocks/>
            </p:cNvCxnSpPr>
            <p:nvPr/>
          </p:nvCxnSpPr>
          <p:spPr>
            <a:xfrm>
              <a:off x="6140922" y="5780796"/>
              <a:ext cx="49633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E0A89D8-35EC-E946-0266-0F4767517218}"/>
                </a:ext>
              </a:extLst>
            </p:cNvPr>
            <p:cNvCxnSpPr>
              <a:cxnSpLocks/>
            </p:cNvCxnSpPr>
            <p:nvPr/>
          </p:nvCxnSpPr>
          <p:spPr>
            <a:xfrm>
              <a:off x="6145737" y="6389535"/>
              <a:ext cx="495853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07DEED85-EFFD-AF70-9A3D-80914BF4B9A1}"/>
              </a:ext>
            </a:extLst>
          </p:cNvPr>
          <p:cNvSpPr txBox="1">
            <a:spLocks/>
          </p:cNvSpPr>
          <p:nvPr/>
        </p:nvSpPr>
        <p:spPr>
          <a:xfrm>
            <a:off x="6189754" y="5442343"/>
            <a:ext cx="5646646" cy="51552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50000"/>
              </a:lnSpc>
              <a:defRPr/>
            </a:pPr>
            <a:r>
              <a:rPr lang="en-GB" sz="2000" b="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I needed a </a:t>
            </a:r>
            <a:r>
              <a:rPr lang="en-GB" sz="2000" b="0" dirty="0">
                <a:solidFill>
                  <a:schemeClr val="tx1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torch</a:t>
            </a:r>
            <a:r>
              <a:rPr lang="en-GB" sz="2000" b="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 to see in the dark.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A74BC29-2942-3110-83D0-12AC9A777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99153">
            <a:off x="9959686" y="4712882"/>
            <a:ext cx="1517750" cy="54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46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97006" y="979994"/>
            <a:ext cx="716827" cy="365125"/>
          </a:xfrm>
        </p:spPr>
        <p:txBody>
          <a:bodyPr/>
          <a:lstStyle/>
          <a:p>
            <a:r>
              <a:rPr lang="en-US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2.16</a:t>
            </a:r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4568B4EB-0C87-EF3C-AE25-269F7F3349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6045" y="537535"/>
            <a:ext cx="8659906" cy="749135"/>
          </a:xfrm>
        </p:spPr>
        <p:txBody>
          <a:bodyPr/>
          <a:lstStyle/>
          <a:p>
            <a:r>
              <a:rPr lang="en-GB" sz="1800" dirty="0"/>
              <a:t>To be able to segment words into the correct syllables and phonemes</a:t>
            </a:r>
            <a:endParaRPr lang="en-GB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3373DC"/>
                </a:solidFill>
              </a:rPr>
              <a:t>To spell words </a:t>
            </a:r>
            <a:r>
              <a:rPr lang="en-GB" sz="1800" dirty="0">
                <a:solidFill>
                  <a:srgbClr val="3373DC"/>
                </a:solidFill>
                <a:ea typeface="Sassoon Infant 2023" panose="02000503030000020003" pitchFamily="2" charset="0"/>
              </a:rPr>
              <a:t>with the final consonant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 digraphs ‘sh’, ‘</a:t>
            </a:r>
            <a:r>
              <a:rPr lang="en-GB" sz="1800" i="0" dirty="0" err="1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sz="1800" i="0" dirty="0" err="1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sz="1800" dirty="0">
              <a:solidFill>
                <a:srgbClr val="3373DC"/>
              </a:solidFill>
            </a:endParaRP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99583FF8-265D-6B03-6A98-CBE0847199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54678" y="257736"/>
            <a:ext cx="8082643" cy="378145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ea typeface="Sassoon Infant 2023" panose="02000503030000020003" pitchFamily="2" charset="0"/>
              </a:rPr>
              <a:t>Words with the final consonant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 digraphs ‘sh’,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A1F2C83-4A1D-C5C4-2429-8EEADF6D626A}"/>
              </a:ext>
            </a:extLst>
          </p:cNvPr>
          <p:cNvSpPr txBox="1">
            <a:spLocks/>
          </p:cNvSpPr>
          <p:nvPr/>
        </p:nvSpPr>
        <p:spPr>
          <a:xfrm>
            <a:off x="360828" y="1827427"/>
            <a:ext cx="11470341" cy="384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Sassoon Infant 2023" panose="02000503030000020003" pitchFamily="2" charset="0"/>
              </a:rPr>
              <a:t>Write a sentence about the pictures below. Remember to include the word in your sentence.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8C3FDF-70F1-5A24-0446-256D4D88180C}"/>
              </a:ext>
            </a:extLst>
          </p:cNvPr>
          <p:cNvGrpSpPr/>
          <p:nvPr/>
        </p:nvGrpSpPr>
        <p:grpSpPr>
          <a:xfrm>
            <a:off x="738912" y="3618849"/>
            <a:ext cx="4761946" cy="612709"/>
            <a:chOff x="1392072" y="5437316"/>
            <a:chExt cx="4761946" cy="61270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51BE16E-2260-E1BB-5F50-6B0C27F91DB2}"/>
                </a:ext>
              </a:extLst>
            </p:cNvPr>
            <p:cNvCxnSpPr>
              <a:cxnSpLocks/>
            </p:cNvCxnSpPr>
            <p:nvPr/>
          </p:nvCxnSpPr>
          <p:spPr>
            <a:xfrm>
              <a:off x="1392072" y="5437316"/>
              <a:ext cx="3261815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414212F-7EED-0D1E-9F5E-EA7E786AF75E}"/>
                </a:ext>
              </a:extLst>
            </p:cNvPr>
            <p:cNvCxnSpPr>
              <a:cxnSpLocks/>
            </p:cNvCxnSpPr>
            <p:nvPr/>
          </p:nvCxnSpPr>
          <p:spPr>
            <a:xfrm>
              <a:off x="1392072" y="6050025"/>
              <a:ext cx="476194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45CE878-4A2A-7162-735E-36A573196B63}"/>
              </a:ext>
            </a:extLst>
          </p:cNvPr>
          <p:cNvSpPr txBox="1"/>
          <p:nvPr/>
        </p:nvSpPr>
        <p:spPr>
          <a:xfrm>
            <a:off x="657989" y="2496092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 Infant 2023" panose="02000503030000020003" pitchFamily="2" charset="0"/>
              </a:rPr>
              <a:t>torch</a:t>
            </a:r>
            <a:endParaRPr lang="en-GB" sz="1600" dirty="0">
              <a:latin typeface="Sassoon Infant 2023" panose="02000503030000020003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0EB3B9-0504-3CBF-C2C9-38DA785DF2FF}"/>
              </a:ext>
            </a:extLst>
          </p:cNvPr>
          <p:cNvSpPr txBox="1"/>
          <p:nvPr/>
        </p:nvSpPr>
        <p:spPr>
          <a:xfrm>
            <a:off x="654496" y="4579883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 Infant 2023" panose="02000503030000020003" pitchFamily="2" charset="0"/>
              </a:rPr>
              <a:t>brush</a:t>
            </a:r>
            <a:endParaRPr lang="en-GB" sz="1600" dirty="0">
              <a:latin typeface="Sassoon Infant 2023" panose="02000503030000020003" pitchFamily="2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779C5B2-9E0F-030E-5B6D-2742B55A69CB}"/>
              </a:ext>
            </a:extLst>
          </p:cNvPr>
          <p:cNvGrpSpPr/>
          <p:nvPr/>
        </p:nvGrpSpPr>
        <p:grpSpPr>
          <a:xfrm>
            <a:off x="746332" y="3617923"/>
            <a:ext cx="10611983" cy="2668679"/>
            <a:chOff x="-4370972" y="5436390"/>
            <a:chExt cx="10611983" cy="2668679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DF9768A-5D3C-3F26-9AD7-A8CC2F40E030}"/>
                </a:ext>
              </a:extLst>
            </p:cNvPr>
            <p:cNvCxnSpPr>
              <a:cxnSpLocks/>
            </p:cNvCxnSpPr>
            <p:nvPr/>
          </p:nvCxnSpPr>
          <p:spPr>
            <a:xfrm>
              <a:off x="1407659" y="5436390"/>
              <a:ext cx="3261815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982E403-8991-972C-8449-3C1153FCBDB1}"/>
                </a:ext>
              </a:extLst>
            </p:cNvPr>
            <p:cNvCxnSpPr>
              <a:cxnSpLocks/>
            </p:cNvCxnSpPr>
            <p:nvPr/>
          </p:nvCxnSpPr>
          <p:spPr>
            <a:xfrm>
              <a:off x="1407659" y="6050025"/>
              <a:ext cx="483335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662FFCB-83CB-415A-A7CF-9499AD6E9410}"/>
                </a:ext>
              </a:extLst>
            </p:cNvPr>
            <p:cNvCxnSpPr>
              <a:cxnSpLocks/>
            </p:cNvCxnSpPr>
            <p:nvPr/>
          </p:nvCxnSpPr>
          <p:spPr>
            <a:xfrm>
              <a:off x="1407659" y="7491434"/>
              <a:ext cx="3261815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0A6F824-83F0-9033-C032-2B9A106E2514}"/>
                </a:ext>
              </a:extLst>
            </p:cNvPr>
            <p:cNvCxnSpPr>
              <a:cxnSpLocks/>
            </p:cNvCxnSpPr>
            <p:nvPr/>
          </p:nvCxnSpPr>
          <p:spPr>
            <a:xfrm>
              <a:off x="1407659" y="8105069"/>
              <a:ext cx="483335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A4CD9E7-76FD-4E6B-220B-08BB2B077ABF}"/>
                </a:ext>
              </a:extLst>
            </p:cNvPr>
            <p:cNvCxnSpPr>
              <a:cxnSpLocks/>
            </p:cNvCxnSpPr>
            <p:nvPr/>
          </p:nvCxnSpPr>
          <p:spPr>
            <a:xfrm>
              <a:off x="-4370972" y="7491434"/>
              <a:ext cx="3261815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1C46087-3C0E-0816-9680-DC1EBF1F4FD0}"/>
                </a:ext>
              </a:extLst>
            </p:cNvPr>
            <p:cNvCxnSpPr>
              <a:cxnSpLocks/>
            </p:cNvCxnSpPr>
            <p:nvPr/>
          </p:nvCxnSpPr>
          <p:spPr>
            <a:xfrm>
              <a:off x="-4370972" y="8105069"/>
              <a:ext cx="483335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447FE44-61A3-E754-2AE2-521FF46789E8}"/>
              </a:ext>
            </a:extLst>
          </p:cNvPr>
          <p:cNvSpPr txBox="1"/>
          <p:nvPr/>
        </p:nvSpPr>
        <p:spPr>
          <a:xfrm>
            <a:off x="6436585" y="2467098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 Infant 2023" panose="02000503030000020003" pitchFamily="2" charset="0"/>
              </a:rPr>
              <a:t>both</a:t>
            </a:r>
            <a:endParaRPr lang="en-GB" sz="1600" dirty="0">
              <a:latin typeface="Sassoon Infant 2023" panose="02000503030000020003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BEC0A18-DF94-8A9C-3DE7-CCCFF2D6CA6C}"/>
              </a:ext>
            </a:extLst>
          </p:cNvPr>
          <p:cNvSpPr txBox="1"/>
          <p:nvPr/>
        </p:nvSpPr>
        <p:spPr>
          <a:xfrm>
            <a:off x="6450085" y="4579883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 Infant 2023" panose="02000503030000020003" pitchFamily="2" charset="0"/>
              </a:rPr>
              <a:t>mouth</a:t>
            </a:r>
            <a:endParaRPr lang="en-GB" sz="1600" dirty="0">
              <a:latin typeface="Sassoon Infant 2023" panose="02000503030000020003" pitchFamily="2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4735A57-4C7E-1B86-695A-B8D2B12FDB48}"/>
              </a:ext>
            </a:extLst>
          </p:cNvPr>
          <p:cNvGrpSpPr/>
          <p:nvPr/>
        </p:nvGrpSpPr>
        <p:grpSpPr>
          <a:xfrm>
            <a:off x="9907512" y="2470627"/>
            <a:ext cx="1493762" cy="1088018"/>
            <a:chOff x="9550461" y="2063216"/>
            <a:chExt cx="1493762" cy="1088018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4915E92-15A9-E9D1-128E-4C65C2903B56}"/>
                </a:ext>
              </a:extLst>
            </p:cNvPr>
            <p:cNvGrpSpPr/>
            <p:nvPr/>
          </p:nvGrpSpPr>
          <p:grpSpPr>
            <a:xfrm>
              <a:off x="9550461" y="2063216"/>
              <a:ext cx="1493762" cy="1088018"/>
              <a:chOff x="9550461" y="2063216"/>
              <a:chExt cx="1493762" cy="1088018"/>
            </a:xfrm>
          </p:grpSpPr>
          <p:pic>
            <p:nvPicPr>
              <p:cNvPr id="52" name="Picture 51" descr="Icon&#10;&#10;Description automatically generated">
                <a:extLst>
                  <a:ext uri="{FF2B5EF4-FFF2-40B4-BE49-F238E27FC236}">
                    <a16:creationId xmlns:a16="http://schemas.microsoft.com/office/drawing/2014/main" id="{6B205C8E-499B-1546-5B8B-1670D971F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476325" y="2512829"/>
                <a:ext cx="567898" cy="638405"/>
              </a:xfrm>
              <a:prstGeom prst="rect">
                <a:avLst/>
              </a:prstGeom>
            </p:spPr>
          </p:pic>
          <p:pic>
            <p:nvPicPr>
              <p:cNvPr id="53" name="Picture 52" descr="Icon&#10;&#10;Description automatically generated">
                <a:extLst>
                  <a:ext uri="{FF2B5EF4-FFF2-40B4-BE49-F238E27FC236}">
                    <a16:creationId xmlns:a16="http://schemas.microsoft.com/office/drawing/2014/main" id="{D49971A8-89D4-6D26-D4D7-E766A7C39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50461" y="2063216"/>
                <a:ext cx="635478" cy="720000"/>
              </a:xfrm>
              <a:prstGeom prst="rect">
                <a:avLst/>
              </a:prstGeom>
            </p:spPr>
          </p:pic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FB92A9F-AF20-E52C-BCAC-2C72CA58B024}"/>
                </a:ext>
              </a:extLst>
            </p:cNvPr>
            <p:cNvSpPr txBox="1"/>
            <p:nvPr/>
          </p:nvSpPr>
          <p:spPr>
            <a:xfrm>
              <a:off x="10001240" y="2342733"/>
              <a:ext cx="4667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4000" b="1" i="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+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6963905B-1E78-DC7C-274B-8406701E5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204">
            <a:off x="4136395" y="2761656"/>
            <a:ext cx="1320259" cy="47676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E5B2CCA-05FF-751A-AA21-BC9991B6F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787306">
            <a:off x="4721734" y="4358048"/>
            <a:ext cx="271637" cy="1478023"/>
          </a:xfrm>
          <a:prstGeom prst="rect">
            <a:avLst/>
          </a:prstGeom>
        </p:spPr>
      </p:pic>
      <p:pic>
        <p:nvPicPr>
          <p:cNvPr id="56" name="Picture 55" descr="Logo&#10;&#10;Description automatically generated">
            <a:extLst>
              <a:ext uri="{FF2B5EF4-FFF2-40B4-BE49-F238E27FC236}">
                <a16:creationId xmlns:a16="http://schemas.microsoft.com/office/drawing/2014/main" id="{634995D3-CD3F-E064-07F9-1B60D47E5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5506" y="4793591"/>
            <a:ext cx="1384947" cy="50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78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41100" y="979994"/>
            <a:ext cx="672733" cy="365125"/>
          </a:xfrm>
        </p:spPr>
        <p:txBody>
          <a:bodyPr/>
          <a:lstStyle/>
          <a:p>
            <a:r>
              <a:rPr lang="en-US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2.17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74EC183-6240-2094-C562-12A7BB00F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6045" y="537535"/>
            <a:ext cx="8659906" cy="749135"/>
          </a:xfrm>
        </p:spPr>
        <p:txBody>
          <a:bodyPr/>
          <a:lstStyle/>
          <a:p>
            <a:r>
              <a:rPr lang="en-GB" sz="1800" dirty="0"/>
              <a:t>To be able to segment words into the correct syllables and phonemes</a:t>
            </a:r>
            <a:endParaRPr lang="en-GB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solidFill>
                  <a:srgbClr val="3373DC"/>
                </a:solidFill>
              </a:rPr>
              <a:t>To spell words </a:t>
            </a:r>
            <a:r>
              <a:rPr lang="en-GB" sz="1800" dirty="0">
                <a:solidFill>
                  <a:srgbClr val="3373DC"/>
                </a:solidFill>
                <a:ea typeface="Sassoon Infant 2023" panose="02000503030000020003" pitchFamily="2" charset="0"/>
              </a:rPr>
              <a:t>with the final consonant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 digraphs ‘sh’, ‘</a:t>
            </a:r>
            <a:r>
              <a:rPr lang="en-GB" sz="1800" i="0" dirty="0" err="1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sz="1800" i="0" dirty="0" err="1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sz="1800" i="0" dirty="0">
                <a:solidFill>
                  <a:srgbClr val="3373DC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sz="1800" dirty="0">
              <a:solidFill>
                <a:srgbClr val="3373DC"/>
              </a:solidFill>
            </a:endParaRP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345CA440-ACA7-A9C2-EC4A-C73C0CC12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54678" y="257736"/>
            <a:ext cx="8082643" cy="279799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ea typeface="Sassoon Infant 2023" panose="02000503030000020003" pitchFamily="2" charset="0"/>
              </a:rPr>
              <a:t>Words with the final consonant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 digraphs ‘sh’,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658C438-E55F-A5FE-6910-D46EC1DB8502}"/>
              </a:ext>
            </a:extLst>
          </p:cNvPr>
          <p:cNvSpPr txBox="1">
            <a:spLocks/>
          </p:cNvSpPr>
          <p:nvPr/>
        </p:nvSpPr>
        <p:spPr>
          <a:xfrm>
            <a:off x="2319867" y="1806582"/>
            <a:ext cx="7552265" cy="289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Write the correct word next to its definition.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795A8FC-5665-FB84-D377-83C594B034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030071"/>
              </p:ext>
            </p:extLst>
          </p:nvPr>
        </p:nvGraphicFramePr>
        <p:xfrm>
          <a:off x="520700" y="2306561"/>
          <a:ext cx="11188700" cy="4165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17053">
                  <a:extLst>
                    <a:ext uri="{9D8B030D-6E8A-4147-A177-3AD203B41FA5}">
                      <a16:colId xmlns:a16="http://schemas.microsoft.com/office/drawing/2014/main" val="4028506769"/>
                    </a:ext>
                  </a:extLst>
                </a:gridCol>
                <a:gridCol w="5571647">
                  <a:extLst>
                    <a:ext uri="{9D8B030D-6E8A-4147-A177-3AD203B41FA5}">
                      <a16:colId xmlns:a16="http://schemas.microsoft.com/office/drawing/2014/main" val="1592644430"/>
                    </a:ext>
                  </a:extLst>
                </a:gridCol>
              </a:tblGrid>
              <a:tr h="694292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To hope for something to happen.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6672874"/>
                  </a:ext>
                </a:extLst>
              </a:tr>
              <a:tr h="6942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Coming after ninth in a series.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2654585"/>
                  </a:ext>
                </a:extLst>
              </a:tr>
              <a:tr h="694292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+mn-cs"/>
                        </a:rPr>
                        <a:t>Part of a tree that grows out from the trunk.</a:t>
                      </a:r>
                      <a:endParaRPr lang="en-GB" sz="28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0234639"/>
                  </a:ext>
                </a:extLst>
              </a:tr>
              <a:tr h="694292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To break into small pieces.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5319130"/>
                  </a:ext>
                </a:extLst>
              </a:tr>
              <a:tr h="694292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To have lots of money.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5879525"/>
                  </a:ext>
                </a:extLst>
              </a:tr>
              <a:tr h="694292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A meal eaten in the middle of the day.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b="0" i="0" dirty="0">
                        <a:solidFill>
                          <a:srgbClr val="FF3760"/>
                        </a:solidFill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3874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2993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2.18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136EF51-819E-DAC5-4206-617E156682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0787" y="378716"/>
            <a:ext cx="5890420" cy="320675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ea typeface="Sassoon Infant 2023" panose="02000503030000020003" pitchFamily="2" charset="0"/>
              </a:rPr>
              <a:t>Words with the final consonant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 digraphs ‘sh’,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dirty="0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F64C6AF0-F2DF-2B2F-BDC1-347A644CFE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7" y="779824"/>
            <a:ext cx="7767706" cy="365127"/>
          </a:xfrm>
        </p:spPr>
        <p:txBody>
          <a:bodyPr/>
          <a:lstStyle/>
          <a:p>
            <a:r>
              <a:rPr lang="en-GB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3DA3C22-3BCC-6116-12F9-9D6F27B7E1CE}"/>
              </a:ext>
            </a:extLst>
          </p:cNvPr>
          <p:cNvSpPr txBox="1">
            <a:spLocks/>
          </p:cNvSpPr>
          <p:nvPr/>
        </p:nvSpPr>
        <p:spPr>
          <a:xfrm>
            <a:off x="360828" y="1827427"/>
            <a:ext cx="11470341" cy="384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Sassoon Infant 2023" panose="02000503030000020003" pitchFamily="2" charset="0"/>
              </a:rPr>
              <a:t>Write a sentence about the pictures below. Remember to include the word in your sentence.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2C7B338-935C-48A3-96FB-E2AF4F3214F2}"/>
              </a:ext>
            </a:extLst>
          </p:cNvPr>
          <p:cNvGrpSpPr/>
          <p:nvPr/>
        </p:nvGrpSpPr>
        <p:grpSpPr>
          <a:xfrm>
            <a:off x="738912" y="3618849"/>
            <a:ext cx="4761946" cy="612709"/>
            <a:chOff x="1392072" y="5437316"/>
            <a:chExt cx="4761946" cy="612709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12BAD97-7B54-A115-9F25-BA9BAD1B1E94}"/>
                </a:ext>
              </a:extLst>
            </p:cNvPr>
            <p:cNvCxnSpPr>
              <a:cxnSpLocks/>
            </p:cNvCxnSpPr>
            <p:nvPr/>
          </p:nvCxnSpPr>
          <p:spPr>
            <a:xfrm>
              <a:off x="1392072" y="5437316"/>
              <a:ext cx="3261815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0278992-7560-20B9-0622-E6AFAD35F572}"/>
                </a:ext>
              </a:extLst>
            </p:cNvPr>
            <p:cNvCxnSpPr>
              <a:cxnSpLocks/>
            </p:cNvCxnSpPr>
            <p:nvPr/>
          </p:nvCxnSpPr>
          <p:spPr>
            <a:xfrm>
              <a:off x="1392072" y="6050025"/>
              <a:ext cx="476194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B52442B-DA95-E6E6-B6C6-F0D8DF2AF9AA}"/>
              </a:ext>
            </a:extLst>
          </p:cNvPr>
          <p:cNvSpPr txBox="1"/>
          <p:nvPr/>
        </p:nvSpPr>
        <p:spPr>
          <a:xfrm>
            <a:off x="657989" y="2496092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 Infant 2023" panose="02000503030000020003" pitchFamily="2" charset="0"/>
              </a:rPr>
              <a:t>torch</a:t>
            </a:r>
            <a:endParaRPr lang="en-GB" sz="1600" dirty="0">
              <a:latin typeface="Sassoon Infant 2023" panose="02000503030000020003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7A3606-51DA-B797-F511-78BE2B150782}"/>
              </a:ext>
            </a:extLst>
          </p:cNvPr>
          <p:cNvSpPr txBox="1"/>
          <p:nvPr/>
        </p:nvSpPr>
        <p:spPr>
          <a:xfrm>
            <a:off x="654496" y="4579883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 Infant 2023" panose="02000503030000020003" pitchFamily="2" charset="0"/>
              </a:rPr>
              <a:t>brush</a:t>
            </a:r>
            <a:endParaRPr lang="en-GB" sz="1600" dirty="0">
              <a:latin typeface="Sassoon Infant 2023" panose="02000503030000020003" pitchFamily="2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FB40E11-4C78-AC60-60AF-B977189ADA9A}"/>
              </a:ext>
            </a:extLst>
          </p:cNvPr>
          <p:cNvGrpSpPr/>
          <p:nvPr/>
        </p:nvGrpSpPr>
        <p:grpSpPr>
          <a:xfrm>
            <a:off x="746332" y="3617923"/>
            <a:ext cx="10611983" cy="2668679"/>
            <a:chOff x="-4370972" y="5436390"/>
            <a:chExt cx="10611983" cy="2668679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360C420-1E1E-8BE2-9AB5-09ED9A4F8A22}"/>
                </a:ext>
              </a:extLst>
            </p:cNvPr>
            <p:cNvCxnSpPr>
              <a:cxnSpLocks/>
            </p:cNvCxnSpPr>
            <p:nvPr/>
          </p:nvCxnSpPr>
          <p:spPr>
            <a:xfrm>
              <a:off x="1407659" y="5436390"/>
              <a:ext cx="3261815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4CFFBA8-C88F-8348-2B66-C161DBE72E02}"/>
                </a:ext>
              </a:extLst>
            </p:cNvPr>
            <p:cNvCxnSpPr>
              <a:cxnSpLocks/>
            </p:cNvCxnSpPr>
            <p:nvPr/>
          </p:nvCxnSpPr>
          <p:spPr>
            <a:xfrm>
              <a:off x="1407659" y="6050025"/>
              <a:ext cx="483335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A30A712-0237-EC3F-A653-642520D2C2BF}"/>
                </a:ext>
              </a:extLst>
            </p:cNvPr>
            <p:cNvCxnSpPr>
              <a:cxnSpLocks/>
            </p:cNvCxnSpPr>
            <p:nvPr/>
          </p:nvCxnSpPr>
          <p:spPr>
            <a:xfrm>
              <a:off x="1407659" y="7491434"/>
              <a:ext cx="3261815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D788A9F-B4B4-7B22-9911-9FD46A537074}"/>
                </a:ext>
              </a:extLst>
            </p:cNvPr>
            <p:cNvCxnSpPr>
              <a:cxnSpLocks/>
            </p:cNvCxnSpPr>
            <p:nvPr/>
          </p:nvCxnSpPr>
          <p:spPr>
            <a:xfrm>
              <a:off x="1407659" y="8105069"/>
              <a:ext cx="483335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C5FAC92-097D-B7BC-DB18-2B9387B91969}"/>
                </a:ext>
              </a:extLst>
            </p:cNvPr>
            <p:cNvCxnSpPr>
              <a:cxnSpLocks/>
            </p:cNvCxnSpPr>
            <p:nvPr/>
          </p:nvCxnSpPr>
          <p:spPr>
            <a:xfrm>
              <a:off x="-4370972" y="7491434"/>
              <a:ext cx="3261815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1731C3-56E0-2C7F-B1D2-3563FF06FF4E}"/>
                </a:ext>
              </a:extLst>
            </p:cNvPr>
            <p:cNvCxnSpPr>
              <a:cxnSpLocks/>
            </p:cNvCxnSpPr>
            <p:nvPr/>
          </p:nvCxnSpPr>
          <p:spPr>
            <a:xfrm>
              <a:off x="-4370972" y="8105069"/>
              <a:ext cx="483335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4F3DE7FD-3149-AE1B-E5B7-85F792F1E77C}"/>
              </a:ext>
            </a:extLst>
          </p:cNvPr>
          <p:cNvSpPr txBox="1"/>
          <p:nvPr/>
        </p:nvSpPr>
        <p:spPr>
          <a:xfrm>
            <a:off x="6436585" y="2467098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 Infant 2023" panose="02000503030000020003" pitchFamily="2" charset="0"/>
              </a:rPr>
              <a:t>both</a:t>
            </a:r>
            <a:endParaRPr lang="en-GB" sz="1600" dirty="0">
              <a:latin typeface="Sassoon Infant 2023" panose="02000503030000020003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A56EEB4-9094-ABBF-271F-4066381947FE}"/>
              </a:ext>
            </a:extLst>
          </p:cNvPr>
          <p:cNvSpPr txBox="1"/>
          <p:nvPr/>
        </p:nvSpPr>
        <p:spPr>
          <a:xfrm>
            <a:off x="6450085" y="4579883"/>
            <a:ext cx="14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 Infant 2023" panose="02000503030000020003" pitchFamily="2" charset="0"/>
              </a:rPr>
              <a:t>mouth</a:t>
            </a:r>
            <a:endParaRPr lang="en-GB" sz="1600" dirty="0">
              <a:latin typeface="Sassoon Infant 2023" panose="02000503030000020003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A55039-F72B-A554-2D23-3ACE3B409384}"/>
              </a:ext>
            </a:extLst>
          </p:cNvPr>
          <p:cNvSpPr txBox="1"/>
          <p:nvPr/>
        </p:nvSpPr>
        <p:spPr>
          <a:xfrm>
            <a:off x="682175" y="3076062"/>
            <a:ext cx="334339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200000"/>
              </a:lnSpc>
              <a:defRPr/>
            </a:pPr>
            <a:r>
              <a:rPr lang="en-GB" sz="2000" b="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I needed a </a:t>
            </a:r>
            <a:r>
              <a:rPr lang="en-GB" sz="2000" b="0" dirty="0">
                <a:solidFill>
                  <a:schemeClr val="tx1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torch</a:t>
            </a:r>
            <a:r>
              <a:rPr lang="en-GB" sz="2000" b="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 to see in the </a:t>
            </a:r>
          </a:p>
          <a:p>
            <a:pPr lvl="0" algn="l">
              <a:lnSpc>
                <a:spcPct val="200000"/>
              </a:lnSpc>
              <a:defRPr/>
            </a:pPr>
            <a:r>
              <a:rPr lang="en-GB" sz="2000" b="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dark.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5D9619C-E1A3-A861-0F64-64CD88AFFEBD}"/>
              </a:ext>
            </a:extLst>
          </p:cNvPr>
          <p:cNvSpPr txBox="1"/>
          <p:nvPr/>
        </p:nvSpPr>
        <p:spPr>
          <a:xfrm>
            <a:off x="682175" y="5117437"/>
            <a:ext cx="360040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200000"/>
              </a:lnSpc>
              <a:defRPr/>
            </a:pPr>
            <a:r>
              <a:rPr lang="en-GB" sz="2000" b="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I </a:t>
            </a:r>
            <a:r>
              <a:rPr lang="en-GB" sz="2000" b="0" dirty="0">
                <a:solidFill>
                  <a:schemeClr val="tx1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brush</a:t>
            </a:r>
            <a:r>
              <a:rPr lang="en-GB" sz="2000" b="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 my teeth twice a day.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C8B768E-8DDA-7A55-5C52-FF12DC5E5AE6}"/>
              </a:ext>
            </a:extLst>
          </p:cNvPr>
          <p:cNvSpPr txBox="1"/>
          <p:nvPr/>
        </p:nvSpPr>
        <p:spPr>
          <a:xfrm>
            <a:off x="6467503" y="3076062"/>
            <a:ext cx="3261815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200000"/>
              </a:lnSpc>
              <a:defRPr/>
            </a:pPr>
            <a:r>
              <a:rPr lang="en-GB" sz="2000" b="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I like eating </a:t>
            </a:r>
            <a:r>
              <a:rPr lang="en-GB" sz="2000" b="0" dirty="0">
                <a:solidFill>
                  <a:schemeClr val="tx1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both</a:t>
            </a:r>
            <a:r>
              <a:rPr lang="en-GB" sz="2000" b="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 carrots and peppers.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39ABD26-C699-72D0-1717-9BDB82133E1C}"/>
              </a:ext>
            </a:extLst>
          </p:cNvPr>
          <p:cNvSpPr txBox="1"/>
          <p:nvPr/>
        </p:nvSpPr>
        <p:spPr>
          <a:xfrm>
            <a:off x="6472857" y="5117437"/>
            <a:ext cx="333133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200000"/>
              </a:lnSpc>
              <a:defRPr/>
            </a:pPr>
            <a:r>
              <a:rPr lang="en-GB" sz="2000" b="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I have 20 teeth in my </a:t>
            </a:r>
            <a:r>
              <a:rPr lang="en-GB" sz="2000" b="0" dirty="0">
                <a:solidFill>
                  <a:schemeClr val="tx1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mouth</a:t>
            </a:r>
            <a:r>
              <a:rPr lang="en-GB" sz="2000" b="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.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5E3BCB0-B150-EBE5-C8A5-C2D700E6D572}"/>
              </a:ext>
            </a:extLst>
          </p:cNvPr>
          <p:cNvGrpSpPr/>
          <p:nvPr/>
        </p:nvGrpSpPr>
        <p:grpSpPr>
          <a:xfrm>
            <a:off x="9907512" y="2470627"/>
            <a:ext cx="1493762" cy="1088018"/>
            <a:chOff x="9550461" y="2063216"/>
            <a:chExt cx="1493762" cy="108801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CC83ABF-9CD7-AE19-20D5-29D69EC99EDC}"/>
                </a:ext>
              </a:extLst>
            </p:cNvPr>
            <p:cNvGrpSpPr/>
            <p:nvPr/>
          </p:nvGrpSpPr>
          <p:grpSpPr>
            <a:xfrm>
              <a:off x="9550461" y="2063216"/>
              <a:ext cx="1493762" cy="1088018"/>
              <a:chOff x="9550461" y="2063216"/>
              <a:chExt cx="1493762" cy="1088018"/>
            </a:xfrm>
          </p:grpSpPr>
          <p:pic>
            <p:nvPicPr>
              <p:cNvPr id="58" name="Picture 57" descr="Icon&#10;&#10;Description automatically generated">
                <a:extLst>
                  <a:ext uri="{FF2B5EF4-FFF2-40B4-BE49-F238E27FC236}">
                    <a16:creationId xmlns:a16="http://schemas.microsoft.com/office/drawing/2014/main" id="{A1BA40F3-6CB0-2887-75EF-197D91A83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476325" y="2512829"/>
                <a:ext cx="567898" cy="638405"/>
              </a:xfrm>
              <a:prstGeom prst="rect">
                <a:avLst/>
              </a:prstGeom>
            </p:spPr>
          </p:pic>
          <p:pic>
            <p:nvPicPr>
              <p:cNvPr id="59" name="Picture 58" descr="Icon&#10;&#10;Description automatically generated">
                <a:extLst>
                  <a:ext uri="{FF2B5EF4-FFF2-40B4-BE49-F238E27FC236}">
                    <a16:creationId xmlns:a16="http://schemas.microsoft.com/office/drawing/2014/main" id="{9145FB94-EADF-0ADA-9CF8-BE43C28830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50461" y="2063216"/>
                <a:ext cx="635478" cy="720000"/>
              </a:xfrm>
              <a:prstGeom prst="rect">
                <a:avLst/>
              </a:prstGeom>
            </p:spPr>
          </p:pic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86E8A34-76F0-60E6-3C20-C03966331995}"/>
                </a:ext>
              </a:extLst>
            </p:cNvPr>
            <p:cNvSpPr txBox="1"/>
            <p:nvPr/>
          </p:nvSpPr>
          <p:spPr>
            <a:xfrm>
              <a:off x="10001240" y="2342733"/>
              <a:ext cx="4667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4000" b="1" i="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+</a:t>
              </a: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CE2F9C51-DBBB-FC1D-5F33-FC1C51987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204">
            <a:off x="4136395" y="2761656"/>
            <a:ext cx="1320259" cy="47676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89FB5E2-AC24-7CAD-6987-69B16076E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787306">
            <a:off x="4721734" y="4358048"/>
            <a:ext cx="271637" cy="1478023"/>
          </a:xfrm>
          <a:prstGeom prst="rect">
            <a:avLst/>
          </a:prstGeom>
        </p:spPr>
      </p:pic>
      <p:pic>
        <p:nvPicPr>
          <p:cNvPr id="62" name="Picture 61" descr="Logo&#10;&#10;Description automatically generated">
            <a:extLst>
              <a:ext uri="{FF2B5EF4-FFF2-40B4-BE49-F238E27FC236}">
                <a16:creationId xmlns:a16="http://schemas.microsoft.com/office/drawing/2014/main" id="{1D63F07E-BEF9-BD47-E510-F1F362C6E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5506" y="4793591"/>
            <a:ext cx="1384947" cy="50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99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64B80-0D7E-1499-4387-08214133D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write the words to match the pictures?</a:t>
            </a:r>
          </a:p>
          <a:p>
            <a:r>
              <a:rPr lang="en-GB" dirty="0"/>
              <a:t>Can you add the sound buttons?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3A3736-D80B-2CB6-E147-7FBA049511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Starter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0C374-1CCF-9AF4-37C3-E8D19330C7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1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5" name="Picture 2" descr="Free Wheat Grass vector and picture">
            <a:extLst>
              <a:ext uri="{FF2B5EF4-FFF2-40B4-BE49-F238E27FC236}">
                <a16:creationId xmlns:a16="http://schemas.microsoft.com/office/drawing/2014/main" id="{2B8E3ED6-6622-FFBD-3A23-43826BD22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17" y="1832012"/>
            <a:ext cx="1358237" cy="131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93C94056-276D-78D7-BB59-89FFD1958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935" y="1893483"/>
            <a:ext cx="1443347" cy="1317966"/>
          </a:xfrm>
          <a:prstGeom prst="rect">
            <a:avLst/>
          </a:prstGeom>
        </p:spPr>
      </p:pic>
      <p:pic>
        <p:nvPicPr>
          <p:cNvPr id="8" name="Picture 18" descr="Free vector graphics of Hands">
            <a:extLst>
              <a:ext uri="{FF2B5EF4-FFF2-40B4-BE49-F238E27FC236}">
                <a16:creationId xmlns:a16="http://schemas.microsoft.com/office/drawing/2014/main" id="{A29F5F7D-997E-6482-B95A-DCC2780AB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70" y="4136188"/>
            <a:ext cx="1801549" cy="133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A4B50304-E6B2-BEAF-8509-CCA2FF2B4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8649" y="4353005"/>
            <a:ext cx="1874149" cy="1059502"/>
          </a:xfrm>
          <a:prstGeom prst="rect">
            <a:avLst/>
          </a:prstGeom>
        </p:spPr>
      </p:pic>
      <p:pic>
        <p:nvPicPr>
          <p:cNvPr id="12" name="Picture 11" descr="A picture containing sleeve&#10;&#10;Description automatically generated">
            <a:extLst>
              <a:ext uri="{FF2B5EF4-FFF2-40B4-BE49-F238E27FC236}">
                <a16:creationId xmlns:a16="http://schemas.microsoft.com/office/drawing/2014/main" id="{6B9E7D12-5892-71DD-C5FB-F3A890252B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8063" y="1887757"/>
            <a:ext cx="1077634" cy="13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45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2.19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0D1A3CAD-F49E-A153-A921-CED1B2E163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0787" y="383275"/>
            <a:ext cx="5890420" cy="320675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  <a:ea typeface="Sassoon Infant 2023" panose="02000503030000020003" pitchFamily="2" charset="0"/>
              </a:rPr>
              <a:t>Words with the final consonant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 digraphs ‘sh’,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ch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’, and ‘</a:t>
            </a:r>
            <a:r>
              <a:rPr lang="en-GB" i="0" dirty="0" err="1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th</a:t>
            </a:r>
            <a:r>
              <a:rPr lang="en-GB" i="0" dirty="0">
                <a:solidFill>
                  <a:srgbClr val="000000"/>
                </a:solidFill>
                <a:effectLst/>
                <a:ea typeface="Sassoon Infant 2023" panose="02000503030000020003" pitchFamily="2" charset="0"/>
              </a:rPr>
              <a:t>’</a:t>
            </a:r>
            <a:endParaRPr lang="en-GB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A5C8ADF1-15D2-ED82-DB5A-A717448D02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7" y="779824"/>
            <a:ext cx="7767706" cy="365127"/>
          </a:xfrm>
        </p:spPr>
        <p:txBody>
          <a:bodyPr/>
          <a:lstStyle/>
          <a:p>
            <a:r>
              <a:rPr lang="en-GB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33FE6C7-4208-5B85-3DF7-70759A7C1905}"/>
              </a:ext>
            </a:extLst>
          </p:cNvPr>
          <p:cNvSpPr txBox="1">
            <a:spLocks/>
          </p:cNvSpPr>
          <p:nvPr/>
        </p:nvSpPr>
        <p:spPr>
          <a:xfrm>
            <a:off x="2319867" y="1806582"/>
            <a:ext cx="7552265" cy="289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Write the correct word next to its definition.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5081281-5DA1-1822-72A9-BDF29E62D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320002"/>
              </p:ext>
            </p:extLst>
          </p:nvPr>
        </p:nvGraphicFramePr>
        <p:xfrm>
          <a:off x="520700" y="2306561"/>
          <a:ext cx="11188700" cy="41657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17053">
                  <a:extLst>
                    <a:ext uri="{9D8B030D-6E8A-4147-A177-3AD203B41FA5}">
                      <a16:colId xmlns:a16="http://schemas.microsoft.com/office/drawing/2014/main" val="4028506769"/>
                    </a:ext>
                  </a:extLst>
                </a:gridCol>
                <a:gridCol w="5571647">
                  <a:extLst>
                    <a:ext uri="{9D8B030D-6E8A-4147-A177-3AD203B41FA5}">
                      <a16:colId xmlns:a16="http://schemas.microsoft.com/office/drawing/2014/main" val="1592644430"/>
                    </a:ext>
                  </a:extLst>
                </a:gridCol>
              </a:tblGrid>
              <a:tr h="694292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To hope for something to happen.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wish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6672874"/>
                  </a:ext>
                </a:extLst>
              </a:tr>
              <a:tr h="6942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Coming after ninth in a series.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tenth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2654585"/>
                  </a:ext>
                </a:extLst>
              </a:tr>
              <a:tr h="694292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+mn-cs"/>
                        </a:rPr>
                        <a:t>Part of a tree that grows out from the trunk.</a:t>
                      </a:r>
                      <a:endParaRPr lang="en-GB" sz="28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branch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0234639"/>
                  </a:ext>
                </a:extLst>
              </a:tr>
              <a:tr h="694292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To break into small pieces.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smash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5319130"/>
                  </a:ext>
                </a:extLst>
              </a:tr>
              <a:tr h="694292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To have lots of money.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rich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5879525"/>
                  </a:ext>
                </a:extLst>
              </a:tr>
              <a:tr h="694292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A meal eaten in the middle of the day.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>
                          <a:solidFill>
                            <a:srgbClr val="FF3760"/>
                          </a:solidFill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" charset="0"/>
                        </a:rPr>
                        <a:t>lunch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3874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9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Which Words?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20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D46B73-4D47-52E1-9761-DA2CA03EC038}"/>
              </a:ext>
            </a:extLst>
          </p:cNvPr>
          <p:cNvGrpSpPr/>
          <p:nvPr/>
        </p:nvGrpSpPr>
        <p:grpSpPr>
          <a:xfrm>
            <a:off x="4661666" y="2394009"/>
            <a:ext cx="3268079" cy="1632102"/>
            <a:chOff x="1578351" y="3677628"/>
            <a:chExt cx="3268079" cy="163210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272F62-EB10-91A2-8B1F-8ABFB292C197}"/>
                </a:ext>
              </a:extLst>
            </p:cNvPr>
            <p:cNvSpPr txBox="1"/>
            <p:nvPr/>
          </p:nvSpPr>
          <p:spPr>
            <a:xfrm>
              <a:off x="1578351" y="3893514"/>
              <a:ext cx="3268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Sassoon Infant 2023" panose="02000503030000020003" pitchFamily="2" charset="0"/>
                </a:rPr>
                <a:t>Which of this week’s words have the final digraph ‘</a:t>
              </a:r>
              <a:r>
                <a:rPr lang="en-GB" sz="2400" dirty="0" err="1">
                  <a:latin typeface="Sassoon Infant 2023" panose="02000503030000020003" pitchFamily="2" charset="0"/>
                </a:rPr>
                <a:t>th</a:t>
              </a:r>
              <a:r>
                <a:rPr lang="en-GB" sz="2400" dirty="0">
                  <a:latin typeface="Sassoon Infant 2023" panose="02000503030000020003" pitchFamily="2" charset="0"/>
                </a:rPr>
                <a:t>’?</a:t>
              </a:r>
            </a:p>
          </p:txBody>
        </p:sp>
        <p:sp>
          <p:nvSpPr>
            <p:cNvPr id="43" name="Rounded Rectangular Callout 42">
              <a:extLst>
                <a:ext uri="{FF2B5EF4-FFF2-40B4-BE49-F238E27FC236}">
                  <a16:creationId xmlns:a16="http://schemas.microsoft.com/office/drawing/2014/main" id="{4330267A-A215-E5BC-73FB-40D85591F40F}"/>
                </a:ext>
              </a:extLst>
            </p:cNvPr>
            <p:cNvSpPr/>
            <p:nvPr/>
          </p:nvSpPr>
          <p:spPr>
            <a:xfrm>
              <a:off x="1578351" y="3677628"/>
              <a:ext cx="3268079" cy="1632102"/>
            </a:xfrm>
            <a:prstGeom prst="wedgeRoundRectCallout">
              <a:avLst>
                <a:gd name="adj1" fmla="val -36820"/>
                <a:gd name="adj2" fmla="val 75637"/>
                <a:gd name="adj3" fmla="val 16667"/>
              </a:avLst>
            </a:prstGeom>
            <a:noFill/>
            <a:ln w="50800">
              <a:solidFill>
                <a:srgbClr val="7957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90885FDA-ADEE-BA01-13FD-50189A74E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782" y="3928078"/>
            <a:ext cx="1302935" cy="2160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D3A868-192B-FBD6-5F53-94C1B0EA15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Identify which words share the same final digraph, then write out the words.</a:t>
            </a:r>
          </a:p>
        </p:txBody>
      </p:sp>
    </p:spTree>
    <p:extLst>
      <p:ext uri="{BB962C8B-B14F-4D97-AF65-F5344CB8AC3E}">
        <p14:creationId xmlns:p14="http://schemas.microsoft.com/office/powerpoint/2010/main" val="322224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21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3318392" y="1956080"/>
            <a:ext cx="19415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latin typeface="Sassoon Infant 2023" panose="02000503030000020003" pitchFamily="2" charset="0"/>
              </a:rPr>
              <a:t>tenth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50901A-A061-58C6-D27B-BFA4922114B9}"/>
              </a:ext>
            </a:extLst>
          </p:cNvPr>
          <p:cNvSpPr txBox="1"/>
          <p:nvPr/>
        </p:nvSpPr>
        <p:spPr>
          <a:xfrm>
            <a:off x="3226038" y="3495522"/>
            <a:ext cx="23519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latin typeface="Sassoon Infant 2023" panose="02000503030000020003" pitchFamily="2" charset="0"/>
              </a:rPr>
              <a:t>mouth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D46B73-4D47-52E1-9761-DA2CA03EC038}"/>
              </a:ext>
            </a:extLst>
          </p:cNvPr>
          <p:cNvGrpSpPr/>
          <p:nvPr/>
        </p:nvGrpSpPr>
        <p:grpSpPr>
          <a:xfrm>
            <a:off x="611201" y="2856607"/>
            <a:ext cx="1902695" cy="1216454"/>
            <a:chOff x="1245100" y="3961440"/>
            <a:chExt cx="1902695" cy="121645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272F62-EB10-91A2-8B1F-8ABFB292C197}"/>
                </a:ext>
              </a:extLst>
            </p:cNvPr>
            <p:cNvSpPr txBox="1"/>
            <p:nvPr/>
          </p:nvSpPr>
          <p:spPr>
            <a:xfrm>
              <a:off x="1431662" y="4061835"/>
              <a:ext cx="15419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Infant 2023" panose="02000503030000020003" pitchFamily="2" charset="0"/>
                </a:rPr>
                <a:t>Did you write these three words?</a:t>
              </a:r>
            </a:p>
          </p:txBody>
        </p:sp>
        <p:sp>
          <p:nvSpPr>
            <p:cNvPr id="43" name="Rounded Rectangular Callout 42">
              <a:extLst>
                <a:ext uri="{FF2B5EF4-FFF2-40B4-BE49-F238E27FC236}">
                  <a16:creationId xmlns:a16="http://schemas.microsoft.com/office/drawing/2014/main" id="{4330267A-A215-E5BC-73FB-40D85591F40F}"/>
                </a:ext>
              </a:extLst>
            </p:cNvPr>
            <p:cNvSpPr/>
            <p:nvPr/>
          </p:nvSpPr>
          <p:spPr>
            <a:xfrm>
              <a:off x="1245100" y="3961440"/>
              <a:ext cx="1902695" cy="1216454"/>
            </a:xfrm>
            <a:prstGeom prst="wedgeRoundRectCallout">
              <a:avLst>
                <a:gd name="adj1" fmla="val 4466"/>
                <a:gd name="adj2" fmla="val 75874"/>
                <a:gd name="adj3" fmla="val 16667"/>
              </a:avLst>
            </a:prstGeom>
            <a:noFill/>
            <a:ln w="50800">
              <a:solidFill>
                <a:srgbClr val="FFDD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525A439-6607-92EF-C968-CEC1EAE7F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53" y="4327123"/>
            <a:ext cx="851343" cy="21043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7542AD-BCB3-04D2-42DC-FB639905F55B}"/>
              </a:ext>
            </a:extLst>
          </p:cNvPr>
          <p:cNvSpPr txBox="1"/>
          <p:nvPr/>
        </p:nvSpPr>
        <p:spPr>
          <a:xfrm>
            <a:off x="3544659" y="5121383"/>
            <a:ext cx="17235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latin typeface="Sassoon Infant 2023" panose="02000503030000020003" pitchFamily="2" charset="0"/>
              </a:rPr>
              <a:t>both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F8A6587-ABAE-C5E7-E5CB-3848CD6E8442}"/>
              </a:ext>
            </a:extLst>
          </p:cNvPr>
          <p:cNvGrpSpPr/>
          <p:nvPr/>
        </p:nvGrpSpPr>
        <p:grpSpPr>
          <a:xfrm>
            <a:off x="3556651" y="4375223"/>
            <a:ext cx="1904701" cy="108000"/>
            <a:chOff x="2731732" y="5251815"/>
            <a:chExt cx="1904701" cy="108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69A8170-DA40-457F-730E-D4D63BD960A2}"/>
                </a:ext>
              </a:extLst>
            </p:cNvPr>
            <p:cNvGrpSpPr/>
            <p:nvPr/>
          </p:nvGrpSpPr>
          <p:grpSpPr>
            <a:xfrm>
              <a:off x="2731732" y="5251815"/>
              <a:ext cx="1208939" cy="108000"/>
              <a:chOff x="2261916" y="5355836"/>
              <a:chExt cx="1208939" cy="108000"/>
            </a:xfrm>
          </p:grpSpPr>
          <p:sp>
            <p:nvSpPr>
              <p:cNvPr id="22" name="Rectangle 50">
                <a:extLst>
                  <a:ext uri="{FF2B5EF4-FFF2-40B4-BE49-F238E27FC236}">
                    <a16:creationId xmlns:a16="http://schemas.microsoft.com/office/drawing/2014/main" id="{50D33962-D288-F4B5-34BE-E90CA227B5DA}"/>
                  </a:ext>
                </a:extLst>
              </p:cNvPr>
              <p:cNvSpPr/>
              <p:nvPr/>
            </p:nvSpPr>
            <p:spPr>
              <a:xfrm>
                <a:off x="2718768" y="5355836"/>
                <a:ext cx="752087" cy="108000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lang="en-GB" dirty="0"/>
              </a:p>
            </p:txBody>
          </p:sp>
          <p:sp>
            <p:nvSpPr>
              <p:cNvPr id="23" name="Oval 49">
                <a:extLst>
                  <a:ext uri="{FF2B5EF4-FFF2-40B4-BE49-F238E27FC236}">
                    <a16:creationId xmlns:a16="http://schemas.microsoft.com/office/drawing/2014/main" id="{E3D5476B-84DD-560C-E501-68262E971FB6}"/>
                  </a:ext>
                </a:extLst>
              </p:cNvPr>
              <p:cNvSpPr/>
              <p:nvPr/>
            </p:nvSpPr>
            <p:spPr>
              <a:xfrm>
                <a:off x="2261916" y="5355836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21" name="Rectangle 50">
              <a:extLst>
                <a:ext uri="{FF2B5EF4-FFF2-40B4-BE49-F238E27FC236}">
                  <a16:creationId xmlns:a16="http://schemas.microsoft.com/office/drawing/2014/main" id="{9E678901-730E-F217-E9F4-1A1DA8F01F13}"/>
                </a:ext>
              </a:extLst>
            </p:cNvPr>
            <p:cNvSpPr/>
            <p:nvPr/>
          </p:nvSpPr>
          <p:spPr>
            <a:xfrm>
              <a:off x="4024433" y="5251815"/>
              <a:ext cx="612000" cy="108000"/>
            </a:xfrm>
            <a:prstGeom prst="rect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lang="en-GB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BF47F6C-A79B-92F4-A205-E25A43062AC1}"/>
              </a:ext>
            </a:extLst>
          </p:cNvPr>
          <p:cNvGrpSpPr/>
          <p:nvPr/>
        </p:nvGrpSpPr>
        <p:grpSpPr>
          <a:xfrm>
            <a:off x="3508540" y="2830854"/>
            <a:ext cx="1635374" cy="108000"/>
            <a:chOff x="5083574" y="2511112"/>
            <a:chExt cx="1635374" cy="1080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7DE97FF-42DB-BD51-E2A9-B07574595B19}"/>
                </a:ext>
              </a:extLst>
            </p:cNvPr>
            <p:cNvGrpSpPr/>
            <p:nvPr/>
          </p:nvGrpSpPr>
          <p:grpSpPr>
            <a:xfrm>
              <a:off x="5083574" y="2511112"/>
              <a:ext cx="1635374" cy="108000"/>
              <a:chOff x="2668921" y="5220856"/>
              <a:chExt cx="1635374" cy="108000"/>
            </a:xfrm>
          </p:grpSpPr>
          <p:sp>
            <p:nvSpPr>
              <p:cNvPr id="28" name="Oval 49">
                <a:extLst>
                  <a:ext uri="{FF2B5EF4-FFF2-40B4-BE49-F238E27FC236}">
                    <a16:creationId xmlns:a16="http://schemas.microsoft.com/office/drawing/2014/main" id="{F1E5A2A0-FD6F-59B6-E69B-54C006678CA6}"/>
                  </a:ext>
                </a:extLst>
              </p:cNvPr>
              <p:cNvSpPr/>
              <p:nvPr/>
            </p:nvSpPr>
            <p:spPr>
              <a:xfrm>
                <a:off x="2668921" y="5220856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26" name="Rectangle 50">
                <a:extLst>
                  <a:ext uri="{FF2B5EF4-FFF2-40B4-BE49-F238E27FC236}">
                    <a16:creationId xmlns:a16="http://schemas.microsoft.com/office/drawing/2014/main" id="{CDEAB242-158C-C90E-2060-4108EE504B08}"/>
                  </a:ext>
                </a:extLst>
              </p:cNvPr>
              <p:cNvSpPr/>
              <p:nvPr/>
            </p:nvSpPr>
            <p:spPr>
              <a:xfrm>
                <a:off x="3692295" y="5220856"/>
                <a:ext cx="612000" cy="108000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lang="en-GB" dirty="0"/>
              </a:p>
            </p:txBody>
          </p:sp>
        </p:grpSp>
        <p:sp>
          <p:nvSpPr>
            <p:cNvPr id="30" name="Oval 49">
              <a:extLst>
                <a:ext uri="{FF2B5EF4-FFF2-40B4-BE49-F238E27FC236}">
                  <a16:creationId xmlns:a16="http://schemas.microsoft.com/office/drawing/2014/main" id="{E3636FCB-5DEF-AA9B-FA4C-2047E4688875}"/>
                </a:ext>
              </a:extLst>
            </p:cNvPr>
            <p:cNvSpPr/>
            <p:nvPr/>
          </p:nvSpPr>
          <p:spPr>
            <a:xfrm>
              <a:off x="5388609" y="2511112"/>
              <a:ext cx="108000" cy="108000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31" name="Oval 49">
              <a:extLst>
                <a:ext uri="{FF2B5EF4-FFF2-40B4-BE49-F238E27FC236}">
                  <a16:creationId xmlns:a16="http://schemas.microsoft.com/office/drawing/2014/main" id="{0CBB1A2C-C76C-4D9C-A3F3-B6396EA0FED7}"/>
                </a:ext>
              </a:extLst>
            </p:cNvPr>
            <p:cNvSpPr/>
            <p:nvPr/>
          </p:nvSpPr>
          <p:spPr>
            <a:xfrm>
              <a:off x="5778523" y="2511112"/>
              <a:ext cx="108000" cy="108000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F069988-189D-1284-C8CF-CB5432C001A5}"/>
              </a:ext>
            </a:extLst>
          </p:cNvPr>
          <p:cNvGrpSpPr/>
          <p:nvPr/>
        </p:nvGrpSpPr>
        <p:grpSpPr>
          <a:xfrm>
            <a:off x="3813575" y="6016025"/>
            <a:ext cx="1329437" cy="108000"/>
            <a:chOff x="5388609" y="2511112"/>
            <a:chExt cx="1329437" cy="108000"/>
          </a:xfrm>
        </p:grpSpPr>
        <p:sp>
          <p:nvSpPr>
            <p:cNvPr id="39" name="Rectangle 50">
              <a:extLst>
                <a:ext uri="{FF2B5EF4-FFF2-40B4-BE49-F238E27FC236}">
                  <a16:creationId xmlns:a16="http://schemas.microsoft.com/office/drawing/2014/main" id="{83A1C41B-56A9-CAF5-9F1F-369EEBAE262B}"/>
                </a:ext>
              </a:extLst>
            </p:cNvPr>
            <p:cNvSpPr/>
            <p:nvPr/>
          </p:nvSpPr>
          <p:spPr>
            <a:xfrm>
              <a:off x="6106046" y="2511112"/>
              <a:ext cx="612000" cy="108000"/>
            </a:xfrm>
            <a:prstGeom prst="rect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lang="en-GB" dirty="0"/>
            </a:p>
          </p:txBody>
        </p:sp>
        <p:sp>
          <p:nvSpPr>
            <p:cNvPr id="36" name="Oval 49">
              <a:extLst>
                <a:ext uri="{FF2B5EF4-FFF2-40B4-BE49-F238E27FC236}">
                  <a16:creationId xmlns:a16="http://schemas.microsoft.com/office/drawing/2014/main" id="{463EAF69-8AF9-8D4F-6FF1-7BD9FB903F96}"/>
                </a:ext>
              </a:extLst>
            </p:cNvPr>
            <p:cNvSpPr/>
            <p:nvPr/>
          </p:nvSpPr>
          <p:spPr>
            <a:xfrm>
              <a:off x="5388609" y="2511112"/>
              <a:ext cx="108000" cy="108000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37" name="Oval 49">
              <a:extLst>
                <a:ext uri="{FF2B5EF4-FFF2-40B4-BE49-F238E27FC236}">
                  <a16:creationId xmlns:a16="http://schemas.microsoft.com/office/drawing/2014/main" id="{FA92838E-463F-EFD9-AB65-EE4B05827F36}"/>
                </a:ext>
              </a:extLst>
            </p:cNvPr>
            <p:cNvSpPr/>
            <p:nvPr/>
          </p:nvSpPr>
          <p:spPr>
            <a:xfrm>
              <a:off x="5788571" y="2511112"/>
              <a:ext cx="108000" cy="108000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  <p:grpSp>
        <p:nvGrpSpPr>
          <p:cNvPr id="29709" name="Group 29708">
            <a:extLst>
              <a:ext uri="{FF2B5EF4-FFF2-40B4-BE49-F238E27FC236}">
                <a16:creationId xmlns:a16="http://schemas.microsoft.com/office/drawing/2014/main" id="{AD8F3F01-A07B-947C-C8BE-D64C2C2CD109}"/>
              </a:ext>
            </a:extLst>
          </p:cNvPr>
          <p:cNvGrpSpPr/>
          <p:nvPr/>
        </p:nvGrpSpPr>
        <p:grpSpPr>
          <a:xfrm>
            <a:off x="5768387" y="2218854"/>
            <a:ext cx="5764759" cy="1030641"/>
            <a:chOff x="5814737" y="1815987"/>
            <a:chExt cx="5764759" cy="1030641"/>
          </a:xfrm>
        </p:grpSpPr>
        <p:grpSp>
          <p:nvGrpSpPr>
            <p:cNvPr id="29704" name="Group 29703">
              <a:extLst>
                <a:ext uri="{FF2B5EF4-FFF2-40B4-BE49-F238E27FC236}">
                  <a16:creationId xmlns:a16="http://schemas.microsoft.com/office/drawing/2014/main" id="{0F6DFDE9-F4E0-030F-99A1-7DD8EEA758F2}"/>
                </a:ext>
              </a:extLst>
            </p:cNvPr>
            <p:cNvGrpSpPr/>
            <p:nvPr/>
          </p:nvGrpSpPr>
          <p:grpSpPr>
            <a:xfrm>
              <a:off x="5814737" y="1815987"/>
              <a:ext cx="5764759" cy="612000"/>
              <a:chOff x="6192112" y="1804466"/>
              <a:chExt cx="5764759" cy="612000"/>
            </a:xfrm>
          </p:grpSpPr>
          <p:pic>
            <p:nvPicPr>
              <p:cNvPr id="41" name="Picture 40" descr="Icon&#10;&#10;Description automatically generated">
                <a:extLst>
                  <a:ext uri="{FF2B5EF4-FFF2-40B4-BE49-F238E27FC236}">
                    <a16:creationId xmlns:a16="http://schemas.microsoft.com/office/drawing/2014/main" id="{A7C4A182-6C53-9F77-6347-35BB67AE23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22940" y="1804466"/>
                <a:ext cx="610345" cy="612000"/>
              </a:xfrm>
              <a:prstGeom prst="rect">
                <a:avLst/>
              </a:prstGeom>
            </p:spPr>
          </p:pic>
          <p:pic>
            <p:nvPicPr>
              <p:cNvPr id="44" name="Picture 43" descr="Icon&#10;&#10;Description automatically generated">
                <a:extLst>
                  <a:ext uri="{FF2B5EF4-FFF2-40B4-BE49-F238E27FC236}">
                    <a16:creationId xmlns:a16="http://schemas.microsoft.com/office/drawing/2014/main" id="{65B1CE52-1F75-E961-CC1C-93C309EB1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95730" y="1804466"/>
                <a:ext cx="422836" cy="612000"/>
              </a:xfrm>
              <a:prstGeom prst="rect">
                <a:avLst/>
              </a:prstGeom>
            </p:spPr>
          </p:pic>
          <p:pic>
            <p:nvPicPr>
              <p:cNvPr id="49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6CAB9658-11D3-37C4-284D-EA8DC55E5D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08349" y="1804466"/>
                <a:ext cx="460564" cy="612000"/>
              </a:xfrm>
              <a:prstGeom prst="rect">
                <a:avLst/>
              </a:prstGeom>
            </p:spPr>
          </p:pic>
          <p:pic>
            <p:nvPicPr>
              <p:cNvPr id="56" name="Picture 55" descr="Icon&#10;&#10;Description automatically generated">
                <a:extLst>
                  <a:ext uri="{FF2B5EF4-FFF2-40B4-BE49-F238E27FC236}">
                    <a16:creationId xmlns:a16="http://schemas.microsoft.com/office/drawing/2014/main" id="{39B05060-8FA8-BFA5-6108-A3CA6D5382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57916" y="1804466"/>
                <a:ext cx="438207" cy="612000"/>
              </a:xfrm>
              <a:prstGeom prst="rect">
                <a:avLst/>
              </a:prstGeom>
            </p:spPr>
          </p:pic>
          <p:pic>
            <p:nvPicPr>
              <p:cNvPr id="60" name="Picture 59" descr="Icon&#10;&#10;Description automatically generated">
                <a:extLst>
                  <a:ext uri="{FF2B5EF4-FFF2-40B4-BE49-F238E27FC236}">
                    <a16:creationId xmlns:a16="http://schemas.microsoft.com/office/drawing/2014/main" id="{6B191CF2-26CA-C96C-DACA-C0BA09D888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92112" y="1804466"/>
                <a:ext cx="438987" cy="612000"/>
              </a:xfrm>
              <a:prstGeom prst="rect">
                <a:avLst/>
              </a:prstGeom>
            </p:spPr>
          </p:pic>
          <p:pic>
            <p:nvPicPr>
              <p:cNvPr id="62" name="Picture 61" descr="Icon&#10;&#10;Description automatically generated">
                <a:extLst>
                  <a:ext uri="{FF2B5EF4-FFF2-40B4-BE49-F238E27FC236}">
                    <a16:creationId xmlns:a16="http://schemas.microsoft.com/office/drawing/2014/main" id="{6059EF39-4CC1-FC31-9E7E-CCFC2DB7E6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60102" y="1804466"/>
                <a:ext cx="335613" cy="612000"/>
              </a:xfrm>
              <a:prstGeom prst="rect">
                <a:avLst/>
              </a:prstGeom>
            </p:spPr>
          </p:pic>
          <p:pic>
            <p:nvPicPr>
              <p:cNvPr id="29696" name="Picture 29695" descr="Icon&#10;&#10;Description automatically generated with low confidence">
                <a:extLst>
                  <a:ext uri="{FF2B5EF4-FFF2-40B4-BE49-F238E27FC236}">
                    <a16:creationId xmlns:a16="http://schemas.microsoft.com/office/drawing/2014/main" id="{540BAB1E-9D50-93C5-E11F-0FB3F7C21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22532" y="1804466"/>
                <a:ext cx="459000" cy="612000"/>
              </a:xfrm>
              <a:prstGeom prst="rect">
                <a:avLst/>
              </a:prstGeom>
            </p:spPr>
          </p:pic>
          <p:pic>
            <p:nvPicPr>
              <p:cNvPr id="29699" name="Picture 29698" descr="A picture containing text, clock, gauge&#10;&#10;Description automatically generated">
                <a:extLst>
                  <a:ext uri="{FF2B5EF4-FFF2-40B4-BE49-F238E27FC236}">
                    <a16:creationId xmlns:a16="http://schemas.microsoft.com/office/drawing/2014/main" id="{36F14301-25DC-BC82-6A23-E0B681746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245383" y="1804466"/>
                <a:ext cx="589332" cy="612000"/>
              </a:xfrm>
              <a:prstGeom prst="rect">
                <a:avLst/>
              </a:prstGeom>
            </p:spPr>
          </p:pic>
          <p:pic>
            <p:nvPicPr>
              <p:cNvPr id="29701" name="Picture 29700" descr="Icon&#10;&#10;Description automatically generated">
                <a:extLst>
                  <a:ext uri="{FF2B5EF4-FFF2-40B4-BE49-F238E27FC236}">
                    <a16:creationId xmlns:a16="http://schemas.microsoft.com/office/drawing/2014/main" id="{477E5741-2C5A-C33F-DD14-9171C79474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961532" y="1804466"/>
                <a:ext cx="443896" cy="612000"/>
              </a:xfrm>
              <a:prstGeom prst="rect">
                <a:avLst/>
              </a:prstGeom>
            </p:spPr>
          </p:pic>
          <p:pic>
            <p:nvPicPr>
              <p:cNvPr id="29703" name="Picture 29702" descr="Icon&#10;&#10;Description automatically generated">
                <a:extLst>
                  <a:ext uri="{FF2B5EF4-FFF2-40B4-BE49-F238E27FC236}">
                    <a16:creationId xmlns:a16="http://schemas.microsoft.com/office/drawing/2014/main" id="{2DD35787-30A0-4A60-191A-7855BE4411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532249" y="1804466"/>
                <a:ext cx="424622" cy="612000"/>
              </a:xfrm>
              <a:prstGeom prst="rect">
                <a:avLst/>
              </a:prstGeom>
            </p:spPr>
          </p:pic>
        </p:grpSp>
        <p:cxnSp>
          <p:nvCxnSpPr>
            <p:cNvPr id="29706" name="Straight Arrow Connector 29705">
              <a:extLst>
                <a:ext uri="{FF2B5EF4-FFF2-40B4-BE49-F238E27FC236}">
                  <a16:creationId xmlns:a16="http://schemas.microsoft.com/office/drawing/2014/main" id="{2333AE97-B144-00FF-E5BB-8A02F32CEA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12530" y="2463453"/>
              <a:ext cx="0" cy="38317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710" name="Picture 29709" descr="Logo&#10;&#10;Description automatically generated">
            <a:extLst>
              <a:ext uri="{FF2B5EF4-FFF2-40B4-BE49-F238E27FC236}">
                <a16:creationId xmlns:a16="http://schemas.microsoft.com/office/drawing/2014/main" id="{3F48B970-7F50-66B7-C1F6-1B9E776203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36377" y="3633916"/>
            <a:ext cx="2093148" cy="764882"/>
          </a:xfrm>
          <a:prstGeom prst="rect">
            <a:avLst/>
          </a:prstGeom>
        </p:spPr>
      </p:pic>
      <p:grpSp>
        <p:nvGrpSpPr>
          <p:cNvPr id="29715" name="Group 29714">
            <a:extLst>
              <a:ext uri="{FF2B5EF4-FFF2-40B4-BE49-F238E27FC236}">
                <a16:creationId xmlns:a16="http://schemas.microsoft.com/office/drawing/2014/main" id="{E7DE02C3-35D1-993D-7E85-EA01ACDECB78}"/>
              </a:ext>
            </a:extLst>
          </p:cNvPr>
          <p:cNvGrpSpPr/>
          <p:nvPr/>
        </p:nvGrpSpPr>
        <p:grpSpPr>
          <a:xfrm>
            <a:off x="7102147" y="5121381"/>
            <a:ext cx="3161607" cy="1107998"/>
            <a:chOff x="7650541" y="5189433"/>
            <a:chExt cx="3161607" cy="1107998"/>
          </a:xfrm>
        </p:grpSpPr>
        <p:grpSp>
          <p:nvGrpSpPr>
            <p:cNvPr id="29711" name="Group 29710">
              <a:extLst>
                <a:ext uri="{FF2B5EF4-FFF2-40B4-BE49-F238E27FC236}">
                  <a16:creationId xmlns:a16="http://schemas.microsoft.com/office/drawing/2014/main" id="{EAA8EA2A-9FAF-1459-4755-D4E6E7F99CEF}"/>
                </a:ext>
              </a:extLst>
            </p:cNvPr>
            <p:cNvGrpSpPr/>
            <p:nvPr/>
          </p:nvGrpSpPr>
          <p:grpSpPr>
            <a:xfrm>
              <a:off x="7650541" y="5189433"/>
              <a:ext cx="3161607" cy="1107998"/>
              <a:chOff x="9550461" y="2053910"/>
              <a:chExt cx="2008678" cy="720001"/>
            </a:xfrm>
          </p:grpSpPr>
          <p:pic>
            <p:nvPicPr>
              <p:cNvPr id="29712" name="Picture 29711" descr="Icon&#10;&#10;Description automatically generated">
                <a:extLst>
                  <a:ext uri="{FF2B5EF4-FFF2-40B4-BE49-F238E27FC236}">
                    <a16:creationId xmlns:a16="http://schemas.microsoft.com/office/drawing/2014/main" id="{0DE2A96A-C48E-2A21-6E06-86B1574F75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918657" y="2053911"/>
                <a:ext cx="640482" cy="720000"/>
              </a:xfrm>
              <a:prstGeom prst="rect">
                <a:avLst/>
              </a:prstGeom>
            </p:spPr>
          </p:pic>
          <p:pic>
            <p:nvPicPr>
              <p:cNvPr id="29713" name="Picture 29712" descr="Icon&#10;&#10;Description automatically generated">
                <a:extLst>
                  <a:ext uri="{FF2B5EF4-FFF2-40B4-BE49-F238E27FC236}">
                    <a16:creationId xmlns:a16="http://schemas.microsoft.com/office/drawing/2014/main" id="{CDF2FE5D-70B0-2CD0-3146-15BAE2079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550461" y="2053910"/>
                <a:ext cx="635478" cy="720000"/>
              </a:xfrm>
              <a:prstGeom prst="rect">
                <a:avLst/>
              </a:prstGeom>
            </p:spPr>
          </p:pic>
        </p:grpSp>
        <p:sp>
          <p:nvSpPr>
            <p:cNvPr id="29714" name="TextBox 29713">
              <a:extLst>
                <a:ext uri="{FF2B5EF4-FFF2-40B4-BE49-F238E27FC236}">
                  <a16:creationId xmlns:a16="http://schemas.microsoft.com/office/drawing/2014/main" id="{4F53C311-9DB7-649C-B54A-CEF753B48267}"/>
                </a:ext>
              </a:extLst>
            </p:cNvPr>
            <p:cNvSpPr txBox="1"/>
            <p:nvPr/>
          </p:nvSpPr>
          <p:spPr>
            <a:xfrm>
              <a:off x="8944316" y="5281767"/>
              <a:ext cx="56618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5400" b="1" i="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+</a:t>
              </a:r>
            </a:p>
          </p:txBody>
        </p:sp>
      </p:grpSp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E567A764-3A47-DD55-0977-983AB9FA451B}"/>
              </a:ext>
            </a:extLst>
          </p:cNvPr>
          <p:cNvSpPr txBox="1">
            <a:spLocks/>
          </p:cNvSpPr>
          <p:nvPr/>
        </p:nvSpPr>
        <p:spPr>
          <a:xfrm>
            <a:off x="3494880" y="235339"/>
            <a:ext cx="5202237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assoon Infant 2023" panose="0200050303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Which Words?</a:t>
            </a:r>
            <a:endParaRPr lang="en-US" dirty="0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C96F576C-6034-6F41-5464-8E3647DB8A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12145" y="550982"/>
            <a:ext cx="7767706" cy="749135"/>
          </a:xfrm>
        </p:spPr>
        <p:txBody>
          <a:bodyPr/>
          <a:lstStyle/>
          <a:p>
            <a:r>
              <a:rPr lang="en-US" dirty="0"/>
              <a:t>Identify which words share the same final digraph, then write out the words.</a:t>
            </a:r>
          </a:p>
        </p:txBody>
      </p:sp>
    </p:spTree>
    <p:extLst>
      <p:ext uri="{BB962C8B-B14F-4D97-AF65-F5344CB8AC3E}">
        <p14:creationId xmlns:p14="http://schemas.microsoft.com/office/powerpoint/2010/main" val="588394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22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EE680921-2D7D-AE34-54EE-5CDEDC45A527}"/>
              </a:ext>
            </a:extLst>
          </p:cNvPr>
          <p:cNvSpPr txBox="1">
            <a:spLocks/>
          </p:cNvSpPr>
          <p:nvPr/>
        </p:nvSpPr>
        <p:spPr>
          <a:xfrm>
            <a:off x="3494880" y="235339"/>
            <a:ext cx="5202237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assoon Infant 2023" panose="0200050303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Which Words?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71E4AA6-6399-5E12-9E89-DE33966E3F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12145" y="550982"/>
            <a:ext cx="7767706" cy="749135"/>
          </a:xfrm>
        </p:spPr>
        <p:txBody>
          <a:bodyPr/>
          <a:lstStyle/>
          <a:p>
            <a:r>
              <a:rPr lang="en-US" dirty="0"/>
              <a:t>Identify which words share the same final digraph, then write out the words.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BC0BD3-07D0-330A-9EE5-A95EDA3DBA79}"/>
              </a:ext>
            </a:extLst>
          </p:cNvPr>
          <p:cNvGrpSpPr/>
          <p:nvPr/>
        </p:nvGrpSpPr>
        <p:grpSpPr>
          <a:xfrm>
            <a:off x="4661666" y="2394009"/>
            <a:ext cx="3268079" cy="1632102"/>
            <a:chOff x="1578351" y="3677628"/>
            <a:chExt cx="3268079" cy="163210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AAA2CBC-9A41-2D1C-5976-9C70A9546B74}"/>
                </a:ext>
              </a:extLst>
            </p:cNvPr>
            <p:cNvSpPr txBox="1"/>
            <p:nvPr/>
          </p:nvSpPr>
          <p:spPr>
            <a:xfrm>
              <a:off x="1578351" y="3893514"/>
              <a:ext cx="3268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Sassoon Infant 2023" panose="02000503030000020003" pitchFamily="2" charset="0"/>
                </a:rPr>
                <a:t>Which of this week’s words have the final digraph ‘sh’?</a:t>
              </a:r>
            </a:p>
          </p:txBody>
        </p:sp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id="{486471A2-B199-1E94-E801-63729C7F6F52}"/>
                </a:ext>
              </a:extLst>
            </p:cNvPr>
            <p:cNvSpPr/>
            <p:nvPr/>
          </p:nvSpPr>
          <p:spPr>
            <a:xfrm>
              <a:off x="1578351" y="3677628"/>
              <a:ext cx="3268079" cy="1632102"/>
            </a:xfrm>
            <a:prstGeom prst="wedgeRoundRectCallout">
              <a:avLst>
                <a:gd name="adj1" fmla="val -36820"/>
                <a:gd name="adj2" fmla="val 75637"/>
                <a:gd name="adj3" fmla="val 16667"/>
              </a:avLst>
            </a:prstGeom>
            <a:noFill/>
            <a:ln w="50800">
              <a:solidFill>
                <a:srgbClr val="7957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6BE554E5-CFE2-B942-8B54-2CEB24387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782" y="3928078"/>
            <a:ext cx="130293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42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23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3805187" y="1926659"/>
            <a:ext cx="22878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latin typeface="Sassoon Infant 2023" panose="02000503030000020003" pitchFamily="2" charset="0"/>
              </a:rPr>
              <a:t>smash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50901A-A061-58C6-D27B-BFA4922114B9}"/>
              </a:ext>
            </a:extLst>
          </p:cNvPr>
          <p:cNvSpPr txBox="1"/>
          <p:nvPr/>
        </p:nvSpPr>
        <p:spPr>
          <a:xfrm>
            <a:off x="3922207" y="3599778"/>
            <a:ext cx="20537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latin typeface="Sassoon Infant 2023" panose="02000503030000020003" pitchFamily="2" charset="0"/>
              </a:rPr>
              <a:t>brush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7542AD-BCB3-04D2-42DC-FB639905F55B}"/>
              </a:ext>
            </a:extLst>
          </p:cNvPr>
          <p:cNvSpPr txBox="1"/>
          <p:nvPr/>
        </p:nvSpPr>
        <p:spPr>
          <a:xfrm>
            <a:off x="4100941" y="5133571"/>
            <a:ext cx="16962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latin typeface="Sassoon Infant 2023" panose="02000503030000020003" pitchFamily="2" charset="0"/>
              </a:rPr>
              <a:t>wish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84564F-7727-6E12-B4D6-14EB22B2A48D}"/>
              </a:ext>
            </a:extLst>
          </p:cNvPr>
          <p:cNvGrpSpPr/>
          <p:nvPr/>
        </p:nvGrpSpPr>
        <p:grpSpPr>
          <a:xfrm>
            <a:off x="3992941" y="2812775"/>
            <a:ext cx="1998864" cy="108000"/>
            <a:chOff x="4137680" y="5100398"/>
            <a:chExt cx="1998864" cy="10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B3EE33-A7D6-9261-EF37-E2EC4FE9E431}"/>
                </a:ext>
              </a:extLst>
            </p:cNvPr>
            <p:cNvGrpSpPr/>
            <p:nvPr/>
          </p:nvGrpSpPr>
          <p:grpSpPr>
            <a:xfrm>
              <a:off x="4137680" y="5100398"/>
              <a:ext cx="1998864" cy="108000"/>
              <a:chOff x="7298716" y="5272431"/>
              <a:chExt cx="1998864" cy="108000"/>
            </a:xfrm>
          </p:grpSpPr>
          <p:grpSp>
            <p:nvGrpSpPr>
              <p:cNvPr id="9" name="Group 47">
                <a:extLst>
                  <a:ext uri="{FF2B5EF4-FFF2-40B4-BE49-F238E27FC236}">
                    <a16:creationId xmlns:a16="http://schemas.microsoft.com/office/drawing/2014/main" id="{0F6F8746-A848-B763-1FD1-CCF6C5F1A560}"/>
                  </a:ext>
                </a:extLst>
              </p:cNvPr>
              <p:cNvGrpSpPr/>
              <p:nvPr/>
            </p:nvGrpSpPr>
            <p:grpSpPr>
              <a:xfrm>
                <a:off x="8294386" y="5272431"/>
                <a:ext cx="1003194" cy="108000"/>
                <a:chOff x="1020445" y="-235559"/>
                <a:chExt cx="1003194" cy="107999"/>
              </a:xfrm>
            </p:grpSpPr>
            <p:sp>
              <p:nvSpPr>
                <p:cNvPr id="12" name="Oval 49">
                  <a:extLst>
                    <a:ext uri="{FF2B5EF4-FFF2-40B4-BE49-F238E27FC236}">
                      <a16:creationId xmlns:a16="http://schemas.microsoft.com/office/drawing/2014/main" id="{E7A45C98-D21E-13A7-F670-0CD5A7E9932D}"/>
                    </a:ext>
                  </a:extLst>
                </p:cNvPr>
                <p:cNvSpPr/>
                <p:nvPr/>
              </p:nvSpPr>
              <p:spPr>
                <a:xfrm>
                  <a:off x="1020445" y="-235559"/>
                  <a:ext cx="108000" cy="107999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 dirty="0"/>
                </a:p>
              </p:txBody>
            </p:sp>
            <p:sp>
              <p:nvSpPr>
                <p:cNvPr id="13" name="Rectangle 50">
                  <a:extLst>
                    <a:ext uri="{FF2B5EF4-FFF2-40B4-BE49-F238E27FC236}">
                      <a16:creationId xmlns:a16="http://schemas.microsoft.com/office/drawing/2014/main" id="{49D4C277-B94E-908F-A214-420C94CE976C}"/>
                    </a:ext>
                  </a:extLst>
                </p:cNvPr>
                <p:cNvSpPr/>
                <p:nvPr/>
              </p:nvSpPr>
              <p:spPr>
                <a:xfrm>
                  <a:off x="1303639" y="-235559"/>
                  <a:ext cx="720000" cy="107999"/>
                </a:xfrm>
                <a:prstGeom prst="rect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 dirty="0"/>
                </a:p>
              </p:txBody>
            </p:sp>
          </p:grpSp>
          <p:sp>
            <p:nvSpPr>
              <p:cNvPr id="10" name="Oval 49">
                <a:extLst>
                  <a:ext uri="{FF2B5EF4-FFF2-40B4-BE49-F238E27FC236}">
                    <a16:creationId xmlns:a16="http://schemas.microsoft.com/office/drawing/2014/main" id="{CA3D8942-7022-73B1-F229-418ABBB03651}"/>
                  </a:ext>
                </a:extLst>
              </p:cNvPr>
              <p:cNvSpPr/>
              <p:nvPr/>
            </p:nvSpPr>
            <p:spPr>
              <a:xfrm>
                <a:off x="7298716" y="5272431"/>
                <a:ext cx="108000" cy="108000"/>
              </a:xfrm>
              <a:prstGeom prst="ellipse">
                <a:avLst/>
              </a:prstGeom>
              <a:solidFill>
                <a:srgbClr val="FF37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7" name="Oval 49">
              <a:extLst>
                <a:ext uri="{FF2B5EF4-FFF2-40B4-BE49-F238E27FC236}">
                  <a16:creationId xmlns:a16="http://schemas.microsoft.com/office/drawing/2014/main" id="{0D6A3755-20F4-CC9C-D3D7-40579AF695D7}"/>
                </a:ext>
              </a:extLst>
            </p:cNvPr>
            <p:cNvSpPr/>
            <p:nvPr/>
          </p:nvSpPr>
          <p:spPr>
            <a:xfrm>
              <a:off x="4611456" y="5100398"/>
              <a:ext cx="108000" cy="108000"/>
            </a:xfrm>
            <a:prstGeom prst="ellipse">
              <a:avLst/>
            </a:prstGeom>
            <a:solidFill>
              <a:srgbClr val="FF37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78644D-2610-F2AC-9968-B7770D93E31D}"/>
              </a:ext>
            </a:extLst>
          </p:cNvPr>
          <p:cNvGrpSpPr/>
          <p:nvPr/>
        </p:nvGrpSpPr>
        <p:grpSpPr>
          <a:xfrm>
            <a:off x="4162059" y="4495733"/>
            <a:ext cx="1716683" cy="108000"/>
            <a:chOff x="3996141" y="5100899"/>
            <a:chExt cx="1716683" cy="1080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4BA6E8B-639D-5911-91EF-A68114D0165A}"/>
                </a:ext>
              </a:extLst>
            </p:cNvPr>
            <p:cNvGrpSpPr/>
            <p:nvPr/>
          </p:nvGrpSpPr>
          <p:grpSpPr>
            <a:xfrm>
              <a:off x="3996141" y="5100899"/>
              <a:ext cx="1716683" cy="108000"/>
              <a:chOff x="7157177" y="5272932"/>
              <a:chExt cx="1716683" cy="108000"/>
            </a:xfrm>
          </p:grpSpPr>
          <p:grpSp>
            <p:nvGrpSpPr>
              <p:cNvPr id="25" name="Group 47">
                <a:extLst>
                  <a:ext uri="{FF2B5EF4-FFF2-40B4-BE49-F238E27FC236}">
                    <a16:creationId xmlns:a16="http://schemas.microsoft.com/office/drawing/2014/main" id="{F57A5E7F-7540-7644-7BF8-910CF4B9AA1D}"/>
                  </a:ext>
                </a:extLst>
              </p:cNvPr>
              <p:cNvGrpSpPr/>
              <p:nvPr/>
            </p:nvGrpSpPr>
            <p:grpSpPr>
              <a:xfrm>
                <a:off x="7863284" y="5272932"/>
                <a:ext cx="1010576" cy="108000"/>
                <a:chOff x="589343" y="-235058"/>
                <a:chExt cx="1010576" cy="107999"/>
              </a:xfrm>
            </p:grpSpPr>
            <p:sp>
              <p:nvSpPr>
                <p:cNvPr id="34" name="Oval 49">
                  <a:extLst>
                    <a:ext uri="{FF2B5EF4-FFF2-40B4-BE49-F238E27FC236}">
                      <a16:creationId xmlns:a16="http://schemas.microsoft.com/office/drawing/2014/main" id="{79CE2FA4-4ED6-E48F-E4A4-8844409C5C8D}"/>
                    </a:ext>
                  </a:extLst>
                </p:cNvPr>
                <p:cNvSpPr/>
                <p:nvPr/>
              </p:nvSpPr>
              <p:spPr>
                <a:xfrm>
                  <a:off x="589343" y="-235058"/>
                  <a:ext cx="108000" cy="107999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 dirty="0"/>
                </a:p>
              </p:txBody>
            </p:sp>
            <p:sp>
              <p:nvSpPr>
                <p:cNvPr id="35" name="Rectangle 50">
                  <a:extLst>
                    <a:ext uri="{FF2B5EF4-FFF2-40B4-BE49-F238E27FC236}">
                      <a16:creationId xmlns:a16="http://schemas.microsoft.com/office/drawing/2014/main" id="{B6D61BA3-4A47-19B2-BCB2-FCD00D2251C1}"/>
                    </a:ext>
                  </a:extLst>
                </p:cNvPr>
                <p:cNvSpPr/>
                <p:nvPr/>
              </p:nvSpPr>
              <p:spPr>
                <a:xfrm>
                  <a:off x="879919" y="-235058"/>
                  <a:ext cx="720000" cy="107999"/>
                </a:xfrm>
                <a:prstGeom prst="rect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 dirty="0"/>
                </a:p>
              </p:txBody>
            </p:sp>
          </p:grpSp>
          <p:sp>
            <p:nvSpPr>
              <p:cNvPr id="27" name="Oval 49">
                <a:extLst>
                  <a:ext uri="{FF2B5EF4-FFF2-40B4-BE49-F238E27FC236}">
                    <a16:creationId xmlns:a16="http://schemas.microsoft.com/office/drawing/2014/main" id="{37D9B9A3-23E6-2E4B-DB12-800DC31A6D71}"/>
                  </a:ext>
                </a:extLst>
              </p:cNvPr>
              <p:cNvSpPr/>
              <p:nvPr/>
            </p:nvSpPr>
            <p:spPr>
              <a:xfrm>
                <a:off x="7157177" y="5272932"/>
                <a:ext cx="108000" cy="108000"/>
              </a:xfrm>
              <a:prstGeom prst="ellipse">
                <a:avLst/>
              </a:prstGeom>
              <a:solidFill>
                <a:srgbClr val="FF37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20" name="Oval 49">
              <a:extLst>
                <a:ext uri="{FF2B5EF4-FFF2-40B4-BE49-F238E27FC236}">
                  <a16:creationId xmlns:a16="http://schemas.microsoft.com/office/drawing/2014/main" id="{C105AB8C-60CD-9057-3BD6-CBC74457224B}"/>
                </a:ext>
              </a:extLst>
            </p:cNvPr>
            <p:cNvSpPr/>
            <p:nvPr/>
          </p:nvSpPr>
          <p:spPr>
            <a:xfrm>
              <a:off x="4350797" y="5100899"/>
              <a:ext cx="108000" cy="108000"/>
            </a:xfrm>
            <a:prstGeom prst="ellipse">
              <a:avLst/>
            </a:prstGeom>
            <a:solidFill>
              <a:srgbClr val="FF37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67337BE-5BC5-26A8-19C5-344678E78E26}"/>
              </a:ext>
            </a:extLst>
          </p:cNvPr>
          <p:cNvGrpSpPr/>
          <p:nvPr/>
        </p:nvGrpSpPr>
        <p:grpSpPr>
          <a:xfrm>
            <a:off x="4429795" y="6021456"/>
            <a:ext cx="1243120" cy="108000"/>
            <a:chOff x="4516320" y="5100234"/>
            <a:chExt cx="1243120" cy="108000"/>
          </a:xfrm>
        </p:grpSpPr>
        <p:grpSp>
          <p:nvGrpSpPr>
            <p:cNvPr id="40" name="Group 47">
              <a:extLst>
                <a:ext uri="{FF2B5EF4-FFF2-40B4-BE49-F238E27FC236}">
                  <a16:creationId xmlns:a16="http://schemas.microsoft.com/office/drawing/2014/main" id="{D4E4074E-7866-3CCF-0A2E-FF1D9394A10A}"/>
                </a:ext>
              </a:extLst>
            </p:cNvPr>
            <p:cNvGrpSpPr/>
            <p:nvPr/>
          </p:nvGrpSpPr>
          <p:grpSpPr>
            <a:xfrm>
              <a:off x="4912829" y="5100234"/>
              <a:ext cx="846611" cy="108000"/>
              <a:chOff x="799924" y="-235723"/>
              <a:chExt cx="846611" cy="107999"/>
            </a:xfrm>
          </p:grpSpPr>
          <p:sp>
            <p:nvSpPr>
              <p:cNvPr id="45" name="Oval 49">
                <a:extLst>
                  <a:ext uri="{FF2B5EF4-FFF2-40B4-BE49-F238E27FC236}">
                    <a16:creationId xmlns:a16="http://schemas.microsoft.com/office/drawing/2014/main" id="{80407AEE-461E-CF97-966B-1AF45011F31E}"/>
                  </a:ext>
                </a:extLst>
              </p:cNvPr>
              <p:cNvSpPr/>
              <p:nvPr/>
            </p:nvSpPr>
            <p:spPr>
              <a:xfrm>
                <a:off x="799924" y="-235723"/>
                <a:ext cx="108000" cy="107999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47" name="Rectangle 50">
                <a:extLst>
                  <a:ext uri="{FF2B5EF4-FFF2-40B4-BE49-F238E27FC236}">
                    <a16:creationId xmlns:a16="http://schemas.microsoft.com/office/drawing/2014/main" id="{8149265F-30D8-73BF-5B39-28A9BE570271}"/>
                  </a:ext>
                </a:extLst>
              </p:cNvPr>
              <p:cNvSpPr/>
              <p:nvPr/>
            </p:nvSpPr>
            <p:spPr>
              <a:xfrm>
                <a:off x="962535" y="-235723"/>
                <a:ext cx="684000" cy="107999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42" name="Oval 49">
              <a:extLst>
                <a:ext uri="{FF2B5EF4-FFF2-40B4-BE49-F238E27FC236}">
                  <a16:creationId xmlns:a16="http://schemas.microsoft.com/office/drawing/2014/main" id="{2281E2B8-68D9-0AB7-4922-127AD75E9828}"/>
                </a:ext>
              </a:extLst>
            </p:cNvPr>
            <p:cNvSpPr/>
            <p:nvPr/>
          </p:nvSpPr>
          <p:spPr>
            <a:xfrm>
              <a:off x="4516320" y="5100234"/>
              <a:ext cx="108000" cy="108000"/>
            </a:xfrm>
            <a:prstGeom prst="ellipse">
              <a:avLst/>
            </a:prstGeom>
            <a:solidFill>
              <a:srgbClr val="3373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AE190964-A5BA-A5E1-792F-342BEFD0A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224" y="1865241"/>
            <a:ext cx="1989762" cy="138451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70B221F-8E74-7E1B-7125-5A4405B21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22932">
            <a:off x="8150763" y="3149510"/>
            <a:ext cx="861573" cy="1945672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8D95892A-C8C6-64F2-9139-4EAD62155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5753" y="5118947"/>
            <a:ext cx="1564703" cy="1265931"/>
          </a:xfrm>
          <a:prstGeom prst="rect">
            <a:avLst/>
          </a:prstGeom>
        </p:spPr>
      </p:pic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CD0CFC27-90CF-58C8-CEA8-78D1A5715B2C}"/>
              </a:ext>
            </a:extLst>
          </p:cNvPr>
          <p:cNvSpPr txBox="1">
            <a:spLocks/>
          </p:cNvSpPr>
          <p:nvPr/>
        </p:nvSpPr>
        <p:spPr>
          <a:xfrm>
            <a:off x="3494880" y="235339"/>
            <a:ext cx="5202237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assoon Infant 2023" panose="0200050303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Which Words?</a:t>
            </a:r>
            <a:endParaRPr lang="en-US" dirty="0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2364926-16A0-0B59-E855-AF5F8FF132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12145" y="550982"/>
            <a:ext cx="7767706" cy="749135"/>
          </a:xfrm>
        </p:spPr>
        <p:txBody>
          <a:bodyPr/>
          <a:lstStyle/>
          <a:p>
            <a:r>
              <a:rPr lang="en-US" dirty="0"/>
              <a:t>Identify which words share the same final digraph, then write out the words.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58FBE4-BAAA-4AE8-3B10-E761DFC19F62}"/>
              </a:ext>
            </a:extLst>
          </p:cNvPr>
          <p:cNvGrpSpPr/>
          <p:nvPr/>
        </p:nvGrpSpPr>
        <p:grpSpPr>
          <a:xfrm>
            <a:off x="611201" y="2856607"/>
            <a:ext cx="1902695" cy="1216454"/>
            <a:chOff x="1245100" y="3961440"/>
            <a:chExt cx="1902695" cy="12164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AB29E4-6229-17D7-C95A-398D07436ABB}"/>
                </a:ext>
              </a:extLst>
            </p:cNvPr>
            <p:cNvSpPr txBox="1"/>
            <p:nvPr/>
          </p:nvSpPr>
          <p:spPr>
            <a:xfrm>
              <a:off x="1431662" y="4061835"/>
              <a:ext cx="15419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Infant 2023" panose="02000503030000020003" pitchFamily="2" charset="0"/>
                </a:rPr>
                <a:t>Did you write these three words?</a:t>
              </a:r>
            </a:p>
          </p:txBody>
        </p:sp>
        <p:sp>
          <p:nvSpPr>
            <p:cNvPr id="18" name="Rounded Rectangular Callout 17">
              <a:extLst>
                <a:ext uri="{FF2B5EF4-FFF2-40B4-BE49-F238E27FC236}">
                  <a16:creationId xmlns:a16="http://schemas.microsoft.com/office/drawing/2014/main" id="{927FB9A9-A166-4A17-AB61-96276811BA94}"/>
                </a:ext>
              </a:extLst>
            </p:cNvPr>
            <p:cNvSpPr/>
            <p:nvPr/>
          </p:nvSpPr>
          <p:spPr>
            <a:xfrm>
              <a:off x="1245100" y="3961440"/>
              <a:ext cx="1902695" cy="1216454"/>
            </a:xfrm>
            <a:prstGeom prst="wedgeRoundRectCallout">
              <a:avLst>
                <a:gd name="adj1" fmla="val 4466"/>
                <a:gd name="adj2" fmla="val 75874"/>
                <a:gd name="adj3" fmla="val 16667"/>
              </a:avLst>
            </a:prstGeom>
            <a:noFill/>
            <a:ln w="50800">
              <a:solidFill>
                <a:srgbClr val="FFDD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DCF92B0-548A-5C76-4023-4F376409D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453" y="4327123"/>
            <a:ext cx="851343" cy="210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12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24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23EB570F-2514-739E-21B7-274CB08BD894}"/>
              </a:ext>
            </a:extLst>
          </p:cNvPr>
          <p:cNvSpPr txBox="1">
            <a:spLocks/>
          </p:cNvSpPr>
          <p:nvPr/>
        </p:nvSpPr>
        <p:spPr>
          <a:xfrm>
            <a:off x="3494880" y="235339"/>
            <a:ext cx="5202237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assoon Infant 2023" panose="0200050303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Which Words?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81A7B8C-19EA-C537-2BDB-261115A520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12145" y="550982"/>
            <a:ext cx="7767706" cy="749135"/>
          </a:xfrm>
        </p:spPr>
        <p:txBody>
          <a:bodyPr/>
          <a:lstStyle/>
          <a:p>
            <a:r>
              <a:rPr lang="en-US" dirty="0"/>
              <a:t>Identify which words share the same final digraph, then write out the words.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F7D8D8-841E-A366-854B-C080077E1EBE}"/>
              </a:ext>
            </a:extLst>
          </p:cNvPr>
          <p:cNvGrpSpPr/>
          <p:nvPr/>
        </p:nvGrpSpPr>
        <p:grpSpPr>
          <a:xfrm>
            <a:off x="4661666" y="2394009"/>
            <a:ext cx="3268079" cy="1632102"/>
            <a:chOff x="1578351" y="3677628"/>
            <a:chExt cx="3268079" cy="163210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B6F02F7-C79B-094B-3756-37769E56FAB8}"/>
                </a:ext>
              </a:extLst>
            </p:cNvPr>
            <p:cNvSpPr txBox="1"/>
            <p:nvPr/>
          </p:nvSpPr>
          <p:spPr>
            <a:xfrm>
              <a:off x="1578351" y="3893514"/>
              <a:ext cx="3268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Sassoon Infant 2023" panose="02000503030000020003" pitchFamily="2" charset="0"/>
                </a:rPr>
                <a:t>Which of this week’s words have the final digraph ‘</a:t>
              </a:r>
              <a:r>
                <a:rPr lang="en-GB" sz="2400" dirty="0" err="1">
                  <a:latin typeface="Sassoon Infant 2023" panose="02000503030000020003" pitchFamily="2" charset="0"/>
                </a:rPr>
                <a:t>ch</a:t>
              </a:r>
              <a:r>
                <a:rPr lang="en-GB" sz="2400" dirty="0">
                  <a:latin typeface="Sassoon Infant 2023" panose="02000503030000020003" pitchFamily="2" charset="0"/>
                </a:rPr>
                <a:t>’?</a:t>
              </a:r>
            </a:p>
          </p:txBody>
        </p:sp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id="{125261E1-CEAA-CB8D-5AB6-30D701B87149}"/>
                </a:ext>
              </a:extLst>
            </p:cNvPr>
            <p:cNvSpPr/>
            <p:nvPr/>
          </p:nvSpPr>
          <p:spPr>
            <a:xfrm>
              <a:off x="1578351" y="3677628"/>
              <a:ext cx="3268079" cy="1632102"/>
            </a:xfrm>
            <a:prstGeom prst="wedgeRoundRectCallout">
              <a:avLst>
                <a:gd name="adj1" fmla="val -36820"/>
                <a:gd name="adj2" fmla="val 75637"/>
                <a:gd name="adj3" fmla="val 16667"/>
              </a:avLst>
            </a:prstGeom>
            <a:noFill/>
            <a:ln w="50800">
              <a:solidFill>
                <a:srgbClr val="7957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90DC1FDD-9884-277E-3982-C39ED3798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782" y="3928078"/>
            <a:ext cx="130293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57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25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7863100" y="2734057"/>
            <a:ext cx="19287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latin typeface="Sassoon Infant 2023" panose="02000503030000020003" pitchFamily="2" charset="0"/>
              </a:rPr>
              <a:t>torch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50901A-A061-58C6-D27B-BFA4922114B9}"/>
              </a:ext>
            </a:extLst>
          </p:cNvPr>
          <p:cNvSpPr txBox="1"/>
          <p:nvPr/>
        </p:nvSpPr>
        <p:spPr>
          <a:xfrm>
            <a:off x="7835047" y="5354673"/>
            <a:ext cx="19848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latin typeface="Sassoon Infant 2023" panose="02000503030000020003" pitchFamily="2" charset="0"/>
              </a:rPr>
              <a:t>lunch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7542AD-BCB3-04D2-42DC-FB639905F55B}"/>
              </a:ext>
            </a:extLst>
          </p:cNvPr>
          <p:cNvSpPr txBox="1"/>
          <p:nvPr/>
        </p:nvSpPr>
        <p:spPr>
          <a:xfrm>
            <a:off x="3686798" y="5351264"/>
            <a:ext cx="25058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latin typeface="Sassoon Infant 2023" panose="02000503030000020003" pitchFamily="2" charset="0"/>
              </a:rPr>
              <a:t>branch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78644D-2610-F2AC-9968-B7770D93E31D}"/>
              </a:ext>
            </a:extLst>
          </p:cNvPr>
          <p:cNvGrpSpPr/>
          <p:nvPr/>
        </p:nvGrpSpPr>
        <p:grpSpPr>
          <a:xfrm>
            <a:off x="7993565" y="6239149"/>
            <a:ext cx="1721722" cy="108000"/>
            <a:chOff x="4023404" y="5100899"/>
            <a:chExt cx="1721722" cy="1080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4BA6E8B-639D-5911-91EF-A68114D0165A}"/>
                </a:ext>
              </a:extLst>
            </p:cNvPr>
            <p:cNvGrpSpPr/>
            <p:nvPr/>
          </p:nvGrpSpPr>
          <p:grpSpPr>
            <a:xfrm>
              <a:off x="4023404" y="5100899"/>
              <a:ext cx="1721722" cy="108000"/>
              <a:chOff x="7184440" y="5272932"/>
              <a:chExt cx="1721722" cy="108000"/>
            </a:xfrm>
          </p:grpSpPr>
          <p:grpSp>
            <p:nvGrpSpPr>
              <p:cNvPr id="25" name="Group 47">
                <a:extLst>
                  <a:ext uri="{FF2B5EF4-FFF2-40B4-BE49-F238E27FC236}">
                    <a16:creationId xmlns:a16="http://schemas.microsoft.com/office/drawing/2014/main" id="{F57A5E7F-7540-7644-7BF8-910CF4B9AA1D}"/>
                  </a:ext>
                </a:extLst>
              </p:cNvPr>
              <p:cNvGrpSpPr/>
              <p:nvPr/>
            </p:nvGrpSpPr>
            <p:grpSpPr>
              <a:xfrm>
                <a:off x="7878130" y="5272932"/>
                <a:ext cx="1028032" cy="108000"/>
                <a:chOff x="604189" y="-235058"/>
                <a:chExt cx="1028032" cy="107999"/>
              </a:xfrm>
            </p:grpSpPr>
            <p:sp>
              <p:nvSpPr>
                <p:cNvPr id="34" name="Oval 49">
                  <a:extLst>
                    <a:ext uri="{FF2B5EF4-FFF2-40B4-BE49-F238E27FC236}">
                      <a16:creationId xmlns:a16="http://schemas.microsoft.com/office/drawing/2014/main" id="{79CE2FA4-4ED6-E48F-E4A4-8844409C5C8D}"/>
                    </a:ext>
                  </a:extLst>
                </p:cNvPr>
                <p:cNvSpPr/>
                <p:nvPr/>
              </p:nvSpPr>
              <p:spPr>
                <a:xfrm>
                  <a:off x="604189" y="-235058"/>
                  <a:ext cx="108000" cy="107999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 dirty="0"/>
                </a:p>
              </p:txBody>
            </p:sp>
            <p:sp>
              <p:nvSpPr>
                <p:cNvPr id="35" name="Rectangle 50">
                  <a:extLst>
                    <a:ext uri="{FF2B5EF4-FFF2-40B4-BE49-F238E27FC236}">
                      <a16:creationId xmlns:a16="http://schemas.microsoft.com/office/drawing/2014/main" id="{B6D61BA3-4A47-19B2-BCB2-FCD00D2251C1}"/>
                    </a:ext>
                  </a:extLst>
                </p:cNvPr>
                <p:cNvSpPr/>
                <p:nvPr/>
              </p:nvSpPr>
              <p:spPr>
                <a:xfrm>
                  <a:off x="912221" y="-235058"/>
                  <a:ext cx="720000" cy="107999"/>
                </a:xfrm>
                <a:prstGeom prst="rect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 dirty="0"/>
                </a:p>
              </p:txBody>
            </p:sp>
          </p:grpSp>
          <p:sp>
            <p:nvSpPr>
              <p:cNvPr id="27" name="Oval 49">
                <a:extLst>
                  <a:ext uri="{FF2B5EF4-FFF2-40B4-BE49-F238E27FC236}">
                    <a16:creationId xmlns:a16="http://schemas.microsoft.com/office/drawing/2014/main" id="{37D9B9A3-23E6-2E4B-DB12-800DC31A6D71}"/>
                  </a:ext>
                </a:extLst>
              </p:cNvPr>
              <p:cNvSpPr/>
              <p:nvPr/>
            </p:nvSpPr>
            <p:spPr>
              <a:xfrm>
                <a:off x="7184440" y="5272932"/>
                <a:ext cx="108000" cy="108000"/>
              </a:xfrm>
              <a:prstGeom prst="ellipse">
                <a:avLst/>
              </a:prstGeom>
              <a:solidFill>
                <a:srgbClr val="3373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20" name="Oval 49">
              <a:extLst>
                <a:ext uri="{FF2B5EF4-FFF2-40B4-BE49-F238E27FC236}">
                  <a16:creationId xmlns:a16="http://schemas.microsoft.com/office/drawing/2014/main" id="{C105AB8C-60CD-9057-3BD6-CBC74457224B}"/>
                </a:ext>
              </a:extLst>
            </p:cNvPr>
            <p:cNvSpPr/>
            <p:nvPr/>
          </p:nvSpPr>
          <p:spPr>
            <a:xfrm>
              <a:off x="4294252" y="5100899"/>
              <a:ext cx="108000" cy="108000"/>
            </a:xfrm>
            <a:prstGeom prst="ellipse">
              <a:avLst/>
            </a:prstGeom>
            <a:solidFill>
              <a:srgbClr val="3373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CB31AF6-EF1D-DC62-7624-DC3A321154DB}"/>
              </a:ext>
            </a:extLst>
          </p:cNvPr>
          <p:cNvSpPr txBox="1"/>
          <p:nvPr/>
        </p:nvSpPr>
        <p:spPr>
          <a:xfrm>
            <a:off x="4227010" y="2731486"/>
            <a:ext cx="14253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latin typeface="Sassoon Infant 2023" panose="02000503030000020003" pitchFamily="2" charset="0"/>
              </a:rPr>
              <a:t>rich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F6B0A1-78F4-A3CD-D022-062D170F89DE}"/>
              </a:ext>
            </a:extLst>
          </p:cNvPr>
          <p:cNvGrpSpPr/>
          <p:nvPr/>
        </p:nvGrpSpPr>
        <p:grpSpPr>
          <a:xfrm>
            <a:off x="4421454" y="3631416"/>
            <a:ext cx="1127890" cy="115082"/>
            <a:chOff x="4611163" y="5100234"/>
            <a:chExt cx="1127890" cy="115082"/>
          </a:xfrm>
        </p:grpSpPr>
        <p:grpSp>
          <p:nvGrpSpPr>
            <p:cNvPr id="21" name="Group 47">
              <a:extLst>
                <a:ext uri="{FF2B5EF4-FFF2-40B4-BE49-F238E27FC236}">
                  <a16:creationId xmlns:a16="http://schemas.microsoft.com/office/drawing/2014/main" id="{8E557BB5-1DB4-9A33-7D98-C6AF5D2CDC38}"/>
                </a:ext>
              </a:extLst>
            </p:cNvPr>
            <p:cNvGrpSpPr/>
            <p:nvPr/>
          </p:nvGrpSpPr>
          <p:grpSpPr>
            <a:xfrm>
              <a:off x="4866046" y="5100234"/>
              <a:ext cx="873007" cy="115082"/>
              <a:chOff x="753141" y="-235723"/>
              <a:chExt cx="873007" cy="115081"/>
            </a:xfrm>
          </p:grpSpPr>
          <p:sp>
            <p:nvSpPr>
              <p:cNvPr id="23" name="Oval 49">
                <a:extLst>
                  <a:ext uri="{FF2B5EF4-FFF2-40B4-BE49-F238E27FC236}">
                    <a16:creationId xmlns:a16="http://schemas.microsoft.com/office/drawing/2014/main" id="{0EE3BCFD-0A56-DCE0-CAD0-971F04E5AEDA}"/>
                  </a:ext>
                </a:extLst>
              </p:cNvPr>
              <p:cNvSpPr/>
              <p:nvPr/>
            </p:nvSpPr>
            <p:spPr>
              <a:xfrm>
                <a:off x="753141" y="-235723"/>
                <a:ext cx="108000" cy="107999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24" name="Rectangle 50">
                <a:extLst>
                  <a:ext uri="{FF2B5EF4-FFF2-40B4-BE49-F238E27FC236}">
                    <a16:creationId xmlns:a16="http://schemas.microsoft.com/office/drawing/2014/main" id="{52F3455A-A8B7-C2FD-80CD-77DD2638EECC}"/>
                  </a:ext>
                </a:extLst>
              </p:cNvPr>
              <p:cNvSpPr/>
              <p:nvPr/>
            </p:nvSpPr>
            <p:spPr>
              <a:xfrm>
                <a:off x="930159" y="-235723"/>
                <a:ext cx="695989" cy="115081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22" name="Oval 49">
              <a:extLst>
                <a:ext uri="{FF2B5EF4-FFF2-40B4-BE49-F238E27FC236}">
                  <a16:creationId xmlns:a16="http://schemas.microsoft.com/office/drawing/2014/main" id="{E7EC64B9-0312-AF16-234F-8C7FF89D1E07}"/>
                </a:ext>
              </a:extLst>
            </p:cNvPr>
            <p:cNvSpPr/>
            <p:nvPr/>
          </p:nvSpPr>
          <p:spPr>
            <a:xfrm>
              <a:off x="4611163" y="5100234"/>
              <a:ext cx="108000" cy="108000"/>
            </a:xfrm>
            <a:prstGeom prst="ellipse">
              <a:avLst/>
            </a:prstGeom>
            <a:solidFill>
              <a:srgbClr val="3373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2D9D5DA-B5E5-5CFF-6746-DFFA596F3EC4}"/>
              </a:ext>
            </a:extLst>
          </p:cNvPr>
          <p:cNvGrpSpPr/>
          <p:nvPr/>
        </p:nvGrpSpPr>
        <p:grpSpPr>
          <a:xfrm>
            <a:off x="8048301" y="3600427"/>
            <a:ext cx="1630460" cy="108000"/>
            <a:chOff x="4426806" y="2419583"/>
            <a:chExt cx="1630460" cy="108000"/>
          </a:xfrm>
        </p:grpSpPr>
        <p:grpSp>
          <p:nvGrpSpPr>
            <p:cNvPr id="9" name="Group 47">
              <a:extLst>
                <a:ext uri="{FF2B5EF4-FFF2-40B4-BE49-F238E27FC236}">
                  <a16:creationId xmlns:a16="http://schemas.microsoft.com/office/drawing/2014/main" id="{0F6F8746-A848-B763-1FD1-CCF6C5F1A560}"/>
                </a:ext>
              </a:extLst>
            </p:cNvPr>
            <p:cNvGrpSpPr/>
            <p:nvPr/>
          </p:nvGrpSpPr>
          <p:grpSpPr>
            <a:xfrm>
              <a:off x="4426806" y="2419583"/>
              <a:ext cx="1630460" cy="108000"/>
              <a:chOff x="238029" y="-240371"/>
              <a:chExt cx="1630460" cy="107999"/>
            </a:xfrm>
          </p:grpSpPr>
          <p:sp>
            <p:nvSpPr>
              <p:cNvPr id="12" name="Oval 49">
                <a:extLst>
                  <a:ext uri="{FF2B5EF4-FFF2-40B4-BE49-F238E27FC236}">
                    <a16:creationId xmlns:a16="http://schemas.microsoft.com/office/drawing/2014/main" id="{E7A45C98-D21E-13A7-F670-0CD5A7E9932D}"/>
                  </a:ext>
                </a:extLst>
              </p:cNvPr>
              <p:cNvSpPr/>
              <p:nvPr/>
            </p:nvSpPr>
            <p:spPr>
              <a:xfrm>
                <a:off x="238029" y="-240371"/>
                <a:ext cx="108000" cy="107999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13" name="Rectangle 50">
                <a:extLst>
                  <a:ext uri="{FF2B5EF4-FFF2-40B4-BE49-F238E27FC236}">
                    <a16:creationId xmlns:a16="http://schemas.microsoft.com/office/drawing/2014/main" id="{49D4C277-B94E-908F-A214-420C94CE976C}"/>
                  </a:ext>
                </a:extLst>
              </p:cNvPr>
              <p:cNvSpPr/>
              <p:nvPr/>
            </p:nvSpPr>
            <p:spPr>
              <a:xfrm>
                <a:off x="1185015" y="-240371"/>
                <a:ext cx="683474" cy="107999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26" name="Rectangle 50">
              <a:extLst>
                <a:ext uri="{FF2B5EF4-FFF2-40B4-BE49-F238E27FC236}">
                  <a16:creationId xmlns:a16="http://schemas.microsoft.com/office/drawing/2014/main" id="{B0070494-2E9C-0775-00A4-660E50458134}"/>
                </a:ext>
              </a:extLst>
            </p:cNvPr>
            <p:cNvSpPr/>
            <p:nvPr/>
          </p:nvSpPr>
          <p:spPr>
            <a:xfrm>
              <a:off x="4663854" y="2419583"/>
              <a:ext cx="596865" cy="108000"/>
            </a:xfrm>
            <a:prstGeom prst="rect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902EE3B-1B0C-B6B7-3137-443CFBDD6ECD}"/>
              </a:ext>
            </a:extLst>
          </p:cNvPr>
          <p:cNvGrpSpPr/>
          <p:nvPr/>
        </p:nvGrpSpPr>
        <p:grpSpPr>
          <a:xfrm>
            <a:off x="3905843" y="6239149"/>
            <a:ext cx="2170244" cy="108000"/>
            <a:chOff x="4172109" y="6100599"/>
            <a:chExt cx="2170244" cy="1080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67337BE-5BC5-26A8-19C5-344678E78E26}"/>
                </a:ext>
              </a:extLst>
            </p:cNvPr>
            <p:cNvGrpSpPr/>
            <p:nvPr/>
          </p:nvGrpSpPr>
          <p:grpSpPr>
            <a:xfrm>
              <a:off x="4888603" y="6100599"/>
              <a:ext cx="1453750" cy="108000"/>
              <a:chOff x="4975128" y="5100234"/>
              <a:chExt cx="1453750" cy="108000"/>
            </a:xfrm>
          </p:grpSpPr>
          <p:grpSp>
            <p:nvGrpSpPr>
              <p:cNvPr id="40" name="Group 47">
                <a:extLst>
                  <a:ext uri="{FF2B5EF4-FFF2-40B4-BE49-F238E27FC236}">
                    <a16:creationId xmlns:a16="http://schemas.microsoft.com/office/drawing/2014/main" id="{D4E4074E-7866-3CCF-0A2E-FF1D9394A10A}"/>
                  </a:ext>
                </a:extLst>
              </p:cNvPr>
              <p:cNvGrpSpPr/>
              <p:nvPr/>
            </p:nvGrpSpPr>
            <p:grpSpPr>
              <a:xfrm>
                <a:off x="5416791" y="5100234"/>
                <a:ext cx="1012087" cy="108000"/>
                <a:chOff x="1303886" y="-235723"/>
                <a:chExt cx="1012087" cy="107999"/>
              </a:xfrm>
            </p:grpSpPr>
            <p:sp>
              <p:nvSpPr>
                <p:cNvPr id="45" name="Oval 49">
                  <a:extLst>
                    <a:ext uri="{FF2B5EF4-FFF2-40B4-BE49-F238E27FC236}">
                      <a16:creationId xmlns:a16="http://schemas.microsoft.com/office/drawing/2014/main" id="{80407AEE-461E-CF97-966B-1AF45011F31E}"/>
                    </a:ext>
                  </a:extLst>
                </p:cNvPr>
                <p:cNvSpPr/>
                <p:nvPr/>
              </p:nvSpPr>
              <p:spPr>
                <a:xfrm>
                  <a:off x="1303886" y="-235723"/>
                  <a:ext cx="108000" cy="107999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 dirty="0"/>
                </a:p>
              </p:txBody>
            </p:sp>
            <p:sp>
              <p:nvSpPr>
                <p:cNvPr id="47" name="Rectangle 50">
                  <a:extLst>
                    <a:ext uri="{FF2B5EF4-FFF2-40B4-BE49-F238E27FC236}">
                      <a16:creationId xmlns:a16="http://schemas.microsoft.com/office/drawing/2014/main" id="{8149265F-30D8-73BF-5B39-28A9BE570271}"/>
                    </a:ext>
                  </a:extLst>
                </p:cNvPr>
                <p:cNvSpPr/>
                <p:nvPr/>
              </p:nvSpPr>
              <p:spPr>
                <a:xfrm>
                  <a:off x="1631973" y="-235723"/>
                  <a:ext cx="684000" cy="107999"/>
                </a:xfrm>
                <a:prstGeom prst="rect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 dirty="0"/>
                </a:p>
              </p:txBody>
            </p:sp>
          </p:grpSp>
          <p:sp>
            <p:nvSpPr>
              <p:cNvPr id="42" name="Oval 49">
                <a:extLst>
                  <a:ext uri="{FF2B5EF4-FFF2-40B4-BE49-F238E27FC236}">
                    <a16:creationId xmlns:a16="http://schemas.microsoft.com/office/drawing/2014/main" id="{2281E2B8-68D9-0AB7-4922-127AD75E9828}"/>
                  </a:ext>
                </a:extLst>
              </p:cNvPr>
              <p:cNvSpPr/>
              <p:nvPr/>
            </p:nvSpPr>
            <p:spPr>
              <a:xfrm>
                <a:off x="4975128" y="5100234"/>
                <a:ext cx="108000" cy="108000"/>
              </a:xfrm>
              <a:prstGeom prst="ellipse">
                <a:avLst/>
              </a:prstGeom>
              <a:solidFill>
                <a:srgbClr val="3373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30" name="Oval 49">
              <a:extLst>
                <a:ext uri="{FF2B5EF4-FFF2-40B4-BE49-F238E27FC236}">
                  <a16:creationId xmlns:a16="http://schemas.microsoft.com/office/drawing/2014/main" id="{5089C802-4AC5-FA33-803B-052A92916176}"/>
                </a:ext>
              </a:extLst>
            </p:cNvPr>
            <p:cNvSpPr/>
            <p:nvPr/>
          </p:nvSpPr>
          <p:spPr>
            <a:xfrm>
              <a:off x="4541760" y="6100599"/>
              <a:ext cx="108000" cy="108000"/>
            </a:xfrm>
            <a:prstGeom prst="ellipse">
              <a:avLst/>
            </a:prstGeom>
            <a:solidFill>
              <a:srgbClr val="FF37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31" name="Oval 49">
              <a:extLst>
                <a:ext uri="{FF2B5EF4-FFF2-40B4-BE49-F238E27FC236}">
                  <a16:creationId xmlns:a16="http://schemas.microsoft.com/office/drawing/2014/main" id="{239A02DF-3125-898F-2185-02CECAE539D0}"/>
                </a:ext>
              </a:extLst>
            </p:cNvPr>
            <p:cNvSpPr/>
            <p:nvPr/>
          </p:nvSpPr>
          <p:spPr>
            <a:xfrm>
              <a:off x="4172109" y="6100599"/>
              <a:ext cx="108000" cy="108000"/>
            </a:xfrm>
            <a:prstGeom prst="ellipse">
              <a:avLst/>
            </a:prstGeom>
            <a:solidFill>
              <a:srgbClr val="FF37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1D5105D-0FD7-F3DD-CC74-8B00431A3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99153">
            <a:off x="7934521" y="2008960"/>
            <a:ext cx="1680647" cy="6069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71D5BF8-FF48-6C60-5B01-E862D1F33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861" y="1873830"/>
            <a:ext cx="1085342" cy="9847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10E9E0F-58BC-1BAA-4A91-EF71F615F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991" y="4329354"/>
            <a:ext cx="1748469" cy="881266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F88B7D08-7902-148A-A742-1E2205804D1A}"/>
              </a:ext>
            </a:extLst>
          </p:cNvPr>
          <p:cNvGrpSpPr/>
          <p:nvPr/>
        </p:nvGrpSpPr>
        <p:grpSpPr>
          <a:xfrm>
            <a:off x="4273756" y="4190256"/>
            <a:ext cx="1391041" cy="1363886"/>
            <a:chOff x="8124825" y="5212714"/>
            <a:chExt cx="1408160" cy="1380671"/>
          </a:xfrm>
        </p:grpSpPr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EA7B9208-87D5-21D2-E48F-2B15E12A3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24825" y="5212714"/>
              <a:ext cx="1273484" cy="1380671"/>
            </a:xfrm>
            <a:prstGeom prst="rect">
              <a:avLst/>
            </a:prstGeom>
          </p:spPr>
        </p:pic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A820675-B153-FCF9-6EC3-380EFC8FD2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35345" y="5664371"/>
              <a:ext cx="497640" cy="5875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24EF3AD7-742D-EF54-2B52-DDD330EA9030}"/>
              </a:ext>
            </a:extLst>
          </p:cNvPr>
          <p:cNvSpPr txBox="1">
            <a:spLocks/>
          </p:cNvSpPr>
          <p:nvPr/>
        </p:nvSpPr>
        <p:spPr>
          <a:xfrm>
            <a:off x="3494880" y="235339"/>
            <a:ext cx="5202237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assoon Infant 2023" panose="0200050303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Which Words?</a:t>
            </a:r>
            <a:endParaRPr lang="en-US" dirty="0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523C73DC-7472-3203-82C2-0FBC4A1EC2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12145" y="550982"/>
            <a:ext cx="7767706" cy="749135"/>
          </a:xfrm>
        </p:spPr>
        <p:txBody>
          <a:bodyPr/>
          <a:lstStyle/>
          <a:p>
            <a:r>
              <a:rPr lang="en-US" dirty="0"/>
              <a:t>Identify which words share the same final digraph, then write out the words.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E11E48-4998-EECE-BC13-5752A11AF6CD}"/>
              </a:ext>
            </a:extLst>
          </p:cNvPr>
          <p:cNvGrpSpPr/>
          <p:nvPr/>
        </p:nvGrpSpPr>
        <p:grpSpPr>
          <a:xfrm>
            <a:off x="611201" y="2856607"/>
            <a:ext cx="1902695" cy="1216454"/>
            <a:chOff x="1245100" y="3961440"/>
            <a:chExt cx="1902695" cy="121645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5B3B1C-EB7B-3432-D4A9-CDB55DA8D8A1}"/>
                </a:ext>
              </a:extLst>
            </p:cNvPr>
            <p:cNvSpPr txBox="1"/>
            <p:nvPr/>
          </p:nvSpPr>
          <p:spPr>
            <a:xfrm>
              <a:off x="1431662" y="4061835"/>
              <a:ext cx="15419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Infant 2023" panose="02000503030000020003" pitchFamily="2" charset="0"/>
                </a:rPr>
                <a:t>Did you write these four words?</a:t>
              </a:r>
            </a:p>
          </p:txBody>
        </p:sp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id="{D9374F73-962C-E799-BAA4-3372AE00A7FA}"/>
                </a:ext>
              </a:extLst>
            </p:cNvPr>
            <p:cNvSpPr/>
            <p:nvPr/>
          </p:nvSpPr>
          <p:spPr>
            <a:xfrm>
              <a:off x="1245100" y="3961440"/>
              <a:ext cx="1902695" cy="1216454"/>
            </a:xfrm>
            <a:prstGeom prst="wedgeRoundRectCallout">
              <a:avLst>
                <a:gd name="adj1" fmla="val 4466"/>
                <a:gd name="adj2" fmla="val 75874"/>
                <a:gd name="adj3" fmla="val 16667"/>
              </a:avLst>
            </a:prstGeom>
            <a:noFill/>
            <a:ln w="50800">
              <a:solidFill>
                <a:srgbClr val="FFDD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35E4721-5235-68C0-9EFB-8083EDB5A6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453" y="4327123"/>
            <a:ext cx="851343" cy="210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34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144D634-36EF-C965-EC94-F4710C129B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54115" y="574603"/>
            <a:ext cx="7483769" cy="365125"/>
          </a:xfrm>
        </p:spPr>
        <p:txBody>
          <a:bodyPr/>
          <a:lstStyle/>
          <a:p>
            <a:r>
              <a:rPr lang="en-GB" sz="2000" dirty="0">
                <a:ea typeface="Sassoon Infant 2023" panose="02000503030000020003" pitchFamily="2" charset="0"/>
              </a:rPr>
              <a:t>Word cards for </a:t>
            </a:r>
            <a:r>
              <a:rPr lang="en-GB" sz="2000" dirty="0">
                <a:effectLst/>
                <a:ea typeface="Sassoon Infant 2023" panose="02000503030000020003" pitchFamily="2" charset="0"/>
                <a:cs typeface="Times New Roman" panose="02020603050405020304" pitchFamily="18" charset="0"/>
              </a:rPr>
              <a:t>Independent Extended Learning </a:t>
            </a:r>
            <a:endParaRPr lang="en-GB" sz="2000" dirty="0">
              <a:ea typeface="Sassoon Infant 2023" panose="02000503030000020003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26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graphicFrame>
        <p:nvGraphicFramePr>
          <p:cNvPr id="2" name="Table 18">
            <a:extLst>
              <a:ext uri="{FF2B5EF4-FFF2-40B4-BE49-F238E27FC236}">
                <a16:creationId xmlns:a16="http://schemas.microsoft.com/office/drawing/2014/main" id="{E04EE2EB-6DB9-2861-2438-F89CE2819E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1886136"/>
              </p:ext>
            </p:extLst>
          </p:nvPr>
        </p:nvGraphicFramePr>
        <p:xfrm>
          <a:off x="372016" y="1808438"/>
          <a:ext cx="11403670" cy="4681572"/>
        </p:xfrm>
        <a:graphic>
          <a:graphicData uri="http://schemas.openxmlformats.org/drawingml/2006/table">
            <a:tbl>
              <a:tblPr firstRow="1" bandRow="1"/>
              <a:tblGrid>
                <a:gridCol w="2280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0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07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4078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wish</a:t>
                      </a:r>
                      <a:endParaRPr sz="5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brush</a:t>
                      </a:r>
                      <a:endParaRPr sz="5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smash</a:t>
                      </a:r>
                      <a:endParaRPr sz="5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torch</a:t>
                      </a:r>
                      <a:endParaRPr sz="5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GB"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lunch</a:t>
                      </a:r>
                      <a:endParaRPr sz="5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78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rich</a:t>
                      </a:r>
                      <a:endParaRPr sz="5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tenth</a:t>
                      </a:r>
                      <a:endParaRPr sz="5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mouth</a:t>
                      </a:r>
                      <a:endParaRPr sz="5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both</a:t>
                      </a:r>
                      <a:endParaRPr sz="5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GB" sz="5400" b="0" i="0" dirty="0">
                          <a:latin typeface="Sassoon Infant 2023" panose="02000503030000020003" pitchFamily="2" charset="0"/>
                          <a:ea typeface="Sassoon Infant 2023" panose="02000503030000020003" pitchFamily="2" charset="0"/>
                          <a:cs typeface="OpenDyslexicAlta"/>
                          <a:sym typeface="OpenDyslexicAlta"/>
                        </a:rPr>
                        <a:t>branch</a:t>
                      </a:r>
                      <a:endParaRPr sz="5400" b="0" i="0" dirty="0">
                        <a:latin typeface="Sassoon Infant 2023" panose="02000503030000020003" pitchFamily="2" charset="0"/>
                        <a:ea typeface="Sassoon Infant 2023" panose="02000503030000020003" pitchFamily="2" charset="0"/>
                        <a:cs typeface="OpenDyslexicAlta"/>
                        <a:sym typeface="OpenDyslexicAlta"/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503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27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C251A4A3-7016-116C-E752-D140FC603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2735" y="403150"/>
            <a:ext cx="6246528" cy="320675"/>
          </a:xfrm>
        </p:spPr>
        <p:txBody>
          <a:bodyPr/>
          <a:lstStyle/>
          <a:p>
            <a:r>
              <a:rPr lang="en-US" sz="2400" dirty="0"/>
              <a:t>Sorting Mat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56B9FD5B-FB29-0147-8FBC-9139026A5A03}"/>
              </a:ext>
            </a:extLst>
          </p:cNvPr>
          <p:cNvSpPr txBox="1">
            <a:spLocks/>
          </p:cNvSpPr>
          <p:nvPr/>
        </p:nvSpPr>
        <p:spPr>
          <a:xfrm>
            <a:off x="2151234" y="799151"/>
            <a:ext cx="7889533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Place the words onto the correct pile according to their final digraph.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DF6A0E3-CACF-16BB-ED4F-64DB3CB6CF98}"/>
              </a:ext>
            </a:extLst>
          </p:cNvPr>
          <p:cNvSpPr txBox="1">
            <a:spLocks/>
          </p:cNvSpPr>
          <p:nvPr/>
        </p:nvSpPr>
        <p:spPr>
          <a:xfrm>
            <a:off x="2151232" y="5744682"/>
            <a:ext cx="7889533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3372DC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Can you add any of your own words to the piles?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1B18421B-C92B-339E-0AB3-20BE678342BA}"/>
              </a:ext>
            </a:extLst>
          </p:cNvPr>
          <p:cNvSpPr txBox="1">
            <a:spLocks/>
          </p:cNvSpPr>
          <p:nvPr/>
        </p:nvSpPr>
        <p:spPr>
          <a:xfrm>
            <a:off x="1758693" y="6100700"/>
            <a:ext cx="8674610" cy="386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When they have been sorted, see how fast you can read them.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3DAC2B-9E21-E169-AA4F-87697EAF4A98}"/>
              </a:ext>
            </a:extLst>
          </p:cNvPr>
          <p:cNvGrpSpPr/>
          <p:nvPr/>
        </p:nvGrpSpPr>
        <p:grpSpPr>
          <a:xfrm>
            <a:off x="671789" y="1892239"/>
            <a:ext cx="10859721" cy="3558451"/>
            <a:chOff x="685041" y="1854139"/>
            <a:chExt cx="10859721" cy="3558451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28881511-E563-2D59-9A78-4AE61C538134}"/>
                </a:ext>
              </a:extLst>
            </p:cNvPr>
            <p:cNvSpPr/>
            <p:nvPr/>
          </p:nvSpPr>
          <p:spPr>
            <a:xfrm>
              <a:off x="685041" y="1854139"/>
              <a:ext cx="3465871" cy="3558451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8F500B8-3676-5CEE-27E6-F65729D50DF3}"/>
                </a:ext>
              </a:extLst>
            </p:cNvPr>
            <p:cNvSpPr/>
            <p:nvPr/>
          </p:nvSpPr>
          <p:spPr>
            <a:xfrm>
              <a:off x="4385154" y="1854139"/>
              <a:ext cx="3465871" cy="3558451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7957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48D941A-5FD4-349E-EDFA-C89722103E12}"/>
                </a:ext>
              </a:extLst>
            </p:cNvPr>
            <p:cNvSpPr/>
            <p:nvPr/>
          </p:nvSpPr>
          <p:spPr>
            <a:xfrm>
              <a:off x="8078891" y="1854139"/>
              <a:ext cx="3465871" cy="3558451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06CB09A-3F32-F8BB-49B4-78130B61114C}"/>
                </a:ext>
              </a:extLst>
            </p:cNvPr>
            <p:cNvSpPr txBox="1"/>
            <p:nvPr/>
          </p:nvSpPr>
          <p:spPr>
            <a:xfrm>
              <a:off x="2064154" y="1983892"/>
              <a:ext cx="740908" cy="584775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25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‘</a:t>
              </a:r>
              <a:r>
                <a:rPr lang="en-GB" sz="3200" b="1" dirty="0" err="1">
                  <a:solidFill>
                    <a:srgbClr val="25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ch</a:t>
              </a:r>
              <a:r>
                <a:rPr lang="en-GB" sz="3200" b="1" dirty="0">
                  <a:solidFill>
                    <a:srgbClr val="25D1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’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2C98BF-AFA0-885A-B163-D55EFE3AE581}"/>
                </a:ext>
              </a:extLst>
            </p:cNvPr>
            <p:cNvSpPr txBox="1"/>
            <p:nvPr/>
          </p:nvSpPr>
          <p:spPr>
            <a:xfrm>
              <a:off x="5669441" y="1983892"/>
              <a:ext cx="853119" cy="584775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7957D5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‘sh’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95BEE4-8DEA-9DA2-3F7C-948EC197618F}"/>
                </a:ext>
              </a:extLst>
            </p:cNvPr>
            <p:cNvSpPr txBox="1"/>
            <p:nvPr/>
          </p:nvSpPr>
          <p:spPr>
            <a:xfrm>
              <a:off x="9423500" y="1983892"/>
              <a:ext cx="821059" cy="584775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FF37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‘</a:t>
              </a:r>
              <a:r>
                <a:rPr lang="en-GB" sz="3200" b="1" dirty="0" err="1">
                  <a:solidFill>
                    <a:srgbClr val="FF37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th</a:t>
              </a:r>
              <a:r>
                <a:rPr lang="en-GB" sz="3200" b="1" dirty="0">
                  <a:solidFill>
                    <a:srgbClr val="FF3760"/>
                  </a:solidFill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7565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B94BE3C-70D8-FBD8-97C4-C57E800255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write the words to match the pictures?</a:t>
            </a:r>
          </a:p>
          <a:p>
            <a:r>
              <a:rPr lang="en-GB" dirty="0"/>
              <a:t>Can you add the sound buttons?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A9BED5C1-ABF6-0DF0-79B1-470320CC2F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Starter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79514-A12B-936D-ACFE-0C6BBEDB1D4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2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877C01-5552-EFF1-5BCB-AF9C310AE52C}"/>
              </a:ext>
            </a:extLst>
          </p:cNvPr>
          <p:cNvGrpSpPr/>
          <p:nvPr/>
        </p:nvGrpSpPr>
        <p:grpSpPr>
          <a:xfrm>
            <a:off x="1305825" y="1782375"/>
            <a:ext cx="9665133" cy="3903097"/>
            <a:chOff x="894703" y="1752515"/>
            <a:chExt cx="9665133" cy="39030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727856C-AFC6-7709-5F47-196D2D6E9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468"/>
            <a:stretch/>
          </p:blipFill>
          <p:spPr>
            <a:xfrm>
              <a:off x="5199273" y="1752515"/>
              <a:ext cx="1105035" cy="1668856"/>
            </a:xfrm>
            <a:prstGeom prst="rect">
              <a:avLst/>
            </a:prstGeom>
          </p:spPr>
        </p:pic>
        <p:pic>
          <p:nvPicPr>
            <p:cNvPr id="6" name="Picture 2" descr="Free Exam Cheat illustration and picture">
              <a:extLst>
                <a:ext uri="{FF2B5EF4-FFF2-40B4-BE49-F238E27FC236}">
                  <a16:creationId xmlns:a16="http://schemas.microsoft.com/office/drawing/2014/main" id="{6F458912-685F-0974-949A-4C97AADC75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6" t="9899" r="10801"/>
            <a:stretch/>
          </p:blipFill>
          <p:spPr bwMode="auto">
            <a:xfrm>
              <a:off x="8566099" y="2039133"/>
              <a:ext cx="1993737" cy="1248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C9D1A411-F67C-A8A8-81EF-3D7EAF30D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4703" y="1946505"/>
              <a:ext cx="1434225" cy="1434225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7E6F024-8621-B65F-83BA-E71AD028F438}"/>
                </a:ext>
              </a:extLst>
            </p:cNvPr>
            <p:cNvGrpSpPr/>
            <p:nvPr/>
          </p:nvGrpSpPr>
          <p:grpSpPr>
            <a:xfrm>
              <a:off x="2782415" y="3868921"/>
              <a:ext cx="1597667" cy="1786691"/>
              <a:chOff x="2782415" y="3868921"/>
              <a:chExt cx="1597667" cy="1786691"/>
            </a:xfrm>
          </p:grpSpPr>
          <p:pic>
            <p:nvPicPr>
              <p:cNvPr id="25" name="Picture 4" descr="Free Rose Pink vector and picture">
                <a:extLst>
                  <a:ext uri="{FF2B5EF4-FFF2-40B4-BE49-F238E27FC236}">
                    <a16:creationId xmlns:a16="http://schemas.microsoft.com/office/drawing/2014/main" id="{1DC28421-C3EB-B704-53C7-5FD80BFF27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0808"/>
              <a:stretch/>
            </p:blipFill>
            <p:spPr bwMode="auto">
              <a:xfrm rot="1638511">
                <a:off x="2782415" y="3868921"/>
                <a:ext cx="1597667" cy="17866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9E8BA30D-6524-4356-2E83-2F220E01D086}"/>
                  </a:ext>
                </a:extLst>
              </p:cNvPr>
              <p:cNvCxnSpPr/>
              <p:nvPr/>
            </p:nvCxnSpPr>
            <p:spPr>
              <a:xfrm flipV="1">
                <a:off x="2898043" y="5215072"/>
                <a:ext cx="509364" cy="190244"/>
              </a:xfrm>
              <a:prstGeom prst="straightConnector1">
                <a:avLst/>
              </a:prstGeom>
              <a:ln w="1905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DA88B15-3EB6-B6FA-0E10-3724E8DEC808}"/>
                </a:ext>
              </a:extLst>
            </p:cNvPr>
            <p:cNvGrpSpPr/>
            <p:nvPr/>
          </p:nvGrpSpPr>
          <p:grpSpPr>
            <a:xfrm>
              <a:off x="6628355" y="3933944"/>
              <a:ext cx="1484070" cy="1685424"/>
              <a:chOff x="1341851" y="2320772"/>
              <a:chExt cx="2030829" cy="2079715"/>
            </a:xfrm>
          </p:grpSpPr>
          <p:pic>
            <p:nvPicPr>
              <p:cNvPr id="14" name="Picture 13" descr="Logo&#10;&#10;Description automatically generated">
                <a:extLst>
                  <a:ext uri="{FF2B5EF4-FFF2-40B4-BE49-F238E27FC236}">
                    <a16:creationId xmlns:a16="http://schemas.microsoft.com/office/drawing/2014/main" id="{55926EDF-D478-43E6-9876-C592C3425A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063294" flipH="1">
                <a:off x="1341851" y="3090433"/>
                <a:ext cx="1628290" cy="1310054"/>
              </a:xfrm>
              <a:prstGeom prst="rect">
                <a:avLst/>
              </a:prstGeom>
            </p:spPr>
          </p:pic>
          <p:pic>
            <p:nvPicPr>
              <p:cNvPr id="19" name="Picture 18" descr="Icon&#10;&#10;Description automatically generated">
                <a:extLst>
                  <a:ext uri="{FF2B5EF4-FFF2-40B4-BE49-F238E27FC236}">
                    <a16:creationId xmlns:a16="http://schemas.microsoft.com/office/drawing/2014/main" id="{477BEDCF-8E39-6E01-875D-83882E2818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60533" y="2865330"/>
                <a:ext cx="412147" cy="387566"/>
              </a:xfrm>
              <a:prstGeom prst="rect">
                <a:avLst/>
              </a:prstGeom>
            </p:spPr>
          </p:pic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9069ACA9-40B5-B1AC-BE63-978991A01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54459" y="2320772"/>
                <a:ext cx="412147" cy="38756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96000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64B80-0D7E-1499-4387-08214133D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write the words to match the pictures?</a:t>
            </a:r>
          </a:p>
          <a:p>
            <a:r>
              <a:rPr lang="en-GB" dirty="0"/>
              <a:t>Can you add the sound buttons?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3A3736-D80B-2CB6-E147-7FBA049511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Starter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0C374-1CCF-9AF4-37C3-E8D19330C7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3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pic>
        <p:nvPicPr>
          <p:cNvPr id="6" name="Picture 2" descr="Free Wheat Grass vector and picture">
            <a:extLst>
              <a:ext uri="{FF2B5EF4-FFF2-40B4-BE49-F238E27FC236}">
                <a16:creationId xmlns:a16="http://schemas.microsoft.com/office/drawing/2014/main" id="{E5871033-A484-2F1A-7ED3-F67423E7F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17" y="1832012"/>
            <a:ext cx="1358237" cy="131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B9BC0A2F-68C7-A35D-E049-837982157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935" y="1893483"/>
            <a:ext cx="1443347" cy="1317966"/>
          </a:xfrm>
          <a:prstGeom prst="rect">
            <a:avLst/>
          </a:prstGeom>
        </p:spPr>
      </p:pic>
      <p:pic>
        <p:nvPicPr>
          <p:cNvPr id="11" name="Picture 18" descr="Free vector graphics of Hands">
            <a:extLst>
              <a:ext uri="{FF2B5EF4-FFF2-40B4-BE49-F238E27FC236}">
                <a16:creationId xmlns:a16="http://schemas.microsoft.com/office/drawing/2014/main" id="{CAF6C286-B8BB-BA7B-45EF-F6F5A3BB3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70" y="4136188"/>
            <a:ext cx="1801549" cy="133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Icon&#10;&#10;Description automatically generated with medium confidence">
            <a:extLst>
              <a:ext uri="{FF2B5EF4-FFF2-40B4-BE49-F238E27FC236}">
                <a16:creationId xmlns:a16="http://schemas.microsoft.com/office/drawing/2014/main" id="{F4BE4410-542E-E931-5CB5-345259625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8649" y="4353005"/>
            <a:ext cx="1874149" cy="1059502"/>
          </a:xfrm>
          <a:prstGeom prst="rect">
            <a:avLst/>
          </a:prstGeom>
        </p:spPr>
      </p:pic>
      <p:pic>
        <p:nvPicPr>
          <p:cNvPr id="14" name="Picture 13" descr="A picture containing sleeve&#10;&#10;Description automatically generated">
            <a:extLst>
              <a:ext uri="{FF2B5EF4-FFF2-40B4-BE49-F238E27FC236}">
                <a16:creationId xmlns:a16="http://schemas.microsoft.com/office/drawing/2014/main" id="{FE473AB0-3A68-B7DB-AC48-D716EB6AD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8063" y="1887757"/>
            <a:ext cx="1077634" cy="1329418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5AFBEEC6-A087-0019-3D87-0794945401A8}"/>
              </a:ext>
            </a:extLst>
          </p:cNvPr>
          <p:cNvSpPr txBox="1"/>
          <p:nvPr/>
        </p:nvSpPr>
        <p:spPr>
          <a:xfrm>
            <a:off x="883887" y="3231052"/>
            <a:ext cx="160236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48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wheat</a:t>
            </a:r>
            <a:endParaRPr sz="4000" dirty="0">
              <a:solidFill>
                <a:srgbClr val="FF3760"/>
              </a:solidFill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D63114-FBE2-AEE2-BF6A-899DFC3897B9}"/>
              </a:ext>
            </a:extLst>
          </p:cNvPr>
          <p:cNvGrpSpPr/>
          <p:nvPr/>
        </p:nvGrpSpPr>
        <p:grpSpPr>
          <a:xfrm>
            <a:off x="947350" y="3927028"/>
            <a:ext cx="1446864" cy="108000"/>
            <a:chOff x="7247008" y="5678458"/>
            <a:chExt cx="1446864" cy="108000"/>
          </a:xfrm>
        </p:grpSpPr>
        <p:grpSp>
          <p:nvGrpSpPr>
            <p:cNvPr id="18" name="Group 47">
              <a:extLst>
                <a:ext uri="{FF2B5EF4-FFF2-40B4-BE49-F238E27FC236}">
                  <a16:creationId xmlns:a16="http://schemas.microsoft.com/office/drawing/2014/main" id="{FC4199CF-99BC-79C1-87C2-6DD156A7F688}"/>
                </a:ext>
              </a:extLst>
            </p:cNvPr>
            <p:cNvGrpSpPr/>
            <p:nvPr/>
          </p:nvGrpSpPr>
          <p:grpSpPr>
            <a:xfrm>
              <a:off x="7247008" y="5678458"/>
              <a:ext cx="1446864" cy="108000"/>
              <a:chOff x="135657" y="6451"/>
              <a:chExt cx="1446863" cy="107999"/>
            </a:xfrm>
          </p:grpSpPr>
          <p:sp>
            <p:nvSpPr>
              <p:cNvPr id="22" name="Oval 49">
                <a:extLst>
                  <a:ext uri="{FF2B5EF4-FFF2-40B4-BE49-F238E27FC236}">
                    <a16:creationId xmlns:a16="http://schemas.microsoft.com/office/drawing/2014/main" id="{DA660343-4697-0A52-22BA-D6B361590CBB}"/>
                  </a:ext>
                </a:extLst>
              </p:cNvPr>
              <p:cNvSpPr/>
              <p:nvPr/>
            </p:nvSpPr>
            <p:spPr>
              <a:xfrm>
                <a:off x="1474520" y="6451"/>
                <a:ext cx="108000" cy="107999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23" name="Rectangle 50">
                <a:extLst>
                  <a:ext uri="{FF2B5EF4-FFF2-40B4-BE49-F238E27FC236}">
                    <a16:creationId xmlns:a16="http://schemas.microsoft.com/office/drawing/2014/main" id="{38E05FB8-C3FE-BDD7-5331-39B92F6E19E0}"/>
                  </a:ext>
                </a:extLst>
              </p:cNvPr>
              <p:cNvSpPr/>
              <p:nvPr/>
            </p:nvSpPr>
            <p:spPr>
              <a:xfrm>
                <a:off x="135657" y="6451"/>
                <a:ext cx="700919" cy="107999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21" name="Rectangle 50">
              <a:extLst>
                <a:ext uri="{FF2B5EF4-FFF2-40B4-BE49-F238E27FC236}">
                  <a16:creationId xmlns:a16="http://schemas.microsoft.com/office/drawing/2014/main" id="{5C649A56-55AB-5C6C-A5DB-F90F4769C9C0}"/>
                </a:ext>
              </a:extLst>
            </p:cNvPr>
            <p:cNvSpPr/>
            <p:nvPr/>
          </p:nvSpPr>
          <p:spPr>
            <a:xfrm>
              <a:off x="8003166" y="5678458"/>
              <a:ext cx="516875" cy="108000"/>
            </a:xfrm>
            <a:prstGeom prst="rect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  <p:sp>
        <p:nvSpPr>
          <p:cNvPr id="24" name="TextBox 12">
            <a:extLst>
              <a:ext uri="{FF2B5EF4-FFF2-40B4-BE49-F238E27FC236}">
                <a16:creationId xmlns:a16="http://schemas.microsoft.com/office/drawing/2014/main" id="{E1B10299-C6C0-07A1-BD7D-C6B5EF6694B7}"/>
              </a:ext>
            </a:extLst>
          </p:cNvPr>
          <p:cNvSpPr txBox="1"/>
          <p:nvPr/>
        </p:nvSpPr>
        <p:spPr>
          <a:xfrm>
            <a:off x="5042558" y="3231053"/>
            <a:ext cx="210410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48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thinking</a:t>
            </a:r>
            <a:endParaRPr sz="4000" dirty="0">
              <a:solidFill>
                <a:srgbClr val="FF3760"/>
              </a:solidFill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AAD7BC-5217-4AB9-3B46-62DF8239EEF4}"/>
              </a:ext>
            </a:extLst>
          </p:cNvPr>
          <p:cNvGrpSpPr/>
          <p:nvPr/>
        </p:nvGrpSpPr>
        <p:grpSpPr>
          <a:xfrm>
            <a:off x="5100297" y="4081654"/>
            <a:ext cx="1886819" cy="108000"/>
            <a:chOff x="2228463" y="5549328"/>
            <a:chExt cx="1886819" cy="108000"/>
          </a:xfrm>
        </p:grpSpPr>
        <p:grpSp>
          <p:nvGrpSpPr>
            <p:cNvPr id="26" name="Group 47">
              <a:extLst>
                <a:ext uri="{FF2B5EF4-FFF2-40B4-BE49-F238E27FC236}">
                  <a16:creationId xmlns:a16="http://schemas.microsoft.com/office/drawing/2014/main" id="{B88D9C14-BE95-D6C6-F27B-28798DFFFE4D}"/>
                </a:ext>
              </a:extLst>
            </p:cNvPr>
            <p:cNvGrpSpPr/>
            <p:nvPr/>
          </p:nvGrpSpPr>
          <p:grpSpPr>
            <a:xfrm>
              <a:off x="2228463" y="5549328"/>
              <a:ext cx="633549" cy="108000"/>
              <a:chOff x="303700" y="-13599"/>
              <a:chExt cx="633549" cy="107999"/>
            </a:xfrm>
          </p:grpSpPr>
          <p:sp>
            <p:nvSpPr>
              <p:cNvPr id="32" name="Oval 49">
                <a:extLst>
                  <a:ext uri="{FF2B5EF4-FFF2-40B4-BE49-F238E27FC236}">
                    <a16:creationId xmlns:a16="http://schemas.microsoft.com/office/drawing/2014/main" id="{1296B3B7-CEC9-A8E5-79D9-A2909DC1FB1F}"/>
                  </a:ext>
                </a:extLst>
              </p:cNvPr>
              <p:cNvSpPr/>
              <p:nvPr/>
            </p:nvSpPr>
            <p:spPr>
              <a:xfrm>
                <a:off x="829249" y="-13599"/>
                <a:ext cx="108000" cy="107999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33" name="Rectangle 50">
                <a:extLst>
                  <a:ext uri="{FF2B5EF4-FFF2-40B4-BE49-F238E27FC236}">
                    <a16:creationId xmlns:a16="http://schemas.microsoft.com/office/drawing/2014/main" id="{369335D7-6E5C-630E-5D9C-C3AC6F191B9F}"/>
                  </a:ext>
                </a:extLst>
              </p:cNvPr>
              <p:cNvSpPr/>
              <p:nvPr/>
            </p:nvSpPr>
            <p:spPr>
              <a:xfrm>
                <a:off x="303700" y="-13599"/>
                <a:ext cx="479777" cy="107999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27" name="Oval 49">
              <a:extLst>
                <a:ext uri="{FF2B5EF4-FFF2-40B4-BE49-F238E27FC236}">
                  <a16:creationId xmlns:a16="http://schemas.microsoft.com/office/drawing/2014/main" id="{7C1866BE-E880-CFB9-3580-C37B752B20C4}"/>
                </a:ext>
              </a:extLst>
            </p:cNvPr>
            <p:cNvSpPr/>
            <p:nvPr/>
          </p:nvSpPr>
          <p:spPr>
            <a:xfrm>
              <a:off x="2967131" y="5549328"/>
              <a:ext cx="108000" cy="108000"/>
            </a:xfrm>
            <a:prstGeom prst="ellipse">
              <a:avLst/>
            </a:prstGeom>
            <a:solidFill>
              <a:srgbClr val="FF37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28" name="Oval 49">
              <a:extLst>
                <a:ext uri="{FF2B5EF4-FFF2-40B4-BE49-F238E27FC236}">
                  <a16:creationId xmlns:a16="http://schemas.microsoft.com/office/drawing/2014/main" id="{A739023A-9CD5-093E-5049-98E2E8215886}"/>
                </a:ext>
              </a:extLst>
            </p:cNvPr>
            <p:cNvSpPr/>
            <p:nvPr/>
          </p:nvSpPr>
          <p:spPr>
            <a:xfrm>
              <a:off x="3284650" y="5549328"/>
              <a:ext cx="108000" cy="108000"/>
            </a:xfrm>
            <a:prstGeom prst="ellipse">
              <a:avLst/>
            </a:prstGeom>
            <a:solidFill>
              <a:srgbClr val="FF37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29" name="Oval 49">
              <a:extLst>
                <a:ext uri="{FF2B5EF4-FFF2-40B4-BE49-F238E27FC236}">
                  <a16:creationId xmlns:a16="http://schemas.microsoft.com/office/drawing/2014/main" id="{E4155707-B42F-FC49-4B27-36C343CE5E0B}"/>
                </a:ext>
              </a:extLst>
            </p:cNvPr>
            <p:cNvSpPr/>
            <p:nvPr/>
          </p:nvSpPr>
          <p:spPr>
            <a:xfrm>
              <a:off x="3504578" y="5549328"/>
              <a:ext cx="108000" cy="108000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30" name="Oval 49">
              <a:extLst>
                <a:ext uri="{FF2B5EF4-FFF2-40B4-BE49-F238E27FC236}">
                  <a16:creationId xmlns:a16="http://schemas.microsoft.com/office/drawing/2014/main" id="{740C0BD9-70E2-BD2D-2B03-DBAB4158E6D9}"/>
                </a:ext>
              </a:extLst>
            </p:cNvPr>
            <p:cNvSpPr/>
            <p:nvPr/>
          </p:nvSpPr>
          <p:spPr>
            <a:xfrm>
              <a:off x="3706238" y="5549328"/>
              <a:ext cx="108000" cy="108000"/>
            </a:xfrm>
            <a:prstGeom prst="ellipse">
              <a:avLst/>
            </a:prstGeom>
            <a:solidFill>
              <a:srgbClr val="FF37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31" name="Oval 49">
              <a:extLst>
                <a:ext uri="{FF2B5EF4-FFF2-40B4-BE49-F238E27FC236}">
                  <a16:creationId xmlns:a16="http://schemas.microsoft.com/office/drawing/2014/main" id="{EAD81C7B-3D43-8FFA-FF9A-91BDBB30B8D7}"/>
                </a:ext>
              </a:extLst>
            </p:cNvPr>
            <p:cNvSpPr/>
            <p:nvPr/>
          </p:nvSpPr>
          <p:spPr>
            <a:xfrm>
              <a:off x="4007282" y="5549328"/>
              <a:ext cx="108000" cy="108000"/>
            </a:xfrm>
            <a:prstGeom prst="ellipse">
              <a:avLst/>
            </a:prstGeom>
            <a:solidFill>
              <a:srgbClr val="FF37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  <p:sp>
        <p:nvSpPr>
          <p:cNvPr id="34" name="TextBox 12">
            <a:extLst>
              <a:ext uri="{FF2B5EF4-FFF2-40B4-BE49-F238E27FC236}">
                <a16:creationId xmlns:a16="http://schemas.microsoft.com/office/drawing/2014/main" id="{FE449DEE-2FA2-473A-22A0-C2E773A17783}"/>
              </a:ext>
            </a:extLst>
          </p:cNvPr>
          <p:cNvSpPr txBox="1"/>
          <p:nvPr/>
        </p:nvSpPr>
        <p:spPr>
          <a:xfrm>
            <a:off x="2995629" y="5476021"/>
            <a:ext cx="177869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48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shortly</a:t>
            </a:r>
            <a:endParaRPr sz="4000" dirty="0">
              <a:solidFill>
                <a:srgbClr val="FF3760"/>
              </a:solidFill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04065E4-1FDE-79A1-83C1-FC47CB0A921C}"/>
              </a:ext>
            </a:extLst>
          </p:cNvPr>
          <p:cNvGrpSpPr/>
          <p:nvPr/>
        </p:nvGrpSpPr>
        <p:grpSpPr>
          <a:xfrm>
            <a:off x="3051717" y="6314427"/>
            <a:ext cx="1569967" cy="108000"/>
            <a:chOff x="7692723" y="5922776"/>
            <a:chExt cx="1569967" cy="1080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4224478-5A1B-250F-9C9D-E16501083EF2}"/>
                </a:ext>
              </a:extLst>
            </p:cNvPr>
            <p:cNvGrpSpPr/>
            <p:nvPr/>
          </p:nvGrpSpPr>
          <p:grpSpPr>
            <a:xfrm>
              <a:off x="7692723" y="5922776"/>
              <a:ext cx="1185760" cy="108000"/>
              <a:chOff x="3029056" y="5476136"/>
              <a:chExt cx="1185760" cy="108000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69E6B5F6-51BE-39B9-B002-087F7DE05891}"/>
                  </a:ext>
                </a:extLst>
              </p:cNvPr>
              <p:cNvGrpSpPr/>
              <p:nvPr/>
            </p:nvGrpSpPr>
            <p:grpSpPr>
              <a:xfrm>
                <a:off x="3029056" y="5476136"/>
                <a:ext cx="1185760" cy="108000"/>
                <a:chOff x="2559240" y="5580157"/>
                <a:chExt cx="1185760" cy="108000"/>
              </a:xfrm>
            </p:grpSpPr>
            <p:sp>
              <p:nvSpPr>
                <p:cNvPr id="41" name="Rectangle 50">
                  <a:extLst>
                    <a:ext uri="{FF2B5EF4-FFF2-40B4-BE49-F238E27FC236}">
                      <a16:creationId xmlns:a16="http://schemas.microsoft.com/office/drawing/2014/main" id="{6D72DE21-60DE-4225-C0D3-FF9865E0666F}"/>
                    </a:ext>
                  </a:extLst>
                </p:cNvPr>
                <p:cNvSpPr/>
                <p:nvPr/>
              </p:nvSpPr>
              <p:spPr>
                <a:xfrm>
                  <a:off x="2559240" y="5580157"/>
                  <a:ext cx="528230" cy="108000"/>
                </a:xfrm>
                <a:prstGeom prst="rect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 lang="en-GB" dirty="0"/>
                </a:p>
              </p:txBody>
            </p:sp>
            <p:sp>
              <p:nvSpPr>
                <p:cNvPr id="42" name="Oval 49">
                  <a:extLst>
                    <a:ext uri="{FF2B5EF4-FFF2-40B4-BE49-F238E27FC236}">
                      <a16:creationId xmlns:a16="http://schemas.microsoft.com/office/drawing/2014/main" id="{996CC86C-3F3D-EE51-7937-18A887961050}"/>
                    </a:ext>
                  </a:extLst>
                </p:cNvPr>
                <p:cNvSpPr/>
                <p:nvPr/>
              </p:nvSpPr>
              <p:spPr>
                <a:xfrm>
                  <a:off x="3637000" y="5580157"/>
                  <a:ext cx="108000" cy="108000"/>
                </a:xfrm>
                <a:prstGeom prst="ellipse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 dirty="0"/>
                </a:p>
              </p:txBody>
            </p:sp>
          </p:grpSp>
          <p:sp>
            <p:nvSpPr>
              <p:cNvPr id="40" name="Rectangle 50">
                <a:extLst>
                  <a:ext uri="{FF2B5EF4-FFF2-40B4-BE49-F238E27FC236}">
                    <a16:creationId xmlns:a16="http://schemas.microsoft.com/office/drawing/2014/main" id="{9374FC8F-9044-219A-D520-A13F596E1D4C}"/>
                  </a:ext>
                </a:extLst>
              </p:cNvPr>
              <p:cNvSpPr/>
              <p:nvPr/>
            </p:nvSpPr>
            <p:spPr>
              <a:xfrm>
                <a:off x="3620071" y="5476136"/>
                <a:ext cx="423960" cy="108000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lang="en-GB" dirty="0"/>
              </a:p>
            </p:txBody>
          </p:sp>
        </p:grpSp>
        <p:sp>
          <p:nvSpPr>
            <p:cNvPr id="37" name="Oval 49">
              <a:extLst>
                <a:ext uri="{FF2B5EF4-FFF2-40B4-BE49-F238E27FC236}">
                  <a16:creationId xmlns:a16="http://schemas.microsoft.com/office/drawing/2014/main" id="{260C0709-0DA9-77E3-8DC8-1DA81866022F}"/>
                </a:ext>
              </a:extLst>
            </p:cNvPr>
            <p:cNvSpPr/>
            <p:nvPr/>
          </p:nvSpPr>
          <p:spPr>
            <a:xfrm>
              <a:off x="8961647" y="5922776"/>
              <a:ext cx="108000" cy="108000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38" name="Oval 49">
              <a:extLst>
                <a:ext uri="{FF2B5EF4-FFF2-40B4-BE49-F238E27FC236}">
                  <a16:creationId xmlns:a16="http://schemas.microsoft.com/office/drawing/2014/main" id="{61670FA1-9979-BF44-0EA7-0509F0D6A0D1}"/>
                </a:ext>
              </a:extLst>
            </p:cNvPr>
            <p:cNvSpPr/>
            <p:nvPr/>
          </p:nvSpPr>
          <p:spPr>
            <a:xfrm>
              <a:off x="9154690" y="5922776"/>
              <a:ext cx="108000" cy="108000"/>
            </a:xfrm>
            <a:prstGeom prst="ellipse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  <p:sp>
        <p:nvSpPr>
          <p:cNvPr id="43" name="TextBox 12">
            <a:extLst>
              <a:ext uri="{FF2B5EF4-FFF2-40B4-BE49-F238E27FC236}">
                <a16:creationId xmlns:a16="http://schemas.microsoft.com/office/drawing/2014/main" id="{7C037885-E3CB-156D-A776-9541CCBABDA1}"/>
              </a:ext>
            </a:extLst>
          </p:cNvPr>
          <p:cNvSpPr txBox="1"/>
          <p:nvPr/>
        </p:nvSpPr>
        <p:spPr>
          <a:xfrm>
            <a:off x="7954525" y="5476021"/>
            <a:ext cx="154465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48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whale</a:t>
            </a:r>
            <a:endParaRPr sz="4000" dirty="0">
              <a:solidFill>
                <a:srgbClr val="FF3760"/>
              </a:solidFill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ACA61B-37CC-1571-2873-6DBA097D075C}"/>
              </a:ext>
            </a:extLst>
          </p:cNvPr>
          <p:cNvGrpSpPr/>
          <p:nvPr/>
        </p:nvGrpSpPr>
        <p:grpSpPr>
          <a:xfrm>
            <a:off x="8026424" y="6016915"/>
            <a:ext cx="1398097" cy="456910"/>
            <a:chOff x="7828256" y="6016915"/>
            <a:chExt cx="1398097" cy="45691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4FCFF37-FCB4-C1EF-4587-8DE7062561F2}"/>
                </a:ext>
              </a:extLst>
            </p:cNvPr>
            <p:cNvGrpSpPr/>
            <p:nvPr/>
          </p:nvGrpSpPr>
          <p:grpSpPr>
            <a:xfrm>
              <a:off x="7828256" y="6016915"/>
              <a:ext cx="1398097" cy="456910"/>
              <a:chOff x="5307744" y="2791546"/>
              <a:chExt cx="1398097" cy="456910"/>
            </a:xfrm>
          </p:grpSpPr>
          <p:sp>
            <p:nvSpPr>
              <p:cNvPr id="45" name="Rectangle 50">
                <a:extLst>
                  <a:ext uri="{FF2B5EF4-FFF2-40B4-BE49-F238E27FC236}">
                    <a16:creationId xmlns:a16="http://schemas.microsoft.com/office/drawing/2014/main" id="{DD6F53B7-141D-333E-4045-0073B0AAC0ED}"/>
                  </a:ext>
                </a:extLst>
              </p:cNvPr>
              <p:cNvSpPr/>
              <p:nvPr/>
            </p:nvSpPr>
            <p:spPr>
              <a:xfrm>
                <a:off x="5307744" y="2925552"/>
                <a:ext cx="690973" cy="108000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044C6B0-4E97-42FB-5BC2-0607262F3F9F}"/>
                  </a:ext>
                </a:extLst>
              </p:cNvPr>
              <p:cNvSpPr/>
              <p:nvPr/>
            </p:nvSpPr>
            <p:spPr>
              <a:xfrm flipV="1">
                <a:off x="6053507" y="2925552"/>
                <a:ext cx="242955" cy="108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A0D4BA6-ADD2-5334-9747-2F388B9BFDDC}"/>
                  </a:ext>
                </a:extLst>
              </p:cNvPr>
              <p:cNvSpPr/>
              <p:nvPr/>
            </p:nvSpPr>
            <p:spPr>
              <a:xfrm flipV="1">
                <a:off x="6490139" y="2929720"/>
                <a:ext cx="215702" cy="108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48" name="Block Arc 47">
                <a:extLst>
                  <a:ext uri="{FF2B5EF4-FFF2-40B4-BE49-F238E27FC236}">
                    <a16:creationId xmlns:a16="http://schemas.microsoft.com/office/drawing/2014/main" id="{4BB01E7E-E432-3F84-A219-E0FDAE89BA63}"/>
                  </a:ext>
                </a:extLst>
              </p:cNvPr>
              <p:cNvSpPr/>
              <p:nvPr/>
            </p:nvSpPr>
            <p:spPr>
              <a:xfrm rot="10800000">
                <a:off x="6168998" y="2791546"/>
                <a:ext cx="454490" cy="456910"/>
              </a:xfrm>
              <a:prstGeom prst="blockArc">
                <a:avLst>
                  <a:gd name="adj1" fmla="val 10839200"/>
                  <a:gd name="adj2" fmla="val 135885"/>
                  <a:gd name="adj3" fmla="val 8708"/>
                </a:avLst>
              </a:prstGeom>
              <a:solidFill>
                <a:srgbClr val="3372DC"/>
              </a:solidFill>
              <a:ln w="12700">
                <a:solidFill>
                  <a:srgbClr val="3372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  <a:latin typeface="Muli" pitchFamily="2" charset="77"/>
                </a:endParaRPr>
              </a:p>
            </p:txBody>
          </p: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0F58F3C-DF0D-77C7-294B-56035103564C}"/>
                </a:ext>
              </a:extLst>
            </p:cNvPr>
            <p:cNvSpPr/>
            <p:nvPr/>
          </p:nvSpPr>
          <p:spPr>
            <a:xfrm flipV="1">
              <a:off x="8871290" y="6150921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sp>
        <p:nvSpPr>
          <p:cNvPr id="50" name="TextBox 12">
            <a:extLst>
              <a:ext uri="{FF2B5EF4-FFF2-40B4-BE49-F238E27FC236}">
                <a16:creationId xmlns:a16="http://schemas.microsoft.com/office/drawing/2014/main" id="{077FF8AB-8685-370C-BD09-9F8F970C0E6E}"/>
              </a:ext>
            </a:extLst>
          </p:cNvPr>
          <p:cNvSpPr txBox="1"/>
          <p:nvPr/>
        </p:nvSpPr>
        <p:spPr>
          <a:xfrm>
            <a:off x="9852742" y="3231052"/>
            <a:ext cx="117115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48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shirt</a:t>
            </a:r>
            <a:endParaRPr sz="4000" dirty="0">
              <a:solidFill>
                <a:srgbClr val="FF3760"/>
              </a:solidFill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F0FB02C-61D7-9CFE-51E2-BB717F095D2E}"/>
              </a:ext>
            </a:extLst>
          </p:cNvPr>
          <p:cNvGrpSpPr/>
          <p:nvPr/>
        </p:nvGrpSpPr>
        <p:grpSpPr>
          <a:xfrm>
            <a:off x="9916210" y="3927028"/>
            <a:ext cx="1019487" cy="108000"/>
            <a:chOff x="3071311" y="5452080"/>
            <a:chExt cx="1019487" cy="10800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47994E3-A03B-1E5A-E649-160AC376BD32}"/>
                </a:ext>
              </a:extLst>
            </p:cNvPr>
            <p:cNvGrpSpPr/>
            <p:nvPr/>
          </p:nvGrpSpPr>
          <p:grpSpPr>
            <a:xfrm>
              <a:off x="3071311" y="5452080"/>
              <a:ext cx="1019487" cy="108000"/>
              <a:chOff x="2601495" y="5556101"/>
              <a:chExt cx="1019487" cy="108000"/>
            </a:xfrm>
          </p:grpSpPr>
          <p:sp>
            <p:nvSpPr>
              <p:cNvPr id="54" name="Rectangle 50">
                <a:extLst>
                  <a:ext uri="{FF2B5EF4-FFF2-40B4-BE49-F238E27FC236}">
                    <a16:creationId xmlns:a16="http://schemas.microsoft.com/office/drawing/2014/main" id="{DD3D592D-8F42-FE41-F3CA-54F28C0B06DF}"/>
                  </a:ext>
                </a:extLst>
              </p:cNvPr>
              <p:cNvSpPr/>
              <p:nvPr/>
            </p:nvSpPr>
            <p:spPr>
              <a:xfrm>
                <a:off x="2601495" y="5556101"/>
                <a:ext cx="504000" cy="108000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lang="en-GB" dirty="0"/>
              </a:p>
            </p:txBody>
          </p:sp>
          <p:sp>
            <p:nvSpPr>
              <p:cNvPr id="55" name="Oval 49">
                <a:extLst>
                  <a:ext uri="{FF2B5EF4-FFF2-40B4-BE49-F238E27FC236}">
                    <a16:creationId xmlns:a16="http://schemas.microsoft.com/office/drawing/2014/main" id="{4B4A856B-E747-B9A8-DB0D-CBF3D417BA17}"/>
                  </a:ext>
                </a:extLst>
              </p:cNvPr>
              <p:cNvSpPr/>
              <p:nvPr/>
            </p:nvSpPr>
            <p:spPr>
              <a:xfrm>
                <a:off x="3512982" y="5556101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53" name="Rectangle 50">
              <a:extLst>
                <a:ext uri="{FF2B5EF4-FFF2-40B4-BE49-F238E27FC236}">
                  <a16:creationId xmlns:a16="http://schemas.microsoft.com/office/drawing/2014/main" id="{20BB5253-C3B2-A5DF-B2C8-DD6DA02D1F54}"/>
                </a:ext>
              </a:extLst>
            </p:cNvPr>
            <p:cNvSpPr/>
            <p:nvPr/>
          </p:nvSpPr>
          <p:spPr>
            <a:xfrm>
              <a:off x="3632089" y="5452080"/>
              <a:ext cx="293931" cy="108000"/>
            </a:xfrm>
            <a:prstGeom prst="rect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47135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24" grpId="0" animBg="1" advAuto="0"/>
      <p:bldP spid="34" grpId="0" animBg="1" advAuto="0"/>
      <p:bldP spid="43" grpId="0" animBg="1" advAuto="0"/>
      <p:bldP spid="50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8B94BE3C-70D8-FBD8-97C4-C57E800255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write the words to match the pictures?</a:t>
            </a:r>
          </a:p>
          <a:p>
            <a:r>
              <a:rPr lang="en-GB" dirty="0"/>
              <a:t>Can you add the sound buttons?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A9BED5C1-ABF6-0DF0-79B1-470320CC2F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Starter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79514-A12B-936D-ACFE-0C6BBEDB1D4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>
                <a:latin typeface="Sassoon Infant 2023" panose="02000503030000020003" pitchFamily="2" charset="0"/>
              </a:rPr>
              <a:t>2.</a:t>
            </a:r>
            <a:fld id="{46F6552A-941E-B249-8E39-1E2EE7BF53B4}" type="slidenum">
              <a:rPr lang="en-US" smtClean="0">
                <a:latin typeface="Sassoon Infant 2023" panose="02000503030000020003" pitchFamily="2" charset="0"/>
              </a:rPr>
              <a:pPr/>
              <a:t>4</a:t>
            </a:fld>
            <a:endParaRPr lang="en-US" dirty="0">
              <a:latin typeface="Sassoon Infant 2023" panose="02000503030000020003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C41DFBA-A576-2406-E6BB-53BC937FA321}"/>
              </a:ext>
            </a:extLst>
          </p:cNvPr>
          <p:cNvGrpSpPr/>
          <p:nvPr/>
        </p:nvGrpSpPr>
        <p:grpSpPr>
          <a:xfrm>
            <a:off x="1305825" y="1782375"/>
            <a:ext cx="9665133" cy="3903097"/>
            <a:chOff x="894703" y="1752515"/>
            <a:chExt cx="9665133" cy="39030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568D6B-45AE-E58A-0E5F-A90A22DF21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468"/>
            <a:stretch/>
          </p:blipFill>
          <p:spPr>
            <a:xfrm>
              <a:off x="5199273" y="1752515"/>
              <a:ext cx="1105035" cy="1668856"/>
            </a:xfrm>
            <a:prstGeom prst="rect">
              <a:avLst/>
            </a:prstGeom>
          </p:spPr>
        </p:pic>
        <p:pic>
          <p:nvPicPr>
            <p:cNvPr id="8" name="Picture 2" descr="Free Exam Cheat illustration and picture">
              <a:extLst>
                <a:ext uri="{FF2B5EF4-FFF2-40B4-BE49-F238E27FC236}">
                  <a16:creationId xmlns:a16="http://schemas.microsoft.com/office/drawing/2014/main" id="{9AE87E44-7A89-D007-FE0F-8636099915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6" t="9899" r="10801"/>
            <a:stretch/>
          </p:blipFill>
          <p:spPr bwMode="auto">
            <a:xfrm>
              <a:off x="8566099" y="2039133"/>
              <a:ext cx="1993737" cy="1248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8DD3A4D0-1AE9-9045-D6FC-BAC0CA733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4703" y="1946505"/>
              <a:ext cx="1434225" cy="1434225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E2D3D60-2171-0665-F936-4D25F892D646}"/>
                </a:ext>
              </a:extLst>
            </p:cNvPr>
            <p:cNvGrpSpPr/>
            <p:nvPr/>
          </p:nvGrpSpPr>
          <p:grpSpPr>
            <a:xfrm>
              <a:off x="2782415" y="3868921"/>
              <a:ext cx="1597667" cy="1786691"/>
              <a:chOff x="2782415" y="3868921"/>
              <a:chExt cx="1597667" cy="1786691"/>
            </a:xfrm>
          </p:grpSpPr>
          <p:pic>
            <p:nvPicPr>
              <p:cNvPr id="21" name="Picture 4" descr="Free Rose Pink vector and picture">
                <a:extLst>
                  <a:ext uri="{FF2B5EF4-FFF2-40B4-BE49-F238E27FC236}">
                    <a16:creationId xmlns:a16="http://schemas.microsoft.com/office/drawing/2014/main" id="{C21B2709-BD11-963A-B141-AE050850B7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0808"/>
              <a:stretch/>
            </p:blipFill>
            <p:spPr bwMode="auto">
              <a:xfrm rot="1638511">
                <a:off x="2782415" y="3868921"/>
                <a:ext cx="1597667" cy="17866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CBE0740D-1549-E5DC-5C3B-95695EAD4175}"/>
                  </a:ext>
                </a:extLst>
              </p:cNvPr>
              <p:cNvCxnSpPr/>
              <p:nvPr/>
            </p:nvCxnSpPr>
            <p:spPr>
              <a:xfrm flipV="1">
                <a:off x="2898043" y="5215072"/>
                <a:ext cx="509364" cy="190244"/>
              </a:xfrm>
              <a:prstGeom prst="straightConnector1">
                <a:avLst/>
              </a:prstGeom>
              <a:ln w="1905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774710-889E-4F7C-6925-0DD8F9938BEB}"/>
                </a:ext>
              </a:extLst>
            </p:cNvPr>
            <p:cNvGrpSpPr/>
            <p:nvPr/>
          </p:nvGrpSpPr>
          <p:grpSpPr>
            <a:xfrm>
              <a:off x="6628355" y="3933944"/>
              <a:ext cx="1484070" cy="1685424"/>
              <a:chOff x="1341851" y="2320772"/>
              <a:chExt cx="2030829" cy="2079715"/>
            </a:xfrm>
          </p:grpSpPr>
          <p:pic>
            <p:nvPicPr>
              <p:cNvPr id="16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9EDD8D9F-5708-480F-71CA-1022D73B83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063294" flipH="1">
                <a:off x="1341851" y="3090433"/>
                <a:ext cx="1628290" cy="1310054"/>
              </a:xfrm>
              <a:prstGeom prst="rect">
                <a:avLst/>
              </a:prstGeom>
            </p:spPr>
          </p:pic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3E7A028D-ABA2-4B1F-54E7-564C46AF6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60533" y="2865330"/>
                <a:ext cx="412147" cy="387566"/>
              </a:xfrm>
              <a:prstGeom prst="rect">
                <a:avLst/>
              </a:prstGeom>
            </p:spPr>
          </p:pic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9F81CFB8-40F4-6F2F-E884-A1BFF71CF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54459" y="2320772"/>
                <a:ext cx="412147" cy="387566"/>
              </a:xfrm>
              <a:prstGeom prst="rect">
                <a:avLst/>
              </a:prstGeom>
            </p:spPr>
          </p:pic>
        </p:grpSp>
      </p:grpSp>
      <p:sp>
        <p:nvSpPr>
          <p:cNvPr id="2" name="TextBox 12">
            <a:extLst>
              <a:ext uri="{FF2B5EF4-FFF2-40B4-BE49-F238E27FC236}">
                <a16:creationId xmlns:a16="http://schemas.microsoft.com/office/drawing/2014/main" id="{C2509119-BDD9-FF06-DF5F-8022A3E11E53}"/>
              </a:ext>
            </a:extLst>
          </p:cNvPr>
          <p:cNvSpPr txBox="1"/>
          <p:nvPr/>
        </p:nvSpPr>
        <p:spPr>
          <a:xfrm>
            <a:off x="5320480" y="3444181"/>
            <a:ext cx="153503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48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cheap</a:t>
            </a:r>
            <a:endParaRPr sz="4000" dirty="0">
              <a:solidFill>
                <a:srgbClr val="FF3760"/>
              </a:solidFill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F8BC41-B1D6-BF61-A1B7-5B21F450915E}"/>
              </a:ext>
            </a:extLst>
          </p:cNvPr>
          <p:cNvGrpSpPr/>
          <p:nvPr/>
        </p:nvGrpSpPr>
        <p:grpSpPr>
          <a:xfrm>
            <a:off x="5410128" y="4128101"/>
            <a:ext cx="1315111" cy="108000"/>
            <a:chOff x="7579641" y="5678458"/>
            <a:chExt cx="1315111" cy="108000"/>
          </a:xfrm>
        </p:grpSpPr>
        <p:grpSp>
          <p:nvGrpSpPr>
            <p:cNvPr id="6" name="Group 47">
              <a:extLst>
                <a:ext uri="{FF2B5EF4-FFF2-40B4-BE49-F238E27FC236}">
                  <a16:creationId xmlns:a16="http://schemas.microsoft.com/office/drawing/2014/main" id="{58AD6718-6EEB-9105-966C-EE5BCC87AECD}"/>
                </a:ext>
              </a:extLst>
            </p:cNvPr>
            <p:cNvGrpSpPr/>
            <p:nvPr/>
          </p:nvGrpSpPr>
          <p:grpSpPr>
            <a:xfrm>
              <a:off x="7579641" y="5678458"/>
              <a:ext cx="1315111" cy="108000"/>
              <a:chOff x="468290" y="6451"/>
              <a:chExt cx="1315110" cy="107999"/>
            </a:xfrm>
          </p:grpSpPr>
          <p:sp>
            <p:nvSpPr>
              <p:cNvPr id="11" name="Oval 49">
                <a:extLst>
                  <a:ext uri="{FF2B5EF4-FFF2-40B4-BE49-F238E27FC236}">
                    <a16:creationId xmlns:a16="http://schemas.microsoft.com/office/drawing/2014/main" id="{A074A8C9-FAF5-AE11-6BFE-4DFC8AE956D8}"/>
                  </a:ext>
                </a:extLst>
              </p:cNvPr>
              <p:cNvSpPr/>
              <p:nvPr/>
            </p:nvSpPr>
            <p:spPr>
              <a:xfrm>
                <a:off x="1675400" y="6451"/>
                <a:ext cx="108000" cy="107999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13" name="Rectangle 50">
                <a:extLst>
                  <a:ext uri="{FF2B5EF4-FFF2-40B4-BE49-F238E27FC236}">
                    <a16:creationId xmlns:a16="http://schemas.microsoft.com/office/drawing/2014/main" id="{E6E8FAC2-406E-C6BE-48BB-FEE09A6A3D0F}"/>
                  </a:ext>
                </a:extLst>
              </p:cNvPr>
              <p:cNvSpPr/>
              <p:nvPr/>
            </p:nvSpPr>
            <p:spPr>
              <a:xfrm>
                <a:off x="468290" y="6451"/>
                <a:ext cx="495081" cy="107999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9" name="Rectangle 50">
              <a:extLst>
                <a:ext uri="{FF2B5EF4-FFF2-40B4-BE49-F238E27FC236}">
                  <a16:creationId xmlns:a16="http://schemas.microsoft.com/office/drawing/2014/main" id="{5BE78727-07FA-2DAF-5F90-0B1B0233A02D}"/>
                </a:ext>
              </a:extLst>
            </p:cNvPr>
            <p:cNvSpPr/>
            <p:nvPr/>
          </p:nvSpPr>
          <p:spPr>
            <a:xfrm>
              <a:off x="8116478" y="5678458"/>
              <a:ext cx="540000" cy="108000"/>
            </a:xfrm>
            <a:prstGeom prst="rect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  <p:sp>
        <p:nvSpPr>
          <p:cNvPr id="19" name="TextBox 12">
            <a:extLst>
              <a:ext uri="{FF2B5EF4-FFF2-40B4-BE49-F238E27FC236}">
                <a16:creationId xmlns:a16="http://schemas.microsoft.com/office/drawing/2014/main" id="{A25F7536-E174-B932-C08A-29CDF5FF38A4}"/>
              </a:ext>
            </a:extLst>
          </p:cNvPr>
          <p:cNvSpPr txBox="1"/>
          <p:nvPr/>
        </p:nvSpPr>
        <p:spPr>
          <a:xfrm>
            <a:off x="8950905" y="3444180"/>
            <a:ext cx="217783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48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cheating</a:t>
            </a:r>
            <a:endParaRPr sz="4000" dirty="0">
              <a:solidFill>
                <a:srgbClr val="FF3760"/>
              </a:solidFill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D566A3B-9B3D-69C8-A5D2-8744F5C6F59C}"/>
              </a:ext>
            </a:extLst>
          </p:cNvPr>
          <p:cNvGrpSpPr/>
          <p:nvPr/>
        </p:nvGrpSpPr>
        <p:grpSpPr>
          <a:xfrm>
            <a:off x="9014492" y="4285769"/>
            <a:ext cx="1972227" cy="108000"/>
            <a:chOff x="4362741" y="5365018"/>
            <a:chExt cx="1972227" cy="10800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C417F1C-2720-F53C-523E-7AC6A6E4F39A}"/>
                </a:ext>
              </a:extLst>
            </p:cNvPr>
            <p:cNvGrpSpPr/>
            <p:nvPr/>
          </p:nvGrpSpPr>
          <p:grpSpPr>
            <a:xfrm>
              <a:off x="4362741" y="5365018"/>
              <a:ext cx="1676789" cy="108000"/>
              <a:chOff x="7523777" y="5537051"/>
              <a:chExt cx="1676789" cy="10800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F5EEBE2-D69E-61F6-D74F-A203CF4BF5C8}"/>
                  </a:ext>
                </a:extLst>
              </p:cNvPr>
              <p:cNvGrpSpPr/>
              <p:nvPr/>
            </p:nvGrpSpPr>
            <p:grpSpPr>
              <a:xfrm>
                <a:off x="7523777" y="5537051"/>
                <a:ext cx="1271373" cy="108000"/>
                <a:chOff x="7361187" y="5701066"/>
                <a:chExt cx="1271373" cy="108000"/>
              </a:xfrm>
            </p:grpSpPr>
            <p:grpSp>
              <p:nvGrpSpPr>
                <p:cNvPr id="39" name="Group 47">
                  <a:extLst>
                    <a:ext uri="{FF2B5EF4-FFF2-40B4-BE49-F238E27FC236}">
                      <a16:creationId xmlns:a16="http://schemas.microsoft.com/office/drawing/2014/main" id="{FE7952FA-F74B-DB3D-0586-BFE23F7A4127}"/>
                    </a:ext>
                  </a:extLst>
                </p:cNvPr>
                <p:cNvGrpSpPr/>
                <p:nvPr/>
              </p:nvGrpSpPr>
              <p:grpSpPr>
                <a:xfrm>
                  <a:off x="7361187" y="5701066"/>
                  <a:ext cx="1271373" cy="108000"/>
                  <a:chOff x="249836" y="29059"/>
                  <a:chExt cx="1271372" cy="107999"/>
                </a:xfrm>
              </p:grpSpPr>
              <p:sp>
                <p:nvSpPr>
                  <p:cNvPr id="41" name="Oval 49">
                    <a:extLst>
                      <a:ext uri="{FF2B5EF4-FFF2-40B4-BE49-F238E27FC236}">
                        <a16:creationId xmlns:a16="http://schemas.microsoft.com/office/drawing/2014/main" id="{4747C425-6845-9018-93D0-C7E64FE91429}"/>
                      </a:ext>
                    </a:extLst>
                  </p:cNvPr>
                  <p:cNvSpPr/>
                  <p:nvPr/>
                </p:nvSpPr>
                <p:spPr>
                  <a:xfrm>
                    <a:off x="1413208" y="29059"/>
                    <a:ext cx="108000" cy="107999"/>
                  </a:xfrm>
                  <a:prstGeom prst="ellipse">
                    <a:avLst/>
                  </a:prstGeom>
                  <a:solidFill>
                    <a:srgbClr val="3372D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  <a:latin typeface="Muli Regular"/>
                        <a:ea typeface="Muli Regular"/>
                        <a:cs typeface="Muli Regular"/>
                        <a:sym typeface="Muli Regular"/>
                      </a:defRPr>
                    </a:pPr>
                    <a:endParaRPr dirty="0"/>
                  </a:p>
                </p:txBody>
              </p:sp>
              <p:sp>
                <p:nvSpPr>
                  <p:cNvPr id="42" name="Rectangle 50">
                    <a:extLst>
                      <a:ext uri="{FF2B5EF4-FFF2-40B4-BE49-F238E27FC236}">
                        <a16:creationId xmlns:a16="http://schemas.microsoft.com/office/drawing/2014/main" id="{8BB03FA1-0DDA-0A57-07AA-CDA31635C9D1}"/>
                      </a:ext>
                    </a:extLst>
                  </p:cNvPr>
                  <p:cNvSpPr/>
                  <p:nvPr/>
                </p:nvSpPr>
                <p:spPr>
                  <a:xfrm>
                    <a:off x="249836" y="29059"/>
                    <a:ext cx="527563" cy="107999"/>
                  </a:xfrm>
                  <a:prstGeom prst="rect">
                    <a:avLst/>
                  </a:prstGeom>
                  <a:solidFill>
                    <a:srgbClr val="3372D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>
                        <a:solidFill>
                          <a:srgbClr val="FFFFFF"/>
                        </a:solidFill>
                        <a:latin typeface="Muli Regular"/>
                        <a:ea typeface="Muli Regular"/>
                        <a:cs typeface="Muli Regular"/>
                        <a:sym typeface="Muli Regular"/>
                      </a:defRPr>
                    </a:pPr>
                    <a:endParaRPr dirty="0"/>
                  </a:p>
                </p:txBody>
              </p:sp>
            </p:grpSp>
            <p:sp>
              <p:nvSpPr>
                <p:cNvPr id="40" name="Rectangle 50">
                  <a:extLst>
                    <a:ext uri="{FF2B5EF4-FFF2-40B4-BE49-F238E27FC236}">
                      <a16:creationId xmlns:a16="http://schemas.microsoft.com/office/drawing/2014/main" id="{523479A0-6722-8394-9702-6AA458190AF0}"/>
                    </a:ext>
                  </a:extLst>
                </p:cNvPr>
                <p:cNvSpPr/>
                <p:nvPr/>
              </p:nvSpPr>
              <p:spPr>
                <a:xfrm>
                  <a:off x="7955366" y="5701066"/>
                  <a:ext cx="498344" cy="108000"/>
                </a:xfrm>
                <a:prstGeom prst="rect">
                  <a:avLst/>
                </a:prstGeom>
                <a:solidFill>
                  <a:srgbClr val="3372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  <a:latin typeface="Muli Regular"/>
                      <a:ea typeface="Muli Regular"/>
                      <a:cs typeface="Muli Regular"/>
                      <a:sym typeface="Muli Regular"/>
                    </a:defRPr>
                  </a:pPr>
                  <a:endParaRPr dirty="0"/>
                </a:p>
              </p:txBody>
            </p:sp>
          </p:grpSp>
          <p:sp>
            <p:nvSpPr>
              <p:cNvPr id="37" name="Oval 49">
                <a:extLst>
                  <a:ext uri="{FF2B5EF4-FFF2-40B4-BE49-F238E27FC236}">
                    <a16:creationId xmlns:a16="http://schemas.microsoft.com/office/drawing/2014/main" id="{A25A574D-0858-E4E7-D41A-DCEFE753AF25}"/>
                  </a:ext>
                </a:extLst>
              </p:cNvPr>
              <p:cNvSpPr/>
              <p:nvPr/>
            </p:nvSpPr>
            <p:spPr>
              <a:xfrm>
                <a:off x="8880459" y="5537051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38" name="Oval 49">
                <a:extLst>
                  <a:ext uri="{FF2B5EF4-FFF2-40B4-BE49-F238E27FC236}">
                    <a16:creationId xmlns:a16="http://schemas.microsoft.com/office/drawing/2014/main" id="{1E8D2EC4-0BB8-6E70-8C1F-A684B93C2AAF}"/>
                  </a:ext>
                </a:extLst>
              </p:cNvPr>
              <p:cNvSpPr/>
              <p:nvPr/>
            </p:nvSpPr>
            <p:spPr>
              <a:xfrm>
                <a:off x="9092566" y="5537051"/>
                <a:ext cx="108000" cy="108000"/>
              </a:xfrm>
              <a:prstGeom prst="ellipse">
                <a:avLst/>
              </a:prstGeom>
              <a:solidFill>
                <a:srgbClr val="FF37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35" name="Oval 49">
              <a:extLst>
                <a:ext uri="{FF2B5EF4-FFF2-40B4-BE49-F238E27FC236}">
                  <a16:creationId xmlns:a16="http://schemas.microsoft.com/office/drawing/2014/main" id="{289F304F-A75A-2BDE-A9EB-1BF8D918539A}"/>
                </a:ext>
              </a:extLst>
            </p:cNvPr>
            <p:cNvSpPr/>
            <p:nvPr/>
          </p:nvSpPr>
          <p:spPr>
            <a:xfrm>
              <a:off x="6226968" y="5365018"/>
              <a:ext cx="108000" cy="108000"/>
            </a:xfrm>
            <a:prstGeom prst="ellipse">
              <a:avLst/>
            </a:prstGeom>
            <a:solidFill>
              <a:srgbClr val="FF37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  <p:sp>
        <p:nvSpPr>
          <p:cNvPr id="43" name="TextBox 12">
            <a:extLst>
              <a:ext uri="{FF2B5EF4-FFF2-40B4-BE49-F238E27FC236}">
                <a16:creationId xmlns:a16="http://schemas.microsoft.com/office/drawing/2014/main" id="{FAA193C3-1D2F-0D95-1F0F-2E213D4C7656}"/>
              </a:ext>
            </a:extLst>
          </p:cNvPr>
          <p:cNvSpPr txBox="1"/>
          <p:nvPr/>
        </p:nvSpPr>
        <p:spPr>
          <a:xfrm>
            <a:off x="1399770" y="3444179"/>
            <a:ext cx="134267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48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shine</a:t>
            </a:r>
            <a:endParaRPr sz="4000" dirty="0">
              <a:solidFill>
                <a:srgbClr val="FF3760"/>
              </a:solidFill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D16BF6-B4BE-4778-1412-3710FF097F9F}"/>
              </a:ext>
            </a:extLst>
          </p:cNvPr>
          <p:cNvGrpSpPr/>
          <p:nvPr/>
        </p:nvGrpSpPr>
        <p:grpSpPr>
          <a:xfrm>
            <a:off x="1450825" y="3962945"/>
            <a:ext cx="1217501" cy="506073"/>
            <a:chOff x="1450825" y="3962945"/>
            <a:chExt cx="1217501" cy="50607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39D8095-B685-4679-4CEA-9D8AC8413678}"/>
                </a:ext>
              </a:extLst>
            </p:cNvPr>
            <p:cNvGrpSpPr/>
            <p:nvPr/>
          </p:nvGrpSpPr>
          <p:grpSpPr>
            <a:xfrm>
              <a:off x="1450825" y="3962945"/>
              <a:ext cx="1217501" cy="506073"/>
              <a:chOff x="5495266" y="2764564"/>
              <a:chExt cx="1217501" cy="506073"/>
            </a:xfrm>
          </p:grpSpPr>
          <p:sp>
            <p:nvSpPr>
              <p:cNvPr id="46" name="Rectangle 50">
                <a:extLst>
                  <a:ext uri="{FF2B5EF4-FFF2-40B4-BE49-F238E27FC236}">
                    <a16:creationId xmlns:a16="http://schemas.microsoft.com/office/drawing/2014/main" id="{C5FAB42E-D88F-C638-0D3D-1B846F4E449D}"/>
                  </a:ext>
                </a:extLst>
              </p:cNvPr>
              <p:cNvSpPr/>
              <p:nvPr/>
            </p:nvSpPr>
            <p:spPr>
              <a:xfrm>
                <a:off x="5495266" y="2929720"/>
                <a:ext cx="523360" cy="108000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8752C6A-594C-4A21-B148-4A52A5B1FEA3}"/>
                  </a:ext>
                </a:extLst>
              </p:cNvPr>
              <p:cNvSpPr/>
              <p:nvPr/>
            </p:nvSpPr>
            <p:spPr>
              <a:xfrm flipV="1">
                <a:off x="6056706" y="2929720"/>
                <a:ext cx="108000" cy="108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E373528-F6CA-FDA9-C8F1-1D758D6265DB}"/>
                  </a:ext>
                </a:extLst>
              </p:cNvPr>
              <p:cNvSpPr/>
              <p:nvPr/>
            </p:nvSpPr>
            <p:spPr>
              <a:xfrm flipV="1">
                <a:off x="6509565" y="2929720"/>
                <a:ext cx="203202" cy="108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5383725D-1110-1C4A-3E12-112AC4580D4F}"/>
                  </a:ext>
                </a:extLst>
              </p:cNvPr>
              <p:cNvSpPr/>
              <p:nvPr/>
            </p:nvSpPr>
            <p:spPr>
              <a:xfrm rot="10800000">
                <a:off x="6085832" y="2764564"/>
                <a:ext cx="542162" cy="506073"/>
              </a:xfrm>
              <a:prstGeom prst="blockArc">
                <a:avLst>
                  <a:gd name="adj1" fmla="val 10839200"/>
                  <a:gd name="adj2" fmla="val 135885"/>
                  <a:gd name="adj3" fmla="val 8708"/>
                </a:avLst>
              </a:prstGeom>
              <a:solidFill>
                <a:srgbClr val="3372DC"/>
              </a:solidFill>
              <a:ln w="12700">
                <a:solidFill>
                  <a:srgbClr val="3372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  <a:latin typeface="Muli" pitchFamily="2" charset="77"/>
                </a:endParaRP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1FF05EF-2000-FB73-7C88-3842B23218B7}"/>
                </a:ext>
              </a:extLst>
            </p:cNvPr>
            <p:cNvSpPr/>
            <p:nvPr/>
          </p:nvSpPr>
          <p:spPr>
            <a:xfrm flipV="1">
              <a:off x="2214766" y="4128101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uli" pitchFamily="2" charset="77"/>
              </a:endParaRPr>
            </a:p>
          </p:txBody>
        </p:sp>
      </p:grpSp>
      <p:sp>
        <p:nvSpPr>
          <p:cNvPr id="59" name="TextBox 12">
            <a:extLst>
              <a:ext uri="{FF2B5EF4-FFF2-40B4-BE49-F238E27FC236}">
                <a16:creationId xmlns:a16="http://schemas.microsoft.com/office/drawing/2014/main" id="{A4238A21-D78A-7853-1D7E-A2884FF74753}"/>
              </a:ext>
            </a:extLst>
          </p:cNvPr>
          <p:cNvSpPr txBox="1"/>
          <p:nvPr/>
        </p:nvSpPr>
        <p:spPr>
          <a:xfrm>
            <a:off x="3315998" y="5582315"/>
            <a:ext cx="142122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48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thorn</a:t>
            </a:r>
            <a:endParaRPr sz="4000" dirty="0">
              <a:solidFill>
                <a:srgbClr val="FF3760"/>
              </a:solidFill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704CA90-A843-716F-A6D8-04134D8FD185}"/>
              </a:ext>
            </a:extLst>
          </p:cNvPr>
          <p:cNvGrpSpPr/>
          <p:nvPr/>
        </p:nvGrpSpPr>
        <p:grpSpPr>
          <a:xfrm>
            <a:off x="3375102" y="6262810"/>
            <a:ext cx="1214098" cy="108000"/>
            <a:chOff x="3015559" y="5444347"/>
            <a:chExt cx="1214098" cy="108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DE3B479-0AB2-8DEF-42CA-3F40BF618F62}"/>
                </a:ext>
              </a:extLst>
            </p:cNvPr>
            <p:cNvGrpSpPr/>
            <p:nvPr/>
          </p:nvGrpSpPr>
          <p:grpSpPr>
            <a:xfrm>
              <a:off x="3015559" y="5444347"/>
              <a:ext cx="1214098" cy="108000"/>
              <a:chOff x="2545743" y="5548368"/>
              <a:chExt cx="1214098" cy="108000"/>
            </a:xfrm>
          </p:grpSpPr>
          <p:sp>
            <p:nvSpPr>
              <p:cNvPr id="63" name="Rectangle 50">
                <a:extLst>
                  <a:ext uri="{FF2B5EF4-FFF2-40B4-BE49-F238E27FC236}">
                    <a16:creationId xmlns:a16="http://schemas.microsoft.com/office/drawing/2014/main" id="{63DE4C8D-259C-BBFB-841C-3518DBB34E93}"/>
                  </a:ext>
                </a:extLst>
              </p:cNvPr>
              <p:cNvSpPr/>
              <p:nvPr/>
            </p:nvSpPr>
            <p:spPr>
              <a:xfrm>
                <a:off x="2545743" y="5548368"/>
                <a:ext cx="481376" cy="108000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lang="en-GB" dirty="0"/>
              </a:p>
            </p:txBody>
          </p:sp>
          <p:sp>
            <p:nvSpPr>
              <p:cNvPr id="64" name="Oval 49">
                <a:extLst>
                  <a:ext uri="{FF2B5EF4-FFF2-40B4-BE49-F238E27FC236}">
                    <a16:creationId xmlns:a16="http://schemas.microsoft.com/office/drawing/2014/main" id="{76EB4B71-2870-279C-E671-26DC81F4BB6F}"/>
                  </a:ext>
                </a:extLst>
              </p:cNvPr>
              <p:cNvSpPr/>
              <p:nvPr/>
            </p:nvSpPr>
            <p:spPr>
              <a:xfrm>
                <a:off x="3651841" y="5548368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62" name="Rectangle 50">
              <a:extLst>
                <a:ext uri="{FF2B5EF4-FFF2-40B4-BE49-F238E27FC236}">
                  <a16:creationId xmlns:a16="http://schemas.microsoft.com/office/drawing/2014/main" id="{C697645B-99B3-B3A2-B1F7-DB6F6D4E3D47}"/>
                </a:ext>
              </a:extLst>
            </p:cNvPr>
            <p:cNvSpPr/>
            <p:nvPr/>
          </p:nvSpPr>
          <p:spPr>
            <a:xfrm>
              <a:off x="3546578" y="5444347"/>
              <a:ext cx="432000" cy="108000"/>
            </a:xfrm>
            <a:prstGeom prst="rect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lang="en-GB" dirty="0"/>
            </a:p>
          </p:txBody>
        </p:sp>
      </p:grpSp>
      <p:sp>
        <p:nvSpPr>
          <p:cNvPr id="65" name="TextBox 12">
            <a:extLst>
              <a:ext uri="{FF2B5EF4-FFF2-40B4-BE49-F238E27FC236}">
                <a16:creationId xmlns:a16="http://schemas.microsoft.com/office/drawing/2014/main" id="{6EBD9023-A40D-3683-87D6-914BEB33AB07}"/>
              </a:ext>
            </a:extLst>
          </p:cNvPr>
          <p:cNvSpPr txBox="1"/>
          <p:nvPr/>
        </p:nvSpPr>
        <p:spPr>
          <a:xfrm>
            <a:off x="7267242" y="5582315"/>
            <a:ext cx="13025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4800" dirty="0">
                <a:solidFill>
                  <a:srgbClr val="FF3760"/>
                </a:solidFill>
                <a:latin typeface="Sassoon Infant 2023" panose="02000503030000020003" pitchFamily="2" charset="0"/>
                <a:ea typeface="Sassoon Infant 2023" panose="02000503030000020003" pitchFamily="2" charset="0"/>
              </a:rPr>
              <a:t>chirp</a:t>
            </a:r>
            <a:endParaRPr sz="4000" dirty="0">
              <a:solidFill>
                <a:srgbClr val="FF3760"/>
              </a:solidFill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7ADFE57-2CA4-3FE2-DB74-9D8662B121D7}"/>
              </a:ext>
            </a:extLst>
          </p:cNvPr>
          <p:cNvGrpSpPr/>
          <p:nvPr/>
        </p:nvGrpSpPr>
        <p:grpSpPr>
          <a:xfrm>
            <a:off x="7337501" y="6262810"/>
            <a:ext cx="1103724" cy="108000"/>
            <a:chOff x="3125357" y="5452080"/>
            <a:chExt cx="1103724" cy="108000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E6C0314-8789-5F24-0FC6-BA4E9FE5DEF3}"/>
                </a:ext>
              </a:extLst>
            </p:cNvPr>
            <p:cNvGrpSpPr/>
            <p:nvPr/>
          </p:nvGrpSpPr>
          <p:grpSpPr>
            <a:xfrm>
              <a:off x="3125357" y="5452080"/>
              <a:ext cx="1103724" cy="108000"/>
              <a:chOff x="2655541" y="5556101"/>
              <a:chExt cx="1103724" cy="108000"/>
            </a:xfrm>
          </p:grpSpPr>
          <p:sp>
            <p:nvSpPr>
              <p:cNvPr id="69" name="Rectangle 50">
                <a:extLst>
                  <a:ext uri="{FF2B5EF4-FFF2-40B4-BE49-F238E27FC236}">
                    <a16:creationId xmlns:a16="http://schemas.microsoft.com/office/drawing/2014/main" id="{28DFE960-A9FE-8748-1F04-406A0FD98993}"/>
                  </a:ext>
                </a:extLst>
              </p:cNvPr>
              <p:cNvSpPr/>
              <p:nvPr/>
            </p:nvSpPr>
            <p:spPr>
              <a:xfrm>
                <a:off x="2655541" y="5556101"/>
                <a:ext cx="512957" cy="108000"/>
              </a:xfrm>
              <a:prstGeom prst="rect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lang="en-GB" dirty="0"/>
              </a:p>
            </p:txBody>
          </p:sp>
          <p:sp>
            <p:nvSpPr>
              <p:cNvPr id="70" name="Oval 49">
                <a:extLst>
                  <a:ext uri="{FF2B5EF4-FFF2-40B4-BE49-F238E27FC236}">
                    <a16:creationId xmlns:a16="http://schemas.microsoft.com/office/drawing/2014/main" id="{75185512-3B41-6908-D892-42825662222C}"/>
                  </a:ext>
                </a:extLst>
              </p:cNvPr>
              <p:cNvSpPr/>
              <p:nvPr/>
            </p:nvSpPr>
            <p:spPr>
              <a:xfrm>
                <a:off x="3651265" y="5556101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68" name="Rectangle 50">
              <a:extLst>
                <a:ext uri="{FF2B5EF4-FFF2-40B4-BE49-F238E27FC236}">
                  <a16:creationId xmlns:a16="http://schemas.microsoft.com/office/drawing/2014/main" id="{A868CF20-EE54-69BB-1193-1141C3A2156E}"/>
                </a:ext>
              </a:extLst>
            </p:cNvPr>
            <p:cNvSpPr/>
            <p:nvPr/>
          </p:nvSpPr>
          <p:spPr>
            <a:xfrm>
              <a:off x="3686636" y="5452080"/>
              <a:ext cx="296614" cy="108000"/>
            </a:xfrm>
            <a:prstGeom prst="rect">
              <a:avLst/>
            </a:prstGeom>
            <a:solidFill>
              <a:srgbClr val="3372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1131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19" grpId="0" animBg="1" advAuto="0"/>
      <p:bldP spid="43" grpId="0" animBg="1" advAuto="0"/>
      <p:bldP spid="59" grpId="0" animBg="1" advAuto="0"/>
      <p:bldP spid="65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5CB920-9376-241B-1D77-38602BB512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Do you know what they all mean?</a:t>
            </a:r>
          </a:p>
          <a:p>
            <a:r>
              <a:rPr lang="en-GB" dirty="0"/>
              <a:t>What do they have in common?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2.5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16F2A6-D28A-E6C7-BA8F-4A7EB88073E4}"/>
              </a:ext>
            </a:extLst>
          </p:cNvPr>
          <p:cNvSpPr txBox="1"/>
          <p:nvPr/>
        </p:nvSpPr>
        <p:spPr>
          <a:xfrm>
            <a:off x="2546277" y="1979985"/>
            <a:ext cx="826506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wish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E35C6B9-E466-6D5F-CFF7-DA13A7600373}"/>
              </a:ext>
            </a:extLst>
          </p:cNvPr>
          <p:cNvSpPr txBox="1"/>
          <p:nvPr/>
        </p:nvSpPr>
        <p:spPr>
          <a:xfrm>
            <a:off x="5667643" y="1979985"/>
            <a:ext cx="938716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torch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2AF6271-E5B6-C5AF-D707-3CB27C1F3C7F}"/>
              </a:ext>
            </a:extLst>
          </p:cNvPr>
          <p:cNvSpPr txBox="1"/>
          <p:nvPr/>
        </p:nvSpPr>
        <p:spPr>
          <a:xfrm>
            <a:off x="5654017" y="2804700"/>
            <a:ext cx="965968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lunch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7E60E67-8BC5-A297-E04A-2FBCF988D1AD}"/>
              </a:ext>
            </a:extLst>
          </p:cNvPr>
          <p:cNvSpPr txBox="1"/>
          <p:nvPr/>
        </p:nvSpPr>
        <p:spPr>
          <a:xfrm>
            <a:off x="8463709" y="2804700"/>
            <a:ext cx="1143902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mouth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91CC28CB-4946-3D26-E3F5-A60C4EC1ABD0}"/>
              </a:ext>
            </a:extLst>
          </p:cNvPr>
          <p:cNvSpPr txBox="1"/>
          <p:nvPr/>
        </p:nvSpPr>
        <p:spPr>
          <a:xfrm>
            <a:off x="2459715" y="2804700"/>
            <a:ext cx="999631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brush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58053AB1-FE3A-26DE-94FF-1433696896FE}"/>
              </a:ext>
            </a:extLst>
          </p:cNvPr>
          <p:cNvSpPr txBox="1"/>
          <p:nvPr/>
        </p:nvSpPr>
        <p:spPr>
          <a:xfrm>
            <a:off x="2402808" y="3629415"/>
            <a:ext cx="1113444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smash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29B9BC18-776F-5707-3258-35F4361F2EA8}"/>
              </a:ext>
            </a:extLst>
          </p:cNvPr>
          <p:cNvSpPr txBox="1"/>
          <p:nvPr/>
        </p:nvSpPr>
        <p:spPr>
          <a:xfrm>
            <a:off x="5527381" y="3629415"/>
            <a:ext cx="1219243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branch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8E533912-6696-91CB-315E-2881E2287A30}"/>
              </a:ext>
            </a:extLst>
          </p:cNvPr>
          <p:cNvSpPr txBox="1"/>
          <p:nvPr/>
        </p:nvSpPr>
        <p:spPr>
          <a:xfrm>
            <a:off x="8615994" y="3629415"/>
            <a:ext cx="839330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both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029A580A-D182-1755-E9AE-B5AF830E390F}"/>
              </a:ext>
            </a:extLst>
          </p:cNvPr>
          <p:cNvSpPr txBox="1"/>
          <p:nvPr/>
        </p:nvSpPr>
        <p:spPr>
          <a:xfrm>
            <a:off x="8563096" y="1979985"/>
            <a:ext cx="945129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tenth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5BB2430-5B03-7522-72B1-7636831EEABA}"/>
              </a:ext>
            </a:extLst>
          </p:cNvPr>
          <p:cNvSpPr txBox="1"/>
          <p:nvPr/>
        </p:nvSpPr>
        <p:spPr>
          <a:xfrm>
            <a:off x="5789471" y="4454130"/>
            <a:ext cx="695061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rich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9F5480E-2DF9-966E-2EEA-A64C830D77A7}"/>
              </a:ext>
            </a:extLst>
          </p:cNvPr>
          <p:cNvGrpSpPr/>
          <p:nvPr/>
        </p:nvGrpSpPr>
        <p:grpSpPr>
          <a:xfrm>
            <a:off x="7886187" y="4627802"/>
            <a:ext cx="3786555" cy="1800002"/>
            <a:chOff x="7886187" y="4627802"/>
            <a:chExt cx="3786555" cy="1800002"/>
          </a:xfrm>
        </p:grpSpPr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23CB5794-F339-FBDC-3767-15CB6EB84598}"/>
                </a:ext>
              </a:extLst>
            </p:cNvPr>
            <p:cNvSpPr txBox="1"/>
            <p:nvPr/>
          </p:nvSpPr>
          <p:spPr>
            <a:xfrm>
              <a:off x="8112391" y="4702465"/>
              <a:ext cx="1846535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r>
                <a:rPr sz="18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Our words </a:t>
              </a:r>
              <a:r>
                <a:rPr lang="en-GB" sz="18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have different digraphs at the end. Can you spot them?</a:t>
              </a:r>
              <a:endParaRPr sz="1800" dirty="0">
                <a:latin typeface="Sassoon Infant 2023" panose="02000503030000020003" pitchFamily="2" charset="0"/>
                <a:ea typeface="Sassoon Infant 2023" panose="02000503030000020003" pitchFamily="2" charset="0"/>
              </a:endParaRPr>
            </a:p>
          </p:txBody>
        </p:sp>
        <p:pic>
          <p:nvPicPr>
            <p:cNvPr id="24" name="Picture 49" descr="Picture 49">
              <a:extLst>
                <a:ext uri="{FF2B5EF4-FFF2-40B4-BE49-F238E27FC236}">
                  <a16:creationId xmlns:a16="http://schemas.microsoft.com/office/drawing/2014/main" id="{FC0BCBD9-9A06-4134-4B19-B6E35C303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9153" y="4627802"/>
              <a:ext cx="1003589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" name="Rounded Rectangular Callout 28">
              <a:extLst>
                <a:ext uri="{FF2B5EF4-FFF2-40B4-BE49-F238E27FC236}">
                  <a16:creationId xmlns:a16="http://schemas.microsoft.com/office/drawing/2014/main" id="{83E06247-694F-4DB6-AE77-3562529DDBE9}"/>
                </a:ext>
              </a:extLst>
            </p:cNvPr>
            <p:cNvSpPr/>
            <p:nvPr/>
          </p:nvSpPr>
          <p:spPr>
            <a:xfrm>
              <a:off x="7886187" y="4646338"/>
              <a:ext cx="2320121" cy="1312582"/>
            </a:xfrm>
            <a:prstGeom prst="wedgeRoundRectCallout">
              <a:avLst>
                <a:gd name="adj1" fmla="val 65016"/>
                <a:gd name="adj2" fmla="val 10093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5707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5CB920-9376-241B-1D77-38602BB512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Do you know what they all mean?</a:t>
            </a:r>
          </a:p>
          <a:p>
            <a:r>
              <a:rPr lang="en-GB" dirty="0"/>
              <a:t>What do they have in common?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2.6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16F2A6-D28A-E6C7-BA8F-4A7EB88073E4}"/>
              </a:ext>
            </a:extLst>
          </p:cNvPr>
          <p:cNvSpPr txBox="1"/>
          <p:nvPr/>
        </p:nvSpPr>
        <p:spPr>
          <a:xfrm>
            <a:off x="2546277" y="1979985"/>
            <a:ext cx="826506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wish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E35C6B9-E466-6D5F-CFF7-DA13A7600373}"/>
              </a:ext>
            </a:extLst>
          </p:cNvPr>
          <p:cNvSpPr txBox="1"/>
          <p:nvPr/>
        </p:nvSpPr>
        <p:spPr>
          <a:xfrm>
            <a:off x="5667643" y="1979985"/>
            <a:ext cx="938716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torch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2AF6271-E5B6-C5AF-D707-3CB27C1F3C7F}"/>
              </a:ext>
            </a:extLst>
          </p:cNvPr>
          <p:cNvSpPr txBox="1"/>
          <p:nvPr/>
        </p:nvSpPr>
        <p:spPr>
          <a:xfrm>
            <a:off x="5654017" y="2804700"/>
            <a:ext cx="965968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lunch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7E60E67-8BC5-A297-E04A-2FBCF988D1AD}"/>
              </a:ext>
            </a:extLst>
          </p:cNvPr>
          <p:cNvSpPr txBox="1"/>
          <p:nvPr/>
        </p:nvSpPr>
        <p:spPr>
          <a:xfrm>
            <a:off x="8463709" y="2804700"/>
            <a:ext cx="1143902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mouth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91CC28CB-4946-3D26-E3F5-A60C4EC1ABD0}"/>
              </a:ext>
            </a:extLst>
          </p:cNvPr>
          <p:cNvSpPr txBox="1"/>
          <p:nvPr/>
        </p:nvSpPr>
        <p:spPr>
          <a:xfrm>
            <a:off x="2459715" y="2804700"/>
            <a:ext cx="999631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brush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58053AB1-FE3A-26DE-94FF-1433696896FE}"/>
              </a:ext>
            </a:extLst>
          </p:cNvPr>
          <p:cNvSpPr txBox="1"/>
          <p:nvPr/>
        </p:nvSpPr>
        <p:spPr>
          <a:xfrm>
            <a:off x="2402808" y="3629415"/>
            <a:ext cx="1113444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smash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29B9BC18-776F-5707-3258-35F4361F2EA8}"/>
              </a:ext>
            </a:extLst>
          </p:cNvPr>
          <p:cNvSpPr txBox="1"/>
          <p:nvPr/>
        </p:nvSpPr>
        <p:spPr>
          <a:xfrm>
            <a:off x="5527381" y="3629415"/>
            <a:ext cx="1219243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branch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8E533912-6696-91CB-315E-2881E2287A30}"/>
              </a:ext>
            </a:extLst>
          </p:cNvPr>
          <p:cNvSpPr txBox="1"/>
          <p:nvPr/>
        </p:nvSpPr>
        <p:spPr>
          <a:xfrm>
            <a:off x="8615994" y="3629415"/>
            <a:ext cx="839330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both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029A580A-D182-1755-E9AE-B5AF830E390F}"/>
              </a:ext>
            </a:extLst>
          </p:cNvPr>
          <p:cNvSpPr txBox="1"/>
          <p:nvPr/>
        </p:nvSpPr>
        <p:spPr>
          <a:xfrm>
            <a:off x="8563096" y="1979985"/>
            <a:ext cx="945129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tenth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5BB2430-5B03-7522-72B1-7636831EEABA}"/>
              </a:ext>
            </a:extLst>
          </p:cNvPr>
          <p:cNvSpPr txBox="1"/>
          <p:nvPr/>
        </p:nvSpPr>
        <p:spPr>
          <a:xfrm>
            <a:off x="5789471" y="4454130"/>
            <a:ext cx="695061" cy="47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lnSpc>
                <a:spcPts val="2700"/>
              </a:lnSpc>
              <a:defRPr sz="28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sz="3200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rich</a:t>
            </a:r>
            <a:endParaRPr sz="3200"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9F5480E-2DF9-966E-2EEA-A64C830D77A7}"/>
              </a:ext>
            </a:extLst>
          </p:cNvPr>
          <p:cNvGrpSpPr/>
          <p:nvPr/>
        </p:nvGrpSpPr>
        <p:grpSpPr>
          <a:xfrm>
            <a:off x="7886187" y="4627802"/>
            <a:ext cx="3786555" cy="1800002"/>
            <a:chOff x="7886187" y="4627802"/>
            <a:chExt cx="3786555" cy="1800002"/>
          </a:xfrm>
        </p:grpSpPr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23CB5794-F339-FBDC-3767-15CB6EB84598}"/>
                </a:ext>
              </a:extLst>
            </p:cNvPr>
            <p:cNvSpPr txBox="1"/>
            <p:nvPr/>
          </p:nvSpPr>
          <p:spPr>
            <a:xfrm>
              <a:off x="8230611" y="4716320"/>
              <a:ext cx="1658982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lvl1pPr>
            </a:lstStyle>
            <a:p>
              <a:pPr algn="ctr">
                <a:defRPr sz="1600">
                  <a:latin typeface="OpenDyslexicAlta"/>
                  <a:ea typeface="OpenDyslexicAlta"/>
                  <a:cs typeface="OpenDyslexicAlta"/>
                  <a:sym typeface="OpenDyslexicAlta"/>
                </a:defRPr>
              </a:pPr>
              <a:r>
                <a:rPr lang="en-GB" sz="18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Did you spot ‘sh’, ‘</a:t>
              </a:r>
              <a:r>
                <a:rPr lang="en-GB" sz="1800" dirty="0" err="1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ch</a:t>
              </a:r>
              <a:r>
                <a:rPr lang="en-GB" sz="18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’, and ‘</a:t>
              </a:r>
              <a:r>
                <a:rPr lang="en-GB" sz="1800" dirty="0" err="1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th</a:t>
              </a:r>
              <a:r>
                <a:rPr lang="en-GB" sz="1800" dirty="0">
                  <a:latin typeface="Sassoon Infant 2023" panose="02000503030000020003" pitchFamily="2" charset="0"/>
                  <a:ea typeface="Sassoon Infant 2023" panose="02000503030000020003" pitchFamily="2" charset="0"/>
                </a:rPr>
                <a:t>’ at the end of our new words? </a:t>
              </a:r>
            </a:p>
          </p:txBody>
        </p:sp>
        <p:pic>
          <p:nvPicPr>
            <p:cNvPr id="24" name="Picture 49" descr="Picture 49">
              <a:extLst>
                <a:ext uri="{FF2B5EF4-FFF2-40B4-BE49-F238E27FC236}">
                  <a16:creationId xmlns:a16="http://schemas.microsoft.com/office/drawing/2014/main" id="{FC0BCBD9-9A06-4134-4B19-B6E35C303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9153" y="4627802"/>
              <a:ext cx="1003589" cy="180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" name="Rounded Rectangular Callout 28">
              <a:extLst>
                <a:ext uri="{FF2B5EF4-FFF2-40B4-BE49-F238E27FC236}">
                  <a16:creationId xmlns:a16="http://schemas.microsoft.com/office/drawing/2014/main" id="{83E06247-694F-4DB6-AE77-3562529DDBE9}"/>
                </a:ext>
              </a:extLst>
            </p:cNvPr>
            <p:cNvSpPr/>
            <p:nvPr/>
          </p:nvSpPr>
          <p:spPr>
            <a:xfrm>
              <a:off x="7886187" y="4646338"/>
              <a:ext cx="2320121" cy="1312582"/>
            </a:xfrm>
            <a:prstGeom prst="wedgeRoundRectCallout">
              <a:avLst>
                <a:gd name="adj1" fmla="val 65016"/>
                <a:gd name="adj2" fmla="val 10093"/>
                <a:gd name="adj3" fmla="val 16667"/>
              </a:avLst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CBCD4D7-2344-E279-84AF-705D4D950A0C}"/>
              </a:ext>
            </a:extLst>
          </p:cNvPr>
          <p:cNvGrpSpPr/>
          <p:nvPr/>
        </p:nvGrpSpPr>
        <p:grpSpPr>
          <a:xfrm>
            <a:off x="2984286" y="2316849"/>
            <a:ext cx="6568751" cy="2526911"/>
            <a:chOff x="2984286" y="2316849"/>
            <a:chExt cx="6568751" cy="2526911"/>
          </a:xfrm>
        </p:grpSpPr>
        <p:grpSp>
          <p:nvGrpSpPr>
            <p:cNvPr id="3" name="Group 50">
              <a:extLst>
                <a:ext uri="{FF2B5EF4-FFF2-40B4-BE49-F238E27FC236}">
                  <a16:creationId xmlns:a16="http://schemas.microsoft.com/office/drawing/2014/main" id="{72B64F15-D600-D6C9-48C7-2C6D29F705E2}"/>
                </a:ext>
              </a:extLst>
            </p:cNvPr>
            <p:cNvGrpSpPr/>
            <p:nvPr/>
          </p:nvGrpSpPr>
          <p:grpSpPr>
            <a:xfrm>
              <a:off x="2984286" y="2319694"/>
              <a:ext cx="3713608" cy="2524066"/>
              <a:chOff x="574473" y="16832"/>
              <a:chExt cx="3855181" cy="2524065"/>
            </a:xfrm>
          </p:grpSpPr>
          <p:sp>
            <p:nvSpPr>
              <p:cNvPr id="6" name="Rectangle 51">
                <a:extLst>
                  <a:ext uri="{FF2B5EF4-FFF2-40B4-BE49-F238E27FC236}">
                    <a16:creationId xmlns:a16="http://schemas.microsoft.com/office/drawing/2014/main" id="{EAD8EC2F-2CBE-D0C5-F233-FB03B88A1A47}"/>
                  </a:ext>
                </a:extLst>
              </p:cNvPr>
              <p:cNvSpPr/>
              <p:nvPr/>
            </p:nvSpPr>
            <p:spPr>
              <a:xfrm>
                <a:off x="574473" y="29207"/>
                <a:ext cx="349255" cy="45719"/>
              </a:xfrm>
              <a:prstGeom prst="rect">
                <a:avLst/>
              </a:prstGeom>
              <a:solidFill>
                <a:srgbClr val="FF40FF"/>
              </a:solidFill>
              <a:ln w="15875" cap="flat">
                <a:noFill/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  <p:sp>
            <p:nvSpPr>
              <p:cNvPr id="21" name="Rectangle 51">
                <a:extLst>
                  <a:ext uri="{FF2B5EF4-FFF2-40B4-BE49-F238E27FC236}">
                    <a16:creationId xmlns:a16="http://schemas.microsoft.com/office/drawing/2014/main" id="{E57529E7-C7A0-08EA-CFB1-01E60A98B1AD}"/>
                  </a:ext>
                </a:extLst>
              </p:cNvPr>
              <p:cNvSpPr/>
              <p:nvPr/>
            </p:nvSpPr>
            <p:spPr>
              <a:xfrm>
                <a:off x="660120" y="847354"/>
                <a:ext cx="349255" cy="45719"/>
              </a:xfrm>
              <a:prstGeom prst="rect">
                <a:avLst/>
              </a:prstGeom>
              <a:solidFill>
                <a:srgbClr val="FF40FF"/>
              </a:solidFill>
              <a:ln w="15875" cap="flat">
                <a:noFill/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  <p:sp>
            <p:nvSpPr>
              <p:cNvPr id="25" name="Rectangle 51">
                <a:extLst>
                  <a:ext uri="{FF2B5EF4-FFF2-40B4-BE49-F238E27FC236}">
                    <a16:creationId xmlns:a16="http://schemas.microsoft.com/office/drawing/2014/main" id="{0D423F98-682B-94FD-8FF9-2ABC116B6D71}"/>
                  </a:ext>
                </a:extLst>
              </p:cNvPr>
              <p:cNvSpPr/>
              <p:nvPr/>
            </p:nvSpPr>
            <p:spPr>
              <a:xfrm>
                <a:off x="724356" y="1672376"/>
                <a:ext cx="349255" cy="45719"/>
              </a:xfrm>
              <a:prstGeom prst="rect">
                <a:avLst/>
              </a:prstGeom>
              <a:solidFill>
                <a:srgbClr val="FF40FF"/>
              </a:solidFill>
              <a:ln w="15875" cap="flat">
                <a:noFill/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/>
              </a:p>
            </p:txBody>
          </p:sp>
          <p:sp>
            <p:nvSpPr>
              <p:cNvPr id="35" name="Rectangle 55">
                <a:extLst>
                  <a:ext uri="{FF2B5EF4-FFF2-40B4-BE49-F238E27FC236}">
                    <a16:creationId xmlns:a16="http://schemas.microsoft.com/office/drawing/2014/main" id="{7AAC1B26-9A8E-84F3-9924-309CA90BDAE3}"/>
                  </a:ext>
                </a:extLst>
              </p:cNvPr>
              <p:cNvSpPr/>
              <p:nvPr/>
            </p:nvSpPr>
            <p:spPr>
              <a:xfrm>
                <a:off x="4076597" y="1672376"/>
                <a:ext cx="353057" cy="50374"/>
              </a:xfrm>
              <a:prstGeom prst="rect">
                <a:avLst/>
              </a:prstGeom>
              <a:solidFill>
                <a:srgbClr val="3373DC"/>
              </a:solidFill>
              <a:ln w="15875" cap="flat">
                <a:noFill/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37" name="Rectangle 55">
                <a:extLst>
                  <a:ext uri="{FF2B5EF4-FFF2-40B4-BE49-F238E27FC236}">
                    <a16:creationId xmlns:a16="http://schemas.microsoft.com/office/drawing/2014/main" id="{4C87DE9A-7EFC-5F35-B7C0-54BE33615542}"/>
                  </a:ext>
                </a:extLst>
              </p:cNvPr>
              <p:cNvSpPr/>
              <p:nvPr/>
            </p:nvSpPr>
            <p:spPr>
              <a:xfrm>
                <a:off x="3941702" y="849417"/>
                <a:ext cx="353057" cy="50374"/>
              </a:xfrm>
              <a:prstGeom prst="rect">
                <a:avLst/>
              </a:prstGeom>
              <a:solidFill>
                <a:srgbClr val="3373DC"/>
              </a:solidFill>
              <a:ln w="15875" cap="flat">
                <a:noFill/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38" name="Rectangle 55">
                <a:extLst>
                  <a:ext uri="{FF2B5EF4-FFF2-40B4-BE49-F238E27FC236}">
                    <a16:creationId xmlns:a16="http://schemas.microsoft.com/office/drawing/2014/main" id="{22A0DD00-5F3F-7676-68B5-9838D2E800D6}"/>
                  </a:ext>
                </a:extLst>
              </p:cNvPr>
              <p:cNvSpPr/>
              <p:nvPr/>
            </p:nvSpPr>
            <p:spPr>
              <a:xfrm>
                <a:off x="3931710" y="16832"/>
                <a:ext cx="353057" cy="50374"/>
              </a:xfrm>
              <a:prstGeom prst="rect">
                <a:avLst/>
              </a:prstGeom>
              <a:solidFill>
                <a:srgbClr val="3373DC"/>
              </a:solidFill>
              <a:ln w="15875" cap="flat">
                <a:noFill/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  <p:sp>
            <p:nvSpPr>
              <p:cNvPr id="39" name="Rectangle 55">
                <a:extLst>
                  <a:ext uri="{FF2B5EF4-FFF2-40B4-BE49-F238E27FC236}">
                    <a16:creationId xmlns:a16="http://schemas.microsoft.com/office/drawing/2014/main" id="{1BF3CF79-E648-0E48-7822-F734E16F290D}"/>
                  </a:ext>
                </a:extLst>
              </p:cNvPr>
              <p:cNvSpPr/>
              <p:nvPr/>
            </p:nvSpPr>
            <p:spPr>
              <a:xfrm>
                <a:off x="3806807" y="2490523"/>
                <a:ext cx="353057" cy="50374"/>
              </a:xfrm>
              <a:prstGeom prst="rect">
                <a:avLst/>
              </a:prstGeom>
              <a:solidFill>
                <a:srgbClr val="3373DC"/>
              </a:solidFill>
              <a:ln w="15875" cap="flat">
                <a:noFill/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uli Regular"/>
                    <a:ea typeface="Muli Regular"/>
                    <a:cs typeface="Muli Regular"/>
                    <a:sym typeface="Muli Regular"/>
                  </a:defRPr>
                </a:pPr>
                <a:endParaRPr dirty="0"/>
              </a:p>
            </p:txBody>
          </p:sp>
        </p:grpSp>
        <p:sp>
          <p:nvSpPr>
            <p:cNvPr id="32" name="Rectangle 81">
              <a:extLst>
                <a:ext uri="{FF2B5EF4-FFF2-40B4-BE49-F238E27FC236}">
                  <a16:creationId xmlns:a16="http://schemas.microsoft.com/office/drawing/2014/main" id="{55449177-7B1F-6CD2-B178-8D313B0CB479}"/>
                </a:ext>
              </a:extLst>
            </p:cNvPr>
            <p:cNvSpPr/>
            <p:nvPr/>
          </p:nvSpPr>
          <p:spPr>
            <a:xfrm>
              <a:off x="9111252" y="3975239"/>
              <a:ext cx="288000" cy="45719"/>
            </a:xfrm>
            <a:prstGeom prst="rect">
              <a:avLst/>
            </a:prstGeom>
            <a:solidFill>
              <a:srgbClr val="20D160"/>
            </a:solidFill>
            <a:ln w="15875" cap="flat">
              <a:noFill/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40" name="Rectangle 81">
              <a:extLst>
                <a:ext uri="{FF2B5EF4-FFF2-40B4-BE49-F238E27FC236}">
                  <a16:creationId xmlns:a16="http://schemas.microsoft.com/office/drawing/2014/main" id="{67234ED0-43AC-35E0-9561-AAE284831E57}"/>
                </a:ext>
              </a:extLst>
            </p:cNvPr>
            <p:cNvSpPr/>
            <p:nvPr/>
          </p:nvSpPr>
          <p:spPr>
            <a:xfrm>
              <a:off x="9265037" y="3143966"/>
              <a:ext cx="288000" cy="45719"/>
            </a:xfrm>
            <a:prstGeom prst="rect">
              <a:avLst/>
            </a:prstGeom>
            <a:solidFill>
              <a:srgbClr val="20D160"/>
            </a:solidFill>
            <a:ln w="15875" cap="flat">
              <a:noFill/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  <p:sp>
          <p:nvSpPr>
            <p:cNvPr id="41" name="Rectangle 81">
              <a:extLst>
                <a:ext uri="{FF2B5EF4-FFF2-40B4-BE49-F238E27FC236}">
                  <a16:creationId xmlns:a16="http://schemas.microsoft.com/office/drawing/2014/main" id="{151A9751-364A-E9B0-1FE2-C9317282B1FB}"/>
                </a:ext>
              </a:extLst>
            </p:cNvPr>
            <p:cNvSpPr/>
            <p:nvPr/>
          </p:nvSpPr>
          <p:spPr>
            <a:xfrm>
              <a:off x="9169441" y="2316849"/>
              <a:ext cx="288000" cy="45719"/>
            </a:xfrm>
            <a:prstGeom prst="rect">
              <a:avLst/>
            </a:prstGeom>
            <a:solidFill>
              <a:srgbClr val="20D160"/>
            </a:solidFill>
            <a:ln w="15875" cap="flat">
              <a:noFill/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Muli Regular"/>
                  <a:ea typeface="Muli Regular"/>
                  <a:cs typeface="Muli Regular"/>
                  <a:sym typeface="Muli Regular"/>
                </a:defRPr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525219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B3DC35-C7ED-DE4E-812B-F9DD79E20A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sort the words according to their final digraph?</a:t>
            </a:r>
          </a:p>
          <a:p>
            <a:r>
              <a:rPr lang="en-GB" dirty="0"/>
              <a:t>Can you add any more words to fit the patterns?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CB0EE-FBC2-1613-65D3-65B9155CE3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2.7</a:t>
            </a: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D5F4C3EF-AA7A-2A10-8530-0B4609FA5809}"/>
              </a:ext>
            </a:extLst>
          </p:cNvPr>
          <p:cNvSpPr txBox="1"/>
          <p:nvPr/>
        </p:nvSpPr>
        <p:spPr>
          <a:xfrm>
            <a:off x="670447" y="2236991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lunch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FFAE3FAC-A7CF-960A-CD30-CC3BFCC2881C}"/>
              </a:ext>
            </a:extLst>
          </p:cNvPr>
          <p:cNvSpPr txBox="1"/>
          <p:nvPr/>
        </p:nvSpPr>
        <p:spPr>
          <a:xfrm>
            <a:off x="3007748" y="1845582"/>
            <a:ext cx="160063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torch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0BE79B13-0455-7992-8021-A4C68F7EEA33}"/>
              </a:ext>
            </a:extLst>
          </p:cNvPr>
          <p:cNvSpPr txBox="1"/>
          <p:nvPr/>
        </p:nvSpPr>
        <p:spPr>
          <a:xfrm>
            <a:off x="5321633" y="2238287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branch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FD2F04BF-E220-2B3C-804D-FC35098A12F2}"/>
              </a:ext>
            </a:extLst>
          </p:cNvPr>
          <p:cNvSpPr txBox="1"/>
          <p:nvPr/>
        </p:nvSpPr>
        <p:spPr>
          <a:xfrm>
            <a:off x="7616424" y="1845582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brush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5CF2061D-3AD6-EAAC-E08E-42A0B3C3966B}"/>
              </a:ext>
            </a:extLst>
          </p:cNvPr>
          <p:cNvSpPr txBox="1"/>
          <p:nvPr/>
        </p:nvSpPr>
        <p:spPr>
          <a:xfrm>
            <a:off x="5321633" y="1845582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tenth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1D1E9735-9F1C-C373-C6C6-432AA1DC93E7}"/>
              </a:ext>
            </a:extLst>
          </p:cNvPr>
          <p:cNvSpPr txBox="1"/>
          <p:nvPr/>
        </p:nvSpPr>
        <p:spPr>
          <a:xfrm>
            <a:off x="7616424" y="2236991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mouth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1" name="Rounded Rectangle 12">
            <a:extLst>
              <a:ext uri="{FF2B5EF4-FFF2-40B4-BE49-F238E27FC236}">
                <a16:creationId xmlns:a16="http://schemas.microsoft.com/office/drawing/2014/main" id="{47E3458F-8D30-1721-C29A-8185781B4A5B}"/>
              </a:ext>
            </a:extLst>
          </p:cNvPr>
          <p:cNvSpPr txBox="1"/>
          <p:nvPr/>
        </p:nvSpPr>
        <p:spPr>
          <a:xfrm>
            <a:off x="9940662" y="2239582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rich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2" name="Rounded Rectangle 13">
            <a:extLst>
              <a:ext uri="{FF2B5EF4-FFF2-40B4-BE49-F238E27FC236}">
                <a16:creationId xmlns:a16="http://schemas.microsoft.com/office/drawing/2014/main" id="{EA491674-D13C-E6A2-22F4-BDB9A9CFA0DE}"/>
              </a:ext>
            </a:extLst>
          </p:cNvPr>
          <p:cNvSpPr txBox="1"/>
          <p:nvPr/>
        </p:nvSpPr>
        <p:spPr>
          <a:xfrm>
            <a:off x="9940662" y="1845582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both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719EE9A1-39E7-7FAD-A6CF-8D879009DA33}"/>
              </a:ext>
            </a:extLst>
          </p:cNvPr>
          <p:cNvSpPr txBox="1"/>
          <p:nvPr/>
        </p:nvSpPr>
        <p:spPr>
          <a:xfrm>
            <a:off x="670447" y="1845582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wish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4" name="Rounded Rectangle 15">
            <a:extLst>
              <a:ext uri="{FF2B5EF4-FFF2-40B4-BE49-F238E27FC236}">
                <a16:creationId xmlns:a16="http://schemas.microsoft.com/office/drawing/2014/main" id="{D120BB78-3DAE-9781-525E-94C511633DEC}"/>
              </a:ext>
            </a:extLst>
          </p:cNvPr>
          <p:cNvSpPr txBox="1"/>
          <p:nvPr/>
        </p:nvSpPr>
        <p:spPr>
          <a:xfrm>
            <a:off x="3007748" y="2236991"/>
            <a:ext cx="160063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smash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B9B8C0-D693-FEDA-F771-2C9B69C672BC}"/>
              </a:ext>
            </a:extLst>
          </p:cNvPr>
          <p:cNvGrpSpPr/>
          <p:nvPr/>
        </p:nvGrpSpPr>
        <p:grpSpPr>
          <a:xfrm>
            <a:off x="627750" y="3037813"/>
            <a:ext cx="10904136" cy="3269205"/>
            <a:chOff x="758410" y="1338006"/>
            <a:chExt cx="10904136" cy="326920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4639ED6-81A1-7B12-8642-5FEF14B6596F}"/>
                </a:ext>
              </a:extLst>
            </p:cNvPr>
            <p:cNvSpPr/>
            <p:nvPr/>
          </p:nvSpPr>
          <p:spPr>
            <a:xfrm>
              <a:off x="4687021" y="1338006"/>
              <a:ext cx="3046914" cy="3269205"/>
            </a:xfrm>
            <a:prstGeom prst="rect">
              <a:avLst/>
            </a:prstGeom>
            <a:noFill/>
            <a:ln w="66675">
              <a:solidFill>
                <a:srgbClr val="7957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CD431F5-3246-B83E-B07E-9838318089FF}"/>
                </a:ext>
              </a:extLst>
            </p:cNvPr>
            <p:cNvSpPr/>
            <p:nvPr/>
          </p:nvSpPr>
          <p:spPr>
            <a:xfrm>
              <a:off x="758410" y="1338006"/>
              <a:ext cx="3046914" cy="3269205"/>
            </a:xfrm>
            <a:prstGeom prst="rect">
              <a:avLst/>
            </a:prstGeom>
            <a:noFill/>
            <a:ln w="66675">
              <a:solidFill>
                <a:srgbClr val="F139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85A2F5A-9510-FA1F-CDE2-7FC749D8C779}"/>
                </a:ext>
              </a:extLst>
            </p:cNvPr>
            <p:cNvSpPr/>
            <p:nvPr/>
          </p:nvSpPr>
          <p:spPr>
            <a:xfrm>
              <a:off x="8615632" y="1338006"/>
              <a:ext cx="3046914" cy="3269205"/>
            </a:xfrm>
            <a:prstGeom prst="rect">
              <a:avLst/>
            </a:prstGeom>
            <a:noFill/>
            <a:ln w="666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8D39893-F4D0-2CB1-7F8D-B7BEEDFB4F0B}"/>
              </a:ext>
            </a:extLst>
          </p:cNvPr>
          <p:cNvSpPr/>
          <p:nvPr/>
        </p:nvSpPr>
        <p:spPr>
          <a:xfrm>
            <a:off x="1739417" y="3142009"/>
            <a:ext cx="82358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800" b="1" dirty="0">
                <a:solidFill>
                  <a:srgbClr val="F139C4"/>
                </a:solidFill>
                <a:latin typeface="Sassoon Infant 2023" panose="02000503030000020003" pitchFamily="2" charset="0"/>
              </a:rPr>
              <a:t>‘sh’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0D944C26-D655-30AF-63F2-335503B07383}"/>
              </a:ext>
            </a:extLst>
          </p:cNvPr>
          <p:cNvSpPr/>
          <p:nvPr/>
        </p:nvSpPr>
        <p:spPr>
          <a:xfrm>
            <a:off x="5669739" y="3142009"/>
            <a:ext cx="820162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800" b="1" dirty="0">
                <a:solidFill>
                  <a:srgbClr val="7957D5"/>
                </a:solidFill>
                <a:latin typeface="Sassoon Infant 2023" panose="02000503030000020003" pitchFamily="2" charset="0"/>
              </a:rPr>
              <a:t>‘</a:t>
            </a:r>
            <a:r>
              <a:rPr lang="en-GB" sz="2800" b="1" dirty="0" err="1">
                <a:solidFill>
                  <a:srgbClr val="7957D5"/>
                </a:solidFill>
                <a:latin typeface="Sassoon Infant 2023" panose="02000503030000020003" pitchFamily="2" charset="0"/>
              </a:rPr>
              <a:t>ch</a:t>
            </a:r>
            <a:r>
              <a:rPr lang="en-GB" sz="2800" b="1" dirty="0">
                <a:solidFill>
                  <a:srgbClr val="7957D5"/>
                </a:solidFill>
                <a:latin typeface="Sassoon Infant 2023" panose="02000503030000020003" pitchFamily="2" charset="0"/>
              </a:rPr>
              <a:t>’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BB18BE3-FBAF-1EA7-3D28-61A274D83D31}"/>
              </a:ext>
            </a:extLst>
          </p:cNvPr>
          <p:cNvSpPr/>
          <p:nvPr/>
        </p:nvSpPr>
        <p:spPr>
          <a:xfrm>
            <a:off x="9612043" y="3142009"/>
            <a:ext cx="7927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800" b="1" dirty="0">
                <a:solidFill>
                  <a:srgbClr val="209CEE"/>
                </a:solidFill>
                <a:latin typeface="Sassoon Infant 2023" panose="02000503030000020003" pitchFamily="2" charset="0"/>
              </a:rPr>
              <a:t>‘</a:t>
            </a:r>
            <a:r>
              <a:rPr lang="en-GB" sz="2800" b="1" dirty="0" err="1">
                <a:solidFill>
                  <a:srgbClr val="209CEE"/>
                </a:solidFill>
                <a:latin typeface="Sassoon Infant 2023" panose="02000503030000020003" pitchFamily="2" charset="0"/>
              </a:rPr>
              <a:t>th</a:t>
            </a:r>
            <a:r>
              <a:rPr lang="en-GB" sz="2800" b="1" dirty="0">
                <a:solidFill>
                  <a:srgbClr val="209CEE"/>
                </a:solidFill>
                <a:latin typeface="Sassoon Infant 2023" panose="02000503030000020003" pitchFamily="2" charset="0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327602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B3DC35-C7ED-DE4E-812B-F9DD79E20A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sort the words according to their final digraph?</a:t>
            </a:r>
          </a:p>
          <a:p>
            <a:r>
              <a:rPr lang="en-GB" dirty="0"/>
              <a:t>Can you add any more words to fit the patterns?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CB0EE-FBC2-1613-65D3-65B9155CE3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Infant 2023" panose="02000503030000020003" pitchFamily="2" charset="0"/>
              </a:rPr>
              <a:t>2.8</a:t>
            </a: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EA89E3C3-6CB7-7CE2-1914-FE693E9ABED0}"/>
              </a:ext>
            </a:extLst>
          </p:cNvPr>
          <p:cNvSpPr txBox="1"/>
          <p:nvPr/>
        </p:nvSpPr>
        <p:spPr>
          <a:xfrm>
            <a:off x="5279503" y="3801731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lunch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65B947A1-EC77-1735-1CA4-05295FAC4971}"/>
              </a:ext>
            </a:extLst>
          </p:cNvPr>
          <p:cNvSpPr txBox="1"/>
          <p:nvPr/>
        </p:nvSpPr>
        <p:spPr>
          <a:xfrm>
            <a:off x="5295683" y="4393676"/>
            <a:ext cx="160063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torch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9D2C55B1-C8AB-609D-07DE-B62F4DB2CDB5}"/>
              </a:ext>
            </a:extLst>
          </p:cNvPr>
          <p:cNvSpPr txBox="1"/>
          <p:nvPr/>
        </p:nvSpPr>
        <p:spPr>
          <a:xfrm>
            <a:off x="5321633" y="4985621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branch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7E6C7FFE-0B8D-A9E2-A79E-48142ECD7BC0}"/>
              </a:ext>
            </a:extLst>
          </p:cNvPr>
          <p:cNvSpPr txBox="1"/>
          <p:nvPr/>
        </p:nvSpPr>
        <p:spPr>
          <a:xfrm>
            <a:off x="1350891" y="4985621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brush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7ABA3B1D-0343-6638-63EE-13C6C1FE9B3C}"/>
              </a:ext>
            </a:extLst>
          </p:cNvPr>
          <p:cNvSpPr txBox="1"/>
          <p:nvPr/>
        </p:nvSpPr>
        <p:spPr>
          <a:xfrm>
            <a:off x="9208114" y="3801730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tenth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7CCC464B-5D10-3D11-B0FC-72D1DDB5590D}"/>
              </a:ext>
            </a:extLst>
          </p:cNvPr>
          <p:cNvSpPr txBox="1"/>
          <p:nvPr/>
        </p:nvSpPr>
        <p:spPr>
          <a:xfrm>
            <a:off x="9240480" y="4393674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mouth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1" name="Rounded Rectangle 12">
            <a:extLst>
              <a:ext uri="{FF2B5EF4-FFF2-40B4-BE49-F238E27FC236}">
                <a16:creationId xmlns:a16="http://schemas.microsoft.com/office/drawing/2014/main" id="{F25F6E19-EDEF-5C4E-4A5B-6623E3179FF4}"/>
              </a:ext>
            </a:extLst>
          </p:cNvPr>
          <p:cNvSpPr txBox="1"/>
          <p:nvPr/>
        </p:nvSpPr>
        <p:spPr>
          <a:xfrm>
            <a:off x="5295684" y="5577566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rich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2" name="Rounded Rectangle 13">
            <a:extLst>
              <a:ext uri="{FF2B5EF4-FFF2-40B4-BE49-F238E27FC236}">
                <a16:creationId xmlns:a16="http://schemas.microsoft.com/office/drawing/2014/main" id="{7656E25C-ABBC-2335-DB60-FF2021E6614A}"/>
              </a:ext>
            </a:extLst>
          </p:cNvPr>
          <p:cNvSpPr txBox="1"/>
          <p:nvPr/>
        </p:nvSpPr>
        <p:spPr>
          <a:xfrm>
            <a:off x="9240480" y="4982599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both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4202462F-91B5-9F4D-EED8-B2B4A8E11207}"/>
              </a:ext>
            </a:extLst>
          </p:cNvPr>
          <p:cNvSpPr txBox="1"/>
          <p:nvPr/>
        </p:nvSpPr>
        <p:spPr>
          <a:xfrm>
            <a:off x="1350892" y="3801732"/>
            <a:ext cx="160062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wish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sp>
        <p:nvSpPr>
          <p:cNvPr id="24" name="Rounded Rectangle 15">
            <a:extLst>
              <a:ext uri="{FF2B5EF4-FFF2-40B4-BE49-F238E27FC236}">
                <a16:creationId xmlns:a16="http://schemas.microsoft.com/office/drawing/2014/main" id="{142091C9-C751-2144-EA8F-958ABBD10B33}"/>
              </a:ext>
            </a:extLst>
          </p:cNvPr>
          <p:cNvSpPr txBox="1"/>
          <p:nvPr/>
        </p:nvSpPr>
        <p:spPr>
          <a:xfrm>
            <a:off x="1350891" y="4393675"/>
            <a:ext cx="160063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latin typeface="OpenDyslexicAlta"/>
                <a:ea typeface="OpenDyslexicAlta"/>
                <a:cs typeface="OpenDyslexicAlta"/>
                <a:sym typeface="OpenDyslexicAlta"/>
              </a:defRPr>
            </a:lvl1pPr>
          </a:lstStyle>
          <a:p>
            <a:r>
              <a:rPr lang="en-GB" dirty="0">
                <a:latin typeface="Sassoon Infant 2023" panose="02000503030000020003" pitchFamily="2" charset="0"/>
                <a:ea typeface="Sassoon Infant 2023" panose="02000503030000020003" pitchFamily="2" charset="0"/>
              </a:rPr>
              <a:t>smash</a:t>
            </a:r>
            <a:endParaRPr dirty="0">
              <a:latin typeface="Sassoon Infant 2023" panose="02000503030000020003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CF05A1-A793-8311-64F0-F424562D8D3A}"/>
              </a:ext>
            </a:extLst>
          </p:cNvPr>
          <p:cNvGrpSpPr/>
          <p:nvPr/>
        </p:nvGrpSpPr>
        <p:grpSpPr>
          <a:xfrm>
            <a:off x="627750" y="3037813"/>
            <a:ext cx="10904136" cy="3269205"/>
            <a:chOff x="758410" y="1338006"/>
            <a:chExt cx="10904136" cy="326920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19C5235-2416-1E8D-2CED-A5A8FB6D5C97}"/>
                </a:ext>
              </a:extLst>
            </p:cNvPr>
            <p:cNvSpPr/>
            <p:nvPr/>
          </p:nvSpPr>
          <p:spPr>
            <a:xfrm>
              <a:off x="4687021" y="1338006"/>
              <a:ext cx="3046914" cy="3269205"/>
            </a:xfrm>
            <a:prstGeom prst="rect">
              <a:avLst/>
            </a:prstGeom>
            <a:noFill/>
            <a:ln w="66675">
              <a:solidFill>
                <a:srgbClr val="7957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C94B344-B243-1939-A788-CA4CFD680161}"/>
                </a:ext>
              </a:extLst>
            </p:cNvPr>
            <p:cNvSpPr/>
            <p:nvPr/>
          </p:nvSpPr>
          <p:spPr>
            <a:xfrm>
              <a:off x="758410" y="1338006"/>
              <a:ext cx="3046914" cy="3269205"/>
            </a:xfrm>
            <a:prstGeom prst="rect">
              <a:avLst/>
            </a:prstGeom>
            <a:noFill/>
            <a:ln w="66675">
              <a:solidFill>
                <a:srgbClr val="F139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271139A-F731-A92F-EA38-7BF7956A943D}"/>
                </a:ext>
              </a:extLst>
            </p:cNvPr>
            <p:cNvSpPr/>
            <p:nvPr/>
          </p:nvSpPr>
          <p:spPr>
            <a:xfrm>
              <a:off x="8615632" y="1338006"/>
              <a:ext cx="3046914" cy="3269205"/>
            </a:xfrm>
            <a:prstGeom prst="rect">
              <a:avLst/>
            </a:prstGeom>
            <a:noFill/>
            <a:ln w="666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6F27727-5788-DB0B-079E-4132AFD29ECA}"/>
              </a:ext>
            </a:extLst>
          </p:cNvPr>
          <p:cNvSpPr/>
          <p:nvPr/>
        </p:nvSpPr>
        <p:spPr>
          <a:xfrm>
            <a:off x="1739417" y="3142009"/>
            <a:ext cx="82358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800" b="1" dirty="0">
                <a:solidFill>
                  <a:srgbClr val="F139C4"/>
                </a:solidFill>
                <a:latin typeface="Sassoon Infant 2023" panose="02000503030000020003" pitchFamily="2" charset="0"/>
              </a:rPr>
              <a:t>‘sh’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70A02940-603D-FEB2-E8FE-74E21DE5F907}"/>
              </a:ext>
            </a:extLst>
          </p:cNvPr>
          <p:cNvSpPr/>
          <p:nvPr/>
        </p:nvSpPr>
        <p:spPr>
          <a:xfrm>
            <a:off x="5669739" y="3142009"/>
            <a:ext cx="820162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800" b="1" dirty="0">
                <a:solidFill>
                  <a:srgbClr val="7957D5"/>
                </a:solidFill>
                <a:latin typeface="Sassoon Infant 2023" panose="02000503030000020003" pitchFamily="2" charset="0"/>
              </a:rPr>
              <a:t>‘</a:t>
            </a:r>
            <a:r>
              <a:rPr lang="en-GB" sz="2800" b="1" dirty="0" err="1">
                <a:solidFill>
                  <a:srgbClr val="7957D5"/>
                </a:solidFill>
                <a:latin typeface="Sassoon Infant 2023" panose="02000503030000020003" pitchFamily="2" charset="0"/>
              </a:rPr>
              <a:t>ch</a:t>
            </a:r>
            <a:r>
              <a:rPr lang="en-GB" sz="2800" b="1" dirty="0">
                <a:solidFill>
                  <a:srgbClr val="7957D5"/>
                </a:solidFill>
                <a:latin typeface="Sassoon Infant 2023" panose="02000503030000020003" pitchFamily="2" charset="0"/>
              </a:rPr>
              <a:t>’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443368A-7F90-933A-BF9C-9FB7D6A20F26}"/>
              </a:ext>
            </a:extLst>
          </p:cNvPr>
          <p:cNvSpPr/>
          <p:nvPr/>
        </p:nvSpPr>
        <p:spPr>
          <a:xfrm>
            <a:off x="9612043" y="3142009"/>
            <a:ext cx="7927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800" b="1" dirty="0">
                <a:solidFill>
                  <a:srgbClr val="209CEE"/>
                </a:solidFill>
                <a:latin typeface="Sassoon Infant 2023" panose="02000503030000020003" pitchFamily="2" charset="0"/>
              </a:rPr>
              <a:t>‘</a:t>
            </a:r>
            <a:r>
              <a:rPr lang="en-GB" sz="2800" b="1" dirty="0" err="1">
                <a:solidFill>
                  <a:srgbClr val="209CEE"/>
                </a:solidFill>
                <a:latin typeface="Sassoon Infant 2023" panose="02000503030000020003" pitchFamily="2" charset="0"/>
              </a:rPr>
              <a:t>th</a:t>
            </a:r>
            <a:r>
              <a:rPr lang="en-GB" sz="2800" b="1" dirty="0">
                <a:solidFill>
                  <a:srgbClr val="209CEE"/>
                </a:solidFill>
                <a:latin typeface="Sassoon Infant 2023" panose="02000503030000020003" pitchFamily="2" charset="0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701640704"/>
      </p:ext>
    </p:extLst>
  </p:cSld>
  <p:clrMapOvr>
    <a:masterClrMapping/>
  </p:clrMapOvr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14462</TotalTime>
  <Words>1522</Words>
  <Application>Microsoft Macintosh PowerPoint</Application>
  <PresentationFormat>Widescreen</PresentationFormat>
  <Paragraphs>370</Paragraphs>
  <Slides>28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Muli Regular</vt:lpstr>
      <vt:lpstr>Sassoon Infant 2023</vt:lpstr>
      <vt:lpstr>Calibri</vt:lpstr>
      <vt:lpstr>OpenDyslexicAlta</vt:lpstr>
      <vt:lpstr>Segoe Print</vt:lpstr>
      <vt:lpstr>Muli</vt:lpstr>
      <vt:lpstr>Calibri Light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Alexandra Oliver</cp:lastModifiedBy>
  <cp:revision>734</cp:revision>
  <cp:lastPrinted>2023-01-25T13:58:17Z</cp:lastPrinted>
  <dcterms:created xsi:type="dcterms:W3CDTF">2022-07-19T20:08:30Z</dcterms:created>
  <dcterms:modified xsi:type="dcterms:W3CDTF">2023-02-21T23:16:24Z</dcterms:modified>
</cp:coreProperties>
</file>