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9" r:id="rId3"/>
    <p:sldId id="458" r:id="rId4"/>
    <p:sldId id="488" r:id="rId5"/>
    <p:sldId id="395" r:id="rId6"/>
    <p:sldId id="504" r:id="rId7"/>
    <p:sldId id="450" r:id="rId8"/>
    <p:sldId id="506" r:id="rId9"/>
    <p:sldId id="490" r:id="rId10"/>
    <p:sldId id="508" r:id="rId11"/>
    <p:sldId id="262" r:id="rId12"/>
    <p:sldId id="507" r:id="rId13"/>
    <p:sldId id="264" r:id="rId14"/>
    <p:sldId id="509" r:id="rId15"/>
    <p:sldId id="284" r:id="rId16"/>
    <p:sldId id="433" r:id="rId17"/>
    <p:sldId id="510" r:id="rId18"/>
    <p:sldId id="511" r:id="rId19"/>
    <p:sldId id="478" r:id="rId20"/>
    <p:sldId id="512" r:id="rId21"/>
    <p:sldId id="515" r:id="rId22"/>
    <p:sldId id="516" r:id="rId23"/>
    <p:sldId id="513" r:id="rId24"/>
    <p:sldId id="514" r:id="rId25"/>
    <p:sldId id="517" r:id="rId26"/>
    <p:sldId id="493" r:id="rId27"/>
    <p:sldId id="518" r:id="rId28"/>
    <p:sldId id="503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uli" pitchFamily="2" charset="77"/>
      <p:regular r:id="rId38"/>
      <p:bold r:id="rId39"/>
      <p:italic r:id="rId40"/>
      <p:boldItalic r:id="rId41"/>
    </p:embeddedFont>
    <p:embeddedFont>
      <p:font typeface="Muli Regular" pitchFamily="2" charset="77"/>
      <p:regular r:id="rId42"/>
      <p:bold r:id="rId43"/>
      <p:italic r:id="rId44"/>
      <p:boldItalic r:id="rId45"/>
    </p:embeddedFont>
    <p:embeddedFont>
      <p:font typeface="OpenDyslexicAlta" pitchFamily="2" charset="77"/>
      <p:regular r:id="rId46"/>
      <p:bold r:id="rId47"/>
      <p:italic r:id="rId48"/>
      <p:boldItalic r:id="rId49"/>
    </p:embeddedFont>
    <p:embeddedFont>
      <p:font typeface="Sassoon Infant 2023" panose="02000503030000020003" pitchFamily="2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60"/>
    <a:srgbClr val="20D160"/>
    <a:srgbClr val="209CEE"/>
    <a:srgbClr val="7957D5"/>
    <a:srgbClr val="F139C4"/>
    <a:srgbClr val="3373DC"/>
    <a:srgbClr val="6561FF"/>
    <a:srgbClr val="859EF3"/>
    <a:srgbClr val="FFDE56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/>
    <p:restoredTop sz="93200"/>
  </p:normalViewPr>
  <p:slideViewPr>
    <p:cSldViewPr snapToGrid="0" snapToObjects="1">
      <p:cViewPr varScale="1">
        <p:scale>
          <a:sx n="100" d="100"/>
          <a:sy n="100" d="100"/>
        </p:scale>
        <p:origin x="1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1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3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21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92EC5A6-6705-5921-4B3E-4CA5792E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B0DF40C-14D6-ABF3-8BF0-1062939DD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53708"/>
            <a:ext cx="9105272" cy="312190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 be able to segment words into the correct syllables and phonemes</a:t>
            </a:r>
            <a:endParaRPr lang="en-US" sz="1800" b="1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5060" y="2037334"/>
            <a:ext cx="595891" cy="395155"/>
          </a:xfrm>
        </p:spPr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91639"/>
            <a:ext cx="9105272" cy="312190"/>
          </a:xfrm>
        </p:spPr>
        <p:txBody>
          <a:bodyPr/>
          <a:lstStyle/>
          <a:p>
            <a:pPr>
              <a:defRPr>
                <a:solidFill>
                  <a:srgbClr val="1D1C1D"/>
                </a:solidFill>
              </a:defRPr>
            </a:pPr>
            <a:r>
              <a:rPr lang="en-GB" sz="1800" b="1" dirty="0">
                <a:ea typeface="Sassoon Infant 2023" panose="02000503030000020003" pitchFamily="2" charset="0"/>
              </a:rPr>
              <a:t>To spell </a:t>
            </a:r>
            <a:r>
              <a:rPr lang="en-GB" sz="1800" b="1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sz="1800" b="1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sz="1800" b="1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b="1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b="1" dirty="0">
              <a:solidFill>
                <a:srgbClr val="000000"/>
              </a:solidFill>
              <a:ea typeface="Sassoon Infant 2023" panose="0200050303000002000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387" y="6009266"/>
            <a:ext cx="10127225" cy="366487"/>
          </a:xfrm>
        </p:spPr>
        <p:txBody>
          <a:bodyPr>
            <a:noAutofit/>
          </a:bodyPr>
          <a:lstStyle/>
          <a:p>
            <a:r>
              <a:rPr lang="en-GB" sz="1600" dirty="0"/>
              <a:t>This week’s words: shirt, shine, shortly, chirp, cheap, cheating, thinking, thorn, whale, wheat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917D1-9978-AFDC-FD12-8247698DF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Some of our new words have consonant blends. </a:t>
            </a:r>
          </a:p>
          <a:p>
            <a:r>
              <a:rPr lang="en-US" dirty="0"/>
              <a:t>What is a consonant blend?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1.9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C1C2D36C-D217-5D13-CAD8-81115F0066EF}"/>
              </a:ext>
            </a:extLst>
          </p:cNvPr>
          <p:cNvSpPr txBox="1"/>
          <p:nvPr/>
        </p:nvSpPr>
        <p:spPr>
          <a:xfrm>
            <a:off x="4668044" y="1892420"/>
            <a:ext cx="285590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9B12F0E2-8AA6-C602-5A36-A9F4F5276BF4}"/>
              </a:ext>
            </a:extLst>
          </p:cNvPr>
          <p:cNvSpPr txBox="1"/>
          <p:nvPr/>
        </p:nvSpPr>
        <p:spPr>
          <a:xfrm>
            <a:off x="4610837" y="4605998"/>
            <a:ext cx="295689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44D046-238C-E9B0-04F4-8A0D303EA214}"/>
              </a:ext>
            </a:extLst>
          </p:cNvPr>
          <p:cNvGrpSpPr/>
          <p:nvPr/>
        </p:nvGrpSpPr>
        <p:grpSpPr>
          <a:xfrm>
            <a:off x="8915133" y="2782515"/>
            <a:ext cx="2653009" cy="3564862"/>
            <a:chOff x="8915133" y="2782515"/>
            <a:chExt cx="2653009" cy="3564862"/>
          </a:xfrm>
        </p:grpSpPr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7957481C-B013-4E2E-FFE7-340F804D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3048" y="4547374"/>
              <a:ext cx="845094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AE96E7AB-FE9B-1540-E182-BA5E9F4C2656}"/>
                </a:ext>
              </a:extLst>
            </p:cNvPr>
            <p:cNvSpPr/>
            <p:nvPr/>
          </p:nvSpPr>
          <p:spPr>
            <a:xfrm>
              <a:off x="8915133" y="2782515"/>
              <a:ext cx="1989258" cy="1549979"/>
            </a:xfrm>
            <a:prstGeom prst="wedgeRoundRectCallout">
              <a:avLst>
                <a:gd name="adj1" fmla="val 36208"/>
                <a:gd name="adj2" fmla="val 72890"/>
                <a:gd name="adj3" fmla="val 16667"/>
              </a:avLst>
            </a:prstGeom>
            <a:noFill/>
            <a:ln w="381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1F41E08B-864D-0080-76A9-56DD31C84973}"/>
                </a:ext>
              </a:extLst>
            </p:cNvPr>
            <p:cNvSpPr txBox="1"/>
            <p:nvPr/>
          </p:nvSpPr>
          <p:spPr>
            <a:xfrm>
              <a:off x="9016001" y="2944983"/>
              <a:ext cx="1826147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/>
              <a:r>
                <a:rPr lang="en-GB" sz="1800" dirty="0">
                  <a:latin typeface="Sassoon Infant 2023" panose="02000503030000020003" pitchFamily="2" charset="0"/>
                </a:rPr>
                <a:t>I have used red sound buttons     to show the consonant blends.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795FF1D0-397B-42B2-7E10-B6C700A131FC}"/>
              </a:ext>
            </a:extLst>
          </p:cNvPr>
          <p:cNvSpPr/>
          <p:nvPr/>
        </p:nvSpPr>
        <p:spPr>
          <a:xfrm>
            <a:off x="5583923" y="3223387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7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96E4DA-9DB1-E9A7-F35C-3B9969CA6620}"/>
              </a:ext>
            </a:extLst>
          </p:cNvPr>
          <p:cNvSpPr/>
          <p:nvPr/>
        </p:nvSpPr>
        <p:spPr>
          <a:xfrm>
            <a:off x="5600907" y="5937686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6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BE453C1-B290-13C7-A34E-AB4CA1ADA663}"/>
              </a:ext>
            </a:extLst>
          </p:cNvPr>
          <p:cNvGrpSpPr/>
          <p:nvPr/>
        </p:nvGrpSpPr>
        <p:grpSpPr>
          <a:xfrm>
            <a:off x="4764166" y="2986990"/>
            <a:ext cx="2564070" cy="108000"/>
            <a:chOff x="2106791" y="5559808"/>
            <a:chExt cx="2564070" cy="108000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E65C03E0-44B8-5574-23FD-EA457AD1FAFB}"/>
                </a:ext>
              </a:extLst>
            </p:cNvPr>
            <p:cNvGrpSpPr/>
            <p:nvPr/>
          </p:nvGrpSpPr>
          <p:grpSpPr>
            <a:xfrm>
              <a:off x="2106791" y="5559808"/>
              <a:ext cx="831393" cy="108000"/>
              <a:chOff x="182028" y="-3119"/>
              <a:chExt cx="831393" cy="107999"/>
            </a:xfrm>
          </p:grpSpPr>
          <p:sp>
            <p:nvSpPr>
              <p:cNvPr id="54" name="Oval 49">
                <a:extLst>
                  <a:ext uri="{FF2B5EF4-FFF2-40B4-BE49-F238E27FC236}">
                    <a16:creationId xmlns:a16="http://schemas.microsoft.com/office/drawing/2014/main" id="{10461F1C-4F05-4A54-7C20-2593746245AA}"/>
                  </a:ext>
                </a:extLst>
              </p:cNvPr>
              <p:cNvSpPr/>
              <p:nvPr/>
            </p:nvSpPr>
            <p:spPr>
              <a:xfrm>
                <a:off x="905421" y="-3119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A8819DF9-AF66-31F1-2CFB-793E5BBE1CEF}"/>
                  </a:ext>
                </a:extLst>
              </p:cNvPr>
              <p:cNvSpPr/>
              <p:nvPr/>
            </p:nvSpPr>
            <p:spPr>
              <a:xfrm>
                <a:off x="182028" y="-3119"/>
                <a:ext cx="641439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79" name="Oval 49">
              <a:extLst>
                <a:ext uri="{FF2B5EF4-FFF2-40B4-BE49-F238E27FC236}">
                  <a16:creationId xmlns:a16="http://schemas.microsoft.com/office/drawing/2014/main" id="{24D21DA7-51A5-0FFA-1540-52521D04045C}"/>
                </a:ext>
              </a:extLst>
            </p:cNvPr>
            <p:cNvSpPr/>
            <p:nvPr/>
          </p:nvSpPr>
          <p:spPr>
            <a:xfrm>
              <a:off x="3119432" y="555980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>
                <a:solidFill>
                  <a:srgbClr val="FF3760"/>
                </a:solidFill>
              </a:endParaRPr>
            </a:p>
          </p:txBody>
        </p:sp>
        <p:sp>
          <p:nvSpPr>
            <p:cNvPr id="80" name="Oval 49">
              <a:extLst>
                <a:ext uri="{FF2B5EF4-FFF2-40B4-BE49-F238E27FC236}">
                  <a16:creationId xmlns:a16="http://schemas.microsoft.com/office/drawing/2014/main" id="{DDBF5541-8345-C0AA-2078-D90A03458C57}"/>
                </a:ext>
              </a:extLst>
            </p:cNvPr>
            <p:cNvSpPr/>
            <p:nvPr/>
          </p:nvSpPr>
          <p:spPr>
            <a:xfrm>
              <a:off x="3549813" y="555980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>
                <a:solidFill>
                  <a:srgbClr val="FF3760"/>
                </a:solidFill>
              </a:endParaRPr>
            </a:p>
          </p:txBody>
        </p:sp>
        <p:sp>
          <p:nvSpPr>
            <p:cNvPr id="81" name="Oval 49">
              <a:extLst>
                <a:ext uri="{FF2B5EF4-FFF2-40B4-BE49-F238E27FC236}">
                  <a16:creationId xmlns:a16="http://schemas.microsoft.com/office/drawing/2014/main" id="{DB1A6A78-F558-CBE5-DBBF-C07319D86728}"/>
                </a:ext>
              </a:extLst>
            </p:cNvPr>
            <p:cNvSpPr/>
            <p:nvPr/>
          </p:nvSpPr>
          <p:spPr>
            <a:xfrm>
              <a:off x="3852157" y="5559808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82" name="Oval 49">
              <a:extLst>
                <a:ext uri="{FF2B5EF4-FFF2-40B4-BE49-F238E27FC236}">
                  <a16:creationId xmlns:a16="http://schemas.microsoft.com/office/drawing/2014/main" id="{27746D63-12D5-6B25-3F03-F1C34984DA8D}"/>
                </a:ext>
              </a:extLst>
            </p:cNvPr>
            <p:cNvSpPr/>
            <p:nvPr/>
          </p:nvSpPr>
          <p:spPr>
            <a:xfrm>
              <a:off x="4142695" y="555980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>
                <a:solidFill>
                  <a:srgbClr val="FF3760"/>
                </a:solidFill>
              </a:endParaRPr>
            </a:p>
          </p:txBody>
        </p:sp>
        <p:sp>
          <p:nvSpPr>
            <p:cNvPr id="83" name="Oval 49">
              <a:extLst>
                <a:ext uri="{FF2B5EF4-FFF2-40B4-BE49-F238E27FC236}">
                  <a16:creationId xmlns:a16="http://schemas.microsoft.com/office/drawing/2014/main" id="{5B8ED040-75F4-0975-86B1-F0D390E8B102}"/>
                </a:ext>
              </a:extLst>
            </p:cNvPr>
            <p:cNvSpPr/>
            <p:nvPr/>
          </p:nvSpPr>
          <p:spPr>
            <a:xfrm>
              <a:off x="4562861" y="555980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>
                <a:solidFill>
                  <a:srgbClr val="FF376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5A03CE-8B59-DFAD-04C7-9E55A1C2CAAD}"/>
              </a:ext>
            </a:extLst>
          </p:cNvPr>
          <p:cNvGrpSpPr/>
          <p:nvPr/>
        </p:nvGrpSpPr>
        <p:grpSpPr>
          <a:xfrm>
            <a:off x="4719103" y="5708781"/>
            <a:ext cx="2663133" cy="108000"/>
            <a:chOff x="4192256" y="5342410"/>
            <a:chExt cx="2663133" cy="10800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5185D2D-13CE-E115-3B46-D9CB578E3A78}"/>
                </a:ext>
              </a:extLst>
            </p:cNvPr>
            <p:cNvGrpSpPr/>
            <p:nvPr/>
          </p:nvGrpSpPr>
          <p:grpSpPr>
            <a:xfrm>
              <a:off x="4192256" y="5342410"/>
              <a:ext cx="2233546" cy="108000"/>
              <a:chOff x="7353292" y="5514443"/>
              <a:chExt cx="2233546" cy="10800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2238FD2-5862-2F93-976C-7B767B5713ED}"/>
                  </a:ext>
                </a:extLst>
              </p:cNvPr>
              <p:cNvGrpSpPr/>
              <p:nvPr/>
            </p:nvGrpSpPr>
            <p:grpSpPr>
              <a:xfrm>
                <a:off x="7353292" y="5514443"/>
                <a:ext cx="1700688" cy="108000"/>
                <a:chOff x="7190702" y="5678458"/>
                <a:chExt cx="1700688" cy="108000"/>
              </a:xfrm>
            </p:grpSpPr>
            <p:grpSp>
              <p:nvGrpSpPr>
                <p:cNvPr id="71" name="Group 47">
                  <a:extLst>
                    <a:ext uri="{FF2B5EF4-FFF2-40B4-BE49-F238E27FC236}">
                      <a16:creationId xmlns:a16="http://schemas.microsoft.com/office/drawing/2014/main" id="{077DA2E9-2039-248E-E8DE-11684D9E4715}"/>
                    </a:ext>
                  </a:extLst>
                </p:cNvPr>
                <p:cNvGrpSpPr/>
                <p:nvPr/>
              </p:nvGrpSpPr>
              <p:grpSpPr>
                <a:xfrm>
                  <a:off x="7190702" y="5678458"/>
                  <a:ext cx="1700688" cy="108000"/>
                  <a:chOff x="79351" y="6451"/>
                  <a:chExt cx="1700687" cy="107999"/>
                </a:xfrm>
              </p:grpSpPr>
              <p:sp>
                <p:nvSpPr>
                  <p:cNvPr id="73" name="Oval 49">
                    <a:extLst>
                      <a:ext uri="{FF2B5EF4-FFF2-40B4-BE49-F238E27FC236}">
                        <a16:creationId xmlns:a16="http://schemas.microsoft.com/office/drawing/2014/main" id="{455735B1-3AF2-904A-17A0-801E1560C919}"/>
                      </a:ext>
                    </a:extLst>
                  </p:cNvPr>
                  <p:cNvSpPr/>
                  <p:nvPr/>
                </p:nvSpPr>
                <p:spPr>
                  <a:xfrm>
                    <a:off x="1672038" y="6451"/>
                    <a:ext cx="108000" cy="107999"/>
                  </a:xfrm>
                  <a:prstGeom prst="ellipse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  <p:sp>
                <p:nvSpPr>
                  <p:cNvPr id="74" name="Rectangle 50">
                    <a:extLst>
                      <a:ext uri="{FF2B5EF4-FFF2-40B4-BE49-F238E27FC236}">
                        <a16:creationId xmlns:a16="http://schemas.microsoft.com/office/drawing/2014/main" id="{2F05727F-C825-3102-273A-06AD05DD06FC}"/>
                      </a:ext>
                    </a:extLst>
                  </p:cNvPr>
                  <p:cNvSpPr/>
                  <p:nvPr/>
                </p:nvSpPr>
                <p:spPr>
                  <a:xfrm>
                    <a:off x="79351" y="6451"/>
                    <a:ext cx="720000" cy="107999"/>
                  </a:xfrm>
                  <a:prstGeom prst="rect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</p:grpSp>
            <p:sp>
              <p:nvSpPr>
                <p:cNvPr id="72" name="Rectangle 50">
                  <a:extLst>
                    <a:ext uri="{FF2B5EF4-FFF2-40B4-BE49-F238E27FC236}">
                      <a16:creationId xmlns:a16="http://schemas.microsoft.com/office/drawing/2014/main" id="{82DD2846-E4A5-A1D1-313C-CFA0AC8ACE9F}"/>
                    </a:ext>
                  </a:extLst>
                </p:cNvPr>
                <p:cNvSpPr/>
                <p:nvPr/>
              </p:nvSpPr>
              <p:spPr>
                <a:xfrm>
                  <a:off x="7958927" y="5678458"/>
                  <a:ext cx="719860" cy="108000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76" name="Oval 49">
                <a:extLst>
                  <a:ext uri="{FF2B5EF4-FFF2-40B4-BE49-F238E27FC236}">
                    <a16:creationId xmlns:a16="http://schemas.microsoft.com/office/drawing/2014/main" id="{8F5E6332-FE73-7958-7E47-7105A0E880C2}"/>
                  </a:ext>
                </a:extLst>
              </p:cNvPr>
              <p:cNvSpPr/>
              <p:nvPr/>
            </p:nvSpPr>
            <p:spPr>
              <a:xfrm>
                <a:off x="9198367" y="5514443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77" name="Oval 49">
                <a:extLst>
                  <a:ext uri="{FF2B5EF4-FFF2-40B4-BE49-F238E27FC236}">
                    <a16:creationId xmlns:a16="http://schemas.microsoft.com/office/drawing/2014/main" id="{3935B973-ADD4-2E7F-14BB-BA4911328AE8}"/>
                  </a:ext>
                </a:extLst>
              </p:cNvPr>
              <p:cNvSpPr/>
              <p:nvPr/>
            </p:nvSpPr>
            <p:spPr>
              <a:xfrm>
                <a:off x="9478838" y="5514443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16" name="Oval 49">
              <a:extLst>
                <a:ext uri="{FF2B5EF4-FFF2-40B4-BE49-F238E27FC236}">
                  <a16:creationId xmlns:a16="http://schemas.microsoft.com/office/drawing/2014/main" id="{F0554416-D8B5-73C4-D0E3-71D0F3648616}"/>
                </a:ext>
              </a:extLst>
            </p:cNvPr>
            <p:cNvSpPr/>
            <p:nvPr/>
          </p:nvSpPr>
          <p:spPr>
            <a:xfrm>
              <a:off x="6747389" y="5342410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3DC15A-C327-15C8-C801-FF7A8ABB7C2E}"/>
              </a:ext>
            </a:extLst>
          </p:cNvPr>
          <p:cNvGrpSpPr/>
          <p:nvPr/>
        </p:nvGrpSpPr>
        <p:grpSpPr>
          <a:xfrm>
            <a:off x="4240516" y="3156876"/>
            <a:ext cx="1705816" cy="1146877"/>
            <a:chOff x="3547076" y="3162095"/>
            <a:chExt cx="1705816" cy="11468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D9D7EE-209B-5D53-93CB-4FC0B50E5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3107" y="3162095"/>
              <a:ext cx="0" cy="290531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37028D7-8DC4-DBC5-4CC9-32DE9AEC6CFC}"/>
                </a:ext>
              </a:extLst>
            </p:cNvPr>
            <p:cNvSpPr/>
            <p:nvPr/>
          </p:nvSpPr>
          <p:spPr>
            <a:xfrm>
              <a:off x="3547076" y="3477975"/>
              <a:ext cx="170581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dirty="0">
                  <a:ln w="0"/>
                  <a:latin typeface="Sassoon Infant 2023" panose="02000503030000020003" pitchFamily="2" charset="0"/>
                </a:rPr>
                <a:t>The two consonants here make one sound.</a:t>
              </a:r>
              <a:endParaRPr lang="en-GB" sz="1600" cap="none" spc="0" dirty="0">
                <a:ln w="0"/>
                <a:latin typeface="Sassoon Infant 2023" panose="02000503030000020003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9796971-88DF-4F9A-ED57-675CCEEEDF88}"/>
              </a:ext>
            </a:extLst>
          </p:cNvPr>
          <p:cNvGrpSpPr/>
          <p:nvPr/>
        </p:nvGrpSpPr>
        <p:grpSpPr>
          <a:xfrm>
            <a:off x="6245669" y="3154157"/>
            <a:ext cx="1706221" cy="1149595"/>
            <a:chOff x="5718822" y="3154157"/>
            <a:chExt cx="1706221" cy="114959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33B293-309C-B3BB-E61A-1E27B3C10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8619" y="3154157"/>
              <a:ext cx="175457" cy="293250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22CEE41-9396-D861-437D-826E63960725}"/>
                </a:ext>
              </a:extLst>
            </p:cNvPr>
            <p:cNvSpPr/>
            <p:nvPr/>
          </p:nvSpPr>
          <p:spPr>
            <a:xfrm>
              <a:off x="5718822" y="3472755"/>
              <a:ext cx="170622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dirty="0">
                  <a:ln w="0"/>
                  <a:latin typeface="Sassoon Infant 2023" panose="02000503030000020003" pitchFamily="2" charset="0"/>
                </a:rPr>
                <a:t>The two consonants here make two sounds.</a:t>
              </a:r>
              <a:endParaRPr lang="en-GB" sz="1600" cap="none" spc="0" dirty="0">
                <a:ln w="0"/>
                <a:latin typeface="Sassoon Infant 2023" panose="02000503030000020003" pitchFamily="2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4ED5C14-FEB5-1728-1554-7F51F9003D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61645" y="3154157"/>
              <a:ext cx="206975" cy="293250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5D09F934-451C-142E-6B59-C8F0C0863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735" y="4850893"/>
            <a:ext cx="761684" cy="7979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1D3232-4551-1603-4515-8E09EC9EAE7C}"/>
              </a:ext>
            </a:extLst>
          </p:cNvPr>
          <p:cNvGrpSpPr/>
          <p:nvPr/>
        </p:nvGrpSpPr>
        <p:grpSpPr>
          <a:xfrm>
            <a:off x="669806" y="2317686"/>
            <a:ext cx="2631484" cy="4029690"/>
            <a:chOff x="669806" y="2317686"/>
            <a:chExt cx="2631484" cy="4029690"/>
          </a:xfrm>
        </p:grpSpPr>
        <p:pic>
          <p:nvPicPr>
            <p:cNvPr id="3" name="Picture 46" descr="Picture 46">
              <a:extLst>
                <a:ext uri="{FF2B5EF4-FFF2-40B4-BE49-F238E27FC236}">
                  <a16:creationId xmlns:a16="http://schemas.microsoft.com/office/drawing/2014/main" id="{473A85A1-12F1-7265-D1A5-50915DF99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806" y="4547374"/>
              <a:ext cx="815630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2028B5-8E07-45AA-ED00-AD935177DE60}"/>
                </a:ext>
              </a:extLst>
            </p:cNvPr>
            <p:cNvSpPr txBox="1"/>
            <p:nvPr/>
          </p:nvSpPr>
          <p:spPr>
            <a:xfrm>
              <a:off x="1508073" y="2439544"/>
              <a:ext cx="1635180" cy="1815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/>
              <a:r>
                <a:rPr lang="en-GB" sz="1600" dirty="0">
                  <a:latin typeface="Sassoon Infant 2023" panose="02000503030000020003" pitchFamily="2" charset="0"/>
                </a:rPr>
                <a:t>A </a:t>
              </a:r>
              <a:r>
                <a:rPr lang="en-GB" sz="1600" dirty="0">
                  <a:solidFill>
                    <a:srgbClr val="7957D5"/>
                  </a:solidFill>
                  <a:latin typeface="Sassoon Infant 2023" panose="02000503030000020003" pitchFamily="2" charset="0"/>
                </a:rPr>
                <a:t>consonant blend </a:t>
              </a:r>
              <a:r>
                <a:rPr lang="en-GB" sz="1600" dirty="0">
                  <a:latin typeface="Sassoon Infant 2023" panose="02000503030000020003" pitchFamily="2" charset="0"/>
                </a:rPr>
                <a:t>is two or more consonants next to each other. </a:t>
              </a:r>
            </a:p>
            <a:p>
              <a:pPr algn="ctr"/>
              <a:r>
                <a:rPr lang="en-GB" sz="1600" dirty="0">
                  <a:solidFill>
                    <a:srgbClr val="F139C4"/>
                  </a:solidFill>
                  <a:latin typeface="Sassoon Infant 2023" panose="02000503030000020003" pitchFamily="2" charset="0"/>
                </a:rPr>
                <a:t>Unlike a digraph, you can hear both letter sounds.</a:t>
              </a: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7AB6B6BB-DFFF-13BE-11B3-01E3451E046B}"/>
                </a:ext>
              </a:extLst>
            </p:cNvPr>
            <p:cNvSpPr/>
            <p:nvPr/>
          </p:nvSpPr>
          <p:spPr>
            <a:xfrm>
              <a:off x="1312033" y="2317686"/>
              <a:ext cx="1989257" cy="2014808"/>
            </a:xfrm>
            <a:prstGeom prst="wedgeRoundRectCallout">
              <a:avLst>
                <a:gd name="adj1" fmla="val -35763"/>
                <a:gd name="adj2" fmla="val 71713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7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4" grpId="0" animBg="1" advAuto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1.10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initial 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27979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8B2967-61DB-C523-D9E6-9A075D4DDDFF}"/>
              </a:ext>
            </a:extLst>
          </p:cNvPr>
          <p:cNvSpPr txBox="1"/>
          <p:nvPr/>
        </p:nvSpPr>
        <p:spPr>
          <a:xfrm>
            <a:off x="770559" y="1765729"/>
            <a:ext cx="1065087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1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Read the word. Write each word out, drawing long lines for the syllable breaks. </a:t>
            </a:r>
            <a:br>
              <a:rPr lang="en-GB" sz="1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</a:br>
            <a:r>
              <a:rPr lang="en-GB" sz="1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each word out again, adding the sound buttons for each phoneme. Finally, rewrite the whole word.</a:t>
            </a:r>
          </a:p>
        </p:txBody>
      </p:sp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03BC33F4-996B-6ABC-4AD1-E6E9B4E9D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677009"/>
              </p:ext>
            </p:extLst>
          </p:nvPr>
        </p:nvGraphicFramePr>
        <p:xfrm>
          <a:off x="404733" y="2518610"/>
          <a:ext cx="11392525" cy="3922502"/>
        </p:xfrm>
        <a:graphic>
          <a:graphicData uri="http://schemas.openxmlformats.org/drawingml/2006/table">
            <a:tbl>
              <a:tblPr firstRow="1" bandRow="1"/>
              <a:tblGrid>
                <a:gridCol w="265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427">
                  <a:extLst>
                    <a:ext uri="{9D8B030D-6E8A-4147-A177-3AD203B41FA5}">
                      <a16:colId xmlns:a16="http://schemas.microsoft.com/office/drawing/2014/main" val="621417517"/>
                    </a:ext>
                  </a:extLst>
                </a:gridCol>
                <a:gridCol w="297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Syllable Breaks</a:t>
                      </a:r>
                      <a:endParaRPr sz="2000" b="1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18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3510" y="378716"/>
            <a:ext cx="6484973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88" name="Table">
            <a:extLst>
              <a:ext uri="{FF2B5EF4-FFF2-40B4-BE49-F238E27FC236}">
                <a16:creationId xmlns:a16="http://schemas.microsoft.com/office/drawing/2014/main" id="{DEC03FE2-53EC-EB3C-4FFE-E4DB4D0A0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270997"/>
              </p:ext>
            </p:extLst>
          </p:nvPr>
        </p:nvGraphicFramePr>
        <p:xfrm>
          <a:off x="404733" y="1879600"/>
          <a:ext cx="11392525" cy="4529426"/>
        </p:xfrm>
        <a:graphic>
          <a:graphicData uri="http://schemas.openxmlformats.org/drawingml/2006/table">
            <a:tbl>
              <a:tblPr firstRow="1" bandRow="1"/>
              <a:tblGrid>
                <a:gridCol w="265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427">
                  <a:extLst>
                    <a:ext uri="{9D8B030D-6E8A-4147-A177-3AD203B41FA5}">
                      <a16:colId xmlns:a16="http://schemas.microsoft.com/office/drawing/2014/main" val="621417517"/>
                    </a:ext>
                  </a:extLst>
                </a:gridCol>
                <a:gridCol w="297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Syllable Breaks</a:t>
                      </a:r>
                      <a:endParaRPr sz="2000" b="1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</a:t>
                      </a:r>
                      <a:r>
                        <a:rPr lang="en-GB" sz="2800" b="1" i="0" dirty="0" err="1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|</a:t>
                      </a:r>
                      <a:r>
                        <a:rPr lang="en-GB" sz="28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ing</a:t>
                      </a:r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</a:t>
                      </a:r>
                      <a:r>
                        <a:rPr lang="en-GB" sz="2800" b="1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|</a:t>
                      </a: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ly</a:t>
                      </a:r>
                      <a:endParaRPr lang="en-GB" sz="28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3760"/>
                          </a:solidFill>
                          <a:effectLst/>
                          <a:uLnTx/>
                          <a:uFillTx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shortly</a:t>
                      </a:r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3760"/>
                          </a:solidFill>
                          <a:effectLst/>
                          <a:uLnTx/>
                          <a:uFillTx/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shortly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think</a:t>
                      </a:r>
                      <a:r>
                        <a:rPr lang="en-GB" sz="2800" b="1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|</a:t>
                      </a:r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9" name="Group 88">
            <a:extLst>
              <a:ext uri="{FF2B5EF4-FFF2-40B4-BE49-F238E27FC236}">
                <a16:creationId xmlns:a16="http://schemas.microsoft.com/office/drawing/2014/main" id="{245B19EF-4671-E2A4-41F9-3B7A21548EFF}"/>
              </a:ext>
            </a:extLst>
          </p:cNvPr>
          <p:cNvGrpSpPr/>
          <p:nvPr/>
        </p:nvGrpSpPr>
        <p:grpSpPr>
          <a:xfrm>
            <a:off x="7040972" y="2924514"/>
            <a:ext cx="849489" cy="68675"/>
            <a:chOff x="8391044" y="6014687"/>
            <a:chExt cx="1948607" cy="157531"/>
          </a:xfrm>
          <a:solidFill>
            <a:srgbClr val="3372DC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D25E56A-C87A-C70D-2393-140A90CD38FF}"/>
                </a:ext>
              </a:extLst>
            </p:cNvPr>
            <p:cNvSpPr/>
            <p:nvPr/>
          </p:nvSpPr>
          <p:spPr>
            <a:xfrm>
              <a:off x="1018211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C340A6E-64A2-8344-CDDE-6721D2F43F77}"/>
                </a:ext>
              </a:extLst>
            </p:cNvPr>
            <p:cNvSpPr/>
            <p:nvPr/>
          </p:nvSpPr>
          <p:spPr>
            <a:xfrm>
              <a:off x="8391044" y="6032772"/>
              <a:ext cx="960308" cy="125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2646A3C-9892-4D6D-8DA4-2CC668A394C7}"/>
                </a:ext>
              </a:extLst>
            </p:cNvPr>
            <p:cNvSpPr/>
            <p:nvPr/>
          </p:nvSpPr>
          <p:spPr>
            <a:xfrm>
              <a:off x="9406083" y="6032772"/>
              <a:ext cx="702700" cy="1208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397D55-FE36-F8B7-9DCE-81A21404299C}"/>
              </a:ext>
            </a:extLst>
          </p:cNvPr>
          <p:cNvGrpSpPr/>
          <p:nvPr/>
        </p:nvGrpSpPr>
        <p:grpSpPr>
          <a:xfrm>
            <a:off x="6877050" y="3614990"/>
            <a:ext cx="1146515" cy="2610971"/>
            <a:chOff x="7296298" y="6102082"/>
            <a:chExt cx="2629945" cy="5989211"/>
          </a:xfrm>
          <a:solidFill>
            <a:srgbClr val="3372DC"/>
          </a:solidFill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F7B576E-B648-D568-E753-FCFD091096AE}"/>
                </a:ext>
              </a:extLst>
            </p:cNvPr>
            <p:cNvSpPr/>
            <p:nvPr/>
          </p:nvSpPr>
          <p:spPr>
            <a:xfrm>
              <a:off x="9768710" y="6102082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48D394B-0B0F-9F19-430D-D312C4E03C85}"/>
                </a:ext>
              </a:extLst>
            </p:cNvPr>
            <p:cNvSpPr/>
            <p:nvPr/>
          </p:nvSpPr>
          <p:spPr>
            <a:xfrm>
              <a:off x="7360730" y="9138194"/>
              <a:ext cx="606391" cy="12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CBBBF0-4BE6-0708-4B93-F82E1B4D5776}"/>
                </a:ext>
              </a:extLst>
            </p:cNvPr>
            <p:cNvSpPr/>
            <p:nvPr/>
          </p:nvSpPr>
          <p:spPr>
            <a:xfrm>
              <a:off x="9298657" y="9115053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D7C4EAC-F7E7-DF04-357A-4BB12577E726}"/>
                </a:ext>
              </a:extLst>
            </p:cNvPr>
            <p:cNvSpPr/>
            <p:nvPr/>
          </p:nvSpPr>
          <p:spPr>
            <a:xfrm>
              <a:off x="8836049" y="11933762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9A26175-1D4F-6C7E-1BDB-F48220FBD8AB}"/>
                </a:ext>
              </a:extLst>
            </p:cNvPr>
            <p:cNvSpPr/>
            <p:nvPr/>
          </p:nvSpPr>
          <p:spPr>
            <a:xfrm>
              <a:off x="7841753" y="11951844"/>
              <a:ext cx="691849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18E4459-A283-F98A-54D2-ED3CFF348D23}"/>
                </a:ext>
              </a:extLst>
            </p:cNvPr>
            <p:cNvSpPr/>
            <p:nvPr/>
          </p:nvSpPr>
          <p:spPr>
            <a:xfrm>
              <a:off x="9365055" y="6102082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CD39F56-0C14-1E5A-573D-C27F9852290F}"/>
                </a:ext>
              </a:extLst>
            </p:cNvPr>
            <p:cNvSpPr/>
            <p:nvPr/>
          </p:nvSpPr>
          <p:spPr>
            <a:xfrm>
              <a:off x="9080428" y="6102082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0B24786-06E2-28B9-2B85-9C1999CF4D5B}"/>
                </a:ext>
              </a:extLst>
            </p:cNvPr>
            <p:cNvSpPr/>
            <p:nvPr/>
          </p:nvSpPr>
          <p:spPr>
            <a:xfrm>
              <a:off x="9038703" y="91150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7554166-53DA-4867-0960-2685FFA19BB5}"/>
                </a:ext>
              </a:extLst>
            </p:cNvPr>
            <p:cNvSpPr/>
            <p:nvPr/>
          </p:nvSpPr>
          <p:spPr>
            <a:xfrm>
              <a:off x="9704560" y="9115053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F3EB12E-D353-5172-F218-80268778A26C}"/>
                </a:ext>
              </a:extLst>
            </p:cNvPr>
            <p:cNvSpPr/>
            <p:nvPr/>
          </p:nvSpPr>
          <p:spPr>
            <a:xfrm>
              <a:off x="8840089" y="6102082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453BD4D-B632-D04B-AF98-1354EE8C3FE1}"/>
                </a:ext>
              </a:extLst>
            </p:cNvPr>
            <p:cNvSpPr/>
            <p:nvPr/>
          </p:nvSpPr>
          <p:spPr>
            <a:xfrm>
              <a:off x="8068535" y="6120165"/>
              <a:ext cx="691223" cy="1208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DE2570D-B076-923F-60B4-F620666E3EE3}"/>
                </a:ext>
              </a:extLst>
            </p:cNvPr>
            <p:cNvSpPr/>
            <p:nvPr/>
          </p:nvSpPr>
          <p:spPr>
            <a:xfrm>
              <a:off x="7296298" y="6120162"/>
              <a:ext cx="706025" cy="1257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36C4AF-9F0A-B4FF-FA3F-A93A01D89145}"/>
                </a:ext>
              </a:extLst>
            </p:cNvPr>
            <p:cNvSpPr/>
            <p:nvPr/>
          </p:nvSpPr>
          <p:spPr>
            <a:xfrm>
              <a:off x="9522588" y="7607834"/>
              <a:ext cx="157533" cy="157531"/>
            </a:xfrm>
            <a:prstGeom prst="ellipse">
              <a:avLst/>
            </a:prstGeom>
            <a:solidFill>
              <a:srgbClr val="337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8491029-6FCF-42CA-7A77-DA313D3C4CB3}"/>
                </a:ext>
              </a:extLst>
            </p:cNvPr>
            <p:cNvSpPr/>
            <p:nvPr/>
          </p:nvSpPr>
          <p:spPr>
            <a:xfrm>
              <a:off x="9237961" y="760783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2B29FB4-2515-A686-A536-AA5DFFBEECBE}"/>
                </a:ext>
              </a:extLst>
            </p:cNvPr>
            <p:cNvSpPr/>
            <p:nvPr/>
          </p:nvSpPr>
          <p:spPr>
            <a:xfrm>
              <a:off x="8997622" y="760783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CD816C-DC0C-7CBA-067D-ADCD98166792}"/>
                </a:ext>
              </a:extLst>
            </p:cNvPr>
            <p:cNvSpPr/>
            <p:nvPr/>
          </p:nvSpPr>
          <p:spPr>
            <a:xfrm>
              <a:off x="8308425" y="7625916"/>
              <a:ext cx="606391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362B55A-5B62-9AFD-0743-7300E52E4235}"/>
                </a:ext>
              </a:extLst>
            </p:cNvPr>
            <p:cNvSpPr/>
            <p:nvPr/>
          </p:nvSpPr>
          <p:spPr>
            <a:xfrm>
              <a:off x="7534222" y="7625914"/>
              <a:ext cx="706025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BCF050E-DB96-CA62-DC64-83DEA574131B}"/>
                </a:ext>
              </a:extLst>
            </p:cNvPr>
            <p:cNvSpPr/>
            <p:nvPr/>
          </p:nvSpPr>
          <p:spPr>
            <a:xfrm>
              <a:off x="8735911" y="9115053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6B83EF5-27F1-20B7-A9EC-DB402E341A1D}"/>
                </a:ext>
              </a:extLst>
            </p:cNvPr>
            <p:cNvSpPr/>
            <p:nvPr/>
          </p:nvSpPr>
          <p:spPr>
            <a:xfrm>
              <a:off x="8312024" y="9115053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7F0D296-2CD3-76A6-1BD5-43368E178D61}"/>
                </a:ext>
              </a:extLst>
            </p:cNvPr>
            <p:cNvSpPr/>
            <p:nvPr/>
          </p:nvSpPr>
          <p:spPr>
            <a:xfrm>
              <a:off x="8037453" y="91150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D4C4CE0-F71D-1E95-3402-C702E64A075C}"/>
                </a:ext>
              </a:extLst>
            </p:cNvPr>
            <p:cNvSpPr/>
            <p:nvPr/>
          </p:nvSpPr>
          <p:spPr>
            <a:xfrm>
              <a:off x="8579899" y="11951844"/>
              <a:ext cx="156012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8F45335-ED7B-6336-6A4E-50474DE46426}"/>
                </a:ext>
              </a:extLst>
            </p:cNvPr>
            <p:cNvSpPr/>
            <p:nvPr/>
          </p:nvSpPr>
          <p:spPr>
            <a:xfrm>
              <a:off x="9171880" y="11951844"/>
              <a:ext cx="284310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1918030-8297-AE1D-4D05-E69468750074}"/>
              </a:ext>
            </a:extLst>
          </p:cNvPr>
          <p:cNvGrpSpPr/>
          <p:nvPr/>
        </p:nvGrpSpPr>
        <p:grpSpPr>
          <a:xfrm>
            <a:off x="7135804" y="5566113"/>
            <a:ext cx="636826" cy="68675"/>
            <a:chOff x="8114771" y="6014687"/>
            <a:chExt cx="1460789" cy="157531"/>
          </a:xfrm>
          <a:solidFill>
            <a:srgbClr val="3372DC"/>
          </a:solidFill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BD50D8A-0626-7F1D-21B3-7BB2D44BAEEB}"/>
                </a:ext>
              </a:extLst>
            </p:cNvPr>
            <p:cNvSpPr/>
            <p:nvPr/>
          </p:nvSpPr>
          <p:spPr>
            <a:xfrm>
              <a:off x="8114771" y="6032770"/>
              <a:ext cx="691222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A50C57C-CB75-534D-480E-06155B726E29}"/>
                </a:ext>
              </a:extLst>
            </p:cNvPr>
            <p:cNvSpPr/>
            <p:nvPr/>
          </p:nvSpPr>
          <p:spPr>
            <a:xfrm>
              <a:off x="941802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FAC394A-CE7D-155F-239D-8B7AA51BE4E0}"/>
                </a:ext>
              </a:extLst>
            </p:cNvPr>
            <p:cNvSpPr/>
            <p:nvPr/>
          </p:nvSpPr>
          <p:spPr>
            <a:xfrm>
              <a:off x="8857548" y="6032770"/>
              <a:ext cx="399609" cy="116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20" name="Block Arc 119">
            <a:extLst>
              <a:ext uri="{FF2B5EF4-FFF2-40B4-BE49-F238E27FC236}">
                <a16:creationId xmlns:a16="http://schemas.microsoft.com/office/drawing/2014/main" id="{D5A032C7-BFD6-C162-D61B-2610FB539276}"/>
              </a:ext>
            </a:extLst>
          </p:cNvPr>
          <p:cNvSpPr/>
          <p:nvPr/>
        </p:nvSpPr>
        <p:spPr>
          <a:xfrm rot="10800000">
            <a:off x="7460933" y="6104946"/>
            <a:ext cx="314882" cy="219387"/>
          </a:xfrm>
          <a:prstGeom prst="blockArc">
            <a:avLst>
              <a:gd name="adj1" fmla="val 10839200"/>
              <a:gd name="adj2" fmla="val 135885"/>
              <a:gd name="adj3" fmla="val 8708"/>
            </a:avLst>
          </a:prstGeom>
          <a:solidFill>
            <a:srgbClr val="3372DC"/>
          </a:solidFill>
          <a:ln w="6350">
            <a:solidFill>
              <a:srgbClr val="337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7030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83E6FDA-26EF-3F63-6624-565A9A0BA6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initial 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9A6E8C2-A15E-5010-B577-065EA7BC5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27979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graphicFrame>
        <p:nvGraphicFramePr>
          <p:cNvPr id="6" name="Table 27">
            <a:extLst>
              <a:ext uri="{FF2B5EF4-FFF2-40B4-BE49-F238E27FC236}">
                <a16:creationId xmlns:a16="http://schemas.microsoft.com/office/drawing/2014/main" id="{8BD81888-32B9-54C0-2C75-C8AA86072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81257"/>
              </p:ext>
            </p:extLst>
          </p:nvPr>
        </p:nvGraphicFramePr>
        <p:xfrm>
          <a:off x="1015388" y="2153445"/>
          <a:ext cx="4933852" cy="4383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4365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wh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wheat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ine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irt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irp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808956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eap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846517"/>
                  </a:ext>
                </a:extLst>
              </a:tr>
            </a:tbl>
          </a:graphicData>
        </a:graphic>
      </p:graphicFrame>
      <p:graphicFrame>
        <p:nvGraphicFramePr>
          <p:cNvPr id="8" name="Table 27">
            <a:extLst>
              <a:ext uri="{FF2B5EF4-FFF2-40B4-BE49-F238E27FC236}">
                <a16:creationId xmlns:a16="http://schemas.microsoft.com/office/drawing/2014/main" id="{D64CAD1E-E4EC-FE39-528C-0B2456394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67209"/>
              </p:ext>
            </p:extLst>
          </p:nvPr>
        </p:nvGraphicFramePr>
        <p:xfrm>
          <a:off x="6199914" y="2153445"/>
          <a:ext cx="4933852" cy="2133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702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5757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orn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57576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ortly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69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</a:tbl>
          </a:graphicData>
        </a:graphic>
      </p:graphicFrame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6A6C81F-1625-7916-A1C7-7E2AEC9C809A}"/>
              </a:ext>
            </a:extLst>
          </p:cNvPr>
          <p:cNvSpPr txBox="1">
            <a:spLocks/>
          </p:cNvSpPr>
          <p:nvPr/>
        </p:nvSpPr>
        <p:spPr>
          <a:xfrm>
            <a:off x="2309545" y="1713850"/>
            <a:ext cx="757290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Infant 2023" panose="02000503030000020003" pitchFamily="2" charset="0"/>
              </a:rPr>
              <a:t>Write the digraph needed to complete each word, then rewrite the whole word.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2D8E7-BB87-FD18-11A5-0B565B1EC9D0}"/>
              </a:ext>
            </a:extLst>
          </p:cNvPr>
          <p:cNvGrpSpPr/>
          <p:nvPr/>
        </p:nvGrpSpPr>
        <p:grpSpPr>
          <a:xfrm>
            <a:off x="6199914" y="4640030"/>
            <a:ext cx="4963348" cy="1863808"/>
            <a:chOff x="6140922" y="4525727"/>
            <a:chExt cx="4963348" cy="1863808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9E3F4828-6B0B-EC81-6717-22A28DB9CC46}"/>
                </a:ext>
              </a:extLst>
            </p:cNvPr>
            <p:cNvSpPr txBox="1">
              <a:spLocks/>
            </p:cNvSpPr>
            <p:nvPr/>
          </p:nvSpPr>
          <p:spPr>
            <a:xfrm>
              <a:off x="7510455" y="4525727"/>
              <a:ext cx="2194786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defRPr/>
              </a:pPr>
              <a:r>
                <a:rPr lang="en-GB" sz="1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Write the word ‘whale’ in a sentence.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32B169A-A204-8B67-D2AB-C1048CE1F865}"/>
                </a:ext>
              </a:extLst>
            </p:cNvPr>
            <p:cNvCxnSpPr>
              <a:cxnSpLocks/>
            </p:cNvCxnSpPr>
            <p:nvPr/>
          </p:nvCxnSpPr>
          <p:spPr>
            <a:xfrm>
              <a:off x="6140922" y="5780796"/>
              <a:ext cx="49633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589E61-5653-C6AB-01C7-0A34CD1A40BE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37" y="6389535"/>
              <a:ext cx="49585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3715DB8B-AD5A-9477-4CE7-5699F81E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047" y="4590859"/>
            <a:ext cx="1279719" cy="6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ADAEF09-7C68-F3E4-A96D-F057582D3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840" y="378716"/>
            <a:ext cx="68683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12C2AC-D9C6-27C8-24CA-D374E028D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8" name="Table 27">
            <a:extLst>
              <a:ext uri="{FF2B5EF4-FFF2-40B4-BE49-F238E27FC236}">
                <a16:creationId xmlns:a16="http://schemas.microsoft.com/office/drawing/2014/main" id="{6820902B-FA33-A760-2745-02689F0E8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559801"/>
              </p:ext>
            </p:extLst>
          </p:nvPr>
        </p:nvGraphicFramePr>
        <p:xfrm>
          <a:off x="1015388" y="2153445"/>
          <a:ext cx="4933852" cy="4383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4365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wh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wheat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thinking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shine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shirt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cheating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chirp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808956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eap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cheap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846517"/>
                  </a:ext>
                </a:extLst>
              </a:tr>
            </a:tbl>
          </a:graphicData>
        </a:graphic>
      </p:graphicFrame>
      <p:graphicFrame>
        <p:nvGraphicFramePr>
          <p:cNvPr id="9" name="Table 27">
            <a:extLst>
              <a:ext uri="{FF2B5EF4-FFF2-40B4-BE49-F238E27FC236}">
                <a16:creationId xmlns:a16="http://schemas.microsoft.com/office/drawing/2014/main" id="{45CFF42F-6FF4-A4E1-AE21-CC63A3FDF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819011"/>
              </p:ext>
            </p:extLst>
          </p:nvPr>
        </p:nvGraphicFramePr>
        <p:xfrm>
          <a:off x="6199914" y="2153445"/>
          <a:ext cx="4933852" cy="2133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702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5757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orn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thorn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57576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ortly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shortly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69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wh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whale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5D657E1-DE3E-F126-AAF1-C48F1D9CFD28}"/>
              </a:ext>
            </a:extLst>
          </p:cNvPr>
          <p:cNvSpPr txBox="1">
            <a:spLocks/>
          </p:cNvSpPr>
          <p:nvPr/>
        </p:nvSpPr>
        <p:spPr>
          <a:xfrm>
            <a:off x="2309545" y="1713850"/>
            <a:ext cx="757290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Infant 2023" panose="02000503030000020003" pitchFamily="2" charset="0"/>
              </a:rPr>
              <a:t>Write the digraph needed to complete each word, then rewrite the whole word.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36AC3-AE76-FF32-7BA0-75F1B6F96024}"/>
              </a:ext>
            </a:extLst>
          </p:cNvPr>
          <p:cNvGrpSpPr/>
          <p:nvPr/>
        </p:nvGrpSpPr>
        <p:grpSpPr>
          <a:xfrm>
            <a:off x="6199914" y="4640030"/>
            <a:ext cx="4963348" cy="1863808"/>
            <a:chOff x="6140922" y="4525727"/>
            <a:chExt cx="4963348" cy="1863808"/>
          </a:xfrm>
        </p:grpSpPr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4C7CCB6F-E750-2FAA-F8A7-369A47966853}"/>
                </a:ext>
              </a:extLst>
            </p:cNvPr>
            <p:cNvSpPr txBox="1">
              <a:spLocks/>
            </p:cNvSpPr>
            <p:nvPr/>
          </p:nvSpPr>
          <p:spPr>
            <a:xfrm>
              <a:off x="7510455" y="4525727"/>
              <a:ext cx="2194786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defRPr/>
              </a:pPr>
              <a:r>
                <a:rPr lang="en-GB" sz="1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Write the word ‘whale’ in a sentence.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391DB0-39C7-0C8D-832F-4B1F2D90F2A5}"/>
                </a:ext>
              </a:extLst>
            </p:cNvPr>
            <p:cNvCxnSpPr>
              <a:cxnSpLocks/>
            </p:cNvCxnSpPr>
            <p:nvPr/>
          </p:nvCxnSpPr>
          <p:spPr>
            <a:xfrm>
              <a:off x="6140922" y="5780796"/>
              <a:ext cx="49633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CCE6CE-514F-B22C-9135-58051306FBD8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37" y="6389535"/>
              <a:ext cx="49585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03AF84F-953E-05C0-8E58-7E42666B0A57}"/>
              </a:ext>
            </a:extLst>
          </p:cNvPr>
          <p:cNvSpPr txBox="1">
            <a:spLocks/>
          </p:cNvSpPr>
          <p:nvPr/>
        </p:nvSpPr>
        <p:spPr>
          <a:xfrm>
            <a:off x="6623256" y="5494989"/>
            <a:ext cx="4060727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We saw a </a:t>
            </a:r>
            <a:r>
              <a:rPr lang="en-GB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r>
              <a:rPr lang="en-GB" b="0" dirty="0">
                <a:solidFill>
                  <a:srgbClr val="FF000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</a:t>
            </a:r>
            <a:r>
              <a:rPr lang="en-GB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splashing in the sea.</a:t>
            </a:r>
          </a:p>
        </p:txBody>
      </p:sp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470ACAED-E816-EF50-27AE-9830196B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047" y="4590859"/>
            <a:ext cx="1279719" cy="6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0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7006" y="979994"/>
            <a:ext cx="716827" cy="365125"/>
          </a:xfrm>
        </p:spPr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1.14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4568B4EB-0C87-EF3C-AE25-269F7F334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initial 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99583FF8-265D-6B03-6A98-CBE084719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324726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781FFF4-CE3F-6682-5775-29C9862DF944}"/>
              </a:ext>
            </a:extLst>
          </p:cNvPr>
          <p:cNvSpPr txBox="1">
            <a:spLocks/>
          </p:cNvSpPr>
          <p:nvPr/>
        </p:nvSpPr>
        <p:spPr>
          <a:xfrm>
            <a:off x="360828" y="1827427"/>
            <a:ext cx="11470341" cy="384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</a:rPr>
              <a:t>Write a sentence about the pictures below. Remember to include the word in your sentence.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F828BC-4CC6-DE7B-0575-7D7F82B53CFB}"/>
              </a:ext>
            </a:extLst>
          </p:cNvPr>
          <p:cNvGrpSpPr/>
          <p:nvPr/>
        </p:nvGrpSpPr>
        <p:grpSpPr>
          <a:xfrm>
            <a:off x="738912" y="3618849"/>
            <a:ext cx="4761946" cy="612709"/>
            <a:chOff x="1392072" y="5437316"/>
            <a:chExt cx="4761946" cy="6127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A578DA-550C-98C3-465E-31EB7C6F2308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37316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21C4D1-4CB6-6569-D25A-4C441E4BDC72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0025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474139-7823-4A68-6B3F-435249C6F17A}"/>
              </a:ext>
            </a:extLst>
          </p:cNvPr>
          <p:cNvSpPr txBox="1"/>
          <p:nvPr/>
        </p:nvSpPr>
        <p:spPr>
          <a:xfrm>
            <a:off x="657989" y="249609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whale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5B0AB-A85F-C88F-9AC8-FACE68488F90}"/>
              </a:ext>
            </a:extLst>
          </p:cNvPr>
          <p:cNvSpPr txBox="1"/>
          <p:nvPr/>
        </p:nvSpPr>
        <p:spPr>
          <a:xfrm>
            <a:off x="654496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shirt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2EF5E8-BB35-7B1A-2D74-3BEC8342684A}"/>
              </a:ext>
            </a:extLst>
          </p:cNvPr>
          <p:cNvGrpSpPr/>
          <p:nvPr/>
        </p:nvGrpSpPr>
        <p:grpSpPr>
          <a:xfrm>
            <a:off x="746332" y="3617923"/>
            <a:ext cx="10611983" cy="2668679"/>
            <a:chOff x="-4370972" y="5436390"/>
            <a:chExt cx="10611983" cy="266867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28ABD9-882E-C03A-DB30-5869B8ABDAA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5436390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A5CEFB-4981-DAA0-2F2C-E7778EDEC10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6050025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DF63FC4-09B5-5DC3-6651-F0ACC23A6F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CCCDB1-23A1-FEA8-3431-BDCB1BEF1492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84DAFA-93FB-72C9-C400-890386174142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6F5E37-BD97-8E76-F9D9-B83D1017A9D9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BEDDB46-A317-5866-07D9-856754DC566D}"/>
              </a:ext>
            </a:extLst>
          </p:cNvPr>
          <p:cNvSpPr txBox="1"/>
          <p:nvPr/>
        </p:nvSpPr>
        <p:spPr>
          <a:xfrm>
            <a:off x="6436585" y="2467098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chirp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94FC2C-8CA9-991D-5BD3-BAEC773ADC7A}"/>
              </a:ext>
            </a:extLst>
          </p:cNvPr>
          <p:cNvSpPr txBox="1"/>
          <p:nvPr/>
        </p:nvSpPr>
        <p:spPr>
          <a:xfrm>
            <a:off x="6450085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thinking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pic>
        <p:nvPicPr>
          <p:cNvPr id="47" name="Picture 46" descr="Icon&#10;&#10;Description automatically generated with medium confidence">
            <a:extLst>
              <a:ext uri="{FF2B5EF4-FFF2-40B4-BE49-F238E27FC236}">
                <a16:creationId xmlns:a16="http://schemas.microsoft.com/office/drawing/2014/main" id="{BA1AAAE5-9502-16FB-A040-3C7ACA56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06" y="2499504"/>
            <a:ext cx="1641701" cy="883012"/>
          </a:xfrm>
          <a:prstGeom prst="rect">
            <a:avLst/>
          </a:prstGeom>
        </p:spPr>
      </p:pic>
      <p:pic>
        <p:nvPicPr>
          <p:cNvPr id="48" name="Picture 47" descr="A picture containing sleeve&#10;&#10;Description automatically generated">
            <a:extLst>
              <a:ext uri="{FF2B5EF4-FFF2-40B4-BE49-F238E27FC236}">
                <a16:creationId xmlns:a16="http://schemas.microsoft.com/office/drawing/2014/main" id="{71FBA8D4-BE4B-A4B8-B2A9-9E029BD3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833" y="4498420"/>
            <a:ext cx="1018039" cy="1255899"/>
          </a:xfrm>
          <a:prstGeom prst="rect">
            <a:avLst/>
          </a:prstGeom>
        </p:spPr>
      </p:pic>
      <p:pic>
        <p:nvPicPr>
          <p:cNvPr id="49" name="Picture 48" descr="Icon&#10;&#10;Description automatically generated with medium confidence">
            <a:extLst>
              <a:ext uri="{FF2B5EF4-FFF2-40B4-BE49-F238E27FC236}">
                <a16:creationId xmlns:a16="http://schemas.microsoft.com/office/drawing/2014/main" id="{D54E2906-102B-E69E-03D1-DF3960072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853" y="4466613"/>
            <a:ext cx="1378462" cy="125871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20395672-228D-63D2-CEE2-839AE49E7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30" y="2499503"/>
            <a:ext cx="1213352" cy="9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8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1.15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74EC183-6240-2094-C562-12A7BB00F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initial 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45CA440-ACA7-A9C2-EC4A-C73C0CC12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27979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751C824-2A63-7130-0903-5511600AD1EE}"/>
              </a:ext>
            </a:extLst>
          </p:cNvPr>
          <p:cNvSpPr txBox="1">
            <a:spLocks/>
          </p:cNvSpPr>
          <p:nvPr/>
        </p:nvSpPr>
        <p:spPr>
          <a:xfrm>
            <a:off x="2319867" y="1806582"/>
            <a:ext cx="7552265" cy="28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correct word next to its definition.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186FF8-ED45-9FCD-6C26-D89BEE3DF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251855"/>
              </p:ext>
            </p:extLst>
          </p:nvPr>
        </p:nvGraphicFramePr>
        <p:xfrm>
          <a:off x="520700" y="2297852"/>
          <a:ext cx="11188700" cy="4165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7053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5571647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Not expensive.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 grain used to make flour.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give off light.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Acting in a dishonest way.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+mn-cs"/>
                        </a:rPr>
                        <a:t>A short, spiked point on a plant stem.</a:t>
                      </a:r>
                      <a:endParaRPr lang="en-GB" sz="32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Soon.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93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1.16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0D741971-FCBA-3612-E110-CF6FB4D4E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840" y="378716"/>
            <a:ext cx="68683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  <a:p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BDE24310-8F51-5BB0-AEA5-45E12A2A9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2E07C1-FD40-C392-8961-6F480ABCCFE0}"/>
              </a:ext>
            </a:extLst>
          </p:cNvPr>
          <p:cNvSpPr txBox="1">
            <a:spLocks/>
          </p:cNvSpPr>
          <p:nvPr/>
        </p:nvSpPr>
        <p:spPr>
          <a:xfrm>
            <a:off x="360828" y="1827427"/>
            <a:ext cx="11470341" cy="384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</a:rPr>
              <a:t>Write a sentence about the pictures below. Remember to include the word in your sentence.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07D3B-7698-BACE-0B25-D044622D51AD}"/>
              </a:ext>
            </a:extLst>
          </p:cNvPr>
          <p:cNvGrpSpPr/>
          <p:nvPr/>
        </p:nvGrpSpPr>
        <p:grpSpPr>
          <a:xfrm>
            <a:off x="738912" y="3618849"/>
            <a:ext cx="4761946" cy="612709"/>
            <a:chOff x="1392072" y="5437316"/>
            <a:chExt cx="4761946" cy="61270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385492A-939F-F3C8-D031-595FAEB1AAC3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37316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D5B523-16CE-13E8-016D-BE6D481A875B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0025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69B14D-A0BE-B771-A083-DAE3B24EE154}"/>
              </a:ext>
            </a:extLst>
          </p:cNvPr>
          <p:cNvSpPr txBox="1"/>
          <p:nvPr/>
        </p:nvSpPr>
        <p:spPr>
          <a:xfrm>
            <a:off x="657989" y="249609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whale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1BC53-62E2-C06A-BA57-19A844B5155A}"/>
              </a:ext>
            </a:extLst>
          </p:cNvPr>
          <p:cNvSpPr txBox="1"/>
          <p:nvPr/>
        </p:nvSpPr>
        <p:spPr>
          <a:xfrm>
            <a:off x="654496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shirt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3120D3-FC94-AACC-71D8-FEA07362A960}"/>
              </a:ext>
            </a:extLst>
          </p:cNvPr>
          <p:cNvGrpSpPr/>
          <p:nvPr/>
        </p:nvGrpSpPr>
        <p:grpSpPr>
          <a:xfrm>
            <a:off x="746332" y="3617923"/>
            <a:ext cx="10611983" cy="2668679"/>
            <a:chOff x="-4370972" y="5436390"/>
            <a:chExt cx="10611983" cy="266867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AAE96BF-8C58-F4D3-79B1-6A7741D34DA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5436390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EEBE93C-9A19-9208-6DEC-1F2D3194E64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6050025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8446D43-7348-B091-86CA-ED22F4567234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C48973C-27D8-8838-B64E-CB1DE5B97552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64EBB1-F614-621D-87C1-4FA2FD869B66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408C5A0-507F-A1F3-F890-2F1A64FE40DE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CA3C991-3F60-9CB2-1BF0-DE867CC55712}"/>
              </a:ext>
            </a:extLst>
          </p:cNvPr>
          <p:cNvSpPr txBox="1"/>
          <p:nvPr/>
        </p:nvSpPr>
        <p:spPr>
          <a:xfrm>
            <a:off x="6436585" y="2467098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chirp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1C3661-290E-E568-0E77-BB7CC12376FE}"/>
              </a:ext>
            </a:extLst>
          </p:cNvPr>
          <p:cNvSpPr txBox="1"/>
          <p:nvPr/>
        </p:nvSpPr>
        <p:spPr>
          <a:xfrm>
            <a:off x="6450085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thinking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1731F8-A5E1-974F-BF45-AAA3381B3071}"/>
              </a:ext>
            </a:extLst>
          </p:cNvPr>
          <p:cNvSpPr txBox="1"/>
          <p:nvPr/>
        </p:nvSpPr>
        <p:spPr>
          <a:xfrm>
            <a:off x="654496" y="3055376"/>
            <a:ext cx="401158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We saw a </a:t>
            </a:r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whale</a:t>
            </a: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 splashing in        the sea.</a:t>
            </a:r>
            <a:endParaRPr lang="en-GB" sz="2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3623C2-850D-465D-60C1-B627547AC304}"/>
              </a:ext>
            </a:extLst>
          </p:cNvPr>
          <p:cNvSpPr txBox="1"/>
          <p:nvPr/>
        </p:nvSpPr>
        <p:spPr>
          <a:xfrm>
            <a:off x="659665" y="5092325"/>
            <a:ext cx="360040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I like to wear this blue </a:t>
            </a:r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shirt</a:t>
            </a: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.</a:t>
            </a:r>
            <a:endParaRPr lang="en-GB" sz="2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BEE65E-CF8A-75E4-E31C-0379BEDBF17F}"/>
              </a:ext>
            </a:extLst>
          </p:cNvPr>
          <p:cNvSpPr txBox="1"/>
          <p:nvPr/>
        </p:nvSpPr>
        <p:spPr>
          <a:xfrm>
            <a:off x="6450085" y="3055375"/>
            <a:ext cx="29716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The birds </a:t>
            </a:r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r>
              <a:rPr lang="en-GB" sz="2000" dirty="0">
                <a:solidFill>
                  <a:srgbClr val="FF000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 </a:t>
            </a: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outside the window every morning.</a:t>
            </a:r>
            <a:endParaRPr lang="en-GB" sz="28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60F805-6CB4-212F-DC73-7EB9F83AF24F}"/>
              </a:ext>
            </a:extLst>
          </p:cNvPr>
          <p:cNvSpPr txBox="1"/>
          <p:nvPr/>
        </p:nvSpPr>
        <p:spPr>
          <a:xfrm>
            <a:off x="6455439" y="5100019"/>
            <a:ext cx="360040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I have been </a:t>
            </a:r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thinking</a:t>
            </a:r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  <a:cs typeface="OpenDyslexic" charset="0"/>
              </a:rPr>
              <a:t> about      how to be a good friend.</a:t>
            </a:r>
            <a:endParaRPr lang="en-GB" sz="2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51" name="Picture 50" descr="Icon&#10;&#10;Description automatically generated with medium confidence">
            <a:extLst>
              <a:ext uri="{FF2B5EF4-FFF2-40B4-BE49-F238E27FC236}">
                <a16:creationId xmlns:a16="http://schemas.microsoft.com/office/drawing/2014/main" id="{8AE0F6CA-276F-D7F0-8D91-092B7695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06" y="2499504"/>
            <a:ext cx="1641701" cy="883012"/>
          </a:xfrm>
          <a:prstGeom prst="rect">
            <a:avLst/>
          </a:prstGeom>
        </p:spPr>
      </p:pic>
      <p:pic>
        <p:nvPicPr>
          <p:cNvPr id="52" name="Picture 51" descr="A picture containing sleeve&#10;&#10;Description automatically generated">
            <a:extLst>
              <a:ext uri="{FF2B5EF4-FFF2-40B4-BE49-F238E27FC236}">
                <a16:creationId xmlns:a16="http://schemas.microsoft.com/office/drawing/2014/main" id="{DBD917E1-8DB6-E2D1-709E-9F00C952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833" y="4498420"/>
            <a:ext cx="1018039" cy="1255899"/>
          </a:xfrm>
          <a:prstGeom prst="rect">
            <a:avLst/>
          </a:prstGeom>
        </p:spPr>
      </p:pic>
      <p:pic>
        <p:nvPicPr>
          <p:cNvPr id="53" name="Picture 52" descr="Icon&#10;&#10;Description automatically generated with medium confidence">
            <a:extLst>
              <a:ext uri="{FF2B5EF4-FFF2-40B4-BE49-F238E27FC236}">
                <a16:creationId xmlns:a16="http://schemas.microsoft.com/office/drawing/2014/main" id="{E8764C75-47C9-DF20-2486-B471E1B38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853" y="4466613"/>
            <a:ext cx="1378462" cy="1258717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4AC11880-1123-BAAD-578D-8F7C59DF3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30" y="2499503"/>
            <a:ext cx="1213352" cy="9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2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1.17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D53423-516B-6555-2E58-985D34E238CB}"/>
              </a:ext>
            </a:extLst>
          </p:cNvPr>
          <p:cNvSpPr txBox="1">
            <a:spLocks/>
          </p:cNvSpPr>
          <p:nvPr/>
        </p:nvSpPr>
        <p:spPr>
          <a:xfrm>
            <a:off x="2319867" y="1806582"/>
            <a:ext cx="7552265" cy="28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correct word next to its definition.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5A489F-A944-DBC8-E77E-80AB7D861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674049"/>
              </p:ext>
            </p:extLst>
          </p:nvPr>
        </p:nvGraphicFramePr>
        <p:xfrm>
          <a:off x="520700" y="2297852"/>
          <a:ext cx="11188700" cy="4165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7053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5571647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Not expensive.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 grain used to make flour.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give off light.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Acting in a dishonest way.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cheating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+mn-cs"/>
                        </a:rPr>
                        <a:t>A short, spiked point on a plant stem.</a:t>
                      </a:r>
                      <a:endParaRPr lang="en-GB" sz="32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thorn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Soon.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shortly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071C34-5208-5B2C-8B72-DAA124CD0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840" y="378716"/>
            <a:ext cx="68683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initial 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consonant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wh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  <a:p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C9313BA-16F7-3D80-B8AA-687B2B20B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47362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18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0" y="1789094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birds in my garden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all day.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F0D3B85-BF8F-4822-85D8-675B306726C2}"/>
              </a:ext>
            </a:extLst>
          </p:cNvPr>
          <p:cNvSpPr txBox="1"/>
          <p:nvPr/>
        </p:nvSpPr>
        <p:spPr>
          <a:xfrm>
            <a:off x="9875544" y="3415394"/>
            <a:ext cx="10541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406288" y="5021782"/>
            <a:ext cx="145328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710284"/>
            <a:ext cx="2724948" cy="2673164"/>
            <a:chOff x="480775" y="3710284"/>
            <a:chExt cx="2724948" cy="2673164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45548" y="3710284"/>
              <a:ext cx="1860175" cy="1010715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57164" y="3905580"/>
              <a:ext cx="1666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‘chirp’?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B6DD39-ECF8-D97B-0A5A-5FB7389C899F}"/>
              </a:ext>
            </a:extLst>
          </p:cNvPr>
          <p:cNvGrpSpPr/>
          <p:nvPr/>
        </p:nvGrpSpPr>
        <p:grpSpPr>
          <a:xfrm>
            <a:off x="4988751" y="3020785"/>
            <a:ext cx="2452583" cy="1809542"/>
            <a:chOff x="5684876" y="3073950"/>
            <a:chExt cx="2452583" cy="1809542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79B15BC0-730F-F0ED-E0DE-F0A5FBB9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84876" y="3573439"/>
              <a:ext cx="1628289" cy="1310053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C7F2FE67-E5E0-BCAA-60DC-34912ED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3165" y="3322720"/>
              <a:ext cx="412147" cy="387566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0ABAEED-0015-5D72-5F14-C3E175D1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5312" y="3073950"/>
              <a:ext cx="412147" cy="387566"/>
            </a:xfrm>
            <a:prstGeom prst="rect">
              <a:avLst/>
            </a:prstGeom>
          </p:spPr>
        </p:pic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4881CC20-05DA-84B4-8065-FC7267566FAD}"/>
              </a:ext>
            </a:extLst>
          </p:cNvPr>
          <p:cNvSpPr txBox="1"/>
          <p:nvPr/>
        </p:nvSpPr>
        <p:spPr>
          <a:xfrm>
            <a:off x="9952488" y="3956230"/>
            <a:ext cx="90024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6511721E-9982-AACB-B59E-20018BFE8261}"/>
              </a:ext>
            </a:extLst>
          </p:cNvPr>
          <p:cNvSpPr txBox="1"/>
          <p:nvPr/>
        </p:nvSpPr>
        <p:spPr>
          <a:xfrm>
            <a:off x="9660742" y="4497065"/>
            <a:ext cx="148373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6785138" y="2050705"/>
            <a:ext cx="90024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8ACB2E-12D5-E845-66DD-3BA78EFB2EB9}"/>
              </a:ext>
            </a:extLst>
          </p:cNvPr>
          <p:cNvGrpSpPr/>
          <p:nvPr/>
        </p:nvGrpSpPr>
        <p:grpSpPr>
          <a:xfrm>
            <a:off x="5494180" y="5898720"/>
            <a:ext cx="1201721" cy="108000"/>
            <a:chOff x="3059138" y="5452080"/>
            <a:chExt cx="1201721" cy="108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C437742-59F6-EBAA-CB1D-5D30A114A540}"/>
                </a:ext>
              </a:extLst>
            </p:cNvPr>
            <p:cNvGrpSpPr/>
            <p:nvPr/>
          </p:nvGrpSpPr>
          <p:grpSpPr>
            <a:xfrm>
              <a:off x="3059138" y="5452080"/>
              <a:ext cx="1201721" cy="108000"/>
              <a:chOff x="2589322" y="5556101"/>
              <a:chExt cx="1201721" cy="108000"/>
            </a:xfrm>
          </p:grpSpPr>
          <p:sp>
            <p:nvSpPr>
              <p:cNvPr id="30" name="Rectangle 50">
                <a:extLst>
                  <a:ext uri="{FF2B5EF4-FFF2-40B4-BE49-F238E27FC236}">
                    <a16:creationId xmlns:a16="http://schemas.microsoft.com/office/drawing/2014/main" id="{4C6722F4-7FAF-4263-2DA7-654EB8EBA7FA}"/>
                  </a:ext>
                </a:extLst>
              </p:cNvPr>
              <p:cNvSpPr/>
              <p:nvPr/>
            </p:nvSpPr>
            <p:spPr>
              <a:xfrm>
                <a:off x="2589322" y="5556101"/>
                <a:ext cx="567981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31" name="Oval 49">
                <a:extLst>
                  <a:ext uri="{FF2B5EF4-FFF2-40B4-BE49-F238E27FC236}">
                    <a16:creationId xmlns:a16="http://schemas.microsoft.com/office/drawing/2014/main" id="{E1FC9AB0-D107-C212-A38E-3EB34828D59B}"/>
                  </a:ext>
                </a:extLst>
              </p:cNvPr>
              <p:cNvSpPr/>
              <p:nvPr/>
            </p:nvSpPr>
            <p:spPr>
              <a:xfrm>
                <a:off x="3683043" y="555610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9F8B0221-5B8D-4A40-0DDC-28AB4EB0CCF7}"/>
                </a:ext>
              </a:extLst>
            </p:cNvPr>
            <p:cNvSpPr/>
            <p:nvPr/>
          </p:nvSpPr>
          <p:spPr>
            <a:xfrm>
              <a:off x="3673374" y="5452080"/>
              <a:ext cx="324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507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D57059-F787-6EB7-C0EB-69E8D05BC8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What sound do these digraphs usually make?</a:t>
            </a:r>
          </a:p>
          <a:p>
            <a:r>
              <a:rPr lang="en-GB" dirty="0"/>
              <a:t>Can you remember what a digraph 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349ECBB-7FE8-AA9D-D1E6-CDC7C8A1C7E5}"/>
              </a:ext>
            </a:extLst>
          </p:cNvPr>
          <p:cNvSpPr txBox="1"/>
          <p:nvPr/>
        </p:nvSpPr>
        <p:spPr>
          <a:xfrm>
            <a:off x="973187" y="1892488"/>
            <a:ext cx="69666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D626E98-051A-F731-FC79-2DD1B4672031}"/>
              </a:ext>
            </a:extLst>
          </p:cNvPr>
          <p:cNvSpPr txBox="1"/>
          <p:nvPr/>
        </p:nvSpPr>
        <p:spPr>
          <a:xfrm>
            <a:off x="4851611" y="1898194"/>
            <a:ext cx="66139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2F6EDB3-146C-C76F-C4F5-F8113B45E90E}"/>
              </a:ext>
            </a:extLst>
          </p:cNvPr>
          <p:cNvSpPr txBox="1"/>
          <p:nvPr/>
        </p:nvSpPr>
        <p:spPr>
          <a:xfrm>
            <a:off x="8770110" y="1892488"/>
            <a:ext cx="48506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29E9377E-84B0-4F5B-C3C9-87096B0D5EE8}"/>
              </a:ext>
            </a:extLst>
          </p:cNvPr>
          <p:cNvSpPr txBox="1"/>
          <p:nvPr/>
        </p:nvSpPr>
        <p:spPr>
          <a:xfrm>
            <a:off x="2718340" y="3138033"/>
            <a:ext cx="74475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ea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AB610B6-C780-D969-C402-7FBD4F0A3A4B}"/>
              </a:ext>
            </a:extLst>
          </p:cNvPr>
          <p:cNvSpPr txBox="1"/>
          <p:nvPr/>
        </p:nvSpPr>
        <p:spPr>
          <a:xfrm>
            <a:off x="6640757" y="3126688"/>
            <a:ext cx="70147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ee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0E7B3A4D-1DFC-94CD-76BA-080BFD96B0CF}"/>
              </a:ext>
            </a:extLst>
          </p:cNvPr>
          <p:cNvSpPr txBox="1"/>
          <p:nvPr/>
        </p:nvSpPr>
        <p:spPr>
          <a:xfrm>
            <a:off x="10616876" y="3138033"/>
            <a:ext cx="6742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813521F-C6B3-2AE2-5D84-AEC764AAE229}"/>
              </a:ext>
            </a:extLst>
          </p:cNvPr>
          <p:cNvSpPr txBox="1"/>
          <p:nvPr/>
        </p:nvSpPr>
        <p:spPr>
          <a:xfrm>
            <a:off x="1023682" y="4114370"/>
            <a:ext cx="59567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oi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ABC4AF11-199F-2264-66A3-67581E3E887C}"/>
              </a:ext>
            </a:extLst>
          </p:cNvPr>
          <p:cNvSpPr txBox="1"/>
          <p:nvPr/>
        </p:nvSpPr>
        <p:spPr>
          <a:xfrm>
            <a:off x="4600741" y="4357666"/>
            <a:ext cx="1091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a_e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D8CE48CE-D810-7448-D8A7-1FB5E0AFCF8B}"/>
              </a:ext>
            </a:extLst>
          </p:cNvPr>
          <p:cNvSpPr txBox="1"/>
          <p:nvPr/>
        </p:nvSpPr>
        <p:spPr>
          <a:xfrm>
            <a:off x="8562522" y="4229079"/>
            <a:ext cx="90024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i_e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9637233E-0B11-E0CB-83EF-2437AB6371AF}"/>
              </a:ext>
            </a:extLst>
          </p:cNvPr>
          <p:cNvSpPr txBox="1"/>
          <p:nvPr/>
        </p:nvSpPr>
        <p:spPr>
          <a:xfrm>
            <a:off x="2631779" y="5521959"/>
            <a:ext cx="91787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wh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6BE01DE1-FB09-458F-7656-0C4E8BB497B8}"/>
              </a:ext>
            </a:extLst>
          </p:cNvPr>
          <p:cNvSpPr txBox="1"/>
          <p:nvPr/>
        </p:nvSpPr>
        <p:spPr>
          <a:xfrm>
            <a:off x="6666003" y="5521959"/>
            <a:ext cx="59727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ai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5EED2F69-73D1-D8AC-1A10-4817CB01742F}"/>
              </a:ext>
            </a:extLst>
          </p:cNvPr>
          <p:cNvSpPr txBox="1"/>
          <p:nvPr/>
        </p:nvSpPr>
        <p:spPr>
          <a:xfrm>
            <a:off x="10595235" y="5521959"/>
            <a:ext cx="71750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19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3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This is my favourite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F0D3B85-BF8F-4822-85D8-675B306726C2}"/>
              </a:ext>
            </a:extLst>
          </p:cNvPr>
          <p:cNvSpPr txBox="1"/>
          <p:nvPr/>
        </p:nvSpPr>
        <p:spPr>
          <a:xfrm>
            <a:off x="9710046" y="3364663"/>
            <a:ext cx="12176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436004" y="5175879"/>
            <a:ext cx="130740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806456"/>
            <a:ext cx="2724949" cy="2576992"/>
            <a:chOff x="480775" y="3806456"/>
            <a:chExt cx="2724949" cy="2576992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20" y="3806456"/>
              <a:ext cx="1888904" cy="932266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32112" y="3957314"/>
              <a:ext cx="1666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‘shirt’?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4881CC20-05DA-84B4-8065-FC7267566FAD}"/>
              </a:ext>
            </a:extLst>
          </p:cNvPr>
          <p:cNvSpPr txBox="1"/>
          <p:nvPr/>
        </p:nvSpPr>
        <p:spPr>
          <a:xfrm>
            <a:off x="9855117" y="3902518"/>
            <a:ext cx="9274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6511721E-9982-AACB-B59E-20018BFE8261}"/>
              </a:ext>
            </a:extLst>
          </p:cNvPr>
          <p:cNvSpPr txBox="1"/>
          <p:nvPr/>
        </p:nvSpPr>
        <p:spPr>
          <a:xfrm>
            <a:off x="9912024" y="4446334"/>
            <a:ext cx="81368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7084503" y="2032149"/>
            <a:ext cx="81368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8ACB2E-12D5-E845-66DD-3BA78EFB2EB9}"/>
              </a:ext>
            </a:extLst>
          </p:cNvPr>
          <p:cNvGrpSpPr/>
          <p:nvPr/>
        </p:nvGrpSpPr>
        <p:grpSpPr>
          <a:xfrm>
            <a:off x="5502378" y="5948677"/>
            <a:ext cx="1149002" cy="108000"/>
            <a:chOff x="3089419" y="5452080"/>
            <a:chExt cx="1149002" cy="108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C437742-59F6-EBAA-CB1D-5D30A114A540}"/>
                </a:ext>
              </a:extLst>
            </p:cNvPr>
            <p:cNvGrpSpPr/>
            <p:nvPr/>
          </p:nvGrpSpPr>
          <p:grpSpPr>
            <a:xfrm>
              <a:off x="3089419" y="5452080"/>
              <a:ext cx="1149002" cy="108000"/>
              <a:chOff x="2619603" y="5556101"/>
              <a:chExt cx="1149002" cy="108000"/>
            </a:xfrm>
          </p:grpSpPr>
          <p:sp>
            <p:nvSpPr>
              <p:cNvPr id="30" name="Rectangle 50">
                <a:extLst>
                  <a:ext uri="{FF2B5EF4-FFF2-40B4-BE49-F238E27FC236}">
                    <a16:creationId xmlns:a16="http://schemas.microsoft.com/office/drawing/2014/main" id="{4C6722F4-7FAF-4263-2DA7-654EB8EBA7FA}"/>
                  </a:ext>
                </a:extLst>
              </p:cNvPr>
              <p:cNvSpPr/>
              <p:nvPr/>
            </p:nvSpPr>
            <p:spPr>
              <a:xfrm>
                <a:off x="2619603" y="5556101"/>
                <a:ext cx="576744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31" name="Oval 49">
                <a:extLst>
                  <a:ext uri="{FF2B5EF4-FFF2-40B4-BE49-F238E27FC236}">
                    <a16:creationId xmlns:a16="http://schemas.microsoft.com/office/drawing/2014/main" id="{E1FC9AB0-D107-C212-A38E-3EB34828D59B}"/>
                  </a:ext>
                </a:extLst>
              </p:cNvPr>
              <p:cNvSpPr/>
              <p:nvPr/>
            </p:nvSpPr>
            <p:spPr>
              <a:xfrm>
                <a:off x="3660605" y="555610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9F8B0221-5B8D-4A40-0DDC-28AB4EB0CCF7}"/>
                </a:ext>
              </a:extLst>
            </p:cNvPr>
            <p:cNvSpPr/>
            <p:nvPr/>
          </p:nvSpPr>
          <p:spPr>
            <a:xfrm>
              <a:off x="3706644" y="5452080"/>
              <a:ext cx="324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  <p:pic>
        <p:nvPicPr>
          <p:cNvPr id="8" name="Picture 7" descr="A picture containing sleeve&#10;&#10;Description automatically generated">
            <a:extLst>
              <a:ext uri="{FF2B5EF4-FFF2-40B4-BE49-F238E27FC236}">
                <a16:creationId xmlns:a16="http://schemas.microsoft.com/office/drawing/2014/main" id="{F1A89C07-1DC0-7A47-C108-B5BAC9EF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256" y="2834507"/>
            <a:ext cx="1780904" cy="21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0" y="1815185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can see a mother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and her baby.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233101" y="5021782"/>
            <a:ext cx="172579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753134"/>
            <a:ext cx="2724949" cy="2630314"/>
            <a:chOff x="480775" y="3753134"/>
            <a:chExt cx="2724949" cy="2630314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20" y="3753134"/>
              <a:ext cx="1888904" cy="985588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32112" y="3956038"/>
              <a:ext cx="1666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‘whale’?</a:t>
              </a: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5886946" y="2060852"/>
            <a:ext cx="106054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A2E03F-1774-32E8-DB14-0A3D8342E5EB}"/>
              </a:ext>
            </a:extLst>
          </p:cNvPr>
          <p:cNvGrpSpPr/>
          <p:nvPr/>
        </p:nvGrpSpPr>
        <p:grpSpPr>
          <a:xfrm>
            <a:off x="4652976" y="3209831"/>
            <a:ext cx="2886041" cy="1476116"/>
            <a:chOff x="4564139" y="3109027"/>
            <a:chExt cx="2886041" cy="1476116"/>
          </a:xfrm>
        </p:grpSpPr>
        <p:pic>
          <p:nvPicPr>
            <p:cNvPr id="8" name="Picture 7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5011B4BA-8823-40AF-6440-89E0C23E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4139" y="3109027"/>
              <a:ext cx="2664730" cy="1433263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B99F207-41A8-6AAA-75D1-B6A5DF72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197" y="4047288"/>
              <a:ext cx="999983" cy="53785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C33802-448B-5B95-0948-4CCD8C7B5959}"/>
              </a:ext>
            </a:extLst>
          </p:cNvPr>
          <p:cNvGrpSpPr/>
          <p:nvPr/>
        </p:nvGrpSpPr>
        <p:grpSpPr>
          <a:xfrm>
            <a:off x="5296829" y="5691160"/>
            <a:ext cx="1591238" cy="525643"/>
            <a:chOff x="5296829" y="5691160"/>
            <a:chExt cx="1591238" cy="5256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4DEFED-1FCE-4AEF-B292-E17EFBEE9A03}"/>
                </a:ext>
              </a:extLst>
            </p:cNvPr>
            <p:cNvGrpSpPr/>
            <p:nvPr/>
          </p:nvGrpSpPr>
          <p:grpSpPr>
            <a:xfrm>
              <a:off x="5296829" y="5691160"/>
              <a:ext cx="1591238" cy="525643"/>
              <a:chOff x="5166788" y="2748373"/>
              <a:chExt cx="1591238" cy="525643"/>
            </a:xfrm>
          </p:grpSpPr>
          <p:sp>
            <p:nvSpPr>
              <p:cNvPr id="15" name="Rectangle 50">
                <a:extLst>
                  <a:ext uri="{FF2B5EF4-FFF2-40B4-BE49-F238E27FC236}">
                    <a16:creationId xmlns:a16="http://schemas.microsoft.com/office/drawing/2014/main" id="{7B4A3058-FA8D-BD85-F608-E700B3729C34}"/>
                  </a:ext>
                </a:extLst>
              </p:cNvPr>
              <p:cNvSpPr/>
              <p:nvPr/>
            </p:nvSpPr>
            <p:spPr>
              <a:xfrm>
                <a:off x="5166788" y="2922935"/>
                <a:ext cx="791007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F3E5C5A-CB4F-F739-CB4F-444CF960A1E1}"/>
                  </a:ext>
                </a:extLst>
              </p:cNvPr>
              <p:cNvSpPr/>
              <p:nvPr/>
            </p:nvSpPr>
            <p:spPr>
              <a:xfrm flipV="1">
                <a:off x="6015504" y="2922935"/>
                <a:ext cx="288000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40DF104-857A-045D-F31A-AC7693E5806C}"/>
                  </a:ext>
                </a:extLst>
              </p:cNvPr>
              <p:cNvSpPr/>
              <p:nvPr/>
            </p:nvSpPr>
            <p:spPr>
              <a:xfrm flipV="1">
                <a:off x="6524145" y="2922935"/>
                <a:ext cx="233881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82E22643-E96C-0B6A-0224-D3F04C82D672}"/>
                  </a:ext>
                </a:extLst>
              </p:cNvPr>
              <p:cNvSpPr/>
              <p:nvPr/>
            </p:nvSpPr>
            <p:spPr>
              <a:xfrm rot="10800000">
                <a:off x="6131369" y="2748373"/>
                <a:ext cx="540834" cy="525643"/>
              </a:xfrm>
              <a:prstGeom prst="blockArc">
                <a:avLst>
                  <a:gd name="adj1" fmla="val 10839200"/>
                  <a:gd name="adj2" fmla="val 135885"/>
                  <a:gd name="adj3" fmla="val 8708"/>
                </a:avLst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18DD4A7-2B1A-3C8B-B4ED-A626C7CE570F}"/>
                </a:ext>
              </a:extLst>
            </p:cNvPr>
            <p:cNvSpPr/>
            <p:nvPr/>
          </p:nvSpPr>
          <p:spPr>
            <a:xfrm flipV="1">
              <a:off x="6484068" y="5865722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This rose has a spiky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on the stem.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302030" y="5367711"/>
            <a:ext cx="158793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779520"/>
            <a:ext cx="2724949" cy="2603928"/>
            <a:chOff x="480775" y="3779520"/>
            <a:chExt cx="2724949" cy="2603928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20" y="3779520"/>
              <a:ext cx="1888904" cy="959202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32112" y="3949307"/>
              <a:ext cx="1666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‘thorn’?</a:t>
              </a: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6206527" y="2041491"/>
            <a:ext cx="97879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2052" name="Picture 4" descr="Free Rose Pink vector and picture">
            <a:extLst>
              <a:ext uri="{FF2B5EF4-FFF2-40B4-BE49-F238E27FC236}">
                <a16:creationId xmlns:a16="http://schemas.microsoft.com/office/drawing/2014/main" id="{1D04EEC5-514D-FE9E-8B87-58ECFD8F7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08"/>
          <a:stretch/>
        </p:blipFill>
        <p:spPr bwMode="auto">
          <a:xfrm rot="1638511">
            <a:off x="4849640" y="2786290"/>
            <a:ext cx="2236951" cy="25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A9A1DE-67C7-67B8-BD9A-2759C93A879D}"/>
              </a:ext>
            </a:extLst>
          </p:cNvPr>
          <p:cNvGrpSpPr/>
          <p:nvPr/>
        </p:nvGrpSpPr>
        <p:grpSpPr>
          <a:xfrm>
            <a:off x="5354989" y="6157792"/>
            <a:ext cx="1362834" cy="115734"/>
            <a:chOff x="2888723" y="5444346"/>
            <a:chExt cx="1362834" cy="115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FF08BA-DE9B-8A27-4451-105055A9B5AD}"/>
                </a:ext>
              </a:extLst>
            </p:cNvPr>
            <p:cNvGrpSpPr/>
            <p:nvPr/>
          </p:nvGrpSpPr>
          <p:grpSpPr>
            <a:xfrm>
              <a:off x="2888723" y="5444346"/>
              <a:ext cx="1362834" cy="115734"/>
              <a:chOff x="2418907" y="5548367"/>
              <a:chExt cx="1362834" cy="115734"/>
            </a:xfrm>
          </p:grpSpPr>
          <p:sp>
            <p:nvSpPr>
              <p:cNvPr id="18" name="Rectangle 50">
                <a:extLst>
                  <a:ext uri="{FF2B5EF4-FFF2-40B4-BE49-F238E27FC236}">
                    <a16:creationId xmlns:a16="http://schemas.microsoft.com/office/drawing/2014/main" id="{107FE34C-148A-1980-3421-FD07CC9239B2}"/>
                  </a:ext>
                </a:extLst>
              </p:cNvPr>
              <p:cNvSpPr/>
              <p:nvPr/>
            </p:nvSpPr>
            <p:spPr>
              <a:xfrm>
                <a:off x="2418907" y="5548367"/>
                <a:ext cx="550460" cy="108001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19" name="Oval 49">
                <a:extLst>
                  <a:ext uri="{FF2B5EF4-FFF2-40B4-BE49-F238E27FC236}">
                    <a16:creationId xmlns:a16="http://schemas.microsoft.com/office/drawing/2014/main" id="{B3E9BE24-077D-CF3A-2413-88772640130F}"/>
                  </a:ext>
                </a:extLst>
              </p:cNvPr>
              <p:cNvSpPr/>
              <p:nvPr/>
            </p:nvSpPr>
            <p:spPr>
              <a:xfrm>
                <a:off x="3673741" y="555610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16" name="Rectangle 50">
              <a:extLst>
                <a:ext uri="{FF2B5EF4-FFF2-40B4-BE49-F238E27FC236}">
                  <a16:creationId xmlns:a16="http://schemas.microsoft.com/office/drawing/2014/main" id="{14C4AC04-D3D7-0F07-D9B2-0767CD9FD385}"/>
                </a:ext>
              </a:extLst>
            </p:cNvPr>
            <p:cNvSpPr/>
            <p:nvPr/>
          </p:nvSpPr>
          <p:spPr>
            <a:xfrm>
              <a:off x="3484204" y="5444347"/>
              <a:ext cx="504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657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words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143657" y="1801531"/>
            <a:ext cx="7948230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I’m sure the sun will start to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4246462" y="5021782"/>
            <a:ext cx="14997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639089"/>
            <a:ext cx="3089476" cy="2744359"/>
            <a:chOff x="480775" y="3639089"/>
            <a:chExt cx="3089476" cy="2744359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164157" y="3639089"/>
              <a:ext cx="2406094" cy="928722"/>
            </a:xfrm>
            <a:prstGeom prst="wedgeRoundRectCallout">
              <a:avLst>
                <a:gd name="adj1" fmla="val -35028"/>
                <a:gd name="adj2" fmla="val 80332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342586" y="3774702"/>
              <a:ext cx="2066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‘shine’ and ‘shortly’?</a:t>
              </a: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6958586" y="2041370"/>
            <a:ext cx="9274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56AEB05-05C2-7476-BA5E-1DCF916F4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861" y="3158333"/>
            <a:ext cx="1640970" cy="1640970"/>
          </a:xfrm>
          <a:prstGeom prst="rect">
            <a:avLst/>
          </a:prstGeom>
        </p:spPr>
      </p:pic>
      <p:pic>
        <p:nvPicPr>
          <p:cNvPr id="12" name="Picture 18" descr="Free vector graphics of Hands">
            <a:extLst>
              <a:ext uri="{FF2B5EF4-FFF2-40B4-BE49-F238E27FC236}">
                <a16:creationId xmlns:a16="http://schemas.microsoft.com/office/drawing/2014/main" id="{493BE5CE-CA12-6280-B0CA-8A2847E8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02" y="3211620"/>
            <a:ext cx="2046646" cy="15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4259146-CB30-D40F-48BA-E9417C9C8CED}"/>
              </a:ext>
            </a:extLst>
          </p:cNvPr>
          <p:cNvSpPr txBox="1"/>
          <p:nvPr/>
        </p:nvSpPr>
        <p:spPr>
          <a:xfrm>
            <a:off x="8180635" y="2041133"/>
            <a:ext cx="12176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501B851-69B9-55FB-CD2E-D4A951269821}"/>
              </a:ext>
            </a:extLst>
          </p:cNvPr>
          <p:cNvSpPr txBox="1"/>
          <p:nvPr/>
        </p:nvSpPr>
        <p:spPr>
          <a:xfrm>
            <a:off x="6516439" y="5029390"/>
            <a:ext cx="199189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51C10-9214-7391-A2DB-2EB36DF1B992}"/>
              </a:ext>
            </a:extLst>
          </p:cNvPr>
          <p:cNvGrpSpPr/>
          <p:nvPr/>
        </p:nvGrpSpPr>
        <p:grpSpPr>
          <a:xfrm>
            <a:off x="4302104" y="5801617"/>
            <a:ext cx="1372468" cy="505611"/>
            <a:chOff x="4302104" y="5777970"/>
            <a:chExt cx="1372468" cy="5056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2A3E7A-A29E-6FA2-E1DA-3A39B0E38730}"/>
                </a:ext>
              </a:extLst>
            </p:cNvPr>
            <p:cNvGrpSpPr/>
            <p:nvPr/>
          </p:nvGrpSpPr>
          <p:grpSpPr>
            <a:xfrm>
              <a:off x="4302104" y="5777970"/>
              <a:ext cx="1372468" cy="505611"/>
              <a:chOff x="5290488" y="2779782"/>
              <a:chExt cx="1372468" cy="505611"/>
            </a:xfrm>
          </p:grpSpPr>
          <p:sp>
            <p:nvSpPr>
              <p:cNvPr id="18" name="Rectangle 50">
                <a:extLst>
                  <a:ext uri="{FF2B5EF4-FFF2-40B4-BE49-F238E27FC236}">
                    <a16:creationId xmlns:a16="http://schemas.microsoft.com/office/drawing/2014/main" id="{DA0BE1C5-B094-E83F-F63F-8FB23D176453}"/>
                  </a:ext>
                </a:extLst>
              </p:cNvPr>
              <p:cNvSpPr/>
              <p:nvPr/>
            </p:nvSpPr>
            <p:spPr>
              <a:xfrm>
                <a:off x="5290488" y="2929720"/>
                <a:ext cx="584363" cy="103832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689E33-1F66-78BF-4878-85A57E0E6C40}"/>
                  </a:ext>
                </a:extLst>
              </p:cNvPr>
              <p:cNvSpPr/>
              <p:nvPr/>
            </p:nvSpPr>
            <p:spPr>
              <a:xfrm flipV="1">
                <a:off x="5909350" y="2929720"/>
                <a:ext cx="140538" cy="10383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DB2870-3B8B-6516-C145-CA48024825AE}"/>
                  </a:ext>
                </a:extLst>
              </p:cNvPr>
              <p:cNvSpPr/>
              <p:nvPr/>
            </p:nvSpPr>
            <p:spPr>
              <a:xfrm flipV="1">
                <a:off x="6429075" y="2925552"/>
                <a:ext cx="233881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820F42F7-06C8-956B-1146-DF9F2E436C4E}"/>
                  </a:ext>
                </a:extLst>
              </p:cNvPr>
              <p:cNvSpPr/>
              <p:nvPr/>
            </p:nvSpPr>
            <p:spPr>
              <a:xfrm rot="10800000">
                <a:off x="5958095" y="2779782"/>
                <a:ext cx="608764" cy="505611"/>
              </a:xfrm>
              <a:prstGeom prst="blockArc">
                <a:avLst>
                  <a:gd name="adj1" fmla="val 10839200"/>
                  <a:gd name="adj2" fmla="val 135885"/>
                  <a:gd name="adj3" fmla="val 8708"/>
                </a:avLst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2A6560-7A3E-5AB3-3F66-1BADE13C8841}"/>
                </a:ext>
              </a:extLst>
            </p:cNvPr>
            <p:cNvSpPr/>
            <p:nvPr/>
          </p:nvSpPr>
          <p:spPr>
            <a:xfrm flipV="1">
              <a:off x="5177418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5B5E93-3B3A-F7E2-2903-D18764E6CAC1}"/>
              </a:ext>
            </a:extLst>
          </p:cNvPr>
          <p:cNvGrpSpPr/>
          <p:nvPr/>
        </p:nvGrpSpPr>
        <p:grpSpPr>
          <a:xfrm>
            <a:off x="6572338" y="5946423"/>
            <a:ext cx="1767648" cy="108964"/>
            <a:chOff x="4302104" y="5922776"/>
            <a:chExt cx="1767648" cy="1089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8915CC-E1BD-5FBF-9AEC-049E29D656DB}"/>
                </a:ext>
              </a:extLst>
            </p:cNvPr>
            <p:cNvGrpSpPr/>
            <p:nvPr/>
          </p:nvGrpSpPr>
          <p:grpSpPr>
            <a:xfrm>
              <a:off x="4302104" y="5927908"/>
              <a:ext cx="1156734" cy="103832"/>
              <a:chOff x="5290488" y="2929720"/>
              <a:chExt cx="1156734" cy="103832"/>
            </a:xfrm>
          </p:grpSpPr>
          <p:sp>
            <p:nvSpPr>
              <p:cNvPr id="22" name="Rectangle 50">
                <a:extLst>
                  <a:ext uri="{FF2B5EF4-FFF2-40B4-BE49-F238E27FC236}">
                    <a16:creationId xmlns:a16="http://schemas.microsoft.com/office/drawing/2014/main" id="{EE406F86-1C49-B88F-FCE2-0B8003D59F33}"/>
                  </a:ext>
                </a:extLst>
              </p:cNvPr>
              <p:cNvSpPr/>
              <p:nvPr/>
            </p:nvSpPr>
            <p:spPr>
              <a:xfrm>
                <a:off x="5290488" y="2929720"/>
                <a:ext cx="584363" cy="103832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2F09174-6C1A-F3FF-73D9-D3B6E85CB654}"/>
                  </a:ext>
                </a:extLst>
              </p:cNvPr>
              <p:cNvSpPr/>
              <p:nvPr/>
            </p:nvSpPr>
            <p:spPr>
              <a:xfrm flipV="1">
                <a:off x="5940380" y="2929720"/>
                <a:ext cx="506842" cy="10383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9E2A28-4940-B0B3-0102-168965CAE021}"/>
                </a:ext>
              </a:extLst>
            </p:cNvPr>
            <p:cNvSpPr/>
            <p:nvPr/>
          </p:nvSpPr>
          <p:spPr>
            <a:xfrm flipV="1">
              <a:off x="5961752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8479B04-829B-3A09-998E-6B70A3AC63E7}"/>
                </a:ext>
              </a:extLst>
            </p:cNvPr>
            <p:cNvSpPr/>
            <p:nvPr/>
          </p:nvSpPr>
          <p:spPr>
            <a:xfrm flipV="1">
              <a:off x="5744976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1650D6C-C00D-DFD4-EBD3-5563DC7E8673}"/>
                </a:ext>
              </a:extLst>
            </p:cNvPr>
            <p:cNvSpPr/>
            <p:nvPr/>
          </p:nvSpPr>
          <p:spPr>
            <a:xfrm flipV="1">
              <a:off x="5547907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  <p:bldP spid="14" grpId="0" animBg="1" advAuto="0"/>
      <p:bldP spid="1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words should be used to complete these sentences?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522849" y="1801531"/>
            <a:ext cx="11146297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don’t know what he was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is not a good idea.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3724952" y="5002390"/>
            <a:ext cx="23573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573439"/>
            <a:ext cx="2724949" cy="2810009"/>
            <a:chOff x="480775" y="3573439"/>
            <a:chExt cx="2724949" cy="2810009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20" y="3573439"/>
              <a:ext cx="1888904" cy="116528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28232" y="3694415"/>
              <a:ext cx="1666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‘thinking’ and ‘cheating’?</a:t>
              </a: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5040915" y="2063142"/>
            <a:ext cx="143564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4259146-CB30-D40F-48BA-E9417C9C8CED}"/>
              </a:ext>
            </a:extLst>
          </p:cNvPr>
          <p:cNvSpPr txBox="1"/>
          <p:nvPr/>
        </p:nvSpPr>
        <p:spPr>
          <a:xfrm>
            <a:off x="6705526" y="2063142"/>
            <a:ext cx="157190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501B851-69B9-55FB-CD2E-D4A951269821}"/>
              </a:ext>
            </a:extLst>
          </p:cNvPr>
          <p:cNvSpPr txBox="1"/>
          <p:nvPr/>
        </p:nvSpPr>
        <p:spPr>
          <a:xfrm>
            <a:off x="6692291" y="5002390"/>
            <a:ext cx="243912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1026" name="Picture 2" descr="Free Exam Cheat illustration and picture">
            <a:extLst>
              <a:ext uri="{FF2B5EF4-FFF2-40B4-BE49-F238E27FC236}">
                <a16:creationId xmlns:a16="http://schemas.microsoft.com/office/drawing/2014/main" id="{91C1BAEF-1212-9F80-125C-AE346DA19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9899" r="10801"/>
          <a:stretch/>
        </p:blipFill>
        <p:spPr bwMode="auto">
          <a:xfrm>
            <a:off x="6532110" y="3074280"/>
            <a:ext cx="2656964" cy="16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EA80B9B-8B8A-DB2A-30A9-5E9D24CCD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61" y="3149331"/>
            <a:ext cx="1692996" cy="15459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5D14A7-3748-F65B-03C9-F19384861704}"/>
              </a:ext>
            </a:extLst>
          </p:cNvPr>
          <p:cNvGrpSpPr/>
          <p:nvPr/>
        </p:nvGrpSpPr>
        <p:grpSpPr>
          <a:xfrm>
            <a:off x="3787998" y="5914662"/>
            <a:ext cx="2129537" cy="108000"/>
            <a:chOff x="2155912" y="5549328"/>
            <a:chExt cx="2129537" cy="108000"/>
          </a:xfrm>
        </p:grpSpPr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E36BC855-51B9-9C23-5342-8812025607D4}"/>
                </a:ext>
              </a:extLst>
            </p:cNvPr>
            <p:cNvGrpSpPr/>
            <p:nvPr/>
          </p:nvGrpSpPr>
          <p:grpSpPr>
            <a:xfrm>
              <a:off x="2155912" y="5549328"/>
              <a:ext cx="706289" cy="108000"/>
              <a:chOff x="231149" y="-13599"/>
              <a:chExt cx="706289" cy="107999"/>
            </a:xfrm>
          </p:grpSpPr>
          <p:sp>
            <p:nvSpPr>
              <p:cNvPr id="24" name="Oval 49">
                <a:extLst>
                  <a:ext uri="{FF2B5EF4-FFF2-40B4-BE49-F238E27FC236}">
                    <a16:creationId xmlns:a16="http://schemas.microsoft.com/office/drawing/2014/main" id="{A501A3FC-25D2-6AAD-324D-B8C95B24E935}"/>
                  </a:ext>
                </a:extLst>
              </p:cNvPr>
              <p:cNvSpPr/>
              <p:nvPr/>
            </p:nvSpPr>
            <p:spPr>
              <a:xfrm>
                <a:off x="829438" y="-13599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25" name="Rectangle 50">
                <a:extLst>
                  <a:ext uri="{FF2B5EF4-FFF2-40B4-BE49-F238E27FC236}">
                    <a16:creationId xmlns:a16="http://schemas.microsoft.com/office/drawing/2014/main" id="{2BC052CD-4340-AF42-CE58-B6B39E548CA0}"/>
                  </a:ext>
                </a:extLst>
              </p:cNvPr>
              <p:cNvSpPr/>
              <p:nvPr/>
            </p:nvSpPr>
            <p:spPr>
              <a:xfrm>
                <a:off x="231149" y="-13599"/>
                <a:ext cx="550998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16" name="Oval 49">
              <a:extLst>
                <a:ext uri="{FF2B5EF4-FFF2-40B4-BE49-F238E27FC236}">
                  <a16:creationId xmlns:a16="http://schemas.microsoft.com/office/drawing/2014/main" id="{4598C8E0-59FB-D9D8-F368-397759C0649A}"/>
                </a:ext>
              </a:extLst>
            </p:cNvPr>
            <p:cNvSpPr/>
            <p:nvPr/>
          </p:nvSpPr>
          <p:spPr>
            <a:xfrm>
              <a:off x="2979215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18" name="Oval 49">
              <a:extLst>
                <a:ext uri="{FF2B5EF4-FFF2-40B4-BE49-F238E27FC236}">
                  <a16:creationId xmlns:a16="http://schemas.microsoft.com/office/drawing/2014/main" id="{212009C1-F014-7CC1-DB3F-90E7A96B02AC}"/>
                </a:ext>
              </a:extLst>
            </p:cNvPr>
            <p:cNvSpPr/>
            <p:nvPr/>
          </p:nvSpPr>
          <p:spPr>
            <a:xfrm>
              <a:off x="3316874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19" name="Oval 49">
              <a:extLst>
                <a:ext uri="{FF2B5EF4-FFF2-40B4-BE49-F238E27FC236}">
                  <a16:creationId xmlns:a16="http://schemas.microsoft.com/office/drawing/2014/main" id="{FB5171C2-9474-B87F-9888-D11F7DB2922D}"/>
                </a:ext>
              </a:extLst>
            </p:cNvPr>
            <p:cNvSpPr/>
            <p:nvPr/>
          </p:nvSpPr>
          <p:spPr>
            <a:xfrm>
              <a:off x="3590084" y="5549328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0" name="Oval 49">
              <a:extLst>
                <a:ext uri="{FF2B5EF4-FFF2-40B4-BE49-F238E27FC236}">
                  <a16:creationId xmlns:a16="http://schemas.microsoft.com/office/drawing/2014/main" id="{3CFA785F-146A-8E24-B33E-E87927111356}"/>
                </a:ext>
              </a:extLst>
            </p:cNvPr>
            <p:cNvSpPr/>
            <p:nvPr/>
          </p:nvSpPr>
          <p:spPr>
            <a:xfrm>
              <a:off x="3822097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2" name="Oval 49">
              <a:extLst>
                <a:ext uri="{FF2B5EF4-FFF2-40B4-BE49-F238E27FC236}">
                  <a16:creationId xmlns:a16="http://schemas.microsoft.com/office/drawing/2014/main" id="{04CF0437-8EBC-D384-E6E1-19BB1E7647F4}"/>
                </a:ext>
              </a:extLst>
            </p:cNvPr>
            <p:cNvSpPr/>
            <p:nvPr/>
          </p:nvSpPr>
          <p:spPr>
            <a:xfrm>
              <a:off x="4177449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CABBCC-E6B4-967A-75CF-E82F4CB0C7E8}"/>
              </a:ext>
            </a:extLst>
          </p:cNvPr>
          <p:cNvGrpSpPr/>
          <p:nvPr/>
        </p:nvGrpSpPr>
        <p:grpSpPr>
          <a:xfrm>
            <a:off x="6775033" y="5914662"/>
            <a:ext cx="2190743" cy="108000"/>
            <a:chOff x="4157176" y="5365018"/>
            <a:chExt cx="2190743" cy="1080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48346C9-89DB-C435-EE34-33CE94BD4172}"/>
                </a:ext>
              </a:extLst>
            </p:cNvPr>
            <p:cNvGrpSpPr/>
            <p:nvPr/>
          </p:nvGrpSpPr>
          <p:grpSpPr>
            <a:xfrm>
              <a:off x="4157176" y="5365018"/>
              <a:ext cx="1842354" cy="108000"/>
              <a:chOff x="7318212" y="5537051"/>
              <a:chExt cx="1842354" cy="1080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5787D55-BF43-FEB2-8A13-7E09B579375B}"/>
                  </a:ext>
                </a:extLst>
              </p:cNvPr>
              <p:cNvGrpSpPr/>
              <p:nvPr/>
            </p:nvGrpSpPr>
            <p:grpSpPr>
              <a:xfrm>
                <a:off x="7318212" y="5537051"/>
                <a:ext cx="1406839" cy="108000"/>
                <a:chOff x="7155622" y="5701066"/>
                <a:chExt cx="1406839" cy="108000"/>
              </a:xfrm>
            </p:grpSpPr>
            <p:grpSp>
              <p:nvGrpSpPr>
                <p:cNvPr id="37" name="Group 47">
                  <a:extLst>
                    <a:ext uri="{FF2B5EF4-FFF2-40B4-BE49-F238E27FC236}">
                      <a16:creationId xmlns:a16="http://schemas.microsoft.com/office/drawing/2014/main" id="{8528BE4A-804A-6CA5-4334-17BCF9D1B279}"/>
                    </a:ext>
                  </a:extLst>
                </p:cNvPr>
                <p:cNvGrpSpPr/>
                <p:nvPr/>
              </p:nvGrpSpPr>
              <p:grpSpPr>
                <a:xfrm>
                  <a:off x="7155622" y="5701066"/>
                  <a:ext cx="1406839" cy="108000"/>
                  <a:chOff x="44271" y="29059"/>
                  <a:chExt cx="1406838" cy="107999"/>
                </a:xfrm>
              </p:grpSpPr>
              <p:sp>
                <p:nvSpPr>
                  <p:cNvPr id="39" name="Oval 49">
                    <a:extLst>
                      <a:ext uri="{FF2B5EF4-FFF2-40B4-BE49-F238E27FC236}">
                        <a16:creationId xmlns:a16="http://schemas.microsoft.com/office/drawing/2014/main" id="{C0C1B0F5-67F5-3E40-A233-AE1229B17A24}"/>
                      </a:ext>
                    </a:extLst>
                  </p:cNvPr>
                  <p:cNvSpPr/>
                  <p:nvPr/>
                </p:nvSpPr>
                <p:spPr>
                  <a:xfrm>
                    <a:off x="1343109" y="29059"/>
                    <a:ext cx="108000" cy="107999"/>
                  </a:xfrm>
                  <a:prstGeom prst="ellipse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  <p:sp>
                <p:nvSpPr>
                  <p:cNvPr id="40" name="Rectangle 50">
                    <a:extLst>
                      <a:ext uri="{FF2B5EF4-FFF2-40B4-BE49-F238E27FC236}">
                        <a16:creationId xmlns:a16="http://schemas.microsoft.com/office/drawing/2014/main" id="{CED53B5C-0880-1FBA-2147-E9EBBAA2AC97}"/>
                      </a:ext>
                    </a:extLst>
                  </p:cNvPr>
                  <p:cNvSpPr/>
                  <p:nvPr/>
                </p:nvSpPr>
                <p:spPr>
                  <a:xfrm>
                    <a:off x="44271" y="29059"/>
                    <a:ext cx="574026" cy="107999"/>
                  </a:xfrm>
                  <a:prstGeom prst="rect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</p:grpSp>
            <p:sp>
              <p:nvSpPr>
                <p:cNvPr id="38" name="Rectangle 50">
                  <a:extLst>
                    <a:ext uri="{FF2B5EF4-FFF2-40B4-BE49-F238E27FC236}">
                      <a16:creationId xmlns:a16="http://schemas.microsoft.com/office/drawing/2014/main" id="{8BCADEB1-84B8-5FF6-8D61-54AF1DB2F6E9}"/>
                    </a:ext>
                  </a:extLst>
                </p:cNvPr>
                <p:cNvSpPr/>
                <p:nvPr/>
              </p:nvSpPr>
              <p:spPr>
                <a:xfrm>
                  <a:off x="7797353" y="5701066"/>
                  <a:ext cx="574026" cy="108000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49E02C8C-BE90-A102-93D4-7DE5E32FAF74}"/>
                  </a:ext>
                </a:extLst>
              </p:cNvPr>
              <p:cNvSpPr/>
              <p:nvPr/>
            </p:nvSpPr>
            <p:spPr>
              <a:xfrm>
                <a:off x="8821141" y="553705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91496662-3E39-E76F-C313-23974CEAC1F6}"/>
                  </a:ext>
                </a:extLst>
              </p:cNvPr>
              <p:cNvSpPr/>
              <p:nvPr/>
            </p:nvSpPr>
            <p:spPr>
              <a:xfrm>
                <a:off x="9052566" y="5537051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33" name="Oval 49">
              <a:extLst>
                <a:ext uri="{FF2B5EF4-FFF2-40B4-BE49-F238E27FC236}">
                  <a16:creationId xmlns:a16="http://schemas.microsoft.com/office/drawing/2014/main" id="{8C92CF37-3E20-DE9E-9D78-B3E75998ACDC}"/>
                </a:ext>
              </a:extLst>
            </p:cNvPr>
            <p:cNvSpPr/>
            <p:nvPr/>
          </p:nvSpPr>
          <p:spPr>
            <a:xfrm>
              <a:off x="6239919" y="536501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8733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  <p:bldP spid="14" grpId="0" animBg="1" advAuto="0"/>
      <p:bldP spid="1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words should be used to complete this sentence? </a:t>
            </a:r>
          </a:p>
          <a:p>
            <a:r>
              <a:rPr lang="en-US" dirty="0"/>
              <a:t>Can you add the sound buttons underneath too?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522849" y="1801531"/>
            <a:ext cx="11146297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and </a:t>
            </a:r>
            <a:r>
              <a:rPr lang="en-GB" dirty="0">
                <a:latin typeface="Arial" panose="020B0604020202020204" pitchFamily="34" charset="0"/>
                <a:ea typeface="Sassoon Infant 2023" panose="02000503030000020003" pitchFamily="2" charset="0"/>
                <a:cs typeface="Arial" panose="020B0604020202020204" pitchFamily="34" charset="0"/>
              </a:rPr>
              <a:t>_______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both have the ‘</a:t>
            </a:r>
            <a:r>
              <a:rPr lang="en-GB" dirty="0" err="1">
                <a:latin typeface="Sassoon Infant 2023" panose="02000503030000020003" pitchFamily="2" charset="0"/>
                <a:ea typeface="Sassoon Infant 2023" panose="02000503030000020003" pitchFamily="2" charset="0"/>
              </a:rPr>
              <a:t>ea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’ digraph.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4078126" y="5019846"/>
            <a:ext cx="179151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3573439"/>
            <a:ext cx="2724949" cy="2810009"/>
            <a:chOff x="480775" y="3573439"/>
            <a:chExt cx="2724949" cy="2810009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20" y="3573439"/>
              <a:ext cx="1888904" cy="116528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443800" y="3694415"/>
              <a:ext cx="1666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choose ‘wheat’ and ‘cheap’?</a:t>
              </a:r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5597E71-C3FF-D79D-4E14-3B5279E89A2E}"/>
              </a:ext>
            </a:extLst>
          </p:cNvPr>
          <p:cNvSpPr txBox="1"/>
          <p:nvPr/>
        </p:nvSpPr>
        <p:spPr>
          <a:xfrm>
            <a:off x="2444033" y="2052886"/>
            <a:ext cx="119038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4259146-CB30-D40F-48BA-E9417C9C8CED}"/>
              </a:ext>
            </a:extLst>
          </p:cNvPr>
          <p:cNvSpPr txBox="1"/>
          <p:nvPr/>
        </p:nvSpPr>
        <p:spPr>
          <a:xfrm>
            <a:off x="4648283" y="2052885"/>
            <a:ext cx="10541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501B851-69B9-55FB-CD2E-D4A951269821}"/>
              </a:ext>
            </a:extLst>
          </p:cNvPr>
          <p:cNvSpPr txBox="1"/>
          <p:nvPr/>
        </p:nvSpPr>
        <p:spPr>
          <a:xfrm>
            <a:off x="6729245" y="5019846"/>
            <a:ext cx="171457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5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787D55-BF43-FEB2-8A13-7E09B579375B}"/>
              </a:ext>
            </a:extLst>
          </p:cNvPr>
          <p:cNvGrpSpPr/>
          <p:nvPr/>
        </p:nvGrpSpPr>
        <p:grpSpPr>
          <a:xfrm>
            <a:off x="6823997" y="5883871"/>
            <a:ext cx="1470846" cy="108000"/>
            <a:chOff x="7504093" y="5678458"/>
            <a:chExt cx="1470846" cy="108000"/>
          </a:xfrm>
        </p:grpSpPr>
        <p:grpSp>
          <p:nvGrpSpPr>
            <p:cNvPr id="37" name="Group 47">
              <a:extLst>
                <a:ext uri="{FF2B5EF4-FFF2-40B4-BE49-F238E27FC236}">
                  <a16:creationId xmlns:a16="http://schemas.microsoft.com/office/drawing/2014/main" id="{8528BE4A-804A-6CA5-4334-17BCF9D1B279}"/>
                </a:ext>
              </a:extLst>
            </p:cNvPr>
            <p:cNvGrpSpPr/>
            <p:nvPr/>
          </p:nvGrpSpPr>
          <p:grpSpPr>
            <a:xfrm>
              <a:off x="7504093" y="5678458"/>
              <a:ext cx="1470846" cy="108000"/>
              <a:chOff x="392742" y="6451"/>
              <a:chExt cx="1470845" cy="107999"/>
            </a:xfrm>
          </p:grpSpPr>
          <p:sp>
            <p:nvSpPr>
              <p:cNvPr id="39" name="Oval 49">
                <a:extLst>
                  <a:ext uri="{FF2B5EF4-FFF2-40B4-BE49-F238E27FC236}">
                    <a16:creationId xmlns:a16="http://schemas.microsoft.com/office/drawing/2014/main" id="{C0C1B0F5-67F5-3E40-A233-AE1229B17A24}"/>
                  </a:ext>
                </a:extLst>
              </p:cNvPr>
              <p:cNvSpPr/>
              <p:nvPr/>
            </p:nvSpPr>
            <p:spPr>
              <a:xfrm>
                <a:off x="1755587" y="6451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40" name="Rectangle 50">
                <a:extLst>
                  <a:ext uri="{FF2B5EF4-FFF2-40B4-BE49-F238E27FC236}">
                    <a16:creationId xmlns:a16="http://schemas.microsoft.com/office/drawing/2014/main" id="{CED53B5C-0880-1FBA-2147-E9EBBAA2AC97}"/>
                  </a:ext>
                </a:extLst>
              </p:cNvPr>
              <p:cNvSpPr/>
              <p:nvPr/>
            </p:nvSpPr>
            <p:spPr>
              <a:xfrm>
                <a:off x="392742" y="6451"/>
                <a:ext cx="568632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8BCADEB1-84B8-5FF6-8D61-54AF1DB2F6E9}"/>
                </a:ext>
              </a:extLst>
            </p:cNvPr>
            <p:cNvSpPr/>
            <p:nvPr/>
          </p:nvSpPr>
          <p:spPr>
            <a:xfrm>
              <a:off x="8122921" y="5678458"/>
              <a:ext cx="595046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pic>
        <p:nvPicPr>
          <p:cNvPr id="4098" name="Picture 2" descr="Free Wheat Grass vector and picture">
            <a:extLst>
              <a:ext uri="{FF2B5EF4-FFF2-40B4-BE49-F238E27FC236}">
                <a16:creationId xmlns:a16="http://schemas.microsoft.com/office/drawing/2014/main" id="{66C44A50-C1FB-B3AA-2F3E-A981D9C4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98" y="2975720"/>
            <a:ext cx="1828141" cy="17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42D34-2C92-E8CD-D4D8-B68170D2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405" y="2844202"/>
            <a:ext cx="1256251" cy="2167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A85DBD-4AB2-A5E8-0BAB-A2ECF4204ACF}"/>
              </a:ext>
            </a:extLst>
          </p:cNvPr>
          <p:cNvGrpSpPr/>
          <p:nvPr/>
        </p:nvGrpSpPr>
        <p:grpSpPr>
          <a:xfrm>
            <a:off x="4158332" y="5883871"/>
            <a:ext cx="1600251" cy="108000"/>
            <a:chOff x="7227928" y="5678458"/>
            <a:chExt cx="1600251" cy="108000"/>
          </a:xfrm>
        </p:grpSpPr>
        <p:grpSp>
          <p:nvGrpSpPr>
            <p:cNvPr id="27" name="Group 47">
              <a:extLst>
                <a:ext uri="{FF2B5EF4-FFF2-40B4-BE49-F238E27FC236}">
                  <a16:creationId xmlns:a16="http://schemas.microsoft.com/office/drawing/2014/main" id="{79608690-69BF-3BC9-9859-952AF7867465}"/>
                </a:ext>
              </a:extLst>
            </p:cNvPr>
            <p:cNvGrpSpPr/>
            <p:nvPr/>
          </p:nvGrpSpPr>
          <p:grpSpPr>
            <a:xfrm>
              <a:off x="7227928" y="5678458"/>
              <a:ext cx="1600251" cy="108000"/>
              <a:chOff x="116577" y="6451"/>
              <a:chExt cx="1600250" cy="107999"/>
            </a:xfrm>
          </p:grpSpPr>
          <p:sp>
            <p:nvSpPr>
              <p:cNvPr id="29" name="Oval 49">
                <a:extLst>
                  <a:ext uri="{FF2B5EF4-FFF2-40B4-BE49-F238E27FC236}">
                    <a16:creationId xmlns:a16="http://schemas.microsoft.com/office/drawing/2014/main" id="{78BBE6A0-25BF-9F88-D330-4A87330509B8}"/>
                  </a:ext>
                </a:extLst>
              </p:cNvPr>
              <p:cNvSpPr/>
              <p:nvPr/>
            </p:nvSpPr>
            <p:spPr>
              <a:xfrm>
                <a:off x="1608827" y="6451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0" name="Rectangle 50">
                <a:extLst>
                  <a:ext uri="{FF2B5EF4-FFF2-40B4-BE49-F238E27FC236}">
                    <a16:creationId xmlns:a16="http://schemas.microsoft.com/office/drawing/2014/main" id="{5B333E12-4A1A-1E3B-65B6-5AC057BC0127}"/>
                  </a:ext>
                </a:extLst>
              </p:cNvPr>
              <p:cNvSpPr/>
              <p:nvPr/>
            </p:nvSpPr>
            <p:spPr>
              <a:xfrm>
                <a:off x="116577" y="6451"/>
                <a:ext cx="782377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8" name="Rectangle 50">
              <a:extLst>
                <a:ext uri="{FF2B5EF4-FFF2-40B4-BE49-F238E27FC236}">
                  <a16:creationId xmlns:a16="http://schemas.microsoft.com/office/drawing/2014/main" id="{529F5381-BA34-834E-70F1-B9094DEF6FE7}"/>
                </a:ext>
              </a:extLst>
            </p:cNvPr>
            <p:cNvSpPr/>
            <p:nvPr/>
          </p:nvSpPr>
          <p:spPr>
            <a:xfrm>
              <a:off x="8066474" y="5678458"/>
              <a:ext cx="597537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609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3" grpId="0" animBg="1" advAuto="0"/>
      <p:bldP spid="14" grpId="0" animBg="1" advAuto="0"/>
      <p:bldP spid="1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44D634-36EF-C965-EC94-F4710C12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4115" y="574603"/>
            <a:ext cx="7483769" cy="365125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Word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E04EE2EB-6DB9-2861-2438-F89CE281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387027"/>
              </p:ext>
            </p:extLst>
          </p:nvPr>
        </p:nvGraphicFramePr>
        <p:xfrm>
          <a:off x="372016" y="1808438"/>
          <a:ext cx="11403670" cy="4681572"/>
        </p:xfrm>
        <a:graphic>
          <a:graphicData uri="http://schemas.openxmlformats.org/drawingml/2006/table">
            <a:tbl>
              <a:tblPr firstRow="1" bandRow="1"/>
              <a:tblGrid>
                <a:gridCol w="22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wheat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thinking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shine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shirt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cheating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chirp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cheap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thorn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shortly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4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whale</a:t>
                      </a:r>
                      <a:endParaRPr sz="4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5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44D634-36EF-C965-EC94-F4710C12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4115" y="574603"/>
            <a:ext cx="7483769" cy="365125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Picture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E04EE2EB-6DB9-2861-2438-F89CE281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530913"/>
              </p:ext>
            </p:extLst>
          </p:nvPr>
        </p:nvGraphicFramePr>
        <p:xfrm>
          <a:off x="372016" y="1808438"/>
          <a:ext cx="11403670" cy="4681572"/>
        </p:xfrm>
        <a:graphic>
          <a:graphicData uri="http://schemas.openxmlformats.org/drawingml/2006/table">
            <a:tbl>
              <a:tblPr firstRow="1" bandRow="1"/>
              <a:tblGrid>
                <a:gridCol w="22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50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50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A633EAF-279C-A39B-72BF-FB04BB7771E3}"/>
              </a:ext>
            </a:extLst>
          </p:cNvPr>
          <p:cNvGrpSpPr/>
          <p:nvPr/>
        </p:nvGrpSpPr>
        <p:grpSpPr>
          <a:xfrm>
            <a:off x="649024" y="1959473"/>
            <a:ext cx="10966080" cy="4300343"/>
            <a:chOff x="649024" y="1959473"/>
            <a:chExt cx="10966080" cy="4300343"/>
          </a:xfrm>
        </p:grpSpPr>
        <p:pic>
          <p:nvPicPr>
            <p:cNvPr id="5" name="Picture 2" descr="Free Wheat Grass vector and picture">
              <a:extLst>
                <a:ext uri="{FF2B5EF4-FFF2-40B4-BE49-F238E27FC236}">
                  <a16:creationId xmlns:a16="http://schemas.microsoft.com/office/drawing/2014/main" id="{AC51CE60-5D24-DDE1-B900-786B7FE17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24" y="2073505"/>
              <a:ext cx="1828141" cy="177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08A52C-C0F0-1679-01C8-D16C0CB87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9179" y="2007188"/>
              <a:ext cx="1105035" cy="1906574"/>
            </a:xfrm>
            <a:prstGeom prst="rect">
              <a:avLst/>
            </a:prstGeom>
          </p:spPr>
        </p:pic>
        <p:pic>
          <p:nvPicPr>
            <p:cNvPr id="7" name="Picture 2" descr="Free Exam Cheat illustration and picture">
              <a:extLst>
                <a:ext uri="{FF2B5EF4-FFF2-40B4-BE49-F238E27FC236}">
                  <a16:creationId xmlns:a16="http://schemas.microsoft.com/office/drawing/2014/main" id="{D9FF02DE-B122-F194-1CD4-8B66580360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9899" r="10801"/>
            <a:stretch/>
          </p:blipFill>
          <p:spPr bwMode="auto">
            <a:xfrm>
              <a:off x="7391377" y="2375993"/>
              <a:ext cx="1993737" cy="124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C7AD8762-4146-7C3F-D10C-B85F66FED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9767" y="2144501"/>
              <a:ext cx="1819178" cy="1661149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8913640B-F36D-F6D7-CD42-CB74762D7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474" y="4448881"/>
              <a:ext cx="1675822" cy="1675822"/>
            </a:xfrm>
            <a:prstGeom prst="rect">
              <a:avLst/>
            </a:prstGeom>
          </p:spPr>
        </p:pic>
        <p:pic>
          <p:nvPicPr>
            <p:cNvPr id="10" name="Picture 18" descr="Free vector graphics of Hands">
              <a:extLst>
                <a:ext uri="{FF2B5EF4-FFF2-40B4-BE49-F238E27FC236}">
                  <a16:creationId xmlns:a16="http://schemas.microsoft.com/office/drawing/2014/main" id="{788BA72C-D4B5-2F0E-665B-D038FA434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865" y="4669012"/>
              <a:ext cx="1939192" cy="143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1F3C6F-8492-76C4-0837-CE0CABEA19CF}"/>
                </a:ext>
              </a:extLst>
            </p:cNvPr>
            <p:cNvGrpSpPr/>
            <p:nvPr/>
          </p:nvGrpSpPr>
          <p:grpSpPr>
            <a:xfrm>
              <a:off x="5203402" y="4312949"/>
              <a:ext cx="1740897" cy="1946867"/>
              <a:chOff x="5203402" y="4312949"/>
              <a:chExt cx="1740897" cy="1946867"/>
            </a:xfrm>
          </p:grpSpPr>
          <p:pic>
            <p:nvPicPr>
              <p:cNvPr id="11" name="Picture 4" descr="Free Rose Pink vector and picture">
                <a:extLst>
                  <a:ext uri="{FF2B5EF4-FFF2-40B4-BE49-F238E27FC236}">
                    <a16:creationId xmlns:a16="http://schemas.microsoft.com/office/drawing/2014/main" id="{DFE3E926-DCC0-7121-01BE-62D1492401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808"/>
              <a:stretch/>
            </p:blipFill>
            <p:spPr bwMode="auto">
              <a:xfrm rot="1638511">
                <a:off x="5203402" y="4312949"/>
                <a:ext cx="1740897" cy="1946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B8EDA51-B218-ED54-D572-0620BED0FE91}"/>
                  </a:ext>
                </a:extLst>
              </p:cNvPr>
              <p:cNvCxnSpPr/>
              <p:nvPr/>
            </p:nvCxnSpPr>
            <p:spPr>
              <a:xfrm flipV="1">
                <a:off x="5286489" y="5787029"/>
                <a:ext cx="509364" cy="190244"/>
              </a:xfrm>
              <a:prstGeom prst="straightConnector1">
                <a:avLst/>
              </a:prstGeom>
              <a:ln w="28575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7DB098-BEB8-84DC-A66E-D911A1288008}"/>
                </a:ext>
              </a:extLst>
            </p:cNvPr>
            <p:cNvGrpSpPr/>
            <p:nvPr/>
          </p:nvGrpSpPr>
          <p:grpSpPr>
            <a:xfrm>
              <a:off x="7334156" y="4684129"/>
              <a:ext cx="2041406" cy="1155143"/>
              <a:chOff x="4549058" y="3023264"/>
              <a:chExt cx="2901122" cy="1561879"/>
            </a:xfrm>
          </p:grpSpPr>
          <p:pic>
            <p:nvPicPr>
              <p:cNvPr id="16" name="Picture 15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16143B8A-C6E9-795F-EC4E-7B1CE183E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49058" y="3023264"/>
                <a:ext cx="2664730" cy="1433264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A9759F37-6FD0-754A-0D67-BC0CEC6E3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50197" y="4047288"/>
                <a:ext cx="999983" cy="537855"/>
              </a:xfrm>
              <a:prstGeom prst="rect">
                <a:avLst/>
              </a:prstGeom>
            </p:spPr>
          </p:pic>
        </p:grpSp>
        <p:pic>
          <p:nvPicPr>
            <p:cNvPr id="18" name="Picture 17" descr="A picture containing sleeve&#10;&#10;Description automatically generated">
              <a:extLst>
                <a:ext uri="{FF2B5EF4-FFF2-40B4-BE49-F238E27FC236}">
                  <a16:creationId xmlns:a16="http://schemas.microsoft.com/office/drawing/2014/main" id="{EB32D246-4150-4BCE-3A9D-A8311771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7884" y="1959473"/>
              <a:ext cx="1584158" cy="195428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6BC877-930B-6CE1-A1F9-345F86C27F66}"/>
                </a:ext>
              </a:extLst>
            </p:cNvPr>
            <p:cNvGrpSpPr/>
            <p:nvPr/>
          </p:nvGrpSpPr>
          <p:grpSpPr>
            <a:xfrm>
              <a:off x="9713263" y="4368388"/>
              <a:ext cx="1901841" cy="1813031"/>
              <a:chOff x="5563299" y="2856849"/>
              <a:chExt cx="2602516" cy="2237172"/>
            </a:xfrm>
          </p:grpSpPr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1D8145DB-9BE6-4A9C-289A-DC3B34BE7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0952737" flipH="1">
                <a:off x="5563299" y="3783968"/>
                <a:ext cx="1628289" cy="1310053"/>
              </a:xfrm>
              <a:prstGeom prst="rect">
                <a:avLst/>
              </a:prstGeom>
            </p:spPr>
          </p:pic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866B3C40-7A53-28BA-4F76-28246A1AE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03838" y="3245601"/>
                <a:ext cx="580988" cy="546337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C3CE6260-E765-0D59-663D-CE12F62AE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84826" y="2856849"/>
                <a:ext cx="580989" cy="5463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5531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7DEC466-B15D-6694-93F3-2C77542AB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03150"/>
            <a:ext cx="6246528" cy="320675"/>
          </a:xfrm>
        </p:spPr>
        <p:txBody>
          <a:bodyPr/>
          <a:lstStyle/>
          <a:p>
            <a:r>
              <a:rPr lang="en-US" sz="2400" dirty="0"/>
              <a:t>Sorting Mat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32B724D7-AE6C-33AE-B166-4D2F0888A444}"/>
              </a:ext>
            </a:extLst>
          </p:cNvPr>
          <p:cNvSpPr txBox="1">
            <a:spLocks/>
          </p:cNvSpPr>
          <p:nvPr/>
        </p:nvSpPr>
        <p:spPr>
          <a:xfrm>
            <a:off x="2151234" y="799151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Place the cards onto the correct pile according to the initial digraph.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594EEB8B-940F-9416-4467-C6B254156889}"/>
              </a:ext>
            </a:extLst>
          </p:cNvPr>
          <p:cNvSpPr txBox="1">
            <a:spLocks/>
          </p:cNvSpPr>
          <p:nvPr/>
        </p:nvSpPr>
        <p:spPr>
          <a:xfrm>
            <a:off x="2151232" y="5680130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Can you add any of your own words to the piles?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2976B390-4EA3-23EA-1212-E54C8098DF6D}"/>
              </a:ext>
            </a:extLst>
          </p:cNvPr>
          <p:cNvSpPr txBox="1">
            <a:spLocks/>
          </p:cNvSpPr>
          <p:nvPr/>
        </p:nvSpPr>
        <p:spPr>
          <a:xfrm>
            <a:off x="1758693" y="6021271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When they have been sorted, see how fast you can read them.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A9D3D8-6DB5-C91D-62A6-688CD19A15B3}"/>
              </a:ext>
            </a:extLst>
          </p:cNvPr>
          <p:cNvGrpSpPr/>
          <p:nvPr/>
        </p:nvGrpSpPr>
        <p:grpSpPr>
          <a:xfrm>
            <a:off x="3369555" y="2019610"/>
            <a:ext cx="2583289" cy="3216361"/>
            <a:chOff x="623402" y="4091231"/>
            <a:chExt cx="2833411" cy="232551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AF4F87B-A873-C8E1-6AFD-B7667912333A}"/>
                </a:ext>
              </a:extLst>
            </p:cNvPr>
            <p:cNvSpPr/>
            <p:nvPr/>
          </p:nvSpPr>
          <p:spPr>
            <a:xfrm>
              <a:off x="623402" y="4091231"/>
              <a:ext cx="2833411" cy="2325519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900E24-DE99-EE4F-FCD4-59C213B2A21E}"/>
                </a:ext>
              </a:extLst>
            </p:cNvPr>
            <p:cNvSpPr txBox="1"/>
            <p:nvPr/>
          </p:nvSpPr>
          <p:spPr>
            <a:xfrm>
              <a:off x="1680558" y="4228420"/>
              <a:ext cx="719098" cy="502427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400" b="1" dirty="0" err="1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</a:t>
              </a:r>
              <a:r>
                <a:rPr lang="en-GB" sz="2400" b="1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3EFB03-9C8B-F34D-74EC-F381E3503229}"/>
              </a:ext>
            </a:extLst>
          </p:cNvPr>
          <p:cNvGrpSpPr/>
          <p:nvPr/>
        </p:nvGrpSpPr>
        <p:grpSpPr>
          <a:xfrm>
            <a:off x="483172" y="2019610"/>
            <a:ext cx="2583289" cy="3216361"/>
            <a:chOff x="623402" y="4091231"/>
            <a:chExt cx="2833411" cy="2325519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169EAB0-16D8-A239-4123-FF5E6438CDC4}"/>
                </a:ext>
              </a:extLst>
            </p:cNvPr>
            <p:cNvSpPr/>
            <p:nvPr/>
          </p:nvSpPr>
          <p:spPr>
            <a:xfrm>
              <a:off x="623402" y="4091231"/>
              <a:ext cx="2833411" cy="2325519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719746-3125-1EBD-86FF-DCFFC7C58E14}"/>
                </a:ext>
              </a:extLst>
            </p:cNvPr>
            <p:cNvSpPr txBox="1"/>
            <p:nvPr/>
          </p:nvSpPr>
          <p:spPr>
            <a:xfrm>
              <a:off x="1609904" y="4228420"/>
              <a:ext cx="860406" cy="502427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400" b="1" dirty="0" err="1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</a:t>
              </a:r>
              <a:r>
                <a:rPr lang="en-GB" sz="2400" b="1" dirty="0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304B2E-4D77-FEA7-B49C-262EB6FC3666}"/>
              </a:ext>
            </a:extLst>
          </p:cNvPr>
          <p:cNvGrpSpPr/>
          <p:nvPr/>
        </p:nvGrpSpPr>
        <p:grpSpPr>
          <a:xfrm>
            <a:off x="9142321" y="2019608"/>
            <a:ext cx="2583289" cy="3216361"/>
            <a:chOff x="623402" y="4091231"/>
            <a:chExt cx="2833411" cy="232551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7F90C4D-E3C7-1066-0AA7-53F434634415}"/>
                </a:ext>
              </a:extLst>
            </p:cNvPr>
            <p:cNvSpPr/>
            <p:nvPr/>
          </p:nvSpPr>
          <p:spPr>
            <a:xfrm>
              <a:off x="623402" y="4091231"/>
              <a:ext cx="2833411" cy="2325519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20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36644-C1B1-89C1-F9EA-A4ABC68723A8}"/>
                </a:ext>
              </a:extLst>
            </p:cNvPr>
            <p:cNvSpPr txBox="1"/>
            <p:nvPr/>
          </p:nvSpPr>
          <p:spPr>
            <a:xfrm>
              <a:off x="1667473" y="4228420"/>
              <a:ext cx="745267" cy="502427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‘sh’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E238F0-1F1B-CB65-9A41-A443ED7501BB}"/>
              </a:ext>
            </a:extLst>
          </p:cNvPr>
          <p:cNvGrpSpPr/>
          <p:nvPr/>
        </p:nvGrpSpPr>
        <p:grpSpPr>
          <a:xfrm>
            <a:off x="6255938" y="2019609"/>
            <a:ext cx="2583289" cy="3216361"/>
            <a:chOff x="623402" y="4091231"/>
            <a:chExt cx="2833411" cy="232551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3A6E614-6F7B-FB10-4382-3B430575242B}"/>
                </a:ext>
              </a:extLst>
            </p:cNvPr>
            <p:cNvSpPr/>
            <p:nvPr/>
          </p:nvSpPr>
          <p:spPr>
            <a:xfrm>
              <a:off x="623402" y="4091231"/>
              <a:ext cx="2833411" cy="2325519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C0DE9A-B9E6-90A9-09F3-353935385755}"/>
                </a:ext>
              </a:extLst>
            </p:cNvPr>
            <p:cNvSpPr txBox="1"/>
            <p:nvPr/>
          </p:nvSpPr>
          <p:spPr>
            <a:xfrm>
              <a:off x="1669218" y="4228420"/>
              <a:ext cx="741778" cy="502427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7957D5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400" b="1" dirty="0" err="1">
                  <a:solidFill>
                    <a:srgbClr val="7957D5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sz="2400" b="1" dirty="0">
                  <a:solidFill>
                    <a:srgbClr val="7957D5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5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CB920-9376-241B-1D77-38602BB51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What do they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16F2A6-D28A-E6C7-BA8F-4A7EB88073E4}"/>
              </a:ext>
            </a:extLst>
          </p:cNvPr>
          <p:cNvSpPr txBox="1"/>
          <p:nvPr/>
        </p:nvSpPr>
        <p:spPr>
          <a:xfrm>
            <a:off x="2552688" y="1979985"/>
            <a:ext cx="813683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E35C6B9-E466-6D5F-CFF7-DA13A7600373}"/>
              </a:ext>
            </a:extLst>
          </p:cNvPr>
          <p:cNvSpPr txBox="1"/>
          <p:nvPr/>
        </p:nvSpPr>
        <p:spPr>
          <a:xfrm>
            <a:off x="5673253" y="1979985"/>
            <a:ext cx="92749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2AF6271-E5B6-C5AF-D707-3CB27C1F3C7F}"/>
              </a:ext>
            </a:extLst>
          </p:cNvPr>
          <p:cNvSpPr txBox="1"/>
          <p:nvPr/>
        </p:nvSpPr>
        <p:spPr>
          <a:xfrm>
            <a:off x="5609934" y="2804700"/>
            <a:ext cx="105413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E60E67-8BC5-A297-E04A-2FBCF988D1AD}"/>
              </a:ext>
            </a:extLst>
          </p:cNvPr>
          <p:cNvSpPr txBox="1"/>
          <p:nvPr/>
        </p:nvSpPr>
        <p:spPr>
          <a:xfrm>
            <a:off x="8293791" y="2804700"/>
            <a:ext cx="148373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1CC28CB-4946-3D26-E3F5-A60C4EC1ABD0}"/>
              </a:ext>
            </a:extLst>
          </p:cNvPr>
          <p:cNvSpPr txBox="1"/>
          <p:nvPr/>
        </p:nvSpPr>
        <p:spPr>
          <a:xfrm>
            <a:off x="2509408" y="2804700"/>
            <a:ext cx="90024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053AB1-FE3A-26DE-94FF-1433696896FE}"/>
              </a:ext>
            </a:extLst>
          </p:cNvPr>
          <p:cNvSpPr txBox="1"/>
          <p:nvPr/>
        </p:nvSpPr>
        <p:spPr>
          <a:xfrm>
            <a:off x="2241706" y="3629415"/>
            <a:ext cx="143564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9B9BC18-776F-5707-3258-35F4361F2EA8}"/>
              </a:ext>
            </a:extLst>
          </p:cNvPr>
          <p:cNvSpPr txBox="1"/>
          <p:nvPr/>
        </p:nvSpPr>
        <p:spPr>
          <a:xfrm>
            <a:off x="5647605" y="3629415"/>
            <a:ext cx="97879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E533912-6696-91CB-315E-2881E2287A30}"/>
              </a:ext>
            </a:extLst>
          </p:cNvPr>
          <p:cNvSpPr txBox="1"/>
          <p:nvPr/>
        </p:nvSpPr>
        <p:spPr>
          <a:xfrm>
            <a:off x="8505386" y="3629415"/>
            <a:ext cx="106054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29A580A-D182-1755-E9AE-B5AF830E390F}"/>
              </a:ext>
            </a:extLst>
          </p:cNvPr>
          <p:cNvSpPr txBox="1"/>
          <p:nvPr/>
        </p:nvSpPr>
        <p:spPr>
          <a:xfrm>
            <a:off x="8426841" y="1979985"/>
            <a:ext cx="121764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5BB2430-5B03-7522-72B1-7636831EEABA}"/>
              </a:ext>
            </a:extLst>
          </p:cNvPr>
          <p:cNvSpPr txBox="1"/>
          <p:nvPr/>
        </p:nvSpPr>
        <p:spPr>
          <a:xfrm>
            <a:off x="5587493" y="4454130"/>
            <a:ext cx="109901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F5480E-2DF9-966E-2EEA-A64C830D77A7}"/>
              </a:ext>
            </a:extLst>
          </p:cNvPr>
          <p:cNvGrpSpPr/>
          <p:nvPr/>
        </p:nvGrpSpPr>
        <p:grpSpPr>
          <a:xfrm>
            <a:off x="8013187" y="4627802"/>
            <a:ext cx="3659556" cy="1800002"/>
            <a:chOff x="8013187" y="4627802"/>
            <a:chExt cx="3659556" cy="1800002"/>
          </a:xfrm>
        </p:grpSpPr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23CB5794-F339-FBDC-3767-15CB6EB84598}"/>
                </a:ext>
              </a:extLst>
            </p:cNvPr>
            <p:cNvSpPr txBox="1"/>
            <p:nvPr/>
          </p:nvSpPr>
          <p:spPr>
            <a:xfrm>
              <a:off x="8088329" y="4985387"/>
              <a:ext cx="2195235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Our words 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have different digraphs     at the beginning. </a:t>
              </a:r>
            </a:p>
            <a:p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Can you spot them?</a:t>
              </a:r>
              <a:endParaRPr sz="18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pic>
          <p:nvPicPr>
            <p:cNvPr id="24" name="Picture 49" descr="Picture 49">
              <a:extLst>
                <a:ext uri="{FF2B5EF4-FFF2-40B4-BE49-F238E27FC236}">
                  <a16:creationId xmlns:a16="http://schemas.microsoft.com/office/drawing/2014/main" id="{FC0BCBD9-9A06-4134-4B19-B6E35C30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1" y="4627802"/>
              <a:ext cx="1004742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83E06247-694F-4DB6-AE77-3562529DDBE9}"/>
                </a:ext>
              </a:extLst>
            </p:cNvPr>
            <p:cNvSpPr/>
            <p:nvPr/>
          </p:nvSpPr>
          <p:spPr>
            <a:xfrm>
              <a:off x="8013187" y="4929260"/>
              <a:ext cx="2320121" cy="1312582"/>
            </a:xfrm>
            <a:prstGeom prst="wedgeRoundRectCallout">
              <a:avLst>
                <a:gd name="adj1" fmla="val 65016"/>
                <a:gd name="adj2" fmla="val 52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7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Do you recognise any other digraphs in our new words?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6B0C65-6CE8-20A2-3875-9AFAC2914EBD}"/>
              </a:ext>
            </a:extLst>
          </p:cNvPr>
          <p:cNvSpPr txBox="1"/>
          <p:nvPr/>
        </p:nvSpPr>
        <p:spPr>
          <a:xfrm>
            <a:off x="2552688" y="1979985"/>
            <a:ext cx="813683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ECBEF0E-B283-F48A-246B-011DF9FB3AED}"/>
              </a:ext>
            </a:extLst>
          </p:cNvPr>
          <p:cNvSpPr txBox="1"/>
          <p:nvPr/>
        </p:nvSpPr>
        <p:spPr>
          <a:xfrm>
            <a:off x="5673253" y="1979985"/>
            <a:ext cx="92749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DA5D5EB-FE0D-2E1C-2C6E-31E5FC02F471}"/>
              </a:ext>
            </a:extLst>
          </p:cNvPr>
          <p:cNvSpPr txBox="1"/>
          <p:nvPr/>
        </p:nvSpPr>
        <p:spPr>
          <a:xfrm>
            <a:off x="5609934" y="2804700"/>
            <a:ext cx="105413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1C1A03B-6EF7-0BA7-D69E-6D0BB46C933D}"/>
              </a:ext>
            </a:extLst>
          </p:cNvPr>
          <p:cNvSpPr txBox="1"/>
          <p:nvPr/>
        </p:nvSpPr>
        <p:spPr>
          <a:xfrm>
            <a:off x="8293791" y="2804700"/>
            <a:ext cx="148373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7F29BD4-A0F0-D297-04A3-B1FC18A8C813}"/>
              </a:ext>
            </a:extLst>
          </p:cNvPr>
          <p:cNvSpPr txBox="1"/>
          <p:nvPr/>
        </p:nvSpPr>
        <p:spPr>
          <a:xfrm>
            <a:off x="2509407" y="2804700"/>
            <a:ext cx="90024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A7CD508-8CFA-C215-C390-9E3A3B1C3387}"/>
              </a:ext>
            </a:extLst>
          </p:cNvPr>
          <p:cNvSpPr txBox="1"/>
          <p:nvPr/>
        </p:nvSpPr>
        <p:spPr>
          <a:xfrm>
            <a:off x="2241706" y="3629415"/>
            <a:ext cx="143564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BB2ABC7-6F93-AC14-FC9D-383BAA04B402}"/>
              </a:ext>
            </a:extLst>
          </p:cNvPr>
          <p:cNvSpPr txBox="1"/>
          <p:nvPr/>
        </p:nvSpPr>
        <p:spPr>
          <a:xfrm>
            <a:off x="5647605" y="3629415"/>
            <a:ext cx="97879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25D8707-19FC-E4ED-8374-8AA6548C407F}"/>
              </a:ext>
            </a:extLst>
          </p:cNvPr>
          <p:cNvSpPr txBox="1"/>
          <p:nvPr/>
        </p:nvSpPr>
        <p:spPr>
          <a:xfrm>
            <a:off x="8505386" y="3629415"/>
            <a:ext cx="106054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F6BC084-AAFC-DCB7-E3B4-50917F50C831}"/>
              </a:ext>
            </a:extLst>
          </p:cNvPr>
          <p:cNvSpPr txBox="1"/>
          <p:nvPr/>
        </p:nvSpPr>
        <p:spPr>
          <a:xfrm>
            <a:off x="8426841" y="1979985"/>
            <a:ext cx="121764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E01A725-5D69-0619-6236-6224B75BA7DA}"/>
              </a:ext>
            </a:extLst>
          </p:cNvPr>
          <p:cNvSpPr txBox="1"/>
          <p:nvPr/>
        </p:nvSpPr>
        <p:spPr>
          <a:xfrm>
            <a:off x="5587493" y="4454130"/>
            <a:ext cx="109901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5" name="Group 50">
            <a:extLst>
              <a:ext uri="{FF2B5EF4-FFF2-40B4-BE49-F238E27FC236}">
                <a16:creationId xmlns:a16="http://schemas.microsoft.com/office/drawing/2014/main" id="{E0FE3BAF-CF25-AC1C-32C6-828B1952196B}"/>
              </a:ext>
            </a:extLst>
          </p:cNvPr>
          <p:cNvGrpSpPr/>
          <p:nvPr/>
        </p:nvGrpSpPr>
        <p:grpSpPr>
          <a:xfrm>
            <a:off x="2302068" y="2325496"/>
            <a:ext cx="6740331" cy="2545707"/>
            <a:chOff x="-133750" y="22634"/>
            <a:chExt cx="6997290" cy="2545706"/>
          </a:xfrm>
        </p:grpSpPr>
        <p:sp>
          <p:nvSpPr>
            <p:cNvPr id="19" name="Rectangle 54">
              <a:extLst>
                <a:ext uri="{FF2B5EF4-FFF2-40B4-BE49-F238E27FC236}">
                  <a16:creationId xmlns:a16="http://schemas.microsoft.com/office/drawing/2014/main" id="{4E0CD581-C2EC-40AA-DC2D-B5D7CA2F5310}"/>
                </a:ext>
              </a:extLst>
            </p:cNvPr>
            <p:cNvSpPr/>
            <p:nvPr/>
          </p:nvSpPr>
          <p:spPr>
            <a:xfrm>
              <a:off x="3435553" y="22634"/>
              <a:ext cx="336352" cy="54001"/>
            </a:xfrm>
            <a:prstGeom prst="rect">
              <a:avLst/>
            </a:prstGeom>
            <a:solidFill>
              <a:srgbClr val="FF40FF"/>
            </a:solidFill>
            <a:ln w="15875" cap="flat">
              <a:solidFill>
                <a:srgbClr val="FF4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B8F22BB1-AA73-489D-7C2C-E15F45FBD109}"/>
                </a:ext>
              </a:extLst>
            </p:cNvPr>
            <p:cNvSpPr/>
            <p:nvPr/>
          </p:nvSpPr>
          <p:spPr>
            <a:xfrm>
              <a:off x="189549" y="22634"/>
              <a:ext cx="336352" cy="54001"/>
            </a:xfrm>
            <a:prstGeom prst="rect">
              <a:avLst/>
            </a:prstGeom>
            <a:solidFill>
              <a:srgbClr val="FF40FF"/>
            </a:solidFill>
            <a:ln w="15875" cap="flat">
              <a:solidFill>
                <a:srgbClr val="FF4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1" name="Rectangle 54">
              <a:extLst>
                <a:ext uri="{FF2B5EF4-FFF2-40B4-BE49-F238E27FC236}">
                  <a16:creationId xmlns:a16="http://schemas.microsoft.com/office/drawing/2014/main" id="{2F490EF1-720A-5B40-41A0-E927A7CF8010}"/>
                </a:ext>
              </a:extLst>
            </p:cNvPr>
            <p:cNvSpPr/>
            <p:nvPr/>
          </p:nvSpPr>
          <p:spPr>
            <a:xfrm>
              <a:off x="6297223" y="22634"/>
              <a:ext cx="336352" cy="54001"/>
            </a:xfrm>
            <a:prstGeom prst="rect">
              <a:avLst/>
            </a:prstGeom>
            <a:solidFill>
              <a:srgbClr val="FF40FF"/>
            </a:solidFill>
            <a:ln w="15875" cap="flat">
              <a:solidFill>
                <a:srgbClr val="FF4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2" name="Rectangle 54">
              <a:extLst>
                <a:ext uri="{FF2B5EF4-FFF2-40B4-BE49-F238E27FC236}">
                  <a16:creationId xmlns:a16="http://schemas.microsoft.com/office/drawing/2014/main" id="{E7ED7844-F8E1-6FDF-9119-66057AA57084}"/>
                </a:ext>
              </a:extLst>
            </p:cNvPr>
            <p:cNvSpPr/>
            <p:nvPr/>
          </p:nvSpPr>
          <p:spPr>
            <a:xfrm>
              <a:off x="3390937" y="855321"/>
              <a:ext cx="336352" cy="65195"/>
            </a:xfrm>
            <a:prstGeom prst="rect">
              <a:avLst/>
            </a:prstGeom>
            <a:solidFill>
              <a:srgbClr val="209CEE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3" name="Rectangle 54">
              <a:extLst>
                <a:ext uri="{FF2B5EF4-FFF2-40B4-BE49-F238E27FC236}">
                  <a16:creationId xmlns:a16="http://schemas.microsoft.com/office/drawing/2014/main" id="{110D2B7C-3374-2356-1736-FA556FE8DEB4}"/>
                </a:ext>
              </a:extLst>
            </p:cNvPr>
            <p:cNvSpPr/>
            <p:nvPr/>
          </p:nvSpPr>
          <p:spPr>
            <a:xfrm>
              <a:off x="170706" y="855321"/>
              <a:ext cx="336352" cy="65195"/>
            </a:xfrm>
            <a:prstGeom prst="rect">
              <a:avLst/>
            </a:prstGeom>
            <a:solidFill>
              <a:srgbClr val="209CEE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4" name="Rectangle 54">
              <a:extLst>
                <a:ext uri="{FF2B5EF4-FFF2-40B4-BE49-F238E27FC236}">
                  <a16:creationId xmlns:a16="http://schemas.microsoft.com/office/drawing/2014/main" id="{FE384589-ECAD-4B1E-24DB-80C651FF1052}"/>
                </a:ext>
              </a:extLst>
            </p:cNvPr>
            <p:cNvSpPr/>
            <p:nvPr/>
          </p:nvSpPr>
          <p:spPr>
            <a:xfrm>
              <a:off x="6176090" y="855321"/>
              <a:ext cx="336352" cy="65195"/>
            </a:xfrm>
            <a:prstGeom prst="rect">
              <a:avLst/>
            </a:prstGeom>
            <a:solidFill>
              <a:srgbClr val="209CEE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5" name="Rectangle 54">
              <a:extLst>
                <a:ext uri="{FF2B5EF4-FFF2-40B4-BE49-F238E27FC236}">
                  <a16:creationId xmlns:a16="http://schemas.microsoft.com/office/drawing/2014/main" id="{A75639A4-FFA0-9D12-090D-37ECA1782D75}"/>
                </a:ext>
              </a:extLst>
            </p:cNvPr>
            <p:cNvSpPr/>
            <p:nvPr/>
          </p:nvSpPr>
          <p:spPr>
            <a:xfrm>
              <a:off x="-133750" y="1674470"/>
              <a:ext cx="336352" cy="65195"/>
            </a:xfrm>
            <a:prstGeom prst="rect">
              <a:avLst/>
            </a:prstGeom>
            <a:solidFill>
              <a:srgbClr val="20D160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>
                <a:solidFill>
                  <a:srgbClr val="20D160"/>
                </a:solidFill>
              </a:endParaRPr>
            </a:p>
          </p:txBody>
        </p:sp>
        <p:sp>
          <p:nvSpPr>
            <p:cNvPr id="36" name="Rectangle 54">
              <a:extLst>
                <a:ext uri="{FF2B5EF4-FFF2-40B4-BE49-F238E27FC236}">
                  <a16:creationId xmlns:a16="http://schemas.microsoft.com/office/drawing/2014/main" id="{4B97AC8A-D1B9-21FF-C79E-90829FA8AD73}"/>
                </a:ext>
              </a:extLst>
            </p:cNvPr>
            <p:cNvSpPr/>
            <p:nvPr/>
          </p:nvSpPr>
          <p:spPr>
            <a:xfrm>
              <a:off x="3399604" y="1674470"/>
              <a:ext cx="336352" cy="65195"/>
            </a:xfrm>
            <a:prstGeom prst="rect">
              <a:avLst/>
            </a:prstGeom>
            <a:solidFill>
              <a:srgbClr val="20D160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>
                <a:solidFill>
                  <a:srgbClr val="20D160"/>
                </a:solidFill>
              </a:endParaRPr>
            </a:p>
          </p:txBody>
        </p:sp>
        <p:sp>
          <p:nvSpPr>
            <p:cNvPr id="37" name="Rectangle 54">
              <a:extLst>
                <a:ext uri="{FF2B5EF4-FFF2-40B4-BE49-F238E27FC236}">
                  <a16:creationId xmlns:a16="http://schemas.microsoft.com/office/drawing/2014/main" id="{D117BB78-5E96-DBE6-367E-A623B45E5DD9}"/>
                </a:ext>
              </a:extLst>
            </p:cNvPr>
            <p:cNvSpPr/>
            <p:nvPr/>
          </p:nvSpPr>
          <p:spPr>
            <a:xfrm>
              <a:off x="6375928" y="1674470"/>
              <a:ext cx="487612" cy="65195"/>
            </a:xfrm>
            <a:prstGeom prst="rect">
              <a:avLst/>
            </a:prstGeom>
            <a:solidFill>
              <a:srgbClr val="7957D5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>
                <a:solidFill>
                  <a:srgbClr val="20D160"/>
                </a:solidFill>
              </a:endParaRPr>
            </a:p>
          </p:txBody>
        </p:sp>
        <p:sp>
          <p:nvSpPr>
            <p:cNvPr id="39" name="Rectangle 54">
              <a:extLst>
                <a:ext uri="{FF2B5EF4-FFF2-40B4-BE49-F238E27FC236}">
                  <a16:creationId xmlns:a16="http://schemas.microsoft.com/office/drawing/2014/main" id="{7C79CE63-2CFB-AAC2-C878-FC94BE000CCC}"/>
                </a:ext>
              </a:extLst>
            </p:cNvPr>
            <p:cNvSpPr/>
            <p:nvPr/>
          </p:nvSpPr>
          <p:spPr>
            <a:xfrm>
              <a:off x="3346867" y="2503145"/>
              <a:ext cx="487612" cy="65195"/>
            </a:xfrm>
            <a:prstGeom prst="rect">
              <a:avLst/>
            </a:prstGeom>
            <a:solidFill>
              <a:srgbClr val="7957D5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>
                <a:solidFill>
                  <a:srgbClr val="20D16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F3CADD-7764-D4A9-3E46-5A91A5E34DFA}"/>
              </a:ext>
            </a:extLst>
          </p:cNvPr>
          <p:cNvGrpSpPr/>
          <p:nvPr/>
        </p:nvGrpSpPr>
        <p:grpSpPr>
          <a:xfrm>
            <a:off x="8013187" y="4627802"/>
            <a:ext cx="3659556" cy="1800002"/>
            <a:chOff x="8013187" y="4627802"/>
            <a:chExt cx="3659556" cy="1800002"/>
          </a:xfrm>
        </p:grpSpPr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BD19487-41E9-4CA1-DF4E-D7857CE4F787}"/>
                </a:ext>
              </a:extLst>
            </p:cNvPr>
            <p:cNvSpPr txBox="1"/>
            <p:nvPr/>
          </p:nvSpPr>
          <p:spPr>
            <a:xfrm>
              <a:off x="8088329" y="4985387"/>
              <a:ext cx="2195235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spot ‘sh’,      ‘</a:t>
              </a:r>
              <a:r>
                <a:rPr lang="en-GB" sz="1800" dirty="0" err="1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’, ‘</a:t>
              </a:r>
              <a:r>
                <a:rPr lang="en-GB" sz="1800" dirty="0" err="1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’, and ‘</a:t>
              </a:r>
              <a:r>
                <a:rPr lang="en-GB" sz="1800" dirty="0" err="1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       at the beginning of our new words? </a:t>
              </a:r>
            </a:p>
          </p:txBody>
        </p:sp>
        <p:pic>
          <p:nvPicPr>
            <p:cNvPr id="28" name="Picture 49" descr="Picture 49">
              <a:extLst>
                <a:ext uri="{FF2B5EF4-FFF2-40B4-BE49-F238E27FC236}">
                  <a16:creationId xmlns:a16="http://schemas.microsoft.com/office/drawing/2014/main" id="{20CA54B1-0033-E796-3A0D-6549A22BE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1" y="4627802"/>
              <a:ext cx="1004742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803847FD-C319-BBD8-25D1-5669422DF1E9}"/>
                </a:ext>
              </a:extLst>
            </p:cNvPr>
            <p:cNvSpPr/>
            <p:nvPr/>
          </p:nvSpPr>
          <p:spPr>
            <a:xfrm>
              <a:off x="8013187" y="4929260"/>
              <a:ext cx="2320121" cy="1312582"/>
            </a:xfrm>
            <a:prstGeom prst="wedgeRoundRectCallout">
              <a:avLst>
                <a:gd name="adj1" fmla="val 65016"/>
                <a:gd name="adj2" fmla="val 52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333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 words according to their initial digraph?</a:t>
            </a:r>
          </a:p>
          <a:p>
            <a:r>
              <a:rPr lang="en-GB" dirty="0"/>
              <a:t>Can you add any more words to fit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664071-EFA8-3D9E-C24A-3B6C2A5F7CB8}"/>
              </a:ext>
            </a:extLst>
          </p:cNvPr>
          <p:cNvGrpSpPr/>
          <p:nvPr/>
        </p:nvGrpSpPr>
        <p:grpSpPr>
          <a:xfrm>
            <a:off x="551881" y="3033411"/>
            <a:ext cx="11046446" cy="3273607"/>
            <a:chOff x="632465" y="3289722"/>
            <a:chExt cx="11046446" cy="32736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73E187-9963-43B3-22F7-7DAEEABA4460}"/>
                </a:ext>
              </a:extLst>
            </p:cNvPr>
            <p:cNvGrpSpPr/>
            <p:nvPr/>
          </p:nvGrpSpPr>
          <p:grpSpPr>
            <a:xfrm>
              <a:off x="632465" y="3289722"/>
              <a:ext cx="11046446" cy="3273607"/>
              <a:chOff x="632465" y="3289722"/>
              <a:chExt cx="11046446" cy="3273607"/>
            </a:xfrm>
          </p:grpSpPr>
          <p:grpSp>
            <p:nvGrpSpPr>
              <p:cNvPr id="25" name="Group 1">
                <a:extLst>
                  <a:ext uri="{FF2B5EF4-FFF2-40B4-BE49-F238E27FC236}">
                    <a16:creationId xmlns:a16="http://schemas.microsoft.com/office/drawing/2014/main" id="{909E3ADC-A7F6-2736-B97D-927A4062CAE0}"/>
                  </a:ext>
                </a:extLst>
              </p:cNvPr>
              <p:cNvGrpSpPr/>
              <p:nvPr/>
            </p:nvGrpSpPr>
            <p:grpSpPr>
              <a:xfrm>
                <a:off x="632465" y="3289722"/>
                <a:ext cx="11046446" cy="3270628"/>
                <a:chOff x="-1402163" y="306717"/>
                <a:chExt cx="11046445" cy="3270627"/>
              </a:xfrm>
            </p:grpSpPr>
            <p:sp>
              <p:nvSpPr>
                <p:cNvPr id="26" name="Oval 22">
                  <a:extLst>
                    <a:ext uri="{FF2B5EF4-FFF2-40B4-BE49-F238E27FC236}">
                      <a16:creationId xmlns:a16="http://schemas.microsoft.com/office/drawing/2014/main" id="{1CB3493B-E4FD-8A77-A5FA-A25486B65278}"/>
                    </a:ext>
                  </a:extLst>
                </p:cNvPr>
                <p:cNvSpPr/>
                <p:nvPr/>
              </p:nvSpPr>
              <p:spPr>
                <a:xfrm>
                  <a:off x="-1402163" y="306717"/>
                  <a:ext cx="2520000" cy="2519999"/>
                </a:xfrm>
                <a:prstGeom prst="ellipse">
                  <a:avLst/>
                </a:prstGeom>
                <a:noFill/>
                <a:ln w="63500" cap="flat">
                  <a:solidFill>
                    <a:srgbClr val="7957D5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" name="Oval 24">
                  <a:extLst>
                    <a:ext uri="{FF2B5EF4-FFF2-40B4-BE49-F238E27FC236}">
                      <a16:creationId xmlns:a16="http://schemas.microsoft.com/office/drawing/2014/main" id="{A6A4E4DA-EF4F-0A35-F975-8F18CAA1D1C3}"/>
                    </a:ext>
                  </a:extLst>
                </p:cNvPr>
                <p:cNvSpPr/>
                <p:nvPr/>
              </p:nvSpPr>
              <p:spPr>
                <a:xfrm>
                  <a:off x="7124282" y="1057345"/>
                  <a:ext cx="2520000" cy="2519999"/>
                </a:xfrm>
                <a:prstGeom prst="ellipse">
                  <a:avLst/>
                </a:prstGeom>
                <a:noFill/>
                <a:ln w="63500" cap="flat">
                  <a:solidFill>
                    <a:srgbClr val="20D1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6B43066-BDF2-3E64-3B94-0D66E0CF551A}"/>
                    </a:ext>
                  </a:extLst>
                </p:cNvPr>
                <p:cNvSpPr txBox="1"/>
                <p:nvPr/>
              </p:nvSpPr>
              <p:spPr>
                <a:xfrm>
                  <a:off x="-1307598" y="477201"/>
                  <a:ext cx="2400054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2400">
                      <a:solidFill>
                        <a:srgbClr val="7956D6"/>
                      </a:solidFill>
                      <a:latin typeface="OpenDyslexicAlta"/>
                      <a:ea typeface="OpenDyslexicAlta"/>
                      <a:cs typeface="OpenDyslexicAlta"/>
                      <a:sym typeface="OpenDyslexicAlta"/>
                    </a:defRPr>
                  </a:lvl1pPr>
                </a:lstStyle>
                <a:p>
                  <a:r>
                    <a:rPr lang="en-GB" b="1" dirty="0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‘</a:t>
                  </a:r>
                  <a:r>
                    <a:rPr lang="en-GB" b="1" dirty="0" err="1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wh</a:t>
                  </a:r>
                  <a:r>
                    <a:rPr lang="en-GB" b="1" dirty="0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’</a:t>
                  </a:r>
                  <a:endParaRPr b="1" dirty="0">
                    <a:latin typeface="Sassoon Infant 2023" panose="02000503030000020003" pitchFamily="2" charset="0"/>
                    <a:ea typeface="Sassoon Infant 2023" panose="02000503030000020003" pitchFamily="2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E9C4F7D-8F4B-8F83-49F9-D7617C943217}"/>
                    </a:ext>
                  </a:extLst>
                </p:cNvPr>
                <p:cNvSpPr txBox="1"/>
                <p:nvPr/>
              </p:nvSpPr>
              <p:spPr>
                <a:xfrm>
                  <a:off x="7184256" y="1226406"/>
                  <a:ext cx="2400052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2400">
                      <a:solidFill>
                        <a:srgbClr val="FFDD57"/>
                      </a:solidFill>
                      <a:latin typeface="OpenDyslexicAlta"/>
                      <a:ea typeface="OpenDyslexicAlta"/>
                      <a:cs typeface="OpenDyslexicAlta"/>
                      <a:sym typeface="OpenDyslexicAlta"/>
                    </a:defRPr>
                  </a:lvl1pPr>
                </a:lstStyle>
                <a:p>
                  <a:r>
                    <a:rPr lang="en-GB" b="1" dirty="0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‘</a:t>
                  </a:r>
                  <a:r>
                    <a:rPr lang="en-GB" b="1" dirty="0" err="1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th</a:t>
                  </a:r>
                  <a:r>
                    <a:rPr lang="en-GB" b="1" dirty="0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’</a:t>
                  </a:r>
                  <a:endParaRPr b="1" dirty="0">
                    <a:solidFill>
                      <a:srgbClr val="20D160"/>
                    </a:solidFill>
                    <a:latin typeface="Sassoon Infant 2023" panose="02000503030000020003" pitchFamily="2" charset="0"/>
                    <a:ea typeface="Sassoon Infant 2023" panose="02000503030000020003" pitchFamily="2" charset="0"/>
                  </a:endParaRPr>
                </a:p>
              </p:txBody>
            </p:sp>
          </p:grpSp>
          <p:sp>
            <p:nvSpPr>
              <p:cNvPr id="3" name="Oval 22">
                <a:extLst>
                  <a:ext uri="{FF2B5EF4-FFF2-40B4-BE49-F238E27FC236}">
                    <a16:creationId xmlns:a16="http://schemas.microsoft.com/office/drawing/2014/main" id="{A346BEA3-3076-549E-8894-4822F8C0CDD5}"/>
                  </a:ext>
                </a:extLst>
              </p:cNvPr>
              <p:cNvSpPr/>
              <p:nvPr/>
            </p:nvSpPr>
            <p:spPr>
              <a:xfrm>
                <a:off x="3474614" y="4043329"/>
                <a:ext cx="2520000" cy="2520000"/>
              </a:xfrm>
              <a:prstGeom prst="ellipse">
                <a:avLst/>
              </a:prstGeom>
              <a:noFill/>
              <a:ln w="63500" cap="flat">
                <a:solidFill>
                  <a:srgbClr val="F139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Oval 24">
                <a:extLst>
                  <a:ext uri="{FF2B5EF4-FFF2-40B4-BE49-F238E27FC236}">
                    <a16:creationId xmlns:a16="http://schemas.microsoft.com/office/drawing/2014/main" id="{65161722-B8BF-9042-55F7-EEC295992A6F}"/>
                  </a:ext>
                </a:extLst>
              </p:cNvPr>
              <p:cNvSpPr/>
              <p:nvPr/>
            </p:nvSpPr>
            <p:spPr>
              <a:xfrm>
                <a:off x="6316763" y="3294124"/>
                <a:ext cx="2520000" cy="2520000"/>
              </a:xfrm>
              <a:prstGeom prst="ellipse">
                <a:avLst/>
              </a:prstGeom>
              <a:noFill/>
              <a:ln w="63500" cap="flat">
                <a:solidFill>
                  <a:srgbClr val="209CEE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7B51B5A5-9E8D-C978-BF43-A86FD6A8354B}"/>
                </a:ext>
              </a:extLst>
            </p:cNvPr>
            <p:cNvSpPr txBox="1"/>
            <p:nvPr/>
          </p:nvSpPr>
          <p:spPr>
            <a:xfrm>
              <a:off x="3534587" y="4209411"/>
              <a:ext cx="24000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b="1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‘sh’</a:t>
              </a:r>
              <a:endParaRPr b="1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FD8717ED-1D95-147A-9477-B348760A4BF8}"/>
                </a:ext>
              </a:extLst>
            </p:cNvPr>
            <p:cNvSpPr txBox="1"/>
            <p:nvPr/>
          </p:nvSpPr>
          <p:spPr>
            <a:xfrm>
              <a:off x="6376736" y="3460206"/>
              <a:ext cx="24000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b="1" dirty="0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b="1" dirty="0" err="1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b="1" dirty="0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  <a:endParaRPr b="1" dirty="0">
                <a:solidFill>
                  <a:srgbClr val="209CEE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5F27FB4-AB42-B893-9208-24548A54F2FF}"/>
              </a:ext>
            </a:extLst>
          </p:cNvPr>
          <p:cNvSpPr txBox="1"/>
          <p:nvPr/>
        </p:nvSpPr>
        <p:spPr>
          <a:xfrm>
            <a:off x="522205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A3438949-58BB-6464-C863-36CE8C913583}"/>
              </a:ext>
            </a:extLst>
          </p:cNvPr>
          <p:cNvSpPr txBox="1"/>
          <p:nvPr/>
        </p:nvSpPr>
        <p:spPr>
          <a:xfrm>
            <a:off x="2902543" y="1793330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2EA765E9-ECB6-FC3D-EB5B-769199ECBD76}"/>
              </a:ext>
            </a:extLst>
          </p:cNvPr>
          <p:cNvSpPr txBox="1"/>
          <p:nvPr/>
        </p:nvSpPr>
        <p:spPr>
          <a:xfrm>
            <a:off x="5282882" y="2186035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D778A7B9-B902-47FA-F604-371034577623}"/>
              </a:ext>
            </a:extLst>
          </p:cNvPr>
          <p:cNvSpPr txBox="1"/>
          <p:nvPr/>
        </p:nvSpPr>
        <p:spPr>
          <a:xfrm>
            <a:off x="7663220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5FAC161C-2BD0-FB3A-E131-62C341FEEF59}"/>
              </a:ext>
            </a:extLst>
          </p:cNvPr>
          <p:cNvSpPr txBox="1"/>
          <p:nvPr/>
        </p:nvSpPr>
        <p:spPr>
          <a:xfrm>
            <a:off x="5282882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256B3CAA-BD04-AF57-3E93-4F086913462A}"/>
              </a:ext>
            </a:extLst>
          </p:cNvPr>
          <p:cNvSpPr txBox="1"/>
          <p:nvPr/>
        </p:nvSpPr>
        <p:spPr>
          <a:xfrm>
            <a:off x="7663220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C5DE2E47-E146-C7C2-6215-F2EB4FC1E78E}"/>
              </a:ext>
            </a:extLst>
          </p:cNvPr>
          <p:cNvSpPr txBox="1"/>
          <p:nvPr/>
        </p:nvSpPr>
        <p:spPr>
          <a:xfrm>
            <a:off x="10043557" y="2187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03630AD9-8060-EDE6-F0AD-D9A41240866C}"/>
              </a:ext>
            </a:extLst>
          </p:cNvPr>
          <p:cNvSpPr txBox="1"/>
          <p:nvPr/>
        </p:nvSpPr>
        <p:spPr>
          <a:xfrm>
            <a:off x="10043557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1A46E1D1-DAC9-DB63-6A79-987209547B6D}"/>
              </a:ext>
            </a:extLst>
          </p:cNvPr>
          <p:cNvSpPr txBox="1"/>
          <p:nvPr/>
        </p:nvSpPr>
        <p:spPr>
          <a:xfrm>
            <a:off x="522205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D9F0DF94-A439-10EF-F62B-75C4517AB416}"/>
              </a:ext>
            </a:extLst>
          </p:cNvPr>
          <p:cNvSpPr txBox="1"/>
          <p:nvPr/>
        </p:nvSpPr>
        <p:spPr>
          <a:xfrm>
            <a:off x="2902543" y="2184739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 words according to their initial digraph?</a:t>
            </a:r>
          </a:p>
          <a:p>
            <a:r>
              <a:rPr lang="en-GB" dirty="0"/>
              <a:t>Can you add any more words to fit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1.5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1605EF-148C-246D-6EEE-0BCFA6C3A68D}"/>
              </a:ext>
            </a:extLst>
          </p:cNvPr>
          <p:cNvGrpSpPr/>
          <p:nvPr/>
        </p:nvGrpSpPr>
        <p:grpSpPr>
          <a:xfrm>
            <a:off x="1403351" y="3735287"/>
            <a:ext cx="9499141" cy="2264917"/>
            <a:chOff x="1469277" y="3614365"/>
            <a:chExt cx="9499141" cy="2264917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7BF2166F-EA3C-44BD-A0AB-F11789A9FAFC}"/>
                </a:ext>
              </a:extLst>
            </p:cNvPr>
            <p:cNvSpPr txBox="1"/>
            <p:nvPr/>
          </p:nvSpPr>
          <p:spPr>
            <a:xfrm>
              <a:off x="4418341" y="4354566"/>
              <a:ext cx="632543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shirt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AFC1D29D-C8CC-80BB-844F-EB77B963977A}"/>
                </a:ext>
              </a:extLst>
            </p:cNvPr>
            <p:cNvSpPr txBox="1"/>
            <p:nvPr/>
          </p:nvSpPr>
          <p:spPr>
            <a:xfrm>
              <a:off x="4366758" y="4889446"/>
              <a:ext cx="717502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shine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893446A7-6E7B-7C25-2FE2-950CCB7C233F}"/>
                </a:ext>
              </a:extLst>
            </p:cNvPr>
            <p:cNvSpPr txBox="1"/>
            <p:nvPr/>
          </p:nvSpPr>
          <p:spPr>
            <a:xfrm>
              <a:off x="7176530" y="3614365"/>
              <a:ext cx="812080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cheap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DE82BD26-F228-340F-AB4F-48C315D6B0A8}"/>
                </a:ext>
              </a:extLst>
            </p:cNvPr>
            <p:cNvSpPr txBox="1"/>
            <p:nvPr/>
          </p:nvSpPr>
          <p:spPr>
            <a:xfrm>
              <a:off x="6994963" y="4655286"/>
              <a:ext cx="1134283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cheating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D90994E1-2F4B-688E-DCCF-434BBA3CC11C}"/>
                </a:ext>
              </a:extLst>
            </p:cNvPr>
            <p:cNvSpPr txBox="1"/>
            <p:nvPr/>
          </p:nvSpPr>
          <p:spPr>
            <a:xfrm>
              <a:off x="7213772" y="4132390"/>
              <a:ext cx="696663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chirp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6FB774BE-1FD0-A2A4-80A9-0E7AD1D7AE81}"/>
                </a:ext>
              </a:extLst>
            </p:cNvPr>
            <p:cNvSpPr txBox="1"/>
            <p:nvPr/>
          </p:nvSpPr>
          <p:spPr>
            <a:xfrm>
              <a:off x="9869401" y="4568619"/>
              <a:ext cx="1099017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thinking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720C2D4F-657B-881C-196E-F314FE2EB746}"/>
                </a:ext>
              </a:extLst>
            </p:cNvPr>
            <p:cNvSpPr txBox="1"/>
            <p:nvPr/>
          </p:nvSpPr>
          <p:spPr>
            <a:xfrm>
              <a:off x="10045777" y="5264599"/>
              <a:ext cx="757577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thorn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14E9CD5D-FE8E-9289-6DD4-C2D3A850F029}"/>
                </a:ext>
              </a:extLst>
            </p:cNvPr>
            <p:cNvSpPr txBox="1"/>
            <p:nvPr/>
          </p:nvSpPr>
          <p:spPr>
            <a:xfrm>
              <a:off x="1484505" y="4435259"/>
              <a:ext cx="816888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whale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ABA0580C-AA38-177B-9351-9D98011760BB}"/>
                </a:ext>
              </a:extLst>
            </p:cNvPr>
            <p:cNvSpPr txBox="1"/>
            <p:nvPr/>
          </p:nvSpPr>
          <p:spPr>
            <a:xfrm>
              <a:off x="4266857" y="5434930"/>
              <a:ext cx="935510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shortly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5" name="Text Placeholder 1">
              <a:extLst>
                <a:ext uri="{FF2B5EF4-FFF2-40B4-BE49-F238E27FC236}">
                  <a16:creationId xmlns:a16="http://schemas.microsoft.com/office/drawing/2014/main" id="{1F2FED2B-BD80-B1A0-EFAC-4AD9D030F729}"/>
                </a:ext>
              </a:extLst>
            </p:cNvPr>
            <p:cNvSpPr txBox="1"/>
            <p:nvPr/>
          </p:nvSpPr>
          <p:spPr>
            <a:xfrm>
              <a:off x="1469277" y="3767610"/>
              <a:ext cx="847345" cy="444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wheat</a:t>
              </a:r>
              <a:endParaRPr sz="24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A8D02A-4F3B-312F-3609-3EAEA5413AAA}"/>
              </a:ext>
            </a:extLst>
          </p:cNvPr>
          <p:cNvGrpSpPr/>
          <p:nvPr/>
        </p:nvGrpSpPr>
        <p:grpSpPr>
          <a:xfrm>
            <a:off x="551881" y="3033411"/>
            <a:ext cx="11046446" cy="3273607"/>
            <a:chOff x="632465" y="3289722"/>
            <a:chExt cx="11046446" cy="32736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4BC4ED6-226F-A29F-563B-3C41921B4E39}"/>
                </a:ext>
              </a:extLst>
            </p:cNvPr>
            <p:cNvGrpSpPr/>
            <p:nvPr/>
          </p:nvGrpSpPr>
          <p:grpSpPr>
            <a:xfrm>
              <a:off x="632465" y="3289722"/>
              <a:ext cx="11046446" cy="3273607"/>
              <a:chOff x="632465" y="3289722"/>
              <a:chExt cx="11046446" cy="3273607"/>
            </a:xfrm>
          </p:grpSpPr>
          <p:grpSp>
            <p:nvGrpSpPr>
              <p:cNvPr id="19" name="Group 1">
                <a:extLst>
                  <a:ext uri="{FF2B5EF4-FFF2-40B4-BE49-F238E27FC236}">
                    <a16:creationId xmlns:a16="http://schemas.microsoft.com/office/drawing/2014/main" id="{EA5539B4-63C0-4171-1412-0CA86D7DD3D5}"/>
                  </a:ext>
                </a:extLst>
              </p:cNvPr>
              <p:cNvGrpSpPr/>
              <p:nvPr/>
            </p:nvGrpSpPr>
            <p:grpSpPr>
              <a:xfrm>
                <a:off x="632465" y="3289722"/>
                <a:ext cx="11046446" cy="3270628"/>
                <a:chOff x="-1402163" y="306717"/>
                <a:chExt cx="11046445" cy="3270627"/>
              </a:xfrm>
            </p:grpSpPr>
            <p:sp>
              <p:nvSpPr>
                <p:cNvPr id="22" name="Oval 22">
                  <a:extLst>
                    <a:ext uri="{FF2B5EF4-FFF2-40B4-BE49-F238E27FC236}">
                      <a16:creationId xmlns:a16="http://schemas.microsoft.com/office/drawing/2014/main" id="{EE20E1E3-9D42-3B4B-5226-9085EAFC9B98}"/>
                    </a:ext>
                  </a:extLst>
                </p:cNvPr>
                <p:cNvSpPr/>
                <p:nvPr/>
              </p:nvSpPr>
              <p:spPr>
                <a:xfrm>
                  <a:off x="-1402163" y="306717"/>
                  <a:ext cx="2520000" cy="2519999"/>
                </a:xfrm>
                <a:prstGeom prst="ellipse">
                  <a:avLst/>
                </a:prstGeom>
                <a:noFill/>
                <a:ln w="63500" cap="flat">
                  <a:solidFill>
                    <a:srgbClr val="7957D5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" name="Oval 24">
                  <a:extLst>
                    <a:ext uri="{FF2B5EF4-FFF2-40B4-BE49-F238E27FC236}">
                      <a16:creationId xmlns:a16="http://schemas.microsoft.com/office/drawing/2014/main" id="{9F6526C8-E5CD-AFB2-8AF1-9E00FCD3EE2D}"/>
                    </a:ext>
                  </a:extLst>
                </p:cNvPr>
                <p:cNvSpPr/>
                <p:nvPr/>
              </p:nvSpPr>
              <p:spPr>
                <a:xfrm>
                  <a:off x="7124282" y="1057345"/>
                  <a:ext cx="2520000" cy="2519999"/>
                </a:xfrm>
                <a:prstGeom prst="ellipse">
                  <a:avLst/>
                </a:prstGeom>
                <a:noFill/>
                <a:ln w="63500" cap="flat">
                  <a:solidFill>
                    <a:srgbClr val="20D1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4" name="Rectangle 27">
                  <a:extLst>
                    <a:ext uri="{FF2B5EF4-FFF2-40B4-BE49-F238E27FC236}">
                      <a16:creationId xmlns:a16="http://schemas.microsoft.com/office/drawing/2014/main" id="{13697BC2-7318-C21C-40E3-5CE369EDAEA2}"/>
                    </a:ext>
                  </a:extLst>
                </p:cNvPr>
                <p:cNvSpPr txBox="1"/>
                <p:nvPr/>
              </p:nvSpPr>
              <p:spPr>
                <a:xfrm>
                  <a:off x="-1307598" y="477201"/>
                  <a:ext cx="2400054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2400">
                      <a:solidFill>
                        <a:srgbClr val="7956D6"/>
                      </a:solidFill>
                      <a:latin typeface="OpenDyslexicAlta"/>
                      <a:ea typeface="OpenDyslexicAlta"/>
                      <a:cs typeface="OpenDyslexicAlta"/>
                      <a:sym typeface="OpenDyslexicAlta"/>
                    </a:defRPr>
                  </a:lvl1pPr>
                </a:lstStyle>
                <a:p>
                  <a:r>
                    <a:rPr lang="en-GB" b="1" dirty="0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‘</a:t>
                  </a:r>
                  <a:r>
                    <a:rPr lang="en-GB" b="1" dirty="0" err="1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wh</a:t>
                  </a:r>
                  <a:r>
                    <a:rPr lang="en-GB" b="1" dirty="0"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’</a:t>
                  </a:r>
                  <a:endParaRPr b="1" dirty="0">
                    <a:latin typeface="Sassoon Infant 2023" panose="02000503030000020003" pitchFamily="2" charset="0"/>
                    <a:ea typeface="Sassoon Infant 2023" panose="02000503030000020003" pitchFamily="2" charset="0"/>
                  </a:endParaRPr>
                </a:p>
              </p:txBody>
            </p:sp>
            <p:sp>
              <p:nvSpPr>
                <p:cNvPr id="37" name="Rectangle 28">
                  <a:extLst>
                    <a:ext uri="{FF2B5EF4-FFF2-40B4-BE49-F238E27FC236}">
                      <a16:creationId xmlns:a16="http://schemas.microsoft.com/office/drawing/2014/main" id="{146EC34B-EF11-FC88-78B8-94B8EEA87202}"/>
                    </a:ext>
                  </a:extLst>
                </p:cNvPr>
                <p:cNvSpPr txBox="1"/>
                <p:nvPr/>
              </p:nvSpPr>
              <p:spPr>
                <a:xfrm>
                  <a:off x="7184256" y="1226406"/>
                  <a:ext cx="2400052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2400">
                      <a:solidFill>
                        <a:srgbClr val="FFDD57"/>
                      </a:solidFill>
                      <a:latin typeface="OpenDyslexicAlta"/>
                      <a:ea typeface="OpenDyslexicAlta"/>
                      <a:cs typeface="OpenDyslexicAlta"/>
                      <a:sym typeface="OpenDyslexicAlta"/>
                    </a:defRPr>
                  </a:lvl1pPr>
                </a:lstStyle>
                <a:p>
                  <a:r>
                    <a:rPr lang="en-GB" b="1" dirty="0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‘</a:t>
                  </a:r>
                  <a:r>
                    <a:rPr lang="en-GB" b="1" dirty="0" err="1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th</a:t>
                  </a:r>
                  <a:r>
                    <a:rPr lang="en-GB" b="1" dirty="0">
                      <a:solidFill>
                        <a:srgbClr val="20D160"/>
                      </a:solidFill>
                      <a:latin typeface="Sassoon Infant 2023" panose="02000503030000020003" pitchFamily="2" charset="0"/>
                      <a:ea typeface="Sassoon Infant 2023" panose="02000503030000020003" pitchFamily="2" charset="0"/>
                    </a:rPr>
                    <a:t>’</a:t>
                  </a:r>
                  <a:endParaRPr b="1" dirty="0">
                    <a:solidFill>
                      <a:srgbClr val="20D160"/>
                    </a:solidFill>
                    <a:latin typeface="Sassoon Infant 2023" panose="02000503030000020003" pitchFamily="2" charset="0"/>
                    <a:ea typeface="Sassoon Infant 2023" panose="02000503030000020003" pitchFamily="2" charset="0"/>
                  </a:endParaRPr>
                </a:p>
              </p:txBody>
            </p:sp>
          </p:grpSp>
          <p:sp>
            <p:nvSpPr>
              <p:cNvPr id="20" name="Oval 22">
                <a:extLst>
                  <a:ext uri="{FF2B5EF4-FFF2-40B4-BE49-F238E27FC236}">
                    <a16:creationId xmlns:a16="http://schemas.microsoft.com/office/drawing/2014/main" id="{157B6FB5-F90A-4839-8043-7FDA095C6097}"/>
                  </a:ext>
                </a:extLst>
              </p:cNvPr>
              <p:cNvSpPr/>
              <p:nvPr/>
            </p:nvSpPr>
            <p:spPr>
              <a:xfrm>
                <a:off x="3474614" y="4043329"/>
                <a:ext cx="2520000" cy="2520000"/>
              </a:xfrm>
              <a:prstGeom prst="ellipse">
                <a:avLst/>
              </a:prstGeom>
              <a:noFill/>
              <a:ln w="63500" cap="flat">
                <a:solidFill>
                  <a:srgbClr val="F139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" name="Oval 24">
                <a:extLst>
                  <a:ext uri="{FF2B5EF4-FFF2-40B4-BE49-F238E27FC236}">
                    <a16:creationId xmlns:a16="http://schemas.microsoft.com/office/drawing/2014/main" id="{18741B56-AD57-C93F-2644-E6CB46099B9C}"/>
                  </a:ext>
                </a:extLst>
              </p:cNvPr>
              <p:cNvSpPr/>
              <p:nvPr/>
            </p:nvSpPr>
            <p:spPr>
              <a:xfrm>
                <a:off x="6316763" y="3294124"/>
                <a:ext cx="2520000" cy="2520000"/>
              </a:xfrm>
              <a:prstGeom prst="ellipse">
                <a:avLst/>
              </a:prstGeom>
              <a:noFill/>
              <a:ln w="63500" cap="flat">
                <a:solidFill>
                  <a:srgbClr val="209CEE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830F863-2C95-0CA3-A759-C1122C16ECD4}"/>
                </a:ext>
              </a:extLst>
            </p:cNvPr>
            <p:cNvSpPr txBox="1"/>
            <p:nvPr/>
          </p:nvSpPr>
          <p:spPr>
            <a:xfrm>
              <a:off x="3534587" y="4209411"/>
              <a:ext cx="24000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b="1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‘sh’</a:t>
              </a:r>
              <a:endParaRPr b="1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7FDE597B-007D-07DF-0DC8-0A8C963AA326}"/>
                </a:ext>
              </a:extLst>
            </p:cNvPr>
            <p:cNvSpPr txBox="1"/>
            <p:nvPr/>
          </p:nvSpPr>
          <p:spPr>
            <a:xfrm>
              <a:off x="6376736" y="3460206"/>
              <a:ext cx="24000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b="1" dirty="0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b="1" dirty="0" err="1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b="1" dirty="0">
                  <a:solidFill>
                    <a:srgbClr val="20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  <a:endParaRPr b="1" dirty="0">
                <a:solidFill>
                  <a:srgbClr val="209CEE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56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73E73-5BEF-BB4E-B9BF-C603219CE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Count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8F161-C617-6545-9E93-64E8EB8D7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3371DD"/>
                </a:solidFill>
              </a:rPr>
              <a:t>How many syllables are there in this week’s words?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0A16F-C043-914B-ACA9-0F563C78FA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F6992-B406-E94C-9F24-52D0D1A7FF8B}"/>
              </a:ext>
            </a:extLst>
          </p:cNvPr>
          <p:cNvSpPr txBox="1"/>
          <p:nvPr/>
        </p:nvSpPr>
        <p:spPr>
          <a:xfrm>
            <a:off x="5937140" y="201971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dirty="0">
              <a:latin typeface="Sassoon Infant 2023" panose="0200050303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51A3E-3A96-59FF-4276-A75A3CD0FBE1}"/>
              </a:ext>
            </a:extLst>
          </p:cNvPr>
          <p:cNvSpPr txBox="1"/>
          <p:nvPr/>
        </p:nvSpPr>
        <p:spPr>
          <a:xfrm>
            <a:off x="5937140" y="201971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dirty="0">
              <a:latin typeface="Sassoon Infant 2023" panose="02000503030000020003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CF44EA-08C5-87BD-770E-A9956D770949}"/>
              </a:ext>
            </a:extLst>
          </p:cNvPr>
          <p:cNvGrpSpPr/>
          <p:nvPr/>
        </p:nvGrpSpPr>
        <p:grpSpPr>
          <a:xfrm>
            <a:off x="416757" y="4338048"/>
            <a:ext cx="3520001" cy="2182287"/>
            <a:chOff x="643620" y="4438079"/>
            <a:chExt cx="3520001" cy="21822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F3B4A0-A189-9FBA-2E82-6B7C4EA41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620" y="4571585"/>
              <a:ext cx="868127" cy="2048781"/>
            </a:xfrm>
            <a:prstGeom prst="rect">
              <a:avLst/>
            </a:prstGeom>
          </p:spPr>
        </p:pic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4B94ACA2-3168-CE46-FC1F-3124CF9A7515}"/>
                </a:ext>
              </a:extLst>
            </p:cNvPr>
            <p:cNvSpPr/>
            <p:nvPr/>
          </p:nvSpPr>
          <p:spPr>
            <a:xfrm>
              <a:off x="1909922" y="4438079"/>
              <a:ext cx="2253699" cy="2122345"/>
            </a:xfrm>
            <a:prstGeom prst="wedgeEllipseCallout">
              <a:avLst>
                <a:gd name="adj1" fmla="val -66772"/>
                <a:gd name="adj2" fmla="val -6185"/>
              </a:avLst>
            </a:prstGeom>
            <a:noFill/>
            <a:ln w="57150">
              <a:solidFill>
                <a:srgbClr val="FF37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Sassoon Infant 2023" panose="02000503030000020003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36E7EF-BF8E-01ED-968E-AE99939AA048}"/>
                </a:ext>
              </a:extLst>
            </p:cNvPr>
            <p:cNvSpPr txBox="1"/>
            <p:nvPr/>
          </p:nvSpPr>
          <p:spPr>
            <a:xfrm>
              <a:off x="2053703" y="4866927"/>
              <a:ext cx="2036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Infant 2023" panose="02000503030000020003" pitchFamily="2" charset="0"/>
                </a:rPr>
                <a:t>Count how many vowel sounds you hear, that will tell you how many syllables there are.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9A29FE-347D-71F4-AE80-61BA93D9857D}"/>
              </a:ext>
            </a:extLst>
          </p:cNvPr>
          <p:cNvGrpSpPr/>
          <p:nvPr/>
        </p:nvGrpSpPr>
        <p:grpSpPr>
          <a:xfrm>
            <a:off x="8662695" y="4376444"/>
            <a:ext cx="3095760" cy="2104344"/>
            <a:chOff x="8873862" y="4516980"/>
            <a:chExt cx="3095760" cy="21043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D9E69E-4254-52C0-E540-B1C0C847E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8279" y="4516980"/>
              <a:ext cx="851343" cy="210434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70D31C-D288-7334-C00A-9B5694F9DD92}"/>
                </a:ext>
              </a:extLst>
            </p:cNvPr>
            <p:cNvGrpSpPr/>
            <p:nvPr/>
          </p:nvGrpSpPr>
          <p:grpSpPr>
            <a:xfrm>
              <a:off x="8873862" y="4635772"/>
              <a:ext cx="1938351" cy="1774601"/>
              <a:chOff x="1754909" y="4769472"/>
              <a:chExt cx="1938351" cy="1774601"/>
            </a:xfrm>
          </p:grpSpPr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BE1B0AF4-0F35-38F0-934A-336DE3AD5CEA}"/>
                  </a:ext>
                </a:extLst>
              </p:cNvPr>
              <p:cNvSpPr/>
              <p:nvPr/>
            </p:nvSpPr>
            <p:spPr>
              <a:xfrm>
                <a:off x="1754909" y="4769472"/>
                <a:ext cx="1938351" cy="1774601"/>
              </a:xfrm>
              <a:prstGeom prst="wedgeEllipseCallout">
                <a:avLst>
                  <a:gd name="adj1" fmla="val 63003"/>
                  <a:gd name="adj2" fmla="val -12232"/>
                </a:avLst>
              </a:prstGeom>
              <a:noFill/>
              <a:ln w="57150">
                <a:solidFill>
                  <a:srgbClr val="FFDE57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latin typeface="Sassoon Infant 2023" panose="02000503030000020003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D0CA65-BA1E-6B41-949D-95DC10260646}"/>
                  </a:ext>
                </a:extLst>
              </p:cNvPr>
              <p:cNvSpPr txBox="1"/>
              <p:nvPr/>
            </p:nvSpPr>
            <p:spPr>
              <a:xfrm>
                <a:off x="1928232" y="5164242"/>
                <a:ext cx="15974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Infant 2023" panose="02000503030000020003" pitchFamily="2" charset="0"/>
                  </a:rPr>
                  <a:t>What is the  most common number of syllables?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8716B5-4AE1-CBCA-A1F0-E68E70F40015}"/>
              </a:ext>
            </a:extLst>
          </p:cNvPr>
          <p:cNvSpPr txBox="1"/>
          <p:nvPr/>
        </p:nvSpPr>
        <p:spPr>
          <a:xfrm>
            <a:off x="5047996" y="5348467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F139C4"/>
                </a:solidFill>
                <a:latin typeface="Sassoon Infant 2023" panose="02000503030000020003" pitchFamily="2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165A31-7354-B496-37E0-52C07DFE5963}"/>
              </a:ext>
            </a:extLst>
          </p:cNvPr>
          <p:cNvSpPr txBox="1"/>
          <p:nvPr/>
        </p:nvSpPr>
        <p:spPr>
          <a:xfrm>
            <a:off x="6531467" y="5348467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20D160"/>
                </a:solidFill>
                <a:latin typeface="Sassoon Infant 2023" panose="02000503030000020003" pitchFamily="2" charset="0"/>
              </a:rPr>
              <a:t>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E41FBE-516E-A886-3B01-71DF48E53660}"/>
              </a:ext>
            </a:extLst>
          </p:cNvPr>
          <p:cNvGrpSpPr/>
          <p:nvPr/>
        </p:nvGrpSpPr>
        <p:grpSpPr>
          <a:xfrm>
            <a:off x="1136694" y="2061657"/>
            <a:ext cx="10056466" cy="2556181"/>
            <a:chOff x="1136694" y="2061657"/>
            <a:chExt cx="10056466" cy="2556181"/>
          </a:xfrm>
        </p:grpSpPr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0714C961-C145-E54E-A0DB-67DD38ED8D73}"/>
                </a:ext>
              </a:extLst>
            </p:cNvPr>
            <p:cNvSpPr txBox="1"/>
            <p:nvPr/>
          </p:nvSpPr>
          <p:spPr>
            <a:xfrm>
              <a:off x="3280276" y="2061657"/>
              <a:ext cx="993220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shirt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6823751E-C3E1-BAD5-6370-39B0CA770213}"/>
                </a:ext>
              </a:extLst>
            </p:cNvPr>
            <p:cNvSpPr txBox="1"/>
            <p:nvPr/>
          </p:nvSpPr>
          <p:spPr>
            <a:xfrm>
              <a:off x="7857586" y="2061657"/>
              <a:ext cx="1135886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shine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3" name="Text Placeholder 1">
              <a:extLst>
                <a:ext uri="{FF2B5EF4-FFF2-40B4-BE49-F238E27FC236}">
                  <a16:creationId xmlns:a16="http://schemas.microsoft.com/office/drawing/2014/main" id="{77B834F3-9FF9-1916-80C0-7AB052D96B87}"/>
                </a:ext>
              </a:extLst>
            </p:cNvPr>
            <p:cNvSpPr txBox="1"/>
            <p:nvPr/>
          </p:nvSpPr>
          <p:spPr>
            <a:xfrm>
              <a:off x="1136694" y="2061657"/>
              <a:ext cx="1294583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cheap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4" name="Text Placeholder 1">
              <a:extLst>
                <a:ext uri="{FF2B5EF4-FFF2-40B4-BE49-F238E27FC236}">
                  <a16:creationId xmlns:a16="http://schemas.microsoft.com/office/drawing/2014/main" id="{1A4A6B5E-8D63-9123-AC18-87998831DFF7}"/>
                </a:ext>
              </a:extLst>
            </p:cNvPr>
            <p:cNvSpPr txBox="1"/>
            <p:nvPr/>
          </p:nvSpPr>
          <p:spPr>
            <a:xfrm>
              <a:off x="5180203" y="4111930"/>
              <a:ext cx="1831589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cheating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5" name="Text Placeholder 1">
              <a:extLst>
                <a:ext uri="{FF2B5EF4-FFF2-40B4-BE49-F238E27FC236}">
                  <a16:creationId xmlns:a16="http://schemas.microsoft.com/office/drawing/2014/main" id="{D993769F-70D1-ECDF-A8A5-19CE846141F3}"/>
                </a:ext>
              </a:extLst>
            </p:cNvPr>
            <p:cNvSpPr txBox="1"/>
            <p:nvPr/>
          </p:nvSpPr>
          <p:spPr>
            <a:xfrm>
              <a:off x="2312051" y="3072622"/>
              <a:ext cx="1100620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chirp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200E2DFB-C9B3-3E6F-0BCB-34420DD32CD8}"/>
                </a:ext>
              </a:extLst>
            </p:cNvPr>
            <p:cNvSpPr txBox="1"/>
            <p:nvPr/>
          </p:nvSpPr>
          <p:spPr>
            <a:xfrm>
              <a:off x="5180203" y="2061657"/>
              <a:ext cx="1770676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thinking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688988F4-CB9A-F65E-6158-C4BB53CE39C7}"/>
                </a:ext>
              </a:extLst>
            </p:cNvPr>
            <p:cNvSpPr txBox="1"/>
            <p:nvPr/>
          </p:nvSpPr>
          <p:spPr>
            <a:xfrm>
              <a:off x="8543560" y="3072622"/>
              <a:ext cx="1200006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thorn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8" name="Text Placeholder 1">
              <a:extLst>
                <a:ext uri="{FF2B5EF4-FFF2-40B4-BE49-F238E27FC236}">
                  <a16:creationId xmlns:a16="http://schemas.microsoft.com/office/drawing/2014/main" id="{BA360B37-1127-3F83-8E42-B3F3163D884C}"/>
                </a:ext>
              </a:extLst>
            </p:cNvPr>
            <p:cNvSpPr txBox="1"/>
            <p:nvPr/>
          </p:nvSpPr>
          <p:spPr>
            <a:xfrm>
              <a:off x="6503794" y="3072622"/>
              <a:ext cx="1300995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whale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49" name="Text Placeholder 1">
              <a:extLst>
                <a:ext uri="{FF2B5EF4-FFF2-40B4-BE49-F238E27FC236}">
                  <a16:creationId xmlns:a16="http://schemas.microsoft.com/office/drawing/2014/main" id="{05BA257F-D5A5-0485-18F8-D45B6BE48C2F}"/>
                </a:ext>
              </a:extLst>
            </p:cNvPr>
            <p:cNvSpPr txBox="1"/>
            <p:nvPr/>
          </p:nvSpPr>
          <p:spPr>
            <a:xfrm>
              <a:off x="4209150" y="3072622"/>
              <a:ext cx="1498165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shortly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50" name="Text Placeholder 1">
              <a:extLst>
                <a:ext uri="{FF2B5EF4-FFF2-40B4-BE49-F238E27FC236}">
                  <a16:creationId xmlns:a16="http://schemas.microsoft.com/office/drawing/2014/main" id="{028788AC-D313-0057-C806-EFBE5F8691AF}"/>
                </a:ext>
              </a:extLst>
            </p:cNvPr>
            <p:cNvSpPr txBox="1"/>
            <p:nvPr/>
          </p:nvSpPr>
          <p:spPr>
            <a:xfrm>
              <a:off x="9842471" y="2061657"/>
              <a:ext cx="1350689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wheat</a:t>
              </a:r>
              <a:endParaRPr sz="4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75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73E73-5BEF-BB4E-B9BF-C603219CE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Count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8F161-C617-6545-9E93-64E8EB8D7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400" dirty="0">
                <a:solidFill>
                  <a:srgbClr val="FF3760"/>
                </a:solidFill>
              </a:rPr>
              <a:t>Answers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0A16F-C043-914B-ACA9-0F563C78FA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F6992-B406-E94C-9F24-52D0D1A7FF8B}"/>
              </a:ext>
            </a:extLst>
          </p:cNvPr>
          <p:cNvSpPr txBox="1"/>
          <p:nvPr/>
        </p:nvSpPr>
        <p:spPr>
          <a:xfrm>
            <a:off x="5937140" y="201971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dirty="0">
              <a:latin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33B76B-7F12-314A-A8F1-3C4835342EF9}"/>
              </a:ext>
            </a:extLst>
          </p:cNvPr>
          <p:cNvGrpSpPr/>
          <p:nvPr/>
        </p:nvGrpSpPr>
        <p:grpSpPr>
          <a:xfrm>
            <a:off x="416757" y="4471554"/>
            <a:ext cx="3124506" cy="2048781"/>
            <a:chOff x="643620" y="4571585"/>
            <a:chExt cx="3124506" cy="20487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23E79E-0707-414D-882B-DC65A447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620" y="4571585"/>
              <a:ext cx="868127" cy="2048781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FD159102-A69B-D242-B7AB-301F81AE3DDF}"/>
                </a:ext>
              </a:extLst>
            </p:cNvPr>
            <p:cNvSpPr/>
            <p:nvPr/>
          </p:nvSpPr>
          <p:spPr>
            <a:xfrm>
              <a:off x="1883693" y="4595267"/>
              <a:ext cx="1884433" cy="1774601"/>
            </a:xfrm>
            <a:prstGeom prst="wedgeEllipseCallout">
              <a:avLst>
                <a:gd name="adj1" fmla="val -66772"/>
                <a:gd name="adj2" fmla="val -6185"/>
              </a:avLst>
            </a:prstGeom>
            <a:noFill/>
            <a:ln w="57150">
              <a:solidFill>
                <a:srgbClr val="FF37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Sassoon Infant 2023" panose="0200050303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16C7F6-78A4-8C41-84F7-76F898115A15}"/>
                </a:ext>
              </a:extLst>
            </p:cNvPr>
            <p:cNvSpPr txBox="1"/>
            <p:nvPr/>
          </p:nvSpPr>
          <p:spPr>
            <a:xfrm>
              <a:off x="2165355" y="4990038"/>
              <a:ext cx="13780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Infant 2023" panose="02000503030000020003" pitchFamily="2" charset="0"/>
                </a:rPr>
                <a:t>Syllables are separated by long syllable breaks.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5245C8-F013-5943-8AD1-D19B0EDECD01}"/>
              </a:ext>
            </a:extLst>
          </p:cNvPr>
          <p:cNvGrpSpPr/>
          <p:nvPr/>
        </p:nvGrpSpPr>
        <p:grpSpPr>
          <a:xfrm>
            <a:off x="8662695" y="4376444"/>
            <a:ext cx="3095760" cy="2104344"/>
            <a:chOff x="8873862" y="4516980"/>
            <a:chExt cx="3095760" cy="21043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D68BF3-9052-F140-9F05-78B03C285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8279" y="4516980"/>
              <a:ext cx="851343" cy="210434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ABEC5F-CC64-2746-AD81-5AFF2981E7C9}"/>
                </a:ext>
              </a:extLst>
            </p:cNvPr>
            <p:cNvGrpSpPr/>
            <p:nvPr/>
          </p:nvGrpSpPr>
          <p:grpSpPr>
            <a:xfrm>
              <a:off x="8873862" y="4635772"/>
              <a:ext cx="1938351" cy="1774601"/>
              <a:chOff x="1754909" y="4769472"/>
              <a:chExt cx="1938351" cy="1774601"/>
            </a:xfrm>
          </p:grpSpPr>
          <p:sp>
            <p:nvSpPr>
              <p:cNvPr id="24" name="Oval Callout 23">
                <a:extLst>
                  <a:ext uri="{FF2B5EF4-FFF2-40B4-BE49-F238E27FC236}">
                    <a16:creationId xmlns:a16="http://schemas.microsoft.com/office/drawing/2014/main" id="{07079CAE-557E-C847-97F9-C38DABD14026}"/>
                  </a:ext>
                </a:extLst>
              </p:cNvPr>
              <p:cNvSpPr/>
              <p:nvPr/>
            </p:nvSpPr>
            <p:spPr>
              <a:xfrm>
                <a:off x="1754909" y="4769472"/>
                <a:ext cx="1938351" cy="1774601"/>
              </a:xfrm>
              <a:prstGeom prst="wedgeEllipseCallout">
                <a:avLst>
                  <a:gd name="adj1" fmla="val 63003"/>
                  <a:gd name="adj2" fmla="val -12232"/>
                </a:avLst>
              </a:prstGeom>
              <a:noFill/>
              <a:ln w="57150">
                <a:solidFill>
                  <a:srgbClr val="FFDE57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latin typeface="Sassoon Infant 2023" panose="02000503030000020003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F58D0F-8EA5-0242-AF67-006758AA9BE9}"/>
                  </a:ext>
                </a:extLst>
              </p:cNvPr>
              <p:cNvSpPr txBox="1"/>
              <p:nvPr/>
            </p:nvSpPr>
            <p:spPr>
              <a:xfrm>
                <a:off x="1928232" y="5212048"/>
                <a:ext cx="15974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Infant 2023" panose="02000503030000020003" pitchFamily="2" charset="0"/>
                  </a:rPr>
                  <a:t>There are    more words with one syllable.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5157875-F149-D840-B5B4-E7C02F571BD6}"/>
              </a:ext>
            </a:extLst>
          </p:cNvPr>
          <p:cNvSpPr txBox="1"/>
          <p:nvPr/>
        </p:nvSpPr>
        <p:spPr>
          <a:xfrm>
            <a:off x="5047996" y="5348467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F139C4"/>
                </a:solidFill>
                <a:latin typeface="Sassoon Infant 2023" panose="02000503030000020003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3CE3C-6830-CA42-935B-97CAD95A7905}"/>
              </a:ext>
            </a:extLst>
          </p:cNvPr>
          <p:cNvSpPr txBox="1"/>
          <p:nvPr/>
        </p:nvSpPr>
        <p:spPr>
          <a:xfrm>
            <a:off x="6531467" y="5348467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20D160"/>
                </a:solidFill>
                <a:latin typeface="Sassoon Infant 2023" panose="02000503030000020003" pitchFamily="2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C1A9C2-D024-BCC6-0721-96595364034C}"/>
              </a:ext>
            </a:extLst>
          </p:cNvPr>
          <p:cNvGrpSpPr/>
          <p:nvPr/>
        </p:nvGrpSpPr>
        <p:grpSpPr>
          <a:xfrm>
            <a:off x="1136694" y="2061657"/>
            <a:ext cx="10056466" cy="2556181"/>
            <a:chOff x="1136694" y="2061657"/>
            <a:chExt cx="10056466" cy="2556181"/>
          </a:xfrm>
        </p:grpSpPr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3E97954E-A530-BC1B-DBBF-7D7228CCEB85}"/>
                </a:ext>
              </a:extLst>
            </p:cNvPr>
            <p:cNvSpPr txBox="1"/>
            <p:nvPr/>
          </p:nvSpPr>
          <p:spPr>
            <a:xfrm>
              <a:off x="3280276" y="2061657"/>
              <a:ext cx="993220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shirt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29" name="Text Placeholder 1">
              <a:extLst>
                <a:ext uri="{FF2B5EF4-FFF2-40B4-BE49-F238E27FC236}">
                  <a16:creationId xmlns:a16="http://schemas.microsoft.com/office/drawing/2014/main" id="{7B4891CA-CBC4-FD8E-EFA6-0851F9BF50B3}"/>
                </a:ext>
              </a:extLst>
            </p:cNvPr>
            <p:cNvSpPr txBox="1"/>
            <p:nvPr/>
          </p:nvSpPr>
          <p:spPr>
            <a:xfrm>
              <a:off x="7857586" y="2061657"/>
              <a:ext cx="1135886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shine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B604F8FB-1780-CE73-9822-0F54AFFB390B}"/>
                </a:ext>
              </a:extLst>
            </p:cNvPr>
            <p:cNvSpPr txBox="1"/>
            <p:nvPr/>
          </p:nvSpPr>
          <p:spPr>
            <a:xfrm>
              <a:off x="1136694" y="2061657"/>
              <a:ext cx="1294583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cheap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EB7B51C2-AC81-18AD-6EB8-94B73AD27DEB}"/>
                </a:ext>
              </a:extLst>
            </p:cNvPr>
            <p:cNvSpPr txBox="1"/>
            <p:nvPr/>
          </p:nvSpPr>
          <p:spPr>
            <a:xfrm>
              <a:off x="5101656" y="4111930"/>
              <a:ext cx="1988684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cheat</a:t>
              </a:r>
              <a:r>
                <a:rPr lang="en-GB" sz="4000" b="1" dirty="0" err="1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|</a:t>
              </a:r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ing</a:t>
              </a:r>
              <a:endParaRPr sz="4000" dirty="0">
                <a:solidFill>
                  <a:srgbClr val="20D1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9444C706-D5D0-5AA1-B279-BE5E0AB6B8C3}"/>
                </a:ext>
              </a:extLst>
            </p:cNvPr>
            <p:cNvSpPr txBox="1"/>
            <p:nvPr/>
          </p:nvSpPr>
          <p:spPr>
            <a:xfrm>
              <a:off x="2312051" y="3072622"/>
              <a:ext cx="1100620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chirp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2153D7D8-059A-4FC0-49DF-FF35B81E49C3}"/>
                </a:ext>
              </a:extLst>
            </p:cNvPr>
            <p:cNvSpPr txBox="1"/>
            <p:nvPr/>
          </p:nvSpPr>
          <p:spPr>
            <a:xfrm>
              <a:off x="5101656" y="2061657"/>
              <a:ext cx="1927770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think</a:t>
              </a:r>
              <a:r>
                <a:rPr lang="en-GB" sz="4000" b="1" dirty="0" err="1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|</a:t>
              </a:r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ing</a:t>
              </a:r>
              <a:endParaRPr sz="4000" dirty="0">
                <a:solidFill>
                  <a:srgbClr val="20D1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348B9533-AB46-8CD1-221A-363B5A0349EC}"/>
                </a:ext>
              </a:extLst>
            </p:cNvPr>
            <p:cNvSpPr txBox="1"/>
            <p:nvPr/>
          </p:nvSpPr>
          <p:spPr>
            <a:xfrm>
              <a:off x="8543560" y="3072622"/>
              <a:ext cx="1200006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thorn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5" name="Text Placeholder 1">
              <a:extLst>
                <a:ext uri="{FF2B5EF4-FFF2-40B4-BE49-F238E27FC236}">
                  <a16:creationId xmlns:a16="http://schemas.microsoft.com/office/drawing/2014/main" id="{9B38873A-AAFC-F2E3-730A-9DFC1FFDE223}"/>
                </a:ext>
              </a:extLst>
            </p:cNvPr>
            <p:cNvSpPr txBox="1"/>
            <p:nvPr/>
          </p:nvSpPr>
          <p:spPr>
            <a:xfrm>
              <a:off x="6503794" y="3072622"/>
              <a:ext cx="1300995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whale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FFE8CEE6-2335-0B08-F9B2-E3A0585C1316}"/>
                </a:ext>
              </a:extLst>
            </p:cNvPr>
            <p:cNvSpPr txBox="1"/>
            <p:nvPr/>
          </p:nvSpPr>
          <p:spPr>
            <a:xfrm>
              <a:off x="4130603" y="3072622"/>
              <a:ext cx="1655259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short</a:t>
              </a:r>
              <a:r>
                <a:rPr lang="en-GB" sz="4000" b="1" dirty="0" err="1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|</a:t>
              </a:r>
              <a:r>
                <a:rPr lang="en-GB" sz="4000" dirty="0" err="1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ly</a:t>
              </a:r>
              <a:endParaRPr sz="4000" dirty="0">
                <a:solidFill>
                  <a:srgbClr val="20D1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74B9E97A-472B-B486-0AD4-3228EACC8C1C}"/>
                </a:ext>
              </a:extLst>
            </p:cNvPr>
            <p:cNvSpPr txBox="1"/>
            <p:nvPr/>
          </p:nvSpPr>
          <p:spPr>
            <a:xfrm>
              <a:off x="9842471" y="2061657"/>
              <a:ext cx="1350689" cy="505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 anchor="ctr">
              <a:spAutoFit/>
            </a:bodyPr>
            <a:lstStyle>
              <a:lvl1pPr algn="ctr">
                <a:lnSpc>
                  <a:spcPts val="2700"/>
                </a:lnSpc>
                <a:defRPr sz="28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lang="en-GB" sz="4000" dirty="0">
                  <a:solidFill>
                    <a:srgbClr val="F139C4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wheat</a:t>
              </a:r>
              <a:endParaRPr sz="4000" dirty="0">
                <a:solidFill>
                  <a:srgbClr val="F139C4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06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917D1-9978-AFDC-FD12-8247698DF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‘shine’?</a:t>
            </a:r>
          </a:p>
          <a:p>
            <a:r>
              <a:rPr lang="en-US" dirty="0"/>
              <a:t>How many sounds do you hear?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1.8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9B465B5-84C1-5293-37CF-7DED9377D961}"/>
              </a:ext>
            </a:extLst>
          </p:cNvPr>
          <p:cNvSpPr txBox="1"/>
          <p:nvPr/>
        </p:nvSpPr>
        <p:spPr>
          <a:xfrm>
            <a:off x="5214106" y="2052498"/>
            <a:ext cx="181235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C1C2D36C-D217-5D13-CAD8-81115F0066EF}"/>
              </a:ext>
            </a:extLst>
          </p:cNvPr>
          <p:cNvSpPr txBox="1"/>
          <p:nvPr/>
        </p:nvSpPr>
        <p:spPr>
          <a:xfrm>
            <a:off x="2523331" y="4411450"/>
            <a:ext cx="191815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9B12F0E2-8AA6-C602-5A36-A9F4F5276BF4}"/>
              </a:ext>
            </a:extLst>
          </p:cNvPr>
          <p:cNvSpPr txBox="1"/>
          <p:nvPr/>
        </p:nvSpPr>
        <p:spPr>
          <a:xfrm>
            <a:off x="5117067" y="4411450"/>
            <a:ext cx="208486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EAB802A1-B61C-2AF0-EB59-C380FC8AAA40}"/>
              </a:ext>
            </a:extLst>
          </p:cNvPr>
          <p:cNvSpPr txBox="1"/>
          <p:nvPr/>
        </p:nvSpPr>
        <p:spPr>
          <a:xfrm>
            <a:off x="7761854" y="4411450"/>
            <a:ext cx="241027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5" name="Rectangle 42">
            <a:extLst>
              <a:ext uri="{FF2B5EF4-FFF2-40B4-BE49-F238E27FC236}">
                <a16:creationId xmlns:a16="http://schemas.microsoft.com/office/drawing/2014/main" id="{43272DBF-96E6-60B8-186E-52F0045D028C}"/>
              </a:ext>
            </a:extLst>
          </p:cNvPr>
          <p:cNvSpPr txBox="1"/>
          <p:nvPr/>
        </p:nvSpPr>
        <p:spPr>
          <a:xfrm>
            <a:off x="5650065" y="3332093"/>
            <a:ext cx="10188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3 sounds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71F29-F7CC-F512-6BC6-E80AEE3F9156}"/>
              </a:ext>
            </a:extLst>
          </p:cNvPr>
          <p:cNvGrpSpPr/>
          <p:nvPr/>
        </p:nvGrpSpPr>
        <p:grpSpPr>
          <a:xfrm>
            <a:off x="471815" y="2077898"/>
            <a:ext cx="3821311" cy="3109353"/>
            <a:chOff x="391959" y="2809239"/>
            <a:chExt cx="3821311" cy="3109353"/>
          </a:xfrm>
        </p:grpSpPr>
        <p:pic>
          <p:nvPicPr>
            <p:cNvPr id="26" name="Picture 19" descr="Picture 19">
              <a:extLst>
                <a:ext uri="{FF2B5EF4-FFF2-40B4-BE49-F238E27FC236}">
                  <a16:creationId xmlns:a16="http://schemas.microsoft.com/office/drawing/2014/main" id="{29C58169-CB2B-D95A-0707-1851E7F4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959" y="4118589"/>
              <a:ext cx="1256783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ACDE67A0-272A-C27D-E809-3505628759E0}"/>
                </a:ext>
              </a:extLst>
            </p:cNvPr>
            <p:cNvSpPr/>
            <p:nvPr/>
          </p:nvSpPr>
          <p:spPr>
            <a:xfrm>
              <a:off x="1666291" y="2809239"/>
              <a:ext cx="2546979" cy="1477954"/>
            </a:xfrm>
            <a:prstGeom prst="wedgeRoundRectCallout">
              <a:avLst>
                <a:gd name="adj1" fmla="val -43497"/>
                <a:gd name="adj2" fmla="val 82168"/>
                <a:gd name="adj3" fmla="val 16667"/>
              </a:avLst>
            </a:pr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80DCDBB0-A98B-F9C0-695D-142EC55AA528}"/>
                </a:ext>
              </a:extLst>
            </p:cNvPr>
            <p:cNvSpPr txBox="1"/>
            <p:nvPr/>
          </p:nvSpPr>
          <p:spPr>
            <a:xfrm>
              <a:off x="1721554" y="2939363"/>
              <a:ext cx="2446636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Your turn. Can you sound out these words? Where do the sound buttons go?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44D046-238C-E9B0-04F4-8A0D303EA214}"/>
              </a:ext>
            </a:extLst>
          </p:cNvPr>
          <p:cNvGrpSpPr/>
          <p:nvPr/>
        </p:nvGrpSpPr>
        <p:grpSpPr>
          <a:xfrm>
            <a:off x="7886718" y="1855668"/>
            <a:ext cx="3686830" cy="4184552"/>
            <a:chOff x="7331718" y="1801267"/>
            <a:chExt cx="3686830" cy="4184552"/>
          </a:xfrm>
        </p:grpSpPr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7957481C-B013-4E2E-FFE7-340F804D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3454" y="4185816"/>
              <a:ext cx="845094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AE96E7AB-FE9B-1540-E182-BA5E9F4C2656}"/>
                </a:ext>
              </a:extLst>
            </p:cNvPr>
            <p:cNvSpPr/>
            <p:nvPr/>
          </p:nvSpPr>
          <p:spPr>
            <a:xfrm>
              <a:off x="7331718" y="1801267"/>
              <a:ext cx="3017336" cy="2339100"/>
            </a:xfrm>
            <a:prstGeom prst="wedgeRoundRectCallout">
              <a:avLst>
                <a:gd name="adj1" fmla="val 38946"/>
                <a:gd name="adj2" fmla="val 66594"/>
                <a:gd name="adj3" fmla="val 16667"/>
              </a:avLst>
            </a:prstGeom>
            <a:noFill/>
            <a:ln w="381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1F41E08B-864D-0080-76A9-56DD31C84973}"/>
                </a:ext>
              </a:extLst>
            </p:cNvPr>
            <p:cNvSpPr txBox="1"/>
            <p:nvPr/>
          </p:nvSpPr>
          <p:spPr>
            <a:xfrm>
              <a:off x="7541205" y="1948149"/>
              <a:ext cx="2632249" cy="2339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We can use sound buttons to help us sound out words. Draw a dot below each single letter sound and a line when multiple letters make one sound. A split digraph is represented by underlined letters joined by a curved line.</a:t>
              </a:r>
              <a:endParaRPr lang="en-US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endPara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737200-DA80-0FD8-4211-5AF96C6A6729}"/>
              </a:ext>
            </a:extLst>
          </p:cNvPr>
          <p:cNvGrpSpPr/>
          <p:nvPr/>
        </p:nvGrpSpPr>
        <p:grpSpPr>
          <a:xfrm>
            <a:off x="5293900" y="2752485"/>
            <a:ext cx="1621968" cy="507897"/>
            <a:chOff x="5273795" y="2748376"/>
            <a:chExt cx="1621968" cy="507897"/>
          </a:xfrm>
        </p:grpSpPr>
        <p:sp>
          <p:nvSpPr>
            <p:cNvPr id="27" name="Rectangle 50">
              <a:extLst>
                <a:ext uri="{FF2B5EF4-FFF2-40B4-BE49-F238E27FC236}">
                  <a16:creationId xmlns:a16="http://schemas.microsoft.com/office/drawing/2014/main" id="{0998A976-2191-D028-9F12-B164DD021683}"/>
                </a:ext>
              </a:extLst>
            </p:cNvPr>
            <p:cNvSpPr/>
            <p:nvPr/>
          </p:nvSpPr>
          <p:spPr>
            <a:xfrm>
              <a:off x="5273795" y="2927490"/>
              <a:ext cx="684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213E0A-693D-3510-ECFF-9A7B7AB5BED1}"/>
                </a:ext>
              </a:extLst>
            </p:cNvPr>
            <p:cNvSpPr/>
            <p:nvPr/>
          </p:nvSpPr>
          <p:spPr>
            <a:xfrm flipV="1">
              <a:off x="6021136" y="2928773"/>
              <a:ext cx="180000" cy="108000"/>
            </a:xfrm>
            <a:prstGeom prst="rect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264861-90D7-2CF0-B876-AECA57FF4054}"/>
                </a:ext>
              </a:extLst>
            </p:cNvPr>
            <p:cNvSpPr/>
            <p:nvPr/>
          </p:nvSpPr>
          <p:spPr>
            <a:xfrm flipV="1">
              <a:off x="6661882" y="2928773"/>
              <a:ext cx="233881" cy="108000"/>
            </a:xfrm>
            <a:prstGeom prst="rect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7885ECD2-B180-1E25-EFA7-28561CF2B609}"/>
                </a:ext>
              </a:extLst>
            </p:cNvPr>
            <p:cNvSpPr/>
            <p:nvPr/>
          </p:nvSpPr>
          <p:spPr>
            <a:xfrm rot="10800000">
              <a:off x="6085348" y="2748376"/>
              <a:ext cx="710427" cy="507897"/>
            </a:xfrm>
            <a:prstGeom prst="blockArc">
              <a:avLst>
                <a:gd name="adj1" fmla="val 10839200"/>
                <a:gd name="adj2" fmla="val 135885"/>
                <a:gd name="adj3" fmla="val 8708"/>
              </a:avLst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6205674E-DBE7-64A6-0CDF-2A9ACC5BA771}"/>
              </a:ext>
            </a:extLst>
          </p:cNvPr>
          <p:cNvSpPr/>
          <p:nvPr/>
        </p:nvSpPr>
        <p:spPr>
          <a:xfrm flipV="1">
            <a:off x="6348755" y="2931599"/>
            <a:ext cx="108000" cy="108000"/>
          </a:xfrm>
          <a:prstGeom prst="ellipse">
            <a:avLst/>
          </a:prstGeom>
          <a:solidFill>
            <a:srgbClr val="3372DC"/>
          </a:solidFill>
          <a:ln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3E0B35-0C7D-D823-03FF-8FD88FC89F4B}"/>
              </a:ext>
            </a:extLst>
          </p:cNvPr>
          <p:cNvSpPr/>
          <p:nvPr/>
        </p:nvSpPr>
        <p:spPr>
          <a:xfrm>
            <a:off x="2991126" y="5992924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3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5FF1D0-397B-42B2-7E10-B6C700A131FC}"/>
              </a:ext>
            </a:extLst>
          </p:cNvPr>
          <p:cNvSpPr/>
          <p:nvPr/>
        </p:nvSpPr>
        <p:spPr>
          <a:xfrm>
            <a:off x="5685018" y="6001773"/>
            <a:ext cx="1016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3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96E4DA-9DB1-E9A7-F35C-3B9969CA6620}"/>
              </a:ext>
            </a:extLst>
          </p:cNvPr>
          <p:cNvSpPr/>
          <p:nvPr/>
        </p:nvSpPr>
        <p:spPr>
          <a:xfrm>
            <a:off x="8458677" y="5992924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5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A8693AE-762D-77C2-11FE-D7F050AE5A75}"/>
              </a:ext>
            </a:extLst>
          </p:cNvPr>
          <p:cNvGrpSpPr/>
          <p:nvPr/>
        </p:nvGrpSpPr>
        <p:grpSpPr>
          <a:xfrm>
            <a:off x="5266284" y="5357288"/>
            <a:ext cx="1854797" cy="536601"/>
            <a:chOff x="5224366" y="2719668"/>
            <a:chExt cx="1854797" cy="536601"/>
          </a:xfrm>
        </p:grpSpPr>
        <p:sp>
          <p:nvSpPr>
            <p:cNvPr id="65" name="Rectangle 50">
              <a:extLst>
                <a:ext uri="{FF2B5EF4-FFF2-40B4-BE49-F238E27FC236}">
                  <a16:creationId xmlns:a16="http://schemas.microsoft.com/office/drawing/2014/main" id="{06323426-C04E-BD29-8F24-5B2988F58F1E}"/>
                </a:ext>
              </a:extLst>
            </p:cNvPr>
            <p:cNvSpPr/>
            <p:nvPr/>
          </p:nvSpPr>
          <p:spPr>
            <a:xfrm>
              <a:off x="5224366" y="2900045"/>
              <a:ext cx="864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F2BB5A5-1C72-125C-638A-0275B2AF404C}"/>
                </a:ext>
              </a:extLst>
            </p:cNvPr>
            <p:cNvSpPr/>
            <p:nvPr/>
          </p:nvSpPr>
          <p:spPr>
            <a:xfrm flipV="1">
              <a:off x="6198836" y="2900044"/>
              <a:ext cx="324000" cy="105473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FB0D47F-E82A-A346-217A-BD8EDE786EBD}"/>
                </a:ext>
              </a:extLst>
            </p:cNvPr>
            <p:cNvSpPr/>
            <p:nvPr/>
          </p:nvSpPr>
          <p:spPr>
            <a:xfrm flipV="1">
              <a:off x="6796719" y="2900044"/>
              <a:ext cx="282444" cy="102954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DBC95026-90CD-E12D-545A-53CCBDACD0F4}"/>
                </a:ext>
              </a:extLst>
            </p:cNvPr>
            <p:cNvSpPr/>
            <p:nvPr/>
          </p:nvSpPr>
          <p:spPr>
            <a:xfrm rot="10800000">
              <a:off x="6337493" y="2719668"/>
              <a:ext cx="612001" cy="536601"/>
            </a:xfrm>
            <a:prstGeom prst="blockArc">
              <a:avLst>
                <a:gd name="adj1" fmla="val 10839200"/>
                <a:gd name="adj2" fmla="val 135885"/>
                <a:gd name="adj3" fmla="val 8708"/>
              </a:avLst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F9C97F30-9E62-F018-5ACF-22FB1CF6CEBF}"/>
              </a:ext>
            </a:extLst>
          </p:cNvPr>
          <p:cNvSpPr/>
          <p:nvPr/>
        </p:nvSpPr>
        <p:spPr>
          <a:xfrm flipV="1">
            <a:off x="6650442" y="5537664"/>
            <a:ext cx="108000" cy="108000"/>
          </a:xfrm>
          <a:prstGeom prst="ellipse">
            <a:avLst/>
          </a:prstGeom>
          <a:solidFill>
            <a:srgbClr val="3372DC"/>
          </a:solidFill>
          <a:ln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5185D2D-13CE-E115-3B46-D9CB578E3A78}"/>
              </a:ext>
            </a:extLst>
          </p:cNvPr>
          <p:cNvGrpSpPr/>
          <p:nvPr/>
        </p:nvGrpSpPr>
        <p:grpSpPr>
          <a:xfrm>
            <a:off x="7820653" y="5527849"/>
            <a:ext cx="2173311" cy="120148"/>
            <a:chOff x="7390517" y="5470675"/>
            <a:chExt cx="2173311" cy="12014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2238FD2-5862-2F93-976C-7B767B5713ED}"/>
                </a:ext>
              </a:extLst>
            </p:cNvPr>
            <p:cNvGrpSpPr/>
            <p:nvPr/>
          </p:nvGrpSpPr>
          <p:grpSpPr>
            <a:xfrm>
              <a:off x="7390517" y="5477965"/>
              <a:ext cx="1402794" cy="106784"/>
              <a:chOff x="7227927" y="5641980"/>
              <a:chExt cx="1402794" cy="106784"/>
            </a:xfrm>
          </p:grpSpPr>
          <p:sp>
            <p:nvSpPr>
              <p:cNvPr id="74" name="Rectangle 50">
                <a:extLst>
                  <a:ext uri="{FF2B5EF4-FFF2-40B4-BE49-F238E27FC236}">
                    <a16:creationId xmlns:a16="http://schemas.microsoft.com/office/drawing/2014/main" id="{2F05727F-C825-3102-273A-06AD05DD06FC}"/>
                  </a:ext>
                </a:extLst>
              </p:cNvPr>
              <p:cNvSpPr/>
              <p:nvPr/>
            </p:nvSpPr>
            <p:spPr>
              <a:xfrm>
                <a:off x="7227927" y="5641980"/>
                <a:ext cx="731261" cy="106784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72" name="Rectangle 50">
                <a:extLst>
                  <a:ext uri="{FF2B5EF4-FFF2-40B4-BE49-F238E27FC236}">
                    <a16:creationId xmlns:a16="http://schemas.microsoft.com/office/drawing/2014/main" id="{82DD2846-E4A5-A1D1-313C-CFA0AC8ACE9F}"/>
                  </a:ext>
                </a:extLst>
              </p:cNvPr>
              <p:cNvSpPr/>
              <p:nvPr/>
            </p:nvSpPr>
            <p:spPr>
              <a:xfrm>
                <a:off x="8025900" y="5641980"/>
                <a:ext cx="604821" cy="106784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77" name="Oval 49">
              <a:extLst>
                <a:ext uri="{FF2B5EF4-FFF2-40B4-BE49-F238E27FC236}">
                  <a16:creationId xmlns:a16="http://schemas.microsoft.com/office/drawing/2014/main" id="{3935B973-ADD4-2E7F-14BB-BA4911328AE8}"/>
                </a:ext>
              </a:extLst>
            </p:cNvPr>
            <p:cNvSpPr/>
            <p:nvPr/>
          </p:nvSpPr>
          <p:spPr>
            <a:xfrm>
              <a:off x="9443680" y="5470675"/>
              <a:ext cx="120148" cy="120148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" name="Oval 49">
              <a:extLst>
                <a:ext uri="{FF2B5EF4-FFF2-40B4-BE49-F238E27FC236}">
                  <a16:creationId xmlns:a16="http://schemas.microsoft.com/office/drawing/2014/main" id="{FA75E1F7-1D61-A7FF-3D70-BD3AEBF44357}"/>
                </a:ext>
              </a:extLst>
            </p:cNvPr>
            <p:cNvSpPr/>
            <p:nvPr/>
          </p:nvSpPr>
          <p:spPr>
            <a:xfrm>
              <a:off x="9167455" y="5470675"/>
              <a:ext cx="120148" cy="120148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7" name="Oval 49">
              <a:extLst>
                <a:ext uri="{FF2B5EF4-FFF2-40B4-BE49-F238E27FC236}">
                  <a16:creationId xmlns:a16="http://schemas.microsoft.com/office/drawing/2014/main" id="{CC86BBF2-0681-11F2-527D-71AA4DF91119}"/>
                </a:ext>
              </a:extLst>
            </p:cNvPr>
            <p:cNvSpPr/>
            <p:nvPr/>
          </p:nvSpPr>
          <p:spPr>
            <a:xfrm>
              <a:off x="8922980" y="5470675"/>
              <a:ext cx="120148" cy="120148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0C8819C-E5D5-2F8E-9E67-F47FD62824D2}"/>
              </a:ext>
            </a:extLst>
          </p:cNvPr>
          <p:cNvGrpSpPr/>
          <p:nvPr/>
        </p:nvGrpSpPr>
        <p:grpSpPr>
          <a:xfrm>
            <a:off x="2595238" y="5532618"/>
            <a:ext cx="1658355" cy="118607"/>
            <a:chOff x="2595238" y="5457168"/>
            <a:chExt cx="1658355" cy="11860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BE453C1-B290-13C7-A34E-AB4CA1ADA663}"/>
                </a:ext>
              </a:extLst>
            </p:cNvPr>
            <p:cNvGrpSpPr/>
            <p:nvPr/>
          </p:nvGrpSpPr>
          <p:grpSpPr>
            <a:xfrm>
              <a:off x="2595238" y="5457168"/>
              <a:ext cx="1658355" cy="118607"/>
              <a:chOff x="2125422" y="5561189"/>
              <a:chExt cx="1658355" cy="118607"/>
            </a:xfrm>
          </p:grpSpPr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A8819DF9-AF66-31F1-2CFB-793E5BBE1CEF}"/>
                  </a:ext>
                </a:extLst>
              </p:cNvPr>
              <p:cNvSpPr/>
              <p:nvPr/>
            </p:nvSpPr>
            <p:spPr>
              <a:xfrm>
                <a:off x="2125422" y="5563710"/>
                <a:ext cx="666499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81" name="Oval 49">
                <a:extLst>
                  <a:ext uri="{FF2B5EF4-FFF2-40B4-BE49-F238E27FC236}">
                    <a16:creationId xmlns:a16="http://schemas.microsoft.com/office/drawing/2014/main" id="{DB1A6A78-F558-CBE5-DBBF-C07319D86728}"/>
                  </a:ext>
                </a:extLst>
              </p:cNvPr>
              <p:cNvSpPr/>
              <p:nvPr/>
            </p:nvSpPr>
            <p:spPr>
              <a:xfrm>
                <a:off x="3665170" y="5561189"/>
                <a:ext cx="118607" cy="118607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86" name="Rectangle 50">
              <a:extLst>
                <a:ext uri="{FF2B5EF4-FFF2-40B4-BE49-F238E27FC236}">
                  <a16:creationId xmlns:a16="http://schemas.microsoft.com/office/drawing/2014/main" id="{43F7A9A0-8D21-DE0E-CADC-8AD9726407CE}"/>
                </a:ext>
              </a:extLst>
            </p:cNvPr>
            <p:cNvSpPr/>
            <p:nvPr/>
          </p:nvSpPr>
          <p:spPr>
            <a:xfrm>
              <a:off x="3335161" y="5459689"/>
              <a:ext cx="612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1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4" grpId="0" animBg="1" advAuto="0"/>
      <p:bldP spid="35" grpId="0" animBg="1" advAuto="0"/>
      <p:bldP spid="75" grpId="0" animBg="1" advAuto="0"/>
      <p:bldP spid="42" grpId="0" animBg="1"/>
      <p:bldP spid="48" grpId="0"/>
      <p:bldP spid="49" grpId="0"/>
      <p:bldP spid="50" grpId="0"/>
      <p:bldP spid="69" grpId="0" animBg="1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13926</TotalTime>
  <Words>1614</Words>
  <Application>Microsoft Macintosh PowerPoint</Application>
  <PresentationFormat>Widescreen</PresentationFormat>
  <Paragraphs>398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Segoe Print</vt:lpstr>
      <vt:lpstr>Muli Regular</vt:lpstr>
      <vt:lpstr>Calibri Light</vt:lpstr>
      <vt:lpstr>Arial</vt:lpstr>
      <vt:lpstr>Sassoon Infant 2023</vt:lpstr>
      <vt:lpstr>Calibri</vt:lpstr>
      <vt:lpstr>OpenDyslexicAlta</vt:lpstr>
      <vt:lpstr>Muli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713</cp:revision>
  <cp:lastPrinted>2023-01-25T13:58:17Z</cp:lastPrinted>
  <dcterms:created xsi:type="dcterms:W3CDTF">2022-07-19T20:08:30Z</dcterms:created>
  <dcterms:modified xsi:type="dcterms:W3CDTF">2023-02-20T14:21:56Z</dcterms:modified>
</cp:coreProperties>
</file>