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09" r:id="rId3"/>
    <p:sldId id="487" r:id="rId4"/>
    <p:sldId id="504" r:id="rId5"/>
    <p:sldId id="505" r:id="rId6"/>
    <p:sldId id="395" r:id="rId7"/>
    <p:sldId id="489" r:id="rId8"/>
    <p:sldId id="490" r:id="rId9"/>
    <p:sldId id="262" r:id="rId10"/>
    <p:sldId id="263" r:id="rId11"/>
    <p:sldId id="495" r:id="rId12"/>
    <p:sldId id="496" r:id="rId13"/>
    <p:sldId id="497" r:id="rId14"/>
    <p:sldId id="498" r:id="rId15"/>
    <p:sldId id="499" r:id="rId16"/>
    <p:sldId id="500" r:id="rId17"/>
    <p:sldId id="478" r:id="rId18"/>
    <p:sldId id="270" r:id="rId19"/>
    <p:sldId id="282" r:id="rId20"/>
    <p:sldId id="491" r:id="rId21"/>
    <p:sldId id="285" r:id="rId22"/>
    <p:sldId id="501" r:id="rId23"/>
    <p:sldId id="506" r:id="rId24"/>
    <p:sldId id="509" r:id="rId25"/>
    <p:sldId id="510" r:id="rId26"/>
    <p:sldId id="492" r:id="rId27"/>
    <p:sldId id="493" r:id="rId28"/>
    <p:sldId id="503" r:id="rId29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Muli" pitchFamily="2" charset="77"/>
      <p:regular r:id="rId38"/>
      <p:bold r:id="rId39"/>
      <p:italic r:id="rId40"/>
      <p:boldItalic r:id="rId41"/>
    </p:embeddedFont>
    <p:embeddedFont>
      <p:font typeface="Muli Regular" pitchFamily="2" charset="77"/>
      <p:regular r:id="rId42"/>
      <p:bold r:id="rId43"/>
      <p:italic r:id="rId44"/>
      <p:boldItalic r:id="rId45"/>
    </p:embeddedFont>
    <p:embeddedFont>
      <p:font typeface="OpenDyslexicAlta" pitchFamily="2" charset="77"/>
      <p:regular r:id="rId46"/>
      <p:bold r:id="rId47"/>
      <p:italic r:id="rId48"/>
      <p:boldItalic r:id="rId49"/>
    </p:embeddedFont>
    <p:embeddedFont>
      <p:font typeface="Sassoon Infant 2023" panose="02000503030000020003" pitchFamily="2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E56"/>
    <a:srgbClr val="7957D5"/>
    <a:srgbClr val="FF3760"/>
    <a:srgbClr val="3373DC"/>
    <a:srgbClr val="6561FF"/>
    <a:srgbClr val="859EF3"/>
    <a:srgbClr val="F139C4"/>
    <a:srgbClr val="20D160"/>
    <a:srgbClr val="2F528F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13"/>
    <p:restoredTop sz="93073"/>
  </p:normalViewPr>
  <p:slideViewPr>
    <p:cSldViewPr snapToGrid="0" snapToObjects="1">
      <p:cViewPr varScale="1">
        <p:scale>
          <a:sx n="100" d="100"/>
          <a:sy n="100" d="100"/>
        </p:scale>
        <p:origin x="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2/8/23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2/8/23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55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04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18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7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23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83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2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44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84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30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07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61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47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31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169924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507855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3364" y="5892681"/>
            <a:ext cx="9105272" cy="54675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1619599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2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78716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79C0F05-E004-32BC-D5DD-0CB84D1814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79824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B28273E-ACB6-6AD1-C1EE-B3FCE6A6EE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4330922-88C8-E04E-97BE-FFA35E4D65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1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3873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B3F81E3-8A01-1F85-A24D-6D8302FD90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179" y="224427"/>
            <a:ext cx="1040165" cy="1089696"/>
          </a:xfrm>
          <a:prstGeom prst="rect">
            <a:avLst/>
          </a:prstGeom>
        </p:spPr>
      </p:pic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E92EC5A6-6705-5921-4B3E-4CA5792EF3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5B0DF40C-14D6-ABF3-8BF0-1062939DD9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</p:spTree>
    <p:extLst>
      <p:ext uri="{BB962C8B-B14F-4D97-AF65-F5344CB8AC3E}">
        <p14:creationId xmlns:p14="http://schemas.microsoft.com/office/powerpoint/2010/main" val="313223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8952" y="341176"/>
            <a:ext cx="1040165" cy="1089696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Infant 2023" panose="02000503030000020003" pitchFamily="2" charset="0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48478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770" y="361103"/>
            <a:ext cx="1092530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Infant 2023" panose="02000503030000020003" pitchFamily="2" charset="0"/>
            </a:endParaRP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D25F8FB2-15B5-5F07-D02D-FCD1D3F0E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134693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inuous Pro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Infant 2023" panose="02000503030000020003" pitchFamily="2" charset="0"/>
              </a:rPr>
              <a:t>1.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66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08/02/2023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65" r:id="rId6"/>
    <p:sldLayoutId id="2147483664" r:id="rId7"/>
    <p:sldLayoutId id="2147483666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18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43364" y="5253708"/>
            <a:ext cx="9105272" cy="312190"/>
          </a:xfrm>
        </p:spPr>
        <p:txBody>
          <a:bodyPr>
            <a:noAutofit/>
          </a:bodyPr>
          <a:lstStyle/>
          <a:p>
            <a:r>
              <a:rPr lang="en-GB" sz="1800" b="1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To be able to segment words into the correct syllables and phonemes</a:t>
            </a:r>
            <a:endParaRPr lang="en-US" sz="1800" b="1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5060" y="2037334"/>
            <a:ext cx="595891" cy="395155"/>
          </a:xfrm>
        </p:spPr>
        <p:txBody>
          <a:bodyPr>
            <a:no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3364" y="5591639"/>
            <a:ext cx="9105272" cy="312190"/>
          </a:xfrm>
        </p:spPr>
        <p:txBody>
          <a:bodyPr/>
          <a:lstStyle/>
          <a:p>
            <a:pPr>
              <a:defRPr>
                <a:solidFill>
                  <a:srgbClr val="1D1C1D"/>
                </a:solidFill>
              </a:defRPr>
            </a:pPr>
            <a:r>
              <a:rPr lang="en-GB" sz="1800" b="1" dirty="0"/>
              <a:t>To spell </a:t>
            </a:r>
            <a:r>
              <a:rPr lang="en-GB" sz="1800" b="1" dirty="0">
                <a:solidFill>
                  <a:srgbClr val="000000"/>
                </a:solidFill>
              </a:rPr>
              <a:t>words in the ‘-am’ and ‘-it’ families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32387" y="6009266"/>
            <a:ext cx="10127225" cy="366487"/>
          </a:xfrm>
        </p:spPr>
        <p:txBody>
          <a:bodyPr>
            <a:noAutofit/>
          </a:bodyPr>
          <a:lstStyle/>
          <a:p>
            <a:r>
              <a:rPr lang="en-GB" sz="1600" dirty="0"/>
              <a:t>This week’s words: ham, dam, ram, jam, Sam, bit, hit, kit, fit, sit</a:t>
            </a:r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8C60DE64-732A-33A7-99F0-1038065F68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Words in the ‘-am’ and ‘-it’ families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9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graphicFrame>
        <p:nvGraphicFramePr>
          <p:cNvPr id="2" name="Table">
            <a:extLst>
              <a:ext uri="{FF2B5EF4-FFF2-40B4-BE49-F238E27FC236}">
                <a16:creationId xmlns:a16="http://schemas.microsoft.com/office/drawing/2014/main" id="{6773C8BA-86F2-FCD6-9AAB-4163FEF64A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0343328"/>
              </p:ext>
            </p:extLst>
          </p:nvPr>
        </p:nvGraphicFramePr>
        <p:xfrm>
          <a:off x="404733" y="1879600"/>
          <a:ext cx="11392526" cy="4529426"/>
        </p:xfrm>
        <a:graphic>
          <a:graphicData uri="http://schemas.openxmlformats.org/drawingml/2006/table">
            <a:tbl>
              <a:tblPr firstRow="1" bandRow="1"/>
              <a:tblGrid>
                <a:gridCol w="3383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9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422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Words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Sound Buttons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My Word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kit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kit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kit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hit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hit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hit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dam</a:t>
                      </a:r>
                      <a:endParaRPr sz="28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dam</a:t>
                      </a:r>
                      <a:endParaRPr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dam</a:t>
                      </a:r>
                      <a:endParaRPr sz="24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ram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ram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ram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ham</a:t>
                      </a:r>
                      <a:endParaRPr sz="28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ham</a:t>
                      </a:r>
                      <a:endParaRPr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ham</a:t>
                      </a:r>
                      <a:endParaRPr sz="24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sit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sit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sit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" name="Group 39">
            <a:extLst>
              <a:ext uri="{FF2B5EF4-FFF2-40B4-BE49-F238E27FC236}">
                <a16:creationId xmlns:a16="http://schemas.microsoft.com/office/drawing/2014/main" id="{E4B09B86-073E-0DBB-4EE1-B0A3528F3C8C}"/>
              </a:ext>
            </a:extLst>
          </p:cNvPr>
          <p:cNvGrpSpPr/>
          <p:nvPr/>
        </p:nvGrpSpPr>
        <p:grpSpPr>
          <a:xfrm>
            <a:off x="5827979" y="2922237"/>
            <a:ext cx="466549" cy="3366163"/>
            <a:chOff x="-56318" y="53149"/>
            <a:chExt cx="466547" cy="3366162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1960FC75-57C0-EA4F-33F4-DA37A5E9E29D}"/>
                </a:ext>
              </a:extLst>
            </p:cNvPr>
            <p:cNvGrpSpPr/>
            <p:nvPr/>
          </p:nvGrpSpPr>
          <p:grpSpPr>
            <a:xfrm>
              <a:off x="73708" y="53149"/>
              <a:ext cx="295407" cy="63621"/>
              <a:chOff x="44017" y="53147"/>
              <a:chExt cx="295405" cy="63619"/>
            </a:xfrm>
          </p:grpSpPr>
          <p:grpSp>
            <p:nvGrpSpPr>
              <p:cNvPr id="39" name="Group 2">
                <a:extLst>
                  <a:ext uri="{FF2B5EF4-FFF2-40B4-BE49-F238E27FC236}">
                    <a16:creationId xmlns:a16="http://schemas.microsoft.com/office/drawing/2014/main" id="{F0FCB29D-FC03-4875-B136-3DC93913E939}"/>
                  </a:ext>
                </a:extLst>
              </p:cNvPr>
              <p:cNvGrpSpPr/>
              <p:nvPr/>
            </p:nvGrpSpPr>
            <p:grpSpPr>
              <a:xfrm>
                <a:off x="44017" y="57319"/>
                <a:ext cx="197374" cy="59447"/>
                <a:chOff x="44017" y="57318"/>
                <a:chExt cx="197373" cy="59446"/>
              </a:xfrm>
            </p:grpSpPr>
            <p:sp>
              <p:nvSpPr>
                <p:cNvPr id="43" name="Oval 12">
                  <a:extLst>
                    <a:ext uri="{FF2B5EF4-FFF2-40B4-BE49-F238E27FC236}">
                      <a16:creationId xmlns:a16="http://schemas.microsoft.com/office/drawing/2014/main" id="{07F9E991-A9C5-6A12-85BE-5ADDA41C6A46}"/>
                    </a:ext>
                  </a:extLst>
                </p:cNvPr>
                <p:cNvSpPr/>
                <p:nvPr/>
              </p:nvSpPr>
              <p:spPr>
                <a:xfrm>
                  <a:off x="44017" y="57381"/>
                  <a:ext cx="59383" cy="59383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 dirty="0"/>
                </a:p>
              </p:txBody>
            </p:sp>
            <p:sp>
              <p:nvSpPr>
                <p:cNvPr id="46" name="Oval 13">
                  <a:extLst>
                    <a:ext uri="{FF2B5EF4-FFF2-40B4-BE49-F238E27FC236}">
                      <a16:creationId xmlns:a16="http://schemas.microsoft.com/office/drawing/2014/main" id="{F438A5C8-7C64-39CF-DF2F-238C7065392C}"/>
                    </a:ext>
                  </a:extLst>
                </p:cNvPr>
                <p:cNvSpPr/>
                <p:nvPr/>
              </p:nvSpPr>
              <p:spPr>
                <a:xfrm>
                  <a:off x="182007" y="57318"/>
                  <a:ext cx="59383" cy="59381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/>
                </a:p>
              </p:txBody>
            </p:sp>
          </p:grpSp>
          <p:sp>
            <p:nvSpPr>
              <p:cNvPr id="40" name="Oval 11">
                <a:extLst>
                  <a:ext uri="{FF2B5EF4-FFF2-40B4-BE49-F238E27FC236}">
                    <a16:creationId xmlns:a16="http://schemas.microsoft.com/office/drawing/2014/main" id="{8972590E-CC08-42F2-20B0-E31E7EA96DC8}"/>
                  </a:ext>
                </a:extLst>
              </p:cNvPr>
              <p:cNvSpPr/>
              <p:nvPr/>
            </p:nvSpPr>
            <p:spPr>
              <a:xfrm>
                <a:off x="280039" y="53147"/>
                <a:ext cx="59383" cy="59383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</p:grpSp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46274909-58F0-BA77-FDC8-D95B11332EDC}"/>
                </a:ext>
              </a:extLst>
            </p:cNvPr>
            <p:cNvGrpSpPr/>
            <p:nvPr/>
          </p:nvGrpSpPr>
          <p:grpSpPr>
            <a:xfrm>
              <a:off x="76216" y="721716"/>
              <a:ext cx="292899" cy="61454"/>
              <a:chOff x="46525" y="58874"/>
              <a:chExt cx="292897" cy="61452"/>
            </a:xfrm>
          </p:grpSpPr>
          <p:grpSp>
            <p:nvGrpSpPr>
              <p:cNvPr id="35" name="Group 15">
                <a:extLst>
                  <a:ext uri="{FF2B5EF4-FFF2-40B4-BE49-F238E27FC236}">
                    <a16:creationId xmlns:a16="http://schemas.microsoft.com/office/drawing/2014/main" id="{89A61248-CCD7-6C25-4AE4-438EDC2B9DA3}"/>
                  </a:ext>
                </a:extLst>
              </p:cNvPr>
              <p:cNvGrpSpPr/>
              <p:nvPr/>
            </p:nvGrpSpPr>
            <p:grpSpPr>
              <a:xfrm>
                <a:off x="46525" y="58874"/>
                <a:ext cx="185845" cy="61452"/>
                <a:chOff x="46525" y="58873"/>
                <a:chExt cx="185844" cy="61451"/>
              </a:xfrm>
            </p:grpSpPr>
            <p:sp>
              <p:nvSpPr>
                <p:cNvPr id="37" name="Oval 17">
                  <a:extLst>
                    <a:ext uri="{FF2B5EF4-FFF2-40B4-BE49-F238E27FC236}">
                      <a16:creationId xmlns:a16="http://schemas.microsoft.com/office/drawing/2014/main" id="{1DACA506-F96D-3F37-0B36-442636C9FEE7}"/>
                    </a:ext>
                  </a:extLst>
                </p:cNvPr>
                <p:cNvSpPr/>
                <p:nvPr/>
              </p:nvSpPr>
              <p:spPr>
                <a:xfrm>
                  <a:off x="46525" y="58873"/>
                  <a:ext cx="59383" cy="59383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/>
                </a:p>
              </p:txBody>
            </p:sp>
            <p:sp>
              <p:nvSpPr>
                <p:cNvPr id="38" name="Oval 18">
                  <a:extLst>
                    <a:ext uri="{FF2B5EF4-FFF2-40B4-BE49-F238E27FC236}">
                      <a16:creationId xmlns:a16="http://schemas.microsoft.com/office/drawing/2014/main" id="{70325637-B19F-2D3C-2F55-0FD1CB734361}"/>
                    </a:ext>
                  </a:extLst>
                </p:cNvPr>
                <p:cNvSpPr/>
                <p:nvPr/>
              </p:nvSpPr>
              <p:spPr>
                <a:xfrm>
                  <a:off x="172986" y="60943"/>
                  <a:ext cx="59383" cy="59381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/>
                </a:p>
              </p:txBody>
            </p:sp>
          </p:grpSp>
          <p:sp>
            <p:nvSpPr>
              <p:cNvPr id="36" name="Oval 16">
                <a:extLst>
                  <a:ext uri="{FF2B5EF4-FFF2-40B4-BE49-F238E27FC236}">
                    <a16:creationId xmlns:a16="http://schemas.microsoft.com/office/drawing/2014/main" id="{D8A0C549-3535-8BDA-0B16-E46272691473}"/>
                  </a:ext>
                </a:extLst>
              </p:cNvPr>
              <p:cNvSpPr/>
              <p:nvPr/>
            </p:nvSpPr>
            <p:spPr>
              <a:xfrm>
                <a:off x="280039" y="59382"/>
                <a:ext cx="59383" cy="59383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</p:grpSp>
        <p:grpSp>
          <p:nvGrpSpPr>
            <p:cNvPr id="9" name="Group 19">
              <a:extLst>
                <a:ext uri="{FF2B5EF4-FFF2-40B4-BE49-F238E27FC236}">
                  <a16:creationId xmlns:a16="http://schemas.microsoft.com/office/drawing/2014/main" id="{8000F11A-346C-F967-52A2-A6C5EC6CBFC4}"/>
                </a:ext>
              </a:extLst>
            </p:cNvPr>
            <p:cNvGrpSpPr/>
            <p:nvPr/>
          </p:nvGrpSpPr>
          <p:grpSpPr>
            <a:xfrm>
              <a:off x="-54970" y="1386808"/>
              <a:ext cx="465199" cy="60274"/>
              <a:chOff x="-54970" y="11667"/>
              <a:chExt cx="465197" cy="60272"/>
            </a:xfrm>
          </p:grpSpPr>
          <p:grpSp>
            <p:nvGrpSpPr>
              <p:cNvPr id="26" name="Group 20">
                <a:extLst>
                  <a:ext uri="{FF2B5EF4-FFF2-40B4-BE49-F238E27FC236}">
                    <a16:creationId xmlns:a16="http://schemas.microsoft.com/office/drawing/2014/main" id="{F224A209-6BB1-CD4A-2959-34E63E615E1C}"/>
                  </a:ext>
                </a:extLst>
              </p:cNvPr>
              <p:cNvGrpSpPr/>
              <p:nvPr/>
            </p:nvGrpSpPr>
            <p:grpSpPr>
              <a:xfrm>
                <a:off x="-54970" y="11667"/>
                <a:ext cx="247444" cy="59759"/>
                <a:chOff x="-54970" y="11667"/>
                <a:chExt cx="247443" cy="59758"/>
              </a:xfrm>
            </p:grpSpPr>
            <p:sp>
              <p:nvSpPr>
                <p:cNvPr id="28" name="Oval 22">
                  <a:extLst>
                    <a:ext uri="{FF2B5EF4-FFF2-40B4-BE49-F238E27FC236}">
                      <a16:creationId xmlns:a16="http://schemas.microsoft.com/office/drawing/2014/main" id="{18D101A8-D3B5-BE2E-00C9-E3724B20598C}"/>
                    </a:ext>
                  </a:extLst>
                </p:cNvPr>
                <p:cNvSpPr/>
                <p:nvPr/>
              </p:nvSpPr>
              <p:spPr>
                <a:xfrm>
                  <a:off x="-54970" y="12042"/>
                  <a:ext cx="59383" cy="59383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/>
                </a:p>
              </p:txBody>
            </p:sp>
            <p:sp>
              <p:nvSpPr>
                <p:cNvPr id="29" name="Oval 23">
                  <a:extLst>
                    <a:ext uri="{FF2B5EF4-FFF2-40B4-BE49-F238E27FC236}">
                      <a16:creationId xmlns:a16="http://schemas.microsoft.com/office/drawing/2014/main" id="{E64887B6-F26C-E7D1-34A5-05F057981E47}"/>
                    </a:ext>
                  </a:extLst>
                </p:cNvPr>
                <p:cNvSpPr/>
                <p:nvPr/>
              </p:nvSpPr>
              <p:spPr>
                <a:xfrm>
                  <a:off x="133090" y="11667"/>
                  <a:ext cx="59383" cy="59381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/>
                </a:p>
              </p:txBody>
            </p:sp>
          </p:grpSp>
          <p:sp>
            <p:nvSpPr>
              <p:cNvPr id="27" name="Oval 21">
                <a:extLst>
                  <a:ext uri="{FF2B5EF4-FFF2-40B4-BE49-F238E27FC236}">
                    <a16:creationId xmlns:a16="http://schemas.microsoft.com/office/drawing/2014/main" id="{0FCBA0B8-6F0F-6247-1AE1-E9E02CB21B72}"/>
                  </a:ext>
                </a:extLst>
              </p:cNvPr>
              <p:cNvSpPr/>
              <p:nvPr/>
            </p:nvSpPr>
            <p:spPr>
              <a:xfrm>
                <a:off x="350844" y="12556"/>
                <a:ext cx="59383" cy="59383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</p:grpSp>
        <p:grpSp>
          <p:nvGrpSpPr>
            <p:cNvPr id="10" name="Group 24">
              <a:extLst>
                <a:ext uri="{FF2B5EF4-FFF2-40B4-BE49-F238E27FC236}">
                  <a16:creationId xmlns:a16="http://schemas.microsoft.com/office/drawing/2014/main" id="{2301E36E-7C52-0E09-132E-ACB33AAA7050}"/>
                </a:ext>
              </a:extLst>
            </p:cNvPr>
            <p:cNvGrpSpPr/>
            <p:nvPr/>
          </p:nvGrpSpPr>
          <p:grpSpPr>
            <a:xfrm>
              <a:off x="-56318" y="2048577"/>
              <a:ext cx="424215" cy="59391"/>
              <a:chOff x="-86009" y="10596"/>
              <a:chExt cx="424213" cy="59389"/>
            </a:xfrm>
          </p:grpSpPr>
          <p:grpSp>
            <p:nvGrpSpPr>
              <p:cNvPr id="22" name="Group 25">
                <a:extLst>
                  <a:ext uri="{FF2B5EF4-FFF2-40B4-BE49-F238E27FC236}">
                    <a16:creationId xmlns:a16="http://schemas.microsoft.com/office/drawing/2014/main" id="{233A3D62-90BB-96BE-AD5E-DCA7B0E03630}"/>
                  </a:ext>
                </a:extLst>
              </p:cNvPr>
              <p:cNvGrpSpPr/>
              <p:nvPr/>
            </p:nvGrpSpPr>
            <p:grpSpPr>
              <a:xfrm>
                <a:off x="-86009" y="10596"/>
                <a:ext cx="215529" cy="59389"/>
                <a:chOff x="-86009" y="10596"/>
                <a:chExt cx="215528" cy="59388"/>
              </a:xfrm>
            </p:grpSpPr>
            <p:sp>
              <p:nvSpPr>
                <p:cNvPr id="24" name="Oval 27">
                  <a:extLst>
                    <a:ext uri="{FF2B5EF4-FFF2-40B4-BE49-F238E27FC236}">
                      <a16:creationId xmlns:a16="http://schemas.microsoft.com/office/drawing/2014/main" id="{7C331AAA-AAB2-6876-6BBF-F5AFAF46A2C6}"/>
                    </a:ext>
                  </a:extLst>
                </p:cNvPr>
                <p:cNvSpPr/>
                <p:nvPr/>
              </p:nvSpPr>
              <p:spPr>
                <a:xfrm>
                  <a:off x="-86009" y="10601"/>
                  <a:ext cx="59383" cy="59383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/>
                </a:p>
              </p:txBody>
            </p:sp>
            <p:sp>
              <p:nvSpPr>
                <p:cNvPr id="25" name="Oval 28">
                  <a:extLst>
                    <a:ext uri="{FF2B5EF4-FFF2-40B4-BE49-F238E27FC236}">
                      <a16:creationId xmlns:a16="http://schemas.microsoft.com/office/drawing/2014/main" id="{3D37E0A0-7767-E2B6-F20B-DEF9A16A3855}"/>
                    </a:ext>
                  </a:extLst>
                </p:cNvPr>
                <p:cNvSpPr/>
                <p:nvPr/>
              </p:nvSpPr>
              <p:spPr>
                <a:xfrm>
                  <a:off x="70136" y="10596"/>
                  <a:ext cx="59383" cy="59381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/>
                </a:p>
              </p:txBody>
            </p:sp>
          </p:grpSp>
          <p:sp>
            <p:nvSpPr>
              <p:cNvPr id="23" name="Oval 26">
                <a:extLst>
                  <a:ext uri="{FF2B5EF4-FFF2-40B4-BE49-F238E27FC236}">
                    <a16:creationId xmlns:a16="http://schemas.microsoft.com/office/drawing/2014/main" id="{1AF29F36-0822-0902-18AF-31409C465ADF}"/>
                  </a:ext>
                </a:extLst>
              </p:cNvPr>
              <p:cNvSpPr/>
              <p:nvPr/>
            </p:nvSpPr>
            <p:spPr>
              <a:xfrm>
                <a:off x="278821" y="10596"/>
                <a:ext cx="59383" cy="59383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</p:grpSp>
        <p:grpSp>
          <p:nvGrpSpPr>
            <p:cNvPr id="12" name="Group 29">
              <a:extLst>
                <a:ext uri="{FF2B5EF4-FFF2-40B4-BE49-F238E27FC236}">
                  <a16:creationId xmlns:a16="http://schemas.microsoft.com/office/drawing/2014/main" id="{4D84018B-C1F8-7910-E5A6-8B720748A4A1}"/>
                </a:ext>
              </a:extLst>
            </p:cNvPr>
            <p:cNvGrpSpPr/>
            <p:nvPr/>
          </p:nvGrpSpPr>
          <p:grpSpPr>
            <a:xfrm>
              <a:off x="-56317" y="2695584"/>
              <a:ext cx="453905" cy="59390"/>
              <a:chOff x="-60949" y="54148"/>
              <a:chExt cx="453903" cy="59388"/>
            </a:xfrm>
          </p:grpSpPr>
          <p:grpSp>
            <p:nvGrpSpPr>
              <p:cNvPr id="18" name="Group 30">
                <a:extLst>
                  <a:ext uri="{FF2B5EF4-FFF2-40B4-BE49-F238E27FC236}">
                    <a16:creationId xmlns:a16="http://schemas.microsoft.com/office/drawing/2014/main" id="{E3B90709-0F69-7F02-1C74-84F91D89EAE5}"/>
                  </a:ext>
                </a:extLst>
              </p:cNvPr>
              <p:cNvGrpSpPr/>
              <p:nvPr/>
            </p:nvGrpSpPr>
            <p:grpSpPr>
              <a:xfrm>
                <a:off x="-60949" y="54148"/>
                <a:ext cx="249388" cy="59388"/>
                <a:chOff x="-60949" y="54147"/>
                <a:chExt cx="249387" cy="59387"/>
              </a:xfrm>
            </p:grpSpPr>
            <p:sp>
              <p:nvSpPr>
                <p:cNvPr id="20" name="Oval 32">
                  <a:extLst>
                    <a:ext uri="{FF2B5EF4-FFF2-40B4-BE49-F238E27FC236}">
                      <a16:creationId xmlns:a16="http://schemas.microsoft.com/office/drawing/2014/main" id="{2F1AF9FF-AC48-A3B4-35A4-E2245DD53F82}"/>
                    </a:ext>
                  </a:extLst>
                </p:cNvPr>
                <p:cNvSpPr/>
                <p:nvPr/>
              </p:nvSpPr>
              <p:spPr>
                <a:xfrm>
                  <a:off x="-60949" y="54151"/>
                  <a:ext cx="59383" cy="59383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/>
                </a:p>
              </p:txBody>
            </p:sp>
            <p:sp>
              <p:nvSpPr>
                <p:cNvPr id="21" name="Oval 33">
                  <a:extLst>
                    <a:ext uri="{FF2B5EF4-FFF2-40B4-BE49-F238E27FC236}">
                      <a16:creationId xmlns:a16="http://schemas.microsoft.com/office/drawing/2014/main" id="{6C835DC4-E65A-FB39-909B-A18D81C9ED0A}"/>
                    </a:ext>
                  </a:extLst>
                </p:cNvPr>
                <p:cNvSpPr/>
                <p:nvPr/>
              </p:nvSpPr>
              <p:spPr>
                <a:xfrm>
                  <a:off x="129055" y="54147"/>
                  <a:ext cx="59383" cy="59381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/>
                </a:p>
              </p:txBody>
            </p:sp>
          </p:grpSp>
          <p:sp>
            <p:nvSpPr>
              <p:cNvPr id="19" name="Oval 31">
                <a:extLst>
                  <a:ext uri="{FF2B5EF4-FFF2-40B4-BE49-F238E27FC236}">
                    <a16:creationId xmlns:a16="http://schemas.microsoft.com/office/drawing/2014/main" id="{56A8F87B-8DC8-6A45-FE83-39A1BCC40E0C}"/>
                  </a:ext>
                </a:extLst>
              </p:cNvPr>
              <p:cNvSpPr/>
              <p:nvPr/>
            </p:nvSpPr>
            <p:spPr>
              <a:xfrm>
                <a:off x="333571" y="54153"/>
                <a:ext cx="59383" cy="59383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</p:grpSp>
        <p:grpSp>
          <p:nvGrpSpPr>
            <p:cNvPr id="13" name="Group 34">
              <a:extLst>
                <a:ext uri="{FF2B5EF4-FFF2-40B4-BE49-F238E27FC236}">
                  <a16:creationId xmlns:a16="http://schemas.microsoft.com/office/drawing/2014/main" id="{0209E9DA-FB91-9A74-E694-2AD8E4496CDA}"/>
                </a:ext>
              </a:extLst>
            </p:cNvPr>
            <p:cNvGrpSpPr/>
            <p:nvPr/>
          </p:nvGrpSpPr>
          <p:grpSpPr>
            <a:xfrm>
              <a:off x="68016" y="3359921"/>
              <a:ext cx="270374" cy="59390"/>
              <a:chOff x="38325" y="55645"/>
              <a:chExt cx="270372" cy="59388"/>
            </a:xfrm>
          </p:grpSpPr>
          <p:grpSp>
            <p:nvGrpSpPr>
              <p:cNvPr id="14" name="Group 35">
                <a:extLst>
                  <a:ext uri="{FF2B5EF4-FFF2-40B4-BE49-F238E27FC236}">
                    <a16:creationId xmlns:a16="http://schemas.microsoft.com/office/drawing/2014/main" id="{58E5B553-55F6-C5EE-6467-74E56EB6B59D}"/>
                  </a:ext>
                </a:extLst>
              </p:cNvPr>
              <p:cNvGrpSpPr/>
              <p:nvPr/>
            </p:nvGrpSpPr>
            <p:grpSpPr>
              <a:xfrm>
                <a:off x="38325" y="55646"/>
                <a:ext cx="176258" cy="59387"/>
                <a:chOff x="38325" y="55645"/>
                <a:chExt cx="176257" cy="59386"/>
              </a:xfrm>
            </p:grpSpPr>
            <p:sp>
              <p:nvSpPr>
                <p:cNvPr id="16" name="Oval 37">
                  <a:extLst>
                    <a:ext uri="{FF2B5EF4-FFF2-40B4-BE49-F238E27FC236}">
                      <a16:creationId xmlns:a16="http://schemas.microsoft.com/office/drawing/2014/main" id="{98DF9021-235C-EF68-0A2A-9040C5D0D525}"/>
                    </a:ext>
                  </a:extLst>
                </p:cNvPr>
                <p:cNvSpPr/>
                <p:nvPr/>
              </p:nvSpPr>
              <p:spPr>
                <a:xfrm>
                  <a:off x="38325" y="55648"/>
                  <a:ext cx="59383" cy="59383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/>
                </a:p>
              </p:txBody>
            </p:sp>
            <p:sp>
              <p:nvSpPr>
                <p:cNvPr id="17" name="Oval 38">
                  <a:extLst>
                    <a:ext uri="{FF2B5EF4-FFF2-40B4-BE49-F238E27FC236}">
                      <a16:creationId xmlns:a16="http://schemas.microsoft.com/office/drawing/2014/main" id="{667B8821-CAA9-8057-413D-BB29D5899F11}"/>
                    </a:ext>
                  </a:extLst>
                </p:cNvPr>
                <p:cNvSpPr/>
                <p:nvPr/>
              </p:nvSpPr>
              <p:spPr>
                <a:xfrm>
                  <a:off x="155199" y="55645"/>
                  <a:ext cx="59383" cy="59381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/>
                </a:p>
              </p:txBody>
            </p:sp>
          </p:grpSp>
          <p:sp>
            <p:nvSpPr>
              <p:cNvPr id="15" name="Oval 36">
                <a:extLst>
                  <a:ext uri="{FF2B5EF4-FFF2-40B4-BE49-F238E27FC236}">
                    <a16:creationId xmlns:a16="http://schemas.microsoft.com/office/drawing/2014/main" id="{D26C758F-8B6F-DEF6-E394-7540827BC5B3}"/>
                  </a:ext>
                </a:extLst>
              </p:cNvPr>
              <p:cNvSpPr/>
              <p:nvPr/>
            </p:nvSpPr>
            <p:spPr>
              <a:xfrm>
                <a:off x="249314" y="55645"/>
                <a:ext cx="59383" cy="59383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7883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10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216B8DDF-B3AC-F7A1-D6CA-360AC5BCE23A}"/>
              </a:ext>
            </a:extLst>
          </p:cNvPr>
          <p:cNvSpPr txBox="1"/>
          <p:nvPr/>
        </p:nvSpPr>
        <p:spPr>
          <a:xfrm>
            <a:off x="1808771" y="1750075"/>
            <a:ext cx="860174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Write the word that matches the picture.</a:t>
            </a:r>
          </a:p>
        </p:txBody>
      </p:sp>
      <p:sp>
        <p:nvSpPr>
          <p:cNvPr id="6" name="Straight Connector 2">
            <a:extLst>
              <a:ext uri="{FF2B5EF4-FFF2-40B4-BE49-F238E27FC236}">
                <a16:creationId xmlns:a16="http://schemas.microsoft.com/office/drawing/2014/main" id="{119F9049-CF49-3BE7-BA49-E452751011F9}"/>
              </a:ext>
            </a:extLst>
          </p:cNvPr>
          <p:cNvSpPr/>
          <p:nvPr/>
        </p:nvSpPr>
        <p:spPr>
          <a:xfrm>
            <a:off x="768036" y="4175624"/>
            <a:ext cx="1828802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Straight Connector 11">
            <a:extLst>
              <a:ext uri="{FF2B5EF4-FFF2-40B4-BE49-F238E27FC236}">
                <a16:creationId xmlns:a16="http://schemas.microsoft.com/office/drawing/2014/main" id="{2ADC2500-0BBA-5EE4-E9FC-B7CB6E2EE73C}"/>
              </a:ext>
            </a:extLst>
          </p:cNvPr>
          <p:cNvSpPr/>
          <p:nvPr/>
        </p:nvSpPr>
        <p:spPr>
          <a:xfrm>
            <a:off x="3643146" y="4175624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Straight Connector 12">
            <a:extLst>
              <a:ext uri="{FF2B5EF4-FFF2-40B4-BE49-F238E27FC236}">
                <a16:creationId xmlns:a16="http://schemas.microsoft.com/office/drawing/2014/main" id="{86F3E8A4-A83F-D162-C898-C119A6AF3647}"/>
              </a:ext>
            </a:extLst>
          </p:cNvPr>
          <p:cNvSpPr/>
          <p:nvPr/>
        </p:nvSpPr>
        <p:spPr>
          <a:xfrm>
            <a:off x="6562825" y="4175624"/>
            <a:ext cx="18288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Straight Connector 13">
            <a:extLst>
              <a:ext uri="{FF2B5EF4-FFF2-40B4-BE49-F238E27FC236}">
                <a16:creationId xmlns:a16="http://schemas.microsoft.com/office/drawing/2014/main" id="{279C864A-02FC-B22C-7493-398C0E9EB1F8}"/>
              </a:ext>
            </a:extLst>
          </p:cNvPr>
          <p:cNvSpPr/>
          <p:nvPr/>
        </p:nvSpPr>
        <p:spPr>
          <a:xfrm>
            <a:off x="9501256" y="4175624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Straight Connector 14">
            <a:extLst>
              <a:ext uri="{FF2B5EF4-FFF2-40B4-BE49-F238E27FC236}">
                <a16:creationId xmlns:a16="http://schemas.microsoft.com/office/drawing/2014/main" id="{8243722C-BED6-0782-5BC9-CA2C1D5F6C06}"/>
              </a:ext>
            </a:extLst>
          </p:cNvPr>
          <p:cNvSpPr/>
          <p:nvPr/>
        </p:nvSpPr>
        <p:spPr>
          <a:xfrm>
            <a:off x="2223600" y="6338065"/>
            <a:ext cx="18288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" name="Straight Connector 15">
            <a:extLst>
              <a:ext uri="{FF2B5EF4-FFF2-40B4-BE49-F238E27FC236}">
                <a16:creationId xmlns:a16="http://schemas.microsoft.com/office/drawing/2014/main" id="{7BA7E5DF-6BDA-0C2F-1F03-423404BBA855}"/>
              </a:ext>
            </a:extLst>
          </p:cNvPr>
          <p:cNvSpPr/>
          <p:nvPr/>
        </p:nvSpPr>
        <p:spPr>
          <a:xfrm>
            <a:off x="5086099" y="6351198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" name="Straight Connector 16">
            <a:extLst>
              <a:ext uri="{FF2B5EF4-FFF2-40B4-BE49-F238E27FC236}">
                <a16:creationId xmlns:a16="http://schemas.microsoft.com/office/drawing/2014/main" id="{3A5A40E4-DA4E-E755-0DAB-A5FE5D4664A2}"/>
              </a:ext>
            </a:extLst>
          </p:cNvPr>
          <p:cNvSpPr/>
          <p:nvPr/>
        </p:nvSpPr>
        <p:spPr>
          <a:xfrm>
            <a:off x="8087963" y="6351198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56196E2-A5D1-DDF3-B4F5-8CEC83BCD7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6045" y="537535"/>
            <a:ext cx="8659906" cy="749135"/>
          </a:xfrm>
        </p:spPr>
        <p:txBody>
          <a:bodyPr/>
          <a:lstStyle/>
          <a:p>
            <a:r>
              <a:rPr lang="en-GB" sz="2000" dirty="0"/>
              <a:t>To be able to segment words into the correct syllables and phonemes</a:t>
            </a:r>
            <a:endParaRPr lang="en-GB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/>
              <a:t>To spell words in the ‘-am’ and ‘-it’ families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3A1291FA-C2E7-F14A-031A-31AE53E9CB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0" y="235747"/>
            <a:ext cx="5202237" cy="320675"/>
          </a:xfrm>
        </p:spPr>
        <p:txBody>
          <a:bodyPr/>
          <a:lstStyle/>
          <a:p>
            <a:r>
              <a:rPr lang="en-GB" dirty="0"/>
              <a:t>Words in the ‘-am’ and ‘-it’ families</a:t>
            </a:r>
          </a:p>
        </p:txBody>
      </p:sp>
      <p:grpSp>
        <p:nvGrpSpPr>
          <p:cNvPr id="20" name="Group 26">
            <a:extLst>
              <a:ext uri="{FF2B5EF4-FFF2-40B4-BE49-F238E27FC236}">
                <a16:creationId xmlns:a16="http://schemas.microsoft.com/office/drawing/2014/main" id="{632AF617-4B93-A54E-C9CA-32ED74F5F811}"/>
              </a:ext>
            </a:extLst>
          </p:cNvPr>
          <p:cNvGrpSpPr/>
          <p:nvPr/>
        </p:nvGrpSpPr>
        <p:grpSpPr>
          <a:xfrm>
            <a:off x="782053" y="2326108"/>
            <a:ext cx="10334217" cy="3509798"/>
            <a:chOff x="-240646" y="-82271"/>
            <a:chExt cx="10334215" cy="3509797"/>
          </a:xfrm>
        </p:grpSpPr>
        <p:grpSp>
          <p:nvGrpSpPr>
            <p:cNvPr id="21" name="Group 1">
              <a:extLst>
                <a:ext uri="{FF2B5EF4-FFF2-40B4-BE49-F238E27FC236}">
                  <a16:creationId xmlns:a16="http://schemas.microsoft.com/office/drawing/2014/main" id="{8E72622A-8646-FDA7-837D-4677CC6DD072}"/>
                </a:ext>
              </a:extLst>
            </p:cNvPr>
            <p:cNvGrpSpPr/>
            <p:nvPr/>
          </p:nvGrpSpPr>
          <p:grpSpPr>
            <a:xfrm>
              <a:off x="-240646" y="-82271"/>
              <a:ext cx="10334215" cy="3509797"/>
              <a:chOff x="-240645" y="-82270"/>
              <a:chExt cx="10334213" cy="3509796"/>
            </a:xfrm>
          </p:grpSpPr>
          <p:pic>
            <p:nvPicPr>
              <p:cNvPr id="23" name="Picture 2" descr="Picture 2">
                <a:extLst>
                  <a:ext uri="{FF2B5EF4-FFF2-40B4-BE49-F238E27FC236}">
                    <a16:creationId xmlns:a16="http://schemas.microsoft.com/office/drawing/2014/main" id="{0DD1ADC1-153F-79B7-0E94-E2E7AD84C5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240645" y="226245"/>
                <a:ext cx="1828801" cy="9144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" name="Picture 17" descr="Picture 17">
                <a:extLst>
                  <a:ext uri="{FF2B5EF4-FFF2-40B4-BE49-F238E27FC236}">
                    <a16:creationId xmlns:a16="http://schemas.microsoft.com/office/drawing/2014/main" id="{5685E697-35AA-4D72-860C-30B015D911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05419" y="-56950"/>
                <a:ext cx="1388149" cy="126438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" name="Picture 2" descr="Picture 2">
                <a:extLst>
                  <a:ext uri="{FF2B5EF4-FFF2-40B4-BE49-F238E27FC236}">
                    <a16:creationId xmlns:a16="http://schemas.microsoft.com/office/drawing/2014/main" id="{243A3EF0-4B3C-2D77-9432-99DED8D4B6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46686" y="-34344"/>
                <a:ext cx="937061" cy="120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" name="Picture 19" descr="Picture 19">
                <a:extLst>
                  <a:ext uri="{FF2B5EF4-FFF2-40B4-BE49-F238E27FC236}">
                    <a16:creationId xmlns:a16="http://schemas.microsoft.com/office/drawing/2014/main" id="{8EFEC6E9-0C61-CCED-E5B0-65289B85EF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79977" y="-82270"/>
                <a:ext cx="1761993" cy="120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7" name="Group 20">
                <a:extLst>
                  <a:ext uri="{FF2B5EF4-FFF2-40B4-BE49-F238E27FC236}">
                    <a16:creationId xmlns:a16="http://schemas.microsoft.com/office/drawing/2014/main" id="{AC507EDA-43C9-A055-AD9C-5C2CB8E26AFF}"/>
                  </a:ext>
                </a:extLst>
              </p:cNvPr>
              <p:cNvGrpSpPr/>
              <p:nvPr/>
            </p:nvGrpSpPr>
            <p:grpSpPr>
              <a:xfrm>
                <a:off x="1249810" y="2146479"/>
                <a:ext cx="1430166" cy="1199140"/>
                <a:chOff x="213344" y="-73960"/>
                <a:chExt cx="1430164" cy="1199138"/>
              </a:xfrm>
            </p:grpSpPr>
            <p:pic>
              <p:nvPicPr>
                <p:cNvPr id="29" name="Picture 23" descr="Picture 23">
                  <a:extLst>
                    <a:ext uri="{FF2B5EF4-FFF2-40B4-BE49-F238E27FC236}">
                      <a16:creationId xmlns:a16="http://schemas.microsoft.com/office/drawing/2014/main" id="{E167F1AA-3F46-5F12-8ACE-28F22B7547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13344" y="-73960"/>
                  <a:ext cx="1430164" cy="119913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0" name="Straight Arrow Connector 24">
                  <a:extLst>
                    <a:ext uri="{FF2B5EF4-FFF2-40B4-BE49-F238E27FC236}">
                      <a16:creationId xmlns:a16="http://schemas.microsoft.com/office/drawing/2014/main" id="{63B34318-ECC4-4C09-2DBE-482F90948A5A}"/>
                    </a:ext>
                  </a:extLst>
                </p:cNvPr>
                <p:cNvSpPr/>
                <p:nvPr/>
              </p:nvSpPr>
              <p:spPr>
                <a:xfrm flipH="1">
                  <a:off x="1229600" y="533179"/>
                  <a:ext cx="352212" cy="242719"/>
                </a:xfrm>
                <a:prstGeom prst="line">
                  <a:avLst/>
                </a:prstGeom>
                <a:noFill/>
                <a:ln w="28575" cap="flat">
                  <a:solidFill>
                    <a:srgbClr val="000000"/>
                  </a:solidFill>
                  <a:prstDash val="solid"/>
                  <a:miter lim="800000"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pic>
            <p:nvPicPr>
              <p:cNvPr id="28" name="Picture 21" descr="Picture 21">
                <a:extLst>
                  <a:ext uri="{FF2B5EF4-FFF2-40B4-BE49-F238E27FC236}">
                    <a16:creationId xmlns:a16="http://schemas.microsoft.com/office/drawing/2014/main" id="{88C81A50-61F5-0D96-385D-A4EF68BEE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07085" y="2109782"/>
                <a:ext cx="1309924" cy="13177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2" name="Picture 25" descr="Picture 25">
              <a:extLst>
                <a:ext uri="{FF2B5EF4-FFF2-40B4-BE49-F238E27FC236}">
                  <a16:creationId xmlns:a16="http://schemas.microsoft.com/office/drawing/2014/main" id="{BA80A057-224D-5855-7A1D-1B4027679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258" r="19930"/>
            <a:stretch>
              <a:fillRect/>
            </a:stretch>
          </p:blipFill>
          <p:spPr>
            <a:xfrm>
              <a:off x="7422191" y="2111752"/>
              <a:ext cx="1146738" cy="12744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332489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11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3" name="Straight Connector 22">
            <a:extLst>
              <a:ext uri="{FF2B5EF4-FFF2-40B4-BE49-F238E27FC236}">
                <a16:creationId xmlns:a16="http://schemas.microsoft.com/office/drawing/2014/main" id="{1A6114F6-E3DB-3A25-9322-7BB348EE4A97}"/>
              </a:ext>
            </a:extLst>
          </p:cNvPr>
          <p:cNvSpPr/>
          <p:nvPr/>
        </p:nvSpPr>
        <p:spPr>
          <a:xfrm>
            <a:off x="1483382" y="4314274"/>
            <a:ext cx="18288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Straight Connector 25">
            <a:extLst>
              <a:ext uri="{FF2B5EF4-FFF2-40B4-BE49-F238E27FC236}">
                <a16:creationId xmlns:a16="http://schemas.microsoft.com/office/drawing/2014/main" id="{E61AC955-C68B-68BF-4EDE-65FB3157185A}"/>
              </a:ext>
            </a:extLst>
          </p:cNvPr>
          <p:cNvSpPr/>
          <p:nvPr/>
        </p:nvSpPr>
        <p:spPr>
          <a:xfrm>
            <a:off x="5142000" y="4338628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Straight Connector 26">
            <a:extLst>
              <a:ext uri="{FF2B5EF4-FFF2-40B4-BE49-F238E27FC236}">
                <a16:creationId xmlns:a16="http://schemas.microsoft.com/office/drawing/2014/main" id="{251A063B-CF1A-CD21-7C14-720191FD6F6A}"/>
              </a:ext>
            </a:extLst>
          </p:cNvPr>
          <p:cNvSpPr/>
          <p:nvPr/>
        </p:nvSpPr>
        <p:spPr>
          <a:xfrm>
            <a:off x="8975640" y="4327407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AEFB728-B1D1-32EC-51D3-767F05C4CC23}"/>
              </a:ext>
            </a:extLst>
          </p:cNvPr>
          <p:cNvSpPr txBox="1"/>
          <p:nvPr/>
        </p:nvSpPr>
        <p:spPr>
          <a:xfrm>
            <a:off x="1795123" y="4737063"/>
            <a:ext cx="860174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Choose one of this week’s words to write in a sentence.</a:t>
            </a:r>
          </a:p>
        </p:txBody>
      </p:sp>
      <p:sp>
        <p:nvSpPr>
          <p:cNvPr id="9" name="Straight Connector 32">
            <a:extLst>
              <a:ext uri="{FF2B5EF4-FFF2-40B4-BE49-F238E27FC236}">
                <a16:creationId xmlns:a16="http://schemas.microsoft.com/office/drawing/2014/main" id="{BFC199F6-65DA-6F49-B761-29A857CE2ADF}"/>
              </a:ext>
            </a:extLst>
          </p:cNvPr>
          <p:cNvSpPr/>
          <p:nvPr/>
        </p:nvSpPr>
        <p:spPr>
          <a:xfrm>
            <a:off x="573437" y="5735102"/>
            <a:ext cx="11019296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Straight Connector 35">
            <a:extLst>
              <a:ext uri="{FF2B5EF4-FFF2-40B4-BE49-F238E27FC236}">
                <a16:creationId xmlns:a16="http://schemas.microsoft.com/office/drawing/2014/main" id="{BC38F83D-09BB-3BE4-E0AA-5EB508C6B5C0}"/>
              </a:ext>
            </a:extLst>
          </p:cNvPr>
          <p:cNvSpPr/>
          <p:nvPr/>
        </p:nvSpPr>
        <p:spPr>
          <a:xfrm>
            <a:off x="573437" y="6363811"/>
            <a:ext cx="11019296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91207AB-B2AD-6223-CF62-43E5405DEB8C}"/>
              </a:ext>
            </a:extLst>
          </p:cNvPr>
          <p:cNvSpPr txBox="1"/>
          <p:nvPr/>
        </p:nvSpPr>
        <p:spPr>
          <a:xfrm>
            <a:off x="1808771" y="1750075"/>
            <a:ext cx="860174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Write the word that matches the picture.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C6E27E1-E338-3ADF-D793-B4E8BE17E7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6045" y="537535"/>
            <a:ext cx="8659906" cy="749135"/>
          </a:xfrm>
        </p:spPr>
        <p:txBody>
          <a:bodyPr/>
          <a:lstStyle/>
          <a:p>
            <a:r>
              <a:rPr lang="en-GB" sz="2000" dirty="0"/>
              <a:t>To be able to segment words into the correct syllables and phonemes</a:t>
            </a:r>
            <a:endParaRPr lang="en-GB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/>
              <a:t>To spell words in the ‘-am’ and ‘-it’ families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09927B7-8508-F9D4-04AB-4ED018E4CE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0" y="235747"/>
            <a:ext cx="5202237" cy="320675"/>
          </a:xfrm>
        </p:spPr>
        <p:txBody>
          <a:bodyPr/>
          <a:lstStyle/>
          <a:p>
            <a:r>
              <a:rPr lang="en-GB" dirty="0"/>
              <a:t>Words in the ‘-am’ and ‘-it’ families</a:t>
            </a:r>
          </a:p>
        </p:txBody>
      </p:sp>
      <p:grpSp>
        <p:nvGrpSpPr>
          <p:cNvPr id="25" name="Group 4">
            <a:extLst>
              <a:ext uri="{FF2B5EF4-FFF2-40B4-BE49-F238E27FC236}">
                <a16:creationId xmlns:a16="http://schemas.microsoft.com/office/drawing/2014/main" id="{C97B75F4-A67D-CE6A-C56F-763C6211166E}"/>
              </a:ext>
            </a:extLst>
          </p:cNvPr>
          <p:cNvGrpSpPr/>
          <p:nvPr/>
        </p:nvGrpSpPr>
        <p:grpSpPr>
          <a:xfrm>
            <a:off x="1768997" y="1944664"/>
            <a:ext cx="8975811" cy="1899733"/>
            <a:chOff x="-96938" y="45643"/>
            <a:chExt cx="8975809" cy="1899732"/>
          </a:xfrm>
        </p:grpSpPr>
        <p:pic>
          <p:nvPicPr>
            <p:cNvPr id="26" name="Picture 12" descr="Picture 12">
              <a:extLst>
                <a:ext uri="{FF2B5EF4-FFF2-40B4-BE49-F238E27FC236}">
                  <a16:creationId xmlns:a16="http://schemas.microsoft.com/office/drawing/2014/main" id="{C7292819-1586-1D92-9A60-54D0B3909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5293" y="515056"/>
              <a:ext cx="1877693" cy="12747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Picture 13" descr="Picture 13">
              <a:extLst>
                <a:ext uri="{FF2B5EF4-FFF2-40B4-BE49-F238E27FC236}">
                  <a16:creationId xmlns:a16="http://schemas.microsoft.com/office/drawing/2014/main" id="{411B5614-12B4-16BF-53A8-34933254B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6938" y="112177"/>
              <a:ext cx="1317840" cy="1833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" name="Picture 14" descr="Picture 14">
              <a:extLst>
                <a:ext uri="{FF2B5EF4-FFF2-40B4-BE49-F238E27FC236}">
                  <a16:creationId xmlns:a16="http://schemas.microsoft.com/office/drawing/2014/main" id="{B51680A4-1BDE-E7ED-4D55-20178697E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2566" y="45643"/>
              <a:ext cx="1496305" cy="18667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472410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12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7" name="Straight Connector 2">
            <a:extLst>
              <a:ext uri="{FF2B5EF4-FFF2-40B4-BE49-F238E27FC236}">
                <a16:creationId xmlns:a16="http://schemas.microsoft.com/office/drawing/2014/main" id="{B9BEED7F-3849-1008-42EB-EE57FA58C0C0}"/>
              </a:ext>
            </a:extLst>
          </p:cNvPr>
          <p:cNvSpPr/>
          <p:nvPr/>
        </p:nvSpPr>
        <p:spPr>
          <a:xfrm>
            <a:off x="768036" y="3995932"/>
            <a:ext cx="1828802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1">
            <a:extLst>
              <a:ext uri="{FF2B5EF4-FFF2-40B4-BE49-F238E27FC236}">
                <a16:creationId xmlns:a16="http://schemas.microsoft.com/office/drawing/2014/main" id="{C35013E1-3DDE-F64D-3D7D-8122A8EC5634}"/>
              </a:ext>
            </a:extLst>
          </p:cNvPr>
          <p:cNvSpPr/>
          <p:nvPr/>
        </p:nvSpPr>
        <p:spPr>
          <a:xfrm>
            <a:off x="3643146" y="3995932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Straight Connector 12">
            <a:extLst>
              <a:ext uri="{FF2B5EF4-FFF2-40B4-BE49-F238E27FC236}">
                <a16:creationId xmlns:a16="http://schemas.microsoft.com/office/drawing/2014/main" id="{F0674FF9-544A-05E9-8AA3-ED1C67250DEB}"/>
              </a:ext>
            </a:extLst>
          </p:cNvPr>
          <p:cNvSpPr/>
          <p:nvPr/>
        </p:nvSpPr>
        <p:spPr>
          <a:xfrm>
            <a:off x="6562825" y="3995932"/>
            <a:ext cx="18288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" name="Straight Connector 13">
            <a:extLst>
              <a:ext uri="{FF2B5EF4-FFF2-40B4-BE49-F238E27FC236}">
                <a16:creationId xmlns:a16="http://schemas.microsoft.com/office/drawing/2014/main" id="{ACB33535-F21D-314A-5618-47CCEC2B568A}"/>
              </a:ext>
            </a:extLst>
          </p:cNvPr>
          <p:cNvSpPr/>
          <p:nvPr/>
        </p:nvSpPr>
        <p:spPr>
          <a:xfrm>
            <a:off x="9501256" y="3995932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" name="Straight Connector 14">
            <a:extLst>
              <a:ext uri="{FF2B5EF4-FFF2-40B4-BE49-F238E27FC236}">
                <a16:creationId xmlns:a16="http://schemas.microsoft.com/office/drawing/2014/main" id="{5CF0E382-C3CF-22A9-F5D3-7F9CE9EA578D}"/>
              </a:ext>
            </a:extLst>
          </p:cNvPr>
          <p:cNvSpPr/>
          <p:nvPr/>
        </p:nvSpPr>
        <p:spPr>
          <a:xfrm>
            <a:off x="2198886" y="6195440"/>
            <a:ext cx="18288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" name="Straight Connector 15">
            <a:extLst>
              <a:ext uri="{FF2B5EF4-FFF2-40B4-BE49-F238E27FC236}">
                <a16:creationId xmlns:a16="http://schemas.microsoft.com/office/drawing/2014/main" id="{300114BD-0447-D081-20E3-E03C92E4B02F}"/>
              </a:ext>
            </a:extLst>
          </p:cNvPr>
          <p:cNvSpPr/>
          <p:nvPr/>
        </p:nvSpPr>
        <p:spPr>
          <a:xfrm>
            <a:off x="5061385" y="6208573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" name="Straight Connector 16">
            <a:extLst>
              <a:ext uri="{FF2B5EF4-FFF2-40B4-BE49-F238E27FC236}">
                <a16:creationId xmlns:a16="http://schemas.microsoft.com/office/drawing/2014/main" id="{D9B9CABC-055C-22F9-2793-91F54BF6F069}"/>
              </a:ext>
            </a:extLst>
          </p:cNvPr>
          <p:cNvSpPr/>
          <p:nvPr/>
        </p:nvSpPr>
        <p:spPr>
          <a:xfrm>
            <a:off x="8063249" y="6208573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" name="TextBox 27">
            <a:extLst>
              <a:ext uri="{FF2B5EF4-FFF2-40B4-BE49-F238E27FC236}">
                <a16:creationId xmlns:a16="http://schemas.microsoft.com/office/drawing/2014/main" id="{6E963E9C-FC80-854C-AAE4-2997A0A5904F}"/>
              </a:ext>
            </a:extLst>
          </p:cNvPr>
          <p:cNvSpPr txBox="1"/>
          <p:nvPr/>
        </p:nvSpPr>
        <p:spPr>
          <a:xfrm>
            <a:off x="3714993" y="3478469"/>
            <a:ext cx="173736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hit</a:t>
            </a:r>
            <a:endParaRPr sz="36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42" name="TextBox 28">
            <a:extLst>
              <a:ext uri="{FF2B5EF4-FFF2-40B4-BE49-F238E27FC236}">
                <a16:creationId xmlns:a16="http://schemas.microsoft.com/office/drawing/2014/main" id="{7D791FEC-6873-0D86-924C-BB67BC9FF996}"/>
              </a:ext>
            </a:extLst>
          </p:cNvPr>
          <p:cNvSpPr txBox="1"/>
          <p:nvPr/>
        </p:nvSpPr>
        <p:spPr>
          <a:xfrm>
            <a:off x="848861" y="3478469"/>
            <a:ext cx="173736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ham</a:t>
            </a:r>
            <a:endParaRPr sz="36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44" name="TextBox 29">
            <a:extLst>
              <a:ext uri="{FF2B5EF4-FFF2-40B4-BE49-F238E27FC236}">
                <a16:creationId xmlns:a16="http://schemas.microsoft.com/office/drawing/2014/main" id="{D006D05F-7480-C015-62D2-4D56B27B95D1}"/>
              </a:ext>
            </a:extLst>
          </p:cNvPr>
          <p:cNvSpPr txBox="1"/>
          <p:nvPr/>
        </p:nvSpPr>
        <p:spPr>
          <a:xfrm>
            <a:off x="6582658" y="3478469"/>
            <a:ext cx="173736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jam</a:t>
            </a:r>
            <a:endParaRPr sz="36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45" name="TextBox 30">
            <a:extLst>
              <a:ext uri="{FF2B5EF4-FFF2-40B4-BE49-F238E27FC236}">
                <a16:creationId xmlns:a16="http://schemas.microsoft.com/office/drawing/2014/main" id="{4975FB9F-52A6-18AF-69D5-EF7D2FFFC58C}"/>
              </a:ext>
            </a:extLst>
          </p:cNvPr>
          <p:cNvSpPr txBox="1"/>
          <p:nvPr/>
        </p:nvSpPr>
        <p:spPr>
          <a:xfrm>
            <a:off x="9582091" y="3478469"/>
            <a:ext cx="173736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dam</a:t>
            </a:r>
            <a:endParaRPr sz="36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47" name="TextBox 31">
            <a:extLst>
              <a:ext uri="{FF2B5EF4-FFF2-40B4-BE49-F238E27FC236}">
                <a16:creationId xmlns:a16="http://schemas.microsoft.com/office/drawing/2014/main" id="{DA18B4BC-8C80-0367-C9D6-D935E49D7F85}"/>
              </a:ext>
            </a:extLst>
          </p:cNvPr>
          <p:cNvSpPr txBox="1"/>
          <p:nvPr/>
        </p:nvSpPr>
        <p:spPr>
          <a:xfrm>
            <a:off x="5160349" y="5692339"/>
            <a:ext cx="173736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sit</a:t>
            </a:r>
            <a:endParaRPr sz="36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48" name="TextBox 32">
            <a:extLst>
              <a:ext uri="{FF2B5EF4-FFF2-40B4-BE49-F238E27FC236}">
                <a16:creationId xmlns:a16="http://schemas.microsoft.com/office/drawing/2014/main" id="{9F6CA106-6E57-E7D3-E1B7-24AF1D66FFCC}"/>
              </a:ext>
            </a:extLst>
          </p:cNvPr>
          <p:cNvSpPr txBox="1"/>
          <p:nvPr/>
        </p:nvSpPr>
        <p:spPr>
          <a:xfrm>
            <a:off x="2237205" y="5683244"/>
            <a:ext cx="173736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kit</a:t>
            </a:r>
            <a:endParaRPr sz="36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49" name="TextBox 33">
            <a:extLst>
              <a:ext uri="{FF2B5EF4-FFF2-40B4-BE49-F238E27FC236}">
                <a16:creationId xmlns:a16="http://schemas.microsoft.com/office/drawing/2014/main" id="{D26D31D7-8CB7-2E5F-B349-E7651A6BEA88}"/>
              </a:ext>
            </a:extLst>
          </p:cNvPr>
          <p:cNvSpPr txBox="1"/>
          <p:nvPr/>
        </p:nvSpPr>
        <p:spPr>
          <a:xfrm>
            <a:off x="8147600" y="5683244"/>
            <a:ext cx="173736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fit</a:t>
            </a:r>
            <a:endParaRPr sz="36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67F6B75-1D78-00EE-78A0-3933F05EFE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0" y="378716"/>
            <a:ext cx="5202237" cy="320675"/>
          </a:xfrm>
        </p:spPr>
        <p:txBody>
          <a:bodyPr/>
          <a:lstStyle/>
          <a:p>
            <a:r>
              <a:rPr lang="en-GB" dirty="0"/>
              <a:t>Words in the ‘-am’ and ‘-it’ families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69FA5AC-4939-BCB8-19A8-E832DF787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7" y="779824"/>
            <a:ext cx="7767706" cy="365127"/>
          </a:xfrm>
        </p:spPr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grpSp>
        <p:nvGrpSpPr>
          <p:cNvPr id="2" name="Group 26">
            <a:extLst>
              <a:ext uri="{FF2B5EF4-FFF2-40B4-BE49-F238E27FC236}">
                <a16:creationId xmlns:a16="http://schemas.microsoft.com/office/drawing/2014/main" id="{65BBFF52-5C6F-9683-4483-6E0476B0D54F}"/>
              </a:ext>
            </a:extLst>
          </p:cNvPr>
          <p:cNvGrpSpPr/>
          <p:nvPr/>
        </p:nvGrpSpPr>
        <p:grpSpPr>
          <a:xfrm>
            <a:off x="782053" y="2031646"/>
            <a:ext cx="10334217" cy="3618287"/>
            <a:chOff x="-240646" y="-82271"/>
            <a:chExt cx="10334215" cy="3618286"/>
          </a:xfrm>
        </p:grpSpPr>
        <p:grpSp>
          <p:nvGrpSpPr>
            <p:cNvPr id="3" name="Group 1">
              <a:extLst>
                <a:ext uri="{FF2B5EF4-FFF2-40B4-BE49-F238E27FC236}">
                  <a16:creationId xmlns:a16="http://schemas.microsoft.com/office/drawing/2014/main" id="{94E566B4-80EF-2383-D920-F9D886CFD8B0}"/>
                </a:ext>
              </a:extLst>
            </p:cNvPr>
            <p:cNvGrpSpPr/>
            <p:nvPr/>
          </p:nvGrpSpPr>
          <p:grpSpPr>
            <a:xfrm>
              <a:off x="-240646" y="-82271"/>
              <a:ext cx="10334215" cy="3618286"/>
              <a:chOff x="-240645" y="-82270"/>
              <a:chExt cx="10334213" cy="3618285"/>
            </a:xfrm>
          </p:grpSpPr>
          <p:pic>
            <p:nvPicPr>
              <p:cNvPr id="8" name="Picture 2" descr="Picture 2">
                <a:extLst>
                  <a:ext uri="{FF2B5EF4-FFF2-40B4-BE49-F238E27FC236}">
                    <a16:creationId xmlns:a16="http://schemas.microsoft.com/office/drawing/2014/main" id="{AB3AD108-8A8B-BFF6-4767-EFEF727BA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40645" y="226245"/>
                <a:ext cx="1828801" cy="9144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" name="Picture 17" descr="Picture 17">
                <a:extLst>
                  <a:ext uri="{FF2B5EF4-FFF2-40B4-BE49-F238E27FC236}">
                    <a16:creationId xmlns:a16="http://schemas.microsoft.com/office/drawing/2014/main" id="{35A69DB7-B9E0-BDFC-E15A-BCF6255711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05419" y="-56950"/>
                <a:ext cx="1388149" cy="126438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" name="Picture 2" descr="Picture 2">
                <a:extLst>
                  <a:ext uri="{FF2B5EF4-FFF2-40B4-BE49-F238E27FC236}">
                    <a16:creationId xmlns:a16="http://schemas.microsoft.com/office/drawing/2014/main" id="{184BE067-1E5B-6154-D898-3CD80F6FA6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46686" y="-34344"/>
                <a:ext cx="937061" cy="120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" name="Picture 19" descr="Picture 19">
                <a:extLst>
                  <a:ext uri="{FF2B5EF4-FFF2-40B4-BE49-F238E27FC236}">
                    <a16:creationId xmlns:a16="http://schemas.microsoft.com/office/drawing/2014/main" id="{7F08801E-30F2-7F7E-B879-BAD034F217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79977" y="-82270"/>
                <a:ext cx="1761993" cy="120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5" name="Group 20">
                <a:extLst>
                  <a:ext uri="{FF2B5EF4-FFF2-40B4-BE49-F238E27FC236}">
                    <a16:creationId xmlns:a16="http://schemas.microsoft.com/office/drawing/2014/main" id="{024AF01D-DD7A-573E-E9FC-0B848213C0B1}"/>
                  </a:ext>
                </a:extLst>
              </p:cNvPr>
              <p:cNvGrpSpPr/>
              <p:nvPr/>
            </p:nvGrpSpPr>
            <p:grpSpPr>
              <a:xfrm>
                <a:off x="1249810" y="2254968"/>
                <a:ext cx="1430166" cy="1199140"/>
                <a:chOff x="213344" y="34529"/>
                <a:chExt cx="1430164" cy="1199138"/>
              </a:xfrm>
            </p:grpSpPr>
            <p:pic>
              <p:nvPicPr>
                <p:cNvPr id="17" name="Picture 23" descr="Picture 23">
                  <a:extLst>
                    <a:ext uri="{FF2B5EF4-FFF2-40B4-BE49-F238E27FC236}">
                      <a16:creationId xmlns:a16="http://schemas.microsoft.com/office/drawing/2014/main" id="{F77D22DC-46E6-9452-F62E-1E81E9F16C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3344" y="34529"/>
                  <a:ext cx="1430164" cy="119913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9" name="Straight Arrow Connector 24">
                  <a:extLst>
                    <a:ext uri="{FF2B5EF4-FFF2-40B4-BE49-F238E27FC236}">
                      <a16:creationId xmlns:a16="http://schemas.microsoft.com/office/drawing/2014/main" id="{8DE9D92F-83A8-47C5-F61F-E7A7BAA4F6EE}"/>
                    </a:ext>
                  </a:extLst>
                </p:cNvPr>
                <p:cNvSpPr/>
                <p:nvPr/>
              </p:nvSpPr>
              <p:spPr>
                <a:xfrm flipH="1">
                  <a:off x="1229600" y="533179"/>
                  <a:ext cx="352212" cy="242719"/>
                </a:xfrm>
                <a:prstGeom prst="line">
                  <a:avLst/>
                </a:prstGeom>
                <a:noFill/>
                <a:ln w="28575" cap="flat">
                  <a:solidFill>
                    <a:srgbClr val="000000"/>
                  </a:solidFill>
                  <a:prstDash val="solid"/>
                  <a:miter lim="800000"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pic>
            <p:nvPicPr>
              <p:cNvPr id="16" name="Picture 21" descr="Picture 21">
                <a:extLst>
                  <a:ext uri="{FF2B5EF4-FFF2-40B4-BE49-F238E27FC236}">
                    <a16:creationId xmlns:a16="http://schemas.microsoft.com/office/drawing/2014/main" id="{6D8E94D1-8C85-68B6-C22B-89A81CD8E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07085" y="2218271"/>
                <a:ext cx="1309924" cy="13177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" name="Picture 25" descr="Picture 25">
              <a:extLst>
                <a:ext uri="{FF2B5EF4-FFF2-40B4-BE49-F238E27FC236}">
                  <a16:creationId xmlns:a16="http://schemas.microsoft.com/office/drawing/2014/main" id="{4915FDD6-FA79-9A79-F553-8227AE6C4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258" r="19930"/>
            <a:stretch>
              <a:fillRect/>
            </a:stretch>
          </p:blipFill>
          <p:spPr>
            <a:xfrm>
              <a:off x="7422191" y="2220241"/>
              <a:ext cx="1146738" cy="12744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97736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dvAuto="0"/>
      <p:bldP spid="42" grpId="0" animBg="1" advAuto="0"/>
      <p:bldP spid="44" grpId="0" animBg="1" advAuto="0"/>
      <p:bldP spid="45" grpId="0" animBg="1" advAuto="0"/>
      <p:bldP spid="47" grpId="0" animBg="1" advAuto="0"/>
      <p:bldP spid="48" grpId="0" animBg="1" advAuto="0"/>
      <p:bldP spid="49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13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0" name="TextBox 31">
            <a:extLst>
              <a:ext uri="{FF2B5EF4-FFF2-40B4-BE49-F238E27FC236}">
                <a16:creationId xmlns:a16="http://schemas.microsoft.com/office/drawing/2014/main" id="{C4F10DBA-F8E2-22BD-7FF2-CE7C6CAEFE3E}"/>
              </a:ext>
            </a:extLst>
          </p:cNvPr>
          <p:cNvSpPr txBox="1"/>
          <p:nvPr/>
        </p:nvSpPr>
        <p:spPr>
          <a:xfrm>
            <a:off x="2887592" y="5232155"/>
            <a:ext cx="654961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I </a:t>
            </a:r>
            <a:r>
              <a:rPr lang="en-GB" sz="3200" dirty="0">
                <a:solidFill>
                  <a:srgbClr val="00000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hit</a:t>
            </a:r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 </a:t>
            </a:r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the nail with a hammer</a:t>
            </a:r>
            <a:r>
              <a:rPr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.</a:t>
            </a:r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id="{1968F3A8-D3F7-B606-CACE-CA5B3E42EAEC}"/>
              </a:ext>
            </a:extLst>
          </p:cNvPr>
          <p:cNvSpPr txBox="1"/>
          <p:nvPr/>
        </p:nvSpPr>
        <p:spPr>
          <a:xfrm>
            <a:off x="5178498" y="3713767"/>
            <a:ext cx="173736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ram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2" name="TextBox 33">
            <a:extLst>
              <a:ext uri="{FF2B5EF4-FFF2-40B4-BE49-F238E27FC236}">
                <a16:creationId xmlns:a16="http://schemas.microsoft.com/office/drawing/2014/main" id="{2F1227B9-1FCF-E74A-F5A9-930E18E4C2A5}"/>
              </a:ext>
            </a:extLst>
          </p:cNvPr>
          <p:cNvSpPr txBox="1"/>
          <p:nvPr/>
        </p:nvSpPr>
        <p:spPr>
          <a:xfrm>
            <a:off x="1520899" y="3713767"/>
            <a:ext cx="173736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Sam</a:t>
            </a:r>
            <a:endParaRPr sz="36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3" name="TextBox 34">
            <a:extLst>
              <a:ext uri="{FF2B5EF4-FFF2-40B4-BE49-F238E27FC236}">
                <a16:creationId xmlns:a16="http://schemas.microsoft.com/office/drawing/2014/main" id="{1DF83F9A-0BD3-3AD8-8248-D66104640740}"/>
              </a:ext>
            </a:extLst>
          </p:cNvPr>
          <p:cNvSpPr txBox="1"/>
          <p:nvPr/>
        </p:nvSpPr>
        <p:spPr>
          <a:xfrm>
            <a:off x="9122680" y="3713767"/>
            <a:ext cx="173736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bit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149BFE8-B069-30E1-8B1B-EAA84997A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0" y="378716"/>
            <a:ext cx="5202237" cy="320675"/>
          </a:xfrm>
        </p:spPr>
        <p:txBody>
          <a:bodyPr/>
          <a:lstStyle/>
          <a:p>
            <a:r>
              <a:rPr lang="en-GB" dirty="0"/>
              <a:t>Words in the ‘-am’ and ‘-it’ families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3B4D2A3-239C-3041-8FEB-1E1F6AC1FD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7" y="779824"/>
            <a:ext cx="7767706" cy="365127"/>
          </a:xfrm>
        </p:spPr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27" name="Straight Connector 22">
            <a:extLst>
              <a:ext uri="{FF2B5EF4-FFF2-40B4-BE49-F238E27FC236}">
                <a16:creationId xmlns:a16="http://schemas.microsoft.com/office/drawing/2014/main" id="{42D18C42-E1D4-2382-2251-662B93B8A042}"/>
              </a:ext>
            </a:extLst>
          </p:cNvPr>
          <p:cNvSpPr/>
          <p:nvPr/>
        </p:nvSpPr>
        <p:spPr>
          <a:xfrm>
            <a:off x="1483382" y="4235425"/>
            <a:ext cx="18288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8" name="Straight Connector 25">
            <a:extLst>
              <a:ext uri="{FF2B5EF4-FFF2-40B4-BE49-F238E27FC236}">
                <a16:creationId xmlns:a16="http://schemas.microsoft.com/office/drawing/2014/main" id="{37280FC9-5922-57E3-5E85-BC4682E65136}"/>
              </a:ext>
            </a:extLst>
          </p:cNvPr>
          <p:cNvSpPr/>
          <p:nvPr/>
        </p:nvSpPr>
        <p:spPr>
          <a:xfrm>
            <a:off x="5142000" y="4233020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Straight Connector 26">
            <a:extLst>
              <a:ext uri="{FF2B5EF4-FFF2-40B4-BE49-F238E27FC236}">
                <a16:creationId xmlns:a16="http://schemas.microsoft.com/office/drawing/2014/main" id="{FF7583D5-0411-369F-737F-65C442E8CAD9}"/>
              </a:ext>
            </a:extLst>
          </p:cNvPr>
          <p:cNvSpPr/>
          <p:nvPr/>
        </p:nvSpPr>
        <p:spPr>
          <a:xfrm>
            <a:off x="8975640" y="4233020"/>
            <a:ext cx="1908001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0A08DE08-1578-2B17-607F-B1058C8E5B64}"/>
              </a:ext>
            </a:extLst>
          </p:cNvPr>
          <p:cNvSpPr txBox="1"/>
          <p:nvPr/>
        </p:nvSpPr>
        <p:spPr>
          <a:xfrm>
            <a:off x="1795123" y="4737063"/>
            <a:ext cx="860174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Choose one of this week’s words to write in a sentence.</a:t>
            </a:r>
          </a:p>
        </p:txBody>
      </p:sp>
      <p:sp>
        <p:nvSpPr>
          <p:cNvPr id="31" name="Straight Connector 32">
            <a:extLst>
              <a:ext uri="{FF2B5EF4-FFF2-40B4-BE49-F238E27FC236}">
                <a16:creationId xmlns:a16="http://schemas.microsoft.com/office/drawing/2014/main" id="{73042355-EA3B-63EE-3EAA-5770EA6774CD}"/>
              </a:ext>
            </a:extLst>
          </p:cNvPr>
          <p:cNvSpPr/>
          <p:nvPr/>
        </p:nvSpPr>
        <p:spPr>
          <a:xfrm>
            <a:off x="573437" y="5735102"/>
            <a:ext cx="11019296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" name="Straight Connector 35">
            <a:extLst>
              <a:ext uri="{FF2B5EF4-FFF2-40B4-BE49-F238E27FC236}">
                <a16:creationId xmlns:a16="http://schemas.microsoft.com/office/drawing/2014/main" id="{54E6773A-D7D7-3D21-A7FF-74254F90AED5}"/>
              </a:ext>
            </a:extLst>
          </p:cNvPr>
          <p:cNvSpPr/>
          <p:nvPr/>
        </p:nvSpPr>
        <p:spPr>
          <a:xfrm>
            <a:off x="573437" y="6363811"/>
            <a:ext cx="11019296" cy="1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BCD887C2-02D0-EF8B-2712-2AA922649242}"/>
              </a:ext>
            </a:extLst>
          </p:cNvPr>
          <p:cNvGrpSpPr/>
          <p:nvPr/>
        </p:nvGrpSpPr>
        <p:grpSpPr>
          <a:xfrm>
            <a:off x="1768997" y="1800971"/>
            <a:ext cx="8975811" cy="1899733"/>
            <a:chOff x="-96938" y="45643"/>
            <a:chExt cx="8975809" cy="1899732"/>
          </a:xfrm>
        </p:grpSpPr>
        <p:pic>
          <p:nvPicPr>
            <p:cNvPr id="3" name="Picture 12" descr="Picture 12">
              <a:extLst>
                <a:ext uri="{FF2B5EF4-FFF2-40B4-BE49-F238E27FC236}">
                  <a16:creationId xmlns:a16="http://schemas.microsoft.com/office/drawing/2014/main" id="{1B38627E-9705-2065-70D5-8BB678564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5293" y="515056"/>
              <a:ext cx="1877693" cy="12747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3" descr="Picture 13">
              <a:extLst>
                <a:ext uri="{FF2B5EF4-FFF2-40B4-BE49-F238E27FC236}">
                  <a16:creationId xmlns:a16="http://schemas.microsoft.com/office/drawing/2014/main" id="{5CBAF60C-AAA1-F35B-AC4D-EDA8BF0D5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6938" y="112177"/>
              <a:ext cx="1317840" cy="1833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4" descr="Picture 14">
              <a:extLst>
                <a:ext uri="{FF2B5EF4-FFF2-40B4-BE49-F238E27FC236}">
                  <a16:creationId xmlns:a16="http://schemas.microsoft.com/office/drawing/2014/main" id="{8AC27A29-E279-9FE6-6EDC-202A873E3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2566" y="45643"/>
              <a:ext cx="1496305" cy="18667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63920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dvAuto="0"/>
      <p:bldP spid="11" grpId="0" animBg="1" advAuto="0"/>
      <p:bldP spid="12" grpId="0" animBg="1" advAuto="0"/>
      <p:bldP spid="13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14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0521C0D-D314-CD1A-933D-1EF3E6F87D58}"/>
              </a:ext>
            </a:extLst>
          </p:cNvPr>
          <p:cNvSpPr txBox="1"/>
          <p:nvPr/>
        </p:nvSpPr>
        <p:spPr>
          <a:xfrm>
            <a:off x="322872" y="1745778"/>
            <a:ext cx="1154625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18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Choose </a:t>
            </a:r>
            <a:r>
              <a:rPr lang="en-GB" sz="18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the correct </a:t>
            </a:r>
            <a:r>
              <a:rPr sz="18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words to complete the two sentences. Try to write three sentences of your own.</a:t>
            </a:r>
          </a:p>
        </p:txBody>
      </p:sp>
      <p:graphicFrame>
        <p:nvGraphicFramePr>
          <p:cNvPr id="20" name="Table 25">
            <a:extLst>
              <a:ext uri="{FF2B5EF4-FFF2-40B4-BE49-F238E27FC236}">
                <a16:creationId xmlns:a16="http://schemas.microsoft.com/office/drawing/2014/main" id="{89532358-BCF3-FE63-FC89-C9B1B3758A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2037643"/>
              </p:ext>
            </p:extLst>
          </p:nvPr>
        </p:nvGraphicFramePr>
        <p:xfrm>
          <a:off x="466463" y="2255516"/>
          <a:ext cx="1681240" cy="4235200"/>
        </p:xfrm>
        <a:graphic>
          <a:graphicData uri="http://schemas.openxmlformats.org/drawingml/2006/table">
            <a:tbl>
              <a:tblPr/>
              <a:tblGrid>
                <a:gridCol w="1681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3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kit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hit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dam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ram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ham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sit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bit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jam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Sam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fit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1" name="Table 27">
            <a:extLst>
              <a:ext uri="{FF2B5EF4-FFF2-40B4-BE49-F238E27FC236}">
                <a16:creationId xmlns:a16="http://schemas.microsoft.com/office/drawing/2014/main" id="{3875F369-244F-4980-BAE2-4AB6033EFF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8768705"/>
              </p:ext>
            </p:extLst>
          </p:nvPr>
        </p:nvGraphicFramePr>
        <p:xfrm>
          <a:off x="2497856" y="2255516"/>
          <a:ext cx="9227681" cy="4235201"/>
        </p:xfrm>
        <a:graphic>
          <a:graphicData uri="http://schemas.openxmlformats.org/drawingml/2006/table">
            <a:tbl>
              <a:tblPr firstRow="1" bandRow="1"/>
              <a:tblGrid>
                <a:gridCol w="2329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7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604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Your Word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Your Sentence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>
                        <a:defRPr sz="18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 My brother is called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 </a:t>
                      </a:r>
                      <a:r>
                        <a:rPr lang="en-GB"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_____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.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>
                        <a:defRPr sz="18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 There is 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a </a:t>
                      </a:r>
                      <a:r>
                        <a:rPr lang="en-GB"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_____ </a:t>
                      </a:r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eating grass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. 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>
                        <a:defRPr sz="18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>
                        <a:defRPr sz="18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>
                        <a:defRPr sz="18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0A9EE573-BBD9-0D5A-6345-60DC09702A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6045" y="537535"/>
            <a:ext cx="8659906" cy="749135"/>
          </a:xfrm>
        </p:spPr>
        <p:txBody>
          <a:bodyPr/>
          <a:lstStyle/>
          <a:p>
            <a:r>
              <a:rPr lang="en-GB" sz="2000" dirty="0"/>
              <a:t>To be able to segment words into the correct syllables and phonemes</a:t>
            </a:r>
            <a:endParaRPr lang="en-GB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/>
              <a:t>To spell words in the ‘-am’ and ‘-it’ families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41F665E-6D36-529F-EEC6-C15FF33894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0" y="235747"/>
            <a:ext cx="5202237" cy="320675"/>
          </a:xfrm>
        </p:spPr>
        <p:txBody>
          <a:bodyPr/>
          <a:lstStyle/>
          <a:p>
            <a:r>
              <a:rPr lang="en-GB" dirty="0"/>
              <a:t>Words in the ‘-am’ and ‘-it’ families</a:t>
            </a:r>
          </a:p>
        </p:txBody>
      </p:sp>
    </p:spTree>
    <p:extLst>
      <p:ext uri="{BB962C8B-B14F-4D97-AF65-F5344CB8AC3E}">
        <p14:creationId xmlns:p14="http://schemas.microsoft.com/office/powerpoint/2010/main" val="1064119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15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E5B12BB-9D5C-350D-FDD7-BAC53E5B1A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8348807"/>
              </p:ext>
            </p:extLst>
          </p:nvPr>
        </p:nvGraphicFramePr>
        <p:xfrm>
          <a:off x="490359" y="1857376"/>
          <a:ext cx="1681240" cy="4619050"/>
        </p:xfrm>
        <a:graphic>
          <a:graphicData uri="http://schemas.openxmlformats.org/drawingml/2006/table">
            <a:tbl>
              <a:tblPr/>
              <a:tblGrid>
                <a:gridCol w="1681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190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kit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hit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dam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ram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ham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sit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bit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jam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Sam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fit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" name="Table 27">
            <a:extLst>
              <a:ext uri="{FF2B5EF4-FFF2-40B4-BE49-F238E27FC236}">
                <a16:creationId xmlns:a16="http://schemas.microsoft.com/office/drawing/2014/main" id="{ECF9CCA7-E902-B923-F824-DAB4521AFD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2761416"/>
              </p:ext>
            </p:extLst>
          </p:nvPr>
        </p:nvGraphicFramePr>
        <p:xfrm>
          <a:off x="2497856" y="1857375"/>
          <a:ext cx="9227681" cy="4619053"/>
        </p:xfrm>
        <a:graphic>
          <a:graphicData uri="http://schemas.openxmlformats.org/drawingml/2006/table">
            <a:tbl>
              <a:tblPr firstRow="1" bandRow="1"/>
              <a:tblGrid>
                <a:gridCol w="2328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9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6443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Your Word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Your Sentence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>
                        <a:defRPr sz="18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sz="2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 My brother is called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 </a:t>
                      </a:r>
                      <a:r>
                        <a:rPr lang="en-GB"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_____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.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>
                        <a:defRPr sz="18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sz="2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 There is 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a </a:t>
                      </a:r>
                      <a:r>
                        <a:rPr lang="en-GB"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_____ </a:t>
                      </a:r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eating grass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. 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>
                        <a:defRPr sz="18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sz="2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FF3760"/>
                          </a:solidFill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 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My</a:t>
                      </a:r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 dog likes to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 </a:t>
                      </a:r>
                      <a:r>
                        <a:rPr lang="en-GB"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_____</a:t>
                      </a: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next to me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.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>
                        <a:defRPr sz="18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sz="2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FF3760"/>
                          </a:solidFill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 He ate a whole jar of</a:t>
                      </a: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____</a:t>
                      </a:r>
                      <a:r>
                        <a:rPr lang="en-GB"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_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.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>
                        <a:defRPr sz="18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sz="2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FF3760"/>
                          </a:solidFill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 Where is my sports</a:t>
                      </a:r>
                      <a:r>
                        <a:rPr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</a:rPr>
                        <a:t> </a:t>
                      </a: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____</a:t>
                      </a:r>
                      <a:r>
                        <a:rPr lang="en-GB"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_</a:t>
                      </a:r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Arial"/>
                          <a:sym typeface="Arial"/>
                        </a:rPr>
                        <a:t>?</a:t>
                      </a:r>
                      <a:endParaRPr sz="20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11">
            <a:extLst>
              <a:ext uri="{FF2B5EF4-FFF2-40B4-BE49-F238E27FC236}">
                <a16:creationId xmlns:a16="http://schemas.microsoft.com/office/drawing/2014/main" id="{BBCD1256-60FB-28C2-D150-CE8B72613938}"/>
              </a:ext>
            </a:extLst>
          </p:cNvPr>
          <p:cNvSpPr txBox="1"/>
          <p:nvPr/>
        </p:nvSpPr>
        <p:spPr>
          <a:xfrm>
            <a:off x="5758968" y="3438608"/>
            <a:ext cx="12634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2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ram</a:t>
            </a:r>
            <a:endParaRPr sz="2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F5FF2206-9FDB-69AA-B05D-94E958AD8DF2}"/>
              </a:ext>
            </a:extLst>
          </p:cNvPr>
          <p:cNvSpPr txBox="1"/>
          <p:nvPr/>
        </p:nvSpPr>
        <p:spPr>
          <a:xfrm>
            <a:off x="3050967" y="3432862"/>
            <a:ext cx="12634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2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ram</a:t>
            </a:r>
            <a:endParaRPr sz="2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56EB05B4-9FE9-D22C-E9A7-97FDDAD88753}"/>
              </a:ext>
            </a:extLst>
          </p:cNvPr>
          <p:cNvSpPr txBox="1"/>
          <p:nvPr/>
        </p:nvSpPr>
        <p:spPr>
          <a:xfrm>
            <a:off x="3050967" y="2632761"/>
            <a:ext cx="12634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2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Sam</a:t>
            </a:r>
            <a:endParaRPr sz="2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7B043916-C20A-1204-491B-05FAA072BB9A}"/>
              </a:ext>
            </a:extLst>
          </p:cNvPr>
          <p:cNvSpPr txBox="1"/>
          <p:nvPr/>
        </p:nvSpPr>
        <p:spPr>
          <a:xfrm>
            <a:off x="3050967" y="4218673"/>
            <a:ext cx="12634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2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sit</a:t>
            </a:r>
            <a:endParaRPr sz="2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962D64E4-F53C-4F42-F861-53BA6A233CAF}"/>
              </a:ext>
            </a:extLst>
          </p:cNvPr>
          <p:cNvSpPr txBox="1"/>
          <p:nvPr/>
        </p:nvSpPr>
        <p:spPr>
          <a:xfrm>
            <a:off x="3050967" y="5047348"/>
            <a:ext cx="12634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2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jam</a:t>
            </a:r>
            <a:endParaRPr sz="2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4F62ED76-D53D-5231-D1B7-E2829CBC2E6D}"/>
              </a:ext>
            </a:extLst>
          </p:cNvPr>
          <p:cNvSpPr txBox="1"/>
          <p:nvPr/>
        </p:nvSpPr>
        <p:spPr>
          <a:xfrm>
            <a:off x="3050967" y="5833160"/>
            <a:ext cx="12634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2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kit</a:t>
            </a:r>
            <a:endParaRPr sz="2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B1203EBA-F82D-F200-2A3B-2702BE58C633}"/>
              </a:ext>
            </a:extLst>
          </p:cNvPr>
          <p:cNvSpPr txBox="1"/>
          <p:nvPr/>
        </p:nvSpPr>
        <p:spPr>
          <a:xfrm>
            <a:off x="6792510" y="2639988"/>
            <a:ext cx="12634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2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Sam</a:t>
            </a:r>
            <a:endParaRPr sz="2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FBDE9F24-B3BB-10E3-0FA4-05A9FD279FED}"/>
              </a:ext>
            </a:extLst>
          </p:cNvPr>
          <p:cNvSpPr txBox="1"/>
          <p:nvPr/>
        </p:nvSpPr>
        <p:spPr>
          <a:xfrm>
            <a:off x="6334261" y="4244048"/>
            <a:ext cx="12634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2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sit</a:t>
            </a:r>
            <a:endParaRPr sz="2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0401C13E-05C0-096F-EC16-B8B729EDB020}"/>
              </a:ext>
            </a:extLst>
          </p:cNvPr>
          <p:cNvSpPr txBox="1"/>
          <p:nvPr/>
        </p:nvSpPr>
        <p:spPr>
          <a:xfrm>
            <a:off x="6855281" y="5050402"/>
            <a:ext cx="12634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2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jam</a:t>
            </a:r>
            <a:endParaRPr sz="2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BCB164C5-9BD3-BD17-04D6-4386AAC4E33A}"/>
              </a:ext>
            </a:extLst>
          </p:cNvPr>
          <p:cNvSpPr txBox="1"/>
          <p:nvPr/>
        </p:nvSpPr>
        <p:spPr>
          <a:xfrm>
            <a:off x="6716331" y="5846708"/>
            <a:ext cx="12634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2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kit</a:t>
            </a:r>
            <a:endParaRPr sz="2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0BCB76A-B0B7-7381-9E3A-8EA76629B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0" y="378716"/>
            <a:ext cx="5202237" cy="320675"/>
          </a:xfrm>
        </p:spPr>
        <p:txBody>
          <a:bodyPr/>
          <a:lstStyle/>
          <a:p>
            <a:r>
              <a:rPr lang="en-GB" dirty="0"/>
              <a:t>Words in the ‘-am’ and ‘-it’ families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36C1614-661C-97F3-F475-51FF9EF008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7" y="779824"/>
            <a:ext cx="7767706" cy="365127"/>
          </a:xfrm>
        </p:spPr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Possible Answers</a:t>
            </a:r>
          </a:p>
        </p:txBody>
      </p:sp>
    </p:spTree>
    <p:extLst>
      <p:ext uri="{BB962C8B-B14F-4D97-AF65-F5344CB8AC3E}">
        <p14:creationId xmlns:p14="http://schemas.microsoft.com/office/powerpoint/2010/main" val="156231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16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EE95D8-93A0-825E-6068-01202A24A68B}"/>
              </a:ext>
            </a:extLst>
          </p:cNvPr>
          <p:cNvSpPr txBox="1"/>
          <p:nvPr/>
        </p:nvSpPr>
        <p:spPr>
          <a:xfrm>
            <a:off x="2795970" y="1768401"/>
            <a:ext cx="6600055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20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The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______ 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has long horns</a:t>
            </a:r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.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4F0D3B85-BF8F-4822-85D8-675B306726C2}"/>
              </a:ext>
            </a:extLst>
          </p:cNvPr>
          <p:cNvSpPr txBox="1"/>
          <p:nvPr/>
        </p:nvSpPr>
        <p:spPr>
          <a:xfrm>
            <a:off x="4911541" y="2091567"/>
            <a:ext cx="65979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ram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B777A35-5F5F-70C5-375F-BD9CF6552CB2}"/>
              </a:ext>
            </a:extLst>
          </p:cNvPr>
          <p:cNvSpPr txBox="1"/>
          <p:nvPr/>
        </p:nvSpPr>
        <p:spPr>
          <a:xfrm>
            <a:off x="5723138" y="5308735"/>
            <a:ext cx="98520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ram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8" name="Group 13">
            <a:extLst>
              <a:ext uri="{FF2B5EF4-FFF2-40B4-BE49-F238E27FC236}">
                <a16:creationId xmlns:a16="http://schemas.microsoft.com/office/drawing/2014/main" id="{D4CD6F3F-4444-0D14-839B-1F1BA2CD316F}"/>
              </a:ext>
            </a:extLst>
          </p:cNvPr>
          <p:cNvGrpSpPr/>
          <p:nvPr/>
        </p:nvGrpSpPr>
        <p:grpSpPr>
          <a:xfrm>
            <a:off x="5807856" y="6006174"/>
            <a:ext cx="718274" cy="144003"/>
            <a:chOff x="140328" y="-1"/>
            <a:chExt cx="718272" cy="144002"/>
          </a:xfrm>
        </p:grpSpPr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7CD5818D-6F97-4F05-267A-8B906349FB51}"/>
                </a:ext>
              </a:extLst>
            </p:cNvPr>
            <p:cNvSpPr/>
            <p:nvPr/>
          </p:nvSpPr>
          <p:spPr>
            <a:xfrm>
              <a:off x="140328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14" name="Oval 15">
              <a:extLst>
                <a:ext uri="{FF2B5EF4-FFF2-40B4-BE49-F238E27FC236}">
                  <a16:creationId xmlns:a16="http://schemas.microsoft.com/office/drawing/2014/main" id="{D29A4E7D-533C-73C2-BAC5-F005222CA0D5}"/>
                </a:ext>
              </a:extLst>
            </p:cNvPr>
            <p:cNvSpPr/>
            <p:nvPr/>
          </p:nvSpPr>
          <p:spPr>
            <a:xfrm>
              <a:off x="377951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20BE3E15-5C3E-027F-C0D1-7EF3E26879AE}"/>
                </a:ext>
              </a:extLst>
            </p:cNvPr>
            <p:cNvSpPr/>
            <p:nvPr/>
          </p:nvSpPr>
          <p:spPr>
            <a:xfrm>
              <a:off x="718477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pic>
        <p:nvPicPr>
          <p:cNvPr id="9" name="Picture 4" descr="Picture 4">
            <a:extLst>
              <a:ext uri="{FF2B5EF4-FFF2-40B4-BE49-F238E27FC236}">
                <a16:creationId xmlns:a16="http://schemas.microsoft.com/office/drawing/2014/main" id="{39E5A929-486B-4136-3348-EE1CAB29F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477" y="3122442"/>
            <a:ext cx="2807445" cy="19059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E7A18D-E7C2-0C97-B8A3-AD058BC41B41}"/>
              </a:ext>
            </a:extLst>
          </p:cNvPr>
          <p:cNvGrpSpPr/>
          <p:nvPr/>
        </p:nvGrpSpPr>
        <p:grpSpPr>
          <a:xfrm>
            <a:off x="342988" y="2828529"/>
            <a:ext cx="3164178" cy="3693929"/>
            <a:chOff x="342988" y="2828529"/>
            <a:chExt cx="3164178" cy="369392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A61D5D7-9366-3645-F94D-C3B47720DC1E}"/>
                </a:ext>
              </a:extLst>
            </p:cNvPr>
            <p:cNvGrpSpPr/>
            <p:nvPr/>
          </p:nvGrpSpPr>
          <p:grpSpPr>
            <a:xfrm>
              <a:off x="1430711" y="2828529"/>
              <a:ext cx="2076455" cy="1858853"/>
              <a:chOff x="1316819" y="2879869"/>
              <a:chExt cx="2076455" cy="1858853"/>
            </a:xfrm>
          </p:grpSpPr>
          <p:sp>
            <p:nvSpPr>
              <p:cNvPr id="11" name="Rounded Rectangular Callout 10">
                <a:extLst>
                  <a:ext uri="{FF2B5EF4-FFF2-40B4-BE49-F238E27FC236}">
                    <a16:creationId xmlns:a16="http://schemas.microsoft.com/office/drawing/2014/main" id="{EB21B744-EA75-7BBC-D3D4-23EFF74185AB}"/>
                  </a:ext>
                </a:extLst>
              </p:cNvPr>
              <p:cNvSpPr/>
              <p:nvPr/>
            </p:nvSpPr>
            <p:spPr>
              <a:xfrm>
                <a:off x="1316819" y="2879869"/>
                <a:ext cx="2076455" cy="1858853"/>
              </a:xfrm>
              <a:prstGeom prst="wedgeRoundRectCallout">
                <a:avLst>
                  <a:gd name="adj1" fmla="val -33218"/>
                  <a:gd name="adj2" fmla="val 70955"/>
                  <a:gd name="adj3" fmla="val 16667"/>
                </a:avLst>
              </a:prstGeom>
              <a:noFill/>
              <a:ln w="38100">
                <a:solidFill>
                  <a:srgbClr val="7957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0FD721-3102-0F07-9F55-DA17C43EC3EB}"/>
                  </a:ext>
                </a:extLst>
              </p:cNvPr>
              <p:cNvSpPr txBox="1"/>
              <p:nvPr/>
            </p:nvSpPr>
            <p:spPr>
              <a:xfrm>
                <a:off x="1539715" y="3095938"/>
                <a:ext cx="166608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Sassoon Infant 2023" panose="02000503030000020003" pitchFamily="2" charset="0"/>
                    <a:ea typeface="Sassoon Infant 2023" panose="02000503030000020003" pitchFamily="2" charset="0"/>
                  </a:rPr>
                  <a:t>Did you spell it like this? Did you remember it is part of the ‘-am’ family?</a:t>
                </a:r>
              </a:p>
            </p:txBody>
          </p:sp>
        </p:grpSp>
        <p:pic>
          <p:nvPicPr>
            <p:cNvPr id="10" name="Picture 5" descr="Picture 5">
              <a:extLst>
                <a:ext uri="{FF2B5EF4-FFF2-40B4-BE49-F238E27FC236}">
                  <a16:creationId xmlns:a16="http://schemas.microsoft.com/office/drawing/2014/main" id="{7DDDB786-A3FD-1601-553D-0D8CF1CD5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988" y="4722456"/>
              <a:ext cx="1256783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55079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7" grpId="0" animBg="1" advAuto="0"/>
      <p:bldP spid="8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17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2E4383-C7A4-35AF-C624-005E8E572344}"/>
              </a:ext>
            </a:extLst>
          </p:cNvPr>
          <p:cNvSpPr txBox="1"/>
          <p:nvPr/>
        </p:nvSpPr>
        <p:spPr>
          <a:xfrm>
            <a:off x="2795970" y="1783149"/>
            <a:ext cx="6600055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20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Exercise will keep you</a:t>
            </a:r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______</a:t>
            </a:r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.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D48F6694-C4FE-E6F1-0785-57EF0A83FAA7}"/>
              </a:ext>
            </a:extLst>
          </p:cNvPr>
          <p:cNvSpPr txBox="1"/>
          <p:nvPr/>
        </p:nvSpPr>
        <p:spPr>
          <a:xfrm>
            <a:off x="7475839" y="2091567"/>
            <a:ext cx="37926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fit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B5E5A5CB-29A1-8BB6-55E0-929E5428D366}"/>
              </a:ext>
            </a:extLst>
          </p:cNvPr>
          <p:cNvSpPr txBox="1"/>
          <p:nvPr/>
        </p:nvSpPr>
        <p:spPr>
          <a:xfrm>
            <a:off x="5824716" y="5383891"/>
            <a:ext cx="544378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fit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8" name="Group 13">
            <a:extLst>
              <a:ext uri="{FF2B5EF4-FFF2-40B4-BE49-F238E27FC236}">
                <a16:creationId xmlns:a16="http://schemas.microsoft.com/office/drawing/2014/main" id="{AAAF27F9-74D7-E466-D55B-8495A92B0D8F}"/>
              </a:ext>
            </a:extLst>
          </p:cNvPr>
          <p:cNvGrpSpPr/>
          <p:nvPr/>
        </p:nvGrpSpPr>
        <p:grpSpPr>
          <a:xfrm>
            <a:off x="5882590" y="6043738"/>
            <a:ext cx="422237" cy="109594"/>
            <a:chOff x="334684" y="-1"/>
            <a:chExt cx="554804" cy="144002"/>
          </a:xfrm>
        </p:grpSpPr>
        <p:sp>
          <p:nvSpPr>
            <p:cNvPr id="9" name="Oval 14">
              <a:extLst>
                <a:ext uri="{FF2B5EF4-FFF2-40B4-BE49-F238E27FC236}">
                  <a16:creationId xmlns:a16="http://schemas.microsoft.com/office/drawing/2014/main" id="{B3F51E72-BA74-5874-FF70-F7F55BC1A50F}"/>
                </a:ext>
              </a:extLst>
            </p:cNvPr>
            <p:cNvSpPr/>
            <p:nvPr/>
          </p:nvSpPr>
          <p:spPr>
            <a:xfrm>
              <a:off x="334684" y="-1"/>
              <a:ext cx="140122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10" name="Oval 15">
              <a:extLst>
                <a:ext uri="{FF2B5EF4-FFF2-40B4-BE49-F238E27FC236}">
                  <a16:creationId xmlns:a16="http://schemas.microsoft.com/office/drawing/2014/main" id="{6D339F39-3CD1-F301-C21F-51DDB00CF144}"/>
                </a:ext>
              </a:extLst>
            </p:cNvPr>
            <p:cNvSpPr/>
            <p:nvPr/>
          </p:nvSpPr>
          <p:spPr>
            <a:xfrm>
              <a:off x="545031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11" name="Oval 17">
              <a:extLst>
                <a:ext uri="{FF2B5EF4-FFF2-40B4-BE49-F238E27FC236}">
                  <a16:creationId xmlns:a16="http://schemas.microsoft.com/office/drawing/2014/main" id="{EECDD8D2-5D19-FB07-D473-C1D3C6E24A4C}"/>
                </a:ext>
              </a:extLst>
            </p:cNvPr>
            <p:cNvSpPr/>
            <p:nvPr/>
          </p:nvSpPr>
          <p:spPr>
            <a:xfrm>
              <a:off x="749365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5C8095-59ED-71B8-57C8-C953522CD9D6}"/>
              </a:ext>
            </a:extLst>
          </p:cNvPr>
          <p:cNvGrpSpPr/>
          <p:nvPr/>
        </p:nvGrpSpPr>
        <p:grpSpPr>
          <a:xfrm>
            <a:off x="480775" y="2879869"/>
            <a:ext cx="2912499" cy="3503579"/>
            <a:chOff x="480775" y="2879869"/>
            <a:chExt cx="2912499" cy="3503579"/>
          </a:xfrm>
        </p:grpSpPr>
        <p:pic>
          <p:nvPicPr>
            <p:cNvPr id="13" name="Picture 19" descr="Picture 19">
              <a:extLst>
                <a:ext uri="{FF2B5EF4-FFF2-40B4-BE49-F238E27FC236}">
                  <a16:creationId xmlns:a16="http://schemas.microsoft.com/office/drawing/2014/main" id="{4AC37B3C-0339-DFDF-6250-BBFE006A6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775" y="4583446"/>
              <a:ext cx="1003588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Rounded Rectangular Callout 13">
              <a:extLst>
                <a:ext uri="{FF2B5EF4-FFF2-40B4-BE49-F238E27FC236}">
                  <a16:creationId xmlns:a16="http://schemas.microsoft.com/office/drawing/2014/main" id="{E79CFF27-FA3A-9CB4-C675-4D7D49B4B5D7}"/>
                </a:ext>
              </a:extLst>
            </p:cNvPr>
            <p:cNvSpPr/>
            <p:nvPr/>
          </p:nvSpPr>
          <p:spPr>
            <a:xfrm>
              <a:off x="1316819" y="2879869"/>
              <a:ext cx="2076455" cy="1858853"/>
            </a:xfrm>
            <a:prstGeom prst="wedgeRoundRectCallout">
              <a:avLst>
                <a:gd name="adj1" fmla="val -33218"/>
                <a:gd name="adj2" fmla="val 70955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381370-57A6-BE80-3439-230FC49A5D87}"/>
                </a:ext>
              </a:extLst>
            </p:cNvPr>
            <p:cNvSpPr txBox="1"/>
            <p:nvPr/>
          </p:nvSpPr>
          <p:spPr>
            <a:xfrm>
              <a:off x="1539715" y="3095938"/>
              <a:ext cx="16660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Did you spell it like this? Did you remember it is part of the ‘-it’ family?</a:t>
              </a:r>
            </a:p>
          </p:txBody>
        </p:sp>
      </p:grpSp>
      <p:pic>
        <p:nvPicPr>
          <p:cNvPr id="16" name="Picture 21" descr="Picture 21">
            <a:extLst>
              <a:ext uri="{FF2B5EF4-FFF2-40B4-BE49-F238E27FC236}">
                <a16:creationId xmlns:a16="http://schemas.microsoft.com/office/drawing/2014/main" id="{6048D024-4000-C6C7-F4B9-3878A9F69E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8" r="19930"/>
          <a:stretch>
            <a:fillRect/>
          </a:stretch>
        </p:blipFill>
        <p:spPr>
          <a:xfrm>
            <a:off x="5057769" y="2917447"/>
            <a:ext cx="2076456" cy="23077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88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7" grpId="0" animBg="1" advAuto="0"/>
      <p:bldP spid="8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18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274522-7330-2366-EFBA-C72362DAA9A2}"/>
              </a:ext>
            </a:extLst>
          </p:cNvPr>
          <p:cNvSpPr txBox="1"/>
          <p:nvPr/>
        </p:nvSpPr>
        <p:spPr>
          <a:xfrm>
            <a:off x="2795970" y="1783149"/>
            <a:ext cx="6600055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20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Would you like some 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______ 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  <a:cs typeface="Arial"/>
                <a:sym typeface="Arial"/>
              </a:rPr>
              <a:t>for lunch?</a:t>
            </a:r>
            <a:endParaRPr lang="en-GB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6C75630A-D699-58AB-71B2-0816530010FA}"/>
              </a:ext>
            </a:extLst>
          </p:cNvPr>
          <p:cNvSpPr txBox="1"/>
          <p:nvPr/>
        </p:nvSpPr>
        <p:spPr>
          <a:xfrm>
            <a:off x="6554749" y="2091567"/>
            <a:ext cx="71750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ham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E360B-D174-A52F-AEE6-14E20D851069}"/>
              </a:ext>
            </a:extLst>
          </p:cNvPr>
          <p:cNvSpPr txBox="1"/>
          <p:nvPr/>
        </p:nvSpPr>
        <p:spPr>
          <a:xfrm>
            <a:off x="5553344" y="5308735"/>
            <a:ext cx="107657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</a:t>
            </a:r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a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m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2541C5-2AF4-DA61-7FD9-FD532FF7BDE2}"/>
              </a:ext>
            </a:extLst>
          </p:cNvPr>
          <p:cNvGrpSpPr/>
          <p:nvPr/>
        </p:nvGrpSpPr>
        <p:grpSpPr>
          <a:xfrm>
            <a:off x="5682365" y="6006174"/>
            <a:ext cx="767980" cy="144003"/>
            <a:chOff x="108260" y="-1"/>
            <a:chExt cx="767978" cy="14400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C943C58-F13F-FEFC-31B4-14F4FB8F5680}"/>
                </a:ext>
              </a:extLst>
            </p:cNvPr>
            <p:cNvSpPr/>
            <p:nvPr/>
          </p:nvSpPr>
          <p:spPr>
            <a:xfrm>
              <a:off x="108260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8FFE2B1-65BB-9B55-B409-3FE76CA93776}"/>
                </a:ext>
              </a:extLst>
            </p:cNvPr>
            <p:cNvSpPr/>
            <p:nvPr/>
          </p:nvSpPr>
          <p:spPr>
            <a:xfrm>
              <a:off x="399254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17" name="Oval 17">
              <a:extLst>
                <a:ext uri="{FF2B5EF4-FFF2-40B4-BE49-F238E27FC236}">
                  <a16:creationId xmlns:a16="http://schemas.microsoft.com/office/drawing/2014/main" id="{C3CC5602-F655-EB4E-14F1-850D8D6A7E1F}"/>
                </a:ext>
              </a:extLst>
            </p:cNvPr>
            <p:cNvSpPr/>
            <p:nvPr/>
          </p:nvSpPr>
          <p:spPr>
            <a:xfrm>
              <a:off x="736115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FAA8061A-B3A5-4F84-1AF2-07EB6AE75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768" y="3242681"/>
            <a:ext cx="3405728" cy="17028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8025873-D303-78A0-F2BD-7891F9F599B9}"/>
              </a:ext>
            </a:extLst>
          </p:cNvPr>
          <p:cNvGrpSpPr/>
          <p:nvPr/>
        </p:nvGrpSpPr>
        <p:grpSpPr>
          <a:xfrm>
            <a:off x="342988" y="2828529"/>
            <a:ext cx="3164178" cy="3693929"/>
            <a:chOff x="342988" y="2828529"/>
            <a:chExt cx="3164178" cy="36939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858E1B6-DE47-7DD4-785C-3081D02BB328}"/>
                </a:ext>
              </a:extLst>
            </p:cNvPr>
            <p:cNvGrpSpPr/>
            <p:nvPr/>
          </p:nvGrpSpPr>
          <p:grpSpPr>
            <a:xfrm>
              <a:off x="1430711" y="2828529"/>
              <a:ext cx="2076455" cy="1858853"/>
              <a:chOff x="1316819" y="2879869"/>
              <a:chExt cx="2076455" cy="1858853"/>
            </a:xfrm>
          </p:grpSpPr>
          <p:sp>
            <p:nvSpPr>
              <p:cNvPr id="23" name="Rounded Rectangular Callout 22">
                <a:extLst>
                  <a:ext uri="{FF2B5EF4-FFF2-40B4-BE49-F238E27FC236}">
                    <a16:creationId xmlns:a16="http://schemas.microsoft.com/office/drawing/2014/main" id="{9709863F-7D19-B019-A14A-A9E269D791F0}"/>
                  </a:ext>
                </a:extLst>
              </p:cNvPr>
              <p:cNvSpPr/>
              <p:nvPr/>
            </p:nvSpPr>
            <p:spPr>
              <a:xfrm>
                <a:off x="1316819" y="2879869"/>
                <a:ext cx="2076455" cy="1858853"/>
              </a:xfrm>
              <a:prstGeom prst="wedgeRoundRectCallout">
                <a:avLst>
                  <a:gd name="adj1" fmla="val -33218"/>
                  <a:gd name="adj2" fmla="val 70955"/>
                  <a:gd name="adj3" fmla="val 16667"/>
                </a:avLst>
              </a:prstGeom>
              <a:noFill/>
              <a:ln w="38100">
                <a:solidFill>
                  <a:srgbClr val="7957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CAC3AF-5D80-16F1-5521-1763DF4CA463}"/>
                  </a:ext>
                </a:extLst>
              </p:cNvPr>
              <p:cNvSpPr txBox="1"/>
              <p:nvPr/>
            </p:nvSpPr>
            <p:spPr>
              <a:xfrm>
                <a:off x="1539715" y="3095938"/>
                <a:ext cx="166608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Sassoon Infant 2023" panose="02000503030000020003" pitchFamily="2" charset="0"/>
                    <a:ea typeface="Sassoon Infant 2023" panose="02000503030000020003" pitchFamily="2" charset="0"/>
                  </a:rPr>
                  <a:t>Did you spell it like this? Did you remember it is part of the ‘-am’ family?</a:t>
                </a:r>
              </a:p>
            </p:txBody>
          </p:sp>
        </p:grpSp>
        <p:pic>
          <p:nvPicPr>
            <p:cNvPr id="22" name="Picture 5" descr="Picture 5">
              <a:extLst>
                <a:ext uri="{FF2B5EF4-FFF2-40B4-BE49-F238E27FC236}">
                  <a16:creationId xmlns:a16="http://schemas.microsoft.com/office/drawing/2014/main" id="{B917CD0D-4EE2-2920-82F6-FA748A61F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988" y="4722456"/>
              <a:ext cx="1256783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12753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  <p:bldP spid="14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D57059-F787-6EB7-C0EB-69E8D05BC8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you write the words to match the pictures?</a:t>
            </a:r>
          </a:p>
        </p:txBody>
      </p:sp>
      <p:pic>
        <p:nvPicPr>
          <p:cNvPr id="2" name="Picture 13" descr="Picture 13">
            <a:extLst>
              <a:ext uri="{FF2B5EF4-FFF2-40B4-BE49-F238E27FC236}">
                <a16:creationId xmlns:a16="http://schemas.microsoft.com/office/drawing/2014/main" id="{1DF6D8B1-B66E-4C8C-5EEE-B8189E57A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446" y="2097090"/>
            <a:ext cx="1193896" cy="1273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18" descr="Picture 18">
            <a:extLst>
              <a:ext uri="{FF2B5EF4-FFF2-40B4-BE49-F238E27FC236}">
                <a16:creationId xmlns:a16="http://schemas.microsoft.com/office/drawing/2014/main" id="{D89B599F-132D-1D4D-F807-0076FA40E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621" y="4495835"/>
            <a:ext cx="1790361" cy="1162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D2479A04-BF1F-19BC-3CA3-6EDCBE55D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891" y="4451146"/>
            <a:ext cx="1295170" cy="12517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 10">
            <a:extLst>
              <a:ext uri="{FF2B5EF4-FFF2-40B4-BE49-F238E27FC236}">
                <a16:creationId xmlns:a16="http://schemas.microsoft.com/office/drawing/2014/main" id="{2054979E-8F38-76F7-6CAD-80DA0D5BA217}"/>
              </a:ext>
            </a:extLst>
          </p:cNvPr>
          <p:cNvGrpSpPr/>
          <p:nvPr/>
        </p:nvGrpSpPr>
        <p:grpSpPr>
          <a:xfrm>
            <a:off x="5579130" y="1913389"/>
            <a:ext cx="1329652" cy="1507791"/>
            <a:chOff x="-141514" y="61116"/>
            <a:chExt cx="1198561" cy="1359137"/>
          </a:xfrm>
        </p:grpSpPr>
        <p:pic>
          <p:nvPicPr>
            <p:cNvPr id="9" name="Picture 48" descr="Picture 48">
              <a:extLst>
                <a:ext uri="{FF2B5EF4-FFF2-40B4-BE49-F238E27FC236}">
                  <a16:creationId xmlns:a16="http://schemas.microsoft.com/office/drawing/2014/main" id="{E2FEDA4F-75BD-B958-D4BB-5B42F2B22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41514" y="61116"/>
              <a:ext cx="835997" cy="1359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Straight Arrow Connector 49">
              <a:extLst>
                <a:ext uri="{FF2B5EF4-FFF2-40B4-BE49-F238E27FC236}">
                  <a16:creationId xmlns:a16="http://schemas.microsoft.com/office/drawing/2014/main" id="{00CE534A-4B0C-A32E-EFC2-6B083758C93F}"/>
                </a:ext>
              </a:extLst>
            </p:cNvPr>
            <p:cNvSpPr/>
            <p:nvPr/>
          </p:nvSpPr>
          <p:spPr>
            <a:xfrm flipH="1" flipV="1">
              <a:off x="694482" y="339553"/>
              <a:ext cx="362565" cy="213699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C87006E-C38A-5677-2539-EA43819383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3742" y="2111604"/>
            <a:ext cx="1695337" cy="127329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32E779BE-0D58-14AE-DFF6-F5BC617BD9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6284" y="4399472"/>
            <a:ext cx="1790360" cy="130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06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19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2C909F1-FD1D-8388-6AB5-5218C424BDE0}"/>
              </a:ext>
            </a:extLst>
          </p:cNvPr>
          <p:cNvSpPr txBox="1"/>
          <p:nvPr/>
        </p:nvSpPr>
        <p:spPr>
          <a:xfrm>
            <a:off x="2795970" y="1783149"/>
            <a:ext cx="6600055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20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I 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______ 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into my slice of pizza.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3E91DEEC-1613-8D71-B372-56A93651CD63}"/>
              </a:ext>
            </a:extLst>
          </p:cNvPr>
          <p:cNvSpPr txBox="1"/>
          <p:nvPr/>
        </p:nvSpPr>
        <p:spPr>
          <a:xfrm>
            <a:off x="4358011" y="2091567"/>
            <a:ext cx="46743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bit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13AF4C-B579-70CA-D9A3-D52397F2085F}"/>
              </a:ext>
            </a:extLst>
          </p:cNvPr>
          <p:cNvGrpSpPr/>
          <p:nvPr/>
        </p:nvGrpSpPr>
        <p:grpSpPr>
          <a:xfrm>
            <a:off x="480775" y="2879869"/>
            <a:ext cx="2912499" cy="3503579"/>
            <a:chOff x="480775" y="2879869"/>
            <a:chExt cx="2912499" cy="3503579"/>
          </a:xfrm>
        </p:grpSpPr>
        <p:pic>
          <p:nvPicPr>
            <p:cNvPr id="6" name="Picture 19" descr="Picture 19">
              <a:extLst>
                <a:ext uri="{FF2B5EF4-FFF2-40B4-BE49-F238E27FC236}">
                  <a16:creationId xmlns:a16="http://schemas.microsoft.com/office/drawing/2014/main" id="{3024C106-BF4E-808E-DD38-91EBBBFCA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775" y="4583446"/>
              <a:ext cx="1003588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6F97DD09-7802-9996-D4F3-F955F98E8D12}"/>
                </a:ext>
              </a:extLst>
            </p:cNvPr>
            <p:cNvSpPr/>
            <p:nvPr/>
          </p:nvSpPr>
          <p:spPr>
            <a:xfrm>
              <a:off x="1316819" y="2879869"/>
              <a:ext cx="2076455" cy="1858853"/>
            </a:xfrm>
            <a:prstGeom prst="wedgeRoundRectCallout">
              <a:avLst>
                <a:gd name="adj1" fmla="val -33218"/>
                <a:gd name="adj2" fmla="val 70955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818AF9-9D74-34B9-FB25-52F3B0374C07}"/>
                </a:ext>
              </a:extLst>
            </p:cNvPr>
            <p:cNvSpPr txBox="1"/>
            <p:nvPr/>
          </p:nvSpPr>
          <p:spPr>
            <a:xfrm>
              <a:off x="1539715" y="3095938"/>
              <a:ext cx="16660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Did you spell it like this? Did you remember it is part of the ‘-it’ family?</a:t>
              </a:r>
            </a:p>
          </p:txBody>
        </p:sp>
      </p:grpSp>
      <p:sp>
        <p:nvSpPr>
          <p:cNvPr id="9" name="TextBox 12">
            <a:extLst>
              <a:ext uri="{FF2B5EF4-FFF2-40B4-BE49-F238E27FC236}">
                <a16:creationId xmlns:a16="http://schemas.microsoft.com/office/drawing/2014/main" id="{7C679417-663C-A510-1ABE-17B49CC991F1}"/>
              </a:ext>
            </a:extLst>
          </p:cNvPr>
          <p:cNvSpPr txBox="1"/>
          <p:nvPr/>
        </p:nvSpPr>
        <p:spPr>
          <a:xfrm>
            <a:off x="5754878" y="5383891"/>
            <a:ext cx="68223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bit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10" name="Group 13">
            <a:extLst>
              <a:ext uri="{FF2B5EF4-FFF2-40B4-BE49-F238E27FC236}">
                <a16:creationId xmlns:a16="http://schemas.microsoft.com/office/drawing/2014/main" id="{7615896C-F2FC-3169-8AAB-876F95CBF506}"/>
              </a:ext>
            </a:extLst>
          </p:cNvPr>
          <p:cNvGrpSpPr/>
          <p:nvPr/>
        </p:nvGrpSpPr>
        <p:grpSpPr>
          <a:xfrm>
            <a:off x="5903355" y="6048160"/>
            <a:ext cx="469400" cy="109594"/>
            <a:chOff x="272714" y="-1"/>
            <a:chExt cx="616774" cy="144002"/>
          </a:xfrm>
        </p:grpSpPr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B9AD8E7F-179F-B0F5-39D7-5BBEA91A2A32}"/>
                </a:ext>
              </a:extLst>
            </p:cNvPr>
            <p:cNvSpPr/>
            <p:nvPr/>
          </p:nvSpPr>
          <p:spPr>
            <a:xfrm>
              <a:off x="272714" y="-1"/>
              <a:ext cx="140122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14" name="Oval 15">
              <a:extLst>
                <a:ext uri="{FF2B5EF4-FFF2-40B4-BE49-F238E27FC236}">
                  <a16:creationId xmlns:a16="http://schemas.microsoft.com/office/drawing/2014/main" id="{2E91B5FD-3F14-EAD3-A1AD-D93F1EE0D936}"/>
                </a:ext>
              </a:extLst>
            </p:cNvPr>
            <p:cNvSpPr/>
            <p:nvPr/>
          </p:nvSpPr>
          <p:spPr>
            <a:xfrm>
              <a:off x="545031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78EA83B4-DB8F-D698-2EBC-F88CDE285B4C}"/>
                </a:ext>
              </a:extLst>
            </p:cNvPr>
            <p:cNvSpPr/>
            <p:nvPr/>
          </p:nvSpPr>
          <p:spPr>
            <a:xfrm>
              <a:off x="749365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pic>
        <p:nvPicPr>
          <p:cNvPr id="16" name="Picture 5" descr="Picture 5">
            <a:extLst>
              <a:ext uri="{FF2B5EF4-FFF2-40B4-BE49-F238E27FC236}">
                <a16:creationId xmlns:a16="http://schemas.microsoft.com/office/drawing/2014/main" id="{8C7D9CD9-3DC9-0430-BE6A-5FA9111A3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229" y="2748558"/>
            <a:ext cx="1937534" cy="24172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9728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  <p:bldP spid="9" grpId="0" animBg="1" advAuto="0"/>
      <p:bldP spid="10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20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9B0FAB5-6060-5C12-9271-5FD72508A936}"/>
              </a:ext>
            </a:extLst>
          </p:cNvPr>
          <p:cNvSpPr txBox="1"/>
          <p:nvPr/>
        </p:nvSpPr>
        <p:spPr>
          <a:xfrm>
            <a:off x="2795970" y="1783149"/>
            <a:ext cx="6600055" cy="74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7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Strawberries can be made into 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______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.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87A44DAD-2003-B57E-E032-95F60AF09569}"/>
              </a:ext>
            </a:extLst>
          </p:cNvPr>
          <p:cNvSpPr txBox="1"/>
          <p:nvPr/>
        </p:nvSpPr>
        <p:spPr>
          <a:xfrm>
            <a:off x="8016575" y="1991882"/>
            <a:ext cx="61330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jam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52B2FD3E-77EB-B49F-4CC3-C092BB373005}"/>
              </a:ext>
            </a:extLst>
          </p:cNvPr>
          <p:cNvSpPr txBox="1"/>
          <p:nvPr/>
        </p:nvSpPr>
        <p:spPr>
          <a:xfrm>
            <a:off x="5544467" y="5308735"/>
            <a:ext cx="913068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jam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21" name="Group 13">
            <a:extLst>
              <a:ext uri="{FF2B5EF4-FFF2-40B4-BE49-F238E27FC236}">
                <a16:creationId xmlns:a16="http://schemas.microsoft.com/office/drawing/2014/main" id="{2BA7DA6A-E777-524B-B04A-7088FA75A48C}"/>
              </a:ext>
            </a:extLst>
          </p:cNvPr>
          <p:cNvGrpSpPr/>
          <p:nvPr/>
        </p:nvGrpSpPr>
        <p:grpSpPr>
          <a:xfrm>
            <a:off x="5571568" y="6100078"/>
            <a:ext cx="695025" cy="144003"/>
            <a:chOff x="188491" y="-1"/>
            <a:chExt cx="695023" cy="144002"/>
          </a:xfrm>
        </p:grpSpPr>
        <p:sp>
          <p:nvSpPr>
            <p:cNvPr id="22" name="Oval 14">
              <a:extLst>
                <a:ext uri="{FF2B5EF4-FFF2-40B4-BE49-F238E27FC236}">
                  <a16:creationId xmlns:a16="http://schemas.microsoft.com/office/drawing/2014/main" id="{12F7E26C-45EC-86D4-2A84-B990C123EC33}"/>
                </a:ext>
              </a:extLst>
            </p:cNvPr>
            <p:cNvSpPr/>
            <p:nvPr/>
          </p:nvSpPr>
          <p:spPr>
            <a:xfrm>
              <a:off x="188491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23" name="Oval 15">
              <a:extLst>
                <a:ext uri="{FF2B5EF4-FFF2-40B4-BE49-F238E27FC236}">
                  <a16:creationId xmlns:a16="http://schemas.microsoft.com/office/drawing/2014/main" id="{D1111138-2ABF-44F5-E4E0-16B1AD84DBC2}"/>
                </a:ext>
              </a:extLst>
            </p:cNvPr>
            <p:cNvSpPr/>
            <p:nvPr/>
          </p:nvSpPr>
          <p:spPr>
            <a:xfrm>
              <a:off x="416795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24" name="Oval 17">
              <a:extLst>
                <a:ext uri="{FF2B5EF4-FFF2-40B4-BE49-F238E27FC236}">
                  <a16:creationId xmlns:a16="http://schemas.microsoft.com/office/drawing/2014/main" id="{CEC39461-28CC-01D2-54ED-5F720B7C4B65}"/>
                </a:ext>
              </a:extLst>
            </p:cNvPr>
            <p:cNvSpPr/>
            <p:nvPr/>
          </p:nvSpPr>
          <p:spPr>
            <a:xfrm>
              <a:off x="743391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1F1D299-A5B3-2CCC-6A00-5185DFCB2949}"/>
              </a:ext>
            </a:extLst>
          </p:cNvPr>
          <p:cNvGrpSpPr/>
          <p:nvPr/>
        </p:nvGrpSpPr>
        <p:grpSpPr>
          <a:xfrm>
            <a:off x="342988" y="2828529"/>
            <a:ext cx="3164178" cy="3693929"/>
            <a:chOff x="342988" y="2828529"/>
            <a:chExt cx="3164178" cy="369392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8880DC-D718-3136-E67A-6240FDCD453B}"/>
                </a:ext>
              </a:extLst>
            </p:cNvPr>
            <p:cNvGrpSpPr/>
            <p:nvPr/>
          </p:nvGrpSpPr>
          <p:grpSpPr>
            <a:xfrm>
              <a:off x="1430711" y="2828529"/>
              <a:ext cx="2076455" cy="1858853"/>
              <a:chOff x="1316819" y="2879869"/>
              <a:chExt cx="2076455" cy="1858853"/>
            </a:xfrm>
          </p:grpSpPr>
          <p:sp>
            <p:nvSpPr>
              <p:cNvPr id="8" name="Rounded Rectangular Callout 7">
                <a:extLst>
                  <a:ext uri="{FF2B5EF4-FFF2-40B4-BE49-F238E27FC236}">
                    <a16:creationId xmlns:a16="http://schemas.microsoft.com/office/drawing/2014/main" id="{308773E5-2750-B891-6B1A-D4D92D298977}"/>
                  </a:ext>
                </a:extLst>
              </p:cNvPr>
              <p:cNvSpPr/>
              <p:nvPr/>
            </p:nvSpPr>
            <p:spPr>
              <a:xfrm>
                <a:off x="1316819" y="2879869"/>
                <a:ext cx="2076455" cy="1858853"/>
              </a:xfrm>
              <a:prstGeom prst="wedgeRoundRectCallout">
                <a:avLst>
                  <a:gd name="adj1" fmla="val -33218"/>
                  <a:gd name="adj2" fmla="val 70955"/>
                  <a:gd name="adj3" fmla="val 16667"/>
                </a:avLst>
              </a:prstGeom>
              <a:noFill/>
              <a:ln w="38100">
                <a:solidFill>
                  <a:srgbClr val="7957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49D46C-1041-9A79-0EAA-8BE6F849210C}"/>
                  </a:ext>
                </a:extLst>
              </p:cNvPr>
              <p:cNvSpPr txBox="1"/>
              <p:nvPr/>
            </p:nvSpPr>
            <p:spPr>
              <a:xfrm>
                <a:off x="1539715" y="3095938"/>
                <a:ext cx="166608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Sassoon Infant 2023" panose="02000503030000020003" pitchFamily="2" charset="0"/>
                    <a:ea typeface="Sassoon Infant 2023" panose="02000503030000020003" pitchFamily="2" charset="0"/>
                  </a:rPr>
                  <a:t>Did you spell it like this? Did you remember it is part of the ‘-am’ family?</a:t>
                </a:r>
              </a:p>
            </p:txBody>
          </p:sp>
        </p:grpSp>
        <p:pic>
          <p:nvPicPr>
            <p:cNvPr id="7" name="Picture 5" descr="Picture 5">
              <a:extLst>
                <a:ext uri="{FF2B5EF4-FFF2-40B4-BE49-F238E27FC236}">
                  <a16:creationId xmlns:a16="http://schemas.microsoft.com/office/drawing/2014/main" id="{6A345CD8-649E-9B77-CAD6-6ED1C1591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988" y="4722456"/>
              <a:ext cx="1256783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" name="Picture 2" descr="Picture 2">
            <a:extLst>
              <a:ext uri="{FF2B5EF4-FFF2-40B4-BE49-F238E27FC236}">
                <a16:creationId xmlns:a16="http://schemas.microsoft.com/office/drawing/2014/main" id="{3EF36974-0BB5-303B-7F39-99F3DFF8D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788" y="2954825"/>
            <a:ext cx="1619652" cy="20898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953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  <p:bldP spid="17" grpId="0" animBg="1" advAuto="0"/>
      <p:bldP spid="21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words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21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EDB120-5E4E-34C8-9457-437CF14A4AFE}"/>
              </a:ext>
            </a:extLst>
          </p:cNvPr>
          <p:cNvSpPr txBox="1"/>
          <p:nvPr/>
        </p:nvSpPr>
        <p:spPr>
          <a:xfrm>
            <a:off x="1775367" y="1783149"/>
            <a:ext cx="8641261" cy="678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15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I like to 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_____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 and talk to my friend 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_____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4B30D1CB-0027-DB3B-5951-D1D137AEE040}"/>
              </a:ext>
            </a:extLst>
          </p:cNvPr>
          <p:cNvSpPr txBox="1"/>
          <p:nvPr/>
        </p:nvSpPr>
        <p:spPr>
          <a:xfrm>
            <a:off x="4312350" y="1949691"/>
            <a:ext cx="42094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sit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0217DD32-5766-BB69-9FE2-B6F091227393}"/>
              </a:ext>
            </a:extLst>
          </p:cNvPr>
          <p:cNvSpPr txBox="1"/>
          <p:nvPr/>
        </p:nvSpPr>
        <p:spPr>
          <a:xfrm>
            <a:off x="4990453" y="5308735"/>
            <a:ext cx="61010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sit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AA07E7AA-35CE-D909-7431-85616CAF79FF}"/>
              </a:ext>
            </a:extLst>
          </p:cNvPr>
          <p:cNvGrpSpPr/>
          <p:nvPr/>
        </p:nvGrpSpPr>
        <p:grpSpPr>
          <a:xfrm>
            <a:off x="5058918" y="5999759"/>
            <a:ext cx="497062" cy="137493"/>
            <a:chOff x="257990" y="-1"/>
            <a:chExt cx="520595" cy="144002"/>
          </a:xfrm>
        </p:grpSpPr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DF44BE3E-1BF2-0128-B234-1B579020EA9B}"/>
                </a:ext>
              </a:extLst>
            </p:cNvPr>
            <p:cNvSpPr/>
            <p:nvPr/>
          </p:nvSpPr>
          <p:spPr>
            <a:xfrm>
              <a:off x="257990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BC00FE5D-F088-6FDA-0992-18F6E8916007}"/>
                </a:ext>
              </a:extLst>
            </p:cNvPr>
            <p:cNvSpPr/>
            <p:nvPr/>
          </p:nvSpPr>
          <p:spPr>
            <a:xfrm>
              <a:off x="466018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19" name="Oval 17">
              <a:extLst>
                <a:ext uri="{FF2B5EF4-FFF2-40B4-BE49-F238E27FC236}">
                  <a16:creationId xmlns:a16="http://schemas.microsoft.com/office/drawing/2014/main" id="{67CF70DB-934D-ADB1-C19B-1CE4C51BF874}"/>
                </a:ext>
              </a:extLst>
            </p:cNvPr>
            <p:cNvSpPr/>
            <p:nvPr/>
          </p:nvSpPr>
          <p:spPr>
            <a:xfrm>
              <a:off x="638462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sp>
        <p:nvSpPr>
          <p:cNvPr id="44" name="TextBox 12">
            <a:extLst>
              <a:ext uri="{FF2B5EF4-FFF2-40B4-BE49-F238E27FC236}">
                <a16:creationId xmlns:a16="http://schemas.microsoft.com/office/drawing/2014/main" id="{4C9FE506-6F48-096A-76D8-C42F2C3DFB20}"/>
              </a:ext>
            </a:extLst>
          </p:cNvPr>
          <p:cNvSpPr txBox="1"/>
          <p:nvPr/>
        </p:nvSpPr>
        <p:spPr>
          <a:xfrm>
            <a:off x="6530129" y="5308735"/>
            <a:ext cx="108459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Sam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45" name="Group 13">
            <a:extLst>
              <a:ext uri="{FF2B5EF4-FFF2-40B4-BE49-F238E27FC236}">
                <a16:creationId xmlns:a16="http://schemas.microsoft.com/office/drawing/2014/main" id="{02B9FBC9-4CF4-867F-0EF5-A89BC93ACD1C}"/>
              </a:ext>
            </a:extLst>
          </p:cNvPr>
          <p:cNvGrpSpPr/>
          <p:nvPr/>
        </p:nvGrpSpPr>
        <p:grpSpPr>
          <a:xfrm>
            <a:off x="6655072" y="5999759"/>
            <a:ext cx="753751" cy="137493"/>
            <a:chOff x="241916" y="-1"/>
            <a:chExt cx="789437" cy="144002"/>
          </a:xfrm>
        </p:grpSpPr>
        <p:sp>
          <p:nvSpPr>
            <p:cNvPr id="46" name="Oval 14">
              <a:extLst>
                <a:ext uri="{FF2B5EF4-FFF2-40B4-BE49-F238E27FC236}">
                  <a16:creationId xmlns:a16="http://schemas.microsoft.com/office/drawing/2014/main" id="{6883D00C-B5D5-3853-47D9-933A2718C043}"/>
                </a:ext>
              </a:extLst>
            </p:cNvPr>
            <p:cNvSpPr/>
            <p:nvPr/>
          </p:nvSpPr>
          <p:spPr>
            <a:xfrm>
              <a:off x="241916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47" name="Oval 15">
              <a:extLst>
                <a:ext uri="{FF2B5EF4-FFF2-40B4-BE49-F238E27FC236}">
                  <a16:creationId xmlns:a16="http://schemas.microsoft.com/office/drawing/2014/main" id="{1034855E-E69F-41D9-C6D9-655E10D430C6}"/>
                </a:ext>
              </a:extLst>
            </p:cNvPr>
            <p:cNvSpPr/>
            <p:nvPr/>
          </p:nvSpPr>
          <p:spPr>
            <a:xfrm>
              <a:off x="566573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48" name="Oval 17">
              <a:extLst>
                <a:ext uri="{FF2B5EF4-FFF2-40B4-BE49-F238E27FC236}">
                  <a16:creationId xmlns:a16="http://schemas.microsoft.com/office/drawing/2014/main" id="{462FACE2-64B4-FA87-7B50-95BA3DE30A54}"/>
                </a:ext>
              </a:extLst>
            </p:cNvPr>
            <p:cNvSpPr/>
            <p:nvPr/>
          </p:nvSpPr>
          <p:spPr>
            <a:xfrm>
              <a:off x="891230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sp>
        <p:nvSpPr>
          <p:cNvPr id="49" name="TextBox 10">
            <a:extLst>
              <a:ext uri="{FF2B5EF4-FFF2-40B4-BE49-F238E27FC236}">
                <a16:creationId xmlns:a16="http://schemas.microsoft.com/office/drawing/2014/main" id="{CCA132C1-5226-ED76-6487-19A434B0B5AB}"/>
              </a:ext>
            </a:extLst>
          </p:cNvPr>
          <p:cNvSpPr txBox="1"/>
          <p:nvPr/>
        </p:nvSpPr>
        <p:spPr>
          <a:xfrm>
            <a:off x="8441003" y="1949691"/>
            <a:ext cx="72231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Sam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pic>
        <p:nvPicPr>
          <p:cNvPr id="5" name="Picture 8" descr="Picture 8">
            <a:extLst>
              <a:ext uri="{FF2B5EF4-FFF2-40B4-BE49-F238E27FC236}">
                <a16:creationId xmlns:a16="http://schemas.microsoft.com/office/drawing/2014/main" id="{DE7BB183-E21F-44D4-EFB9-B7406C148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695" y="3415374"/>
            <a:ext cx="1771264" cy="1781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4" descr="Picture 24">
            <a:extLst>
              <a:ext uri="{FF2B5EF4-FFF2-40B4-BE49-F238E27FC236}">
                <a16:creationId xmlns:a16="http://schemas.microsoft.com/office/drawing/2014/main" id="{A823FB9E-A245-608A-1276-6064B44A9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116" y="2573383"/>
            <a:ext cx="1886206" cy="26238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36DBEFB-637C-6CE3-31A1-07B0835F0F5E}"/>
              </a:ext>
            </a:extLst>
          </p:cNvPr>
          <p:cNvGrpSpPr/>
          <p:nvPr/>
        </p:nvGrpSpPr>
        <p:grpSpPr>
          <a:xfrm>
            <a:off x="452853" y="2879869"/>
            <a:ext cx="3124065" cy="3574645"/>
            <a:chOff x="452853" y="2879869"/>
            <a:chExt cx="3124065" cy="357464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5547C74-BDE2-CB43-7DBD-234231B5AA05}"/>
                </a:ext>
              </a:extLst>
            </p:cNvPr>
            <p:cNvGrpSpPr/>
            <p:nvPr/>
          </p:nvGrpSpPr>
          <p:grpSpPr>
            <a:xfrm>
              <a:off x="1316819" y="2879869"/>
              <a:ext cx="2260099" cy="1858853"/>
              <a:chOff x="1316819" y="2879869"/>
              <a:chExt cx="2260099" cy="1858853"/>
            </a:xfrm>
          </p:grpSpPr>
          <p:sp>
            <p:nvSpPr>
              <p:cNvPr id="37" name="Rounded Rectangular Callout 36">
                <a:extLst>
                  <a:ext uri="{FF2B5EF4-FFF2-40B4-BE49-F238E27FC236}">
                    <a16:creationId xmlns:a16="http://schemas.microsoft.com/office/drawing/2014/main" id="{E5C63D40-62F5-F418-DDDE-F4AAD33F29A8}"/>
                  </a:ext>
                </a:extLst>
              </p:cNvPr>
              <p:cNvSpPr/>
              <p:nvPr/>
            </p:nvSpPr>
            <p:spPr>
              <a:xfrm>
                <a:off x="1316819" y="2879869"/>
                <a:ext cx="2260099" cy="1858853"/>
              </a:xfrm>
              <a:prstGeom prst="wedgeRoundRectCallout">
                <a:avLst>
                  <a:gd name="adj1" fmla="val -39257"/>
                  <a:gd name="adj2" fmla="val 69487"/>
                  <a:gd name="adj3" fmla="val 16667"/>
                </a:avLst>
              </a:prstGeom>
              <a:noFill/>
              <a:ln w="38100">
                <a:solidFill>
                  <a:srgbClr val="FFDE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FAB7704-503C-7ED2-34A2-1F07005D18EF}"/>
                  </a:ext>
                </a:extLst>
              </p:cNvPr>
              <p:cNvSpPr txBox="1"/>
              <p:nvPr/>
            </p:nvSpPr>
            <p:spPr>
              <a:xfrm>
                <a:off x="1426649" y="3081650"/>
                <a:ext cx="208202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Sassoon Infant 2023" panose="02000503030000020003" pitchFamily="2" charset="0"/>
                    <a:ea typeface="Sassoon Infant 2023" panose="02000503030000020003" pitchFamily="2" charset="0"/>
                  </a:rPr>
                  <a:t>Did you spell them like this? </a:t>
                </a:r>
                <a:r>
                  <a:rPr lang="en-GB" dirty="0">
                    <a:latin typeface="Sassoon Infant 2023" panose="02000503030000020003" pitchFamily="2" charset="0"/>
                    <a:ea typeface="Sassoon Infant 2023" panose="02000503030000020003" pitchFamily="2" charset="0"/>
                  </a:rPr>
                  <a:t>Did you remember that they are from different word families?</a:t>
                </a:r>
                <a:endParaRPr lang="en-US" dirty="0">
                  <a:latin typeface="Sassoon Infant 2023" panose="02000503030000020003" pitchFamily="2" charset="0"/>
                  <a:ea typeface="Sassoon Infant 2023" panose="02000503030000020003" pitchFamily="2" charset="0"/>
                </a:endParaRPr>
              </a:p>
            </p:txBody>
          </p:sp>
        </p:grpSp>
        <p:pic>
          <p:nvPicPr>
            <p:cNvPr id="7" name="Picture 34" descr="Picture 34">
              <a:extLst>
                <a:ext uri="{FF2B5EF4-FFF2-40B4-BE49-F238E27FC236}">
                  <a16:creationId xmlns:a16="http://schemas.microsoft.com/office/drawing/2014/main" id="{F882889E-4062-5683-D3CF-A59683C10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853" y="4654514"/>
              <a:ext cx="815630" cy="180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3946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4" grpId="0" animBg="1" advAuto="0"/>
      <p:bldP spid="15" grpId="0" animBg="1" advAuto="0"/>
      <p:bldP spid="44" grpId="0" animBg="1" advAuto="0"/>
      <p:bldP spid="45" grpId="0" animBg="1" advAuto="0"/>
      <p:bldP spid="49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22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9B0FAB5-6060-5C12-9271-5FD72508A936}"/>
              </a:ext>
            </a:extLst>
          </p:cNvPr>
          <p:cNvSpPr txBox="1"/>
          <p:nvPr/>
        </p:nvSpPr>
        <p:spPr>
          <a:xfrm>
            <a:off x="2795970" y="1783149"/>
            <a:ext cx="6600055" cy="74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7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I used a hammer to 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______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 the nail.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87A44DAD-2003-B57E-E032-95F60AF09569}"/>
              </a:ext>
            </a:extLst>
          </p:cNvPr>
          <p:cNvSpPr txBox="1"/>
          <p:nvPr/>
        </p:nvSpPr>
        <p:spPr>
          <a:xfrm>
            <a:off x="6674842" y="1991882"/>
            <a:ext cx="46743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hit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02A2E3-A9A9-9546-AAE4-9B105A7AC543}"/>
              </a:ext>
            </a:extLst>
          </p:cNvPr>
          <p:cNvGrpSpPr/>
          <p:nvPr/>
        </p:nvGrpSpPr>
        <p:grpSpPr>
          <a:xfrm>
            <a:off x="480775" y="2879869"/>
            <a:ext cx="2912499" cy="3503579"/>
            <a:chOff x="480775" y="2879869"/>
            <a:chExt cx="2912499" cy="3503579"/>
          </a:xfrm>
        </p:grpSpPr>
        <p:pic>
          <p:nvPicPr>
            <p:cNvPr id="6" name="Picture 19" descr="Picture 19">
              <a:extLst>
                <a:ext uri="{FF2B5EF4-FFF2-40B4-BE49-F238E27FC236}">
                  <a16:creationId xmlns:a16="http://schemas.microsoft.com/office/drawing/2014/main" id="{39242531-250D-1A55-AB69-8787B0C90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775" y="4583446"/>
              <a:ext cx="1003588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F5D96B44-3298-0EA1-CE35-89E4AC1DFE86}"/>
                </a:ext>
              </a:extLst>
            </p:cNvPr>
            <p:cNvSpPr/>
            <p:nvPr/>
          </p:nvSpPr>
          <p:spPr>
            <a:xfrm>
              <a:off x="1316819" y="2879869"/>
              <a:ext cx="2076455" cy="1858853"/>
            </a:xfrm>
            <a:prstGeom prst="wedgeRoundRectCallout">
              <a:avLst>
                <a:gd name="adj1" fmla="val -33218"/>
                <a:gd name="adj2" fmla="val 70955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D7761F-5E44-6D63-6204-614277D4927C}"/>
                </a:ext>
              </a:extLst>
            </p:cNvPr>
            <p:cNvSpPr txBox="1"/>
            <p:nvPr/>
          </p:nvSpPr>
          <p:spPr>
            <a:xfrm>
              <a:off x="1539715" y="3095938"/>
              <a:ext cx="16660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Did you spell it like this? Did you remember it is part of the ‘-it’ family?</a:t>
              </a:r>
            </a:p>
          </p:txBody>
        </p:sp>
      </p:grpSp>
      <p:sp>
        <p:nvSpPr>
          <p:cNvPr id="9" name="TextBox 12">
            <a:extLst>
              <a:ext uri="{FF2B5EF4-FFF2-40B4-BE49-F238E27FC236}">
                <a16:creationId xmlns:a16="http://schemas.microsoft.com/office/drawing/2014/main" id="{3BBB88FE-6DAE-90C6-F848-FD8857BFF54C}"/>
              </a:ext>
            </a:extLst>
          </p:cNvPr>
          <p:cNvSpPr txBox="1"/>
          <p:nvPr/>
        </p:nvSpPr>
        <p:spPr>
          <a:xfrm>
            <a:off x="5857909" y="5383891"/>
            <a:ext cx="68223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hit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10" name="Group 13">
            <a:extLst>
              <a:ext uri="{FF2B5EF4-FFF2-40B4-BE49-F238E27FC236}">
                <a16:creationId xmlns:a16="http://schemas.microsoft.com/office/drawing/2014/main" id="{ECB7F97E-7687-4BD4-8867-7951231D983D}"/>
              </a:ext>
            </a:extLst>
          </p:cNvPr>
          <p:cNvGrpSpPr/>
          <p:nvPr/>
        </p:nvGrpSpPr>
        <p:grpSpPr>
          <a:xfrm>
            <a:off x="6006386" y="6048160"/>
            <a:ext cx="469400" cy="109594"/>
            <a:chOff x="272714" y="-1"/>
            <a:chExt cx="616774" cy="144002"/>
          </a:xfrm>
        </p:grpSpPr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19109C96-CB7C-F637-A835-AF516725F818}"/>
                </a:ext>
              </a:extLst>
            </p:cNvPr>
            <p:cNvSpPr/>
            <p:nvPr/>
          </p:nvSpPr>
          <p:spPr>
            <a:xfrm>
              <a:off x="272714" y="-1"/>
              <a:ext cx="140122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14" name="Oval 15">
              <a:extLst>
                <a:ext uri="{FF2B5EF4-FFF2-40B4-BE49-F238E27FC236}">
                  <a16:creationId xmlns:a16="http://schemas.microsoft.com/office/drawing/2014/main" id="{5CC3630A-4854-7160-0080-73E1749A1502}"/>
                </a:ext>
              </a:extLst>
            </p:cNvPr>
            <p:cNvSpPr/>
            <p:nvPr/>
          </p:nvSpPr>
          <p:spPr>
            <a:xfrm>
              <a:off x="545031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D1318852-09E8-FE03-1AA5-2BF8B9D2CEA5}"/>
                </a:ext>
              </a:extLst>
            </p:cNvPr>
            <p:cNvSpPr/>
            <p:nvPr/>
          </p:nvSpPr>
          <p:spPr>
            <a:xfrm>
              <a:off x="749365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pic>
        <p:nvPicPr>
          <p:cNvPr id="16" name="Picture 4" descr="Picture 4">
            <a:extLst>
              <a:ext uri="{FF2B5EF4-FFF2-40B4-BE49-F238E27FC236}">
                <a16:creationId xmlns:a16="http://schemas.microsoft.com/office/drawing/2014/main" id="{ABD3ACE8-0E13-FA69-515E-3305CE0BA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562" y="2708905"/>
            <a:ext cx="3280875" cy="22513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0448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  <p:bldP spid="9" grpId="0" animBg="1" advAuto="0"/>
      <p:bldP spid="10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23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9B0FAB5-6060-5C12-9271-5FD72508A936}"/>
              </a:ext>
            </a:extLst>
          </p:cNvPr>
          <p:cNvSpPr txBox="1"/>
          <p:nvPr/>
        </p:nvSpPr>
        <p:spPr>
          <a:xfrm>
            <a:off x="2795970" y="1783149"/>
            <a:ext cx="6600055" cy="74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7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My sports 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______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 is yellow.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87A44DAD-2003-B57E-E032-95F60AF09569}"/>
              </a:ext>
            </a:extLst>
          </p:cNvPr>
          <p:cNvSpPr txBox="1"/>
          <p:nvPr/>
        </p:nvSpPr>
        <p:spPr>
          <a:xfrm>
            <a:off x="5901710" y="1991882"/>
            <a:ext cx="46743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kit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02A2E3-A9A9-9546-AAE4-9B105A7AC543}"/>
              </a:ext>
            </a:extLst>
          </p:cNvPr>
          <p:cNvGrpSpPr/>
          <p:nvPr/>
        </p:nvGrpSpPr>
        <p:grpSpPr>
          <a:xfrm>
            <a:off x="480775" y="2879869"/>
            <a:ext cx="2912499" cy="3503579"/>
            <a:chOff x="480775" y="2879869"/>
            <a:chExt cx="2912499" cy="3503579"/>
          </a:xfrm>
        </p:grpSpPr>
        <p:pic>
          <p:nvPicPr>
            <p:cNvPr id="6" name="Picture 19" descr="Picture 19">
              <a:extLst>
                <a:ext uri="{FF2B5EF4-FFF2-40B4-BE49-F238E27FC236}">
                  <a16:creationId xmlns:a16="http://schemas.microsoft.com/office/drawing/2014/main" id="{39242531-250D-1A55-AB69-8787B0C90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775" y="4583446"/>
              <a:ext cx="1003588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F5D96B44-3298-0EA1-CE35-89E4AC1DFE86}"/>
                </a:ext>
              </a:extLst>
            </p:cNvPr>
            <p:cNvSpPr/>
            <p:nvPr/>
          </p:nvSpPr>
          <p:spPr>
            <a:xfrm>
              <a:off x="1316819" y="2879869"/>
              <a:ext cx="2076455" cy="1858853"/>
            </a:xfrm>
            <a:prstGeom prst="wedgeRoundRectCallout">
              <a:avLst>
                <a:gd name="adj1" fmla="val -33218"/>
                <a:gd name="adj2" fmla="val 70955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D7761F-5E44-6D63-6204-614277D4927C}"/>
                </a:ext>
              </a:extLst>
            </p:cNvPr>
            <p:cNvSpPr txBox="1"/>
            <p:nvPr/>
          </p:nvSpPr>
          <p:spPr>
            <a:xfrm>
              <a:off x="1539715" y="3095938"/>
              <a:ext cx="16660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Did you spell it like this? Did you remember it is part of the ‘-it’ family?</a:t>
              </a:r>
            </a:p>
          </p:txBody>
        </p:sp>
      </p:grpSp>
      <p:sp>
        <p:nvSpPr>
          <p:cNvPr id="9" name="TextBox 12">
            <a:extLst>
              <a:ext uri="{FF2B5EF4-FFF2-40B4-BE49-F238E27FC236}">
                <a16:creationId xmlns:a16="http://schemas.microsoft.com/office/drawing/2014/main" id="{3BBB88FE-6DAE-90C6-F848-FD8857BFF54C}"/>
              </a:ext>
            </a:extLst>
          </p:cNvPr>
          <p:cNvSpPr txBox="1"/>
          <p:nvPr/>
        </p:nvSpPr>
        <p:spPr>
          <a:xfrm>
            <a:off x="5857909" y="5383891"/>
            <a:ext cx="68223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kit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10" name="Group 13">
            <a:extLst>
              <a:ext uri="{FF2B5EF4-FFF2-40B4-BE49-F238E27FC236}">
                <a16:creationId xmlns:a16="http://schemas.microsoft.com/office/drawing/2014/main" id="{ECB7F97E-7687-4BD4-8867-7951231D983D}"/>
              </a:ext>
            </a:extLst>
          </p:cNvPr>
          <p:cNvGrpSpPr/>
          <p:nvPr/>
        </p:nvGrpSpPr>
        <p:grpSpPr>
          <a:xfrm>
            <a:off x="6006386" y="6048160"/>
            <a:ext cx="469400" cy="109594"/>
            <a:chOff x="272714" y="-1"/>
            <a:chExt cx="616774" cy="144002"/>
          </a:xfrm>
        </p:grpSpPr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19109C96-CB7C-F637-A835-AF516725F818}"/>
                </a:ext>
              </a:extLst>
            </p:cNvPr>
            <p:cNvSpPr/>
            <p:nvPr/>
          </p:nvSpPr>
          <p:spPr>
            <a:xfrm>
              <a:off x="272714" y="-1"/>
              <a:ext cx="140122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14" name="Oval 15">
              <a:extLst>
                <a:ext uri="{FF2B5EF4-FFF2-40B4-BE49-F238E27FC236}">
                  <a16:creationId xmlns:a16="http://schemas.microsoft.com/office/drawing/2014/main" id="{5CC3630A-4854-7160-0080-73E1749A1502}"/>
                </a:ext>
              </a:extLst>
            </p:cNvPr>
            <p:cNvSpPr/>
            <p:nvPr/>
          </p:nvSpPr>
          <p:spPr>
            <a:xfrm>
              <a:off x="545031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D1318852-09E8-FE03-1AA5-2BF8B9D2CEA5}"/>
                </a:ext>
              </a:extLst>
            </p:cNvPr>
            <p:cNvSpPr/>
            <p:nvPr/>
          </p:nvSpPr>
          <p:spPr>
            <a:xfrm>
              <a:off x="749365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pic>
        <p:nvPicPr>
          <p:cNvPr id="17" name="Picture 4" descr="Picture 4">
            <a:extLst>
              <a:ext uri="{FF2B5EF4-FFF2-40B4-BE49-F238E27FC236}">
                <a16:creationId xmlns:a16="http://schemas.microsoft.com/office/drawing/2014/main" id="{9F3DC8A0-894D-9DFA-BD8C-430093C11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275" y="2879869"/>
            <a:ext cx="2546870" cy="2135454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traight Arrow Connector 5">
            <a:extLst>
              <a:ext uri="{FF2B5EF4-FFF2-40B4-BE49-F238E27FC236}">
                <a16:creationId xmlns:a16="http://schemas.microsoft.com/office/drawing/2014/main" id="{FE30723B-EC5B-3F78-F353-A50D5B2BFCDF}"/>
              </a:ext>
            </a:extLst>
          </p:cNvPr>
          <p:cNvSpPr/>
          <p:nvPr/>
        </p:nvSpPr>
        <p:spPr>
          <a:xfrm flipH="1">
            <a:off x="6466093" y="3786567"/>
            <a:ext cx="542099" cy="373574"/>
          </a:xfrm>
          <a:prstGeom prst="line">
            <a:avLst/>
          </a:prstGeom>
          <a:ln w="28575">
            <a:solidFill>
              <a:schemeClr val="tx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003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  <p:bldP spid="9" grpId="0" animBg="1" advAuto="0"/>
      <p:bldP spid="10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24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274522-7330-2366-EFBA-C72362DAA9A2}"/>
              </a:ext>
            </a:extLst>
          </p:cNvPr>
          <p:cNvSpPr txBox="1"/>
          <p:nvPr/>
        </p:nvSpPr>
        <p:spPr>
          <a:xfrm>
            <a:off x="2795970" y="1783149"/>
            <a:ext cx="6600055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2000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pP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The 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______ 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  <a:cs typeface="Arial"/>
                <a:sym typeface="Arial"/>
              </a:rPr>
              <a:t>was blocking the river.</a:t>
            </a:r>
            <a:endParaRPr lang="en-GB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6C75630A-D699-58AB-71B2-0816530010FA}"/>
              </a:ext>
            </a:extLst>
          </p:cNvPr>
          <p:cNvSpPr txBox="1"/>
          <p:nvPr/>
        </p:nvSpPr>
        <p:spPr>
          <a:xfrm>
            <a:off x="4403978" y="2091567"/>
            <a:ext cx="72391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376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dam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E360B-D174-A52F-AEE6-14E20D851069}"/>
              </a:ext>
            </a:extLst>
          </p:cNvPr>
          <p:cNvSpPr txBox="1"/>
          <p:nvPr/>
        </p:nvSpPr>
        <p:spPr>
          <a:xfrm>
            <a:off x="5553344" y="5308735"/>
            <a:ext cx="107657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d</a:t>
            </a:r>
            <a:r>
              <a:rPr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a</a:t>
            </a:r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m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2541C5-2AF4-DA61-7FD9-FD532FF7BDE2}"/>
              </a:ext>
            </a:extLst>
          </p:cNvPr>
          <p:cNvGrpSpPr/>
          <p:nvPr/>
        </p:nvGrpSpPr>
        <p:grpSpPr>
          <a:xfrm>
            <a:off x="5682365" y="6006174"/>
            <a:ext cx="767980" cy="144003"/>
            <a:chOff x="108260" y="-1"/>
            <a:chExt cx="767978" cy="14400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C943C58-F13F-FEFC-31B4-14F4FB8F5680}"/>
                </a:ext>
              </a:extLst>
            </p:cNvPr>
            <p:cNvSpPr/>
            <p:nvPr/>
          </p:nvSpPr>
          <p:spPr>
            <a:xfrm>
              <a:off x="108260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8FFE2B1-65BB-9B55-B409-3FE76CA93776}"/>
                </a:ext>
              </a:extLst>
            </p:cNvPr>
            <p:cNvSpPr/>
            <p:nvPr/>
          </p:nvSpPr>
          <p:spPr>
            <a:xfrm>
              <a:off x="399254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  <p:sp>
          <p:nvSpPr>
            <p:cNvPr id="17" name="Oval 17">
              <a:extLst>
                <a:ext uri="{FF2B5EF4-FFF2-40B4-BE49-F238E27FC236}">
                  <a16:creationId xmlns:a16="http://schemas.microsoft.com/office/drawing/2014/main" id="{C3CC5602-F655-EB4E-14F1-850D8D6A7E1F}"/>
                </a:ext>
              </a:extLst>
            </p:cNvPr>
            <p:cNvSpPr/>
            <p:nvPr/>
          </p:nvSpPr>
          <p:spPr>
            <a:xfrm>
              <a:off x="736115" y="-1"/>
              <a:ext cx="140123" cy="144002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3372DC"/>
                    </a:solidFill>
                    <a:prstDash val="solid"/>
                    <a:round/>
                  </a:ln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8025873-D303-78A0-F2BD-7891F9F599B9}"/>
              </a:ext>
            </a:extLst>
          </p:cNvPr>
          <p:cNvGrpSpPr/>
          <p:nvPr/>
        </p:nvGrpSpPr>
        <p:grpSpPr>
          <a:xfrm>
            <a:off x="342988" y="2828529"/>
            <a:ext cx="3164178" cy="3693929"/>
            <a:chOff x="342988" y="2828529"/>
            <a:chExt cx="3164178" cy="36939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858E1B6-DE47-7DD4-785C-3081D02BB328}"/>
                </a:ext>
              </a:extLst>
            </p:cNvPr>
            <p:cNvGrpSpPr/>
            <p:nvPr/>
          </p:nvGrpSpPr>
          <p:grpSpPr>
            <a:xfrm>
              <a:off x="1430711" y="2828529"/>
              <a:ext cx="2076455" cy="1858853"/>
              <a:chOff x="1316819" y="2879869"/>
              <a:chExt cx="2076455" cy="1858853"/>
            </a:xfrm>
          </p:grpSpPr>
          <p:sp>
            <p:nvSpPr>
              <p:cNvPr id="23" name="Rounded Rectangular Callout 22">
                <a:extLst>
                  <a:ext uri="{FF2B5EF4-FFF2-40B4-BE49-F238E27FC236}">
                    <a16:creationId xmlns:a16="http://schemas.microsoft.com/office/drawing/2014/main" id="{9709863F-7D19-B019-A14A-A9E269D791F0}"/>
                  </a:ext>
                </a:extLst>
              </p:cNvPr>
              <p:cNvSpPr/>
              <p:nvPr/>
            </p:nvSpPr>
            <p:spPr>
              <a:xfrm>
                <a:off x="1316819" y="2879869"/>
                <a:ext cx="2076455" cy="1858853"/>
              </a:xfrm>
              <a:prstGeom prst="wedgeRoundRectCallout">
                <a:avLst>
                  <a:gd name="adj1" fmla="val -33218"/>
                  <a:gd name="adj2" fmla="val 70955"/>
                  <a:gd name="adj3" fmla="val 16667"/>
                </a:avLst>
              </a:prstGeom>
              <a:noFill/>
              <a:ln w="38100">
                <a:solidFill>
                  <a:srgbClr val="7957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CAC3AF-5D80-16F1-5521-1763DF4CA463}"/>
                  </a:ext>
                </a:extLst>
              </p:cNvPr>
              <p:cNvSpPr txBox="1"/>
              <p:nvPr/>
            </p:nvSpPr>
            <p:spPr>
              <a:xfrm>
                <a:off x="1539715" y="3095938"/>
                <a:ext cx="166608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Sassoon Infant 2023" panose="02000503030000020003" pitchFamily="2" charset="0"/>
                    <a:ea typeface="Sassoon Infant 2023" panose="02000503030000020003" pitchFamily="2" charset="0"/>
                  </a:rPr>
                  <a:t>Did you spell it like this? Did you remember it is part of the ‘-am’ family?</a:t>
                </a:r>
              </a:p>
            </p:txBody>
          </p:sp>
        </p:grpSp>
        <p:pic>
          <p:nvPicPr>
            <p:cNvPr id="22" name="Picture 5" descr="Picture 5">
              <a:extLst>
                <a:ext uri="{FF2B5EF4-FFF2-40B4-BE49-F238E27FC236}">
                  <a16:creationId xmlns:a16="http://schemas.microsoft.com/office/drawing/2014/main" id="{B917CD0D-4EE2-2920-82F6-FA748A61F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988" y="4722456"/>
              <a:ext cx="1256783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" name="Picture 8" descr="Picture 8">
            <a:extLst>
              <a:ext uri="{FF2B5EF4-FFF2-40B4-BE49-F238E27FC236}">
                <a16:creationId xmlns:a16="http://schemas.microsoft.com/office/drawing/2014/main" id="{8433E8F0-A974-E961-A90E-73F63BA52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969" y="2710869"/>
            <a:ext cx="2706782" cy="24654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115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  <p:bldP spid="14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16C5B86-992A-250E-21B1-46ECD13773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1634" y="574603"/>
            <a:ext cx="7945099" cy="407874"/>
          </a:xfrm>
        </p:spPr>
        <p:txBody>
          <a:bodyPr/>
          <a:lstStyle/>
          <a:p>
            <a:r>
              <a:rPr lang="en-GB" sz="2000" dirty="0">
                <a:ea typeface="Sassoon Infant 2023" panose="02000503030000020003" pitchFamily="2" charset="0"/>
              </a:rPr>
              <a:t>Picture cards for </a:t>
            </a:r>
            <a:r>
              <a:rPr lang="en-GB" sz="2000" dirty="0">
                <a:effectLst/>
                <a:ea typeface="Sassoon Infant 2023" panose="02000503030000020003" pitchFamily="2" charset="0"/>
                <a:cs typeface="Times New Roman" panose="02020603050405020304" pitchFamily="18" charset="0"/>
              </a:rPr>
              <a:t>Independent Extended Learning </a:t>
            </a:r>
            <a:endParaRPr lang="en-GB" sz="2000" dirty="0">
              <a:ea typeface="Sassoon Infant 2023" panose="02000503030000020003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25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CABE1906-36C2-4B3D-8EE6-FB0E2341A9BC}"/>
              </a:ext>
            </a:extLst>
          </p:cNvPr>
          <p:cNvGraphicFramePr/>
          <p:nvPr/>
        </p:nvGraphicFramePr>
        <p:xfrm>
          <a:off x="301169" y="1748365"/>
          <a:ext cx="11586030" cy="4832048"/>
        </p:xfrm>
        <a:graphic>
          <a:graphicData uri="http://schemas.openxmlformats.org/drawingml/2006/table">
            <a:tbl>
              <a:tblPr firstRow="1" bandRow="1"/>
              <a:tblGrid>
                <a:gridCol w="2317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16024">
                <a:tc>
                  <a:txBody>
                    <a:bodyPr/>
                    <a:lstStyle/>
                    <a:p>
                      <a:pPr algn="ctr">
                        <a:defRPr sz="3600">
                          <a:solidFill>
                            <a:srgbClr val="000000"/>
                          </a:solidFill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4000">
                          <a:solidFill>
                            <a:srgbClr val="000000"/>
                          </a:solidFill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4000">
                          <a:solidFill>
                            <a:srgbClr val="000000"/>
                          </a:solidFill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4000">
                          <a:solidFill>
                            <a:srgbClr val="000000"/>
                          </a:solidFill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4000">
                          <a:solidFill>
                            <a:srgbClr val="000000"/>
                          </a:solidFill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6024">
                <a:tc>
                  <a:txBody>
                    <a:bodyPr/>
                    <a:lstStyle/>
                    <a:p>
                      <a:pPr algn="ctr">
                        <a:defRPr sz="36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40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40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40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3600" b="1">
                          <a:latin typeface="OpenDyslexicAlta"/>
                          <a:ea typeface="OpenDyslexicAlta"/>
                          <a:cs typeface="OpenDyslexicAlta"/>
                          <a:sym typeface="OpenDyslexicAlta"/>
                        </a:defRPr>
                      </a:pPr>
                      <a:endParaRPr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2" name="Straight Arrow Connector 63">
            <a:extLst>
              <a:ext uri="{FF2B5EF4-FFF2-40B4-BE49-F238E27FC236}">
                <a16:creationId xmlns:a16="http://schemas.microsoft.com/office/drawing/2014/main" id="{2ABB39A4-93F7-B039-7D0D-2C6CB784633E}"/>
              </a:ext>
            </a:extLst>
          </p:cNvPr>
          <p:cNvSpPr/>
          <p:nvPr/>
        </p:nvSpPr>
        <p:spPr>
          <a:xfrm>
            <a:off x="8803315" y="4681186"/>
            <a:ext cx="1" cy="676334"/>
          </a:xfrm>
          <a:prstGeom prst="line">
            <a:avLst/>
          </a:prstGeom>
          <a:ln w="28575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0" name="Group 24">
            <a:extLst>
              <a:ext uri="{FF2B5EF4-FFF2-40B4-BE49-F238E27FC236}">
                <a16:creationId xmlns:a16="http://schemas.microsoft.com/office/drawing/2014/main" id="{926C6615-57F5-2C36-AC28-049537F9D416}"/>
              </a:ext>
            </a:extLst>
          </p:cNvPr>
          <p:cNvGrpSpPr/>
          <p:nvPr/>
        </p:nvGrpSpPr>
        <p:grpSpPr>
          <a:xfrm>
            <a:off x="379047" y="1789099"/>
            <a:ext cx="11273684" cy="4493935"/>
            <a:chOff x="-49583" y="-1"/>
            <a:chExt cx="11273682" cy="4493933"/>
          </a:xfrm>
        </p:grpSpPr>
        <p:grpSp>
          <p:nvGrpSpPr>
            <p:cNvPr id="13" name="Group 22">
              <a:extLst>
                <a:ext uri="{FF2B5EF4-FFF2-40B4-BE49-F238E27FC236}">
                  <a16:creationId xmlns:a16="http://schemas.microsoft.com/office/drawing/2014/main" id="{F000B6A3-AD84-50C2-593C-18F60717DEA6}"/>
                </a:ext>
              </a:extLst>
            </p:cNvPr>
            <p:cNvGrpSpPr/>
            <p:nvPr/>
          </p:nvGrpSpPr>
          <p:grpSpPr>
            <a:xfrm>
              <a:off x="-49583" y="-1"/>
              <a:ext cx="11273682" cy="4493933"/>
              <a:chOff x="-49582" y="0"/>
              <a:chExt cx="11273680" cy="4493931"/>
            </a:xfrm>
          </p:grpSpPr>
          <p:pic>
            <p:nvPicPr>
              <p:cNvPr id="15" name="Picture 1" descr="Picture 1">
                <a:extLst>
                  <a:ext uri="{FF2B5EF4-FFF2-40B4-BE49-F238E27FC236}">
                    <a16:creationId xmlns:a16="http://schemas.microsoft.com/office/drawing/2014/main" id="{E672B766-C00D-048F-FAAF-910CA2B0B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20068" y="308236"/>
                <a:ext cx="1849997" cy="15511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" name="Straight Arrow Connector 2">
                <a:extLst>
                  <a:ext uri="{FF2B5EF4-FFF2-40B4-BE49-F238E27FC236}">
                    <a16:creationId xmlns:a16="http://schemas.microsoft.com/office/drawing/2014/main" id="{A4314862-DB89-2218-94E9-E4A8765F5C6F}"/>
                  </a:ext>
                </a:extLst>
              </p:cNvPr>
              <p:cNvSpPr/>
              <p:nvPr/>
            </p:nvSpPr>
            <p:spPr>
              <a:xfrm flipH="1">
                <a:off x="6073534" y="946614"/>
                <a:ext cx="352213" cy="242719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pic>
            <p:nvPicPr>
              <p:cNvPr id="18" name="Picture 5" descr="Picture 5">
                <a:extLst>
                  <a:ext uri="{FF2B5EF4-FFF2-40B4-BE49-F238E27FC236}">
                    <a16:creationId xmlns:a16="http://schemas.microsoft.com/office/drawing/2014/main" id="{C34F24F6-2545-D16D-A8F0-99969746B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30529" y="374249"/>
                <a:ext cx="2021879" cy="13874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" name="Picture 10" descr="Picture 10">
                <a:extLst>
                  <a:ext uri="{FF2B5EF4-FFF2-40B4-BE49-F238E27FC236}">
                    <a16:creationId xmlns:a16="http://schemas.microsoft.com/office/drawing/2014/main" id="{DECE1D0B-67F1-0F2B-8B06-2B4E2101D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83799" y="2816656"/>
                <a:ext cx="1541947" cy="15511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" name="Picture 11" descr="Picture 11">
                <a:extLst>
                  <a:ext uri="{FF2B5EF4-FFF2-40B4-BE49-F238E27FC236}">
                    <a16:creationId xmlns:a16="http://schemas.microsoft.com/office/drawing/2014/main" id="{15771130-E321-7D41-F77D-D0308ABD02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60897" y="0"/>
                <a:ext cx="1642008" cy="22841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" name="Picture 2" descr="Picture 2">
                <a:extLst>
                  <a:ext uri="{FF2B5EF4-FFF2-40B4-BE49-F238E27FC236}">
                    <a16:creationId xmlns:a16="http://schemas.microsoft.com/office/drawing/2014/main" id="{AFF00B21-E033-2386-CBB6-116DA5799B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42128" y="2768910"/>
                <a:ext cx="1251071" cy="16142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" name="Picture 13" descr="Picture 13">
                <a:extLst>
                  <a:ext uri="{FF2B5EF4-FFF2-40B4-BE49-F238E27FC236}">
                    <a16:creationId xmlns:a16="http://schemas.microsoft.com/office/drawing/2014/main" id="{B5D186B7-1C7D-7623-452F-38623A4CAC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64205" y="2581514"/>
                <a:ext cx="1532891" cy="19124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" name="Picture 2" descr="Picture 2">
                <a:extLst>
                  <a:ext uri="{FF2B5EF4-FFF2-40B4-BE49-F238E27FC236}">
                    <a16:creationId xmlns:a16="http://schemas.microsoft.com/office/drawing/2014/main" id="{5DB88886-D9F6-20F2-1023-AC58EEC74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9582" y="3207949"/>
                <a:ext cx="2165723" cy="10828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" name="Picture 16" descr="Picture 16">
                <a:extLst>
                  <a:ext uri="{FF2B5EF4-FFF2-40B4-BE49-F238E27FC236}">
                    <a16:creationId xmlns:a16="http://schemas.microsoft.com/office/drawing/2014/main" id="{86F656E1-E0EC-2882-228C-2936467856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402783" y="547501"/>
                <a:ext cx="1821315" cy="12364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" name="Picture 21" descr="Picture 21">
                <a:extLst>
                  <a:ext uri="{FF2B5EF4-FFF2-40B4-BE49-F238E27FC236}">
                    <a16:creationId xmlns:a16="http://schemas.microsoft.com/office/drawing/2014/main" id="{5A74DA9D-695F-8AC1-46E9-C5BF64C2F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350692" y="2703734"/>
                <a:ext cx="1873406" cy="17063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4" name="Picture 23" descr="Picture 23">
              <a:extLst>
                <a:ext uri="{FF2B5EF4-FFF2-40B4-BE49-F238E27FC236}">
                  <a16:creationId xmlns:a16="http://schemas.microsoft.com/office/drawing/2014/main" id="{5F2CB374-373C-14D7-423D-3F12E495B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2258" r="19930"/>
            <a:stretch>
              <a:fillRect/>
            </a:stretch>
          </p:blipFill>
          <p:spPr>
            <a:xfrm>
              <a:off x="243747" y="260237"/>
              <a:ext cx="1654755" cy="18390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70165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144D634-36EF-C965-EC94-F4710C129B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54115" y="574603"/>
            <a:ext cx="7483769" cy="365125"/>
          </a:xfrm>
        </p:spPr>
        <p:txBody>
          <a:bodyPr/>
          <a:lstStyle/>
          <a:p>
            <a:r>
              <a:rPr lang="en-GB" sz="2000" dirty="0">
                <a:ea typeface="Sassoon Infant 2023" panose="02000503030000020003" pitchFamily="2" charset="0"/>
              </a:rPr>
              <a:t>Word cards for </a:t>
            </a:r>
            <a:r>
              <a:rPr lang="en-GB" sz="2000" dirty="0">
                <a:effectLst/>
                <a:ea typeface="Sassoon Infant 2023" panose="02000503030000020003" pitchFamily="2" charset="0"/>
                <a:cs typeface="Times New Roman" panose="02020603050405020304" pitchFamily="18" charset="0"/>
              </a:rPr>
              <a:t>Independent Extended Learning </a:t>
            </a:r>
            <a:endParaRPr lang="en-GB" sz="2000" dirty="0">
              <a:ea typeface="Sassoon Infant 2023" panose="02000503030000020003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26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graphicFrame>
        <p:nvGraphicFramePr>
          <p:cNvPr id="2" name="Table 18">
            <a:extLst>
              <a:ext uri="{FF2B5EF4-FFF2-40B4-BE49-F238E27FC236}">
                <a16:creationId xmlns:a16="http://schemas.microsoft.com/office/drawing/2014/main" id="{E04EE2EB-6DB9-2861-2438-F89CE2819E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6518964"/>
              </p:ext>
            </p:extLst>
          </p:nvPr>
        </p:nvGraphicFramePr>
        <p:xfrm>
          <a:off x="372016" y="1808438"/>
          <a:ext cx="11403670" cy="4681572"/>
        </p:xfrm>
        <a:graphic>
          <a:graphicData uri="http://schemas.openxmlformats.org/drawingml/2006/table">
            <a:tbl>
              <a:tblPr firstRow="1" bandRow="1"/>
              <a:tblGrid>
                <a:gridCol w="2280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0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07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4078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fit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hit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kit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Sam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ram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78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ham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jam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sit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bit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dam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503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27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FCC36A0-4F46-3EBB-BB33-9DB16E9636F4}"/>
              </a:ext>
            </a:extLst>
          </p:cNvPr>
          <p:cNvSpPr txBox="1">
            <a:spLocks/>
          </p:cNvSpPr>
          <p:nvPr/>
        </p:nvSpPr>
        <p:spPr>
          <a:xfrm>
            <a:off x="2151232" y="5744682"/>
            <a:ext cx="7889533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3372DC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Can you add any of your own words to the piles?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5B58171-1530-AEC9-0BC1-9B485FBDD993}"/>
              </a:ext>
            </a:extLst>
          </p:cNvPr>
          <p:cNvSpPr txBox="1">
            <a:spLocks/>
          </p:cNvSpPr>
          <p:nvPr/>
        </p:nvSpPr>
        <p:spPr>
          <a:xfrm>
            <a:off x="1758693" y="6100700"/>
            <a:ext cx="8674610" cy="386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When they have been sorted, see how fast you can read them.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6BAB3B-7C16-FB0C-9F5D-5CB96677445F}"/>
              </a:ext>
            </a:extLst>
          </p:cNvPr>
          <p:cNvGrpSpPr/>
          <p:nvPr/>
        </p:nvGrpSpPr>
        <p:grpSpPr>
          <a:xfrm>
            <a:off x="1008299" y="1866621"/>
            <a:ext cx="10175402" cy="3561900"/>
            <a:chOff x="923517" y="1785632"/>
            <a:chExt cx="10175402" cy="35619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54947FB-CD1E-AFF5-D4F1-67E2A8E010B3}"/>
                </a:ext>
              </a:extLst>
            </p:cNvPr>
            <p:cNvSpPr/>
            <p:nvPr/>
          </p:nvSpPr>
          <p:spPr>
            <a:xfrm>
              <a:off x="923517" y="1785632"/>
              <a:ext cx="4581154" cy="3558451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75EAC52-A439-D5DB-CA6C-56B32C5948FE}"/>
                </a:ext>
              </a:extLst>
            </p:cNvPr>
            <p:cNvSpPr/>
            <p:nvPr/>
          </p:nvSpPr>
          <p:spPr>
            <a:xfrm>
              <a:off x="6517765" y="1789081"/>
              <a:ext cx="4581154" cy="3558451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7957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7957D5"/>
                </a:solidFill>
                <a:latin typeface="Muli" pitchFamily="2" charset="7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58DB50-3F61-D43F-B26D-961C3EFDB616}"/>
                </a:ext>
              </a:extLst>
            </p:cNvPr>
            <p:cNvSpPr txBox="1"/>
            <p:nvPr/>
          </p:nvSpPr>
          <p:spPr>
            <a:xfrm>
              <a:off x="2644065" y="2015127"/>
              <a:ext cx="1140057" cy="584775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FF37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‘-am’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9A08BB-8086-2FFE-F606-EDCB6058EFF4}"/>
                </a:ext>
              </a:extLst>
            </p:cNvPr>
            <p:cNvSpPr txBox="1"/>
            <p:nvPr/>
          </p:nvSpPr>
          <p:spPr>
            <a:xfrm>
              <a:off x="8276121" y="2015127"/>
              <a:ext cx="1064441" cy="584775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7957D5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‘-it’</a:t>
              </a:r>
            </a:p>
          </p:txBody>
        </p:sp>
      </p:grp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C251A4A3-7016-116C-E752-D140FC603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2735" y="403150"/>
            <a:ext cx="6246528" cy="320675"/>
          </a:xfrm>
        </p:spPr>
        <p:txBody>
          <a:bodyPr/>
          <a:lstStyle/>
          <a:p>
            <a:r>
              <a:rPr lang="en-US" sz="2400" dirty="0"/>
              <a:t>Sorting Mat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56B9FD5B-FB29-0147-8FBC-9139026A5A03}"/>
              </a:ext>
            </a:extLst>
          </p:cNvPr>
          <p:cNvSpPr txBox="1">
            <a:spLocks/>
          </p:cNvSpPr>
          <p:nvPr/>
        </p:nvSpPr>
        <p:spPr>
          <a:xfrm>
            <a:off x="2151234" y="799151"/>
            <a:ext cx="7889533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Place the words onto the correct word family.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75D89E-5A73-D145-CB27-593C29A317B2}"/>
              </a:ext>
            </a:extLst>
          </p:cNvPr>
          <p:cNvGrpSpPr/>
          <p:nvPr/>
        </p:nvGrpSpPr>
        <p:grpSpPr>
          <a:xfrm>
            <a:off x="1404790" y="4533004"/>
            <a:ext cx="9507156" cy="606493"/>
            <a:chOff x="3323531" y="4675957"/>
            <a:chExt cx="9507156" cy="606493"/>
          </a:xfrm>
        </p:grpSpPr>
        <p:pic>
          <p:nvPicPr>
            <p:cNvPr id="3" name="Picture 5" descr="Picture 5">
              <a:extLst>
                <a:ext uri="{FF2B5EF4-FFF2-40B4-BE49-F238E27FC236}">
                  <a16:creationId xmlns:a16="http://schemas.microsoft.com/office/drawing/2014/main" id="{88002CD6-6E76-280A-18D2-C77D07907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89486" y="4705203"/>
              <a:ext cx="841201" cy="577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2" descr="Picture 2">
              <a:extLst>
                <a:ext uri="{FF2B5EF4-FFF2-40B4-BE49-F238E27FC236}">
                  <a16:creationId xmlns:a16="http://schemas.microsoft.com/office/drawing/2014/main" id="{E4BE1B97-6E3E-91AA-796A-40E56E007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3531" y="4675957"/>
              <a:ext cx="453200" cy="584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517565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D1BB94-6B02-AABD-439F-0A4CBBA2D8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you write the words to match the pictures?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DC118018-F83D-2D65-313C-9A8DE9F24B1F}"/>
              </a:ext>
            </a:extLst>
          </p:cNvPr>
          <p:cNvSpPr txBox="1"/>
          <p:nvPr/>
        </p:nvSpPr>
        <p:spPr>
          <a:xfrm>
            <a:off x="2188708" y="3519904"/>
            <a:ext cx="72231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000">
                <a:solidFill>
                  <a:srgbClr val="FF000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cat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90680A5-1587-A623-D477-E774A77E4230}"/>
              </a:ext>
            </a:extLst>
          </p:cNvPr>
          <p:cNvSpPr txBox="1"/>
          <p:nvPr/>
        </p:nvSpPr>
        <p:spPr>
          <a:xfrm>
            <a:off x="5703800" y="3519904"/>
            <a:ext cx="77200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000">
                <a:solidFill>
                  <a:srgbClr val="FF000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hat</a:t>
            </a: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257BA656-2184-3D60-CB56-7FF51AFE2187}"/>
              </a:ext>
            </a:extLst>
          </p:cNvPr>
          <p:cNvSpPr txBox="1"/>
          <p:nvPr/>
        </p:nvSpPr>
        <p:spPr>
          <a:xfrm>
            <a:off x="9268584" y="3519904"/>
            <a:ext cx="96115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000">
                <a:solidFill>
                  <a:srgbClr val="FF000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wag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D87BB13-38C8-70C4-B6A3-29003ED116D7}"/>
              </a:ext>
            </a:extLst>
          </p:cNvPr>
          <p:cNvSpPr txBox="1"/>
          <p:nvPr/>
        </p:nvSpPr>
        <p:spPr>
          <a:xfrm>
            <a:off x="2161057" y="5791387"/>
            <a:ext cx="77200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000">
                <a:solidFill>
                  <a:srgbClr val="FF000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tag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17661CF9-F744-AB28-9B11-429532FE33F1}"/>
              </a:ext>
            </a:extLst>
          </p:cNvPr>
          <p:cNvSpPr txBox="1"/>
          <p:nvPr/>
        </p:nvSpPr>
        <p:spPr>
          <a:xfrm>
            <a:off x="5703800" y="5791387"/>
            <a:ext cx="77200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000">
                <a:solidFill>
                  <a:srgbClr val="FF000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bat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E81CD527-93EF-8A24-C662-02173EA347B0}"/>
              </a:ext>
            </a:extLst>
          </p:cNvPr>
          <p:cNvSpPr txBox="1"/>
          <p:nvPr/>
        </p:nvSpPr>
        <p:spPr>
          <a:xfrm>
            <a:off x="9330175" y="5766490"/>
            <a:ext cx="86337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000">
                <a:solidFill>
                  <a:srgbClr val="FF000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bag</a:t>
            </a:r>
          </a:p>
        </p:txBody>
      </p:sp>
      <p:pic>
        <p:nvPicPr>
          <p:cNvPr id="14" name="Picture 13" descr="Picture 13">
            <a:extLst>
              <a:ext uri="{FF2B5EF4-FFF2-40B4-BE49-F238E27FC236}">
                <a16:creationId xmlns:a16="http://schemas.microsoft.com/office/drawing/2014/main" id="{C93867BA-09E3-4DC5-D89C-3B75877AD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446" y="2097090"/>
            <a:ext cx="1193896" cy="1273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18" descr="Picture 18">
            <a:extLst>
              <a:ext uri="{FF2B5EF4-FFF2-40B4-BE49-F238E27FC236}">
                <a16:creationId xmlns:a16="http://schemas.microsoft.com/office/drawing/2014/main" id="{6FE38139-91C4-B1DB-4AB7-4C7DE57A9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621" y="4495835"/>
            <a:ext cx="1790361" cy="1162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2" descr="Picture 2">
            <a:extLst>
              <a:ext uri="{FF2B5EF4-FFF2-40B4-BE49-F238E27FC236}">
                <a16:creationId xmlns:a16="http://schemas.microsoft.com/office/drawing/2014/main" id="{51FB227E-F347-130D-061A-1A6FF0402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891" y="4451146"/>
            <a:ext cx="1295170" cy="12517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roup 10">
            <a:extLst>
              <a:ext uri="{FF2B5EF4-FFF2-40B4-BE49-F238E27FC236}">
                <a16:creationId xmlns:a16="http://schemas.microsoft.com/office/drawing/2014/main" id="{A05EF053-98D2-29AB-3F43-BAD2AB2C9C26}"/>
              </a:ext>
            </a:extLst>
          </p:cNvPr>
          <p:cNvGrpSpPr/>
          <p:nvPr/>
        </p:nvGrpSpPr>
        <p:grpSpPr>
          <a:xfrm>
            <a:off x="5579130" y="1913389"/>
            <a:ext cx="1329652" cy="1507791"/>
            <a:chOff x="-141514" y="61116"/>
            <a:chExt cx="1198561" cy="1359137"/>
          </a:xfrm>
        </p:grpSpPr>
        <p:pic>
          <p:nvPicPr>
            <p:cNvPr id="19" name="Picture 48" descr="Picture 48">
              <a:extLst>
                <a:ext uri="{FF2B5EF4-FFF2-40B4-BE49-F238E27FC236}">
                  <a16:creationId xmlns:a16="http://schemas.microsoft.com/office/drawing/2014/main" id="{F8AFB1B9-E4B4-AAF9-6D60-347208CAC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41514" y="61116"/>
              <a:ext cx="835997" cy="1359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" name="Straight Arrow Connector 49">
              <a:extLst>
                <a:ext uri="{FF2B5EF4-FFF2-40B4-BE49-F238E27FC236}">
                  <a16:creationId xmlns:a16="http://schemas.microsoft.com/office/drawing/2014/main" id="{A5FC965B-BC8D-4BF0-C42A-863DC5097A57}"/>
                </a:ext>
              </a:extLst>
            </p:cNvPr>
            <p:cNvSpPr/>
            <p:nvPr/>
          </p:nvSpPr>
          <p:spPr>
            <a:xfrm flipH="1" flipV="1">
              <a:off x="694482" y="339553"/>
              <a:ext cx="362565" cy="213699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C650D3A3-A288-EEEA-15F9-EA2FA1096A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3742" y="2111604"/>
            <a:ext cx="1695337" cy="1273291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707F7683-ABEA-D3DD-2441-C73C89EDBB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6284" y="4399472"/>
            <a:ext cx="1790360" cy="130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  <p:bldP spid="7" grpId="0" animBg="1" advAuto="0"/>
      <p:bldP spid="9" grpId="0" animBg="1" advAuto="0"/>
      <p:bldP spid="13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D57059-F787-6EB7-C0EB-69E8D05BC8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Do you know what they all mean?</a:t>
            </a:r>
          </a:p>
          <a:p>
            <a:r>
              <a:rPr lang="en-GB" dirty="0"/>
              <a:t>How many syllables are in each word?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3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9609290-013D-E6B3-9558-39762FC0BB40}"/>
              </a:ext>
            </a:extLst>
          </p:cNvPr>
          <p:cNvSpPr txBox="1"/>
          <p:nvPr/>
        </p:nvSpPr>
        <p:spPr>
          <a:xfrm>
            <a:off x="2555092" y="1979985"/>
            <a:ext cx="808874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ham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5B120B84-9E81-B0B7-3596-71EDD6F40B84}"/>
              </a:ext>
            </a:extLst>
          </p:cNvPr>
          <p:cNvSpPr txBox="1"/>
          <p:nvPr/>
        </p:nvSpPr>
        <p:spPr>
          <a:xfrm>
            <a:off x="5729358" y="1979985"/>
            <a:ext cx="815286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dam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F64540E0-1505-FEF3-F9A8-1D9292DEBD0A}"/>
              </a:ext>
            </a:extLst>
          </p:cNvPr>
          <p:cNvSpPr txBox="1"/>
          <p:nvPr/>
        </p:nvSpPr>
        <p:spPr>
          <a:xfrm>
            <a:off x="5729358" y="2804700"/>
            <a:ext cx="815286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Sam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1F688D64-CAD2-43EC-43E2-1D7D057BC02F}"/>
              </a:ext>
            </a:extLst>
          </p:cNvPr>
          <p:cNvSpPr txBox="1"/>
          <p:nvPr/>
        </p:nvSpPr>
        <p:spPr>
          <a:xfrm>
            <a:off x="8774691" y="2804700"/>
            <a:ext cx="521936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bit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CE2D91-E7DC-03DF-4D3D-82FC56BCF4F6}"/>
              </a:ext>
            </a:extLst>
          </p:cNvPr>
          <p:cNvSpPr txBox="1"/>
          <p:nvPr/>
        </p:nvSpPr>
        <p:spPr>
          <a:xfrm>
            <a:off x="2614403" y="2804700"/>
            <a:ext cx="690252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jam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6FFA6C1D-3278-40A9-80B2-969CD739440D}"/>
              </a:ext>
            </a:extLst>
          </p:cNvPr>
          <p:cNvSpPr txBox="1"/>
          <p:nvPr/>
        </p:nvSpPr>
        <p:spPr>
          <a:xfrm>
            <a:off x="2698560" y="3629415"/>
            <a:ext cx="521936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hit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7BAFB647-73D2-47C2-F888-E32FD430CFA9}"/>
              </a:ext>
            </a:extLst>
          </p:cNvPr>
          <p:cNvSpPr txBox="1"/>
          <p:nvPr/>
        </p:nvSpPr>
        <p:spPr>
          <a:xfrm>
            <a:off x="5876033" y="3629415"/>
            <a:ext cx="521936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kit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0EA974B2-5375-0944-EF00-DA8235622A7B}"/>
              </a:ext>
            </a:extLst>
          </p:cNvPr>
          <p:cNvSpPr txBox="1"/>
          <p:nvPr/>
        </p:nvSpPr>
        <p:spPr>
          <a:xfrm>
            <a:off x="8824384" y="3629415"/>
            <a:ext cx="422550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fit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54CE9B85-817E-CBD6-3436-95489FB5F658}"/>
              </a:ext>
            </a:extLst>
          </p:cNvPr>
          <p:cNvSpPr txBox="1"/>
          <p:nvPr/>
        </p:nvSpPr>
        <p:spPr>
          <a:xfrm>
            <a:off x="8664084" y="1979985"/>
            <a:ext cx="743150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ram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A968AB3A-BAF0-0D67-5A68-2AC9DD158010}"/>
              </a:ext>
            </a:extLst>
          </p:cNvPr>
          <p:cNvSpPr txBox="1"/>
          <p:nvPr/>
        </p:nvSpPr>
        <p:spPr>
          <a:xfrm>
            <a:off x="5902482" y="4454130"/>
            <a:ext cx="469037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sit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0CE938A-40AB-AA76-9649-7018D5FBCEBA}"/>
              </a:ext>
            </a:extLst>
          </p:cNvPr>
          <p:cNvGrpSpPr/>
          <p:nvPr/>
        </p:nvGrpSpPr>
        <p:grpSpPr>
          <a:xfrm>
            <a:off x="521661" y="4626895"/>
            <a:ext cx="4063039" cy="1800002"/>
            <a:chOff x="521661" y="4626895"/>
            <a:chExt cx="4063039" cy="1800002"/>
          </a:xfrm>
        </p:grpSpPr>
        <p:grpSp>
          <p:nvGrpSpPr>
            <p:cNvPr id="24" name="Group 47">
              <a:extLst>
                <a:ext uri="{FF2B5EF4-FFF2-40B4-BE49-F238E27FC236}">
                  <a16:creationId xmlns:a16="http://schemas.microsoft.com/office/drawing/2014/main" id="{697993C0-F45C-C0E5-DD5E-58154F5FA3AD}"/>
                </a:ext>
              </a:extLst>
            </p:cNvPr>
            <p:cNvGrpSpPr/>
            <p:nvPr/>
          </p:nvGrpSpPr>
          <p:grpSpPr>
            <a:xfrm>
              <a:off x="521661" y="4626895"/>
              <a:ext cx="3835939" cy="1800002"/>
              <a:chOff x="0" y="363269"/>
              <a:chExt cx="3835937" cy="1800001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4C15B9-5263-8142-0B25-6E462CB60643}"/>
                  </a:ext>
                </a:extLst>
              </p:cNvPr>
              <p:cNvSpPr txBox="1"/>
              <p:nvPr/>
            </p:nvSpPr>
            <p:spPr>
              <a:xfrm>
                <a:off x="1515817" y="653539"/>
                <a:ext cx="2320120" cy="646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600">
                    <a:latin typeface="OpenDyslexicAlta"/>
                    <a:ea typeface="OpenDyslexicAlta"/>
                    <a:cs typeface="OpenDyslexicAlta"/>
                    <a:sym typeface="OpenDyslexicAlta"/>
                  </a:defRPr>
                </a:lvl1pPr>
              </a:lstStyle>
              <a:p>
                <a:r>
                  <a:rPr lang="en-GB" sz="1800" dirty="0">
                    <a:latin typeface="Sassoon Infant 2023" panose="02000503030000020003" pitchFamily="2" charset="0"/>
                    <a:ea typeface="Sassoon Infant 2023" panose="02000503030000020003" pitchFamily="2" charset="0"/>
                  </a:rPr>
                  <a:t>Why does ‘Sam’ have a capital letter?</a:t>
                </a:r>
              </a:p>
            </p:txBody>
          </p:sp>
          <p:pic>
            <p:nvPicPr>
              <p:cNvPr id="27" name="Picture 46" descr="Picture 46">
                <a:extLst>
                  <a:ext uri="{FF2B5EF4-FFF2-40B4-BE49-F238E27FC236}">
                    <a16:creationId xmlns:a16="http://schemas.microsoft.com/office/drawing/2014/main" id="{6D378FF8-DF24-00CE-1830-9DE53A0833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63269"/>
                <a:ext cx="815630" cy="1800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5" name="Rounded Rectangular Callout 24">
              <a:extLst>
                <a:ext uri="{FF2B5EF4-FFF2-40B4-BE49-F238E27FC236}">
                  <a16:creationId xmlns:a16="http://schemas.microsoft.com/office/drawing/2014/main" id="{D7EA7ACE-0196-A139-1BED-E2F47DDB96BA}"/>
                </a:ext>
              </a:extLst>
            </p:cNvPr>
            <p:cNvSpPr/>
            <p:nvPr/>
          </p:nvSpPr>
          <p:spPr>
            <a:xfrm>
              <a:off x="1818820" y="4709839"/>
              <a:ext cx="2765880" cy="1017862"/>
            </a:xfrm>
            <a:prstGeom prst="wedgeRoundRectCallout">
              <a:avLst>
                <a:gd name="adj1" fmla="val -65132"/>
                <a:gd name="adj2" fmla="val 9618"/>
                <a:gd name="adj3" fmla="val 16667"/>
              </a:avLst>
            </a:prstGeom>
            <a:noFill/>
            <a:ln w="38100">
              <a:solidFill>
                <a:srgbClr val="FFDE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B62789D-D045-A37E-07E5-13C676934AFF}"/>
              </a:ext>
            </a:extLst>
          </p:cNvPr>
          <p:cNvGrpSpPr/>
          <p:nvPr/>
        </p:nvGrpSpPr>
        <p:grpSpPr>
          <a:xfrm>
            <a:off x="7964430" y="4626895"/>
            <a:ext cx="3617113" cy="1800002"/>
            <a:chOff x="7939030" y="4626895"/>
            <a:chExt cx="3617113" cy="180000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5C9D15A-2ACD-3774-D763-C05657117180}"/>
                </a:ext>
              </a:extLst>
            </p:cNvPr>
            <p:cNvGrpSpPr/>
            <p:nvPr/>
          </p:nvGrpSpPr>
          <p:grpSpPr>
            <a:xfrm>
              <a:off x="7939030" y="4709838"/>
              <a:ext cx="2320121" cy="1312582"/>
              <a:chOff x="7886187" y="4646338"/>
              <a:chExt cx="2320121" cy="1312582"/>
            </a:xfrm>
          </p:grpSpPr>
          <p:sp>
            <p:nvSpPr>
              <p:cNvPr id="29" name="TextBox 24">
                <a:extLst>
                  <a:ext uri="{FF2B5EF4-FFF2-40B4-BE49-F238E27FC236}">
                    <a16:creationId xmlns:a16="http://schemas.microsoft.com/office/drawing/2014/main" id="{E8B0E8B3-8432-0CAB-AD2E-C8FABD750DE1}"/>
                  </a:ext>
                </a:extLst>
              </p:cNvPr>
              <p:cNvSpPr txBox="1"/>
              <p:nvPr/>
            </p:nvSpPr>
            <p:spPr>
              <a:xfrm>
                <a:off x="7948629" y="4840965"/>
                <a:ext cx="2195235" cy="9233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600">
                    <a:latin typeface="OpenDyslexicAlta"/>
                    <a:ea typeface="OpenDyslexicAlta"/>
                    <a:cs typeface="OpenDyslexicAlta"/>
                    <a:sym typeface="OpenDyslexicAlta"/>
                  </a:defRPr>
                </a:lvl1pPr>
              </a:lstStyle>
              <a:p>
                <a:r>
                  <a:rPr sz="1800" dirty="0">
                    <a:latin typeface="Sassoon Infant 2023" panose="02000503030000020003" pitchFamily="2" charset="0"/>
                    <a:ea typeface="Sassoon Infant 2023" panose="02000503030000020003" pitchFamily="2" charset="0"/>
                  </a:rPr>
                  <a:t>Our words belong to two word families.</a:t>
                </a:r>
                <a:endParaRPr lang="en-GB" sz="1800" dirty="0">
                  <a:latin typeface="Sassoon Infant 2023" panose="02000503030000020003" pitchFamily="2" charset="0"/>
                  <a:ea typeface="Sassoon Infant 2023" panose="02000503030000020003" pitchFamily="2" charset="0"/>
                </a:endParaRPr>
              </a:p>
              <a:p>
                <a:r>
                  <a:rPr sz="1800" dirty="0">
                    <a:latin typeface="Sassoon Infant 2023" panose="02000503030000020003" pitchFamily="2" charset="0"/>
                    <a:ea typeface="Sassoon Infant 2023" panose="02000503030000020003" pitchFamily="2" charset="0"/>
                  </a:rPr>
                  <a:t>Can you spot them?</a:t>
                </a:r>
              </a:p>
            </p:txBody>
          </p:sp>
          <p:sp>
            <p:nvSpPr>
              <p:cNvPr id="31" name="Rounded Rectangular Callout 30">
                <a:extLst>
                  <a:ext uri="{FF2B5EF4-FFF2-40B4-BE49-F238E27FC236}">
                    <a16:creationId xmlns:a16="http://schemas.microsoft.com/office/drawing/2014/main" id="{9EE8BDD0-369B-5546-77E2-A99C8A3A6892}"/>
                  </a:ext>
                </a:extLst>
              </p:cNvPr>
              <p:cNvSpPr/>
              <p:nvPr/>
            </p:nvSpPr>
            <p:spPr>
              <a:xfrm>
                <a:off x="7886187" y="4646338"/>
                <a:ext cx="2320121" cy="1312582"/>
              </a:xfrm>
              <a:prstGeom prst="wedgeRoundRectCallout">
                <a:avLst>
                  <a:gd name="adj1" fmla="val 65016"/>
                  <a:gd name="adj2" fmla="val 10093"/>
                  <a:gd name="adj3" fmla="val 16667"/>
                </a:avLst>
              </a:prstGeom>
              <a:noFill/>
              <a:ln w="38100">
                <a:solidFill>
                  <a:srgbClr val="7957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2" name="Picture 1" descr="Picture 1">
              <a:extLst>
                <a:ext uri="{FF2B5EF4-FFF2-40B4-BE49-F238E27FC236}">
                  <a16:creationId xmlns:a16="http://schemas.microsoft.com/office/drawing/2014/main" id="{36C8EA8A-9C01-D50E-5EC8-40BFF2160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11049" y="4626895"/>
              <a:ext cx="845094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3810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D1BB94-6B02-AABD-439F-0A4CBBA2D8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4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DF069BE-5E56-3808-48DC-08A63F47C5BC}"/>
              </a:ext>
            </a:extLst>
          </p:cNvPr>
          <p:cNvGrpSpPr/>
          <p:nvPr/>
        </p:nvGrpSpPr>
        <p:grpSpPr>
          <a:xfrm>
            <a:off x="2418994" y="1814870"/>
            <a:ext cx="7116405" cy="1584955"/>
            <a:chOff x="2418994" y="1814870"/>
            <a:chExt cx="7116405" cy="158495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CF1F9BA-3F68-2E2C-2F57-74048C26061B}"/>
                </a:ext>
              </a:extLst>
            </p:cNvPr>
            <p:cNvSpPr/>
            <p:nvPr/>
          </p:nvSpPr>
          <p:spPr>
            <a:xfrm>
              <a:off x="2438658" y="1814870"/>
              <a:ext cx="1026726" cy="690221"/>
            </a:xfrm>
            <a:prstGeom prst="ellipse">
              <a:avLst/>
            </a:prstGeom>
            <a:noFill/>
            <a:ln w="38100">
              <a:solidFill>
                <a:srgbClr val="20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AC9D7C1-17F7-2A5C-A0E0-97702EA363A7}"/>
                </a:ext>
              </a:extLst>
            </p:cNvPr>
            <p:cNvSpPr/>
            <p:nvPr/>
          </p:nvSpPr>
          <p:spPr>
            <a:xfrm>
              <a:off x="5617989" y="1814870"/>
              <a:ext cx="1026726" cy="690221"/>
            </a:xfrm>
            <a:prstGeom prst="ellipse">
              <a:avLst/>
            </a:prstGeom>
            <a:noFill/>
            <a:ln w="38100">
              <a:solidFill>
                <a:srgbClr val="20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45F7B7B-37B8-CEA9-04AC-45D37359A35A}"/>
                </a:ext>
              </a:extLst>
            </p:cNvPr>
            <p:cNvSpPr/>
            <p:nvPr/>
          </p:nvSpPr>
          <p:spPr>
            <a:xfrm>
              <a:off x="8508673" y="1854198"/>
              <a:ext cx="1026726" cy="690221"/>
            </a:xfrm>
            <a:prstGeom prst="ellipse">
              <a:avLst/>
            </a:prstGeom>
            <a:noFill/>
            <a:ln w="38100">
              <a:solidFill>
                <a:srgbClr val="20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F829F05-BC56-EA7B-89E7-DD3546D431A4}"/>
                </a:ext>
              </a:extLst>
            </p:cNvPr>
            <p:cNvSpPr/>
            <p:nvPr/>
          </p:nvSpPr>
          <p:spPr>
            <a:xfrm>
              <a:off x="2418994" y="2709604"/>
              <a:ext cx="1026726" cy="690221"/>
            </a:xfrm>
            <a:prstGeom prst="ellipse">
              <a:avLst/>
            </a:prstGeom>
            <a:noFill/>
            <a:ln w="38100">
              <a:solidFill>
                <a:srgbClr val="20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F01E8CA-58E1-3BF7-BB68-6F0B47EAB357}"/>
                </a:ext>
              </a:extLst>
            </p:cNvPr>
            <p:cNvSpPr/>
            <p:nvPr/>
          </p:nvSpPr>
          <p:spPr>
            <a:xfrm>
              <a:off x="5617989" y="2630947"/>
              <a:ext cx="1026726" cy="690221"/>
            </a:xfrm>
            <a:prstGeom prst="ellipse">
              <a:avLst/>
            </a:prstGeom>
            <a:noFill/>
            <a:ln w="38100">
              <a:solidFill>
                <a:srgbClr val="20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32E77E1-9FC4-A267-6ADB-911B7A161D96}"/>
              </a:ext>
            </a:extLst>
          </p:cNvPr>
          <p:cNvGrpSpPr/>
          <p:nvPr/>
        </p:nvGrpSpPr>
        <p:grpSpPr>
          <a:xfrm>
            <a:off x="2528961" y="2698557"/>
            <a:ext cx="6928558" cy="2233643"/>
            <a:chOff x="2528961" y="2698557"/>
            <a:chExt cx="6928558" cy="2233643"/>
          </a:xfrm>
        </p:grpSpPr>
        <p:sp>
          <p:nvSpPr>
            <p:cNvPr id="45" name="Rectangle 26">
              <a:extLst>
                <a:ext uri="{FF2B5EF4-FFF2-40B4-BE49-F238E27FC236}">
                  <a16:creationId xmlns:a16="http://schemas.microsoft.com/office/drawing/2014/main" id="{71F38779-2C11-2EB1-77F1-816D984E51F4}"/>
                </a:ext>
              </a:extLst>
            </p:cNvPr>
            <p:cNvSpPr/>
            <p:nvPr/>
          </p:nvSpPr>
          <p:spPr>
            <a:xfrm>
              <a:off x="2528961" y="3518324"/>
              <a:ext cx="861133" cy="556627"/>
            </a:xfrm>
            <a:prstGeom prst="rect">
              <a:avLst/>
            </a:prstGeom>
            <a:noFill/>
            <a:ln w="38100" cap="flat">
              <a:solidFill>
                <a:srgbClr val="7957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" name="Rectangle 26">
              <a:extLst>
                <a:ext uri="{FF2B5EF4-FFF2-40B4-BE49-F238E27FC236}">
                  <a16:creationId xmlns:a16="http://schemas.microsoft.com/office/drawing/2014/main" id="{FE174B5C-EAC4-F1F4-FACA-9759E8270E0D}"/>
                </a:ext>
              </a:extLst>
            </p:cNvPr>
            <p:cNvSpPr/>
            <p:nvPr/>
          </p:nvSpPr>
          <p:spPr>
            <a:xfrm>
              <a:off x="5700786" y="3518324"/>
              <a:ext cx="861133" cy="556627"/>
            </a:xfrm>
            <a:prstGeom prst="rect">
              <a:avLst/>
            </a:prstGeom>
            <a:noFill/>
            <a:ln w="38100" cap="flat">
              <a:solidFill>
                <a:srgbClr val="7957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" name="Rectangle 26">
              <a:extLst>
                <a:ext uri="{FF2B5EF4-FFF2-40B4-BE49-F238E27FC236}">
                  <a16:creationId xmlns:a16="http://schemas.microsoft.com/office/drawing/2014/main" id="{BF2AFDB1-4EDA-A7E8-6317-3097BA9BEB17}"/>
                </a:ext>
              </a:extLst>
            </p:cNvPr>
            <p:cNvSpPr/>
            <p:nvPr/>
          </p:nvSpPr>
          <p:spPr>
            <a:xfrm>
              <a:off x="8596386" y="3518324"/>
              <a:ext cx="861133" cy="556627"/>
            </a:xfrm>
            <a:prstGeom prst="rect">
              <a:avLst/>
            </a:prstGeom>
            <a:noFill/>
            <a:ln w="38100" cap="flat">
              <a:solidFill>
                <a:srgbClr val="7957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" name="Rectangle 26">
              <a:extLst>
                <a:ext uri="{FF2B5EF4-FFF2-40B4-BE49-F238E27FC236}">
                  <a16:creationId xmlns:a16="http://schemas.microsoft.com/office/drawing/2014/main" id="{D3DB8955-6B64-77DD-022C-1E124850FFDE}"/>
                </a:ext>
              </a:extLst>
            </p:cNvPr>
            <p:cNvSpPr/>
            <p:nvPr/>
          </p:nvSpPr>
          <p:spPr>
            <a:xfrm>
              <a:off x="8596386" y="2698557"/>
              <a:ext cx="861133" cy="556627"/>
            </a:xfrm>
            <a:prstGeom prst="rect">
              <a:avLst/>
            </a:prstGeom>
            <a:noFill/>
            <a:ln w="38100" cap="flat">
              <a:solidFill>
                <a:srgbClr val="7957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" name="Rectangle 26">
              <a:extLst>
                <a:ext uri="{FF2B5EF4-FFF2-40B4-BE49-F238E27FC236}">
                  <a16:creationId xmlns:a16="http://schemas.microsoft.com/office/drawing/2014/main" id="{FD1E7A84-AD6C-FEB3-64CD-92A842ECB0AA}"/>
                </a:ext>
              </a:extLst>
            </p:cNvPr>
            <p:cNvSpPr/>
            <p:nvPr/>
          </p:nvSpPr>
          <p:spPr>
            <a:xfrm>
              <a:off x="5700786" y="4375573"/>
              <a:ext cx="861133" cy="556627"/>
            </a:xfrm>
            <a:prstGeom prst="rect">
              <a:avLst/>
            </a:prstGeom>
            <a:noFill/>
            <a:ln w="38100" cap="flat">
              <a:solidFill>
                <a:srgbClr val="7957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C3421C1F-C19A-0FE9-B319-8DB6E1D3D59A}"/>
              </a:ext>
            </a:extLst>
          </p:cNvPr>
          <p:cNvSpPr txBox="1"/>
          <p:nvPr/>
        </p:nvSpPr>
        <p:spPr>
          <a:xfrm>
            <a:off x="2555092" y="1979985"/>
            <a:ext cx="808874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ham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51" name="Text Placeholder 1">
            <a:extLst>
              <a:ext uri="{FF2B5EF4-FFF2-40B4-BE49-F238E27FC236}">
                <a16:creationId xmlns:a16="http://schemas.microsoft.com/office/drawing/2014/main" id="{6CBD7E16-8C02-F564-B6EC-A9ACAD134A61}"/>
              </a:ext>
            </a:extLst>
          </p:cNvPr>
          <p:cNvSpPr txBox="1"/>
          <p:nvPr/>
        </p:nvSpPr>
        <p:spPr>
          <a:xfrm>
            <a:off x="5729358" y="1979985"/>
            <a:ext cx="815286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dam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D4D19647-0A40-3334-F5F2-3F42915BD31C}"/>
              </a:ext>
            </a:extLst>
          </p:cNvPr>
          <p:cNvSpPr txBox="1"/>
          <p:nvPr/>
        </p:nvSpPr>
        <p:spPr>
          <a:xfrm>
            <a:off x="5729358" y="2804700"/>
            <a:ext cx="815286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Sam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447F170E-3914-4982-C6A3-12F5008A82AC}"/>
              </a:ext>
            </a:extLst>
          </p:cNvPr>
          <p:cNvSpPr txBox="1"/>
          <p:nvPr/>
        </p:nvSpPr>
        <p:spPr>
          <a:xfrm>
            <a:off x="8774691" y="2804700"/>
            <a:ext cx="521936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bit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3F884665-C12E-2599-99FF-060EB6731536}"/>
              </a:ext>
            </a:extLst>
          </p:cNvPr>
          <p:cNvSpPr txBox="1"/>
          <p:nvPr/>
        </p:nvSpPr>
        <p:spPr>
          <a:xfrm>
            <a:off x="2614403" y="2804700"/>
            <a:ext cx="690252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jam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55" name="Text Placeholder 1">
            <a:extLst>
              <a:ext uri="{FF2B5EF4-FFF2-40B4-BE49-F238E27FC236}">
                <a16:creationId xmlns:a16="http://schemas.microsoft.com/office/drawing/2014/main" id="{824A3466-EBFA-DCF1-E1DF-85DE3DB865DE}"/>
              </a:ext>
            </a:extLst>
          </p:cNvPr>
          <p:cNvSpPr txBox="1"/>
          <p:nvPr/>
        </p:nvSpPr>
        <p:spPr>
          <a:xfrm>
            <a:off x="2698560" y="3629415"/>
            <a:ext cx="521936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hit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56" name="Text Placeholder 1">
            <a:extLst>
              <a:ext uri="{FF2B5EF4-FFF2-40B4-BE49-F238E27FC236}">
                <a16:creationId xmlns:a16="http://schemas.microsoft.com/office/drawing/2014/main" id="{673736B1-0E9B-A908-6189-D9C429664E3B}"/>
              </a:ext>
            </a:extLst>
          </p:cNvPr>
          <p:cNvSpPr txBox="1"/>
          <p:nvPr/>
        </p:nvSpPr>
        <p:spPr>
          <a:xfrm>
            <a:off x="5876033" y="3629415"/>
            <a:ext cx="521936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kit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57" name="Text Placeholder 1">
            <a:extLst>
              <a:ext uri="{FF2B5EF4-FFF2-40B4-BE49-F238E27FC236}">
                <a16:creationId xmlns:a16="http://schemas.microsoft.com/office/drawing/2014/main" id="{77BD57FB-D354-828C-F4DA-6C400359554F}"/>
              </a:ext>
            </a:extLst>
          </p:cNvPr>
          <p:cNvSpPr txBox="1"/>
          <p:nvPr/>
        </p:nvSpPr>
        <p:spPr>
          <a:xfrm>
            <a:off x="8824384" y="3629415"/>
            <a:ext cx="422550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fit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58" name="Text Placeholder 1">
            <a:extLst>
              <a:ext uri="{FF2B5EF4-FFF2-40B4-BE49-F238E27FC236}">
                <a16:creationId xmlns:a16="http://schemas.microsoft.com/office/drawing/2014/main" id="{774B1DA7-2C4C-7236-068C-285DC773B679}"/>
              </a:ext>
            </a:extLst>
          </p:cNvPr>
          <p:cNvSpPr txBox="1"/>
          <p:nvPr/>
        </p:nvSpPr>
        <p:spPr>
          <a:xfrm>
            <a:off x="8664084" y="1979985"/>
            <a:ext cx="743150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ram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59" name="Text Placeholder 1">
            <a:extLst>
              <a:ext uri="{FF2B5EF4-FFF2-40B4-BE49-F238E27FC236}">
                <a16:creationId xmlns:a16="http://schemas.microsoft.com/office/drawing/2014/main" id="{A63DE412-03DC-415E-4069-98D85A7CB296}"/>
              </a:ext>
            </a:extLst>
          </p:cNvPr>
          <p:cNvSpPr txBox="1"/>
          <p:nvPr/>
        </p:nvSpPr>
        <p:spPr>
          <a:xfrm>
            <a:off x="5902482" y="4454130"/>
            <a:ext cx="469037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sit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0296379-B264-C676-B633-EC26E6FE9823}"/>
              </a:ext>
            </a:extLst>
          </p:cNvPr>
          <p:cNvGrpSpPr/>
          <p:nvPr/>
        </p:nvGrpSpPr>
        <p:grpSpPr>
          <a:xfrm>
            <a:off x="521661" y="4626895"/>
            <a:ext cx="3808887" cy="1800002"/>
            <a:chOff x="521661" y="4626895"/>
            <a:chExt cx="3808887" cy="1800002"/>
          </a:xfrm>
        </p:grpSpPr>
        <p:grpSp>
          <p:nvGrpSpPr>
            <p:cNvPr id="61" name="Group 47">
              <a:extLst>
                <a:ext uri="{FF2B5EF4-FFF2-40B4-BE49-F238E27FC236}">
                  <a16:creationId xmlns:a16="http://schemas.microsoft.com/office/drawing/2014/main" id="{EF13B3DE-DA25-01F8-5E1C-ABEE576AA8BF}"/>
                </a:ext>
              </a:extLst>
            </p:cNvPr>
            <p:cNvGrpSpPr/>
            <p:nvPr/>
          </p:nvGrpSpPr>
          <p:grpSpPr>
            <a:xfrm>
              <a:off x="521661" y="4626895"/>
              <a:ext cx="3704257" cy="1800002"/>
              <a:chOff x="0" y="363269"/>
              <a:chExt cx="3704255" cy="1800001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52ED86A-CAD6-1A7A-BF40-FF2CA8B816F5}"/>
                  </a:ext>
                </a:extLst>
              </p:cNvPr>
              <p:cNvSpPr txBox="1"/>
              <p:nvPr/>
            </p:nvSpPr>
            <p:spPr>
              <a:xfrm>
                <a:off x="1384135" y="603587"/>
                <a:ext cx="2320120" cy="9233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600">
                    <a:latin typeface="OpenDyslexicAlta"/>
                    <a:ea typeface="OpenDyslexicAlta"/>
                    <a:cs typeface="OpenDyslexicAlta"/>
                    <a:sym typeface="OpenDyslexicAlta"/>
                  </a:defRPr>
                </a:lvl1pPr>
              </a:lstStyle>
              <a:p>
                <a:r>
                  <a:rPr lang="en-GB" sz="1800" dirty="0">
                    <a:latin typeface="Sassoon Infant 2023" panose="02000503030000020003" pitchFamily="2" charset="0"/>
                    <a:ea typeface="Sassoon Infant 2023" panose="02000503030000020003" pitchFamily="2" charset="0"/>
                  </a:rPr>
                  <a:t>‘Sam’ is a person’s name, so it needs a capital letter.</a:t>
                </a:r>
              </a:p>
            </p:txBody>
          </p:sp>
          <p:pic>
            <p:nvPicPr>
              <p:cNvPr id="64" name="Picture 46" descr="Picture 46">
                <a:extLst>
                  <a:ext uri="{FF2B5EF4-FFF2-40B4-BE49-F238E27FC236}">
                    <a16:creationId xmlns:a16="http://schemas.microsoft.com/office/drawing/2014/main" id="{D3B60F8F-56FB-271B-21DC-1A702062A2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63269"/>
                <a:ext cx="815630" cy="1800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2" name="Rounded Rectangular Callout 61">
              <a:extLst>
                <a:ext uri="{FF2B5EF4-FFF2-40B4-BE49-F238E27FC236}">
                  <a16:creationId xmlns:a16="http://schemas.microsoft.com/office/drawing/2014/main" id="{E5480A14-5FB1-1A8C-262A-8A3B00A7C247}"/>
                </a:ext>
              </a:extLst>
            </p:cNvPr>
            <p:cNvSpPr/>
            <p:nvPr/>
          </p:nvSpPr>
          <p:spPr>
            <a:xfrm>
              <a:off x="1791768" y="4709838"/>
              <a:ext cx="2538780" cy="1233762"/>
            </a:xfrm>
            <a:prstGeom prst="wedgeRoundRectCallout">
              <a:avLst>
                <a:gd name="adj1" fmla="val -65132"/>
                <a:gd name="adj2" fmla="val 9618"/>
                <a:gd name="adj3" fmla="val 16667"/>
              </a:avLst>
            </a:prstGeom>
            <a:noFill/>
            <a:ln w="38100">
              <a:solidFill>
                <a:srgbClr val="FFDE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B47C56-A0A1-A70B-4444-CA1F05F00B51}"/>
              </a:ext>
            </a:extLst>
          </p:cNvPr>
          <p:cNvGrpSpPr/>
          <p:nvPr/>
        </p:nvGrpSpPr>
        <p:grpSpPr>
          <a:xfrm>
            <a:off x="7531100" y="4626895"/>
            <a:ext cx="4050443" cy="1800002"/>
            <a:chOff x="7505700" y="4626895"/>
            <a:chExt cx="4050443" cy="1800002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457FB34-B28D-82C3-C469-C24F57A1A38D}"/>
                </a:ext>
              </a:extLst>
            </p:cNvPr>
            <p:cNvGrpSpPr/>
            <p:nvPr/>
          </p:nvGrpSpPr>
          <p:grpSpPr>
            <a:xfrm>
              <a:off x="7505700" y="4709838"/>
              <a:ext cx="2753451" cy="1030562"/>
              <a:chOff x="7452857" y="4646338"/>
              <a:chExt cx="2753451" cy="1030562"/>
            </a:xfrm>
          </p:grpSpPr>
          <p:sp>
            <p:nvSpPr>
              <p:cNvPr id="68" name="TextBox 24">
                <a:extLst>
                  <a:ext uri="{FF2B5EF4-FFF2-40B4-BE49-F238E27FC236}">
                    <a16:creationId xmlns:a16="http://schemas.microsoft.com/office/drawing/2014/main" id="{D74D6177-F7D1-8AC2-8A16-1FE96A2ED760}"/>
                  </a:ext>
                </a:extLst>
              </p:cNvPr>
              <p:cNvSpPr txBox="1"/>
              <p:nvPr/>
            </p:nvSpPr>
            <p:spPr>
              <a:xfrm>
                <a:off x="7616182" y="4840965"/>
                <a:ext cx="2478915" cy="646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600">
                    <a:latin typeface="OpenDyslexicAlta"/>
                    <a:ea typeface="OpenDyslexicAlta"/>
                    <a:cs typeface="OpenDyslexicAlta"/>
                    <a:sym typeface="OpenDyslexicAlta"/>
                  </a:defRPr>
                </a:lvl1pPr>
              </a:lstStyle>
              <a:p>
                <a:pPr algn="ctr">
                  <a:defRPr sz="1600">
                    <a:latin typeface="OpenDyslexicAlta"/>
                    <a:ea typeface="OpenDyslexicAlta"/>
                    <a:cs typeface="OpenDyslexicAlta"/>
                    <a:sym typeface="OpenDyslexicAlta"/>
                  </a:defRPr>
                </a:pPr>
                <a:r>
                  <a:rPr lang="en-GB" sz="1800" dirty="0">
                    <a:latin typeface="Sassoon Infant 2023" panose="02000503030000020003" pitchFamily="2" charset="0"/>
                    <a:ea typeface="Sassoon Infant 2023" panose="02000503030000020003" pitchFamily="2" charset="0"/>
                  </a:rPr>
                  <a:t>Our two word families are ‘-am’ and ‘-it’.</a:t>
                </a:r>
              </a:p>
            </p:txBody>
          </p:sp>
          <p:sp>
            <p:nvSpPr>
              <p:cNvPr id="69" name="Rounded Rectangular Callout 68">
                <a:extLst>
                  <a:ext uri="{FF2B5EF4-FFF2-40B4-BE49-F238E27FC236}">
                    <a16:creationId xmlns:a16="http://schemas.microsoft.com/office/drawing/2014/main" id="{FF0D7201-1A4E-2ECA-D978-77C322B8EC16}"/>
                  </a:ext>
                </a:extLst>
              </p:cNvPr>
              <p:cNvSpPr/>
              <p:nvPr/>
            </p:nvSpPr>
            <p:spPr>
              <a:xfrm>
                <a:off x="7452857" y="4646338"/>
                <a:ext cx="2753451" cy="1030562"/>
              </a:xfrm>
              <a:prstGeom prst="wedgeRoundRectCallout">
                <a:avLst>
                  <a:gd name="adj1" fmla="val 62710"/>
                  <a:gd name="adj2" fmla="val 10093"/>
                  <a:gd name="adj3" fmla="val 16667"/>
                </a:avLst>
              </a:prstGeom>
              <a:noFill/>
              <a:ln w="38100">
                <a:solidFill>
                  <a:srgbClr val="7957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7" name="Picture 1" descr="Picture 1">
              <a:extLst>
                <a:ext uri="{FF2B5EF4-FFF2-40B4-BE49-F238E27FC236}">
                  <a16:creationId xmlns:a16="http://schemas.microsoft.com/office/drawing/2014/main" id="{C90812B9-DB44-8577-C6FF-345AAAB18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11049" y="4626895"/>
              <a:ext cx="845094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56065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CB0EE-FBC2-1613-65D3-65B9155CE3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B3DC35-C7ED-DE4E-812B-F9DD79E20A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you sort the words into the correct families?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5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68343774-BEB7-EB39-F438-DCB8519C875C}"/>
              </a:ext>
            </a:extLst>
          </p:cNvPr>
          <p:cNvSpPr txBox="1"/>
          <p:nvPr/>
        </p:nvSpPr>
        <p:spPr>
          <a:xfrm>
            <a:off x="556930" y="2184739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ham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005D6C95-1D03-6F49-030A-4495DFB12A52}"/>
              </a:ext>
            </a:extLst>
          </p:cNvPr>
          <p:cNvSpPr txBox="1"/>
          <p:nvPr/>
        </p:nvSpPr>
        <p:spPr>
          <a:xfrm>
            <a:off x="2937268" y="1793330"/>
            <a:ext cx="160063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dam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F0033143-83F5-EC19-733A-C73EABB2D847}"/>
              </a:ext>
            </a:extLst>
          </p:cNvPr>
          <p:cNvSpPr txBox="1"/>
          <p:nvPr/>
        </p:nvSpPr>
        <p:spPr>
          <a:xfrm>
            <a:off x="5317607" y="2186035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ram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E37AABB5-017A-B299-8EC0-F94760A81490}"/>
              </a:ext>
            </a:extLst>
          </p:cNvPr>
          <p:cNvSpPr txBox="1"/>
          <p:nvPr/>
        </p:nvSpPr>
        <p:spPr>
          <a:xfrm>
            <a:off x="7697945" y="1793330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Sam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DE7D4336-6713-3FB2-8A2B-75D3A431E63B}"/>
              </a:ext>
            </a:extLst>
          </p:cNvPr>
          <p:cNvSpPr txBox="1"/>
          <p:nvPr/>
        </p:nvSpPr>
        <p:spPr>
          <a:xfrm>
            <a:off x="5317607" y="1793330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kit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FBB83A5D-6E1A-F04A-C66A-8C417F1202FC}"/>
              </a:ext>
            </a:extLst>
          </p:cNvPr>
          <p:cNvSpPr txBox="1"/>
          <p:nvPr/>
        </p:nvSpPr>
        <p:spPr>
          <a:xfrm>
            <a:off x="7697945" y="2184739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jam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1" name="Rounded Rectangle 12">
            <a:extLst>
              <a:ext uri="{FF2B5EF4-FFF2-40B4-BE49-F238E27FC236}">
                <a16:creationId xmlns:a16="http://schemas.microsoft.com/office/drawing/2014/main" id="{BCA186BD-5149-3D72-4E1F-81B8D323A973}"/>
              </a:ext>
            </a:extLst>
          </p:cNvPr>
          <p:cNvSpPr txBox="1"/>
          <p:nvPr/>
        </p:nvSpPr>
        <p:spPr>
          <a:xfrm>
            <a:off x="10078282" y="2187330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sit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2" name="Rounded Rectangle 13">
            <a:extLst>
              <a:ext uri="{FF2B5EF4-FFF2-40B4-BE49-F238E27FC236}">
                <a16:creationId xmlns:a16="http://schemas.microsoft.com/office/drawing/2014/main" id="{5BFD5E5F-FA67-C5EC-30E7-2FA4DFF90C1B}"/>
              </a:ext>
            </a:extLst>
          </p:cNvPr>
          <p:cNvSpPr txBox="1"/>
          <p:nvPr/>
        </p:nvSpPr>
        <p:spPr>
          <a:xfrm>
            <a:off x="10078282" y="1793330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fit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31746188-C365-1DD0-7CD2-875B7771CFA8}"/>
              </a:ext>
            </a:extLst>
          </p:cNvPr>
          <p:cNvSpPr txBox="1"/>
          <p:nvPr/>
        </p:nvSpPr>
        <p:spPr>
          <a:xfrm>
            <a:off x="556930" y="1793330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bit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4" name="Rounded Rectangle 15">
            <a:extLst>
              <a:ext uri="{FF2B5EF4-FFF2-40B4-BE49-F238E27FC236}">
                <a16:creationId xmlns:a16="http://schemas.microsoft.com/office/drawing/2014/main" id="{D0953691-9859-8F8E-5CDA-7C753A3611B2}"/>
              </a:ext>
            </a:extLst>
          </p:cNvPr>
          <p:cNvSpPr txBox="1"/>
          <p:nvPr/>
        </p:nvSpPr>
        <p:spPr>
          <a:xfrm>
            <a:off x="2937268" y="2184739"/>
            <a:ext cx="160063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hit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25" name="Group 1">
            <a:extLst>
              <a:ext uri="{FF2B5EF4-FFF2-40B4-BE49-F238E27FC236}">
                <a16:creationId xmlns:a16="http://schemas.microsoft.com/office/drawing/2014/main" id="{909E3ADC-A7F6-2736-B97D-927A4062CAE0}"/>
              </a:ext>
            </a:extLst>
          </p:cNvPr>
          <p:cNvGrpSpPr/>
          <p:nvPr/>
        </p:nvGrpSpPr>
        <p:grpSpPr>
          <a:xfrm>
            <a:off x="2117582" y="2983005"/>
            <a:ext cx="8000677" cy="3240002"/>
            <a:chOff x="82954" y="0"/>
            <a:chExt cx="8000676" cy="3240001"/>
          </a:xfrm>
        </p:grpSpPr>
        <p:sp>
          <p:nvSpPr>
            <p:cNvPr id="26" name="Oval 22">
              <a:extLst>
                <a:ext uri="{FF2B5EF4-FFF2-40B4-BE49-F238E27FC236}">
                  <a16:creationId xmlns:a16="http://schemas.microsoft.com/office/drawing/2014/main" id="{1CB3493B-E4FD-8A77-A5FA-A25486B65278}"/>
                </a:ext>
              </a:extLst>
            </p:cNvPr>
            <p:cNvSpPr/>
            <p:nvPr/>
          </p:nvSpPr>
          <p:spPr>
            <a:xfrm>
              <a:off x="82954" y="0"/>
              <a:ext cx="3240001" cy="3240001"/>
            </a:xfrm>
            <a:prstGeom prst="ellipse">
              <a:avLst/>
            </a:prstGeom>
            <a:noFill/>
            <a:ln w="63500" cap="flat">
              <a:solidFill>
                <a:srgbClr val="7957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A6A4E4DA-EF4F-0A35-F975-8F18CAA1D1C3}"/>
                </a:ext>
              </a:extLst>
            </p:cNvPr>
            <p:cNvSpPr/>
            <p:nvPr/>
          </p:nvSpPr>
          <p:spPr>
            <a:xfrm>
              <a:off x="4843629" y="0"/>
              <a:ext cx="3240001" cy="3240001"/>
            </a:xfrm>
            <a:prstGeom prst="ellipse">
              <a:avLst/>
            </a:prstGeom>
            <a:noFill/>
            <a:ln w="63500" cap="flat">
              <a:solidFill>
                <a:srgbClr val="20D16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6B43066-BDF2-3E64-3B94-0D66E0CF551A}"/>
                </a:ext>
              </a:extLst>
            </p:cNvPr>
            <p:cNvSpPr txBox="1"/>
            <p:nvPr/>
          </p:nvSpPr>
          <p:spPr>
            <a:xfrm>
              <a:off x="502927" y="227967"/>
              <a:ext cx="2400054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>
                  <a:solidFill>
                    <a:srgbClr val="7956D6"/>
                  </a:solidFill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sz="2000"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‘</a:t>
              </a:r>
              <a:r>
                <a:rPr lang="en-GB" sz="2000"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-</a:t>
              </a:r>
              <a:r>
                <a:rPr sz="2000"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a</a:t>
              </a:r>
              <a:r>
                <a:rPr lang="en-GB" sz="2000"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m</a:t>
              </a:r>
              <a:r>
                <a:rPr sz="2000"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’ family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E9C4F7D-8F4B-8F83-49F9-D7617C943217}"/>
                </a:ext>
              </a:extLst>
            </p:cNvPr>
            <p:cNvSpPr txBox="1"/>
            <p:nvPr/>
          </p:nvSpPr>
          <p:spPr>
            <a:xfrm>
              <a:off x="5263093" y="227966"/>
              <a:ext cx="2400052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>
                  <a:solidFill>
                    <a:srgbClr val="FFDD57"/>
                  </a:solidFill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sz="2000" b="1" dirty="0">
                  <a:solidFill>
                    <a:srgbClr val="20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‘</a:t>
              </a:r>
              <a:r>
                <a:rPr lang="en-GB" sz="2000" b="1" dirty="0">
                  <a:solidFill>
                    <a:srgbClr val="20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-it</a:t>
              </a:r>
              <a:r>
                <a:rPr sz="2000" b="1" dirty="0">
                  <a:solidFill>
                    <a:srgbClr val="20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’ family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7602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CB0EE-FBC2-1613-65D3-65B9155CE3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B3DC35-C7ED-DE4E-812B-F9DD79E20A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6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6C136A82-7902-D44B-D150-503BA05EB133}"/>
              </a:ext>
            </a:extLst>
          </p:cNvPr>
          <p:cNvSpPr txBox="1"/>
          <p:nvPr/>
        </p:nvSpPr>
        <p:spPr>
          <a:xfrm>
            <a:off x="3421311" y="3230559"/>
            <a:ext cx="63254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dam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9E1E8B0E-9E00-A484-1399-5B59BE2EF691}"/>
              </a:ext>
            </a:extLst>
          </p:cNvPr>
          <p:cNvSpPr txBox="1"/>
          <p:nvPr/>
        </p:nvSpPr>
        <p:spPr>
          <a:xfrm>
            <a:off x="3421311" y="3689661"/>
            <a:ext cx="63254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Sam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0EAB0F07-3A77-AC34-28BD-C68BB08EE09D}"/>
              </a:ext>
            </a:extLst>
          </p:cNvPr>
          <p:cNvSpPr txBox="1"/>
          <p:nvPr/>
        </p:nvSpPr>
        <p:spPr>
          <a:xfrm>
            <a:off x="3468599" y="4148763"/>
            <a:ext cx="53796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jam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C3ECBCDD-32CD-3107-1B4A-D5096D34C1D8}"/>
              </a:ext>
            </a:extLst>
          </p:cNvPr>
          <p:cNvSpPr txBox="1"/>
          <p:nvPr/>
        </p:nvSpPr>
        <p:spPr>
          <a:xfrm>
            <a:off x="3423716" y="4607865"/>
            <a:ext cx="62773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ham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3FA0F901-313F-3CB2-594E-F66A66B9CE50}"/>
              </a:ext>
            </a:extLst>
          </p:cNvPr>
          <p:cNvSpPr txBox="1"/>
          <p:nvPr/>
        </p:nvSpPr>
        <p:spPr>
          <a:xfrm>
            <a:off x="8313519" y="3689661"/>
            <a:ext cx="41453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hit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9183DA70-38DA-93FE-5347-4697208DB7CC}"/>
              </a:ext>
            </a:extLst>
          </p:cNvPr>
          <p:cNvSpPr txBox="1"/>
          <p:nvPr/>
        </p:nvSpPr>
        <p:spPr>
          <a:xfrm>
            <a:off x="3448561" y="5066969"/>
            <a:ext cx="57804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ram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1" name="Rounded Rectangle 12">
            <a:extLst>
              <a:ext uri="{FF2B5EF4-FFF2-40B4-BE49-F238E27FC236}">
                <a16:creationId xmlns:a16="http://schemas.microsoft.com/office/drawing/2014/main" id="{439676BA-3E31-C0CB-AA4B-69B9C957CD93}"/>
              </a:ext>
            </a:extLst>
          </p:cNvPr>
          <p:cNvSpPr txBox="1"/>
          <p:nvPr/>
        </p:nvSpPr>
        <p:spPr>
          <a:xfrm>
            <a:off x="8313520" y="4607867"/>
            <a:ext cx="41453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bit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2" name="Rounded Rectangle 13">
            <a:extLst>
              <a:ext uri="{FF2B5EF4-FFF2-40B4-BE49-F238E27FC236}">
                <a16:creationId xmlns:a16="http://schemas.microsoft.com/office/drawing/2014/main" id="{EE3D6E72-2E50-0227-003D-FBAF73CA5FC1}"/>
              </a:ext>
            </a:extLst>
          </p:cNvPr>
          <p:cNvSpPr txBox="1"/>
          <p:nvPr/>
        </p:nvSpPr>
        <p:spPr>
          <a:xfrm>
            <a:off x="8351191" y="4148764"/>
            <a:ext cx="33919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fit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6DC10F42-A919-A775-D484-8A873BA9EFF6}"/>
              </a:ext>
            </a:extLst>
          </p:cNvPr>
          <p:cNvSpPr txBox="1"/>
          <p:nvPr/>
        </p:nvSpPr>
        <p:spPr>
          <a:xfrm>
            <a:off x="8313520" y="3230558"/>
            <a:ext cx="41453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kit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4" name="Rounded Rectangle 15">
            <a:extLst>
              <a:ext uri="{FF2B5EF4-FFF2-40B4-BE49-F238E27FC236}">
                <a16:creationId xmlns:a16="http://schemas.microsoft.com/office/drawing/2014/main" id="{AA182D3D-4187-28A4-C735-66C0C329954A}"/>
              </a:ext>
            </a:extLst>
          </p:cNvPr>
          <p:cNvSpPr txBox="1"/>
          <p:nvPr/>
        </p:nvSpPr>
        <p:spPr>
          <a:xfrm>
            <a:off x="8333559" y="5066969"/>
            <a:ext cx="37445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sit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5EAC9AD7-2B92-8DC7-AC14-B4D9619472A0}"/>
              </a:ext>
            </a:extLst>
          </p:cNvPr>
          <p:cNvGrpSpPr/>
          <p:nvPr/>
        </p:nvGrpSpPr>
        <p:grpSpPr>
          <a:xfrm>
            <a:off x="2117582" y="2534715"/>
            <a:ext cx="8000677" cy="3240002"/>
            <a:chOff x="82954" y="0"/>
            <a:chExt cx="8000676" cy="3240001"/>
          </a:xfrm>
        </p:grpSpPr>
        <p:sp>
          <p:nvSpPr>
            <p:cNvPr id="6" name="Oval 22">
              <a:extLst>
                <a:ext uri="{FF2B5EF4-FFF2-40B4-BE49-F238E27FC236}">
                  <a16:creationId xmlns:a16="http://schemas.microsoft.com/office/drawing/2014/main" id="{DE144C80-1E1E-6E84-8276-4C575B178A0C}"/>
                </a:ext>
              </a:extLst>
            </p:cNvPr>
            <p:cNvSpPr/>
            <p:nvPr/>
          </p:nvSpPr>
          <p:spPr>
            <a:xfrm>
              <a:off x="82954" y="0"/>
              <a:ext cx="3240001" cy="3240001"/>
            </a:xfrm>
            <a:prstGeom prst="ellipse">
              <a:avLst/>
            </a:prstGeom>
            <a:noFill/>
            <a:ln w="63500" cap="flat">
              <a:solidFill>
                <a:srgbClr val="7957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Oval 24">
              <a:extLst>
                <a:ext uri="{FF2B5EF4-FFF2-40B4-BE49-F238E27FC236}">
                  <a16:creationId xmlns:a16="http://schemas.microsoft.com/office/drawing/2014/main" id="{F3F9E0C5-B6AC-62FB-F2B0-F281D933AB2D}"/>
                </a:ext>
              </a:extLst>
            </p:cNvPr>
            <p:cNvSpPr/>
            <p:nvPr/>
          </p:nvSpPr>
          <p:spPr>
            <a:xfrm>
              <a:off x="4843629" y="0"/>
              <a:ext cx="3240001" cy="3240001"/>
            </a:xfrm>
            <a:prstGeom prst="ellipse">
              <a:avLst/>
            </a:prstGeom>
            <a:noFill/>
            <a:ln w="63500" cap="flat">
              <a:solidFill>
                <a:srgbClr val="20D16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9C3F6D2F-AF5F-19BC-40B3-7EC00E52A2FF}"/>
                </a:ext>
              </a:extLst>
            </p:cNvPr>
            <p:cNvSpPr txBox="1"/>
            <p:nvPr/>
          </p:nvSpPr>
          <p:spPr>
            <a:xfrm>
              <a:off x="502927" y="227967"/>
              <a:ext cx="2400054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>
                  <a:solidFill>
                    <a:srgbClr val="7956D6"/>
                  </a:solidFill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sz="2000"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‘</a:t>
              </a:r>
              <a:r>
                <a:rPr lang="en-GB" sz="2000"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-</a:t>
              </a:r>
              <a:r>
                <a:rPr sz="2000"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a</a:t>
              </a:r>
              <a:r>
                <a:rPr lang="en-GB" sz="2000"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m</a:t>
              </a:r>
              <a:r>
                <a:rPr sz="2000" b="1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’ family</a:t>
              </a:r>
            </a:p>
          </p:txBody>
        </p:sp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id="{1502DF3C-DBAE-2861-09A2-AF7FCA1AF1D4}"/>
                </a:ext>
              </a:extLst>
            </p:cNvPr>
            <p:cNvSpPr txBox="1"/>
            <p:nvPr/>
          </p:nvSpPr>
          <p:spPr>
            <a:xfrm>
              <a:off x="5263093" y="227966"/>
              <a:ext cx="2400052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>
                  <a:solidFill>
                    <a:srgbClr val="FFDD57"/>
                  </a:solidFill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sz="2000" b="1" dirty="0">
                  <a:solidFill>
                    <a:srgbClr val="20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‘</a:t>
              </a:r>
              <a:r>
                <a:rPr lang="en-GB" sz="2000" b="1" dirty="0">
                  <a:solidFill>
                    <a:srgbClr val="20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-it</a:t>
              </a:r>
              <a:r>
                <a:rPr sz="2000" b="1" dirty="0">
                  <a:solidFill>
                    <a:srgbClr val="20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’ family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9230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3917D1-9978-AFDC-FD12-8247698DF2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sound out the word ‘jam’?</a:t>
            </a:r>
          </a:p>
          <a:p>
            <a:r>
              <a:rPr lang="en-US" dirty="0"/>
              <a:t>How many sounds do you hear?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B1F9FF-AC78-F8BA-3BA3-DD72B395C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Sound Buttons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2764C-CCD4-F11B-87E9-3466C9DC7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7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D9B465B5-84C1-5293-37CF-7DED9377D961}"/>
              </a:ext>
            </a:extLst>
          </p:cNvPr>
          <p:cNvSpPr txBox="1"/>
          <p:nvPr/>
        </p:nvSpPr>
        <p:spPr>
          <a:xfrm>
            <a:off x="5438458" y="2048389"/>
            <a:ext cx="1323437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6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jam</a:t>
            </a:r>
            <a:endParaRPr sz="66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10" name="Group 15">
            <a:extLst>
              <a:ext uri="{FF2B5EF4-FFF2-40B4-BE49-F238E27FC236}">
                <a16:creationId xmlns:a16="http://schemas.microsoft.com/office/drawing/2014/main" id="{03B2A473-A13E-83B0-8A4B-D481B56DCF15}"/>
              </a:ext>
            </a:extLst>
          </p:cNvPr>
          <p:cNvGrpSpPr/>
          <p:nvPr/>
        </p:nvGrpSpPr>
        <p:grpSpPr>
          <a:xfrm>
            <a:off x="5461126" y="3197094"/>
            <a:ext cx="1023929" cy="157537"/>
            <a:chOff x="-214557" y="-2"/>
            <a:chExt cx="1023927" cy="15753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E83A7A-1182-5B5D-CAB9-08BD0151522B}"/>
                </a:ext>
              </a:extLst>
            </p:cNvPr>
            <p:cNvGrpSpPr/>
            <p:nvPr/>
          </p:nvGrpSpPr>
          <p:grpSpPr>
            <a:xfrm>
              <a:off x="-214557" y="-2"/>
              <a:ext cx="530672" cy="157536"/>
              <a:chOff x="-214557" y="-1"/>
              <a:chExt cx="530671" cy="157534"/>
            </a:xfrm>
          </p:grpSpPr>
          <p:sp>
            <p:nvSpPr>
              <p:cNvPr id="14" name="Oval 12">
                <a:extLst>
                  <a:ext uri="{FF2B5EF4-FFF2-40B4-BE49-F238E27FC236}">
                    <a16:creationId xmlns:a16="http://schemas.microsoft.com/office/drawing/2014/main" id="{0C4D6B42-B151-70C3-B151-9C2EBDED5C3C}"/>
                  </a:ext>
                </a:extLst>
              </p:cNvPr>
              <p:cNvSpPr/>
              <p:nvPr/>
            </p:nvSpPr>
            <p:spPr>
              <a:xfrm>
                <a:off x="-214557" y="-1"/>
                <a:ext cx="157533" cy="157534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  <p:sp>
            <p:nvSpPr>
              <p:cNvPr id="15" name="Oval 13">
                <a:extLst>
                  <a:ext uri="{FF2B5EF4-FFF2-40B4-BE49-F238E27FC236}">
                    <a16:creationId xmlns:a16="http://schemas.microsoft.com/office/drawing/2014/main" id="{AA8D3920-5D89-D47B-6A3C-C4952F9142BD}"/>
                  </a:ext>
                </a:extLst>
              </p:cNvPr>
              <p:cNvSpPr/>
              <p:nvPr/>
            </p:nvSpPr>
            <p:spPr>
              <a:xfrm>
                <a:off x="158581" y="-1"/>
                <a:ext cx="157533" cy="157534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</p:grpSp>
        <p:sp>
          <p:nvSpPr>
            <p:cNvPr id="13" name="Oval 2">
              <a:extLst>
                <a:ext uri="{FF2B5EF4-FFF2-40B4-BE49-F238E27FC236}">
                  <a16:creationId xmlns:a16="http://schemas.microsoft.com/office/drawing/2014/main" id="{D483E692-FEDB-F0D2-DE3D-1869B1B4A832}"/>
                </a:ext>
              </a:extLst>
            </p:cNvPr>
            <p:cNvSpPr/>
            <p:nvPr/>
          </p:nvSpPr>
          <p:spPr>
            <a:xfrm>
              <a:off x="651837" y="-1"/>
              <a:ext cx="157533" cy="157534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sp>
        <p:nvSpPr>
          <p:cNvPr id="33" name="Rectangle 22">
            <a:extLst>
              <a:ext uri="{FF2B5EF4-FFF2-40B4-BE49-F238E27FC236}">
                <a16:creationId xmlns:a16="http://schemas.microsoft.com/office/drawing/2014/main" id="{C1C2D36C-D217-5D13-CAD8-81115F0066EF}"/>
              </a:ext>
            </a:extLst>
          </p:cNvPr>
          <p:cNvSpPr txBox="1"/>
          <p:nvPr/>
        </p:nvSpPr>
        <p:spPr>
          <a:xfrm>
            <a:off x="2748729" y="4511201"/>
            <a:ext cx="1567095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6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ham</a:t>
            </a:r>
            <a:endParaRPr sz="66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34" name="Rectangle 23">
            <a:extLst>
              <a:ext uri="{FF2B5EF4-FFF2-40B4-BE49-F238E27FC236}">
                <a16:creationId xmlns:a16="http://schemas.microsoft.com/office/drawing/2014/main" id="{9B12F0E2-8AA6-C602-5A36-A9F4F5276BF4}"/>
              </a:ext>
            </a:extLst>
          </p:cNvPr>
          <p:cNvSpPr txBox="1"/>
          <p:nvPr/>
        </p:nvSpPr>
        <p:spPr>
          <a:xfrm>
            <a:off x="5760672" y="4511201"/>
            <a:ext cx="770402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6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fit</a:t>
            </a:r>
            <a:endParaRPr sz="66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35" name="Rectangle 24">
            <a:extLst>
              <a:ext uri="{FF2B5EF4-FFF2-40B4-BE49-F238E27FC236}">
                <a16:creationId xmlns:a16="http://schemas.microsoft.com/office/drawing/2014/main" id="{EAB802A1-B61C-2AF0-EB59-C380FC8AAA40}"/>
              </a:ext>
            </a:extLst>
          </p:cNvPr>
          <p:cNvSpPr txBox="1"/>
          <p:nvPr/>
        </p:nvSpPr>
        <p:spPr>
          <a:xfrm>
            <a:off x="7870507" y="4511201"/>
            <a:ext cx="1432441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6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ram</a:t>
            </a:r>
            <a:endParaRPr sz="66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36" name="Group 25">
            <a:extLst>
              <a:ext uri="{FF2B5EF4-FFF2-40B4-BE49-F238E27FC236}">
                <a16:creationId xmlns:a16="http://schemas.microsoft.com/office/drawing/2014/main" id="{6A53EEE4-2DA3-47AC-79A4-7B4CEE82323D}"/>
              </a:ext>
            </a:extLst>
          </p:cNvPr>
          <p:cNvGrpSpPr/>
          <p:nvPr/>
        </p:nvGrpSpPr>
        <p:grpSpPr>
          <a:xfrm>
            <a:off x="2977198" y="5488552"/>
            <a:ext cx="1072281" cy="157537"/>
            <a:chOff x="-73213" y="-2"/>
            <a:chExt cx="1072280" cy="157536"/>
          </a:xfrm>
        </p:grpSpPr>
        <p:grpSp>
          <p:nvGrpSpPr>
            <p:cNvPr id="37" name="Group 26">
              <a:extLst>
                <a:ext uri="{FF2B5EF4-FFF2-40B4-BE49-F238E27FC236}">
                  <a16:creationId xmlns:a16="http://schemas.microsoft.com/office/drawing/2014/main" id="{3DBBABE6-5704-A9E4-99E9-A3644CB774F7}"/>
                </a:ext>
              </a:extLst>
            </p:cNvPr>
            <p:cNvGrpSpPr/>
            <p:nvPr/>
          </p:nvGrpSpPr>
          <p:grpSpPr>
            <a:xfrm>
              <a:off x="-73213" y="-2"/>
              <a:ext cx="545838" cy="157536"/>
              <a:chOff x="-73213" y="-1"/>
              <a:chExt cx="545837" cy="157534"/>
            </a:xfrm>
          </p:grpSpPr>
          <p:sp>
            <p:nvSpPr>
              <p:cNvPr id="39" name="Oval 28">
                <a:extLst>
                  <a:ext uri="{FF2B5EF4-FFF2-40B4-BE49-F238E27FC236}">
                    <a16:creationId xmlns:a16="http://schemas.microsoft.com/office/drawing/2014/main" id="{EDD3C42A-7F71-C158-22D6-174FC365B5D6}"/>
                  </a:ext>
                </a:extLst>
              </p:cNvPr>
              <p:cNvSpPr/>
              <p:nvPr/>
            </p:nvSpPr>
            <p:spPr>
              <a:xfrm>
                <a:off x="-73213" y="-1"/>
                <a:ext cx="157533" cy="157534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  <p:sp>
            <p:nvSpPr>
              <p:cNvPr id="40" name="Oval 29">
                <a:extLst>
                  <a:ext uri="{FF2B5EF4-FFF2-40B4-BE49-F238E27FC236}">
                    <a16:creationId xmlns:a16="http://schemas.microsoft.com/office/drawing/2014/main" id="{8A6FD2F4-7AB0-190E-753C-42BE9AB9CF19}"/>
                  </a:ext>
                </a:extLst>
              </p:cNvPr>
              <p:cNvSpPr/>
              <p:nvPr/>
            </p:nvSpPr>
            <p:spPr>
              <a:xfrm>
                <a:off x="315091" y="-1"/>
                <a:ext cx="157533" cy="157534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</p:grpSp>
        <p:sp>
          <p:nvSpPr>
            <p:cNvPr id="38" name="Oval 27">
              <a:extLst>
                <a:ext uri="{FF2B5EF4-FFF2-40B4-BE49-F238E27FC236}">
                  <a16:creationId xmlns:a16="http://schemas.microsoft.com/office/drawing/2014/main" id="{421710FB-E2B9-98D5-6234-9B5F50A387A1}"/>
                </a:ext>
              </a:extLst>
            </p:cNvPr>
            <p:cNvSpPr/>
            <p:nvPr/>
          </p:nvSpPr>
          <p:spPr>
            <a:xfrm>
              <a:off x="841534" y="-1"/>
              <a:ext cx="157533" cy="157534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grpSp>
        <p:nvGrpSpPr>
          <p:cNvPr id="44" name="Group 30">
            <a:extLst>
              <a:ext uri="{FF2B5EF4-FFF2-40B4-BE49-F238E27FC236}">
                <a16:creationId xmlns:a16="http://schemas.microsoft.com/office/drawing/2014/main" id="{4D8E16EE-3720-5B4B-0A04-232F723904A4}"/>
              </a:ext>
            </a:extLst>
          </p:cNvPr>
          <p:cNvGrpSpPr/>
          <p:nvPr/>
        </p:nvGrpSpPr>
        <p:grpSpPr>
          <a:xfrm>
            <a:off x="5830254" y="5488551"/>
            <a:ext cx="625910" cy="157537"/>
            <a:chOff x="131196" y="-2"/>
            <a:chExt cx="625908" cy="157536"/>
          </a:xfrm>
        </p:grpSpPr>
        <p:grpSp>
          <p:nvGrpSpPr>
            <p:cNvPr id="45" name="Group 31">
              <a:extLst>
                <a:ext uri="{FF2B5EF4-FFF2-40B4-BE49-F238E27FC236}">
                  <a16:creationId xmlns:a16="http://schemas.microsoft.com/office/drawing/2014/main" id="{A77EC044-D396-310C-4085-EFB4FF18B1D5}"/>
                </a:ext>
              </a:extLst>
            </p:cNvPr>
            <p:cNvGrpSpPr/>
            <p:nvPr/>
          </p:nvGrpSpPr>
          <p:grpSpPr>
            <a:xfrm>
              <a:off x="131196" y="-2"/>
              <a:ext cx="403663" cy="157536"/>
              <a:chOff x="131196" y="-1"/>
              <a:chExt cx="403662" cy="157534"/>
            </a:xfrm>
          </p:grpSpPr>
          <p:sp>
            <p:nvSpPr>
              <p:cNvPr id="47" name="Oval 33">
                <a:extLst>
                  <a:ext uri="{FF2B5EF4-FFF2-40B4-BE49-F238E27FC236}">
                    <a16:creationId xmlns:a16="http://schemas.microsoft.com/office/drawing/2014/main" id="{96ADC694-A52C-EE75-B165-D5F2A340FC39}"/>
                  </a:ext>
                </a:extLst>
              </p:cNvPr>
              <p:cNvSpPr/>
              <p:nvPr/>
            </p:nvSpPr>
            <p:spPr>
              <a:xfrm>
                <a:off x="131196" y="-1"/>
                <a:ext cx="157533" cy="157534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  <p:sp>
            <p:nvSpPr>
              <p:cNvPr id="58" name="Oval 34">
                <a:extLst>
                  <a:ext uri="{FF2B5EF4-FFF2-40B4-BE49-F238E27FC236}">
                    <a16:creationId xmlns:a16="http://schemas.microsoft.com/office/drawing/2014/main" id="{F36B43C5-87D7-17FF-AADC-B4562389DCDE}"/>
                  </a:ext>
                </a:extLst>
              </p:cNvPr>
              <p:cNvSpPr/>
              <p:nvPr/>
            </p:nvSpPr>
            <p:spPr>
              <a:xfrm>
                <a:off x="377325" y="-1"/>
                <a:ext cx="157533" cy="157534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</p:grpSp>
        <p:sp>
          <p:nvSpPr>
            <p:cNvPr id="46" name="Oval 32">
              <a:extLst>
                <a:ext uri="{FF2B5EF4-FFF2-40B4-BE49-F238E27FC236}">
                  <a16:creationId xmlns:a16="http://schemas.microsoft.com/office/drawing/2014/main" id="{9B01FD80-B3C9-17AA-4278-0F13B15F448E}"/>
                </a:ext>
              </a:extLst>
            </p:cNvPr>
            <p:cNvSpPr/>
            <p:nvPr/>
          </p:nvSpPr>
          <p:spPr>
            <a:xfrm>
              <a:off x="599571" y="-1"/>
              <a:ext cx="157533" cy="157534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sp>
        <p:nvSpPr>
          <p:cNvPr id="75" name="Rectangle 42">
            <a:extLst>
              <a:ext uri="{FF2B5EF4-FFF2-40B4-BE49-F238E27FC236}">
                <a16:creationId xmlns:a16="http://schemas.microsoft.com/office/drawing/2014/main" id="{43272DBF-96E6-60B8-186E-52F0045D028C}"/>
              </a:ext>
            </a:extLst>
          </p:cNvPr>
          <p:cNvSpPr txBox="1"/>
          <p:nvPr/>
        </p:nvSpPr>
        <p:spPr>
          <a:xfrm>
            <a:off x="5595842" y="3494840"/>
            <a:ext cx="101886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FF000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sz="20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3 sounds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371F29-F7CC-F512-6BC6-E80AEE3F9156}"/>
              </a:ext>
            </a:extLst>
          </p:cNvPr>
          <p:cNvGrpSpPr/>
          <p:nvPr/>
        </p:nvGrpSpPr>
        <p:grpSpPr>
          <a:xfrm>
            <a:off x="605658" y="2219912"/>
            <a:ext cx="3759730" cy="3138837"/>
            <a:chOff x="579154" y="2219912"/>
            <a:chExt cx="3759730" cy="3138837"/>
          </a:xfrm>
        </p:grpSpPr>
        <p:pic>
          <p:nvPicPr>
            <p:cNvPr id="26" name="Picture 19" descr="Picture 19">
              <a:extLst>
                <a:ext uri="{FF2B5EF4-FFF2-40B4-BE49-F238E27FC236}">
                  <a16:creationId xmlns:a16="http://schemas.microsoft.com/office/drawing/2014/main" id="{29C58169-CB2B-D95A-0707-1851E7F45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154" y="3558746"/>
              <a:ext cx="1256783" cy="1800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" name="Rounded Rectangular Callout 2">
              <a:extLst>
                <a:ext uri="{FF2B5EF4-FFF2-40B4-BE49-F238E27FC236}">
                  <a16:creationId xmlns:a16="http://schemas.microsoft.com/office/drawing/2014/main" id="{ACDE67A0-272A-C27D-E809-3505628759E0}"/>
                </a:ext>
              </a:extLst>
            </p:cNvPr>
            <p:cNvSpPr/>
            <p:nvPr/>
          </p:nvSpPr>
          <p:spPr>
            <a:xfrm>
              <a:off x="1791905" y="2219912"/>
              <a:ext cx="2546979" cy="1477954"/>
            </a:xfrm>
            <a:prstGeom prst="wedgeRoundRectCallout">
              <a:avLst>
                <a:gd name="adj1" fmla="val -43362"/>
                <a:gd name="adj2" fmla="val 77376"/>
                <a:gd name="adj3" fmla="val 16667"/>
              </a:avLst>
            </a:prstGeom>
            <a:noFill/>
            <a:ln w="38100">
              <a:solidFill>
                <a:srgbClr val="7957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80DCDBB0-A98B-F9C0-695D-142EC55AA528}"/>
                </a:ext>
              </a:extLst>
            </p:cNvPr>
            <p:cNvSpPr txBox="1"/>
            <p:nvPr/>
          </p:nvSpPr>
          <p:spPr>
            <a:xfrm>
              <a:off x="1843656" y="2358419"/>
              <a:ext cx="2446636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pPr>
              <a:r>
                <a:rPr lang="en-GB" sz="18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Your turn. Can you sound out these words? Where do the sound buttons go?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44D046-238C-E9B0-04F4-8A0D303EA214}"/>
              </a:ext>
            </a:extLst>
          </p:cNvPr>
          <p:cNvGrpSpPr/>
          <p:nvPr/>
        </p:nvGrpSpPr>
        <p:grpSpPr>
          <a:xfrm>
            <a:off x="7708153" y="2219912"/>
            <a:ext cx="3781296" cy="3159384"/>
            <a:chOff x="7708153" y="2219912"/>
            <a:chExt cx="3781296" cy="3159384"/>
          </a:xfrm>
        </p:grpSpPr>
        <p:pic>
          <p:nvPicPr>
            <p:cNvPr id="32" name="Picture 1" descr="Picture 1">
              <a:extLst>
                <a:ext uri="{FF2B5EF4-FFF2-40B4-BE49-F238E27FC236}">
                  <a16:creationId xmlns:a16="http://schemas.microsoft.com/office/drawing/2014/main" id="{7957481C-B013-4E2E-FFE7-340F804D7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44355" y="3579293"/>
              <a:ext cx="845094" cy="1800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" name="Rounded Rectangular Callout 21">
              <a:extLst>
                <a:ext uri="{FF2B5EF4-FFF2-40B4-BE49-F238E27FC236}">
                  <a16:creationId xmlns:a16="http://schemas.microsoft.com/office/drawing/2014/main" id="{AE96E7AB-FE9B-1540-E182-BA5E9F4C2656}"/>
                </a:ext>
              </a:extLst>
            </p:cNvPr>
            <p:cNvSpPr/>
            <p:nvPr/>
          </p:nvSpPr>
          <p:spPr>
            <a:xfrm>
              <a:off x="7708153" y="2219912"/>
              <a:ext cx="2838127" cy="1477954"/>
            </a:xfrm>
            <a:prstGeom prst="wedgeRoundRectCallout">
              <a:avLst>
                <a:gd name="adj1" fmla="val 44570"/>
                <a:gd name="adj2" fmla="val 77376"/>
                <a:gd name="adj3" fmla="val 16667"/>
              </a:avLst>
            </a:prstGeom>
            <a:noFill/>
            <a:ln w="38100">
              <a:solidFill>
                <a:srgbClr val="F139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5">
              <a:extLst>
                <a:ext uri="{FF2B5EF4-FFF2-40B4-BE49-F238E27FC236}">
                  <a16:creationId xmlns:a16="http://schemas.microsoft.com/office/drawing/2014/main" id="{1F41E08B-864D-0080-76A9-56DD31C84973}"/>
                </a:ext>
              </a:extLst>
            </p:cNvPr>
            <p:cNvSpPr txBox="1"/>
            <p:nvPr/>
          </p:nvSpPr>
          <p:spPr>
            <a:xfrm>
              <a:off x="7770552" y="2358419"/>
              <a:ext cx="2752399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pPr>
              <a:r>
                <a:rPr lang="en-GB" sz="18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We can use sound buttons to help us sound out words. Draw a dot below each single letter sound.</a:t>
              </a:r>
            </a:p>
          </p:txBody>
        </p:sp>
      </p:grpSp>
      <p:grpSp>
        <p:nvGrpSpPr>
          <p:cNvPr id="11" name="Group 30">
            <a:extLst>
              <a:ext uri="{FF2B5EF4-FFF2-40B4-BE49-F238E27FC236}">
                <a16:creationId xmlns:a16="http://schemas.microsoft.com/office/drawing/2014/main" id="{5A31D031-58D0-E8C3-EB1E-456F437301A4}"/>
              </a:ext>
            </a:extLst>
          </p:cNvPr>
          <p:cNvGrpSpPr/>
          <p:nvPr/>
        </p:nvGrpSpPr>
        <p:grpSpPr>
          <a:xfrm>
            <a:off x="8025115" y="5488551"/>
            <a:ext cx="1005057" cy="157537"/>
            <a:chOff x="-41327" y="-2"/>
            <a:chExt cx="1005055" cy="157536"/>
          </a:xfrm>
        </p:grpSpPr>
        <p:grpSp>
          <p:nvGrpSpPr>
            <p:cNvPr id="18" name="Group 31">
              <a:extLst>
                <a:ext uri="{FF2B5EF4-FFF2-40B4-BE49-F238E27FC236}">
                  <a16:creationId xmlns:a16="http://schemas.microsoft.com/office/drawing/2014/main" id="{077E8540-5613-96FB-FE68-7075D35ADF07}"/>
                </a:ext>
              </a:extLst>
            </p:cNvPr>
            <p:cNvGrpSpPr/>
            <p:nvPr/>
          </p:nvGrpSpPr>
          <p:grpSpPr>
            <a:xfrm>
              <a:off x="-41327" y="-2"/>
              <a:ext cx="502528" cy="157536"/>
              <a:chOff x="-41327" y="-1"/>
              <a:chExt cx="502527" cy="157534"/>
            </a:xfrm>
          </p:grpSpPr>
          <p:sp>
            <p:nvSpPr>
              <p:cNvPr id="20" name="Oval 33">
                <a:extLst>
                  <a:ext uri="{FF2B5EF4-FFF2-40B4-BE49-F238E27FC236}">
                    <a16:creationId xmlns:a16="http://schemas.microsoft.com/office/drawing/2014/main" id="{B09523DF-1BF4-244C-9ECC-67F4119EDC7F}"/>
                  </a:ext>
                </a:extLst>
              </p:cNvPr>
              <p:cNvSpPr/>
              <p:nvPr/>
            </p:nvSpPr>
            <p:spPr>
              <a:xfrm>
                <a:off x="-41327" y="-1"/>
                <a:ext cx="157533" cy="157534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  <p:sp>
            <p:nvSpPr>
              <p:cNvPr id="21" name="Oval 34">
                <a:extLst>
                  <a:ext uri="{FF2B5EF4-FFF2-40B4-BE49-F238E27FC236}">
                    <a16:creationId xmlns:a16="http://schemas.microsoft.com/office/drawing/2014/main" id="{F63D67E1-3EAF-D392-9280-742AD60A4869}"/>
                  </a:ext>
                </a:extLst>
              </p:cNvPr>
              <p:cNvSpPr/>
              <p:nvPr/>
            </p:nvSpPr>
            <p:spPr>
              <a:xfrm>
                <a:off x="303667" y="-1"/>
                <a:ext cx="157533" cy="157534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</p:grpSp>
        <p:sp>
          <p:nvSpPr>
            <p:cNvPr id="19" name="Oval 32">
              <a:extLst>
                <a:ext uri="{FF2B5EF4-FFF2-40B4-BE49-F238E27FC236}">
                  <a16:creationId xmlns:a16="http://schemas.microsoft.com/office/drawing/2014/main" id="{F9D76023-EE6A-EBCA-908E-ED0224CDF394}"/>
                </a:ext>
              </a:extLst>
            </p:cNvPr>
            <p:cNvSpPr/>
            <p:nvPr/>
          </p:nvSpPr>
          <p:spPr>
            <a:xfrm>
              <a:off x="806195" y="-1"/>
              <a:ext cx="157533" cy="157534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2112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dvAuto="0"/>
      <p:bldP spid="33" grpId="0" animBg="1" advAuto="0"/>
      <p:bldP spid="34" grpId="0" animBg="1" advAuto="0"/>
      <p:bldP spid="35" grpId="0" animBg="1" advAuto="0"/>
      <p:bldP spid="36" grpId="0" animBg="1" advAuto="0"/>
      <p:bldP spid="44" grpId="0" animBg="1" advAuto="0"/>
      <p:bldP spid="75" grpId="0" animBg="1" advAuto="0"/>
      <p:bldP spid="11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">
            <a:extLst>
              <a:ext uri="{FF2B5EF4-FFF2-40B4-BE49-F238E27FC236}">
                <a16:creationId xmlns:a16="http://schemas.microsoft.com/office/drawing/2014/main" id="{314E962C-3E8E-E129-EE33-1E269ABF4D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4441670"/>
              </p:ext>
            </p:extLst>
          </p:nvPr>
        </p:nvGraphicFramePr>
        <p:xfrm>
          <a:off x="404733" y="2345634"/>
          <a:ext cx="11392526" cy="4161180"/>
        </p:xfrm>
        <a:graphic>
          <a:graphicData uri="http://schemas.openxmlformats.org/drawingml/2006/table">
            <a:tbl>
              <a:tblPr firstRow="1" bandRow="1"/>
              <a:tblGrid>
                <a:gridCol w="3383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9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778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Words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Sound Buttons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My Word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56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kit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kit</a:t>
                      </a:r>
                      <a:endParaRPr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4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75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hit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56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dam</a:t>
                      </a:r>
                      <a:endParaRPr sz="28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4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5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ram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756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ham</a:t>
                      </a:r>
                      <a:endParaRPr sz="28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4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75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sit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8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9AF1A3-303D-2711-83B3-3EE7E0782C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6045" y="537535"/>
            <a:ext cx="8659906" cy="749135"/>
          </a:xfrm>
        </p:spPr>
        <p:txBody>
          <a:bodyPr/>
          <a:lstStyle/>
          <a:p>
            <a:r>
              <a:rPr lang="en-GB" sz="2000" dirty="0"/>
              <a:t>To be able to segment words into the correct syllables and phonemes</a:t>
            </a:r>
            <a:endParaRPr lang="en-GB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/>
              <a:t>To spell words in the ‘-am’ and ‘-it’ families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E3C5E2-5A67-35BB-ACFC-1DDAB66D4C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0" y="235747"/>
            <a:ext cx="5202237" cy="320675"/>
          </a:xfrm>
        </p:spPr>
        <p:txBody>
          <a:bodyPr/>
          <a:lstStyle/>
          <a:p>
            <a:r>
              <a:rPr lang="en-GB" dirty="0"/>
              <a:t>Words in the ‘-am’ and ‘-it’ families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892DA869-F699-1BF6-ADF4-480C7C282770}"/>
              </a:ext>
            </a:extLst>
          </p:cNvPr>
          <p:cNvGrpSpPr/>
          <p:nvPr/>
        </p:nvGrpSpPr>
        <p:grpSpPr>
          <a:xfrm>
            <a:off x="5959052" y="3320353"/>
            <a:ext cx="288183" cy="59388"/>
            <a:chOff x="25720" y="0"/>
            <a:chExt cx="288181" cy="59386"/>
          </a:xfrm>
        </p:grpSpPr>
        <p:grpSp>
          <p:nvGrpSpPr>
            <p:cNvPr id="7" name="Group 17">
              <a:extLst>
                <a:ext uri="{FF2B5EF4-FFF2-40B4-BE49-F238E27FC236}">
                  <a16:creationId xmlns:a16="http://schemas.microsoft.com/office/drawing/2014/main" id="{A28AACDA-7BF6-8926-8F3D-76B5EF1CD456}"/>
                </a:ext>
              </a:extLst>
            </p:cNvPr>
            <p:cNvGrpSpPr/>
            <p:nvPr/>
          </p:nvGrpSpPr>
          <p:grpSpPr>
            <a:xfrm>
              <a:off x="25720" y="1"/>
              <a:ext cx="190614" cy="59385"/>
              <a:chOff x="25720" y="0"/>
              <a:chExt cx="190613" cy="59384"/>
            </a:xfrm>
          </p:grpSpPr>
          <p:sp>
            <p:nvSpPr>
              <p:cNvPr id="10" name="Oval 18">
                <a:extLst>
                  <a:ext uri="{FF2B5EF4-FFF2-40B4-BE49-F238E27FC236}">
                    <a16:creationId xmlns:a16="http://schemas.microsoft.com/office/drawing/2014/main" id="{A4DF659E-5BA7-8D8D-1EBF-2ECD30DEFC26}"/>
                  </a:ext>
                </a:extLst>
              </p:cNvPr>
              <p:cNvSpPr/>
              <p:nvPr/>
            </p:nvSpPr>
            <p:spPr>
              <a:xfrm>
                <a:off x="25720" y="0"/>
                <a:ext cx="59383" cy="59382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  <p:sp>
            <p:nvSpPr>
              <p:cNvPr id="12" name="Oval 19">
                <a:extLst>
                  <a:ext uri="{FF2B5EF4-FFF2-40B4-BE49-F238E27FC236}">
                    <a16:creationId xmlns:a16="http://schemas.microsoft.com/office/drawing/2014/main" id="{085ACA28-ECDB-714A-347D-21DA7EA2BAD0}"/>
                  </a:ext>
                </a:extLst>
              </p:cNvPr>
              <p:cNvSpPr/>
              <p:nvPr/>
            </p:nvSpPr>
            <p:spPr>
              <a:xfrm>
                <a:off x="156950" y="1"/>
                <a:ext cx="59383" cy="59383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</p:grpSp>
        <p:sp>
          <p:nvSpPr>
            <p:cNvPr id="9" name="Oval 2">
              <a:extLst>
                <a:ext uri="{FF2B5EF4-FFF2-40B4-BE49-F238E27FC236}">
                  <a16:creationId xmlns:a16="http://schemas.microsoft.com/office/drawing/2014/main" id="{7EAC1C60-6F35-0429-5CF1-047C02264869}"/>
                </a:ext>
              </a:extLst>
            </p:cNvPr>
            <p:cNvSpPr/>
            <p:nvPr/>
          </p:nvSpPr>
          <p:spPr>
            <a:xfrm>
              <a:off x="254518" y="0"/>
              <a:ext cx="59383" cy="59383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/>
            </a:p>
          </p:txBody>
        </p:sp>
      </p:grp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0FDB549-D39B-2928-8476-B510DA463272}"/>
              </a:ext>
            </a:extLst>
          </p:cNvPr>
          <p:cNvSpPr txBox="1"/>
          <p:nvPr/>
        </p:nvSpPr>
        <p:spPr>
          <a:xfrm>
            <a:off x="770559" y="1795469"/>
            <a:ext cx="1065087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defRPr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Read the word. Write each word out, adding the sound buttons underneath. Finally, rewrite the whole word. </a:t>
            </a:r>
          </a:p>
        </p:txBody>
      </p:sp>
    </p:spTree>
    <p:extLst>
      <p:ext uri="{BB962C8B-B14F-4D97-AF65-F5344CB8AC3E}">
        <p14:creationId xmlns:p14="http://schemas.microsoft.com/office/powerpoint/2010/main" val="3941284338"/>
      </p:ext>
    </p:extLst>
  </p:cSld>
  <p:clrMapOvr>
    <a:masterClrMapping/>
  </p:clrMapOvr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7965</TotalTime>
  <Words>1203</Words>
  <Application>Microsoft Macintosh PowerPoint</Application>
  <PresentationFormat>Widescreen</PresentationFormat>
  <Paragraphs>308</Paragraphs>
  <Slides>28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Muli</vt:lpstr>
      <vt:lpstr>Calibri</vt:lpstr>
      <vt:lpstr>Muli Regular</vt:lpstr>
      <vt:lpstr>Segoe Print</vt:lpstr>
      <vt:lpstr>Calibri Light</vt:lpstr>
      <vt:lpstr>Sassoon Infant 2023</vt:lpstr>
      <vt:lpstr>Arial</vt:lpstr>
      <vt:lpstr>OpenDyslexicAlta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Alexandra Oliver</cp:lastModifiedBy>
  <cp:revision>685</cp:revision>
  <cp:lastPrinted>2023-01-25T13:58:17Z</cp:lastPrinted>
  <dcterms:created xsi:type="dcterms:W3CDTF">2022-07-19T20:08:30Z</dcterms:created>
  <dcterms:modified xsi:type="dcterms:W3CDTF">2023-02-08T12:26:49Z</dcterms:modified>
</cp:coreProperties>
</file>