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9" r:id="rId3"/>
    <p:sldId id="487" r:id="rId4"/>
    <p:sldId id="494" r:id="rId5"/>
    <p:sldId id="458" r:id="rId6"/>
    <p:sldId id="488" r:id="rId7"/>
    <p:sldId id="395" r:id="rId8"/>
    <p:sldId id="489" r:id="rId9"/>
    <p:sldId id="490" r:id="rId10"/>
    <p:sldId id="262" r:id="rId11"/>
    <p:sldId id="263" r:id="rId12"/>
    <p:sldId id="495" r:id="rId13"/>
    <p:sldId id="496" r:id="rId14"/>
    <p:sldId id="497" r:id="rId15"/>
    <p:sldId id="498" r:id="rId16"/>
    <p:sldId id="499" r:id="rId17"/>
    <p:sldId id="500" r:id="rId18"/>
    <p:sldId id="478" r:id="rId19"/>
    <p:sldId id="270" r:id="rId20"/>
    <p:sldId id="282" r:id="rId21"/>
    <p:sldId id="491" r:id="rId22"/>
    <p:sldId id="285" r:id="rId23"/>
    <p:sldId id="501" r:id="rId24"/>
    <p:sldId id="502" r:id="rId25"/>
    <p:sldId id="492" r:id="rId26"/>
    <p:sldId id="493" r:id="rId27"/>
    <p:sldId id="503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uli" pitchFamily="2" charset="77"/>
      <p:regular r:id="rId37"/>
      <p:bold r:id="rId38"/>
      <p:italic r:id="rId39"/>
      <p:boldItalic r:id="rId40"/>
    </p:embeddedFont>
    <p:embeddedFont>
      <p:font typeface="Muli Regular" pitchFamily="2" charset="77"/>
      <p:regular r:id="rId41"/>
      <p:bold r:id="rId42"/>
      <p:italic r:id="rId43"/>
      <p:boldItalic r:id="rId44"/>
    </p:embeddedFont>
    <p:embeddedFont>
      <p:font typeface="OpenDyslexicAlta" pitchFamily="2" charset="77"/>
      <p:regular r:id="rId45"/>
      <p:bold r:id="rId46"/>
      <p:italic r:id="rId47"/>
      <p:boldItalic r:id="rId48"/>
    </p:embeddedFont>
    <p:embeddedFont>
      <p:font typeface="Sassoon Infant 2023" panose="02000503030000020003" pitchFamily="2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3DC"/>
    <a:srgbClr val="7957D5"/>
    <a:srgbClr val="FF3760"/>
    <a:srgbClr val="6561FF"/>
    <a:srgbClr val="859EF3"/>
    <a:srgbClr val="F139C4"/>
    <a:srgbClr val="20D160"/>
    <a:srgbClr val="FFDE56"/>
    <a:srgbClr val="2F528F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3"/>
    <p:restoredTop sz="93062"/>
  </p:normalViewPr>
  <p:slideViewPr>
    <p:cSldViewPr snapToGrid="0" snapToObjects="1">
      <p:cViewPr>
        <p:scale>
          <a:sx n="102" d="100"/>
          <a:sy n="102" d="100"/>
        </p:scale>
        <p:origin x="23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04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18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3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8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4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9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9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7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61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4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92EC5A6-6705-5921-4B3E-4CA5792EF3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5B0DF40C-14D6-ABF3-8BF0-1062939DD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6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53708"/>
            <a:ext cx="9105272" cy="312190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 be able to segment words into the correct syllables and phonemes</a:t>
            </a:r>
            <a:endParaRPr lang="en-US" sz="1800" b="1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5060" y="2037334"/>
            <a:ext cx="595891" cy="395155"/>
          </a:xfrm>
        </p:spPr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91639"/>
            <a:ext cx="9105272" cy="312190"/>
          </a:xfrm>
        </p:spPr>
        <p:txBody>
          <a:bodyPr/>
          <a:lstStyle/>
          <a:p>
            <a:pPr>
              <a:defRPr>
                <a:solidFill>
                  <a:srgbClr val="1D1C1D"/>
                </a:solidFill>
              </a:defRPr>
            </a:pPr>
            <a:r>
              <a:rPr lang="en-GB" sz="1800"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 spell </a:t>
            </a:r>
            <a:r>
              <a:rPr lang="en-GB" sz="1800" b="1" dirty="0">
                <a:solidFill>
                  <a:srgbClr val="00000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words in the ‘-at’ and ‘-ag’ families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387" y="6009266"/>
            <a:ext cx="10127225" cy="366487"/>
          </a:xfrm>
        </p:spPr>
        <p:txBody>
          <a:bodyPr>
            <a:noAutofit/>
          </a:bodyPr>
          <a:lstStyle/>
          <a:p>
            <a:r>
              <a:rPr lang="en-GB" sz="1600" dirty="0"/>
              <a:t>This week’s words: rat, bat, cat, sat, hat, rag, bag, tag, nag, wag </a:t>
            </a: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9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9AF1A3-303D-2711-83B3-3EE7E0782C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‘-at’ and ‘-ag’ families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E3C5E2-5A67-35BB-ACFC-1DDAB66D4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92DA869-F699-1BF6-ADF4-480C7C282770}"/>
              </a:ext>
            </a:extLst>
          </p:cNvPr>
          <p:cNvGrpSpPr/>
          <p:nvPr/>
        </p:nvGrpSpPr>
        <p:grpSpPr>
          <a:xfrm>
            <a:off x="5909357" y="3320353"/>
            <a:ext cx="364020" cy="59386"/>
            <a:chOff x="0" y="0"/>
            <a:chExt cx="364018" cy="59384"/>
          </a:xfrm>
        </p:grpSpPr>
        <p:grpSp>
          <p:nvGrpSpPr>
            <p:cNvPr id="7" name="Group 17">
              <a:extLst>
                <a:ext uri="{FF2B5EF4-FFF2-40B4-BE49-F238E27FC236}">
                  <a16:creationId xmlns:a16="http://schemas.microsoft.com/office/drawing/2014/main" id="{A28AACDA-7BF6-8926-8F3D-76B5EF1CD456}"/>
                </a:ext>
              </a:extLst>
            </p:cNvPr>
            <p:cNvGrpSpPr/>
            <p:nvPr/>
          </p:nvGrpSpPr>
          <p:grpSpPr>
            <a:xfrm>
              <a:off x="0" y="1"/>
              <a:ext cx="216333" cy="59384"/>
              <a:chOff x="0" y="0"/>
              <a:chExt cx="216332" cy="59383"/>
            </a:xfrm>
          </p:grpSpPr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A4DF659E-5BA7-8D8D-1EBF-2ECD30DEFC26}"/>
                  </a:ext>
                </a:extLst>
              </p:cNvPr>
              <p:cNvSpPr/>
              <p:nvPr/>
            </p:nvSpPr>
            <p:spPr>
              <a:xfrm>
                <a:off x="0" y="0"/>
                <a:ext cx="59383" cy="59382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12" name="Oval 19">
                <a:extLst>
                  <a:ext uri="{FF2B5EF4-FFF2-40B4-BE49-F238E27FC236}">
                    <a16:creationId xmlns:a16="http://schemas.microsoft.com/office/drawing/2014/main" id="{085ACA28-ECDB-714A-347D-21DA7EA2BAD0}"/>
                  </a:ext>
                </a:extLst>
              </p:cNvPr>
              <p:cNvSpPr/>
              <p:nvPr/>
            </p:nvSpPr>
            <p:spPr>
              <a:xfrm>
                <a:off x="156950" y="1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7EAC1C60-6F35-0429-5CF1-047C02264869}"/>
                </a:ext>
              </a:extLst>
            </p:cNvPr>
            <p:cNvSpPr/>
            <p:nvPr/>
          </p:nvSpPr>
          <p:spPr>
            <a:xfrm>
              <a:off x="304637" y="0"/>
              <a:ext cx="59383" cy="59383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0FDB549-D39B-2928-8476-B510DA463272}"/>
              </a:ext>
            </a:extLst>
          </p:cNvPr>
          <p:cNvSpPr txBox="1"/>
          <p:nvPr/>
        </p:nvSpPr>
        <p:spPr>
          <a:xfrm>
            <a:off x="770559" y="1795469"/>
            <a:ext cx="1065087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Read the word. Write each word out, adding the sound buttons underneath. Finally, rewrite the whole word. </a:t>
            </a:r>
          </a:p>
        </p:txBody>
      </p:sp>
      <p:graphicFrame>
        <p:nvGraphicFramePr>
          <p:cNvPr id="19" name="Table">
            <a:extLst>
              <a:ext uri="{FF2B5EF4-FFF2-40B4-BE49-F238E27FC236}">
                <a16:creationId xmlns:a16="http://schemas.microsoft.com/office/drawing/2014/main" id="{314E962C-3E8E-E129-EE33-1E269ABF4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9940478"/>
              </p:ext>
            </p:extLst>
          </p:nvPr>
        </p:nvGraphicFramePr>
        <p:xfrm>
          <a:off x="404733" y="2345634"/>
          <a:ext cx="11392526" cy="4161180"/>
        </p:xfrm>
        <a:graphic>
          <a:graphicData uri="http://schemas.openxmlformats.org/drawingml/2006/table">
            <a:tbl>
              <a:tblPr firstRow="1" bandRow="1"/>
              <a:tblGrid>
                <a:gridCol w="338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77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hat</a:t>
                      </a:r>
                      <a:endParaRPr lang="en-GB"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rag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wag</a:t>
                      </a:r>
                      <a:endParaRPr lang="en-GB"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rat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bat</a:t>
                      </a:r>
                      <a:endParaRPr lang="en-GB"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8C60DE64-732A-33A7-99F0-1038065F68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10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6773C8BA-86F2-FCD6-9AAB-4163FEF64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237678"/>
              </p:ext>
            </p:extLst>
          </p:nvPr>
        </p:nvGraphicFramePr>
        <p:xfrm>
          <a:off x="404733" y="1879600"/>
          <a:ext cx="11392526" cy="4529426"/>
        </p:xfrm>
        <a:graphic>
          <a:graphicData uri="http://schemas.openxmlformats.org/drawingml/2006/table">
            <a:tbl>
              <a:tblPr firstRow="1" bandRow="1"/>
              <a:tblGrid>
                <a:gridCol w="338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42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hat</a:t>
                      </a:r>
                      <a:endParaRPr lang="en-GB"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hat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hat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rag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rag</a:t>
                      </a: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rag</a:t>
                      </a: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wag</a:t>
                      </a:r>
                      <a:endParaRPr lang="en-GB"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wag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wag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rat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rat</a:t>
                      </a: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rat</a:t>
                      </a: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bat</a:t>
                      </a:r>
                      <a:endParaRPr lang="en-GB"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bat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bat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39">
            <a:extLst>
              <a:ext uri="{FF2B5EF4-FFF2-40B4-BE49-F238E27FC236}">
                <a16:creationId xmlns:a16="http://schemas.microsoft.com/office/drawing/2014/main" id="{E4B09B86-073E-0DBB-4EE1-B0A3528F3C8C}"/>
              </a:ext>
            </a:extLst>
          </p:cNvPr>
          <p:cNvGrpSpPr/>
          <p:nvPr/>
        </p:nvGrpSpPr>
        <p:grpSpPr>
          <a:xfrm>
            <a:off x="5874179" y="2922237"/>
            <a:ext cx="446019" cy="3366163"/>
            <a:chOff x="-10118" y="53149"/>
            <a:chExt cx="446017" cy="3366162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1960FC75-57C0-EA4F-33F4-DA37A5E9E29D}"/>
                </a:ext>
              </a:extLst>
            </p:cNvPr>
            <p:cNvGrpSpPr/>
            <p:nvPr/>
          </p:nvGrpSpPr>
          <p:grpSpPr>
            <a:xfrm>
              <a:off x="24599" y="53149"/>
              <a:ext cx="362684" cy="63621"/>
              <a:chOff x="-5092" y="53147"/>
              <a:chExt cx="362682" cy="63619"/>
            </a:xfrm>
          </p:grpSpPr>
          <p:grpSp>
            <p:nvGrpSpPr>
              <p:cNvPr id="39" name="Group 2">
                <a:extLst>
                  <a:ext uri="{FF2B5EF4-FFF2-40B4-BE49-F238E27FC236}">
                    <a16:creationId xmlns:a16="http://schemas.microsoft.com/office/drawing/2014/main" id="{F0FCB29D-FC03-4875-B136-3DC93913E939}"/>
                  </a:ext>
                </a:extLst>
              </p:cNvPr>
              <p:cNvGrpSpPr/>
              <p:nvPr/>
            </p:nvGrpSpPr>
            <p:grpSpPr>
              <a:xfrm>
                <a:off x="-5092" y="57319"/>
                <a:ext cx="214248" cy="59447"/>
                <a:chOff x="-5092" y="57318"/>
                <a:chExt cx="214247" cy="59446"/>
              </a:xfrm>
            </p:grpSpPr>
            <p:sp>
              <p:nvSpPr>
                <p:cNvPr id="43" name="Oval 12">
                  <a:extLst>
                    <a:ext uri="{FF2B5EF4-FFF2-40B4-BE49-F238E27FC236}">
                      <a16:creationId xmlns:a16="http://schemas.microsoft.com/office/drawing/2014/main" id="{07F9E991-A9C5-6A12-85BE-5ADDA41C6A46}"/>
                    </a:ext>
                  </a:extLst>
                </p:cNvPr>
                <p:cNvSpPr/>
                <p:nvPr/>
              </p:nvSpPr>
              <p:spPr>
                <a:xfrm>
                  <a:off x="-5092" y="57381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46" name="Oval 13">
                  <a:extLst>
                    <a:ext uri="{FF2B5EF4-FFF2-40B4-BE49-F238E27FC236}">
                      <a16:creationId xmlns:a16="http://schemas.microsoft.com/office/drawing/2014/main" id="{F438A5C8-7C64-39CF-DF2F-238C7065392C}"/>
                    </a:ext>
                  </a:extLst>
                </p:cNvPr>
                <p:cNvSpPr/>
                <p:nvPr/>
              </p:nvSpPr>
              <p:spPr>
                <a:xfrm>
                  <a:off x="149772" y="57318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40" name="Oval 11">
                <a:extLst>
                  <a:ext uri="{FF2B5EF4-FFF2-40B4-BE49-F238E27FC236}">
                    <a16:creationId xmlns:a16="http://schemas.microsoft.com/office/drawing/2014/main" id="{8972590E-CC08-42F2-20B0-E31E7EA96DC8}"/>
                  </a:ext>
                </a:extLst>
              </p:cNvPr>
              <p:cNvSpPr/>
              <p:nvPr/>
            </p:nvSpPr>
            <p:spPr>
              <a:xfrm>
                <a:off x="298207" y="53147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46274909-58F0-BA77-FDC8-D95B11332EDC}"/>
                </a:ext>
              </a:extLst>
            </p:cNvPr>
            <p:cNvGrpSpPr/>
            <p:nvPr/>
          </p:nvGrpSpPr>
          <p:grpSpPr>
            <a:xfrm>
              <a:off x="27105" y="721716"/>
              <a:ext cx="375872" cy="61454"/>
              <a:chOff x="-2586" y="58874"/>
              <a:chExt cx="375870" cy="61452"/>
            </a:xfrm>
          </p:grpSpPr>
          <p:grpSp>
            <p:nvGrpSpPr>
              <p:cNvPr id="35" name="Group 15">
                <a:extLst>
                  <a:ext uri="{FF2B5EF4-FFF2-40B4-BE49-F238E27FC236}">
                    <a16:creationId xmlns:a16="http://schemas.microsoft.com/office/drawing/2014/main" id="{89A61248-CCD7-6C25-4AE4-438EDC2B9DA3}"/>
                  </a:ext>
                </a:extLst>
              </p:cNvPr>
              <p:cNvGrpSpPr/>
              <p:nvPr/>
            </p:nvGrpSpPr>
            <p:grpSpPr>
              <a:xfrm>
                <a:off x="-2586" y="58874"/>
                <a:ext cx="230765" cy="61452"/>
                <a:chOff x="-2586" y="58873"/>
                <a:chExt cx="230764" cy="61451"/>
              </a:xfrm>
            </p:grpSpPr>
            <p:sp>
              <p:nvSpPr>
                <p:cNvPr id="37" name="Oval 17">
                  <a:extLst>
                    <a:ext uri="{FF2B5EF4-FFF2-40B4-BE49-F238E27FC236}">
                      <a16:creationId xmlns:a16="http://schemas.microsoft.com/office/drawing/2014/main" id="{1DACA506-F96D-3F37-0B36-442636C9FEE7}"/>
                    </a:ext>
                  </a:extLst>
                </p:cNvPr>
                <p:cNvSpPr/>
                <p:nvPr/>
              </p:nvSpPr>
              <p:spPr>
                <a:xfrm>
                  <a:off x="-2586" y="58873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38" name="Oval 18">
                  <a:extLst>
                    <a:ext uri="{FF2B5EF4-FFF2-40B4-BE49-F238E27FC236}">
                      <a16:creationId xmlns:a16="http://schemas.microsoft.com/office/drawing/2014/main" id="{70325637-B19F-2D3C-2F55-0FD1CB734361}"/>
                    </a:ext>
                  </a:extLst>
                </p:cNvPr>
                <p:cNvSpPr/>
                <p:nvPr/>
              </p:nvSpPr>
              <p:spPr>
                <a:xfrm>
                  <a:off x="168795" y="60943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36" name="Oval 16">
                <a:extLst>
                  <a:ext uri="{FF2B5EF4-FFF2-40B4-BE49-F238E27FC236}">
                    <a16:creationId xmlns:a16="http://schemas.microsoft.com/office/drawing/2014/main" id="{D8A0C549-3535-8BDA-0B16-E46272691473}"/>
                  </a:ext>
                </a:extLst>
              </p:cNvPr>
              <p:cNvSpPr/>
              <p:nvPr/>
            </p:nvSpPr>
            <p:spPr>
              <a:xfrm>
                <a:off x="313901" y="59382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8000F11A-346C-F967-52A2-A6C5EC6CBFC4}"/>
                </a:ext>
              </a:extLst>
            </p:cNvPr>
            <p:cNvGrpSpPr/>
            <p:nvPr/>
          </p:nvGrpSpPr>
          <p:grpSpPr>
            <a:xfrm>
              <a:off x="-10118" y="1455990"/>
              <a:ext cx="383403" cy="60274"/>
              <a:chOff x="-10118" y="80847"/>
              <a:chExt cx="383401" cy="60272"/>
            </a:xfrm>
          </p:grpSpPr>
          <p:grpSp>
            <p:nvGrpSpPr>
              <p:cNvPr id="26" name="Group 20">
                <a:extLst>
                  <a:ext uri="{FF2B5EF4-FFF2-40B4-BE49-F238E27FC236}">
                    <a16:creationId xmlns:a16="http://schemas.microsoft.com/office/drawing/2014/main" id="{F224A209-6BB1-CD4A-2959-34E63E615E1C}"/>
                  </a:ext>
                </a:extLst>
              </p:cNvPr>
              <p:cNvGrpSpPr/>
              <p:nvPr/>
            </p:nvGrpSpPr>
            <p:grpSpPr>
              <a:xfrm>
                <a:off x="-10118" y="80847"/>
                <a:ext cx="211085" cy="59759"/>
                <a:chOff x="-10118" y="80846"/>
                <a:chExt cx="211084" cy="59758"/>
              </a:xfrm>
            </p:grpSpPr>
            <p:sp>
              <p:nvSpPr>
                <p:cNvPr id="28" name="Oval 22">
                  <a:extLst>
                    <a:ext uri="{FF2B5EF4-FFF2-40B4-BE49-F238E27FC236}">
                      <a16:creationId xmlns:a16="http://schemas.microsoft.com/office/drawing/2014/main" id="{18D101A8-D3B5-BE2E-00C9-E3724B20598C}"/>
                    </a:ext>
                  </a:extLst>
                </p:cNvPr>
                <p:cNvSpPr/>
                <p:nvPr/>
              </p:nvSpPr>
              <p:spPr>
                <a:xfrm>
                  <a:off x="-10118" y="81221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29" name="Oval 23">
                  <a:extLst>
                    <a:ext uri="{FF2B5EF4-FFF2-40B4-BE49-F238E27FC236}">
                      <a16:creationId xmlns:a16="http://schemas.microsoft.com/office/drawing/2014/main" id="{E64887B6-F26C-E7D1-34A5-05F057981E47}"/>
                    </a:ext>
                  </a:extLst>
                </p:cNvPr>
                <p:cNvSpPr/>
                <p:nvPr/>
              </p:nvSpPr>
              <p:spPr>
                <a:xfrm>
                  <a:off x="141583" y="80846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0FCBA0B8-6F0F-6247-1AE1-E9E02CB21B72}"/>
                  </a:ext>
                </a:extLst>
              </p:cNvPr>
              <p:cNvSpPr/>
              <p:nvPr/>
            </p:nvSpPr>
            <p:spPr>
              <a:xfrm>
                <a:off x="313900" y="81736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2301E36E-7C52-0E09-132E-ACB33AAA7050}"/>
                </a:ext>
              </a:extLst>
            </p:cNvPr>
            <p:cNvGrpSpPr/>
            <p:nvPr/>
          </p:nvGrpSpPr>
          <p:grpSpPr>
            <a:xfrm>
              <a:off x="-9081" y="2120327"/>
              <a:ext cx="444980" cy="59390"/>
              <a:chOff x="-38772" y="82344"/>
              <a:chExt cx="444978" cy="59388"/>
            </a:xfrm>
          </p:grpSpPr>
          <p:grpSp>
            <p:nvGrpSpPr>
              <p:cNvPr id="22" name="Group 25">
                <a:extLst>
                  <a:ext uri="{FF2B5EF4-FFF2-40B4-BE49-F238E27FC236}">
                    <a16:creationId xmlns:a16="http://schemas.microsoft.com/office/drawing/2014/main" id="{233A3D62-90BB-96BE-AD5E-DCA7B0E03630}"/>
                  </a:ext>
                </a:extLst>
              </p:cNvPr>
              <p:cNvGrpSpPr/>
              <p:nvPr/>
            </p:nvGrpSpPr>
            <p:grpSpPr>
              <a:xfrm>
                <a:off x="-38772" y="82344"/>
                <a:ext cx="268030" cy="59388"/>
                <a:chOff x="-38772" y="82343"/>
                <a:chExt cx="268029" cy="59387"/>
              </a:xfrm>
            </p:grpSpPr>
            <p:sp>
              <p:nvSpPr>
                <p:cNvPr id="24" name="Oval 27">
                  <a:extLst>
                    <a:ext uri="{FF2B5EF4-FFF2-40B4-BE49-F238E27FC236}">
                      <a16:creationId xmlns:a16="http://schemas.microsoft.com/office/drawing/2014/main" id="{7C331AAA-AAB2-6876-6BBF-F5AFAF46A2C6}"/>
                    </a:ext>
                  </a:extLst>
                </p:cNvPr>
                <p:cNvSpPr/>
                <p:nvPr/>
              </p:nvSpPr>
              <p:spPr>
                <a:xfrm>
                  <a:off x="-38772" y="82347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25" name="Oval 28">
                  <a:extLst>
                    <a:ext uri="{FF2B5EF4-FFF2-40B4-BE49-F238E27FC236}">
                      <a16:creationId xmlns:a16="http://schemas.microsoft.com/office/drawing/2014/main" id="{3D37E0A0-7767-E2B6-F20B-DEF9A16A3855}"/>
                    </a:ext>
                  </a:extLst>
                </p:cNvPr>
                <p:cNvSpPr/>
                <p:nvPr/>
              </p:nvSpPr>
              <p:spPr>
                <a:xfrm>
                  <a:off x="169874" y="82343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23" name="Oval 26">
                <a:extLst>
                  <a:ext uri="{FF2B5EF4-FFF2-40B4-BE49-F238E27FC236}">
                    <a16:creationId xmlns:a16="http://schemas.microsoft.com/office/drawing/2014/main" id="{1AF29F36-0822-0902-18AF-31409C465ADF}"/>
                  </a:ext>
                </a:extLst>
              </p:cNvPr>
              <p:cNvSpPr/>
              <p:nvPr/>
            </p:nvSpPr>
            <p:spPr>
              <a:xfrm>
                <a:off x="346823" y="82344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12" name="Group 29">
              <a:extLst>
                <a:ext uri="{FF2B5EF4-FFF2-40B4-BE49-F238E27FC236}">
                  <a16:creationId xmlns:a16="http://schemas.microsoft.com/office/drawing/2014/main" id="{4D84018B-C1F8-7910-E5A6-8B720748A4A1}"/>
                </a:ext>
              </a:extLst>
            </p:cNvPr>
            <p:cNvGrpSpPr/>
            <p:nvPr/>
          </p:nvGrpSpPr>
          <p:grpSpPr>
            <a:xfrm>
              <a:off x="14325" y="2695584"/>
              <a:ext cx="364022" cy="59390"/>
              <a:chOff x="9693" y="54148"/>
              <a:chExt cx="364020" cy="59388"/>
            </a:xfrm>
          </p:grpSpPr>
          <p:grpSp>
            <p:nvGrpSpPr>
              <p:cNvPr id="18" name="Group 30">
                <a:extLst>
                  <a:ext uri="{FF2B5EF4-FFF2-40B4-BE49-F238E27FC236}">
                    <a16:creationId xmlns:a16="http://schemas.microsoft.com/office/drawing/2014/main" id="{E3B90709-0F69-7F02-1C74-84F91D89EAE5}"/>
                  </a:ext>
                </a:extLst>
              </p:cNvPr>
              <p:cNvGrpSpPr/>
              <p:nvPr/>
            </p:nvGrpSpPr>
            <p:grpSpPr>
              <a:xfrm>
                <a:off x="9693" y="54148"/>
                <a:ext cx="216334" cy="59388"/>
                <a:chOff x="9693" y="54147"/>
                <a:chExt cx="216333" cy="59387"/>
              </a:xfrm>
            </p:grpSpPr>
            <p:sp>
              <p:nvSpPr>
                <p:cNvPr id="20" name="Oval 32">
                  <a:extLst>
                    <a:ext uri="{FF2B5EF4-FFF2-40B4-BE49-F238E27FC236}">
                      <a16:creationId xmlns:a16="http://schemas.microsoft.com/office/drawing/2014/main" id="{2F1AF9FF-AC48-A3B4-35A4-E2245DD53F82}"/>
                    </a:ext>
                  </a:extLst>
                </p:cNvPr>
                <p:cNvSpPr/>
                <p:nvPr/>
              </p:nvSpPr>
              <p:spPr>
                <a:xfrm>
                  <a:off x="9693" y="54151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21" name="Oval 33">
                  <a:extLst>
                    <a:ext uri="{FF2B5EF4-FFF2-40B4-BE49-F238E27FC236}">
                      <a16:creationId xmlns:a16="http://schemas.microsoft.com/office/drawing/2014/main" id="{6C835DC4-E65A-FB39-909B-A18D81C9ED0A}"/>
                    </a:ext>
                  </a:extLst>
                </p:cNvPr>
                <p:cNvSpPr/>
                <p:nvPr/>
              </p:nvSpPr>
              <p:spPr>
                <a:xfrm>
                  <a:off x="166643" y="54147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19" name="Oval 31">
                <a:extLst>
                  <a:ext uri="{FF2B5EF4-FFF2-40B4-BE49-F238E27FC236}">
                    <a16:creationId xmlns:a16="http://schemas.microsoft.com/office/drawing/2014/main" id="{56A8F87B-8DC8-6A45-FE83-39A1BCC40E0C}"/>
                  </a:ext>
                </a:extLst>
              </p:cNvPr>
              <p:cNvSpPr/>
              <p:nvPr/>
            </p:nvSpPr>
            <p:spPr>
              <a:xfrm>
                <a:off x="314330" y="54153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13" name="Group 34">
              <a:extLst>
                <a:ext uri="{FF2B5EF4-FFF2-40B4-BE49-F238E27FC236}">
                  <a16:creationId xmlns:a16="http://schemas.microsoft.com/office/drawing/2014/main" id="{0209E9DA-FB91-9A74-E694-2AD8E4496CDA}"/>
                </a:ext>
              </a:extLst>
            </p:cNvPr>
            <p:cNvGrpSpPr/>
            <p:nvPr/>
          </p:nvGrpSpPr>
          <p:grpSpPr>
            <a:xfrm>
              <a:off x="20428" y="3359921"/>
              <a:ext cx="382549" cy="59390"/>
              <a:chOff x="-9263" y="55645"/>
              <a:chExt cx="382547" cy="59388"/>
            </a:xfrm>
          </p:grpSpPr>
          <p:grpSp>
            <p:nvGrpSpPr>
              <p:cNvPr id="14" name="Group 35">
                <a:extLst>
                  <a:ext uri="{FF2B5EF4-FFF2-40B4-BE49-F238E27FC236}">
                    <a16:creationId xmlns:a16="http://schemas.microsoft.com/office/drawing/2014/main" id="{58E5B553-55F6-C5EE-6467-74E56EB6B59D}"/>
                  </a:ext>
                </a:extLst>
              </p:cNvPr>
              <p:cNvGrpSpPr/>
              <p:nvPr/>
            </p:nvGrpSpPr>
            <p:grpSpPr>
              <a:xfrm>
                <a:off x="-9263" y="55646"/>
                <a:ext cx="237442" cy="59387"/>
                <a:chOff x="-9263" y="55645"/>
                <a:chExt cx="237441" cy="59386"/>
              </a:xfrm>
            </p:grpSpPr>
            <p:sp>
              <p:nvSpPr>
                <p:cNvPr id="16" name="Oval 37">
                  <a:extLst>
                    <a:ext uri="{FF2B5EF4-FFF2-40B4-BE49-F238E27FC236}">
                      <a16:creationId xmlns:a16="http://schemas.microsoft.com/office/drawing/2014/main" id="{98DF9021-235C-EF68-0A2A-9040C5D0D525}"/>
                    </a:ext>
                  </a:extLst>
                </p:cNvPr>
                <p:cNvSpPr/>
                <p:nvPr/>
              </p:nvSpPr>
              <p:spPr>
                <a:xfrm>
                  <a:off x="-9263" y="55648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17" name="Oval 38">
                  <a:extLst>
                    <a:ext uri="{FF2B5EF4-FFF2-40B4-BE49-F238E27FC236}">
                      <a16:creationId xmlns:a16="http://schemas.microsoft.com/office/drawing/2014/main" id="{667B8821-CAA9-8057-413D-BB29D5899F11}"/>
                    </a:ext>
                  </a:extLst>
                </p:cNvPr>
                <p:cNvSpPr/>
                <p:nvPr/>
              </p:nvSpPr>
              <p:spPr>
                <a:xfrm>
                  <a:off x="168795" y="55645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15" name="Oval 36">
                <a:extLst>
                  <a:ext uri="{FF2B5EF4-FFF2-40B4-BE49-F238E27FC236}">
                    <a16:creationId xmlns:a16="http://schemas.microsoft.com/office/drawing/2014/main" id="{D26C758F-8B6F-DEF6-E394-7540827BC5B3}"/>
                  </a:ext>
                </a:extLst>
              </p:cNvPr>
              <p:cNvSpPr/>
              <p:nvPr/>
            </p:nvSpPr>
            <p:spPr>
              <a:xfrm>
                <a:off x="313901" y="55645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16B8DDF-B3AC-F7A1-D6CA-360AC5BCE23A}"/>
              </a:ext>
            </a:extLst>
          </p:cNvPr>
          <p:cNvSpPr txBox="1"/>
          <p:nvPr/>
        </p:nvSpPr>
        <p:spPr>
          <a:xfrm>
            <a:off x="1808771" y="1750075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word that matches the picture.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371D1F2F-A718-2E69-9D9D-5456C7E9FA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‘-at’ and ‘-ag’ families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7A5C278-E23D-9186-3824-A065AD491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  <p:sp>
        <p:nvSpPr>
          <p:cNvPr id="6" name="Straight Connector 2">
            <a:extLst>
              <a:ext uri="{FF2B5EF4-FFF2-40B4-BE49-F238E27FC236}">
                <a16:creationId xmlns:a16="http://schemas.microsoft.com/office/drawing/2014/main" id="{119F9049-CF49-3BE7-BA49-E452751011F9}"/>
              </a:ext>
            </a:extLst>
          </p:cNvPr>
          <p:cNvSpPr/>
          <p:nvPr/>
        </p:nvSpPr>
        <p:spPr>
          <a:xfrm>
            <a:off x="768036" y="4113632"/>
            <a:ext cx="1828802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Straight Connector 11">
            <a:extLst>
              <a:ext uri="{FF2B5EF4-FFF2-40B4-BE49-F238E27FC236}">
                <a16:creationId xmlns:a16="http://schemas.microsoft.com/office/drawing/2014/main" id="{2ADC2500-0BBA-5EE4-E9FC-B7CB6E2EE73C}"/>
              </a:ext>
            </a:extLst>
          </p:cNvPr>
          <p:cNvSpPr/>
          <p:nvPr/>
        </p:nvSpPr>
        <p:spPr>
          <a:xfrm>
            <a:off x="3643146" y="4113632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traight Connector 12">
            <a:extLst>
              <a:ext uri="{FF2B5EF4-FFF2-40B4-BE49-F238E27FC236}">
                <a16:creationId xmlns:a16="http://schemas.microsoft.com/office/drawing/2014/main" id="{86F3E8A4-A83F-D162-C898-C119A6AF3647}"/>
              </a:ext>
            </a:extLst>
          </p:cNvPr>
          <p:cNvSpPr/>
          <p:nvPr/>
        </p:nvSpPr>
        <p:spPr>
          <a:xfrm>
            <a:off x="6562825" y="4113632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13">
            <a:extLst>
              <a:ext uri="{FF2B5EF4-FFF2-40B4-BE49-F238E27FC236}">
                <a16:creationId xmlns:a16="http://schemas.microsoft.com/office/drawing/2014/main" id="{279C864A-02FC-B22C-7493-398C0E9EB1F8}"/>
              </a:ext>
            </a:extLst>
          </p:cNvPr>
          <p:cNvSpPr/>
          <p:nvPr/>
        </p:nvSpPr>
        <p:spPr>
          <a:xfrm>
            <a:off x="9501256" y="4113632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Straight Connector 14">
            <a:extLst>
              <a:ext uri="{FF2B5EF4-FFF2-40B4-BE49-F238E27FC236}">
                <a16:creationId xmlns:a16="http://schemas.microsoft.com/office/drawing/2014/main" id="{8243722C-BED6-0782-5BC9-CA2C1D5F6C06}"/>
              </a:ext>
            </a:extLst>
          </p:cNvPr>
          <p:cNvSpPr/>
          <p:nvPr/>
        </p:nvSpPr>
        <p:spPr>
          <a:xfrm>
            <a:off x="2223600" y="6276073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Straight Connector 15">
            <a:extLst>
              <a:ext uri="{FF2B5EF4-FFF2-40B4-BE49-F238E27FC236}">
                <a16:creationId xmlns:a16="http://schemas.microsoft.com/office/drawing/2014/main" id="{7BA7E5DF-6BDA-0C2F-1F03-423404BBA855}"/>
              </a:ext>
            </a:extLst>
          </p:cNvPr>
          <p:cNvSpPr/>
          <p:nvPr/>
        </p:nvSpPr>
        <p:spPr>
          <a:xfrm>
            <a:off x="5086099" y="6289206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Straight Connector 16">
            <a:extLst>
              <a:ext uri="{FF2B5EF4-FFF2-40B4-BE49-F238E27FC236}">
                <a16:creationId xmlns:a16="http://schemas.microsoft.com/office/drawing/2014/main" id="{3A5A40E4-DA4E-E755-0DAB-A5FE5D4664A2}"/>
              </a:ext>
            </a:extLst>
          </p:cNvPr>
          <p:cNvSpPr/>
          <p:nvPr/>
        </p:nvSpPr>
        <p:spPr>
          <a:xfrm>
            <a:off x="8087963" y="6289206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0" name="Picture 7" descr="Picture 7">
            <a:extLst>
              <a:ext uri="{FF2B5EF4-FFF2-40B4-BE49-F238E27FC236}">
                <a16:creationId xmlns:a16="http://schemas.microsoft.com/office/drawing/2014/main" id="{3581C697-B1E1-070B-482F-928335FB2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520" y="2412848"/>
            <a:ext cx="1089852" cy="11623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1" name="Picture 8" descr="Picture 8">
            <a:extLst>
              <a:ext uri="{FF2B5EF4-FFF2-40B4-BE49-F238E27FC236}">
                <a16:creationId xmlns:a16="http://schemas.microsoft.com/office/drawing/2014/main" id="{2915F348-7068-268E-1D3A-195ECBEA8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735" y="2420819"/>
            <a:ext cx="1790361" cy="1162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" name="Picture 9" descr="Picture 9">
            <a:extLst>
              <a:ext uri="{FF2B5EF4-FFF2-40B4-BE49-F238E27FC236}">
                <a16:creationId xmlns:a16="http://schemas.microsoft.com/office/drawing/2014/main" id="{12E169E3-F212-0920-7C72-18D9FB587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027" y="4524895"/>
            <a:ext cx="1000422" cy="1152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3" name="Group 10">
            <a:extLst>
              <a:ext uri="{FF2B5EF4-FFF2-40B4-BE49-F238E27FC236}">
                <a16:creationId xmlns:a16="http://schemas.microsoft.com/office/drawing/2014/main" id="{7607E7EB-01A7-7EEA-E779-8B35833F5C1B}"/>
              </a:ext>
            </a:extLst>
          </p:cNvPr>
          <p:cNvGrpSpPr/>
          <p:nvPr/>
        </p:nvGrpSpPr>
        <p:grpSpPr>
          <a:xfrm>
            <a:off x="4112275" y="2320288"/>
            <a:ext cx="1198563" cy="1359139"/>
            <a:chOff x="-141514" y="61116"/>
            <a:chExt cx="1198561" cy="1359137"/>
          </a:xfrm>
        </p:grpSpPr>
        <p:pic>
          <p:nvPicPr>
            <p:cNvPr id="54" name="Picture 48" descr="Picture 48">
              <a:extLst>
                <a:ext uri="{FF2B5EF4-FFF2-40B4-BE49-F238E27FC236}">
                  <a16:creationId xmlns:a16="http://schemas.microsoft.com/office/drawing/2014/main" id="{AB79C84F-BB50-AF52-C619-DC605BD1E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41514" y="61116"/>
              <a:ext cx="835997" cy="135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" name="Straight Arrow Connector 49">
              <a:extLst>
                <a:ext uri="{FF2B5EF4-FFF2-40B4-BE49-F238E27FC236}">
                  <a16:creationId xmlns:a16="http://schemas.microsoft.com/office/drawing/2014/main" id="{4AB52D05-2E83-AFEC-7D5A-13C38B763CE2}"/>
                </a:ext>
              </a:extLst>
            </p:cNvPr>
            <p:cNvSpPr/>
            <p:nvPr/>
          </p:nvSpPr>
          <p:spPr>
            <a:xfrm flipH="1" flipV="1">
              <a:off x="694482" y="339553"/>
              <a:ext cx="362565" cy="213699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7" name="Group 53">
            <a:extLst>
              <a:ext uri="{FF2B5EF4-FFF2-40B4-BE49-F238E27FC236}">
                <a16:creationId xmlns:a16="http://schemas.microsoft.com/office/drawing/2014/main" id="{853B7CBA-6D4B-4FAA-4A0F-F0574C1944CC}"/>
              </a:ext>
            </a:extLst>
          </p:cNvPr>
          <p:cNvGrpSpPr/>
          <p:nvPr/>
        </p:nvGrpSpPr>
        <p:grpSpPr>
          <a:xfrm>
            <a:off x="9803614" y="2435417"/>
            <a:ext cx="1221094" cy="1295481"/>
            <a:chOff x="0" y="0"/>
            <a:chExt cx="1360899" cy="1443803"/>
          </a:xfrm>
        </p:grpSpPr>
        <p:pic>
          <p:nvPicPr>
            <p:cNvPr id="68" name="Picture 2" descr="Picture 2">
              <a:extLst>
                <a:ext uri="{FF2B5EF4-FFF2-40B4-BE49-F238E27FC236}">
                  <a16:creationId xmlns:a16="http://schemas.microsoft.com/office/drawing/2014/main" id="{007BDC9C-ED0F-D536-93A0-A27E6EB6B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1302"/>
            <a:stretch>
              <a:fillRect/>
            </a:stretch>
          </p:blipFill>
          <p:spPr>
            <a:xfrm>
              <a:off x="62886" y="0"/>
              <a:ext cx="1298014" cy="1423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Picture 4" descr="Picture 4">
              <a:extLst>
                <a:ext uri="{FF2B5EF4-FFF2-40B4-BE49-F238E27FC236}">
                  <a16:creationId xmlns:a16="http://schemas.microsoft.com/office/drawing/2014/main" id="{C5A2C8DD-CC8A-84EE-A382-871C3149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2952" r="31223"/>
            <a:stretch>
              <a:fillRect/>
            </a:stretch>
          </p:blipFill>
          <p:spPr>
            <a:xfrm rot="20586453">
              <a:off x="132917" y="314152"/>
              <a:ext cx="807125" cy="1034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6153DBC5-D91B-63DF-D960-48344AC64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8851" y="4468772"/>
            <a:ext cx="1648897" cy="123841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84D15EE-10F1-3860-781E-3D42C5B9E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3913" y="4457709"/>
            <a:ext cx="1716312" cy="12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8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3" name="Straight Connector 22">
            <a:extLst>
              <a:ext uri="{FF2B5EF4-FFF2-40B4-BE49-F238E27FC236}">
                <a16:creationId xmlns:a16="http://schemas.microsoft.com/office/drawing/2014/main" id="{1A6114F6-E3DB-3A25-9322-7BB348EE4A97}"/>
              </a:ext>
            </a:extLst>
          </p:cNvPr>
          <p:cNvSpPr/>
          <p:nvPr/>
        </p:nvSpPr>
        <p:spPr>
          <a:xfrm>
            <a:off x="1483382" y="4222833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Straight Connector 25">
            <a:extLst>
              <a:ext uri="{FF2B5EF4-FFF2-40B4-BE49-F238E27FC236}">
                <a16:creationId xmlns:a16="http://schemas.microsoft.com/office/drawing/2014/main" id="{E61AC955-C68B-68BF-4EDE-65FB3157185A}"/>
              </a:ext>
            </a:extLst>
          </p:cNvPr>
          <p:cNvSpPr/>
          <p:nvPr/>
        </p:nvSpPr>
        <p:spPr>
          <a:xfrm>
            <a:off x="5142000" y="4247187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Straight Connector 26">
            <a:extLst>
              <a:ext uri="{FF2B5EF4-FFF2-40B4-BE49-F238E27FC236}">
                <a16:creationId xmlns:a16="http://schemas.microsoft.com/office/drawing/2014/main" id="{251A063B-CF1A-CD21-7C14-720191FD6F6A}"/>
              </a:ext>
            </a:extLst>
          </p:cNvPr>
          <p:cNvSpPr/>
          <p:nvPr/>
        </p:nvSpPr>
        <p:spPr>
          <a:xfrm>
            <a:off x="8975640" y="4235966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AEFB728-B1D1-32EC-51D3-767F05C4CC23}"/>
              </a:ext>
            </a:extLst>
          </p:cNvPr>
          <p:cNvSpPr txBox="1"/>
          <p:nvPr/>
        </p:nvSpPr>
        <p:spPr>
          <a:xfrm>
            <a:off x="1795123" y="4737063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Choose one of this week’s words to write in a sentence.</a:t>
            </a:r>
          </a:p>
        </p:txBody>
      </p:sp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BFC199F6-65DA-6F49-B761-29A857CE2ADF}"/>
              </a:ext>
            </a:extLst>
          </p:cNvPr>
          <p:cNvSpPr/>
          <p:nvPr/>
        </p:nvSpPr>
        <p:spPr>
          <a:xfrm>
            <a:off x="573437" y="5735102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35">
            <a:extLst>
              <a:ext uri="{FF2B5EF4-FFF2-40B4-BE49-F238E27FC236}">
                <a16:creationId xmlns:a16="http://schemas.microsoft.com/office/drawing/2014/main" id="{BC38F83D-09BB-3BE4-E0AA-5EB508C6B5C0}"/>
              </a:ext>
            </a:extLst>
          </p:cNvPr>
          <p:cNvSpPr/>
          <p:nvPr/>
        </p:nvSpPr>
        <p:spPr>
          <a:xfrm>
            <a:off x="573437" y="6363811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2" name="Group 28">
            <a:extLst>
              <a:ext uri="{FF2B5EF4-FFF2-40B4-BE49-F238E27FC236}">
                <a16:creationId xmlns:a16="http://schemas.microsoft.com/office/drawing/2014/main" id="{83C435E3-E2EF-BABF-E260-F35E7A1500C8}"/>
              </a:ext>
            </a:extLst>
          </p:cNvPr>
          <p:cNvGrpSpPr/>
          <p:nvPr/>
        </p:nvGrpSpPr>
        <p:grpSpPr>
          <a:xfrm>
            <a:off x="1833484" y="2321534"/>
            <a:ext cx="8945544" cy="1335120"/>
            <a:chOff x="24713" y="-1"/>
            <a:chExt cx="8945543" cy="1335119"/>
          </a:xfrm>
        </p:grpSpPr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03F78B67-6B2B-8DA8-86DF-ECBDE5A6943E}"/>
                </a:ext>
              </a:extLst>
            </p:cNvPr>
            <p:cNvGrpSpPr/>
            <p:nvPr/>
          </p:nvGrpSpPr>
          <p:grpSpPr>
            <a:xfrm>
              <a:off x="24713" y="83408"/>
              <a:ext cx="4923745" cy="1251710"/>
              <a:chOff x="24714" y="0"/>
              <a:chExt cx="4923743" cy="1251708"/>
            </a:xfrm>
          </p:grpSpPr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842F4A64-9DAE-0FF0-228B-E874F17E67D3}"/>
                  </a:ext>
                </a:extLst>
              </p:cNvPr>
              <p:cNvGrpSpPr/>
              <p:nvPr/>
            </p:nvGrpSpPr>
            <p:grpSpPr>
              <a:xfrm>
                <a:off x="24714" y="726"/>
                <a:ext cx="1177319" cy="1250257"/>
                <a:chOff x="24714" y="0"/>
                <a:chExt cx="1177317" cy="1250255"/>
              </a:xfrm>
            </p:grpSpPr>
            <p:pic>
              <p:nvPicPr>
                <p:cNvPr id="17" name="Picture 6" descr="Picture 6">
                  <a:extLst>
                    <a:ext uri="{FF2B5EF4-FFF2-40B4-BE49-F238E27FC236}">
                      <a16:creationId xmlns:a16="http://schemas.microsoft.com/office/drawing/2014/main" id="{6FAF3662-91D6-484A-D4B8-2FA06CC012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14" y="0"/>
                  <a:ext cx="1108504" cy="12502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" name="Straight Arrow Connector 10">
                  <a:extLst>
                    <a:ext uri="{FF2B5EF4-FFF2-40B4-BE49-F238E27FC236}">
                      <a16:creationId xmlns:a16="http://schemas.microsoft.com/office/drawing/2014/main" id="{AA1BB58D-F8EC-FC0E-309F-C7C4B1B64E7B}"/>
                    </a:ext>
                  </a:extLst>
                </p:cNvPr>
                <p:cNvSpPr/>
                <p:nvPr/>
              </p:nvSpPr>
              <p:spPr>
                <a:xfrm flipH="1">
                  <a:off x="1202030" y="569736"/>
                  <a:ext cx="1" cy="540207"/>
                </a:xfrm>
                <a:prstGeom prst="line">
                  <a:avLst/>
                </a:pr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pic>
            <p:nvPicPr>
              <p:cNvPr id="16" name="Picture 2" descr="Picture 2">
                <a:extLst>
                  <a:ext uri="{FF2B5EF4-FFF2-40B4-BE49-F238E27FC236}">
                    <a16:creationId xmlns:a16="http://schemas.microsoft.com/office/drawing/2014/main" id="{49A4BC97-5982-D4F1-5EA4-DE605F6F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3287" y="0"/>
                <a:ext cx="1295170" cy="12517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" name="Picture 4" descr="Picture 4">
              <a:extLst>
                <a:ext uri="{FF2B5EF4-FFF2-40B4-BE49-F238E27FC236}">
                  <a16:creationId xmlns:a16="http://schemas.microsoft.com/office/drawing/2014/main" id="{9006A2D2-99EE-434D-A85B-734969921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27" r="23958"/>
            <a:stretch>
              <a:fillRect/>
            </a:stretch>
          </p:blipFill>
          <p:spPr>
            <a:xfrm>
              <a:off x="7228653" y="-1"/>
              <a:ext cx="1741603" cy="1327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41980A4-085D-20A3-3126-90702DCD5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‘-at’ and ‘-ag’ families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F47564C-0406-F117-74B7-DFBDA4282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91207AB-B2AD-6223-CF62-43E5405DEB8C}"/>
              </a:ext>
            </a:extLst>
          </p:cNvPr>
          <p:cNvSpPr txBox="1"/>
          <p:nvPr/>
        </p:nvSpPr>
        <p:spPr>
          <a:xfrm>
            <a:off x="1808771" y="1750075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word that matches the picture.</a:t>
            </a:r>
          </a:p>
        </p:txBody>
      </p:sp>
    </p:spTree>
    <p:extLst>
      <p:ext uri="{BB962C8B-B14F-4D97-AF65-F5344CB8AC3E}">
        <p14:creationId xmlns:p14="http://schemas.microsoft.com/office/powerpoint/2010/main" val="247241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7" name="Straight Connector 2">
            <a:extLst>
              <a:ext uri="{FF2B5EF4-FFF2-40B4-BE49-F238E27FC236}">
                <a16:creationId xmlns:a16="http://schemas.microsoft.com/office/drawing/2014/main" id="{B9BEED7F-3849-1008-42EB-EE57FA58C0C0}"/>
              </a:ext>
            </a:extLst>
          </p:cNvPr>
          <p:cNvSpPr/>
          <p:nvPr/>
        </p:nvSpPr>
        <p:spPr>
          <a:xfrm>
            <a:off x="768036" y="4088920"/>
            <a:ext cx="1828802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1">
            <a:extLst>
              <a:ext uri="{FF2B5EF4-FFF2-40B4-BE49-F238E27FC236}">
                <a16:creationId xmlns:a16="http://schemas.microsoft.com/office/drawing/2014/main" id="{C35013E1-3DDE-F64D-3D7D-8122A8EC5634}"/>
              </a:ext>
            </a:extLst>
          </p:cNvPr>
          <p:cNvSpPr/>
          <p:nvPr/>
        </p:nvSpPr>
        <p:spPr>
          <a:xfrm>
            <a:off x="3643146" y="4088920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Straight Connector 12">
            <a:extLst>
              <a:ext uri="{FF2B5EF4-FFF2-40B4-BE49-F238E27FC236}">
                <a16:creationId xmlns:a16="http://schemas.microsoft.com/office/drawing/2014/main" id="{F0674FF9-544A-05E9-8AA3-ED1C67250DEB}"/>
              </a:ext>
            </a:extLst>
          </p:cNvPr>
          <p:cNvSpPr/>
          <p:nvPr/>
        </p:nvSpPr>
        <p:spPr>
          <a:xfrm>
            <a:off x="6562825" y="4088920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Straight Connector 13">
            <a:extLst>
              <a:ext uri="{FF2B5EF4-FFF2-40B4-BE49-F238E27FC236}">
                <a16:creationId xmlns:a16="http://schemas.microsoft.com/office/drawing/2014/main" id="{ACB33535-F21D-314A-5618-47CCEC2B568A}"/>
              </a:ext>
            </a:extLst>
          </p:cNvPr>
          <p:cNvSpPr/>
          <p:nvPr/>
        </p:nvSpPr>
        <p:spPr>
          <a:xfrm>
            <a:off x="9501256" y="4088920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Straight Connector 14">
            <a:extLst>
              <a:ext uri="{FF2B5EF4-FFF2-40B4-BE49-F238E27FC236}">
                <a16:creationId xmlns:a16="http://schemas.microsoft.com/office/drawing/2014/main" id="{5CF0E382-C3CF-22A9-F5D3-7F9CE9EA578D}"/>
              </a:ext>
            </a:extLst>
          </p:cNvPr>
          <p:cNvSpPr/>
          <p:nvPr/>
        </p:nvSpPr>
        <p:spPr>
          <a:xfrm>
            <a:off x="2198886" y="6288428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Straight Connector 15">
            <a:extLst>
              <a:ext uri="{FF2B5EF4-FFF2-40B4-BE49-F238E27FC236}">
                <a16:creationId xmlns:a16="http://schemas.microsoft.com/office/drawing/2014/main" id="{300114BD-0447-D081-20E3-E03C92E4B02F}"/>
              </a:ext>
            </a:extLst>
          </p:cNvPr>
          <p:cNvSpPr/>
          <p:nvPr/>
        </p:nvSpPr>
        <p:spPr>
          <a:xfrm>
            <a:off x="5061385" y="6301561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Straight Connector 16">
            <a:extLst>
              <a:ext uri="{FF2B5EF4-FFF2-40B4-BE49-F238E27FC236}">
                <a16:creationId xmlns:a16="http://schemas.microsoft.com/office/drawing/2014/main" id="{D9B9CABC-055C-22F9-2793-91F54BF6F069}"/>
              </a:ext>
            </a:extLst>
          </p:cNvPr>
          <p:cNvSpPr/>
          <p:nvPr/>
        </p:nvSpPr>
        <p:spPr>
          <a:xfrm>
            <a:off x="8063249" y="6301561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6E963E9C-FC80-854C-AAE4-2997A0A5904F}"/>
              </a:ext>
            </a:extLst>
          </p:cNvPr>
          <p:cNvSpPr txBox="1"/>
          <p:nvPr/>
        </p:nvSpPr>
        <p:spPr>
          <a:xfrm>
            <a:off x="3714993" y="357145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7D791FEC-6873-0D86-924C-BB67BC9FF996}"/>
              </a:ext>
            </a:extLst>
          </p:cNvPr>
          <p:cNvSpPr txBox="1"/>
          <p:nvPr/>
        </p:nvSpPr>
        <p:spPr>
          <a:xfrm>
            <a:off x="848861" y="357145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44" name="TextBox 29">
            <a:extLst>
              <a:ext uri="{FF2B5EF4-FFF2-40B4-BE49-F238E27FC236}">
                <a16:creationId xmlns:a16="http://schemas.microsoft.com/office/drawing/2014/main" id="{D006D05F-7480-C015-62D2-4D56B27B95D1}"/>
              </a:ext>
            </a:extLst>
          </p:cNvPr>
          <p:cNvSpPr txBox="1"/>
          <p:nvPr/>
        </p:nvSpPr>
        <p:spPr>
          <a:xfrm>
            <a:off x="6582658" y="357145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</a:p>
        </p:txBody>
      </p:sp>
      <p:sp>
        <p:nvSpPr>
          <p:cNvPr id="45" name="TextBox 30">
            <a:extLst>
              <a:ext uri="{FF2B5EF4-FFF2-40B4-BE49-F238E27FC236}">
                <a16:creationId xmlns:a16="http://schemas.microsoft.com/office/drawing/2014/main" id="{4975FB9F-52A6-18AF-69D5-EF7D2FFFC58C}"/>
              </a:ext>
            </a:extLst>
          </p:cNvPr>
          <p:cNvSpPr txBox="1"/>
          <p:nvPr/>
        </p:nvSpPr>
        <p:spPr>
          <a:xfrm>
            <a:off x="9582091" y="357145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rag</a:t>
            </a:r>
          </a:p>
        </p:txBody>
      </p:sp>
      <p:sp>
        <p:nvSpPr>
          <p:cNvPr id="47" name="TextBox 31">
            <a:extLst>
              <a:ext uri="{FF2B5EF4-FFF2-40B4-BE49-F238E27FC236}">
                <a16:creationId xmlns:a16="http://schemas.microsoft.com/office/drawing/2014/main" id="{DA18B4BC-8C80-0367-C9D6-D935E49D7F85}"/>
              </a:ext>
            </a:extLst>
          </p:cNvPr>
          <p:cNvSpPr txBox="1"/>
          <p:nvPr/>
        </p:nvSpPr>
        <p:spPr>
          <a:xfrm>
            <a:off x="5160349" y="578532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rat</a:t>
            </a: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9F6CA106-6E57-E7D3-E1B7-24AF1D66FFCC}"/>
              </a:ext>
            </a:extLst>
          </p:cNvPr>
          <p:cNvSpPr txBox="1"/>
          <p:nvPr/>
        </p:nvSpPr>
        <p:spPr>
          <a:xfrm>
            <a:off x="2237205" y="5776232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49" name="TextBox 33">
            <a:extLst>
              <a:ext uri="{FF2B5EF4-FFF2-40B4-BE49-F238E27FC236}">
                <a16:creationId xmlns:a16="http://schemas.microsoft.com/office/drawing/2014/main" id="{D26D31D7-8CB7-2E5F-B349-E7651A6BEA88}"/>
              </a:ext>
            </a:extLst>
          </p:cNvPr>
          <p:cNvSpPr txBox="1"/>
          <p:nvPr/>
        </p:nvSpPr>
        <p:spPr>
          <a:xfrm>
            <a:off x="8147600" y="5776232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</a:p>
        </p:txBody>
      </p:sp>
      <p:pic>
        <p:nvPicPr>
          <p:cNvPr id="51" name="Picture 7" descr="Picture 7">
            <a:extLst>
              <a:ext uri="{FF2B5EF4-FFF2-40B4-BE49-F238E27FC236}">
                <a16:creationId xmlns:a16="http://schemas.microsoft.com/office/drawing/2014/main" id="{21DE2EE2-470A-F7B5-3D67-9AA90709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520" y="2103929"/>
            <a:ext cx="1089852" cy="11623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" name="Picture 8" descr="Picture 8">
            <a:extLst>
              <a:ext uri="{FF2B5EF4-FFF2-40B4-BE49-F238E27FC236}">
                <a16:creationId xmlns:a16="http://schemas.microsoft.com/office/drawing/2014/main" id="{189C937A-C43F-23AD-320C-89B76437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735" y="2111900"/>
            <a:ext cx="1790361" cy="11623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Picture 9" descr="Picture 9">
            <a:extLst>
              <a:ext uri="{FF2B5EF4-FFF2-40B4-BE49-F238E27FC236}">
                <a16:creationId xmlns:a16="http://schemas.microsoft.com/office/drawing/2014/main" id="{ED739D2F-5013-BF00-2D65-02B6080CB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313" y="4426037"/>
            <a:ext cx="1000422" cy="1152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4" name="Group 10">
            <a:extLst>
              <a:ext uri="{FF2B5EF4-FFF2-40B4-BE49-F238E27FC236}">
                <a16:creationId xmlns:a16="http://schemas.microsoft.com/office/drawing/2014/main" id="{F835A22A-6E01-2344-2411-94651BB4660C}"/>
              </a:ext>
            </a:extLst>
          </p:cNvPr>
          <p:cNvGrpSpPr/>
          <p:nvPr/>
        </p:nvGrpSpPr>
        <p:grpSpPr>
          <a:xfrm>
            <a:off x="4112275" y="2036083"/>
            <a:ext cx="1198563" cy="1359139"/>
            <a:chOff x="-141514" y="61116"/>
            <a:chExt cx="1198561" cy="1359137"/>
          </a:xfrm>
        </p:grpSpPr>
        <p:pic>
          <p:nvPicPr>
            <p:cNvPr id="67" name="Picture 48" descr="Picture 48">
              <a:extLst>
                <a:ext uri="{FF2B5EF4-FFF2-40B4-BE49-F238E27FC236}">
                  <a16:creationId xmlns:a16="http://schemas.microsoft.com/office/drawing/2014/main" id="{B23A6C1C-5C96-B63D-629F-6962A58CA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41514" y="61116"/>
              <a:ext cx="835997" cy="135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Straight Arrow Connector 49">
              <a:extLst>
                <a:ext uri="{FF2B5EF4-FFF2-40B4-BE49-F238E27FC236}">
                  <a16:creationId xmlns:a16="http://schemas.microsoft.com/office/drawing/2014/main" id="{E369B1E3-8B0B-2439-DD3C-4819C7955373}"/>
                </a:ext>
              </a:extLst>
            </p:cNvPr>
            <p:cNvSpPr/>
            <p:nvPr/>
          </p:nvSpPr>
          <p:spPr>
            <a:xfrm flipH="1" flipV="1">
              <a:off x="694482" y="339553"/>
              <a:ext cx="362565" cy="213699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9" name="Group 53">
            <a:extLst>
              <a:ext uri="{FF2B5EF4-FFF2-40B4-BE49-F238E27FC236}">
                <a16:creationId xmlns:a16="http://schemas.microsoft.com/office/drawing/2014/main" id="{C97DEFFC-03BC-3CFD-9593-20639516604A}"/>
              </a:ext>
            </a:extLst>
          </p:cNvPr>
          <p:cNvGrpSpPr/>
          <p:nvPr/>
        </p:nvGrpSpPr>
        <p:grpSpPr>
          <a:xfrm>
            <a:off x="9803614" y="2163569"/>
            <a:ext cx="1221094" cy="1295481"/>
            <a:chOff x="0" y="0"/>
            <a:chExt cx="1360899" cy="1443803"/>
          </a:xfrm>
        </p:grpSpPr>
        <p:pic>
          <p:nvPicPr>
            <p:cNvPr id="70" name="Picture 2" descr="Picture 2">
              <a:extLst>
                <a:ext uri="{FF2B5EF4-FFF2-40B4-BE49-F238E27FC236}">
                  <a16:creationId xmlns:a16="http://schemas.microsoft.com/office/drawing/2014/main" id="{91378699-1FD2-E916-9AC8-2B63FBE1E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1302"/>
            <a:stretch>
              <a:fillRect/>
            </a:stretch>
          </p:blipFill>
          <p:spPr>
            <a:xfrm>
              <a:off x="62886" y="0"/>
              <a:ext cx="1298014" cy="1423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Picture 4" descr="Picture 4">
              <a:extLst>
                <a:ext uri="{FF2B5EF4-FFF2-40B4-BE49-F238E27FC236}">
                  <a16:creationId xmlns:a16="http://schemas.microsoft.com/office/drawing/2014/main" id="{1309725A-5525-B08A-5109-F5EA633B7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2952" r="31223"/>
            <a:stretch>
              <a:fillRect/>
            </a:stretch>
          </p:blipFill>
          <p:spPr>
            <a:xfrm rot="20586453">
              <a:off x="132917" y="314152"/>
              <a:ext cx="807125" cy="1034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7F6B75-1D78-00EE-78A0-3933F05EFE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378716"/>
            <a:ext cx="5202237" cy="320675"/>
          </a:xfrm>
        </p:spPr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69FA5AC-4939-BCB8-19A8-E832DF787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F33435F-583F-644F-6C99-E4242B227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8851" y="4416098"/>
            <a:ext cx="1648897" cy="123841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B596B3B-F2A0-39B4-5866-4AE9163E78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5779" y="4397890"/>
            <a:ext cx="1716312" cy="12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dvAuto="0"/>
      <p:bldP spid="42" grpId="0" animBg="1" advAuto="0"/>
      <p:bldP spid="44" grpId="0" animBg="1" advAuto="0"/>
      <p:bldP spid="45" grpId="0" animBg="1" advAuto="0"/>
      <p:bldP spid="47" grpId="0" animBg="1" advAuto="0"/>
      <p:bldP spid="48" grpId="0" animBg="1" advAuto="0"/>
      <p:bldP spid="4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C4F10DBA-F8E2-22BD-7FF2-CE7C6CAEFE3E}"/>
              </a:ext>
            </a:extLst>
          </p:cNvPr>
          <p:cNvSpPr txBox="1"/>
          <p:nvPr/>
        </p:nvSpPr>
        <p:spPr>
          <a:xfrm>
            <a:off x="2887592" y="5232155"/>
            <a:ext cx="654961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have a pet </a:t>
            </a:r>
            <a:r>
              <a:rPr sz="3200" dirty="0">
                <a:solidFill>
                  <a:srgbClr val="00000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called Pat.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1968F3A8-D3F7-B606-CACE-CA5B3E42EAEC}"/>
              </a:ext>
            </a:extLst>
          </p:cNvPr>
          <p:cNvSpPr txBox="1"/>
          <p:nvPr/>
        </p:nvSpPr>
        <p:spPr>
          <a:xfrm>
            <a:off x="5178498" y="371376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2F1227B9-1FCF-E74A-F5A9-930E18E4C2A5}"/>
              </a:ext>
            </a:extLst>
          </p:cNvPr>
          <p:cNvSpPr txBox="1"/>
          <p:nvPr/>
        </p:nvSpPr>
        <p:spPr>
          <a:xfrm>
            <a:off x="1520899" y="371376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1DF83F9A-0BD3-3AD8-8248-D66104640740}"/>
              </a:ext>
            </a:extLst>
          </p:cNvPr>
          <p:cNvSpPr txBox="1"/>
          <p:nvPr/>
        </p:nvSpPr>
        <p:spPr>
          <a:xfrm>
            <a:off x="9122680" y="371376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nag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149BFE8-B069-30E1-8B1B-EAA84997A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378716"/>
            <a:ext cx="5202237" cy="320675"/>
          </a:xfrm>
        </p:spPr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3B4D2A3-239C-3041-8FEB-1E1F6AC1F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27" name="Straight Connector 22">
            <a:extLst>
              <a:ext uri="{FF2B5EF4-FFF2-40B4-BE49-F238E27FC236}">
                <a16:creationId xmlns:a16="http://schemas.microsoft.com/office/drawing/2014/main" id="{42D18C42-E1D4-2382-2251-662B93B8A042}"/>
              </a:ext>
            </a:extLst>
          </p:cNvPr>
          <p:cNvSpPr/>
          <p:nvPr/>
        </p:nvSpPr>
        <p:spPr>
          <a:xfrm>
            <a:off x="1483382" y="4235425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8" name="Straight Connector 25">
            <a:extLst>
              <a:ext uri="{FF2B5EF4-FFF2-40B4-BE49-F238E27FC236}">
                <a16:creationId xmlns:a16="http://schemas.microsoft.com/office/drawing/2014/main" id="{37280FC9-5922-57E3-5E85-BC4682E65136}"/>
              </a:ext>
            </a:extLst>
          </p:cNvPr>
          <p:cNvSpPr/>
          <p:nvPr/>
        </p:nvSpPr>
        <p:spPr>
          <a:xfrm>
            <a:off x="5142000" y="4233020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Straight Connector 26">
            <a:extLst>
              <a:ext uri="{FF2B5EF4-FFF2-40B4-BE49-F238E27FC236}">
                <a16:creationId xmlns:a16="http://schemas.microsoft.com/office/drawing/2014/main" id="{FF7583D5-0411-369F-737F-65C442E8CAD9}"/>
              </a:ext>
            </a:extLst>
          </p:cNvPr>
          <p:cNvSpPr/>
          <p:nvPr/>
        </p:nvSpPr>
        <p:spPr>
          <a:xfrm>
            <a:off x="8975640" y="4233020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0A08DE08-1578-2B17-607F-B1058C8E5B64}"/>
              </a:ext>
            </a:extLst>
          </p:cNvPr>
          <p:cNvSpPr txBox="1"/>
          <p:nvPr/>
        </p:nvSpPr>
        <p:spPr>
          <a:xfrm>
            <a:off x="1795123" y="4737063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Choose one of this week’s words to write in a sentence.</a:t>
            </a:r>
          </a:p>
        </p:txBody>
      </p:sp>
      <p:sp>
        <p:nvSpPr>
          <p:cNvPr id="31" name="Straight Connector 32">
            <a:extLst>
              <a:ext uri="{FF2B5EF4-FFF2-40B4-BE49-F238E27FC236}">
                <a16:creationId xmlns:a16="http://schemas.microsoft.com/office/drawing/2014/main" id="{73042355-EA3B-63EE-3EAA-5770EA6774CD}"/>
              </a:ext>
            </a:extLst>
          </p:cNvPr>
          <p:cNvSpPr/>
          <p:nvPr/>
        </p:nvSpPr>
        <p:spPr>
          <a:xfrm>
            <a:off x="573437" y="5735102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Straight Connector 35">
            <a:extLst>
              <a:ext uri="{FF2B5EF4-FFF2-40B4-BE49-F238E27FC236}">
                <a16:creationId xmlns:a16="http://schemas.microsoft.com/office/drawing/2014/main" id="{54E6773A-D7D7-3D21-A7FF-74254F90AED5}"/>
              </a:ext>
            </a:extLst>
          </p:cNvPr>
          <p:cNvSpPr/>
          <p:nvPr/>
        </p:nvSpPr>
        <p:spPr>
          <a:xfrm>
            <a:off x="573437" y="6363811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3" name="Group 28">
            <a:extLst>
              <a:ext uri="{FF2B5EF4-FFF2-40B4-BE49-F238E27FC236}">
                <a16:creationId xmlns:a16="http://schemas.microsoft.com/office/drawing/2014/main" id="{762082AC-775E-324A-F55B-9856C87C35E9}"/>
              </a:ext>
            </a:extLst>
          </p:cNvPr>
          <p:cNvGrpSpPr/>
          <p:nvPr/>
        </p:nvGrpSpPr>
        <p:grpSpPr>
          <a:xfrm>
            <a:off x="1833484" y="2185607"/>
            <a:ext cx="8945544" cy="1335120"/>
            <a:chOff x="24713" y="-1"/>
            <a:chExt cx="8945543" cy="1335119"/>
          </a:xfrm>
        </p:grpSpPr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232C2865-0BDA-41FC-B0F1-33DCCB14360F}"/>
                </a:ext>
              </a:extLst>
            </p:cNvPr>
            <p:cNvGrpSpPr/>
            <p:nvPr/>
          </p:nvGrpSpPr>
          <p:grpSpPr>
            <a:xfrm>
              <a:off x="24713" y="83408"/>
              <a:ext cx="4923745" cy="1251710"/>
              <a:chOff x="24714" y="0"/>
              <a:chExt cx="4923743" cy="1251708"/>
            </a:xfrm>
          </p:grpSpPr>
          <p:grpSp>
            <p:nvGrpSpPr>
              <p:cNvPr id="36" name="Group 13">
                <a:extLst>
                  <a:ext uri="{FF2B5EF4-FFF2-40B4-BE49-F238E27FC236}">
                    <a16:creationId xmlns:a16="http://schemas.microsoft.com/office/drawing/2014/main" id="{41D5F5C2-3B32-1004-2F75-B7E6628E1BA3}"/>
                  </a:ext>
                </a:extLst>
              </p:cNvPr>
              <p:cNvGrpSpPr/>
              <p:nvPr/>
            </p:nvGrpSpPr>
            <p:grpSpPr>
              <a:xfrm>
                <a:off x="24714" y="726"/>
                <a:ext cx="1177319" cy="1250257"/>
                <a:chOff x="24714" y="0"/>
                <a:chExt cx="1177317" cy="1250255"/>
              </a:xfrm>
            </p:grpSpPr>
            <p:pic>
              <p:nvPicPr>
                <p:cNvPr id="38" name="Picture 6" descr="Picture 6">
                  <a:extLst>
                    <a:ext uri="{FF2B5EF4-FFF2-40B4-BE49-F238E27FC236}">
                      <a16:creationId xmlns:a16="http://schemas.microsoft.com/office/drawing/2014/main" id="{638815FA-52A9-2022-61C9-D18D515C9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714" y="0"/>
                  <a:ext cx="1108504" cy="12502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" name="Straight Arrow Connector 10">
                  <a:extLst>
                    <a:ext uri="{FF2B5EF4-FFF2-40B4-BE49-F238E27FC236}">
                      <a16:creationId xmlns:a16="http://schemas.microsoft.com/office/drawing/2014/main" id="{A4456EE9-E687-7A15-D407-65C0D90461E9}"/>
                    </a:ext>
                  </a:extLst>
                </p:cNvPr>
                <p:cNvSpPr/>
                <p:nvPr/>
              </p:nvSpPr>
              <p:spPr>
                <a:xfrm flipH="1">
                  <a:off x="1202030" y="569736"/>
                  <a:ext cx="1" cy="540207"/>
                </a:xfrm>
                <a:prstGeom prst="line">
                  <a:avLst/>
                </a:pr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pic>
            <p:nvPicPr>
              <p:cNvPr id="37" name="Picture 2" descr="Picture 2">
                <a:extLst>
                  <a:ext uri="{FF2B5EF4-FFF2-40B4-BE49-F238E27FC236}">
                    <a16:creationId xmlns:a16="http://schemas.microsoft.com/office/drawing/2014/main" id="{61853B4E-BD16-C8E9-913C-CE4DD39B4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287" y="0"/>
                <a:ext cx="1295170" cy="12517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5" name="Picture 4" descr="Picture 4">
              <a:extLst>
                <a:ext uri="{FF2B5EF4-FFF2-40B4-BE49-F238E27FC236}">
                  <a16:creationId xmlns:a16="http://schemas.microsoft.com/office/drawing/2014/main" id="{C37CBCE9-A900-6166-01EC-A8D0DC3D3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27" r="23958"/>
            <a:stretch>
              <a:fillRect/>
            </a:stretch>
          </p:blipFill>
          <p:spPr>
            <a:xfrm>
              <a:off x="7228653" y="-1"/>
              <a:ext cx="1741603" cy="1327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392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11" grpId="0" animBg="1" advAuto="0"/>
      <p:bldP spid="12" grpId="0" animBg="1" advAuto="0"/>
      <p:bldP spid="1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0521C0D-D314-CD1A-933D-1EF3E6F87D58}"/>
              </a:ext>
            </a:extLst>
          </p:cNvPr>
          <p:cNvSpPr txBox="1"/>
          <p:nvPr/>
        </p:nvSpPr>
        <p:spPr>
          <a:xfrm>
            <a:off x="322872" y="1745778"/>
            <a:ext cx="1154625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Choose </a:t>
            </a:r>
            <a:r>
              <a:rPr lang="en-GB"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the correct </a:t>
            </a:r>
            <a:r>
              <a:rPr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words to complete the two sentences. Try to write three sentences of your own.</a:t>
            </a:r>
          </a:p>
        </p:txBody>
      </p:sp>
      <p:graphicFrame>
        <p:nvGraphicFramePr>
          <p:cNvPr id="20" name="Table 25">
            <a:extLst>
              <a:ext uri="{FF2B5EF4-FFF2-40B4-BE49-F238E27FC236}">
                <a16:creationId xmlns:a16="http://schemas.microsoft.com/office/drawing/2014/main" id="{89532358-BCF3-FE63-FC89-C9B1B3758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208733"/>
              </p:ext>
            </p:extLst>
          </p:nvPr>
        </p:nvGraphicFramePr>
        <p:xfrm>
          <a:off x="466463" y="2255516"/>
          <a:ext cx="1681240" cy="4235200"/>
        </p:xfrm>
        <a:graphic>
          <a:graphicData uri="http://schemas.openxmlformats.org/drawingml/2006/table">
            <a:tbl>
              <a:tblPr/>
              <a:tblGrid>
                <a:gridCol w="1681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cat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tag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nag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1" name="Table 27">
            <a:extLst>
              <a:ext uri="{FF2B5EF4-FFF2-40B4-BE49-F238E27FC236}">
                <a16:creationId xmlns:a16="http://schemas.microsoft.com/office/drawing/2014/main" id="{3875F369-244F-4980-BAE2-4AB6033EF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9809284"/>
              </p:ext>
            </p:extLst>
          </p:nvPr>
        </p:nvGraphicFramePr>
        <p:xfrm>
          <a:off x="2497856" y="2255516"/>
          <a:ext cx="9227681" cy="4235201"/>
        </p:xfrm>
        <a:graphic>
          <a:graphicData uri="http://schemas.openxmlformats.org/drawingml/2006/table">
            <a:tbl>
              <a:tblPr firstRow="1" bandRow="1"/>
              <a:tblGrid>
                <a:gridCol w="2329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Word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Sentence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 will wear my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when it is hot.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 saw a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in the tree.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AE230D5-88AC-CEB5-E477-B03F212609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‘-at’ and ‘-ag’ families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5EB8BEB-12E0-F293-E9A0-F8957CB20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</p:spTree>
    <p:extLst>
      <p:ext uri="{BB962C8B-B14F-4D97-AF65-F5344CB8AC3E}">
        <p14:creationId xmlns:p14="http://schemas.microsoft.com/office/powerpoint/2010/main" val="106411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5B12BB-9D5C-350D-FDD7-BAC53E5B1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591377"/>
              </p:ext>
            </p:extLst>
          </p:nvPr>
        </p:nvGraphicFramePr>
        <p:xfrm>
          <a:off x="490359" y="1857376"/>
          <a:ext cx="1681240" cy="4619050"/>
        </p:xfrm>
        <a:graphic>
          <a:graphicData uri="http://schemas.openxmlformats.org/drawingml/2006/table">
            <a:tbl>
              <a:tblPr/>
              <a:tblGrid>
                <a:gridCol w="1681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cat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tag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nag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ECF9CCA7-E902-B923-F824-DAB4521AF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727531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/>
              <a:tblGrid>
                <a:gridCol w="2328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Word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Sentence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 will wear my 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when it is hot.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 saw a 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in the tree.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376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My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is full of books.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376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My dog will 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his tail when he is happy.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376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I 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down and began to read.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11">
            <a:extLst>
              <a:ext uri="{FF2B5EF4-FFF2-40B4-BE49-F238E27FC236}">
                <a16:creationId xmlns:a16="http://schemas.microsoft.com/office/drawing/2014/main" id="{BBCD1256-60FB-28C2-D150-CE8B72613938}"/>
              </a:ext>
            </a:extLst>
          </p:cNvPr>
          <p:cNvSpPr txBox="1"/>
          <p:nvPr/>
        </p:nvSpPr>
        <p:spPr>
          <a:xfrm>
            <a:off x="5463416" y="343860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F5FF2206-9FDB-69AA-B05D-94E958AD8DF2}"/>
              </a:ext>
            </a:extLst>
          </p:cNvPr>
          <p:cNvSpPr txBox="1"/>
          <p:nvPr/>
        </p:nvSpPr>
        <p:spPr>
          <a:xfrm>
            <a:off x="3050967" y="3432862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56EB05B4-9FE9-D22C-E9A7-97FDDAD88753}"/>
              </a:ext>
            </a:extLst>
          </p:cNvPr>
          <p:cNvSpPr txBox="1"/>
          <p:nvPr/>
        </p:nvSpPr>
        <p:spPr>
          <a:xfrm>
            <a:off x="3050967" y="2632761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B043916-C20A-1204-491B-05FAA072BB9A}"/>
              </a:ext>
            </a:extLst>
          </p:cNvPr>
          <p:cNvSpPr txBox="1"/>
          <p:nvPr/>
        </p:nvSpPr>
        <p:spPr>
          <a:xfrm>
            <a:off x="3050967" y="4218673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2D64E4-F53C-4F42-F861-53BA6A233CAF}"/>
              </a:ext>
            </a:extLst>
          </p:cNvPr>
          <p:cNvSpPr txBox="1"/>
          <p:nvPr/>
        </p:nvSpPr>
        <p:spPr>
          <a:xfrm>
            <a:off x="3050967" y="504734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F62ED76-D53D-5231-D1B7-E2829CBC2E6D}"/>
              </a:ext>
            </a:extLst>
          </p:cNvPr>
          <p:cNvSpPr txBox="1"/>
          <p:nvPr/>
        </p:nvSpPr>
        <p:spPr>
          <a:xfrm>
            <a:off x="3050967" y="5833160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B1203EBA-F82D-F200-2A3B-2702BE58C633}"/>
              </a:ext>
            </a:extLst>
          </p:cNvPr>
          <p:cNvSpPr txBox="1"/>
          <p:nvPr/>
        </p:nvSpPr>
        <p:spPr>
          <a:xfrm>
            <a:off x="6185755" y="263998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FBDE9F24-B3BB-10E3-0FA4-05A9FD279FED}"/>
              </a:ext>
            </a:extLst>
          </p:cNvPr>
          <p:cNvSpPr txBox="1"/>
          <p:nvPr/>
        </p:nvSpPr>
        <p:spPr>
          <a:xfrm>
            <a:off x="5048072" y="4254096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0401C13E-05C0-096F-EC16-B8B729EDB020}"/>
              </a:ext>
            </a:extLst>
          </p:cNvPr>
          <p:cNvSpPr txBox="1"/>
          <p:nvPr/>
        </p:nvSpPr>
        <p:spPr>
          <a:xfrm>
            <a:off x="5947563" y="5050402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BCB164C5-9BD3-BD17-04D6-4386AAC4E33A}"/>
              </a:ext>
            </a:extLst>
          </p:cNvPr>
          <p:cNvSpPr txBox="1"/>
          <p:nvPr/>
        </p:nvSpPr>
        <p:spPr>
          <a:xfrm>
            <a:off x="4816258" y="584670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BCB76A-B0B7-7381-9E3A-8EA76629B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378716"/>
            <a:ext cx="5202237" cy="320675"/>
          </a:xfrm>
        </p:spPr>
        <p:txBody>
          <a:bodyPr/>
          <a:lstStyle/>
          <a:p>
            <a:r>
              <a:rPr lang="en-GB" dirty="0"/>
              <a:t>Words in the ‘-at’ and ‘-ag’ families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36C1614-661C-97F3-F475-51FF9EF008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</p:spTree>
    <p:extLst>
      <p:ext uri="{BB962C8B-B14F-4D97-AF65-F5344CB8AC3E}">
        <p14:creationId xmlns:p14="http://schemas.microsoft.com/office/powerpoint/2010/main" val="156231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17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My dog can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______ 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his tail.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F0D3B85-BF8F-4822-85D8-675B306726C2}"/>
              </a:ext>
            </a:extLst>
          </p:cNvPr>
          <p:cNvSpPr txBox="1"/>
          <p:nvPr/>
        </p:nvSpPr>
        <p:spPr>
          <a:xfrm>
            <a:off x="6110432" y="2091567"/>
            <a:ext cx="69987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5571335" y="5308735"/>
            <a:ext cx="10493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D4CD6F3F-4444-0D14-839B-1F1BA2CD316F}"/>
              </a:ext>
            </a:extLst>
          </p:cNvPr>
          <p:cNvGrpSpPr/>
          <p:nvPr/>
        </p:nvGrpSpPr>
        <p:grpSpPr>
          <a:xfrm>
            <a:off x="5749857" y="6129958"/>
            <a:ext cx="749164" cy="144003"/>
            <a:chOff x="140328" y="-1"/>
            <a:chExt cx="749162" cy="144002"/>
          </a:xfrm>
        </p:grpSpPr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7CD5818D-6F97-4F05-267A-8B906349FB51}"/>
                </a:ext>
              </a:extLst>
            </p:cNvPr>
            <p:cNvSpPr/>
            <p:nvPr/>
          </p:nvSpPr>
          <p:spPr>
            <a:xfrm>
              <a:off x="140328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D29A4E7D-533C-73C2-BAC5-F005222CA0D5}"/>
                </a:ext>
              </a:extLst>
            </p:cNvPr>
            <p:cNvSpPr/>
            <p:nvPr/>
          </p:nvSpPr>
          <p:spPr>
            <a:xfrm>
              <a:off x="46586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0BE3E15-5C3E-027F-C0D1-7EF3E26879AE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pic>
        <p:nvPicPr>
          <p:cNvPr id="33" name="Picture 22" descr="Picture 22">
            <a:extLst>
              <a:ext uri="{FF2B5EF4-FFF2-40B4-BE49-F238E27FC236}">
                <a16:creationId xmlns:a16="http://schemas.microsoft.com/office/drawing/2014/main" id="{4B8BA38E-32DA-B3F9-C8F9-3D6F2F37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377" y="2919115"/>
            <a:ext cx="2708742" cy="22658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Block Arc 23">
            <a:extLst>
              <a:ext uri="{FF2B5EF4-FFF2-40B4-BE49-F238E27FC236}">
                <a16:creationId xmlns:a16="http://schemas.microsoft.com/office/drawing/2014/main" id="{8A55501F-5CC2-94C7-1CA8-DD3886BDCDB7}"/>
              </a:ext>
            </a:extLst>
          </p:cNvPr>
          <p:cNvSpPr/>
          <p:nvPr/>
        </p:nvSpPr>
        <p:spPr>
          <a:xfrm rot="4175447">
            <a:off x="7327347" y="4192029"/>
            <a:ext cx="510607" cy="7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141" extrusionOk="0">
                <a:moveTo>
                  <a:pt x="0" y="16141"/>
                </a:moveTo>
                <a:lnTo>
                  <a:pt x="0" y="16141"/>
                </a:lnTo>
                <a:cubicBezTo>
                  <a:pt x="5939" y="-4553"/>
                  <a:pt x="15355" y="-5459"/>
                  <a:pt x="21600" y="14063"/>
                </a:cubicBezTo>
                <a:lnTo>
                  <a:pt x="21600" y="14063"/>
                </a:lnTo>
                <a:lnTo>
                  <a:pt x="21600" y="14063"/>
                </a:lnTo>
                <a:cubicBezTo>
                  <a:pt x="15355" y="-5459"/>
                  <a:pt x="5939" y="-4553"/>
                  <a:pt x="0" y="16141"/>
                </a:cubicBezTo>
                <a:close/>
              </a:path>
            </a:pathLst>
          </a:custGeom>
          <a:solidFill>
            <a:srgbClr val="000000"/>
          </a:solidFill>
          <a:ln w="38100" cap="flat">
            <a:solidFill>
              <a:schemeClr val="tx1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/>
            <a:endParaRPr/>
          </a:p>
        </p:txBody>
      </p:sp>
      <p:sp>
        <p:nvSpPr>
          <p:cNvPr id="35" name="Triangle 24">
            <a:extLst>
              <a:ext uri="{FF2B5EF4-FFF2-40B4-BE49-F238E27FC236}">
                <a16:creationId xmlns:a16="http://schemas.microsoft.com/office/drawing/2014/main" id="{7A442A4F-DF88-CECE-345D-B19D06AAAF44}"/>
              </a:ext>
            </a:extLst>
          </p:cNvPr>
          <p:cNvSpPr/>
          <p:nvPr/>
        </p:nvSpPr>
        <p:spPr>
          <a:xfrm rot="18229249">
            <a:off x="7318417" y="3836039"/>
            <a:ext cx="117833" cy="214300"/>
          </a:xfrm>
          <a:prstGeom prst="triangle">
            <a:avLst/>
          </a:pr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 25">
            <a:extLst>
              <a:ext uri="{FF2B5EF4-FFF2-40B4-BE49-F238E27FC236}">
                <a16:creationId xmlns:a16="http://schemas.microsoft.com/office/drawing/2014/main" id="{171B709C-5FD6-29F1-CCE7-07006866D879}"/>
              </a:ext>
            </a:extLst>
          </p:cNvPr>
          <p:cNvSpPr/>
          <p:nvPr/>
        </p:nvSpPr>
        <p:spPr>
          <a:xfrm rot="11437057" flipH="1">
            <a:off x="7569974" y="4476296"/>
            <a:ext cx="106048" cy="214300"/>
          </a:xfrm>
          <a:prstGeom prst="triangle">
            <a:avLst/>
          </a:pr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1D5D7-9366-3645-F94D-C3B47720DC1E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21" name="Picture 19" descr="Picture 19">
              <a:extLst>
                <a:ext uri="{FF2B5EF4-FFF2-40B4-BE49-F238E27FC236}">
                  <a16:creationId xmlns:a16="http://schemas.microsoft.com/office/drawing/2014/main" id="{9292AA1D-2E8A-1BD8-16CD-2A9AA80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EB21B744-EA75-7BBC-D3D4-23EFF74185AB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FD721-3102-0F07-9F55-DA17C43EC3EB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‘-ag’ family?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7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18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50" name="Picture 2" descr="Picture 2">
            <a:extLst>
              <a:ext uri="{FF2B5EF4-FFF2-40B4-BE49-F238E27FC236}">
                <a16:creationId xmlns:a16="http://schemas.microsoft.com/office/drawing/2014/main" id="{4D041DFB-1552-791E-272B-3815337E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45" y="2937953"/>
            <a:ext cx="2155752" cy="20834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2E4383-C7A4-35AF-C624-005E8E572344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My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______ 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is blue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48F6694-C4FE-E6F1-0785-57EF0A83FAA7}"/>
              </a:ext>
            </a:extLst>
          </p:cNvPr>
          <p:cNvSpPr txBox="1"/>
          <p:nvPr/>
        </p:nvSpPr>
        <p:spPr>
          <a:xfrm>
            <a:off x="5514517" y="2091567"/>
            <a:ext cx="63094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B5E5A5CB-29A1-8BB6-55E0-929E5428D366}"/>
              </a:ext>
            </a:extLst>
          </p:cNvPr>
          <p:cNvSpPr txBox="1"/>
          <p:nvPr/>
        </p:nvSpPr>
        <p:spPr>
          <a:xfrm>
            <a:off x="5625837" y="5308735"/>
            <a:ext cx="94032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ag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AAAF27F9-74D7-E466-D55B-8495A92B0D8F}"/>
              </a:ext>
            </a:extLst>
          </p:cNvPr>
          <p:cNvGrpSpPr/>
          <p:nvPr/>
        </p:nvGrpSpPr>
        <p:grpSpPr>
          <a:xfrm>
            <a:off x="5744213" y="6129958"/>
            <a:ext cx="715299" cy="144003"/>
            <a:chOff x="174193" y="-1"/>
            <a:chExt cx="715297" cy="144002"/>
          </a:xfrm>
        </p:grpSpPr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B3F51E72-BA74-5874-FF70-F7F55BC1A50F}"/>
                </a:ext>
              </a:extLst>
            </p:cNvPr>
            <p:cNvSpPr/>
            <p:nvPr/>
          </p:nvSpPr>
          <p:spPr>
            <a:xfrm>
              <a:off x="174193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6D339F39-3CD1-F301-C21F-51DDB00CF144}"/>
                </a:ext>
              </a:extLst>
            </p:cNvPr>
            <p:cNvSpPr/>
            <p:nvPr/>
          </p:nvSpPr>
          <p:spPr>
            <a:xfrm>
              <a:off x="46586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EECDD8D2-5D19-FB07-D473-C1D3C6E24A4C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C8095-59ED-71B8-57C8-C953522CD9D6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13" name="Picture 19" descr="Picture 19">
              <a:extLst>
                <a:ext uri="{FF2B5EF4-FFF2-40B4-BE49-F238E27FC236}">
                  <a16:creationId xmlns:a16="http://schemas.microsoft.com/office/drawing/2014/main" id="{4AC37B3C-0339-DFDF-6250-BBFE006A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E79CFF27-FA3A-9CB4-C675-4D7D49B4B5D7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381370-57A6-BE80-3439-230FC49A5D87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‘-ag’ family?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349ECBB-7FE8-AA9D-D1E6-CDC7C8A1C7E5}"/>
              </a:ext>
            </a:extLst>
          </p:cNvPr>
          <p:cNvSpPr txBox="1"/>
          <p:nvPr/>
        </p:nvSpPr>
        <p:spPr>
          <a:xfrm>
            <a:off x="1116656" y="1854388"/>
            <a:ext cx="40972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5D626E98-051A-F731-FC79-2DD1B4672031}"/>
              </a:ext>
            </a:extLst>
          </p:cNvPr>
          <p:cNvSpPr txBox="1"/>
          <p:nvPr/>
        </p:nvSpPr>
        <p:spPr>
          <a:xfrm>
            <a:off x="4931761" y="1860094"/>
            <a:ext cx="50109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92F6EDB3-146C-C76F-C4F5-F8113B45E90E}"/>
              </a:ext>
            </a:extLst>
          </p:cNvPr>
          <p:cNvSpPr txBox="1"/>
          <p:nvPr/>
        </p:nvSpPr>
        <p:spPr>
          <a:xfrm>
            <a:off x="8832627" y="1854388"/>
            <a:ext cx="36003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29E9377E-84B0-4F5B-C3C9-87096B0D5EE8}"/>
              </a:ext>
            </a:extLst>
          </p:cNvPr>
          <p:cNvSpPr txBox="1"/>
          <p:nvPr/>
        </p:nvSpPr>
        <p:spPr>
          <a:xfrm>
            <a:off x="2925127" y="3099933"/>
            <a:ext cx="33117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AB610B6-C780-D969-C402-7FBD4F0A3A4B}"/>
              </a:ext>
            </a:extLst>
          </p:cNvPr>
          <p:cNvSpPr txBox="1"/>
          <p:nvPr/>
        </p:nvSpPr>
        <p:spPr>
          <a:xfrm>
            <a:off x="6748960" y="3088588"/>
            <a:ext cx="48506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0E7B3A4D-1DFC-94CD-76BA-080BFD96B0CF}"/>
              </a:ext>
            </a:extLst>
          </p:cNvPr>
          <p:cNvSpPr txBox="1"/>
          <p:nvPr/>
        </p:nvSpPr>
        <p:spPr>
          <a:xfrm>
            <a:off x="10712254" y="3099933"/>
            <a:ext cx="48346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o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813521F-C6B3-2AE2-5D84-AEC764AAE229}"/>
              </a:ext>
            </a:extLst>
          </p:cNvPr>
          <p:cNvSpPr txBox="1"/>
          <p:nvPr/>
        </p:nvSpPr>
        <p:spPr>
          <a:xfrm>
            <a:off x="1143105" y="4076270"/>
            <a:ext cx="35682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ABC4AF11-199F-2264-66A3-67581E3E887C}"/>
              </a:ext>
            </a:extLst>
          </p:cNvPr>
          <p:cNvSpPr txBox="1"/>
          <p:nvPr/>
        </p:nvSpPr>
        <p:spPr>
          <a:xfrm>
            <a:off x="4904509" y="4319566"/>
            <a:ext cx="48346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g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D8CE48CE-D810-7448-D8A7-1FB5E0AFCF8B}"/>
              </a:ext>
            </a:extLst>
          </p:cNvPr>
          <p:cNvSpPr txBox="1"/>
          <p:nvPr/>
        </p:nvSpPr>
        <p:spPr>
          <a:xfrm>
            <a:off x="8767705" y="4190979"/>
            <a:ext cx="48987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u</a:t>
            </a: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9637233E-0B11-E0CB-83EF-2437AB6371AF}"/>
              </a:ext>
            </a:extLst>
          </p:cNvPr>
          <p:cNvSpPr txBox="1"/>
          <p:nvPr/>
        </p:nvSpPr>
        <p:spPr>
          <a:xfrm>
            <a:off x="2848184" y="5483859"/>
            <a:ext cx="48506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6BE01DE1-FB09-458F-7656-0C4E8BB497B8}"/>
              </a:ext>
            </a:extLst>
          </p:cNvPr>
          <p:cNvSpPr txBox="1"/>
          <p:nvPr/>
        </p:nvSpPr>
        <p:spPr>
          <a:xfrm>
            <a:off x="6718101" y="5483859"/>
            <a:ext cx="49308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</a:t>
            </a: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5EED2F69-73D1-D8AC-1A10-4817CB01742F}"/>
              </a:ext>
            </a:extLst>
          </p:cNvPr>
          <p:cNvSpPr txBox="1"/>
          <p:nvPr/>
        </p:nvSpPr>
        <p:spPr>
          <a:xfrm>
            <a:off x="10609663" y="5483859"/>
            <a:ext cx="68864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D57059-F787-6EB7-C0EB-69E8D05BC8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sound do these letters make?</a:t>
            </a:r>
          </a:p>
        </p:txBody>
      </p:sp>
    </p:spTree>
    <p:extLst>
      <p:ext uri="{BB962C8B-B14F-4D97-AF65-F5344CB8AC3E}">
        <p14:creationId xmlns:p14="http://schemas.microsoft.com/office/powerpoint/2010/main" val="11852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19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C3690F84-D829-CF33-0163-47A49D095EDD}"/>
              </a:ext>
            </a:extLst>
          </p:cNvPr>
          <p:cNvGrpSpPr/>
          <p:nvPr/>
        </p:nvGrpSpPr>
        <p:grpSpPr>
          <a:xfrm>
            <a:off x="5343706" y="2938971"/>
            <a:ext cx="1951365" cy="2212797"/>
            <a:chOff x="-141514" y="61116"/>
            <a:chExt cx="1198561" cy="1359137"/>
          </a:xfrm>
        </p:grpSpPr>
        <p:pic>
          <p:nvPicPr>
            <p:cNvPr id="6" name="Picture 48" descr="Picture 48">
              <a:extLst>
                <a:ext uri="{FF2B5EF4-FFF2-40B4-BE49-F238E27FC236}">
                  <a16:creationId xmlns:a16="http://schemas.microsoft.com/office/drawing/2014/main" id="{BC29845F-E24A-5789-D0BB-460B5F7EB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1514" y="61116"/>
              <a:ext cx="835997" cy="135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traight Arrow Connector 49">
              <a:extLst>
                <a:ext uri="{FF2B5EF4-FFF2-40B4-BE49-F238E27FC236}">
                  <a16:creationId xmlns:a16="http://schemas.microsoft.com/office/drawing/2014/main" id="{C170BA4C-080B-8839-1DBE-567CE3D2D429}"/>
                </a:ext>
              </a:extLst>
            </p:cNvPr>
            <p:cNvSpPr/>
            <p:nvPr/>
          </p:nvSpPr>
          <p:spPr>
            <a:xfrm flipH="1" flipV="1">
              <a:off x="694482" y="339553"/>
              <a:ext cx="362565" cy="213699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0274522-7330-2366-EFBA-C72362DAA9A2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This cowboy is wearing a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6C75630A-D699-58AB-71B2-0816530010FA}"/>
              </a:ext>
            </a:extLst>
          </p:cNvPr>
          <p:cNvSpPr txBox="1"/>
          <p:nvPr/>
        </p:nvSpPr>
        <p:spPr>
          <a:xfrm>
            <a:off x="7644514" y="2091567"/>
            <a:ext cx="56682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E360B-D174-A52F-AEE6-14E20D851069}"/>
              </a:ext>
            </a:extLst>
          </p:cNvPr>
          <p:cNvSpPr txBox="1"/>
          <p:nvPr/>
        </p:nvSpPr>
        <p:spPr>
          <a:xfrm>
            <a:off x="5686283" y="5308735"/>
            <a:ext cx="83933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541C5-2AF4-DA61-7FD9-FD532FF7BDE2}"/>
              </a:ext>
            </a:extLst>
          </p:cNvPr>
          <p:cNvGrpSpPr/>
          <p:nvPr/>
        </p:nvGrpSpPr>
        <p:grpSpPr>
          <a:xfrm>
            <a:off x="5810290" y="6006174"/>
            <a:ext cx="653307" cy="144003"/>
            <a:chOff x="236185" y="-1"/>
            <a:chExt cx="653305" cy="1440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943C58-F13F-FEFC-31B4-14F4FB8F5680}"/>
                </a:ext>
              </a:extLst>
            </p:cNvPr>
            <p:cNvSpPr/>
            <p:nvPr/>
          </p:nvSpPr>
          <p:spPr>
            <a:xfrm>
              <a:off x="23618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8FFE2B1-65BB-9B55-B409-3FE76CA93776}"/>
                </a:ext>
              </a:extLst>
            </p:cNvPr>
            <p:cNvSpPr/>
            <p:nvPr/>
          </p:nvSpPr>
          <p:spPr>
            <a:xfrm>
              <a:off x="51752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C3CC5602-F655-EB4E-14F1-850D8D6A7E1F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04B86C-7D8B-6708-5046-AA5D17B90A57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19" name="Picture 19" descr="Picture 19">
              <a:extLst>
                <a:ext uri="{FF2B5EF4-FFF2-40B4-BE49-F238E27FC236}">
                  <a16:creationId xmlns:a16="http://schemas.microsoft.com/office/drawing/2014/main" id="{27A2F166-72C0-E964-BE9F-730B17221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id="{0DB4E9D6-2DE0-29EF-751C-465EB0DAE525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9BB974-90F2-72F6-196E-B7A8320590A4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‘-at’ family?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53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20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5BAB998D-BD66-90BF-55A5-5AC625F3ACD6}"/>
              </a:ext>
            </a:extLst>
          </p:cNvPr>
          <p:cNvGrpSpPr/>
          <p:nvPr/>
        </p:nvGrpSpPr>
        <p:grpSpPr>
          <a:xfrm>
            <a:off x="5196481" y="2980552"/>
            <a:ext cx="1901002" cy="2113284"/>
            <a:chOff x="0" y="0"/>
            <a:chExt cx="1901000" cy="2113282"/>
          </a:xfrm>
        </p:grpSpPr>
        <p:pic>
          <p:nvPicPr>
            <p:cNvPr id="23" name="Picture 2" descr="Picture 2">
              <a:extLst>
                <a:ext uri="{FF2B5EF4-FFF2-40B4-BE49-F238E27FC236}">
                  <a16:creationId xmlns:a16="http://schemas.microsoft.com/office/drawing/2014/main" id="{E2654DAE-55DC-FC8B-EBC1-1D9448431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302"/>
            <a:stretch>
              <a:fillRect/>
            </a:stretch>
          </p:blipFill>
          <p:spPr>
            <a:xfrm>
              <a:off x="99696" y="0"/>
              <a:ext cx="1801305" cy="2093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Picture 4" descr="Picture 4">
              <a:extLst>
                <a:ext uri="{FF2B5EF4-FFF2-40B4-BE49-F238E27FC236}">
                  <a16:creationId xmlns:a16="http://schemas.microsoft.com/office/drawing/2014/main" id="{6DA76A14-EC39-49B6-F1EF-647BBAED4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952" r="31223"/>
            <a:stretch>
              <a:fillRect/>
            </a:stretch>
          </p:blipFill>
          <p:spPr>
            <a:xfrm rot="20586453">
              <a:off x="196882" y="461931"/>
              <a:ext cx="1120078" cy="1521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62C909F1-FD1D-8388-6AB5-5218C424BDE0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The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 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needs to be washed.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E91DEEC-1613-8D71-B372-56A93651CD63}"/>
              </a:ext>
            </a:extLst>
          </p:cNvPr>
          <p:cNvSpPr txBox="1"/>
          <p:nvPr/>
        </p:nvSpPr>
        <p:spPr>
          <a:xfrm>
            <a:off x="4608734" y="2091567"/>
            <a:ext cx="57323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ag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41BD91CD-823B-6BB6-227A-BB287154C592}"/>
              </a:ext>
            </a:extLst>
          </p:cNvPr>
          <p:cNvSpPr txBox="1"/>
          <p:nvPr/>
        </p:nvSpPr>
        <p:spPr>
          <a:xfrm>
            <a:off x="5625837" y="5308735"/>
            <a:ext cx="84894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ag</a:t>
            </a: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F778ADE6-3558-2C0C-94D3-E01742077EE8}"/>
              </a:ext>
            </a:extLst>
          </p:cNvPr>
          <p:cNvGrpSpPr/>
          <p:nvPr/>
        </p:nvGrpSpPr>
        <p:grpSpPr>
          <a:xfrm>
            <a:off x="5685358" y="6129958"/>
            <a:ext cx="682833" cy="144003"/>
            <a:chOff x="206659" y="-1"/>
            <a:chExt cx="682831" cy="144002"/>
          </a:xfrm>
        </p:grpSpPr>
        <p:sp>
          <p:nvSpPr>
            <p:cNvPr id="25" name="Oval 14">
              <a:extLst>
                <a:ext uri="{FF2B5EF4-FFF2-40B4-BE49-F238E27FC236}">
                  <a16:creationId xmlns:a16="http://schemas.microsoft.com/office/drawing/2014/main" id="{24C4EE15-E7F9-932E-BC81-6ECAA5C8C371}"/>
                </a:ext>
              </a:extLst>
            </p:cNvPr>
            <p:cNvSpPr/>
            <p:nvPr/>
          </p:nvSpPr>
          <p:spPr>
            <a:xfrm>
              <a:off x="206659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26" name="Oval 15">
              <a:extLst>
                <a:ext uri="{FF2B5EF4-FFF2-40B4-BE49-F238E27FC236}">
                  <a16:creationId xmlns:a16="http://schemas.microsoft.com/office/drawing/2014/main" id="{DD40EAF4-D0E9-3EEB-F0DC-99E814736C08}"/>
                </a:ext>
              </a:extLst>
            </p:cNvPr>
            <p:cNvSpPr/>
            <p:nvPr/>
          </p:nvSpPr>
          <p:spPr>
            <a:xfrm>
              <a:off x="46586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27" name="Oval 17">
              <a:extLst>
                <a:ext uri="{FF2B5EF4-FFF2-40B4-BE49-F238E27FC236}">
                  <a16:creationId xmlns:a16="http://schemas.microsoft.com/office/drawing/2014/main" id="{829F9DB1-3C4C-0D21-9E5A-D8BF73469DF9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7ABAB6-F6A4-702B-434C-4DA3EEA9D7A1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29" name="Picture 19" descr="Picture 19">
              <a:extLst>
                <a:ext uri="{FF2B5EF4-FFF2-40B4-BE49-F238E27FC236}">
                  <a16:creationId xmlns:a16="http://schemas.microsoft.com/office/drawing/2014/main" id="{B2055AE6-7979-DDF3-667C-FC5300CC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Rounded Rectangular Callout 29">
              <a:extLst>
                <a:ext uri="{FF2B5EF4-FFF2-40B4-BE49-F238E27FC236}">
                  <a16:creationId xmlns:a16="http://schemas.microsoft.com/office/drawing/2014/main" id="{66CD4873-566B-2B81-01B6-E389229073E8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3E93FF-29A9-7929-8B2A-5D2A31DC3B54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‘-ag’ family?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28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20" grpId="0" animBg="1" advAuto="0"/>
      <p:bldP spid="22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46" name="Picture 4" descr="Picture 4">
            <a:extLst>
              <a:ext uri="{FF2B5EF4-FFF2-40B4-BE49-F238E27FC236}">
                <a16:creationId xmlns:a16="http://schemas.microsoft.com/office/drawing/2014/main" id="{4AD5929E-39AD-0DAB-B262-B967148F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" r="23958"/>
          <a:stretch>
            <a:fillRect/>
          </a:stretch>
        </p:blipFill>
        <p:spPr>
          <a:xfrm>
            <a:off x="4521144" y="2914669"/>
            <a:ext cx="2986966" cy="227641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9B0FAB5-6060-5C12-9271-5FD72508A936}"/>
              </a:ext>
            </a:extLst>
          </p:cNvPr>
          <p:cNvSpPr txBox="1"/>
          <p:nvPr/>
        </p:nvSpPr>
        <p:spPr>
          <a:xfrm>
            <a:off x="2795970" y="1783149"/>
            <a:ext cx="6600055" cy="7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7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My parents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me every day.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7A44DAD-2003-B57E-E032-95F60AF09569}"/>
              </a:ext>
            </a:extLst>
          </p:cNvPr>
          <p:cNvSpPr txBox="1"/>
          <p:nvPr/>
        </p:nvSpPr>
        <p:spPr>
          <a:xfrm>
            <a:off x="5612958" y="1991882"/>
            <a:ext cx="63094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nag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52B2FD3E-77EB-B49F-4CC3-C092BB373005}"/>
              </a:ext>
            </a:extLst>
          </p:cNvPr>
          <p:cNvSpPr txBox="1"/>
          <p:nvPr/>
        </p:nvSpPr>
        <p:spPr>
          <a:xfrm>
            <a:off x="5544467" y="5308735"/>
            <a:ext cx="94032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ag</a:t>
            </a: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2BA7DA6A-E777-524B-B04A-7088FA75A48C}"/>
              </a:ext>
            </a:extLst>
          </p:cNvPr>
          <p:cNvGrpSpPr/>
          <p:nvPr/>
        </p:nvGrpSpPr>
        <p:grpSpPr>
          <a:xfrm>
            <a:off x="5667190" y="6129958"/>
            <a:ext cx="701001" cy="144003"/>
            <a:chOff x="188491" y="-1"/>
            <a:chExt cx="700999" cy="144002"/>
          </a:xfrm>
        </p:grpSpPr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12F7E26C-45EC-86D4-2A84-B990C123EC33}"/>
                </a:ext>
              </a:extLst>
            </p:cNvPr>
            <p:cNvSpPr/>
            <p:nvPr/>
          </p:nvSpPr>
          <p:spPr>
            <a:xfrm>
              <a:off x="18849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D1111138-2ABF-44F5-E4E0-16B1AD84DBC2}"/>
                </a:ext>
              </a:extLst>
            </p:cNvPr>
            <p:cNvSpPr/>
            <p:nvPr/>
          </p:nvSpPr>
          <p:spPr>
            <a:xfrm>
              <a:off x="46586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24" name="Oval 17">
              <a:extLst>
                <a:ext uri="{FF2B5EF4-FFF2-40B4-BE49-F238E27FC236}">
                  <a16:creationId xmlns:a16="http://schemas.microsoft.com/office/drawing/2014/main" id="{CEC39461-28CC-01D2-54ED-5F720B7C4B65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205E27-AC7B-E047-CACF-067DF57F7651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26" name="Picture 19" descr="Picture 19">
              <a:extLst>
                <a:ext uri="{FF2B5EF4-FFF2-40B4-BE49-F238E27FC236}">
                  <a16:creationId xmlns:a16="http://schemas.microsoft.com/office/drawing/2014/main" id="{A7090ED6-40CD-EFBB-CE59-44476EF3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30560CD4-191E-E0E9-0CBB-FB150469F363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8F1F4F-BBC0-E9CD-AC40-76B95BE14A9C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‘-ag’ family?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53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7" grpId="0" animBg="1" advAuto="0"/>
      <p:bldP spid="21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EDB120-5E4E-34C8-9457-437CF14A4AFE}"/>
              </a:ext>
            </a:extLst>
          </p:cNvPr>
          <p:cNvSpPr txBox="1"/>
          <p:nvPr/>
        </p:nvSpPr>
        <p:spPr>
          <a:xfrm>
            <a:off x="1775367" y="1783149"/>
            <a:ext cx="8641261" cy="67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and wrote the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for my friend’s present.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B30D1CB-0027-DB3B-5951-D1D137AEE040}"/>
              </a:ext>
            </a:extLst>
          </p:cNvPr>
          <p:cNvSpPr txBox="1"/>
          <p:nvPr/>
        </p:nvSpPr>
        <p:spPr>
          <a:xfrm>
            <a:off x="2602576" y="1949691"/>
            <a:ext cx="52033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0217DD32-5766-BB69-9FE2-B6F091227393}"/>
              </a:ext>
            </a:extLst>
          </p:cNvPr>
          <p:cNvSpPr txBox="1"/>
          <p:nvPr/>
        </p:nvSpPr>
        <p:spPr>
          <a:xfrm>
            <a:off x="4453325" y="5308735"/>
            <a:ext cx="76719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AA07E7AA-35CE-D909-7431-85616CAF79FF}"/>
              </a:ext>
            </a:extLst>
          </p:cNvPr>
          <p:cNvGrpSpPr/>
          <p:nvPr/>
        </p:nvGrpSpPr>
        <p:grpSpPr>
          <a:xfrm>
            <a:off x="4522824" y="6104557"/>
            <a:ext cx="631502" cy="144003"/>
            <a:chOff x="257990" y="-1"/>
            <a:chExt cx="631500" cy="144002"/>
          </a:xfrm>
        </p:grpSpPr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DF44BE3E-1BF2-0128-B234-1B579020EA9B}"/>
                </a:ext>
              </a:extLst>
            </p:cNvPr>
            <p:cNvSpPr/>
            <p:nvPr/>
          </p:nvSpPr>
          <p:spPr>
            <a:xfrm>
              <a:off x="257990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BC00FE5D-F088-6FDA-0992-18F6E8916007}"/>
                </a:ext>
              </a:extLst>
            </p:cNvPr>
            <p:cNvSpPr/>
            <p:nvPr/>
          </p:nvSpPr>
          <p:spPr>
            <a:xfrm>
              <a:off x="512572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67CF70DB-934D-ADB1-C19B-1CE4C51BF874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547C74-BDE2-CB43-7DBD-234231B5AA05}"/>
              </a:ext>
            </a:extLst>
          </p:cNvPr>
          <p:cNvGrpSpPr/>
          <p:nvPr/>
        </p:nvGrpSpPr>
        <p:grpSpPr>
          <a:xfrm>
            <a:off x="480775" y="2879869"/>
            <a:ext cx="3096143" cy="3503579"/>
            <a:chOff x="480775" y="2879869"/>
            <a:chExt cx="3096143" cy="3503579"/>
          </a:xfrm>
        </p:grpSpPr>
        <p:pic>
          <p:nvPicPr>
            <p:cNvPr id="28" name="Picture 19" descr="Picture 19">
              <a:extLst>
                <a:ext uri="{FF2B5EF4-FFF2-40B4-BE49-F238E27FC236}">
                  <a16:creationId xmlns:a16="http://schemas.microsoft.com/office/drawing/2014/main" id="{D227D73C-B0EB-99F7-03AD-C3F722D7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" name="Rounded Rectangular Callout 36">
              <a:extLst>
                <a:ext uri="{FF2B5EF4-FFF2-40B4-BE49-F238E27FC236}">
                  <a16:creationId xmlns:a16="http://schemas.microsoft.com/office/drawing/2014/main" id="{E5C63D40-62F5-F418-DDDE-F4AAD33F29A8}"/>
                </a:ext>
              </a:extLst>
            </p:cNvPr>
            <p:cNvSpPr/>
            <p:nvPr/>
          </p:nvSpPr>
          <p:spPr>
            <a:xfrm>
              <a:off x="1316819" y="2879869"/>
              <a:ext cx="2260099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AB7704-503C-7ED2-34A2-1F07005D18EF}"/>
                </a:ext>
              </a:extLst>
            </p:cNvPr>
            <p:cNvSpPr txBox="1"/>
            <p:nvPr/>
          </p:nvSpPr>
          <p:spPr>
            <a:xfrm>
              <a:off x="1494889" y="3081650"/>
              <a:ext cx="19551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them like this? </a:t>
              </a:r>
              <a:r>
                <a:rPr lang="en-GB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remember they are not in the same word family?</a:t>
              </a:r>
              <a:endParaRPr lang="en-US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  <p:sp>
        <p:nvSpPr>
          <p:cNvPr id="44" name="TextBox 12">
            <a:extLst>
              <a:ext uri="{FF2B5EF4-FFF2-40B4-BE49-F238E27FC236}">
                <a16:creationId xmlns:a16="http://schemas.microsoft.com/office/drawing/2014/main" id="{4C9FE506-6F48-096A-76D8-C42F2C3DFB20}"/>
              </a:ext>
            </a:extLst>
          </p:cNvPr>
          <p:cNvSpPr txBox="1"/>
          <p:nvPr/>
        </p:nvSpPr>
        <p:spPr>
          <a:xfrm>
            <a:off x="6739325" y="5308735"/>
            <a:ext cx="83933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ag</a:t>
            </a:r>
          </a:p>
        </p:txBody>
      </p:sp>
      <p:grpSp>
        <p:nvGrpSpPr>
          <p:cNvPr id="45" name="Group 13">
            <a:extLst>
              <a:ext uri="{FF2B5EF4-FFF2-40B4-BE49-F238E27FC236}">
                <a16:creationId xmlns:a16="http://schemas.microsoft.com/office/drawing/2014/main" id="{02B9FBC9-4CF4-867F-0EF5-A89BC93ACD1C}"/>
              </a:ext>
            </a:extLst>
          </p:cNvPr>
          <p:cNvGrpSpPr/>
          <p:nvPr/>
        </p:nvGrpSpPr>
        <p:grpSpPr>
          <a:xfrm>
            <a:off x="6813548" y="6104557"/>
            <a:ext cx="647576" cy="144003"/>
            <a:chOff x="241916" y="-1"/>
            <a:chExt cx="647574" cy="144002"/>
          </a:xfrm>
        </p:grpSpPr>
        <p:sp>
          <p:nvSpPr>
            <p:cNvPr id="46" name="Oval 14">
              <a:extLst>
                <a:ext uri="{FF2B5EF4-FFF2-40B4-BE49-F238E27FC236}">
                  <a16:creationId xmlns:a16="http://schemas.microsoft.com/office/drawing/2014/main" id="{6883D00C-B5D5-3853-47D9-933A2718C043}"/>
                </a:ext>
              </a:extLst>
            </p:cNvPr>
            <p:cNvSpPr/>
            <p:nvPr/>
          </p:nvSpPr>
          <p:spPr>
            <a:xfrm>
              <a:off x="24191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id="{1034855E-E69F-41D9-C6D9-655E10D430C6}"/>
                </a:ext>
              </a:extLst>
            </p:cNvPr>
            <p:cNvSpPr/>
            <p:nvPr/>
          </p:nvSpPr>
          <p:spPr>
            <a:xfrm>
              <a:off x="47112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462FACE2-64B4-FA87-7B50-95BA3DE30A54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49" name="TextBox 10">
            <a:extLst>
              <a:ext uri="{FF2B5EF4-FFF2-40B4-BE49-F238E27FC236}">
                <a16:creationId xmlns:a16="http://schemas.microsoft.com/office/drawing/2014/main" id="{CCA132C1-5226-ED76-6487-19A434B0B5AB}"/>
              </a:ext>
            </a:extLst>
          </p:cNvPr>
          <p:cNvSpPr txBox="1"/>
          <p:nvPr/>
        </p:nvSpPr>
        <p:spPr>
          <a:xfrm>
            <a:off x="5860126" y="1949691"/>
            <a:ext cx="56682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C392C3CC-638F-C84C-2DE1-945EFFA32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510" y="2808738"/>
            <a:ext cx="2260099" cy="236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4" grpId="0" animBg="1" advAuto="0"/>
      <p:bldP spid="15" grpId="0" animBg="1" advAuto="0"/>
      <p:bldP spid="44" grpId="0" animBg="1" advAuto="0"/>
      <p:bldP spid="45" grpId="0" animBg="1" advAuto="0"/>
      <p:bldP spid="4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38" name="Group 16">
            <a:extLst>
              <a:ext uri="{FF2B5EF4-FFF2-40B4-BE49-F238E27FC236}">
                <a16:creationId xmlns:a16="http://schemas.microsoft.com/office/drawing/2014/main" id="{BEF46881-A90C-30DC-F03D-62A0E2DC39FF}"/>
              </a:ext>
            </a:extLst>
          </p:cNvPr>
          <p:cNvGrpSpPr/>
          <p:nvPr/>
        </p:nvGrpSpPr>
        <p:grpSpPr>
          <a:xfrm>
            <a:off x="3963329" y="3312262"/>
            <a:ext cx="4921658" cy="1310995"/>
            <a:chOff x="26504" y="-148664"/>
            <a:chExt cx="4921656" cy="1310993"/>
          </a:xfrm>
        </p:grpSpPr>
        <p:pic>
          <p:nvPicPr>
            <p:cNvPr id="39" name="Picture 5" descr="Picture 5">
              <a:extLst>
                <a:ext uri="{FF2B5EF4-FFF2-40B4-BE49-F238E27FC236}">
                  <a16:creationId xmlns:a16="http://schemas.microsoft.com/office/drawing/2014/main" id="{B9219154-F1E8-F15B-D010-159179DEB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04" y="0"/>
              <a:ext cx="1089852" cy="1162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Picture 8" descr="Picture 8">
              <a:extLst>
                <a:ext uri="{FF2B5EF4-FFF2-40B4-BE49-F238E27FC236}">
                  <a16:creationId xmlns:a16="http://schemas.microsoft.com/office/drawing/2014/main" id="{56BE759B-D091-D48D-CB4E-A0D682A64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7799" y="0"/>
              <a:ext cx="1790361" cy="1162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Picture 11" descr="Picture 11">
              <a:extLst>
                <a:ext uri="{FF2B5EF4-FFF2-40B4-BE49-F238E27FC236}">
                  <a16:creationId xmlns:a16="http://schemas.microsoft.com/office/drawing/2014/main" id="{5B391982-7BC9-4A92-2587-3408DDB31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6459" y="-148664"/>
              <a:ext cx="1134009" cy="1305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BE8B2A5-4A99-E02D-C57F-2B827E5D9DF3}"/>
              </a:ext>
            </a:extLst>
          </p:cNvPr>
          <p:cNvSpPr txBox="1"/>
          <p:nvPr/>
        </p:nvSpPr>
        <p:spPr>
          <a:xfrm>
            <a:off x="887681" y="1783149"/>
            <a:ext cx="10416633" cy="67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On the same day, I saw a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, a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, and a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D116F12-8D11-CA18-1806-B164BE5DEFAA}"/>
              </a:ext>
            </a:extLst>
          </p:cNvPr>
          <p:cNvSpPr txBox="1"/>
          <p:nvPr/>
        </p:nvSpPr>
        <p:spPr>
          <a:xfrm>
            <a:off x="5879085" y="1949691"/>
            <a:ext cx="53155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0F9B96CB-7294-4990-8579-C649217A979B}"/>
              </a:ext>
            </a:extLst>
          </p:cNvPr>
          <p:cNvSpPr txBox="1"/>
          <p:nvPr/>
        </p:nvSpPr>
        <p:spPr>
          <a:xfrm>
            <a:off x="4084237" y="5308735"/>
            <a:ext cx="78482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FD703EF-FF19-16A6-FC70-713A48A46F00}"/>
              </a:ext>
            </a:extLst>
          </p:cNvPr>
          <p:cNvGrpSpPr/>
          <p:nvPr/>
        </p:nvGrpSpPr>
        <p:grpSpPr>
          <a:xfrm>
            <a:off x="4176826" y="6018495"/>
            <a:ext cx="622266" cy="144003"/>
            <a:chOff x="267226" y="-1"/>
            <a:chExt cx="622264" cy="144002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4844E75E-B4C2-AEAB-0069-42B15CCD6FB6}"/>
                </a:ext>
              </a:extLst>
            </p:cNvPr>
            <p:cNvSpPr/>
            <p:nvPr/>
          </p:nvSpPr>
          <p:spPr>
            <a:xfrm>
              <a:off x="26722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E79DA833-F0AC-53F4-D54C-AD611314A725}"/>
                </a:ext>
              </a:extLst>
            </p:cNvPr>
            <p:cNvSpPr/>
            <p:nvPr/>
          </p:nvSpPr>
          <p:spPr>
            <a:xfrm>
              <a:off x="512572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21" name="Oval 17">
              <a:extLst>
                <a:ext uri="{FF2B5EF4-FFF2-40B4-BE49-F238E27FC236}">
                  <a16:creationId xmlns:a16="http://schemas.microsoft.com/office/drawing/2014/main" id="{E59AF5E0-DBDF-D5A0-C306-1D0A7364DB65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6D61EA-12EA-2CD4-34B3-7CEB3D01697B}"/>
              </a:ext>
            </a:extLst>
          </p:cNvPr>
          <p:cNvGrpSpPr/>
          <p:nvPr/>
        </p:nvGrpSpPr>
        <p:grpSpPr>
          <a:xfrm>
            <a:off x="480775" y="2879869"/>
            <a:ext cx="3096143" cy="3503579"/>
            <a:chOff x="480775" y="2879869"/>
            <a:chExt cx="3096143" cy="3503579"/>
          </a:xfrm>
        </p:grpSpPr>
        <p:pic>
          <p:nvPicPr>
            <p:cNvPr id="23" name="Picture 19" descr="Picture 19">
              <a:extLst>
                <a:ext uri="{FF2B5EF4-FFF2-40B4-BE49-F238E27FC236}">
                  <a16:creationId xmlns:a16="http://schemas.microsoft.com/office/drawing/2014/main" id="{249EA1AA-E740-C22B-732C-B0B66D628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361A2B34-A13A-BE80-DF93-A91AAA4BE024}"/>
                </a:ext>
              </a:extLst>
            </p:cNvPr>
            <p:cNvSpPr/>
            <p:nvPr/>
          </p:nvSpPr>
          <p:spPr>
            <a:xfrm>
              <a:off x="1316819" y="2879869"/>
              <a:ext cx="2260099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62E884-92C4-8452-14CD-6508629099FF}"/>
                </a:ext>
              </a:extLst>
            </p:cNvPr>
            <p:cNvSpPr txBox="1"/>
            <p:nvPr/>
          </p:nvSpPr>
          <p:spPr>
            <a:xfrm>
              <a:off x="1494889" y="3081650"/>
              <a:ext cx="19551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them like this? </a:t>
              </a:r>
              <a:r>
                <a:rPr lang="en-GB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remember they are all part of the ‘-at’ family?</a:t>
              </a:r>
              <a:endParaRPr lang="en-US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  <p:sp>
        <p:nvSpPr>
          <p:cNvPr id="26" name="TextBox 12">
            <a:extLst>
              <a:ext uri="{FF2B5EF4-FFF2-40B4-BE49-F238E27FC236}">
                <a16:creationId xmlns:a16="http://schemas.microsoft.com/office/drawing/2014/main" id="{688C17B0-FDE3-673E-53A2-0425A29A7155}"/>
              </a:ext>
            </a:extLst>
          </p:cNvPr>
          <p:cNvSpPr txBox="1"/>
          <p:nvPr/>
        </p:nvSpPr>
        <p:spPr>
          <a:xfrm>
            <a:off x="5830147" y="5308735"/>
            <a:ext cx="74796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68DA9505-8535-4306-201F-13F904AE7538}"/>
              </a:ext>
            </a:extLst>
          </p:cNvPr>
          <p:cNvGrpSpPr/>
          <p:nvPr/>
        </p:nvGrpSpPr>
        <p:grpSpPr>
          <a:xfrm>
            <a:off x="5899752" y="6018495"/>
            <a:ext cx="638340" cy="144003"/>
            <a:chOff x="237298" y="-1"/>
            <a:chExt cx="638338" cy="144002"/>
          </a:xfrm>
        </p:grpSpPr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B52B96D0-D80A-FC95-42D3-2DE61221234A}"/>
                </a:ext>
              </a:extLst>
            </p:cNvPr>
            <p:cNvSpPr/>
            <p:nvPr/>
          </p:nvSpPr>
          <p:spPr>
            <a:xfrm>
              <a:off x="237298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07EF25A0-80C0-C410-9E43-7151EA39630B}"/>
                </a:ext>
              </a:extLst>
            </p:cNvPr>
            <p:cNvSpPr/>
            <p:nvPr/>
          </p:nvSpPr>
          <p:spPr>
            <a:xfrm>
              <a:off x="48035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CFB80DEB-44E7-4255-231F-492E21B5B7F9}"/>
                </a:ext>
              </a:extLst>
            </p:cNvPr>
            <p:cNvSpPr/>
            <p:nvPr/>
          </p:nvSpPr>
          <p:spPr>
            <a:xfrm>
              <a:off x="735513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42ADA743-84EC-3710-69B1-1357B7BCDCF2}"/>
              </a:ext>
            </a:extLst>
          </p:cNvPr>
          <p:cNvSpPr txBox="1"/>
          <p:nvPr/>
        </p:nvSpPr>
        <p:spPr>
          <a:xfrm>
            <a:off x="7403744" y="1949691"/>
            <a:ext cx="5091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D91F4598-B46E-BE2E-1D68-50571A428D1C}"/>
              </a:ext>
            </a:extLst>
          </p:cNvPr>
          <p:cNvSpPr txBox="1"/>
          <p:nvPr/>
        </p:nvSpPr>
        <p:spPr>
          <a:xfrm>
            <a:off x="7582747" y="5308735"/>
            <a:ext cx="83933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5" name="Group 13">
            <a:extLst>
              <a:ext uri="{FF2B5EF4-FFF2-40B4-BE49-F238E27FC236}">
                <a16:creationId xmlns:a16="http://schemas.microsoft.com/office/drawing/2014/main" id="{001A4037-22D5-B844-49C7-8691153A0E21}"/>
              </a:ext>
            </a:extLst>
          </p:cNvPr>
          <p:cNvGrpSpPr/>
          <p:nvPr/>
        </p:nvGrpSpPr>
        <p:grpSpPr>
          <a:xfrm>
            <a:off x="7706247" y="6018495"/>
            <a:ext cx="662952" cy="144003"/>
            <a:chOff x="226540" y="-1"/>
            <a:chExt cx="662950" cy="144002"/>
          </a:xfrm>
        </p:grpSpPr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4E61B9DF-09B2-6BD4-F574-18AC2F941950}"/>
                </a:ext>
              </a:extLst>
            </p:cNvPr>
            <p:cNvSpPr/>
            <p:nvPr/>
          </p:nvSpPr>
          <p:spPr>
            <a:xfrm>
              <a:off x="226540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54" name="Oval 15">
              <a:extLst>
                <a:ext uri="{FF2B5EF4-FFF2-40B4-BE49-F238E27FC236}">
                  <a16:creationId xmlns:a16="http://schemas.microsoft.com/office/drawing/2014/main" id="{FCC6CC69-9996-B9DB-3535-A8A2C7967F7E}"/>
                </a:ext>
              </a:extLst>
            </p:cNvPr>
            <p:cNvSpPr/>
            <p:nvPr/>
          </p:nvSpPr>
          <p:spPr>
            <a:xfrm>
              <a:off x="50806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55" name="Oval 17">
              <a:extLst>
                <a:ext uri="{FF2B5EF4-FFF2-40B4-BE49-F238E27FC236}">
                  <a16:creationId xmlns:a16="http://schemas.microsoft.com/office/drawing/2014/main" id="{BF05EC24-632A-060F-7D2A-BD8A7D77C7A3}"/>
                </a:ext>
              </a:extLst>
            </p:cNvPr>
            <p:cNvSpPr/>
            <p:nvPr/>
          </p:nvSpPr>
          <p:spPr>
            <a:xfrm>
              <a:off x="74936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56" name="TextBox 10">
            <a:extLst>
              <a:ext uri="{FF2B5EF4-FFF2-40B4-BE49-F238E27FC236}">
                <a16:creationId xmlns:a16="http://schemas.microsoft.com/office/drawing/2014/main" id="{97C72B1D-695C-C15C-5615-F80F962510BB}"/>
              </a:ext>
            </a:extLst>
          </p:cNvPr>
          <p:cNvSpPr txBox="1"/>
          <p:nvPr/>
        </p:nvSpPr>
        <p:spPr>
          <a:xfrm>
            <a:off x="9474396" y="1949691"/>
            <a:ext cx="56682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9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11" grpId="0" animBg="1" advAuto="0"/>
      <p:bldP spid="12" grpId="0" animBg="1" advAuto="0"/>
      <p:bldP spid="26" grpId="0" animBg="1" advAuto="0"/>
      <p:bldP spid="27" grpId="0" animBg="1" advAuto="0"/>
      <p:bldP spid="32" grpId="0" animBg="1" advAuto="0"/>
      <p:bldP spid="34" grpId="0" animBg="1" advAuto="0"/>
      <p:bldP spid="35" grpId="0" animBg="1" advAuto="0"/>
      <p:bldP spid="5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16C5B86-992A-250E-21B1-46ECD1377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1634" y="574603"/>
            <a:ext cx="7945099" cy="407874"/>
          </a:xfrm>
        </p:spPr>
        <p:txBody>
          <a:bodyPr/>
          <a:lstStyle/>
          <a:p>
            <a:r>
              <a:rPr lang="en-GB" sz="2000" dirty="0">
                <a:ea typeface="Sassoon Infant 2023" panose="02000503030000020003" pitchFamily="2" charset="0"/>
              </a:rPr>
              <a:t>Picture cards for </a:t>
            </a:r>
            <a:r>
              <a:rPr lang="en-GB" sz="2000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sz="2000" dirty="0">
              <a:ea typeface="Sassoon Infant 2023" panose="0200050303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ABE1906-36C2-4B3D-8EE6-FB0E2341A9BC}"/>
              </a:ext>
            </a:extLst>
          </p:cNvPr>
          <p:cNvGraphicFramePr/>
          <p:nvPr/>
        </p:nvGraphicFramePr>
        <p:xfrm>
          <a:off x="301169" y="1748365"/>
          <a:ext cx="11586030" cy="4832048"/>
        </p:xfrm>
        <a:graphic>
          <a:graphicData uri="http://schemas.openxmlformats.org/drawingml/2006/table">
            <a:tbl>
              <a:tblPr firstRow="1" bandRow="1"/>
              <a:tblGrid>
                <a:gridCol w="231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>
                        <a:defRPr sz="36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>
                        <a:defRPr sz="36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36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6">
            <a:extLst>
              <a:ext uri="{FF2B5EF4-FFF2-40B4-BE49-F238E27FC236}">
                <a16:creationId xmlns:a16="http://schemas.microsoft.com/office/drawing/2014/main" id="{754B65F9-9834-7280-5380-FE625D6B0612}"/>
              </a:ext>
            </a:extLst>
          </p:cNvPr>
          <p:cNvGrpSpPr/>
          <p:nvPr/>
        </p:nvGrpSpPr>
        <p:grpSpPr>
          <a:xfrm>
            <a:off x="768154" y="2003002"/>
            <a:ext cx="6416286" cy="1680334"/>
            <a:chOff x="44259" y="63057"/>
            <a:chExt cx="6416284" cy="1680332"/>
          </a:xfrm>
        </p:grpSpPr>
        <p:pic>
          <p:nvPicPr>
            <p:cNvPr id="6" name="Picture 7" descr="Picture 7">
              <a:extLst>
                <a:ext uri="{FF2B5EF4-FFF2-40B4-BE49-F238E27FC236}">
                  <a16:creationId xmlns:a16="http://schemas.microsoft.com/office/drawing/2014/main" id="{28807110-1233-2E51-BB6B-02B5E93A1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59" y="187110"/>
              <a:ext cx="1459237" cy="155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8" descr="Picture 8">
              <a:extLst>
                <a:ext uri="{FF2B5EF4-FFF2-40B4-BE49-F238E27FC236}">
                  <a16:creationId xmlns:a16="http://schemas.microsoft.com/office/drawing/2014/main" id="{601F55AE-1BEF-A7BF-86EB-9FE0A0F00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9408" y="283783"/>
              <a:ext cx="2151135" cy="1396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9" descr="Picture 9">
              <a:extLst>
                <a:ext uri="{FF2B5EF4-FFF2-40B4-BE49-F238E27FC236}">
                  <a16:creationId xmlns:a16="http://schemas.microsoft.com/office/drawing/2014/main" id="{ECB8BE81-FDE5-6B07-7923-2E8B4D6A8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1199" y="63057"/>
              <a:ext cx="1459237" cy="1680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" name="Picture 2" descr="Picture 2">
            <a:extLst>
              <a:ext uri="{FF2B5EF4-FFF2-40B4-BE49-F238E27FC236}">
                <a16:creationId xmlns:a16="http://schemas.microsoft.com/office/drawing/2014/main" id="{380ED72C-C30A-01A1-A009-2E1CE9184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607" y="4480867"/>
            <a:ext cx="1899884" cy="1836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62" descr="Picture 62">
            <a:extLst>
              <a:ext uri="{FF2B5EF4-FFF2-40B4-BE49-F238E27FC236}">
                <a16:creationId xmlns:a16="http://schemas.microsoft.com/office/drawing/2014/main" id="{7044607D-7E19-8CFE-FF80-3EA8B01BD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502" y="4514284"/>
            <a:ext cx="1390780" cy="15686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traight Arrow Connector 63">
            <a:extLst>
              <a:ext uri="{FF2B5EF4-FFF2-40B4-BE49-F238E27FC236}">
                <a16:creationId xmlns:a16="http://schemas.microsoft.com/office/drawing/2014/main" id="{2ABB39A4-93F7-B039-7D0D-2C6CB784633E}"/>
              </a:ext>
            </a:extLst>
          </p:cNvPr>
          <p:cNvSpPr/>
          <p:nvPr/>
        </p:nvSpPr>
        <p:spPr>
          <a:xfrm>
            <a:off x="8803315" y="4681186"/>
            <a:ext cx="1" cy="676334"/>
          </a:xfrm>
          <a:prstGeom prst="line">
            <a:avLst/>
          </a:prstGeom>
          <a:ln w="28575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7" name="Group 70">
            <a:extLst>
              <a:ext uri="{FF2B5EF4-FFF2-40B4-BE49-F238E27FC236}">
                <a16:creationId xmlns:a16="http://schemas.microsoft.com/office/drawing/2014/main" id="{46BBD014-F909-41FA-2C9D-372F644AD5CB}"/>
              </a:ext>
            </a:extLst>
          </p:cNvPr>
          <p:cNvGrpSpPr/>
          <p:nvPr/>
        </p:nvGrpSpPr>
        <p:grpSpPr>
          <a:xfrm>
            <a:off x="9881873" y="1897275"/>
            <a:ext cx="1801306" cy="2093131"/>
            <a:chOff x="126670" y="-83735"/>
            <a:chExt cx="1801305" cy="2093130"/>
          </a:xfrm>
        </p:grpSpPr>
        <p:pic>
          <p:nvPicPr>
            <p:cNvPr id="48" name="Picture 2" descr="Picture 2">
              <a:extLst>
                <a:ext uri="{FF2B5EF4-FFF2-40B4-BE49-F238E27FC236}">
                  <a16:creationId xmlns:a16="http://schemas.microsoft.com/office/drawing/2014/main" id="{FDDD62E5-2424-1F40-351A-2EE3171C9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1302"/>
            <a:stretch>
              <a:fillRect/>
            </a:stretch>
          </p:blipFill>
          <p:spPr>
            <a:xfrm>
              <a:off x="126670" y="-83735"/>
              <a:ext cx="1801305" cy="2093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Picture 4" descr="Picture 4">
              <a:extLst>
                <a:ext uri="{FF2B5EF4-FFF2-40B4-BE49-F238E27FC236}">
                  <a16:creationId xmlns:a16="http://schemas.microsoft.com/office/drawing/2014/main" id="{65DACA77-531E-299E-C199-966B7792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2952" r="31223"/>
            <a:stretch>
              <a:fillRect/>
            </a:stretch>
          </p:blipFill>
          <p:spPr>
            <a:xfrm rot="20586453">
              <a:off x="223856" y="378196"/>
              <a:ext cx="1120078" cy="1521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" name="Picture 4" descr="Picture 4">
            <a:extLst>
              <a:ext uri="{FF2B5EF4-FFF2-40B4-BE49-F238E27FC236}">
                <a16:creationId xmlns:a16="http://schemas.microsoft.com/office/drawing/2014/main" id="{421BFE41-06EA-ECC8-E3B4-6B94B8B29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327" r="23958"/>
          <a:stretch>
            <a:fillRect/>
          </a:stretch>
        </p:blipFill>
        <p:spPr>
          <a:xfrm>
            <a:off x="7494494" y="2190113"/>
            <a:ext cx="1959314" cy="14932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10">
            <a:extLst>
              <a:ext uri="{FF2B5EF4-FFF2-40B4-BE49-F238E27FC236}">
                <a16:creationId xmlns:a16="http://schemas.microsoft.com/office/drawing/2014/main" id="{0DED32B3-1E69-9042-1FFD-71E6ED141EBC}"/>
              </a:ext>
            </a:extLst>
          </p:cNvPr>
          <p:cNvGrpSpPr/>
          <p:nvPr/>
        </p:nvGrpSpPr>
        <p:grpSpPr>
          <a:xfrm>
            <a:off x="509763" y="4277625"/>
            <a:ext cx="1951365" cy="2212797"/>
            <a:chOff x="-141514" y="61116"/>
            <a:chExt cx="1198561" cy="1359137"/>
          </a:xfrm>
        </p:grpSpPr>
        <p:pic>
          <p:nvPicPr>
            <p:cNvPr id="7" name="Picture 48" descr="Picture 48">
              <a:extLst>
                <a:ext uri="{FF2B5EF4-FFF2-40B4-BE49-F238E27FC236}">
                  <a16:creationId xmlns:a16="http://schemas.microsoft.com/office/drawing/2014/main" id="{6001F024-0048-689A-13EF-2F9EF234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41514" y="61116"/>
              <a:ext cx="835997" cy="135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Straight Arrow Connector 49">
              <a:extLst>
                <a:ext uri="{FF2B5EF4-FFF2-40B4-BE49-F238E27FC236}">
                  <a16:creationId xmlns:a16="http://schemas.microsoft.com/office/drawing/2014/main" id="{DBBD382E-F670-E186-0943-24A1CDD406DA}"/>
                </a:ext>
              </a:extLst>
            </p:cNvPr>
            <p:cNvSpPr/>
            <p:nvPr/>
          </p:nvSpPr>
          <p:spPr>
            <a:xfrm flipH="1" flipV="1">
              <a:off x="694482" y="339553"/>
              <a:ext cx="362565" cy="213699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C71BE20-8EB6-B46A-89B6-2F923468C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7304" y="4560379"/>
            <a:ext cx="2044839" cy="153578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DE59857-1248-9E23-C808-9BC624B1A4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7495" y="4514284"/>
            <a:ext cx="2098644" cy="15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144D634-36EF-C965-EC94-F4710C12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4115" y="574603"/>
            <a:ext cx="7483769" cy="365125"/>
          </a:xfrm>
        </p:spPr>
        <p:txBody>
          <a:bodyPr/>
          <a:lstStyle/>
          <a:p>
            <a:r>
              <a:rPr lang="en-GB" sz="2000" dirty="0">
                <a:ea typeface="Sassoon Infant 2023" panose="02000503030000020003" pitchFamily="2" charset="0"/>
              </a:rPr>
              <a:t>Word cards for </a:t>
            </a:r>
            <a:r>
              <a:rPr lang="en-GB" sz="2000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sz="2000" dirty="0">
              <a:ea typeface="Sassoon Infant 2023" panose="0200050303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18">
            <a:extLst>
              <a:ext uri="{FF2B5EF4-FFF2-40B4-BE49-F238E27FC236}">
                <a16:creationId xmlns:a16="http://schemas.microsoft.com/office/drawing/2014/main" id="{E04EE2EB-6DB9-2861-2438-F89CE2819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2650553"/>
              </p:ext>
            </p:extLst>
          </p:nvPr>
        </p:nvGraphicFramePr>
        <p:xfrm>
          <a:off x="372016" y="1808438"/>
          <a:ext cx="11403670" cy="4681572"/>
        </p:xfrm>
        <a:graphic>
          <a:graphicData uri="http://schemas.openxmlformats.org/drawingml/2006/table">
            <a:tbl>
              <a:tblPr firstRow="1" bandRow="1"/>
              <a:tblGrid>
                <a:gridCol w="228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cat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nag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tag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5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CC36A0-4F46-3EBB-BB33-9DB16E9636F4}"/>
              </a:ext>
            </a:extLst>
          </p:cNvPr>
          <p:cNvSpPr txBox="1">
            <a:spLocks/>
          </p:cNvSpPr>
          <p:nvPr/>
        </p:nvSpPr>
        <p:spPr>
          <a:xfrm>
            <a:off x="2151232" y="5744682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Can you add any of your own words to the piles?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5B58171-1530-AEC9-0BC1-9B485FBDD993}"/>
              </a:ext>
            </a:extLst>
          </p:cNvPr>
          <p:cNvSpPr txBox="1">
            <a:spLocks/>
          </p:cNvSpPr>
          <p:nvPr/>
        </p:nvSpPr>
        <p:spPr>
          <a:xfrm>
            <a:off x="1758693" y="6100700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When they have been sorted, see how fast you can read them.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0880EE-D12F-2768-0DF6-ED33D22BD750}"/>
              </a:ext>
            </a:extLst>
          </p:cNvPr>
          <p:cNvGrpSpPr/>
          <p:nvPr/>
        </p:nvGrpSpPr>
        <p:grpSpPr>
          <a:xfrm>
            <a:off x="1008299" y="1866621"/>
            <a:ext cx="10175402" cy="3561900"/>
            <a:chOff x="923517" y="1785632"/>
            <a:chExt cx="10175402" cy="35619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B6BAB3B-7C16-FB0C-9F5D-5CB96677445F}"/>
                </a:ext>
              </a:extLst>
            </p:cNvPr>
            <p:cNvGrpSpPr/>
            <p:nvPr/>
          </p:nvGrpSpPr>
          <p:grpSpPr>
            <a:xfrm>
              <a:off x="923517" y="1785632"/>
              <a:ext cx="10175402" cy="3561900"/>
              <a:chOff x="923517" y="1785632"/>
              <a:chExt cx="10175402" cy="3561900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54947FB-CD1E-AFF5-D4F1-67E2A8E010B3}"/>
                  </a:ext>
                </a:extLst>
              </p:cNvPr>
              <p:cNvSpPr/>
              <p:nvPr/>
            </p:nvSpPr>
            <p:spPr>
              <a:xfrm>
                <a:off x="923517" y="1785632"/>
                <a:ext cx="4581154" cy="3558451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975EAC52-A439-D5DB-CA6C-56B32C5948FE}"/>
                  </a:ext>
                </a:extLst>
              </p:cNvPr>
              <p:cNvSpPr/>
              <p:nvPr/>
            </p:nvSpPr>
            <p:spPr>
              <a:xfrm>
                <a:off x="6517765" y="1789081"/>
                <a:ext cx="4581154" cy="3558451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rgbClr val="7957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7957D5"/>
                  </a:solidFill>
                  <a:latin typeface="Muli" pitchFamily="2" charset="77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8DB50-3F61-D43F-B26D-961C3EFDB616}"/>
                  </a:ext>
                </a:extLst>
              </p:cNvPr>
              <p:cNvSpPr txBox="1"/>
              <p:nvPr/>
            </p:nvSpPr>
            <p:spPr>
              <a:xfrm>
                <a:off x="2742650" y="2015127"/>
                <a:ext cx="942887" cy="584775"/>
              </a:xfrm>
              <a:prstGeom prst="rect">
                <a:avLst/>
              </a:prstGeom>
              <a:noFill/>
              <a:ln w="50800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FF3760"/>
                    </a:solidFill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‘-at’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9A08BB-8086-2FFE-F606-EDCB6058EFF4}"/>
                  </a:ext>
                </a:extLst>
              </p:cNvPr>
              <p:cNvSpPr txBox="1"/>
              <p:nvPr/>
            </p:nvSpPr>
            <p:spPr>
              <a:xfrm>
                <a:off x="8276121" y="2015127"/>
                <a:ext cx="1064441" cy="584775"/>
              </a:xfrm>
              <a:prstGeom prst="rect">
                <a:avLst/>
              </a:prstGeom>
              <a:noFill/>
              <a:ln w="508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7957D5"/>
                    </a:solidFill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‘-ag’</a:t>
                </a:r>
              </a:p>
            </p:txBody>
          </p:sp>
        </p:grpSp>
        <p:pic>
          <p:nvPicPr>
            <p:cNvPr id="22" name="Picture 2" descr="Picture 2">
              <a:extLst>
                <a:ext uri="{FF2B5EF4-FFF2-40B4-BE49-F238E27FC236}">
                  <a16:creationId xmlns:a16="http://schemas.microsoft.com/office/drawing/2014/main" id="{B338D3C1-801D-3441-6DBD-99BD79CF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3814" y="4457473"/>
              <a:ext cx="605080" cy="5847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Picture 8" descr="Picture 8">
              <a:extLst>
                <a:ext uri="{FF2B5EF4-FFF2-40B4-BE49-F238E27FC236}">
                  <a16:creationId xmlns:a16="http://schemas.microsoft.com/office/drawing/2014/main" id="{277CD0A1-BEE0-CD56-794F-BEDE5029E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3542" y="4457474"/>
              <a:ext cx="900742" cy="584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51A4A3-7016-116C-E752-D140FC603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403150"/>
            <a:ext cx="6246528" cy="320675"/>
          </a:xfrm>
        </p:spPr>
        <p:txBody>
          <a:bodyPr/>
          <a:lstStyle/>
          <a:p>
            <a:r>
              <a:rPr lang="en-US" sz="2400" dirty="0"/>
              <a:t>Sorting Mat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6B9FD5B-FB29-0147-8FBC-9139026A5A03}"/>
              </a:ext>
            </a:extLst>
          </p:cNvPr>
          <p:cNvSpPr txBox="1">
            <a:spLocks/>
          </p:cNvSpPr>
          <p:nvPr/>
        </p:nvSpPr>
        <p:spPr>
          <a:xfrm>
            <a:off x="2151234" y="799151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Place the words onto the correct word family.</a:t>
            </a:r>
          </a:p>
        </p:txBody>
      </p:sp>
    </p:spTree>
    <p:extLst>
      <p:ext uri="{BB962C8B-B14F-4D97-AF65-F5344CB8AC3E}">
        <p14:creationId xmlns:p14="http://schemas.microsoft.com/office/powerpoint/2010/main" val="351756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grpSp>
        <p:nvGrpSpPr>
          <p:cNvPr id="18" name="Group 26">
            <a:extLst>
              <a:ext uri="{FF2B5EF4-FFF2-40B4-BE49-F238E27FC236}">
                <a16:creationId xmlns:a16="http://schemas.microsoft.com/office/drawing/2014/main" id="{F7E9514D-BA4E-56F6-41F0-3D5DEB8AE58A}"/>
              </a:ext>
            </a:extLst>
          </p:cNvPr>
          <p:cNvGrpSpPr/>
          <p:nvPr/>
        </p:nvGrpSpPr>
        <p:grpSpPr>
          <a:xfrm>
            <a:off x="5095636" y="2089143"/>
            <a:ext cx="6326703" cy="4177578"/>
            <a:chOff x="65393" y="0"/>
            <a:chExt cx="6326700" cy="4177576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6BFCC6D5-0F74-F233-5C6A-113E361D8D5D}"/>
                </a:ext>
              </a:extLst>
            </p:cNvPr>
            <p:cNvSpPr txBox="1"/>
            <p:nvPr/>
          </p:nvSpPr>
          <p:spPr>
            <a:xfrm>
              <a:off x="2301005" y="0"/>
              <a:ext cx="50109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k</a:t>
              </a:r>
            </a:p>
          </p:txBody>
        </p: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001A1FD8-FB67-1E73-F5BB-F152B63C08CC}"/>
                </a:ext>
              </a:extLst>
            </p:cNvPr>
            <p:cNvSpPr txBox="1"/>
            <p:nvPr/>
          </p:nvSpPr>
          <p:spPr>
            <a:xfrm>
              <a:off x="3537208" y="1006977"/>
              <a:ext cx="48506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</a:t>
              </a:r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635676AC-021D-7970-628F-8AD78141CBD5}"/>
                </a:ext>
              </a:extLst>
            </p:cNvPr>
            <p:cNvSpPr txBox="1"/>
            <p:nvPr/>
          </p:nvSpPr>
          <p:spPr>
            <a:xfrm>
              <a:off x="5908628" y="1006977"/>
              <a:ext cx="483465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o</a:t>
              </a:r>
            </a:p>
          </p:txBody>
        </p: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2DB19F9F-7DC9-5D36-029A-FC0332DFADE9}"/>
                </a:ext>
              </a:extLst>
            </p:cNvPr>
            <p:cNvSpPr txBox="1"/>
            <p:nvPr/>
          </p:nvSpPr>
          <p:spPr>
            <a:xfrm>
              <a:off x="65393" y="2013953"/>
              <a:ext cx="35682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</a:t>
              </a: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858D8C9F-4281-E6CC-B1C9-B92C6E649BD2}"/>
                </a:ext>
              </a:extLst>
            </p:cNvPr>
            <p:cNvSpPr txBox="1"/>
            <p:nvPr/>
          </p:nvSpPr>
          <p:spPr>
            <a:xfrm>
              <a:off x="2299436" y="2013953"/>
              <a:ext cx="483465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g</a:t>
              </a:r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30E3A9F5-FB5E-698F-2766-12F0A375D509}"/>
                </a:ext>
              </a:extLst>
            </p:cNvPr>
            <p:cNvSpPr txBox="1"/>
            <p:nvPr/>
          </p:nvSpPr>
          <p:spPr>
            <a:xfrm>
              <a:off x="4795854" y="2013953"/>
              <a:ext cx="48987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u</a:t>
              </a:r>
            </a:p>
          </p:txBody>
        </p:sp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61F179D5-1FE6-13D4-DDC6-0620CB176692}"/>
                </a:ext>
              </a:extLst>
            </p:cNvPr>
            <p:cNvSpPr txBox="1"/>
            <p:nvPr/>
          </p:nvSpPr>
          <p:spPr>
            <a:xfrm>
              <a:off x="1232313" y="3254248"/>
              <a:ext cx="48506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b</a:t>
              </a:r>
            </a:p>
          </p:txBody>
        </p:sp>
      </p:grpSp>
      <p:grpSp>
        <p:nvGrpSpPr>
          <p:cNvPr id="30" name="Group 25">
            <a:extLst>
              <a:ext uri="{FF2B5EF4-FFF2-40B4-BE49-F238E27FC236}">
                <a16:creationId xmlns:a16="http://schemas.microsoft.com/office/drawing/2014/main" id="{464EA523-0FA4-38AD-0DAE-FB7DDE9E8712}"/>
              </a:ext>
            </a:extLst>
          </p:cNvPr>
          <p:cNvGrpSpPr/>
          <p:nvPr/>
        </p:nvGrpSpPr>
        <p:grpSpPr>
          <a:xfrm>
            <a:off x="5071236" y="2089143"/>
            <a:ext cx="6513808" cy="4177578"/>
            <a:chOff x="40603" y="0"/>
            <a:chExt cx="6513807" cy="4177576"/>
          </a:xfrm>
        </p:grpSpPr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CC57CFCC-7D00-E756-CFFA-5387AC9A7488}"/>
                </a:ext>
              </a:extLst>
            </p:cNvPr>
            <p:cNvSpPr txBox="1"/>
            <p:nvPr/>
          </p:nvSpPr>
          <p:spPr>
            <a:xfrm>
              <a:off x="40603" y="0"/>
              <a:ext cx="409726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</a:t>
              </a: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298574CD-B287-49DB-FCD9-11F720B4DFA6}"/>
                </a:ext>
              </a:extLst>
            </p:cNvPr>
            <p:cNvSpPr txBox="1"/>
            <p:nvPr/>
          </p:nvSpPr>
          <p:spPr>
            <a:xfrm>
              <a:off x="4860386" y="0"/>
              <a:ext cx="360033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r</a:t>
              </a: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CE3BDDBA-3881-5FDD-47DC-5A8EBDD4F195}"/>
                </a:ext>
              </a:extLst>
            </p:cNvPr>
            <p:cNvSpPr txBox="1"/>
            <p:nvPr/>
          </p:nvSpPr>
          <p:spPr>
            <a:xfrm>
              <a:off x="1231924" y="1011454"/>
              <a:ext cx="33117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f</a:t>
              </a:r>
            </a:p>
          </p:txBody>
        </p:sp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AA294AB1-B95E-5F05-B40C-7827552A39BA}"/>
                </a:ext>
              </a:extLst>
            </p:cNvPr>
            <p:cNvSpPr txBox="1"/>
            <p:nvPr/>
          </p:nvSpPr>
          <p:spPr>
            <a:xfrm>
              <a:off x="3571021" y="3254248"/>
              <a:ext cx="493082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n</a:t>
              </a:r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4913A03C-16D3-2C34-8837-6727E2DA41DD}"/>
                </a:ext>
              </a:extLst>
            </p:cNvPr>
            <p:cNvSpPr txBox="1"/>
            <p:nvPr/>
          </p:nvSpPr>
          <p:spPr>
            <a:xfrm>
              <a:off x="5865762" y="3254248"/>
              <a:ext cx="688648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m</a:t>
              </a:r>
            </a:p>
          </p:txBody>
        </p:sp>
      </p:grpSp>
      <p:sp>
        <p:nvSpPr>
          <p:cNvPr id="41" name="Doughnut 13">
            <a:extLst>
              <a:ext uri="{FF2B5EF4-FFF2-40B4-BE49-F238E27FC236}">
                <a16:creationId xmlns:a16="http://schemas.microsoft.com/office/drawing/2014/main" id="{DA6115D4-42EC-A385-AA94-A3CB5C187B71}"/>
              </a:ext>
            </a:extLst>
          </p:cNvPr>
          <p:cNvSpPr/>
          <p:nvPr/>
        </p:nvSpPr>
        <p:spPr>
          <a:xfrm>
            <a:off x="4858574" y="2184470"/>
            <a:ext cx="828001" cy="82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75" y="10800"/>
                </a:moveTo>
                <a:cubicBezTo>
                  <a:pt x="875" y="16282"/>
                  <a:pt x="5318" y="20725"/>
                  <a:pt x="10800" y="20725"/>
                </a:cubicBezTo>
                <a:cubicBezTo>
                  <a:pt x="16282" y="20725"/>
                  <a:pt x="20725" y="16282"/>
                  <a:pt x="20725" y="10800"/>
                </a:cubicBezTo>
                <a:cubicBezTo>
                  <a:pt x="20725" y="5318"/>
                  <a:pt x="16282" y="875"/>
                  <a:pt x="10800" y="875"/>
                </a:cubicBezTo>
                <a:cubicBezTo>
                  <a:pt x="5318" y="875"/>
                  <a:pt x="875" y="5318"/>
                  <a:pt x="875" y="1080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376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2" name="Doughnut 19">
            <a:extLst>
              <a:ext uri="{FF2B5EF4-FFF2-40B4-BE49-F238E27FC236}">
                <a16:creationId xmlns:a16="http://schemas.microsoft.com/office/drawing/2014/main" id="{E00919D2-08BB-26DF-A699-FB15CA9A29E2}"/>
              </a:ext>
            </a:extLst>
          </p:cNvPr>
          <p:cNvSpPr/>
          <p:nvPr/>
        </p:nvSpPr>
        <p:spPr>
          <a:xfrm>
            <a:off x="6026419" y="3108394"/>
            <a:ext cx="828002" cy="82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75" y="10800"/>
                </a:moveTo>
                <a:cubicBezTo>
                  <a:pt x="875" y="16282"/>
                  <a:pt x="5318" y="20725"/>
                  <a:pt x="10800" y="20725"/>
                </a:cubicBezTo>
                <a:cubicBezTo>
                  <a:pt x="16282" y="20725"/>
                  <a:pt x="20725" y="16282"/>
                  <a:pt x="20725" y="10800"/>
                </a:cubicBezTo>
                <a:cubicBezTo>
                  <a:pt x="20725" y="5318"/>
                  <a:pt x="16282" y="875"/>
                  <a:pt x="10800" y="875"/>
                </a:cubicBezTo>
                <a:cubicBezTo>
                  <a:pt x="5318" y="875"/>
                  <a:pt x="875" y="5318"/>
                  <a:pt x="875" y="1080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376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3" name="Doughnut 21">
            <a:extLst>
              <a:ext uri="{FF2B5EF4-FFF2-40B4-BE49-F238E27FC236}">
                <a16:creationId xmlns:a16="http://schemas.microsoft.com/office/drawing/2014/main" id="{4B50E969-8071-5C5F-C32B-CBD3C850B521}"/>
              </a:ext>
            </a:extLst>
          </p:cNvPr>
          <p:cNvSpPr/>
          <p:nvPr/>
        </p:nvSpPr>
        <p:spPr>
          <a:xfrm>
            <a:off x="8434195" y="5438720"/>
            <a:ext cx="828001" cy="82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75" y="10800"/>
                </a:moveTo>
                <a:cubicBezTo>
                  <a:pt x="875" y="16282"/>
                  <a:pt x="5318" y="20725"/>
                  <a:pt x="10800" y="20725"/>
                </a:cubicBezTo>
                <a:cubicBezTo>
                  <a:pt x="16282" y="20725"/>
                  <a:pt x="20725" y="16282"/>
                  <a:pt x="20725" y="10800"/>
                </a:cubicBezTo>
                <a:cubicBezTo>
                  <a:pt x="20725" y="5318"/>
                  <a:pt x="16282" y="875"/>
                  <a:pt x="10800" y="875"/>
                </a:cubicBezTo>
                <a:cubicBezTo>
                  <a:pt x="5318" y="875"/>
                  <a:pt x="875" y="5318"/>
                  <a:pt x="875" y="1080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376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4" name="Doughnut 29">
            <a:extLst>
              <a:ext uri="{FF2B5EF4-FFF2-40B4-BE49-F238E27FC236}">
                <a16:creationId xmlns:a16="http://schemas.microsoft.com/office/drawing/2014/main" id="{5B4E8D18-79BB-1045-8C48-75C4D7F72487}"/>
              </a:ext>
            </a:extLst>
          </p:cNvPr>
          <p:cNvSpPr/>
          <p:nvPr/>
        </p:nvSpPr>
        <p:spPr>
          <a:xfrm>
            <a:off x="10826719" y="5438720"/>
            <a:ext cx="828001" cy="82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75" y="10800"/>
                </a:moveTo>
                <a:cubicBezTo>
                  <a:pt x="875" y="16282"/>
                  <a:pt x="5318" y="20725"/>
                  <a:pt x="10800" y="20725"/>
                </a:cubicBezTo>
                <a:cubicBezTo>
                  <a:pt x="16282" y="20725"/>
                  <a:pt x="20725" y="16282"/>
                  <a:pt x="20725" y="10800"/>
                </a:cubicBezTo>
                <a:cubicBezTo>
                  <a:pt x="20725" y="5318"/>
                  <a:pt x="16282" y="875"/>
                  <a:pt x="10800" y="875"/>
                </a:cubicBezTo>
                <a:cubicBezTo>
                  <a:pt x="5318" y="875"/>
                  <a:pt x="875" y="5318"/>
                  <a:pt x="875" y="1080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376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5" name="Doughnut 30">
            <a:extLst>
              <a:ext uri="{FF2B5EF4-FFF2-40B4-BE49-F238E27FC236}">
                <a16:creationId xmlns:a16="http://schemas.microsoft.com/office/drawing/2014/main" id="{5B7E4D8D-0672-32A7-6E43-1B7B1B7208A2}"/>
              </a:ext>
            </a:extLst>
          </p:cNvPr>
          <p:cNvSpPr/>
          <p:nvPr/>
        </p:nvSpPr>
        <p:spPr>
          <a:xfrm>
            <a:off x="9657035" y="2159494"/>
            <a:ext cx="828001" cy="82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75" y="10800"/>
                </a:moveTo>
                <a:cubicBezTo>
                  <a:pt x="875" y="16282"/>
                  <a:pt x="5318" y="20725"/>
                  <a:pt x="10800" y="20725"/>
                </a:cubicBezTo>
                <a:cubicBezTo>
                  <a:pt x="16282" y="20725"/>
                  <a:pt x="20725" y="16282"/>
                  <a:pt x="20725" y="10800"/>
                </a:cubicBezTo>
                <a:cubicBezTo>
                  <a:pt x="20725" y="5318"/>
                  <a:pt x="16282" y="875"/>
                  <a:pt x="10800" y="875"/>
                </a:cubicBezTo>
                <a:cubicBezTo>
                  <a:pt x="5318" y="875"/>
                  <a:pt x="875" y="5318"/>
                  <a:pt x="875" y="1080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376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D1BB94-6B02-AABD-439F-0A4CBBA2D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sound do these letters make?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4535801D-C943-4550-A6F5-EEDF4A84EC18}"/>
              </a:ext>
            </a:extLst>
          </p:cNvPr>
          <p:cNvSpPr txBox="1"/>
          <p:nvPr/>
        </p:nvSpPr>
        <p:spPr>
          <a:xfrm>
            <a:off x="1726175" y="3694574"/>
            <a:ext cx="21500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16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Some sounds are long and stretched out. </a:t>
            </a:r>
          </a:p>
        </p:txBody>
      </p:sp>
      <p:pic>
        <p:nvPicPr>
          <p:cNvPr id="11" name="Picture 18" descr="Picture 18">
            <a:extLst>
              <a:ext uri="{FF2B5EF4-FFF2-40B4-BE49-F238E27FC236}">
                <a16:creationId xmlns:a16="http://schemas.microsoft.com/office/drawing/2014/main" id="{0311B537-9037-D94E-BEC3-8DCB8DF25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55" y="4632206"/>
            <a:ext cx="1256783" cy="18000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487AA6FA-8483-4E82-C614-1EEB8435E2C0}"/>
              </a:ext>
            </a:extLst>
          </p:cNvPr>
          <p:cNvSpPr/>
          <p:nvPr/>
        </p:nvSpPr>
        <p:spPr>
          <a:xfrm>
            <a:off x="1549973" y="3557781"/>
            <a:ext cx="2463492" cy="923333"/>
          </a:xfrm>
          <a:prstGeom prst="wedgeRoundRectCallout">
            <a:avLst>
              <a:gd name="adj1" fmla="val -36319"/>
              <a:gd name="adj2" fmla="val 83424"/>
              <a:gd name="adj3" fmla="val 16667"/>
            </a:avLst>
          </a:prstGeom>
          <a:noFill/>
          <a:ln w="38100">
            <a:solidFill>
              <a:srgbClr val="7957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47" name="Group 33">
            <a:extLst>
              <a:ext uri="{FF2B5EF4-FFF2-40B4-BE49-F238E27FC236}">
                <a16:creationId xmlns:a16="http://schemas.microsoft.com/office/drawing/2014/main" id="{A9EF250A-3818-AFFE-87B9-C4B7755D6945}"/>
              </a:ext>
            </a:extLst>
          </p:cNvPr>
          <p:cNvGrpSpPr/>
          <p:nvPr/>
        </p:nvGrpSpPr>
        <p:grpSpPr>
          <a:xfrm>
            <a:off x="4860048" y="2114562"/>
            <a:ext cx="6724996" cy="4074362"/>
            <a:chOff x="28214" y="-9236"/>
            <a:chExt cx="6724995" cy="4074361"/>
          </a:xfrm>
        </p:grpSpPr>
        <p:sp>
          <p:nvSpPr>
            <p:cNvPr id="48" name="Doughnut 13">
              <a:extLst>
                <a:ext uri="{FF2B5EF4-FFF2-40B4-BE49-F238E27FC236}">
                  <a16:creationId xmlns:a16="http://schemas.microsoft.com/office/drawing/2014/main" id="{E4D258BA-E816-98BC-CD5D-7F36BE9DBFB7}"/>
                </a:ext>
              </a:extLst>
            </p:cNvPr>
            <p:cNvSpPr/>
            <p:nvPr/>
          </p:nvSpPr>
          <p:spPr>
            <a:xfrm>
              <a:off x="28214" y="2026961"/>
              <a:ext cx="828001" cy="8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75" y="10800"/>
                  </a:moveTo>
                  <a:cubicBezTo>
                    <a:pt x="875" y="16282"/>
                    <a:pt x="5318" y="20725"/>
                    <a:pt x="10800" y="20725"/>
                  </a:cubicBezTo>
                  <a:cubicBezTo>
                    <a:pt x="16282" y="20725"/>
                    <a:pt x="20725" y="16282"/>
                    <a:pt x="20725" y="10800"/>
                  </a:cubicBezTo>
                  <a:cubicBezTo>
                    <a:pt x="20725" y="5318"/>
                    <a:pt x="16282" y="875"/>
                    <a:pt x="10800" y="875"/>
                  </a:cubicBezTo>
                  <a:cubicBezTo>
                    <a:pt x="5318" y="875"/>
                    <a:pt x="875" y="5318"/>
                    <a:pt x="875" y="1080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37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9" name="Doughnut 19">
              <a:extLst>
                <a:ext uri="{FF2B5EF4-FFF2-40B4-BE49-F238E27FC236}">
                  <a16:creationId xmlns:a16="http://schemas.microsoft.com/office/drawing/2014/main" id="{5276F64A-22E2-71AB-6410-33ED60333BC3}"/>
                </a:ext>
              </a:extLst>
            </p:cNvPr>
            <p:cNvSpPr/>
            <p:nvPr/>
          </p:nvSpPr>
          <p:spPr>
            <a:xfrm>
              <a:off x="1237758" y="3237124"/>
              <a:ext cx="828001" cy="8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75" y="10800"/>
                  </a:moveTo>
                  <a:cubicBezTo>
                    <a:pt x="875" y="16282"/>
                    <a:pt x="5318" y="20725"/>
                    <a:pt x="10800" y="20725"/>
                  </a:cubicBezTo>
                  <a:cubicBezTo>
                    <a:pt x="16282" y="20725"/>
                    <a:pt x="20725" y="16282"/>
                    <a:pt x="20725" y="10800"/>
                  </a:cubicBezTo>
                  <a:cubicBezTo>
                    <a:pt x="20725" y="5318"/>
                    <a:pt x="16282" y="875"/>
                    <a:pt x="10800" y="875"/>
                  </a:cubicBezTo>
                  <a:cubicBezTo>
                    <a:pt x="5318" y="875"/>
                    <a:pt x="875" y="5318"/>
                    <a:pt x="875" y="1080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37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0" name="Doughnut 21">
              <a:extLst>
                <a:ext uri="{FF2B5EF4-FFF2-40B4-BE49-F238E27FC236}">
                  <a16:creationId xmlns:a16="http://schemas.microsoft.com/office/drawing/2014/main" id="{E4EF71DB-C351-9F51-6B91-251C89A2E82F}"/>
                </a:ext>
              </a:extLst>
            </p:cNvPr>
            <p:cNvSpPr/>
            <p:nvPr/>
          </p:nvSpPr>
          <p:spPr>
            <a:xfrm>
              <a:off x="2325070" y="2168612"/>
              <a:ext cx="828001" cy="8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75" y="10800"/>
                  </a:moveTo>
                  <a:cubicBezTo>
                    <a:pt x="875" y="16282"/>
                    <a:pt x="5318" y="20725"/>
                    <a:pt x="10800" y="20725"/>
                  </a:cubicBezTo>
                  <a:cubicBezTo>
                    <a:pt x="16282" y="20725"/>
                    <a:pt x="20725" y="16282"/>
                    <a:pt x="20725" y="10800"/>
                  </a:cubicBezTo>
                  <a:cubicBezTo>
                    <a:pt x="20725" y="5318"/>
                    <a:pt x="16282" y="875"/>
                    <a:pt x="10800" y="875"/>
                  </a:cubicBezTo>
                  <a:cubicBezTo>
                    <a:pt x="5318" y="875"/>
                    <a:pt x="875" y="5318"/>
                    <a:pt x="875" y="1080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37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1" name="Doughnut 29">
              <a:extLst>
                <a:ext uri="{FF2B5EF4-FFF2-40B4-BE49-F238E27FC236}">
                  <a16:creationId xmlns:a16="http://schemas.microsoft.com/office/drawing/2014/main" id="{9612C7FB-780E-27F1-43DE-2EE2C93A8E38}"/>
                </a:ext>
              </a:extLst>
            </p:cNvPr>
            <p:cNvSpPr/>
            <p:nvPr/>
          </p:nvSpPr>
          <p:spPr>
            <a:xfrm>
              <a:off x="4825200" y="2073039"/>
              <a:ext cx="828001" cy="8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75" y="10800"/>
                  </a:moveTo>
                  <a:cubicBezTo>
                    <a:pt x="875" y="16282"/>
                    <a:pt x="5318" y="20725"/>
                    <a:pt x="10800" y="20725"/>
                  </a:cubicBezTo>
                  <a:cubicBezTo>
                    <a:pt x="16282" y="20725"/>
                    <a:pt x="20725" y="16282"/>
                    <a:pt x="20725" y="10800"/>
                  </a:cubicBezTo>
                  <a:cubicBezTo>
                    <a:pt x="20725" y="5318"/>
                    <a:pt x="16282" y="875"/>
                    <a:pt x="10800" y="875"/>
                  </a:cubicBezTo>
                  <a:cubicBezTo>
                    <a:pt x="5318" y="875"/>
                    <a:pt x="875" y="5318"/>
                    <a:pt x="875" y="1080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37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2" name="Doughnut 30">
              <a:extLst>
                <a:ext uri="{FF2B5EF4-FFF2-40B4-BE49-F238E27FC236}">
                  <a16:creationId xmlns:a16="http://schemas.microsoft.com/office/drawing/2014/main" id="{1B87B70C-914E-D0CD-CD78-E647DDF81D2E}"/>
                </a:ext>
              </a:extLst>
            </p:cNvPr>
            <p:cNvSpPr/>
            <p:nvPr/>
          </p:nvSpPr>
          <p:spPr>
            <a:xfrm>
              <a:off x="2325070" y="-9236"/>
              <a:ext cx="828001" cy="8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75" y="10800"/>
                  </a:moveTo>
                  <a:cubicBezTo>
                    <a:pt x="875" y="16282"/>
                    <a:pt x="5318" y="20725"/>
                    <a:pt x="10800" y="20725"/>
                  </a:cubicBezTo>
                  <a:cubicBezTo>
                    <a:pt x="16282" y="20725"/>
                    <a:pt x="20725" y="16282"/>
                    <a:pt x="20725" y="10800"/>
                  </a:cubicBezTo>
                  <a:cubicBezTo>
                    <a:pt x="20725" y="5318"/>
                    <a:pt x="16282" y="875"/>
                    <a:pt x="10800" y="875"/>
                  </a:cubicBezTo>
                  <a:cubicBezTo>
                    <a:pt x="5318" y="875"/>
                    <a:pt x="875" y="5318"/>
                    <a:pt x="875" y="1080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37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3" name="Doughnut 31">
              <a:extLst>
                <a:ext uri="{FF2B5EF4-FFF2-40B4-BE49-F238E27FC236}">
                  <a16:creationId xmlns:a16="http://schemas.microsoft.com/office/drawing/2014/main" id="{275094E0-7DAC-253D-B2F3-1D818AB65A6F}"/>
                </a:ext>
              </a:extLst>
            </p:cNvPr>
            <p:cNvSpPr/>
            <p:nvPr/>
          </p:nvSpPr>
          <p:spPr>
            <a:xfrm>
              <a:off x="3564150" y="1067649"/>
              <a:ext cx="828001" cy="8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75" y="10800"/>
                  </a:moveTo>
                  <a:cubicBezTo>
                    <a:pt x="875" y="16282"/>
                    <a:pt x="5318" y="20725"/>
                    <a:pt x="10800" y="20725"/>
                  </a:cubicBezTo>
                  <a:cubicBezTo>
                    <a:pt x="16282" y="20725"/>
                    <a:pt x="20725" y="16282"/>
                    <a:pt x="20725" y="10800"/>
                  </a:cubicBezTo>
                  <a:cubicBezTo>
                    <a:pt x="20725" y="5318"/>
                    <a:pt x="16282" y="875"/>
                    <a:pt x="10800" y="875"/>
                  </a:cubicBezTo>
                  <a:cubicBezTo>
                    <a:pt x="5318" y="875"/>
                    <a:pt x="875" y="5318"/>
                    <a:pt x="875" y="1080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37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4" name="Doughnut 32">
              <a:extLst>
                <a:ext uri="{FF2B5EF4-FFF2-40B4-BE49-F238E27FC236}">
                  <a16:creationId xmlns:a16="http://schemas.microsoft.com/office/drawing/2014/main" id="{6961D1B9-5B6B-203A-7E1C-BBE5A271B10F}"/>
                </a:ext>
              </a:extLst>
            </p:cNvPr>
            <p:cNvSpPr/>
            <p:nvPr/>
          </p:nvSpPr>
          <p:spPr>
            <a:xfrm>
              <a:off x="5925208" y="1067649"/>
              <a:ext cx="828001" cy="8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75" y="10800"/>
                  </a:moveTo>
                  <a:cubicBezTo>
                    <a:pt x="875" y="16282"/>
                    <a:pt x="5318" y="20725"/>
                    <a:pt x="10800" y="20725"/>
                  </a:cubicBezTo>
                  <a:cubicBezTo>
                    <a:pt x="16282" y="20725"/>
                    <a:pt x="20725" y="16282"/>
                    <a:pt x="20725" y="10800"/>
                  </a:cubicBezTo>
                  <a:cubicBezTo>
                    <a:pt x="20725" y="5318"/>
                    <a:pt x="16282" y="875"/>
                    <a:pt x="10800" y="875"/>
                  </a:cubicBezTo>
                  <a:cubicBezTo>
                    <a:pt x="5318" y="875"/>
                    <a:pt x="875" y="5318"/>
                    <a:pt x="875" y="1080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37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0C4FE46-E7BD-9AE3-88A2-4D6EDD6C71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sound do these letters make?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906DED23-2844-DB60-C689-81BFC6F33C60}"/>
              </a:ext>
            </a:extLst>
          </p:cNvPr>
          <p:cNvSpPr txBox="1"/>
          <p:nvPr/>
        </p:nvSpPr>
        <p:spPr>
          <a:xfrm>
            <a:off x="1736115" y="3694574"/>
            <a:ext cx="189444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16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Other sounds are short and crisp.</a:t>
            </a:r>
          </a:p>
        </p:txBody>
      </p:sp>
      <p:pic>
        <p:nvPicPr>
          <p:cNvPr id="32" name="Picture 18" descr="Picture 18">
            <a:extLst>
              <a:ext uri="{FF2B5EF4-FFF2-40B4-BE49-F238E27FC236}">
                <a16:creationId xmlns:a16="http://schemas.microsoft.com/office/drawing/2014/main" id="{E62CC539-A215-E2D5-1075-C9FF318C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55" y="4632206"/>
            <a:ext cx="1256783" cy="18000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AF8D265F-6F83-7E5E-BD56-554C22D44923}"/>
              </a:ext>
            </a:extLst>
          </p:cNvPr>
          <p:cNvSpPr/>
          <p:nvPr/>
        </p:nvSpPr>
        <p:spPr>
          <a:xfrm>
            <a:off x="1549973" y="3557781"/>
            <a:ext cx="2230610" cy="923333"/>
          </a:xfrm>
          <a:prstGeom prst="wedgeRoundRectCallout">
            <a:avLst>
              <a:gd name="adj1" fmla="val -36319"/>
              <a:gd name="adj2" fmla="val 83424"/>
              <a:gd name="adj3" fmla="val 16667"/>
            </a:avLst>
          </a:prstGeom>
          <a:noFill/>
          <a:ln w="38100">
            <a:solidFill>
              <a:srgbClr val="7957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6">
            <a:extLst>
              <a:ext uri="{FF2B5EF4-FFF2-40B4-BE49-F238E27FC236}">
                <a16:creationId xmlns:a16="http://schemas.microsoft.com/office/drawing/2014/main" id="{172BEF14-FD81-46FF-C8EA-4EDF3E75BAD9}"/>
              </a:ext>
            </a:extLst>
          </p:cNvPr>
          <p:cNvGrpSpPr/>
          <p:nvPr/>
        </p:nvGrpSpPr>
        <p:grpSpPr>
          <a:xfrm>
            <a:off x="5095636" y="2089143"/>
            <a:ext cx="6326703" cy="4177578"/>
            <a:chOff x="65393" y="0"/>
            <a:chExt cx="6326700" cy="4177576"/>
          </a:xfrm>
        </p:grpSpPr>
        <p:sp>
          <p:nvSpPr>
            <p:cNvPr id="35" name="Rectangle 7">
              <a:extLst>
                <a:ext uri="{FF2B5EF4-FFF2-40B4-BE49-F238E27FC236}">
                  <a16:creationId xmlns:a16="http://schemas.microsoft.com/office/drawing/2014/main" id="{FD41F019-1352-8FE6-BE56-1CACD0AD55F4}"/>
                </a:ext>
              </a:extLst>
            </p:cNvPr>
            <p:cNvSpPr txBox="1"/>
            <p:nvPr/>
          </p:nvSpPr>
          <p:spPr>
            <a:xfrm>
              <a:off x="2301005" y="0"/>
              <a:ext cx="50109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k</a:t>
              </a:r>
            </a:p>
          </p:txBody>
        </p:sp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777AB126-C23C-47D0-8037-9409C821C664}"/>
                </a:ext>
              </a:extLst>
            </p:cNvPr>
            <p:cNvSpPr txBox="1"/>
            <p:nvPr/>
          </p:nvSpPr>
          <p:spPr>
            <a:xfrm>
              <a:off x="3537208" y="1006977"/>
              <a:ext cx="48506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</a:t>
              </a:r>
            </a:p>
          </p:txBody>
        </p:sp>
        <p:sp>
          <p:nvSpPr>
            <p:cNvPr id="37" name="Rectangle 17">
              <a:extLst>
                <a:ext uri="{FF2B5EF4-FFF2-40B4-BE49-F238E27FC236}">
                  <a16:creationId xmlns:a16="http://schemas.microsoft.com/office/drawing/2014/main" id="{86FFECC8-5C35-2111-3585-7CC2CDA94305}"/>
                </a:ext>
              </a:extLst>
            </p:cNvPr>
            <p:cNvSpPr txBox="1"/>
            <p:nvPr/>
          </p:nvSpPr>
          <p:spPr>
            <a:xfrm>
              <a:off x="5908628" y="1006977"/>
              <a:ext cx="483465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o</a:t>
              </a:r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C02DC258-10F3-77A8-0328-1D88A82E5AE3}"/>
                </a:ext>
              </a:extLst>
            </p:cNvPr>
            <p:cNvSpPr txBox="1"/>
            <p:nvPr/>
          </p:nvSpPr>
          <p:spPr>
            <a:xfrm>
              <a:off x="65393" y="2013953"/>
              <a:ext cx="35682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</a:t>
              </a:r>
            </a:p>
          </p:txBody>
        </p:sp>
        <p:sp>
          <p:nvSpPr>
            <p:cNvPr id="39" name="Rectangle 6">
              <a:extLst>
                <a:ext uri="{FF2B5EF4-FFF2-40B4-BE49-F238E27FC236}">
                  <a16:creationId xmlns:a16="http://schemas.microsoft.com/office/drawing/2014/main" id="{60E2DCA1-0E9C-A974-9DE8-45FD07090268}"/>
                </a:ext>
              </a:extLst>
            </p:cNvPr>
            <p:cNvSpPr txBox="1"/>
            <p:nvPr/>
          </p:nvSpPr>
          <p:spPr>
            <a:xfrm>
              <a:off x="2299436" y="2013953"/>
              <a:ext cx="483465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g</a:t>
              </a:r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08D619DE-979B-BF26-DC73-8B4E56A8554C}"/>
                </a:ext>
              </a:extLst>
            </p:cNvPr>
            <p:cNvSpPr txBox="1"/>
            <p:nvPr/>
          </p:nvSpPr>
          <p:spPr>
            <a:xfrm>
              <a:off x="4795854" y="2013953"/>
              <a:ext cx="48987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u</a:t>
              </a:r>
            </a:p>
          </p:txBody>
        </p:sp>
        <p:sp>
          <p:nvSpPr>
            <p:cNvPr id="41" name="Rectangle 9">
              <a:extLst>
                <a:ext uri="{FF2B5EF4-FFF2-40B4-BE49-F238E27FC236}">
                  <a16:creationId xmlns:a16="http://schemas.microsoft.com/office/drawing/2014/main" id="{474FE516-0DED-39E3-A347-37C7D8A8CD18}"/>
                </a:ext>
              </a:extLst>
            </p:cNvPr>
            <p:cNvSpPr txBox="1"/>
            <p:nvPr/>
          </p:nvSpPr>
          <p:spPr>
            <a:xfrm>
              <a:off x="1232313" y="3254248"/>
              <a:ext cx="48506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b</a:t>
              </a:r>
            </a:p>
          </p:txBody>
        </p:sp>
      </p:grpSp>
      <p:grpSp>
        <p:nvGrpSpPr>
          <p:cNvPr id="42" name="Group 25">
            <a:extLst>
              <a:ext uri="{FF2B5EF4-FFF2-40B4-BE49-F238E27FC236}">
                <a16:creationId xmlns:a16="http://schemas.microsoft.com/office/drawing/2014/main" id="{E95BB390-3FC3-93CB-3A47-1F0E7EF4041C}"/>
              </a:ext>
            </a:extLst>
          </p:cNvPr>
          <p:cNvGrpSpPr/>
          <p:nvPr/>
        </p:nvGrpSpPr>
        <p:grpSpPr>
          <a:xfrm>
            <a:off x="5071236" y="2089143"/>
            <a:ext cx="6513808" cy="4177578"/>
            <a:chOff x="40603" y="0"/>
            <a:chExt cx="6513807" cy="4177576"/>
          </a:xfrm>
        </p:grpSpPr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1373EA7A-6426-0BB3-BA80-329DC5BA20B0}"/>
                </a:ext>
              </a:extLst>
            </p:cNvPr>
            <p:cNvSpPr txBox="1"/>
            <p:nvPr/>
          </p:nvSpPr>
          <p:spPr>
            <a:xfrm>
              <a:off x="40603" y="0"/>
              <a:ext cx="409726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</a:t>
              </a:r>
            </a:p>
          </p:txBody>
        </p:sp>
        <p:sp>
          <p:nvSpPr>
            <p:cNvPr id="44" name="Rectangle 14">
              <a:extLst>
                <a:ext uri="{FF2B5EF4-FFF2-40B4-BE49-F238E27FC236}">
                  <a16:creationId xmlns:a16="http://schemas.microsoft.com/office/drawing/2014/main" id="{4AA4E6FC-62DC-A90C-0D81-0D7DA3A7DC9E}"/>
                </a:ext>
              </a:extLst>
            </p:cNvPr>
            <p:cNvSpPr txBox="1"/>
            <p:nvPr/>
          </p:nvSpPr>
          <p:spPr>
            <a:xfrm>
              <a:off x="4860386" y="0"/>
              <a:ext cx="360033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r</a:t>
              </a:r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E34002A8-921E-05E6-9BE8-82394D0A0734}"/>
                </a:ext>
              </a:extLst>
            </p:cNvPr>
            <p:cNvSpPr txBox="1"/>
            <p:nvPr/>
          </p:nvSpPr>
          <p:spPr>
            <a:xfrm>
              <a:off x="1231924" y="1011454"/>
              <a:ext cx="33117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f</a:t>
              </a:r>
            </a:p>
          </p:txBody>
        </p:sp>
        <p:sp>
          <p:nvSpPr>
            <p:cNvPr id="55" name="Rectangle 10">
              <a:extLst>
                <a:ext uri="{FF2B5EF4-FFF2-40B4-BE49-F238E27FC236}">
                  <a16:creationId xmlns:a16="http://schemas.microsoft.com/office/drawing/2014/main" id="{8A023E3A-B1E8-3834-2B2B-58C593F828ED}"/>
                </a:ext>
              </a:extLst>
            </p:cNvPr>
            <p:cNvSpPr txBox="1"/>
            <p:nvPr/>
          </p:nvSpPr>
          <p:spPr>
            <a:xfrm>
              <a:off x="3571021" y="3254248"/>
              <a:ext cx="493082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n</a:t>
              </a:r>
            </a:p>
          </p:txBody>
        </p:sp>
        <p:sp>
          <p:nvSpPr>
            <p:cNvPr id="56" name="Rectangle 11">
              <a:extLst>
                <a:ext uri="{FF2B5EF4-FFF2-40B4-BE49-F238E27FC236}">
                  <a16:creationId xmlns:a16="http://schemas.microsoft.com/office/drawing/2014/main" id="{8F254F31-1F84-EB07-5A1A-BC605209B92A}"/>
                </a:ext>
              </a:extLst>
            </p:cNvPr>
            <p:cNvSpPr txBox="1"/>
            <p:nvPr/>
          </p:nvSpPr>
          <p:spPr>
            <a:xfrm>
              <a:off x="5865762" y="3254248"/>
              <a:ext cx="688648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4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1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16F2A6-D28A-E6C7-BA8F-4A7EB88073E4}"/>
              </a:ext>
            </a:extLst>
          </p:cNvPr>
          <p:cNvSpPr txBox="1"/>
          <p:nvPr/>
        </p:nvSpPr>
        <p:spPr>
          <a:xfrm>
            <a:off x="2674515" y="1979985"/>
            <a:ext cx="57002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rat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E35C6B9-E466-6D5F-CFF7-DA13A7600373}"/>
              </a:ext>
            </a:extLst>
          </p:cNvPr>
          <p:cNvSpPr txBox="1"/>
          <p:nvPr/>
        </p:nvSpPr>
        <p:spPr>
          <a:xfrm>
            <a:off x="5819126" y="1979985"/>
            <a:ext cx="63574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2AF6271-E5B6-C5AF-D707-3CB27C1F3C7F}"/>
              </a:ext>
            </a:extLst>
          </p:cNvPr>
          <p:cNvSpPr txBox="1"/>
          <p:nvPr/>
        </p:nvSpPr>
        <p:spPr>
          <a:xfrm>
            <a:off x="5819126" y="2804700"/>
            <a:ext cx="63574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E60E67-8BC5-A297-E04A-2FBCF988D1AD}"/>
              </a:ext>
            </a:extLst>
          </p:cNvPr>
          <p:cNvSpPr txBox="1"/>
          <p:nvPr/>
        </p:nvSpPr>
        <p:spPr>
          <a:xfrm>
            <a:off x="8713777" y="2804700"/>
            <a:ext cx="64376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rag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1CC28CB-4946-3D26-E3F5-A60C4EC1ABD0}"/>
              </a:ext>
            </a:extLst>
          </p:cNvPr>
          <p:cNvSpPr txBox="1"/>
          <p:nvPr/>
        </p:nvSpPr>
        <p:spPr>
          <a:xfrm>
            <a:off x="2668104" y="2804700"/>
            <a:ext cx="58285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8053AB1-FE3A-26DE-94FF-1433696896FE}"/>
              </a:ext>
            </a:extLst>
          </p:cNvPr>
          <p:cNvSpPr txBox="1"/>
          <p:nvPr/>
        </p:nvSpPr>
        <p:spPr>
          <a:xfrm>
            <a:off x="2604784" y="3629415"/>
            <a:ext cx="709488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9B9BC18-776F-5707-3258-35F4361F2EA8}"/>
              </a:ext>
            </a:extLst>
          </p:cNvPr>
          <p:cNvSpPr txBox="1"/>
          <p:nvPr/>
        </p:nvSpPr>
        <p:spPr>
          <a:xfrm>
            <a:off x="5819126" y="3629415"/>
            <a:ext cx="63574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E533912-6696-91CB-315E-2881E2287A30}"/>
              </a:ext>
            </a:extLst>
          </p:cNvPr>
          <p:cNvSpPr txBox="1"/>
          <p:nvPr/>
        </p:nvSpPr>
        <p:spPr>
          <a:xfrm>
            <a:off x="8680915" y="3629415"/>
            <a:ext cx="709488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nag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29A580A-D182-1755-E9AE-B5AF830E390F}"/>
              </a:ext>
            </a:extLst>
          </p:cNvPr>
          <p:cNvSpPr txBox="1"/>
          <p:nvPr/>
        </p:nvSpPr>
        <p:spPr>
          <a:xfrm>
            <a:off x="8737822" y="1979985"/>
            <a:ext cx="59567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5BB2430-5B03-7522-72B1-7636831EEABA}"/>
              </a:ext>
            </a:extLst>
          </p:cNvPr>
          <p:cNvSpPr txBox="1"/>
          <p:nvPr/>
        </p:nvSpPr>
        <p:spPr>
          <a:xfrm>
            <a:off x="5742983" y="4454130"/>
            <a:ext cx="788035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CB920-9376-241B-1D77-38602BB512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Do you know what they all mean?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AE154B-E9F7-7DF2-A882-83C364A0EC14}"/>
              </a:ext>
            </a:extLst>
          </p:cNvPr>
          <p:cNvGrpSpPr/>
          <p:nvPr/>
        </p:nvGrpSpPr>
        <p:grpSpPr>
          <a:xfrm>
            <a:off x="521661" y="4626895"/>
            <a:ext cx="3566480" cy="1800002"/>
            <a:chOff x="521661" y="4626895"/>
            <a:chExt cx="3566480" cy="1800002"/>
          </a:xfrm>
        </p:grpSpPr>
        <p:grpSp>
          <p:nvGrpSpPr>
            <p:cNvPr id="17" name="Group 47">
              <a:extLst>
                <a:ext uri="{FF2B5EF4-FFF2-40B4-BE49-F238E27FC236}">
                  <a16:creationId xmlns:a16="http://schemas.microsoft.com/office/drawing/2014/main" id="{6A664BDE-5147-07DC-3391-F1E7EA250C54}"/>
                </a:ext>
              </a:extLst>
            </p:cNvPr>
            <p:cNvGrpSpPr/>
            <p:nvPr/>
          </p:nvGrpSpPr>
          <p:grpSpPr>
            <a:xfrm>
              <a:off x="521661" y="4626895"/>
              <a:ext cx="3385733" cy="1800002"/>
              <a:chOff x="0" y="363269"/>
              <a:chExt cx="3385731" cy="1800001"/>
            </a:xfrm>
          </p:grpSpPr>
          <p:sp>
            <p:nvSpPr>
              <p:cNvPr id="21" name="TextBox 25">
                <a:extLst>
                  <a:ext uri="{FF2B5EF4-FFF2-40B4-BE49-F238E27FC236}">
                    <a16:creationId xmlns:a16="http://schemas.microsoft.com/office/drawing/2014/main" id="{9CE0F440-5BF7-C50D-97E7-8D467DA63A71}"/>
                  </a:ext>
                </a:extLst>
              </p:cNvPr>
              <p:cNvSpPr txBox="1"/>
              <p:nvPr/>
            </p:nvSpPr>
            <p:spPr>
              <a:xfrm>
                <a:off x="1452317" y="577339"/>
                <a:ext cx="1933414" cy="923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>
                    <a:latin typeface="OpenDyslexicAlta"/>
                    <a:ea typeface="OpenDyslexicAlta"/>
                    <a:cs typeface="OpenDyslexicAlta"/>
                    <a:sym typeface="OpenDyslexicAlta"/>
                  </a:defRPr>
                </a:lvl1pPr>
              </a:lstStyle>
              <a:p>
                <a:r>
                  <a:rPr sz="1800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How many syllables (beats) do our new words have?</a:t>
                </a:r>
              </a:p>
            </p:txBody>
          </p:sp>
          <p:pic>
            <p:nvPicPr>
              <p:cNvPr id="19" name="Picture 46" descr="Picture 46">
                <a:extLst>
                  <a:ext uri="{FF2B5EF4-FFF2-40B4-BE49-F238E27FC236}">
                    <a16:creationId xmlns:a16="http://schemas.microsoft.com/office/drawing/2014/main" id="{F53AE7D4-BB04-8813-50FA-20A33A5D2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63269"/>
                <a:ext cx="815630" cy="180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5D687897-ADAE-CB0B-C002-1E0AEFFB304C}"/>
                </a:ext>
              </a:extLst>
            </p:cNvPr>
            <p:cNvSpPr/>
            <p:nvPr/>
          </p:nvSpPr>
          <p:spPr>
            <a:xfrm>
              <a:off x="1768020" y="4646338"/>
              <a:ext cx="2320121" cy="1312582"/>
            </a:xfrm>
            <a:prstGeom prst="wedgeRoundRectCallout">
              <a:avLst>
                <a:gd name="adj1" fmla="val -65132"/>
                <a:gd name="adj2" fmla="val 9618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F5480E-2DF9-966E-2EEA-A64C830D77A7}"/>
              </a:ext>
            </a:extLst>
          </p:cNvPr>
          <p:cNvGrpSpPr/>
          <p:nvPr/>
        </p:nvGrpSpPr>
        <p:grpSpPr>
          <a:xfrm>
            <a:off x="7886187" y="4627802"/>
            <a:ext cx="3786555" cy="1800002"/>
            <a:chOff x="7886187" y="4627802"/>
            <a:chExt cx="3786555" cy="1800002"/>
          </a:xfrm>
        </p:grpSpPr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23CB5794-F339-FBDC-3767-15CB6EB84598}"/>
                </a:ext>
              </a:extLst>
            </p:cNvPr>
            <p:cNvSpPr txBox="1"/>
            <p:nvPr/>
          </p:nvSpPr>
          <p:spPr>
            <a:xfrm>
              <a:off x="7948629" y="4840965"/>
              <a:ext cx="2195235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Our words belong to two word families.</a:t>
              </a:r>
              <a:endParaRPr lang="en-GB" sz="18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  <a:p>
              <a:r>
                <a:rPr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Can you spot them?</a:t>
              </a:r>
            </a:p>
          </p:txBody>
        </p:sp>
        <p:pic>
          <p:nvPicPr>
            <p:cNvPr id="24" name="Picture 49" descr="Picture 49">
              <a:extLst>
                <a:ext uri="{FF2B5EF4-FFF2-40B4-BE49-F238E27FC236}">
                  <a16:creationId xmlns:a16="http://schemas.microsoft.com/office/drawing/2014/main" id="{FC0BCBD9-9A06-4134-4B19-B6E35C30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9153" y="4627802"/>
              <a:ext cx="1003589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83E06247-694F-4DB6-AE77-3562529DDBE9}"/>
                </a:ext>
              </a:extLst>
            </p:cNvPr>
            <p:cNvSpPr/>
            <p:nvPr/>
          </p:nvSpPr>
          <p:spPr>
            <a:xfrm>
              <a:off x="7886187" y="4646338"/>
              <a:ext cx="2320121" cy="1312582"/>
            </a:xfrm>
            <a:prstGeom prst="wedgeRoundRectCallout">
              <a:avLst>
                <a:gd name="adj1" fmla="val 65016"/>
                <a:gd name="adj2" fmla="val 10093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7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Do you know what they all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1.5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54FB2A-25C4-C02A-574C-4479D629FE3F}"/>
              </a:ext>
            </a:extLst>
          </p:cNvPr>
          <p:cNvGrpSpPr/>
          <p:nvPr/>
        </p:nvGrpSpPr>
        <p:grpSpPr>
          <a:xfrm>
            <a:off x="521661" y="4626895"/>
            <a:ext cx="3566480" cy="1800002"/>
            <a:chOff x="521661" y="4626895"/>
            <a:chExt cx="3566480" cy="1800002"/>
          </a:xfrm>
        </p:grpSpPr>
        <p:grpSp>
          <p:nvGrpSpPr>
            <p:cNvPr id="49" name="Group 47">
              <a:extLst>
                <a:ext uri="{FF2B5EF4-FFF2-40B4-BE49-F238E27FC236}">
                  <a16:creationId xmlns:a16="http://schemas.microsoft.com/office/drawing/2014/main" id="{A7D5CD0A-56CD-C7BB-0EAA-710779370105}"/>
                </a:ext>
              </a:extLst>
            </p:cNvPr>
            <p:cNvGrpSpPr/>
            <p:nvPr/>
          </p:nvGrpSpPr>
          <p:grpSpPr>
            <a:xfrm>
              <a:off x="521661" y="4626895"/>
              <a:ext cx="3385733" cy="1800002"/>
              <a:chOff x="0" y="363269"/>
              <a:chExt cx="3385731" cy="1800001"/>
            </a:xfrm>
          </p:grpSpPr>
          <p:sp>
            <p:nvSpPr>
              <p:cNvPr id="51" name="TextBox 25">
                <a:extLst>
                  <a:ext uri="{FF2B5EF4-FFF2-40B4-BE49-F238E27FC236}">
                    <a16:creationId xmlns:a16="http://schemas.microsoft.com/office/drawing/2014/main" id="{1F35F9B8-FD60-1350-3709-A50093E15F63}"/>
                  </a:ext>
                </a:extLst>
              </p:cNvPr>
              <p:cNvSpPr txBox="1"/>
              <p:nvPr/>
            </p:nvSpPr>
            <p:spPr>
              <a:xfrm>
                <a:off x="1452317" y="752121"/>
                <a:ext cx="1933414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>
                    <a:latin typeface="OpenDyslexicAlta"/>
                    <a:ea typeface="OpenDyslexicAlta"/>
                    <a:cs typeface="OpenDyslexicAlta"/>
                    <a:sym typeface="OpenDyslexicAlta"/>
                  </a:defRPr>
                </a:lvl1pPr>
              </a:lstStyle>
              <a:p>
                <a:r>
                  <a:rPr lang="en-GB" sz="1800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Our new words all have one syllable.</a:t>
                </a:r>
              </a:p>
            </p:txBody>
          </p:sp>
          <p:pic>
            <p:nvPicPr>
              <p:cNvPr id="52" name="Picture 46" descr="Picture 46">
                <a:extLst>
                  <a:ext uri="{FF2B5EF4-FFF2-40B4-BE49-F238E27FC236}">
                    <a16:creationId xmlns:a16="http://schemas.microsoft.com/office/drawing/2014/main" id="{DE13A102-D62F-D973-A6E8-CCAD2F68B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63269"/>
                <a:ext cx="815630" cy="180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0" name="Rounded Rectangular Callout 49">
              <a:extLst>
                <a:ext uri="{FF2B5EF4-FFF2-40B4-BE49-F238E27FC236}">
                  <a16:creationId xmlns:a16="http://schemas.microsoft.com/office/drawing/2014/main" id="{1B27E23F-DD56-29F7-5C9C-B2879C5362D3}"/>
                </a:ext>
              </a:extLst>
            </p:cNvPr>
            <p:cNvSpPr/>
            <p:nvPr/>
          </p:nvSpPr>
          <p:spPr>
            <a:xfrm>
              <a:off x="1768020" y="4924054"/>
              <a:ext cx="2320121" cy="828001"/>
            </a:xfrm>
            <a:prstGeom prst="wedgeRoundRectCallout">
              <a:avLst>
                <a:gd name="adj1" fmla="val -61907"/>
                <a:gd name="adj2" fmla="val 11098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FE403C-7B20-A33D-2C35-7C58A8A23A7D}"/>
              </a:ext>
            </a:extLst>
          </p:cNvPr>
          <p:cNvGrpSpPr/>
          <p:nvPr/>
        </p:nvGrpSpPr>
        <p:grpSpPr>
          <a:xfrm>
            <a:off x="7886187" y="4627802"/>
            <a:ext cx="3786555" cy="1800002"/>
            <a:chOff x="7886187" y="4627802"/>
            <a:chExt cx="3786555" cy="1800002"/>
          </a:xfrm>
        </p:grpSpPr>
        <p:sp>
          <p:nvSpPr>
            <p:cNvPr id="54" name="TextBox 24">
              <a:extLst>
                <a:ext uri="{FF2B5EF4-FFF2-40B4-BE49-F238E27FC236}">
                  <a16:creationId xmlns:a16="http://schemas.microsoft.com/office/drawing/2014/main" id="{83EBD5DE-406B-4CC2-40DF-60505569A113}"/>
                </a:ext>
              </a:extLst>
            </p:cNvPr>
            <p:cNvSpPr txBox="1"/>
            <p:nvPr/>
          </p:nvSpPr>
          <p:spPr>
            <a:xfrm>
              <a:off x="7948629" y="5026499"/>
              <a:ext cx="219523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Our two word families are ‘-at’ and ‘-ag’.</a:t>
              </a:r>
            </a:p>
          </p:txBody>
        </p:sp>
        <p:pic>
          <p:nvPicPr>
            <p:cNvPr id="55" name="Picture 49" descr="Picture 49">
              <a:extLst>
                <a:ext uri="{FF2B5EF4-FFF2-40B4-BE49-F238E27FC236}">
                  <a16:creationId xmlns:a16="http://schemas.microsoft.com/office/drawing/2014/main" id="{B8A7E918-DC1E-A814-8CAE-B3357A485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9153" y="4627802"/>
              <a:ext cx="1003589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" name="Rounded Rectangular Callout 55">
              <a:extLst>
                <a:ext uri="{FF2B5EF4-FFF2-40B4-BE49-F238E27FC236}">
                  <a16:creationId xmlns:a16="http://schemas.microsoft.com/office/drawing/2014/main" id="{A32795AC-3095-CD44-1F85-F8D744A97315}"/>
                </a:ext>
              </a:extLst>
            </p:cNvPr>
            <p:cNvSpPr/>
            <p:nvPr/>
          </p:nvSpPr>
          <p:spPr>
            <a:xfrm>
              <a:off x="7886187" y="4929260"/>
              <a:ext cx="2320121" cy="822795"/>
            </a:xfrm>
            <a:prstGeom prst="wedgeRoundRectCallout">
              <a:avLst>
                <a:gd name="adj1" fmla="val 61762"/>
                <a:gd name="adj2" fmla="val 12304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28C97A7A-E6E1-EA77-5688-108757256CA7}"/>
              </a:ext>
            </a:extLst>
          </p:cNvPr>
          <p:cNvSpPr txBox="1"/>
          <p:nvPr/>
        </p:nvSpPr>
        <p:spPr>
          <a:xfrm>
            <a:off x="2674515" y="1979985"/>
            <a:ext cx="57002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rat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361C7D36-4643-1CD9-F86E-B6EC175798F2}"/>
              </a:ext>
            </a:extLst>
          </p:cNvPr>
          <p:cNvSpPr txBox="1"/>
          <p:nvPr/>
        </p:nvSpPr>
        <p:spPr>
          <a:xfrm>
            <a:off x="5819126" y="1979985"/>
            <a:ext cx="63574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33A8DF34-410C-C2F2-17AC-9A66CDCC7556}"/>
              </a:ext>
            </a:extLst>
          </p:cNvPr>
          <p:cNvSpPr txBox="1"/>
          <p:nvPr/>
        </p:nvSpPr>
        <p:spPr>
          <a:xfrm>
            <a:off x="5819126" y="2804700"/>
            <a:ext cx="63574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43B5F1F7-062D-651A-AF5C-095E884C289A}"/>
              </a:ext>
            </a:extLst>
          </p:cNvPr>
          <p:cNvSpPr txBox="1"/>
          <p:nvPr/>
        </p:nvSpPr>
        <p:spPr>
          <a:xfrm>
            <a:off x="8713777" y="2804700"/>
            <a:ext cx="64376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rag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3BD7E9B9-7C66-D292-BC58-87002FA5C946}"/>
              </a:ext>
            </a:extLst>
          </p:cNvPr>
          <p:cNvSpPr txBox="1"/>
          <p:nvPr/>
        </p:nvSpPr>
        <p:spPr>
          <a:xfrm>
            <a:off x="2668104" y="2804700"/>
            <a:ext cx="58285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4F9945EF-F38C-B286-9F24-2277A433DCFA}"/>
              </a:ext>
            </a:extLst>
          </p:cNvPr>
          <p:cNvSpPr txBox="1"/>
          <p:nvPr/>
        </p:nvSpPr>
        <p:spPr>
          <a:xfrm>
            <a:off x="2604784" y="3629415"/>
            <a:ext cx="709488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05656C98-F4FF-9634-DFC1-748133136086}"/>
              </a:ext>
            </a:extLst>
          </p:cNvPr>
          <p:cNvSpPr txBox="1"/>
          <p:nvPr/>
        </p:nvSpPr>
        <p:spPr>
          <a:xfrm>
            <a:off x="5819126" y="3629415"/>
            <a:ext cx="63574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951A316C-C627-A322-C10A-04E8E8C5E0A8}"/>
              </a:ext>
            </a:extLst>
          </p:cNvPr>
          <p:cNvSpPr txBox="1"/>
          <p:nvPr/>
        </p:nvSpPr>
        <p:spPr>
          <a:xfrm>
            <a:off x="8680915" y="3629415"/>
            <a:ext cx="709488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nag</a:t>
            </a: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AFA8CF46-BC29-1197-8BE7-82A6B4C8856B}"/>
              </a:ext>
            </a:extLst>
          </p:cNvPr>
          <p:cNvSpPr txBox="1"/>
          <p:nvPr/>
        </p:nvSpPr>
        <p:spPr>
          <a:xfrm>
            <a:off x="8737822" y="1979985"/>
            <a:ext cx="59567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B8D8422A-FA3F-766B-0A80-277FB2BEF64B}"/>
              </a:ext>
            </a:extLst>
          </p:cNvPr>
          <p:cNvSpPr txBox="1"/>
          <p:nvPr/>
        </p:nvSpPr>
        <p:spPr>
          <a:xfrm>
            <a:off x="5742983" y="4454130"/>
            <a:ext cx="788035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32C2901-F473-36A8-6D83-A2D666C9FCA3}"/>
              </a:ext>
            </a:extLst>
          </p:cNvPr>
          <p:cNvGrpSpPr/>
          <p:nvPr/>
        </p:nvGrpSpPr>
        <p:grpSpPr>
          <a:xfrm>
            <a:off x="2549007" y="1879654"/>
            <a:ext cx="6903681" cy="1420227"/>
            <a:chOff x="2549007" y="1879654"/>
            <a:chExt cx="6903681" cy="1420227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2C62E29-92BF-1806-CCD8-51E8B5AB7EA1}"/>
                </a:ext>
              </a:extLst>
            </p:cNvPr>
            <p:cNvSpPr/>
            <p:nvPr/>
          </p:nvSpPr>
          <p:spPr>
            <a:xfrm>
              <a:off x="5718927" y="1879654"/>
              <a:ext cx="828001" cy="556627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3387993-D9AF-6076-0E92-592F1C21A3EC}"/>
                </a:ext>
              </a:extLst>
            </p:cNvPr>
            <p:cNvSpPr/>
            <p:nvPr/>
          </p:nvSpPr>
          <p:spPr>
            <a:xfrm>
              <a:off x="2549007" y="1899974"/>
              <a:ext cx="828001" cy="556627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6669078-B934-6B7B-A51C-18AB3DB612BF}"/>
                </a:ext>
              </a:extLst>
            </p:cNvPr>
            <p:cNvSpPr/>
            <p:nvPr/>
          </p:nvSpPr>
          <p:spPr>
            <a:xfrm>
              <a:off x="8624687" y="1899974"/>
              <a:ext cx="828001" cy="556627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A81336C-7928-5E96-578C-BDFED44F0D38}"/>
                </a:ext>
              </a:extLst>
            </p:cNvPr>
            <p:cNvSpPr/>
            <p:nvPr/>
          </p:nvSpPr>
          <p:spPr>
            <a:xfrm>
              <a:off x="5718927" y="2702614"/>
              <a:ext cx="828001" cy="556627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6282E51-F734-018C-2545-C6BA79E8A6D2}"/>
                </a:ext>
              </a:extLst>
            </p:cNvPr>
            <p:cNvSpPr/>
            <p:nvPr/>
          </p:nvSpPr>
          <p:spPr>
            <a:xfrm>
              <a:off x="2549007" y="2743254"/>
              <a:ext cx="828001" cy="556627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3708ED4-6698-3010-720B-2167C12D6939}"/>
              </a:ext>
            </a:extLst>
          </p:cNvPr>
          <p:cNvGrpSpPr/>
          <p:nvPr/>
        </p:nvGrpSpPr>
        <p:grpSpPr>
          <a:xfrm>
            <a:off x="2528961" y="2767384"/>
            <a:ext cx="6928558" cy="2213977"/>
            <a:chOff x="2528961" y="2767384"/>
            <a:chExt cx="6928558" cy="2213977"/>
          </a:xfrm>
        </p:grpSpPr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1898F4DD-DEEB-DA03-F9EA-746AD4EEC8AF}"/>
                </a:ext>
              </a:extLst>
            </p:cNvPr>
            <p:cNvSpPr/>
            <p:nvPr/>
          </p:nvSpPr>
          <p:spPr>
            <a:xfrm>
              <a:off x="2528961" y="356748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Rectangle 26">
              <a:extLst>
                <a:ext uri="{FF2B5EF4-FFF2-40B4-BE49-F238E27FC236}">
                  <a16:creationId xmlns:a16="http://schemas.microsoft.com/office/drawing/2014/main" id="{22527954-08AD-52C4-F11C-4B84E2F56342}"/>
                </a:ext>
              </a:extLst>
            </p:cNvPr>
            <p:cNvSpPr/>
            <p:nvPr/>
          </p:nvSpPr>
          <p:spPr>
            <a:xfrm>
              <a:off x="5700786" y="356748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Rectangle 26">
              <a:extLst>
                <a:ext uri="{FF2B5EF4-FFF2-40B4-BE49-F238E27FC236}">
                  <a16:creationId xmlns:a16="http://schemas.microsoft.com/office/drawing/2014/main" id="{24756F96-804F-ECE3-5DC4-488490DA6608}"/>
                </a:ext>
              </a:extLst>
            </p:cNvPr>
            <p:cNvSpPr/>
            <p:nvPr/>
          </p:nvSpPr>
          <p:spPr>
            <a:xfrm>
              <a:off x="8596386" y="356748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" name="Rectangle 26">
              <a:extLst>
                <a:ext uri="{FF2B5EF4-FFF2-40B4-BE49-F238E27FC236}">
                  <a16:creationId xmlns:a16="http://schemas.microsoft.com/office/drawing/2014/main" id="{F400C642-8B60-D392-DAE9-99AE22C302F2}"/>
                </a:ext>
              </a:extLst>
            </p:cNvPr>
            <p:cNvSpPr/>
            <p:nvPr/>
          </p:nvSpPr>
          <p:spPr>
            <a:xfrm>
              <a:off x="8596386" y="276738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Rectangle 26">
              <a:extLst>
                <a:ext uri="{FF2B5EF4-FFF2-40B4-BE49-F238E27FC236}">
                  <a16:creationId xmlns:a16="http://schemas.microsoft.com/office/drawing/2014/main" id="{450A4661-D05C-0613-9A00-2DD307727CEE}"/>
                </a:ext>
              </a:extLst>
            </p:cNvPr>
            <p:cNvSpPr/>
            <p:nvPr/>
          </p:nvSpPr>
          <p:spPr>
            <a:xfrm>
              <a:off x="5700786" y="442473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333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sort the words into the correct families?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68343774-BEB7-EB39-F438-DCB8519C875C}"/>
              </a:ext>
            </a:extLst>
          </p:cNvPr>
          <p:cNvSpPr txBox="1"/>
          <p:nvPr/>
        </p:nvSpPr>
        <p:spPr>
          <a:xfrm>
            <a:off x="556930" y="2184739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05D6C95-1D03-6F49-030A-4495DFB12A52}"/>
              </a:ext>
            </a:extLst>
          </p:cNvPr>
          <p:cNvSpPr txBox="1"/>
          <p:nvPr/>
        </p:nvSpPr>
        <p:spPr>
          <a:xfrm>
            <a:off x="2937268" y="1793330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rat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F0033143-83F5-EC19-733A-C73EABB2D847}"/>
              </a:ext>
            </a:extLst>
          </p:cNvPr>
          <p:cNvSpPr txBox="1"/>
          <p:nvPr/>
        </p:nvSpPr>
        <p:spPr>
          <a:xfrm>
            <a:off x="5317607" y="2186035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37AABB5-017A-B299-8EC0-F94760A81490}"/>
              </a:ext>
            </a:extLst>
          </p:cNvPr>
          <p:cNvSpPr txBox="1"/>
          <p:nvPr/>
        </p:nvSpPr>
        <p:spPr>
          <a:xfrm>
            <a:off x="7697945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DE7D4336-6713-3FB2-8A2B-75D3A431E63B}"/>
              </a:ext>
            </a:extLst>
          </p:cNvPr>
          <p:cNvSpPr txBox="1"/>
          <p:nvPr/>
        </p:nvSpPr>
        <p:spPr>
          <a:xfrm>
            <a:off x="5317607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FBB83A5D-6E1A-F04A-C66A-8C417F1202FC}"/>
              </a:ext>
            </a:extLst>
          </p:cNvPr>
          <p:cNvSpPr txBox="1"/>
          <p:nvPr/>
        </p:nvSpPr>
        <p:spPr>
          <a:xfrm>
            <a:off x="7697945" y="2184739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BCA186BD-5149-3D72-4E1F-81B8D323A973}"/>
              </a:ext>
            </a:extLst>
          </p:cNvPr>
          <p:cNvSpPr txBox="1"/>
          <p:nvPr/>
        </p:nvSpPr>
        <p:spPr>
          <a:xfrm>
            <a:off x="10078282" y="2187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rag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5BFD5E5F-FA67-C5EC-30E7-2FA4DFF90C1B}"/>
              </a:ext>
            </a:extLst>
          </p:cNvPr>
          <p:cNvSpPr txBox="1"/>
          <p:nvPr/>
        </p:nvSpPr>
        <p:spPr>
          <a:xfrm>
            <a:off x="10078282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31746188-C365-1DD0-7CD2-875B7771CFA8}"/>
              </a:ext>
            </a:extLst>
          </p:cNvPr>
          <p:cNvSpPr txBox="1"/>
          <p:nvPr/>
        </p:nvSpPr>
        <p:spPr>
          <a:xfrm>
            <a:off x="556930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nag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D0953691-9859-8F8E-5CDA-7C753A3611B2}"/>
              </a:ext>
            </a:extLst>
          </p:cNvPr>
          <p:cNvSpPr txBox="1"/>
          <p:nvPr/>
        </p:nvSpPr>
        <p:spPr>
          <a:xfrm>
            <a:off x="2937268" y="2184739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</a:p>
        </p:txBody>
      </p:sp>
      <p:grpSp>
        <p:nvGrpSpPr>
          <p:cNvPr id="25" name="Group 1">
            <a:extLst>
              <a:ext uri="{FF2B5EF4-FFF2-40B4-BE49-F238E27FC236}">
                <a16:creationId xmlns:a16="http://schemas.microsoft.com/office/drawing/2014/main" id="{909E3ADC-A7F6-2736-B97D-927A4062CAE0}"/>
              </a:ext>
            </a:extLst>
          </p:cNvPr>
          <p:cNvGrpSpPr/>
          <p:nvPr/>
        </p:nvGrpSpPr>
        <p:grpSpPr>
          <a:xfrm>
            <a:off x="2117582" y="2983005"/>
            <a:ext cx="8000677" cy="3240002"/>
            <a:chOff x="82954" y="0"/>
            <a:chExt cx="8000676" cy="3240001"/>
          </a:xfrm>
        </p:grpSpPr>
        <p:sp>
          <p:nvSpPr>
            <p:cNvPr id="26" name="Oval 22">
              <a:extLst>
                <a:ext uri="{FF2B5EF4-FFF2-40B4-BE49-F238E27FC236}">
                  <a16:creationId xmlns:a16="http://schemas.microsoft.com/office/drawing/2014/main" id="{1CB3493B-E4FD-8A77-A5FA-A25486B65278}"/>
                </a:ext>
              </a:extLst>
            </p:cNvPr>
            <p:cNvSpPr/>
            <p:nvPr/>
          </p:nvSpPr>
          <p:spPr>
            <a:xfrm>
              <a:off x="82954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A6A4E4DA-EF4F-0A35-F975-8F18CAA1D1C3}"/>
                </a:ext>
              </a:extLst>
            </p:cNvPr>
            <p:cNvSpPr/>
            <p:nvPr/>
          </p:nvSpPr>
          <p:spPr>
            <a:xfrm>
              <a:off x="4843629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20D1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B43066-BDF2-3E64-3B94-0D66E0CF551A}"/>
                </a:ext>
              </a:extLst>
            </p:cNvPr>
            <p:cNvSpPr txBox="1"/>
            <p:nvPr/>
          </p:nvSpPr>
          <p:spPr>
            <a:xfrm>
              <a:off x="502927" y="227967"/>
              <a:ext cx="240005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</a:t>
              </a:r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at’ family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E9C4F7D-8F4B-8F83-49F9-D7617C943217}"/>
                </a:ext>
              </a:extLst>
            </p:cNvPr>
            <p:cNvSpPr txBox="1"/>
            <p:nvPr/>
          </p:nvSpPr>
          <p:spPr>
            <a:xfrm>
              <a:off x="5263093" y="227966"/>
              <a:ext cx="240005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FFDD57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</a:t>
              </a:r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ag’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60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7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6C136A82-7902-D44B-D150-503BA05EB133}"/>
              </a:ext>
            </a:extLst>
          </p:cNvPr>
          <p:cNvSpPr txBox="1"/>
          <p:nvPr/>
        </p:nvSpPr>
        <p:spPr>
          <a:xfrm>
            <a:off x="3487835" y="3230559"/>
            <a:ext cx="4994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E1E8B0E-9E00-A484-1399-5B59BE2EF691}"/>
              </a:ext>
            </a:extLst>
          </p:cNvPr>
          <p:cNvSpPr txBox="1"/>
          <p:nvPr/>
        </p:nvSpPr>
        <p:spPr>
          <a:xfrm>
            <a:off x="3512682" y="3689661"/>
            <a:ext cx="4498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rat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0EAB0F07-3A77-AC34-28BD-C68BB08EE09D}"/>
              </a:ext>
            </a:extLst>
          </p:cNvPr>
          <p:cNvSpPr txBox="1"/>
          <p:nvPr/>
        </p:nvSpPr>
        <p:spPr>
          <a:xfrm>
            <a:off x="3503063" y="4148763"/>
            <a:ext cx="4690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C3ECBCDD-32CD-3107-1B4A-D5096D34C1D8}"/>
              </a:ext>
            </a:extLst>
          </p:cNvPr>
          <p:cNvSpPr txBox="1"/>
          <p:nvPr/>
        </p:nvSpPr>
        <p:spPr>
          <a:xfrm>
            <a:off x="3507873" y="4607865"/>
            <a:ext cx="45941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3FA0F901-313F-3CB2-594E-F66A66B9CE50}"/>
              </a:ext>
            </a:extLst>
          </p:cNvPr>
          <p:cNvSpPr txBox="1"/>
          <p:nvPr/>
        </p:nvSpPr>
        <p:spPr>
          <a:xfrm>
            <a:off x="8243789" y="3689661"/>
            <a:ext cx="5539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9183DA70-38DA-93FE-5347-4697208DB7CC}"/>
              </a:ext>
            </a:extLst>
          </p:cNvPr>
          <p:cNvSpPr txBox="1"/>
          <p:nvPr/>
        </p:nvSpPr>
        <p:spPr>
          <a:xfrm>
            <a:off x="3487835" y="5066969"/>
            <a:ext cx="4994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39676BA-3E31-C0CB-AA4B-69B9C957CD93}"/>
              </a:ext>
            </a:extLst>
          </p:cNvPr>
          <p:cNvSpPr txBox="1"/>
          <p:nvPr/>
        </p:nvSpPr>
        <p:spPr>
          <a:xfrm>
            <a:off x="8268637" y="4607867"/>
            <a:ext cx="5043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rag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EE3D6E72-2E50-0227-003D-FBAF73CA5FC1}"/>
              </a:ext>
            </a:extLst>
          </p:cNvPr>
          <p:cNvSpPr txBox="1"/>
          <p:nvPr/>
        </p:nvSpPr>
        <p:spPr>
          <a:xfrm>
            <a:off x="8214134" y="4148764"/>
            <a:ext cx="61330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6DC10F42-A919-A775-D484-8A873BA9EFF6}"/>
              </a:ext>
            </a:extLst>
          </p:cNvPr>
          <p:cNvSpPr txBox="1"/>
          <p:nvPr/>
        </p:nvSpPr>
        <p:spPr>
          <a:xfrm>
            <a:off x="8243790" y="3230558"/>
            <a:ext cx="5539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nag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AA182D3D-4187-28A4-C735-66C0C329954A}"/>
              </a:ext>
            </a:extLst>
          </p:cNvPr>
          <p:cNvSpPr txBox="1"/>
          <p:nvPr/>
        </p:nvSpPr>
        <p:spPr>
          <a:xfrm>
            <a:off x="8271041" y="5066969"/>
            <a:ext cx="4994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5EAC9AD7-2B92-8DC7-AC14-B4D9619472A0}"/>
              </a:ext>
            </a:extLst>
          </p:cNvPr>
          <p:cNvGrpSpPr/>
          <p:nvPr/>
        </p:nvGrpSpPr>
        <p:grpSpPr>
          <a:xfrm>
            <a:off x="2117582" y="2534715"/>
            <a:ext cx="8000677" cy="3240002"/>
            <a:chOff x="82954" y="0"/>
            <a:chExt cx="8000676" cy="3240001"/>
          </a:xfrm>
        </p:grpSpPr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DE144C80-1E1E-6E84-8276-4C575B178A0C}"/>
                </a:ext>
              </a:extLst>
            </p:cNvPr>
            <p:cNvSpPr/>
            <p:nvPr/>
          </p:nvSpPr>
          <p:spPr>
            <a:xfrm>
              <a:off x="82954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Oval 24">
              <a:extLst>
                <a:ext uri="{FF2B5EF4-FFF2-40B4-BE49-F238E27FC236}">
                  <a16:creationId xmlns:a16="http://schemas.microsoft.com/office/drawing/2014/main" id="{F3F9E0C5-B6AC-62FB-F2B0-F281D933AB2D}"/>
                </a:ext>
              </a:extLst>
            </p:cNvPr>
            <p:cNvSpPr/>
            <p:nvPr/>
          </p:nvSpPr>
          <p:spPr>
            <a:xfrm>
              <a:off x="4843629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20D1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9C3F6D2F-AF5F-19BC-40B3-7EC00E52A2FF}"/>
                </a:ext>
              </a:extLst>
            </p:cNvPr>
            <p:cNvSpPr txBox="1"/>
            <p:nvPr/>
          </p:nvSpPr>
          <p:spPr>
            <a:xfrm>
              <a:off x="502927" y="227967"/>
              <a:ext cx="240005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</a:t>
              </a:r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at’ family</a:t>
              </a: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1502DF3C-DBAE-2861-09A2-AF7FCA1AF1D4}"/>
                </a:ext>
              </a:extLst>
            </p:cNvPr>
            <p:cNvSpPr txBox="1"/>
            <p:nvPr/>
          </p:nvSpPr>
          <p:spPr>
            <a:xfrm>
              <a:off x="5263093" y="227966"/>
              <a:ext cx="240005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FFDD57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</a:t>
              </a:r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ag’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23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3917D1-9978-AFDC-FD12-8247698DF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the word ‘sat’?</a:t>
            </a:r>
          </a:p>
          <a:p>
            <a:r>
              <a:rPr lang="en-US" dirty="0"/>
              <a:t>How many sounds do you hear?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8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9B465B5-84C1-5293-37CF-7DED9377D961}"/>
              </a:ext>
            </a:extLst>
          </p:cNvPr>
          <p:cNvSpPr txBox="1"/>
          <p:nvPr/>
        </p:nvSpPr>
        <p:spPr>
          <a:xfrm>
            <a:off x="5549064" y="2048389"/>
            <a:ext cx="110222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sat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03B2A473-A13E-83B0-8A4B-D481B56DCF15}"/>
              </a:ext>
            </a:extLst>
          </p:cNvPr>
          <p:cNvGrpSpPr/>
          <p:nvPr/>
        </p:nvGrpSpPr>
        <p:grpSpPr>
          <a:xfrm>
            <a:off x="5675683" y="2998850"/>
            <a:ext cx="879027" cy="157537"/>
            <a:chOff x="0" y="-2"/>
            <a:chExt cx="879025" cy="1575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E83A7A-1182-5B5D-CAB9-08BD0151522B}"/>
                </a:ext>
              </a:extLst>
            </p:cNvPr>
            <p:cNvGrpSpPr/>
            <p:nvPr/>
          </p:nvGrpSpPr>
          <p:grpSpPr>
            <a:xfrm>
              <a:off x="0" y="-2"/>
              <a:ext cx="543126" cy="157536"/>
              <a:chOff x="0" y="-1"/>
              <a:chExt cx="543125" cy="157534"/>
            </a:xfrm>
          </p:grpSpPr>
          <p:sp>
            <p:nvSpPr>
              <p:cNvPr id="14" name="Oval 12">
                <a:extLst>
                  <a:ext uri="{FF2B5EF4-FFF2-40B4-BE49-F238E27FC236}">
                    <a16:creationId xmlns:a16="http://schemas.microsoft.com/office/drawing/2014/main" id="{0C4D6B42-B151-70C3-B151-9C2EBDED5C3C}"/>
                  </a:ext>
                </a:extLst>
              </p:cNvPr>
              <p:cNvSpPr/>
              <p:nvPr/>
            </p:nvSpPr>
            <p:spPr>
              <a:xfrm>
                <a:off x="0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15" name="Oval 13">
                <a:extLst>
                  <a:ext uri="{FF2B5EF4-FFF2-40B4-BE49-F238E27FC236}">
                    <a16:creationId xmlns:a16="http://schemas.microsoft.com/office/drawing/2014/main" id="{AA8D3920-5D89-D47B-6A3C-C4952F9142BD}"/>
                  </a:ext>
                </a:extLst>
              </p:cNvPr>
              <p:cNvSpPr/>
              <p:nvPr/>
            </p:nvSpPr>
            <p:spPr>
              <a:xfrm>
                <a:off x="385592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13" name="Oval 2">
              <a:extLst>
                <a:ext uri="{FF2B5EF4-FFF2-40B4-BE49-F238E27FC236}">
                  <a16:creationId xmlns:a16="http://schemas.microsoft.com/office/drawing/2014/main" id="{D483E692-FEDB-F0D2-DE3D-1869B1B4A832}"/>
                </a:ext>
              </a:extLst>
            </p:cNvPr>
            <p:cNvSpPr/>
            <p:nvPr/>
          </p:nvSpPr>
          <p:spPr>
            <a:xfrm>
              <a:off x="721492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33" name="Rectangle 22">
            <a:extLst>
              <a:ext uri="{FF2B5EF4-FFF2-40B4-BE49-F238E27FC236}">
                <a16:creationId xmlns:a16="http://schemas.microsoft.com/office/drawing/2014/main" id="{C1C2D36C-D217-5D13-CAD8-81115F0066EF}"/>
              </a:ext>
            </a:extLst>
          </p:cNvPr>
          <p:cNvSpPr txBox="1"/>
          <p:nvPr/>
        </p:nvSpPr>
        <p:spPr>
          <a:xfrm>
            <a:off x="2876788" y="4411450"/>
            <a:ext cx="121122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9B12F0E2-8AA6-C602-5A36-A9F4F5276BF4}"/>
              </a:ext>
            </a:extLst>
          </p:cNvPr>
          <p:cNvSpPr txBox="1"/>
          <p:nvPr/>
        </p:nvSpPr>
        <p:spPr>
          <a:xfrm>
            <a:off x="5415043" y="4411450"/>
            <a:ext cx="136190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EAB802A1-B61C-2AF0-EB59-C380FC8AAA40}"/>
              </a:ext>
            </a:extLst>
          </p:cNvPr>
          <p:cNvSpPr txBox="1"/>
          <p:nvPr/>
        </p:nvSpPr>
        <p:spPr>
          <a:xfrm>
            <a:off x="7932041" y="4411450"/>
            <a:ext cx="120962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</a:p>
        </p:txBody>
      </p:sp>
      <p:grpSp>
        <p:nvGrpSpPr>
          <p:cNvPr id="36" name="Group 25">
            <a:extLst>
              <a:ext uri="{FF2B5EF4-FFF2-40B4-BE49-F238E27FC236}">
                <a16:creationId xmlns:a16="http://schemas.microsoft.com/office/drawing/2014/main" id="{6A53EEE4-2DA3-47AC-79A4-7B4CEE82323D}"/>
              </a:ext>
            </a:extLst>
          </p:cNvPr>
          <p:cNvGrpSpPr/>
          <p:nvPr/>
        </p:nvGrpSpPr>
        <p:grpSpPr>
          <a:xfrm>
            <a:off x="3049400" y="5522287"/>
            <a:ext cx="950204" cy="157537"/>
            <a:chOff x="48864" y="-2"/>
            <a:chExt cx="950203" cy="157536"/>
          </a:xfrm>
        </p:grpSpPr>
        <p:grpSp>
          <p:nvGrpSpPr>
            <p:cNvPr id="37" name="Group 26">
              <a:extLst>
                <a:ext uri="{FF2B5EF4-FFF2-40B4-BE49-F238E27FC236}">
                  <a16:creationId xmlns:a16="http://schemas.microsoft.com/office/drawing/2014/main" id="{3DBBABE6-5704-A9E4-99E9-A3644CB774F7}"/>
                </a:ext>
              </a:extLst>
            </p:cNvPr>
            <p:cNvGrpSpPr/>
            <p:nvPr/>
          </p:nvGrpSpPr>
          <p:grpSpPr>
            <a:xfrm>
              <a:off x="48864" y="-2"/>
              <a:ext cx="598073" cy="157536"/>
              <a:chOff x="48864" y="-1"/>
              <a:chExt cx="598072" cy="157534"/>
            </a:xfrm>
          </p:grpSpPr>
          <p:sp>
            <p:nvSpPr>
              <p:cNvPr id="39" name="Oval 28">
                <a:extLst>
                  <a:ext uri="{FF2B5EF4-FFF2-40B4-BE49-F238E27FC236}">
                    <a16:creationId xmlns:a16="http://schemas.microsoft.com/office/drawing/2014/main" id="{EDD3C42A-7F71-C158-22D6-174FC365B5D6}"/>
                  </a:ext>
                </a:extLst>
              </p:cNvPr>
              <p:cNvSpPr/>
              <p:nvPr/>
            </p:nvSpPr>
            <p:spPr>
              <a:xfrm>
                <a:off x="48864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40" name="Oval 29">
                <a:extLst>
                  <a:ext uri="{FF2B5EF4-FFF2-40B4-BE49-F238E27FC236}">
                    <a16:creationId xmlns:a16="http://schemas.microsoft.com/office/drawing/2014/main" id="{8A6FD2F4-7AB0-190E-753C-42BE9AB9CF19}"/>
                  </a:ext>
                </a:extLst>
              </p:cNvPr>
              <p:cNvSpPr/>
              <p:nvPr/>
            </p:nvSpPr>
            <p:spPr>
              <a:xfrm>
                <a:off x="489403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421710FB-E2B9-98D5-6234-9B5F50A387A1}"/>
                </a:ext>
              </a:extLst>
            </p:cNvPr>
            <p:cNvSpPr/>
            <p:nvPr/>
          </p:nvSpPr>
          <p:spPr>
            <a:xfrm>
              <a:off x="841534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44" name="Group 30">
            <a:extLst>
              <a:ext uri="{FF2B5EF4-FFF2-40B4-BE49-F238E27FC236}">
                <a16:creationId xmlns:a16="http://schemas.microsoft.com/office/drawing/2014/main" id="{4D8E16EE-3720-5B4B-0A04-232F723904A4}"/>
              </a:ext>
            </a:extLst>
          </p:cNvPr>
          <p:cNvGrpSpPr/>
          <p:nvPr/>
        </p:nvGrpSpPr>
        <p:grpSpPr>
          <a:xfrm>
            <a:off x="5621614" y="5522286"/>
            <a:ext cx="991299" cy="157537"/>
            <a:chOff x="-27569" y="-2"/>
            <a:chExt cx="991297" cy="157536"/>
          </a:xfrm>
        </p:grpSpPr>
        <p:grpSp>
          <p:nvGrpSpPr>
            <p:cNvPr id="45" name="Group 31">
              <a:extLst>
                <a:ext uri="{FF2B5EF4-FFF2-40B4-BE49-F238E27FC236}">
                  <a16:creationId xmlns:a16="http://schemas.microsoft.com/office/drawing/2014/main" id="{A77EC044-D396-310C-4085-EFB4FF18B1D5}"/>
                </a:ext>
              </a:extLst>
            </p:cNvPr>
            <p:cNvGrpSpPr/>
            <p:nvPr/>
          </p:nvGrpSpPr>
          <p:grpSpPr>
            <a:xfrm>
              <a:off x="-27569" y="-2"/>
              <a:ext cx="562428" cy="157536"/>
              <a:chOff x="-27569" y="-1"/>
              <a:chExt cx="562427" cy="157534"/>
            </a:xfrm>
          </p:grpSpPr>
          <p:sp>
            <p:nvSpPr>
              <p:cNvPr id="47" name="Oval 33">
                <a:extLst>
                  <a:ext uri="{FF2B5EF4-FFF2-40B4-BE49-F238E27FC236}">
                    <a16:creationId xmlns:a16="http://schemas.microsoft.com/office/drawing/2014/main" id="{96ADC694-A52C-EE75-B165-D5F2A340FC39}"/>
                  </a:ext>
                </a:extLst>
              </p:cNvPr>
              <p:cNvSpPr/>
              <p:nvPr/>
            </p:nvSpPr>
            <p:spPr>
              <a:xfrm>
                <a:off x="-27569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58" name="Oval 34">
                <a:extLst>
                  <a:ext uri="{FF2B5EF4-FFF2-40B4-BE49-F238E27FC236}">
                    <a16:creationId xmlns:a16="http://schemas.microsoft.com/office/drawing/2014/main" id="{F36B43C5-87D7-17FF-AADC-B4562389DCDE}"/>
                  </a:ext>
                </a:extLst>
              </p:cNvPr>
              <p:cNvSpPr/>
              <p:nvPr/>
            </p:nvSpPr>
            <p:spPr>
              <a:xfrm>
                <a:off x="377325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9B01FD80-B3C9-17AA-4278-0F13B15F448E}"/>
                </a:ext>
              </a:extLst>
            </p:cNvPr>
            <p:cNvSpPr/>
            <p:nvPr/>
          </p:nvSpPr>
          <p:spPr>
            <a:xfrm>
              <a:off x="806195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75" name="Rectangle 42">
            <a:extLst>
              <a:ext uri="{FF2B5EF4-FFF2-40B4-BE49-F238E27FC236}">
                <a16:creationId xmlns:a16="http://schemas.microsoft.com/office/drawing/2014/main" id="{43272DBF-96E6-60B8-186E-52F0045D028C}"/>
              </a:ext>
            </a:extLst>
          </p:cNvPr>
          <p:cNvSpPr txBox="1"/>
          <p:nvPr/>
        </p:nvSpPr>
        <p:spPr>
          <a:xfrm>
            <a:off x="5621614" y="3277283"/>
            <a:ext cx="101886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3 sounds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371F29-F7CC-F512-6BC6-E80AEE3F9156}"/>
              </a:ext>
            </a:extLst>
          </p:cNvPr>
          <p:cNvGrpSpPr/>
          <p:nvPr/>
        </p:nvGrpSpPr>
        <p:grpSpPr>
          <a:xfrm>
            <a:off x="605658" y="2219912"/>
            <a:ext cx="3759730" cy="3138837"/>
            <a:chOff x="579154" y="2219912"/>
            <a:chExt cx="3759730" cy="3138837"/>
          </a:xfrm>
        </p:grpSpPr>
        <p:pic>
          <p:nvPicPr>
            <p:cNvPr id="26" name="Picture 19" descr="Picture 19">
              <a:extLst>
                <a:ext uri="{FF2B5EF4-FFF2-40B4-BE49-F238E27FC236}">
                  <a16:creationId xmlns:a16="http://schemas.microsoft.com/office/drawing/2014/main" id="{29C58169-CB2B-D95A-0707-1851E7F4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54" y="3558746"/>
              <a:ext cx="1256783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ACDE67A0-272A-C27D-E809-3505628759E0}"/>
                </a:ext>
              </a:extLst>
            </p:cNvPr>
            <p:cNvSpPr/>
            <p:nvPr/>
          </p:nvSpPr>
          <p:spPr>
            <a:xfrm>
              <a:off x="1791905" y="2219912"/>
              <a:ext cx="2546979" cy="1477954"/>
            </a:xfrm>
            <a:prstGeom prst="wedgeRoundRectCallout">
              <a:avLst>
                <a:gd name="adj1" fmla="val -43362"/>
                <a:gd name="adj2" fmla="val 77376"/>
                <a:gd name="adj3" fmla="val 16667"/>
              </a:avLst>
            </a:prstGeom>
            <a:noFill/>
            <a:ln w="381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80DCDBB0-A98B-F9C0-695D-142EC55AA528}"/>
                </a:ext>
              </a:extLst>
            </p:cNvPr>
            <p:cNvSpPr txBox="1"/>
            <p:nvPr/>
          </p:nvSpPr>
          <p:spPr>
            <a:xfrm>
              <a:off x="1843656" y="2358419"/>
              <a:ext cx="2446636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Your turn. Can you sound out these words? Where do the sound buttons go?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44D046-238C-E9B0-04F4-8A0D303EA214}"/>
              </a:ext>
            </a:extLst>
          </p:cNvPr>
          <p:cNvGrpSpPr/>
          <p:nvPr/>
        </p:nvGrpSpPr>
        <p:grpSpPr>
          <a:xfrm>
            <a:off x="7708153" y="2219912"/>
            <a:ext cx="3781296" cy="3159384"/>
            <a:chOff x="7708153" y="2219912"/>
            <a:chExt cx="3781296" cy="3159384"/>
          </a:xfrm>
        </p:grpSpPr>
        <p:pic>
          <p:nvPicPr>
            <p:cNvPr id="32" name="Picture 1" descr="Picture 1">
              <a:extLst>
                <a:ext uri="{FF2B5EF4-FFF2-40B4-BE49-F238E27FC236}">
                  <a16:creationId xmlns:a16="http://schemas.microsoft.com/office/drawing/2014/main" id="{7957481C-B013-4E2E-FFE7-340F804D7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4355" y="3579293"/>
              <a:ext cx="845094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AE96E7AB-FE9B-1540-E182-BA5E9F4C2656}"/>
                </a:ext>
              </a:extLst>
            </p:cNvPr>
            <p:cNvSpPr/>
            <p:nvPr/>
          </p:nvSpPr>
          <p:spPr>
            <a:xfrm>
              <a:off x="7708153" y="2219912"/>
              <a:ext cx="2838127" cy="1477954"/>
            </a:xfrm>
            <a:prstGeom prst="wedgeRoundRectCallout">
              <a:avLst>
                <a:gd name="adj1" fmla="val 44570"/>
                <a:gd name="adj2" fmla="val 77376"/>
                <a:gd name="adj3" fmla="val 16667"/>
              </a:avLst>
            </a:prstGeom>
            <a:noFill/>
            <a:ln w="38100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1F41E08B-864D-0080-76A9-56DD31C84973}"/>
                </a:ext>
              </a:extLst>
            </p:cNvPr>
            <p:cNvSpPr txBox="1"/>
            <p:nvPr/>
          </p:nvSpPr>
          <p:spPr>
            <a:xfrm>
              <a:off x="7770552" y="2358419"/>
              <a:ext cx="2752399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We can use sound buttons to help us sound out words. Draw a dot below each single letter sound.</a:t>
              </a:r>
            </a:p>
          </p:txBody>
        </p:sp>
      </p:grpSp>
      <p:grpSp>
        <p:nvGrpSpPr>
          <p:cNvPr id="11" name="Group 30">
            <a:extLst>
              <a:ext uri="{FF2B5EF4-FFF2-40B4-BE49-F238E27FC236}">
                <a16:creationId xmlns:a16="http://schemas.microsoft.com/office/drawing/2014/main" id="{5A31D031-58D0-E8C3-EB1E-456F437301A4}"/>
              </a:ext>
            </a:extLst>
          </p:cNvPr>
          <p:cNvGrpSpPr/>
          <p:nvPr/>
        </p:nvGrpSpPr>
        <p:grpSpPr>
          <a:xfrm>
            <a:off x="8043789" y="5522286"/>
            <a:ext cx="936508" cy="157537"/>
            <a:chOff x="27222" y="-2"/>
            <a:chExt cx="936506" cy="157536"/>
          </a:xfrm>
        </p:grpSpPr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077E8540-5613-96FB-FE68-7075D35ADF07}"/>
                </a:ext>
              </a:extLst>
            </p:cNvPr>
            <p:cNvGrpSpPr/>
            <p:nvPr/>
          </p:nvGrpSpPr>
          <p:grpSpPr>
            <a:xfrm>
              <a:off x="27222" y="-2"/>
              <a:ext cx="507637" cy="157536"/>
              <a:chOff x="27222" y="-1"/>
              <a:chExt cx="507636" cy="157534"/>
            </a:xfrm>
          </p:grpSpPr>
          <p:sp>
            <p:nvSpPr>
              <p:cNvPr id="20" name="Oval 33">
                <a:extLst>
                  <a:ext uri="{FF2B5EF4-FFF2-40B4-BE49-F238E27FC236}">
                    <a16:creationId xmlns:a16="http://schemas.microsoft.com/office/drawing/2014/main" id="{B09523DF-1BF4-244C-9ECC-67F4119EDC7F}"/>
                  </a:ext>
                </a:extLst>
              </p:cNvPr>
              <p:cNvSpPr/>
              <p:nvPr/>
            </p:nvSpPr>
            <p:spPr>
              <a:xfrm>
                <a:off x="27222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21" name="Oval 34">
                <a:extLst>
                  <a:ext uri="{FF2B5EF4-FFF2-40B4-BE49-F238E27FC236}">
                    <a16:creationId xmlns:a16="http://schemas.microsoft.com/office/drawing/2014/main" id="{F63D67E1-3EAF-D392-9280-742AD60A4869}"/>
                  </a:ext>
                </a:extLst>
              </p:cNvPr>
              <p:cNvSpPr/>
              <p:nvPr/>
            </p:nvSpPr>
            <p:spPr>
              <a:xfrm>
                <a:off x="377325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19" name="Oval 32">
              <a:extLst>
                <a:ext uri="{FF2B5EF4-FFF2-40B4-BE49-F238E27FC236}">
                  <a16:creationId xmlns:a16="http://schemas.microsoft.com/office/drawing/2014/main" id="{F9D76023-EE6A-EBCA-908E-ED0224CDF394}"/>
                </a:ext>
              </a:extLst>
            </p:cNvPr>
            <p:cNvSpPr/>
            <p:nvPr/>
          </p:nvSpPr>
          <p:spPr>
            <a:xfrm>
              <a:off x="806195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112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33" grpId="0" animBg="1" advAuto="0"/>
      <p:bldP spid="34" grpId="0" animBg="1" advAuto="0"/>
      <p:bldP spid="35" grpId="0" animBg="1" advAuto="0"/>
      <p:bldP spid="36" grpId="0" animBg="1" advAuto="0"/>
      <p:bldP spid="44" grpId="0" animBg="1" advAuto="0"/>
      <p:bldP spid="75" grpId="0" animBg="1" advAuto="0"/>
      <p:bldP spid="11" grpId="0" animBg="1" advAuto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7902</TotalTime>
  <Words>1190</Words>
  <Application>Microsoft Macintosh PowerPoint</Application>
  <PresentationFormat>Widescreen</PresentationFormat>
  <Paragraphs>333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Muli</vt:lpstr>
      <vt:lpstr>Calibri</vt:lpstr>
      <vt:lpstr>Muli Regular</vt:lpstr>
      <vt:lpstr>Segoe Print</vt:lpstr>
      <vt:lpstr>Calibri Light</vt:lpstr>
      <vt:lpstr>Sassoon Infant 2023</vt:lpstr>
      <vt:lpstr>Arial</vt:lpstr>
      <vt:lpstr>OpenDyslexicAlta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653</cp:revision>
  <cp:lastPrinted>2023-01-25T13:58:17Z</cp:lastPrinted>
  <dcterms:created xsi:type="dcterms:W3CDTF">2022-07-19T20:08:30Z</dcterms:created>
  <dcterms:modified xsi:type="dcterms:W3CDTF">2023-02-08T09:50:50Z</dcterms:modified>
</cp:coreProperties>
</file>