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0" r:id="rId5"/>
    <p:sldId id="321" r:id="rId6"/>
    <p:sldId id="372" r:id="rId7"/>
    <p:sldId id="381" r:id="rId8"/>
    <p:sldId id="373" r:id="rId9"/>
    <p:sldId id="374" r:id="rId10"/>
    <p:sldId id="375" r:id="rId11"/>
    <p:sldId id="376" r:id="rId12"/>
    <p:sldId id="377" r:id="rId13"/>
    <p:sldId id="379" r:id="rId14"/>
    <p:sldId id="378" r:id="rId15"/>
    <p:sldId id="380" r:id="rId16"/>
    <p:sldId id="382" r:id="rId17"/>
    <p:sldId id="383" r:id="rId18"/>
    <p:sldId id="384" r:id="rId19"/>
    <p:sldId id="385" r:id="rId20"/>
    <p:sldId id="386" r:id="rId21"/>
    <p:sldId id="370" r:id="rId22"/>
    <p:sldId id="387" r:id="rId23"/>
    <p:sldId id="388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Lato Light" panose="020F0502020204030203" pitchFamily="34" charset="0"/>
      <p:regular r:id="rId35"/>
      <p:italic r:id="rId36"/>
    </p:embeddedFont>
    <p:embeddedFont>
      <p:font typeface="Muli" panose="02000503000000000000" pitchFamily="2" charset="77"/>
      <p:regular r:id="rId37"/>
      <p:bold r:id="rId38"/>
      <p:italic r:id="rId39"/>
      <p:boldItalic r:id="rId40"/>
    </p:embeddedFont>
    <p:embeddedFont>
      <p:font typeface="OpenDyslexic" pitchFamily="2" charset="77"/>
      <p:regular r:id="rId41"/>
      <p:bold r:id="rId42"/>
      <p:italic r:id="rId43"/>
      <p:boldItalic r:id="rId44"/>
    </p:embeddedFont>
    <p:embeddedFont>
      <p:font typeface="OpenDyslexicAlta" pitchFamily="2" charset="77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23D160"/>
    <a:srgbClr val="3273DC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769BB9-6C9D-0ED7-9228-E7BED7F875C3}" v="3" dt="2023-02-26T06:49:32.038"/>
    <p1510:client id="{E716F0AB-A982-E666-25D8-37746835F770}" v="96" dt="2023-02-27T13:25:26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61"/>
  </p:normalViewPr>
  <p:slideViewPr>
    <p:cSldViewPr snapToGrid="0">
      <p:cViewPr varScale="1">
        <p:scale>
          <a:sx n="114" d="100"/>
          <a:sy n="114" d="100"/>
        </p:scale>
        <p:origin x="576" y="16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l1983@icloud.com" userId="S::urn:spo:guest#gill1983@icloud.com::" providerId="AD" clId="Web-{75769BB9-6C9D-0ED7-9228-E7BED7F875C3}"/>
    <pc:docChg chg="modSld">
      <pc:chgData name="gill1983@icloud.com" userId="S::urn:spo:guest#gill1983@icloud.com::" providerId="AD" clId="Web-{75769BB9-6C9D-0ED7-9228-E7BED7F875C3}" dt="2023-02-26T06:49:32.038" v="2" actId="20577"/>
      <pc:docMkLst>
        <pc:docMk/>
      </pc:docMkLst>
      <pc:sldChg chg="modSp">
        <pc:chgData name="gill1983@icloud.com" userId="S::urn:spo:guest#gill1983@icloud.com::" providerId="AD" clId="Web-{75769BB9-6C9D-0ED7-9228-E7BED7F875C3}" dt="2023-02-26T06:49:32.038" v="2" actId="20577"/>
        <pc:sldMkLst>
          <pc:docMk/>
          <pc:sldMk cId="120867106" sldId="387"/>
        </pc:sldMkLst>
        <pc:spChg chg="mod">
          <ac:chgData name="gill1983@icloud.com" userId="S::urn:spo:guest#gill1983@icloud.com::" providerId="AD" clId="Web-{75769BB9-6C9D-0ED7-9228-E7BED7F875C3}" dt="2023-02-26T06:49:32.038" v="2" actId="20577"/>
          <ac:spMkLst>
            <pc:docMk/>
            <pc:sldMk cId="120867106" sldId="387"/>
            <ac:spMk id="3" creationId="{AF491D1F-0097-3F4A-B04E-14B5096ADCAB}"/>
          </ac:spMkLst>
        </pc:spChg>
      </pc:sldChg>
    </pc:docChg>
  </pc:docChgLst>
  <pc:docChgLst>
    <pc:chgData name="gill1983@icloud.com" userId="S::urn:spo:guest#gill1983@icloud.com::" providerId="AD" clId="Web-{E716F0AB-A982-E666-25D8-37746835F770}"/>
    <pc:docChg chg="modSld">
      <pc:chgData name="gill1983@icloud.com" userId="S::urn:spo:guest#gill1983@icloud.com::" providerId="AD" clId="Web-{E716F0AB-A982-E666-25D8-37746835F770}" dt="2023-02-27T13:25:26.630" v="72" actId="20577"/>
      <pc:docMkLst>
        <pc:docMk/>
      </pc:docMkLst>
      <pc:sldChg chg="addSp modSp">
        <pc:chgData name="gill1983@icloud.com" userId="S::urn:spo:guest#gill1983@icloud.com::" providerId="AD" clId="Web-{E716F0AB-A982-E666-25D8-37746835F770}" dt="2023-02-27T13:24:31.488" v="70" actId="20577"/>
        <pc:sldMkLst>
          <pc:docMk/>
          <pc:sldMk cId="1637338014" sldId="385"/>
        </pc:sldMkLst>
        <pc:spChg chg="ord">
          <ac:chgData name="gill1983@icloud.com" userId="S::urn:spo:guest#gill1983@icloud.com::" providerId="AD" clId="Web-{E716F0AB-A982-E666-25D8-37746835F770}" dt="2023-02-27T13:21:33.001" v="37"/>
          <ac:spMkLst>
            <pc:docMk/>
            <pc:sldMk cId="1637338014" sldId="385"/>
            <ac:spMk id="2" creationId="{A3BF3FE4-F6EA-5C4D-8ABC-31EA6D2AF94D}"/>
          </ac:spMkLst>
        </pc:spChg>
        <pc:spChg chg="add mod">
          <ac:chgData name="gill1983@icloud.com" userId="S::urn:spo:guest#gill1983@icloud.com::" providerId="AD" clId="Web-{E716F0AB-A982-E666-25D8-37746835F770}" dt="2023-02-27T13:24:31.488" v="70" actId="20577"/>
          <ac:spMkLst>
            <pc:docMk/>
            <pc:sldMk cId="1637338014" sldId="385"/>
            <ac:spMk id="3" creationId="{17E274D6-B4AC-F10F-40BF-093D2B0CBAC7}"/>
          </ac:spMkLst>
        </pc:spChg>
        <pc:spChg chg="add mod ord">
          <ac:chgData name="gill1983@icloud.com" userId="S::urn:spo:guest#gill1983@icloud.com::" providerId="AD" clId="Web-{E716F0AB-A982-E666-25D8-37746835F770}" dt="2023-02-27T13:21:37.313" v="38"/>
          <ac:spMkLst>
            <pc:docMk/>
            <pc:sldMk cId="1637338014" sldId="385"/>
            <ac:spMk id="4" creationId="{26A5E6C1-5809-02A3-B4CD-738871467D21}"/>
          </ac:spMkLst>
        </pc:spChg>
        <pc:spChg chg="add mod ord">
          <ac:chgData name="gill1983@icloud.com" userId="S::urn:spo:guest#gill1983@icloud.com::" providerId="AD" clId="Web-{E716F0AB-A982-E666-25D8-37746835F770}" dt="2023-02-27T13:22:46.174" v="49"/>
          <ac:spMkLst>
            <pc:docMk/>
            <pc:sldMk cId="1637338014" sldId="385"/>
            <ac:spMk id="5" creationId="{AEAFC4A9-8292-1D7A-A45F-81B9FAA5C17C}"/>
          </ac:spMkLst>
        </pc:spChg>
        <pc:spChg chg="mod">
          <ac:chgData name="gill1983@icloud.com" userId="S::urn:spo:guest#gill1983@icloud.com::" providerId="AD" clId="Web-{E716F0AB-A982-E666-25D8-37746835F770}" dt="2023-02-27T13:20:55.984" v="33"/>
          <ac:spMkLst>
            <pc:docMk/>
            <pc:sldMk cId="1637338014" sldId="385"/>
            <ac:spMk id="45" creationId="{0930AD65-4F25-3F48-B743-9259D0E82A3E}"/>
          </ac:spMkLst>
        </pc:spChg>
        <pc:picChg chg="mod">
          <ac:chgData name="gill1983@icloud.com" userId="S::urn:spo:guest#gill1983@icloud.com::" providerId="AD" clId="Web-{E716F0AB-A982-E666-25D8-37746835F770}" dt="2023-02-27T13:22:06.095" v="42" actId="1076"/>
          <ac:picMkLst>
            <pc:docMk/>
            <pc:sldMk cId="1637338014" sldId="385"/>
            <ac:picMk id="9" creationId="{61F010A2-EEC1-2443-AA3B-9DC1540400DE}"/>
          </ac:picMkLst>
        </pc:picChg>
      </pc:sldChg>
      <pc:sldChg chg="addSp delSp modSp">
        <pc:chgData name="gill1983@icloud.com" userId="S::urn:spo:guest#gill1983@icloud.com::" providerId="AD" clId="Web-{E716F0AB-A982-E666-25D8-37746835F770}" dt="2023-02-27T13:25:26.630" v="72" actId="20577"/>
        <pc:sldMkLst>
          <pc:docMk/>
          <pc:sldMk cId="145676610" sldId="386"/>
        </pc:sldMkLst>
        <pc:spChg chg="add mod">
          <ac:chgData name="gill1983@icloud.com" userId="S::urn:spo:guest#gill1983@icloud.com::" providerId="AD" clId="Web-{E716F0AB-A982-E666-25D8-37746835F770}" dt="2023-02-27T13:17:36.309" v="21" actId="20577"/>
          <ac:spMkLst>
            <pc:docMk/>
            <pc:sldMk cId="145676610" sldId="386"/>
            <ac:spMk id="3" creationId="{744ACB9D-19B3-AE56-4129-217E70C7665B}"/>
          </ac:spMkLst>
        </pc:spChg>
        <pc:spChg chg="add mod">
          <ac:chgData name="gill1983@icloud.com" userId="S::urn:spo:guest#gill1983@icloud.com::" providerId="AD" clId="Web-{E716F0AB-A982-E666-25D8-37746835F770}" dt="2023-02-27T13:24:02.066" v="60" actId="1076"/>
          <ac:spMkLst>
            <pc:docMk/>
            <pc:sldMk cId="145676610" sldId="386"/>
            <ac:spMk id="7" creationId="{29EF2BD3-13C6-E5B5-C8C8-566B3843F2CB}"/>
          </ac:spMkLst>
        </pc:spChg>
        <pc:spChg chg="add mod ord">
          <ac:chgData name="gill1983@icloud.com" userId="S::urn:spo:guest#gill1983@icloud.com::" providerId="AD" clId="Web-{E716F0AB-A982-E666-25D8-37746835F770}" dt="2023-02-27T13:23:55.659" v="59"/>
          <ac:spMkLst>
            <pc:docMk/>
            <pc:sldMk cId="145676610" sldId="386"/>
            <ac:spMk id="10" creationId="{9692BF82-4623-F50A-16E2-71DA1B8A5A33}"/>
          </ac:spMkLst>
        </pc:spChg>
        <pc:spChg chg="mod">
          <ac:chgData name="gill1983@icloud.com" userId="S::urn:spo:guest#gill1983@icloud.com::" providerId="AD" clId="Web-{E716F0AB-A982-E666-25D8-37746835F770}" dt="2023-02-27T13:25:26.630" v="72" actId="20577"/>
          <ac:spMkLst>
            <pc:docMk/>
            <pc:sldMk cId="145676610" sldId="386"/>
            <ac:spMk id="45" creationId="{0930AD65-4F25-3F48-B743-9259D0E82A3E}"/>
          </ac:spMkLst>
        </pc:spChg>
        <pc:picChg chg="add del mod">
          <ac:chgData name="gill1983@icloud.com" userId="S::urn:spo:guest#gill1983@icloud.com::" providerId="AD" clId="Web-{E716F0AB-A982-E666-25D8-37746835F770}" dt="2023-02-27T13:23:19.471" v="53"/>
          <ac:picMkLst>
            <pc:docMk/>
            <pc:sldMk cId="145676610" sldId="386"/>
            <ac:picMk id="5" creationId="{1C8AF682-FCBD-CA0B-5B00-E663E1E3CA5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90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703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683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6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913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810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90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22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6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discuss further similarities and differences, e.g. that there was more rainfall in 2019 than in 2018…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76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Model plotting points using an interactive whiteboard pen, then reveal completed line graph  on next slide. </a:t>
            </a:r>
            <a:br>
              <a:rPr lang="en-US"/>
            </a:br>
            <a:r>
              <a:rPr lang="en-US"/>
              <a:t>Press ctrl button and + button to zoom in.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0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1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79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Model plotting points using an interactive whiteboard pen, then reveal completed line graph  on next slide. </a:t>
            </a:r>
            <a:br>
              <a:rPr lang="en-US"/>
            </a:br>
            <a:r>
              <a:rPr lang="en-US"/>
              <a:t>Press ctrl button and + button to zoom in.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21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5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27/02/2023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/>
              <a:t>Stage 5 </a:t>
            </a:r>
            <a:br>
              <a:rPr lang="en-GB"/>
            </a:br>
            <a:r>
              <a:rPr lang="en-GB"/>
              <a:t>Spring Block 5: Statistics</a:t>
            </a:r>
          </a:p>
          <a:p>
            <a:r>
              <a:rPr lang="en-GB"/>
              <a:t>Lesson 1: To be able to draw line graphs (2022-2023)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/>
              <a:t>Block 5 – Statistics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656064" y="331200"/>
            <a:ext cx="2182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</a:rPr>
              <a:t>Quiz: </a:t>
            </a:r>
            <a:r>
              <a:rPr lang="en-GB" b="1" i="0">
                <a:solidFill>
                  <a:schemeClr val="bg1"/>
                </a:solidFill>
                <a:effectLst/>
                <a:latin typeface="Muli" pitchFamily="2" charset="77"/>
              </a:rPr>
              <a:t>QNDYDER</a:t>
            </a:r>
            <a:endParaRPr lang="en-GB" b="1">
              <a:solidFill>
                <a:schemeClr val="bg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12539"/>
              </p:ext>
            </p:extLst>
          </p:nvPr>
        </p:nvGraphicFramePr>
        <p:xfrm>
          <a:off x="9241455" y="1486694"/>
          <a:ext cx="267591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GBP (£)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Thai Baht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D0BAAAB-955A-9E4D-8FE9-04A899769B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413" y="1816760"/>
            <a:ext cx="5596558" cy="45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3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67094"/>
              </p:ext>
            </p:extLst>
          </p:nvPr>
        </p:nvGraphicFramePr>
        <p:xfrm>
          <a:off x="9241455" y="1486694"/>
          <a:ext cx="267591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USD ($)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Indian Rupee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18C2353-B795-D84C-9549-088F9CA77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942" y="1300480"/>
            <a:ext cx="4715538" cy="53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/>
        </p:nvGraphicFramePr>
        <p:xfrm>
          <a:off x="9241455" y="1486694"/>
          <a:ext cx="267591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USD ($)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Indian Rupee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736D8FF-DC06-F24D-973B-6CFEBB7FF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820" y="1307239"/>
            <a:ext cx="4881253" cy="53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9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3: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How would you plot the following table’s data as a line graph?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Which measurement would work best for the horizontal </a:t>
            </a:r>
            <a:r>
              <a:rPr lang="en-GB" sz="2200" i="1"/>
              <a:t>x-axis</a:t>
            </a:r>
            <a:r>
              <a:rPr lang="en-GB" sz="2200"/>
              <a:t>?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Which measurement would work best for the vertical </a:t>
            </a:r>
            <a:r>
              <a:rPr lang="en-GB" sz="2200" i="1"/>
              <a:t>y-axis</a:t>
            </a:r>
            <a:r>
              <a:rPr lang="en-GB" sz="2200"/>
              <a:t>?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Explain your answers, then plot as a line graph.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418746"/>
              </p:ext>
            </p:extLst>
          </p:nvPr>
        </p:nvGraphicFramePr>
        <p:xfrm>
          <a:off x="1091646" y="3002246"/>
          <a:ext cx="10515602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329500375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0738136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142028477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5773470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68960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Time (seconds)</a:t>
                      </a:r>
                    </a:p>
                  </a:txBody>
                  <a:tcPr anchor="ctr"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45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60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75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Distance </a:t>
                      </a:r>
                      <a:br>
                        <a:rPr lang="en-US" sz="2400">
                          <a:latin typeface="OpenDyslexicAlta" pitchFamily="2" charset="77"/>
                        </a:rPr>
                      </a:br>
                      <a:r>
                        <a:rPr lang="en-US" sz="2400">
                          <a:latin typeface="OpenDyslexicAlta" pitchFamily="2" charset="77"/>
                        </a:rPr>
                        <a:t>(</a:t>
                      </a:r>
                      <a:r>
                        <a:rPr lang="en-US" sz="2400" err="1">
                          <a:latin typeface="OpenDyslexicAlta" pitchFamily="2" charset="77"/>
                        </a:rPr>
                        <a:t>metres</a:t>
                      </a:r>
                      <a:r>
                        <a:rPr lang="en-US" sz="2400">
                          <a:latin typeface="OpenDyslexicAlta" pitchFamily="2" charset="77"/>
                        </a:rPr>
                        <a:t>)</a:t>
                      </a:r>
                    </a:p>
                  </a:txBody>
                  <a:tcPr anchor="ctr"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122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256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378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489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537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707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3: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How would you plot the following table’s data as a line graph?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FF3860"/>
                </a:solidFill>
              </a:rPr>
              <a:t>Time would work best for the horizontal </a:t>
            </a:r>
            <a:r>
              <a:rPr lang="en-GB" sz="2200" i="1">
                <a:solidFill>
                  <a:srgbClr val="FF3860"/>
                </a:solidFill>
              </a:rPr>
              <a:t>x-axis</a:t>
            </a:r>
            <a:r>
              <a:rPr lang="en-GB" sz="2200">
                <a:solidFill>
                  <a:srgbClr val="FF3860"/>
                </a:solidFill>
              </a:rPr>
              <a:t> as it is a constant data point.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FF3860"/>
                </a:solidFill>
              </a:rPr>
              <a:t>Distance would work best for the vertical </a:t>
            </a:r>
            <a:r>
              <a:rPr lang="en-GB" sz="2200" i="1">
                <a:solidFill>
                  <a:srgbClr val="FF3860"/>
                </a:solidFill>
              </a:rPr>
              <a:t>y-axis</a:t>
            </a:r>
            <a:r>
              <a:rPr lang="en-GB" sz="2200">
                <a:solidFill>
                  <a:srgbClr val="FF3860"/>
                </a:solidFill>
              </a:rPr>
              <a:t> as is an inconstant changing variable.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i="1">
                <a:solidFill>
                  <a:srgbClr val="FF3860"/>
                </a:solidFill>
              </a:rPr>
              <a:t>Teacher / peer assessment.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/>
        </p:nvGraphicFramePr>
        <p:xfrm>
          <a:off x="1091646" y="3002246"/>
          <a:ext cx="10515602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329500375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0738136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142028477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5773470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68960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Time (seconds)</a:t>
                      </a:r>
                    </a:p>
                  </a:txBody>
                  <a:tcPr anchor="ctr"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45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60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75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Distance </a:t>
                      </a:r>
                      <a:br>
                        <a:rPr lang="en-US" sz="2400">
                          <a:latin typeface="OpenDyslexicAlta" pitchFamily="2" charset="77"/>
                        </a:rPr>
                      </a:br>
                      <a:r>
                        <a:rPr lang="en-US" sz="2400">
                          <a:latin typeface="OpenDyslexicAlta" pitchFamily="2" charset="77"/>
                        </a:rPr>
                        <a:t>(</a:t>
                      </a:r>
                      <a:r>
                        <a:rPr lang="en-US" sz="2400" err="1">
                          <a:latin typeface="OpenDyslexicAlta" pitchFamily="2" charset="77"/>
                        </a:rPr>
                        <a:t>metres</a:t>
                      </a:r>
                      <a:r>
                        <a:rPr lang="en-US" sz="2400">
                          <a:latin typeface="OpenDyslexicAlta" pitchFamily="2" charset="77"/>
                        </a:rPr>
                        <a:t>)</a:t>
                      </a:r>
                    </a:p>
                  </a:txBody>
                  <a:tcPr anchor="ctr"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122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256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378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489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OpenDyslexicAlta" pitchFamily="2" charset="77"/>
                        </a:rPr>
                        <a:t>537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17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4: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Research a topic relevant to your studies in another subject.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For example, if you’re studying a certain country at the moment, changes in population sizes in that country or changes in its economic output could make a helpful line graph.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If you’re studying deforestation, you could create a line graph charting deforestation in a certain forest, or you could plot the rise or fall of a certain species as a result of deforestation or reforestation…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It’s up to you! </a:t>
            </a:r>
          </a:p>
        </p:txBody>
      </p:sp>
    </p:spTree>
    <p:extLst>
      <p:ext uri="{BB962C8B-B14F-4D97-AF65-F5344CB8AC3E}">
        <p14:creationId xmlns:p14="http://schemas.microsoft.com/office/powerpoint/2010/main" val="3491251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A5E6C1-5809-02A3-B4CD-738871467D21}"/>
              </a:ext>
            </a:extLst>
          </p:cNvPr>
          <p:cNvSpPr/>
          <p:nvPr/>
        </p:nvSpPr>
        <p:spPr>
          <a:xfrm>
            <a:off x="9376558" y="1843148"/>
            <a:ext cx="623454" cy="29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James has used the data in the table above to plot a line graph.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ctr">
              <a:buClr>
                <a:srgbClr val="23D160"/>
              </a:buClr>
              <a:buSzPct val="85000"/>
              <a:buNone/>
            </a:pPr>
            <a:endParaRPr lang="en-GB" sz="1800">
              <a:solidFill>
                <a:schemeClr val="lt1"/>
              </a:solidFill>
              <a:latin typeface="+mn-lt"/>
            </a:endParaRP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What errors has James made?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Correct James’ errors, please!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405DE-BCC5-3841-B573-69378A544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280" y="2825415"/>
            <a:ext cx="3485696" cy="3790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010A2-EEC1-2443-AA3B-9DC15404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315" y="1361837"/>
            <a:ext cx="9105900" cy="97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AFC4A9-8292-1D7A-A45F-81B9FAA5C17C}"/>
              </a:ext>
            </a:extLst>
          </p:cNvPr>
          <p:cNvSpPr txBox="1"/>
          <p:nvPr/>
        </p:nvSpPr>
        <p:spPr>
          <a:xfrm>
            <a:off x="9252857" y="1786245"/>
            <a:ext cx="757052" cy="353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274D6-B4AC-F10F-40BF-093D2B0CBAC7}"/>
              </a:ext>
            </a:extLst>
          </p:cNvPr>
          <p:cNvSpPr txBox="1"/>
          <p:nvPr/>
        </p:nvSpPr>
        <p:spPr>
          <a:xfrm>
            <a:off x="9255331" y="1791194"/>
            <a:ext cx="113805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>
                <a:latin typeface="OpenDyslexicAlta"/>
              </a:rPr>
              <a:t>1,600</a:t>
            </a:r>
            <a:endParaRPr lang="en-US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338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/>
              <a:t>James has used the data in the table above to plot a line graph.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FF3860"/>
                </a:solidFill>
              </a:rPr>
              <a:t>James confused the data points at 10:30 and 10:45.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FF3860"/>
                </a:solidFill>
                <a:latin typeface="Muli"/>
              </a:rPr>
              <a:t>James also plotted 11:30 incorrectly, as 2,000 km </a:t>
            </a:r>
            <a:br>
              <a:rPr lang="en-GB" sz="2200"/>
            </a:br>
            <a:r>
              <a:rPr lang="en-GB" sz="2200">
                <a:solidFill>
                  <a:srgbClr val="FF3860"/>
                </a:solidFill>
                <a:latin typeface="Muli"/>
              </a:rPr>
              <a:t>instead of 1,600 km.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FF3860"/>
                </a:solidFill>
              </a:rPr>
              <a:t>Finally, James had plotted 12:00 as 200 km, when</a:t>
            </a:r>
            <a:br>
              <a:rPr lang="en-GB" sz="2200">
                <a:solidFill>
                  <a:srgbClr val="FF3860"/>
                </a:solidFill>
              </a:rPr>
            </a:br>
            <a:r>
              <a:rPr lang="en-GB" sz="2200">
                <a:solidFill>
                  <a:srgbClr val="FF3860"/>
                </a:solidFill>
              </a:rPr>
              <a:t>12:00 is the time when the shuttle returns to 0 km.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FF3860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7E79FF-93CE-E442-B6EC-439841C12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245" y="2834720"/>
            <a:ext cx="3523458" cy="3790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B7A53-4A88-E948-8BA7-A0F49FCA9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796" y="1421214"/>
            <a:ext cx="9105900" cy="97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4ACB9D-19B3-AE56-4129-217E70C7665B}"/>
              </a:ext>
            </a:extLst>
          </p:cNvPr>
          <p:cNvSpPr txBox="1"/>
          <p:nvPr/>
        </p:nvSpPr>
        <p:spPr>
          <a:xfrm>
            <a:off x="9304811" y="2370117"/>
            <a:ext cx="727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Mul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2BF82-4623-F50A-16E2-71DA1B8A5A33}"/>
              </a:ext>
            </a:extLst>
          </p:cNvPr>
          <p:cNvSpPr txBox="1"/>
          <p:nvPr/>
        </p:nvSpPr>
        <p:spPr>
          <a:xfrm>
            <a:off x="9356911" y="1862977"/>
            <a:ext cx="616323" cy="28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F2BD3-13C6-E5B5-C8C8-566B3843F2CB}"/>
              </a:ext>
            </a:extLst>
          </p:cNvPr>
          <p:cNvSpPr txBox="1"/>
          <p:nvPr/>
        </p:nvSpPr>
        <p:spPr>
          <a:xfrm>
            <a:off x="9300155" y="1836018"/>
            <a:ext cx="11380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OpenDyslexicAlta"/>
              </a:rPr>
              <a:t>1,600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5676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3273DC"/>
                </a:solidFill>
              </a:rPr>
              <a:t>Is </a:t>
            </a:r>
            <a:r>
              <a:rPr lang="en-GB" sz="2200" err="1">
                <a:solidFill>
                  <a:srgbClr val="3273DC"/>
                </a:solidFill>
              </a:rPr>
              <a:t>Astrobee’s</a:t>
            </a:r>
            <a:r>
              <a:rPr lang="en-GB" sz="2200">
                <a:solidFill>
                  <a:srgbClr val="3273DC"/>
                </a:solidFill>
              </a:rPr>
              <a:t> statement sometimes, always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3273DC"/>
                </a:solidFill>
              </a:rPr>
              <a:t>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1702E8E-89C0-5241-8AF1-8E4334AE5D89}"/>
              </a:ext>
            </a:extLst>
          </p:cNvPr>
          <p:cNvSpPr/>
          <p:nvPr/>
        </p:nvSpPr>
        <p:spPr>
          <a:xfrm>
            <a:off x="2494585" y="2553384"/>
            <a:ext cx="3406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>
                <a:solidFill>
                  <a:srgbClr val="3273DC"/>
                </a:solidFill>
                <a:latin typeface="OpenDyslexic" pitchFamily="2" charset="77"/>
              </a:rPr>
              <a:t>When plotting line graphs, one section of your data must end in zero. 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err="1">
                <a:solidFill>
                  <a:srgbClr val="FF3860"/>
                </a:solidFill>
                <a:latin typeface="Muli"/>
              </a:rPr>
              <a:t>Astrobee’s</a:t>
            </a:r>
            <a:r>
              <a:rPr lang="en-GB" sz="2200">
                <a:solidFill>
                  <a:srgbClr val="FF3860"/>
                </a:solidFill>
                <a:latin typeface="Muli"/>
              </a:rPr>
              <a:t> statement is sometimes true. For example, if you were measuring how long it took cars to drive lots of 100 m, you might have your y-axis labels as 0, 100 m, 200 m; however, most line graphs do not require one set of data always ending in 0. </a:t>
            </a:r>
            <a:endParaRPr lang="en-GB" sz="2200">
              <a:solidFill>
                <a:srgbClr val="FF386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1702E8E-89C0-5241-8AF1-8E4334AE5D89}"/>
              </a:ext>
            </a:extLst>
          </p:cNvPr>
          <p:cNvSpPr/>
          <p:nvPr/>
        </p:nvSpPr>
        <p:spPr>
          <a:xfrm>
            <a:off x="2494585" y="2553384"/>
            <a:ext cx="3406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>
                <a:solidFill>
                  <a:srgbClr val="3273DC"/>
                </a:solidFill>
                <a:latin typeface="OpenDyslexic" pitchFamily="2" charset="77"/>
              </a:rPr>
              <a:t>When plotting line graphs, one section of your data must end in zero. </a:t>
            </a:r>
          </a:p>
        </p:txBody>
      </p:sp>
    </p:spTree>
    <p:extLst>
      <p:ext uri="{BB962C8B-B14F-4D97-AF65-F5344CB8AC3E}">
        <p14:creationId xmlns:p14="http://schemas.microsoft.com/office/powerpoint/2010/main" val="12086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/>
              <a:t>I can use my knowledge of scales and co-ordinates to plot data on to a line graph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/>
              <a:t>I can explain my reasoning when using my knowledge of scales and co-ordinates to plot data on to a line graph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/>
              <a:t>I can use my knowledge of scales and co-ordinates to plot data on to a line graph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/>
              <a:t>I can explain my reasoning when using my knowledge of scales and co-ordinates to plot data on to a line graph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356779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Starter: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What’s the same? What’s different?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Explain your answer.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7958A-D15B-8740-B0BD-F3C723C0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40" y="2866055"/>
            <a:ext cx="8704221" cy="28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Starter: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What’s the same? What’s different?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srgbClr val="FF3860"/>
                </a:solidFill>
              </a:rPr>
              <a:t>In 2018, the rainfall figures fell from January until May, but then increased again in June, whereas in 2019 the rainfall figures fell consistently from January until June. </a:t>
            </a:r>
            <a:br>
              <a:rPr lang="en-GB" sz="2200">
                <a:solidFill>
                  <a:srgbClr val="FF3860"/>
                </a:solidFill>
              </a:rPr>
            </a:br>
            <a:r>
              <a:rPr lang="en-GB" sz="2200">
                <a:solidFill>
                  <a:srgbClr val="FF3860"/>
                </a:solidFill>
              </a:rPr>
              <a:t>They both had decreasing rainfall figures for the first five months of the year.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7958A-D15B-8740-B0BD-F3C723C0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40" y="2866055"/>
            <a:ext cx="8704221" cy="28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7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901E0-1DD9-5844-99A3-A46910522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430" y="1341690"/>
            <a:ext cx="4942840" cy="526678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77514"/>
              </p:ext>
            </p:extLst>
          </p:nvPr>
        </p:nvGraphicFramePr>
        <p:xfrm>
          <a:off x="9241455" y="1486694"/>
          <a:ext cx="2675910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Month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Precipitation (mm)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Feb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Apr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Aug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Sep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Oct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Nov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9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Dec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64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47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GB">
                <a:solidFill>
                  <a:prstClr val="black"/>
                </a:solidFill>
              </a:rPr>
              <a:t>Talking Time:</a:t>
            </a:r>
          </a:p>
          <a:p>
            <a:pPr marL="0" lvl="0" indent="0" algn="just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prstClr val="black"/>
                </a:solidFill>
              </a:rPr>
              <a:t>Plot points from</a:t>
            </a:r>
          </a:p>
          <a:p>
            <a:pPr marL="0" lvl="0" indent="0" algn="just">
              <a:buClr>
                <a:srgbClr val="23D160"/>
              </a:buClr>
              <a:buSzPct val="85000"/>
              <a:buNone/>
            </a:pPr>
            <a:r>
              <a:rPr lang="en-GB" sz="2200">
                <a:solidFill>
                  <a:prstClr val="black"/>
                </a:solidFill>
              </a:rPr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76140D-8577-DD40-AF57-CE94B0C81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61418"/>
              </p:ext>
            </p:extLst>
          </p:nvPr>
        </p:nvGraphicFramePr>
        <p:xfrm>
          <a:off x="9241455" y="1486694"/>
          <a:ext cx="2675910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Month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Precipitation (mm)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Feb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Apr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Aug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Sep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Oct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Nov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9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Dec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6451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7BC7927-D3B5-7E48-B679-61AD87285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239" y="1323234"/>
            <a:ext cx="4898416" cy="53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3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1: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924983"/>
              </p:ext>
            </p:extLst>
          </p:nvPr>
        </p:nvGraphicFramePr>
        <p:xfrm>
          <a:off x="9241455" y="1486694"/>
          <a:ext cx="2675910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Month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Precipitation (mm)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Feb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Apr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Aug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Sep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Oct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Nov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9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Dec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6451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068739F-0888-B445-B6D6-AFB5E4272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603" y="1363334"/>
            <a:ext cx="5014793" cy="53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4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Activity 1: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/>
        </p:nvGraphicFramePr>
        <p:xfrm>
          <a:off x="9241455" y="1486694"/>
          <a:ext cx="2675910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Month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Precipitation (mm)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Feb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Apr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May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Jul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Aug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Sep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Oct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Nov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9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Dec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6451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9F120FB-E9F6-3E4C-BC54-63C38130A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324" y="1332071"/>
            <a:ext cx="4831635" cy="52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7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/>
              <a:t>To be able to draw line graphs</a:t>
            </a:r>
            <a:endParaRPr lang="en-GB" sz="32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930AD65-4F25-3F48-B743-9259D0E8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497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Plot points from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/>
              <a:t>the table provided.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59AB36-79E3-BF41-9E7A-14CC5252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637754"/>
              </p:ext>
            </p:extLst>
          </p:nvPr>
        </p:nvGraphicFramePr>
        <p:xfrm>
          <a:off x="9241455" y="1486694"/>
          <a:ext cx="267591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281">
                  <a:extLst>
                    <a:ext uri="{9D8B030D-6E8A-4147-A177-3AD203B41FA5}">
                      <a16:colId xmlns:a16="http://schemas.microsoft.com/office/drawing/2014/main" val="3242590077"/>
                    </a:ext>
                  </a:extLst>
                </a:gridCol>
                <a:gridCol w="1636629">
                  <a:extLst>
                    <a:ext uri="{9D8B030D-6E8A-4147-A177-3AD203B41FA5}">
                      <a16:colId xmlns:a16="http://schemas.microsoft.com/office/drawing/2014/main" val="4061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GBP (£)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DyslexicAlta" pitchFamily="2" charset="77"/>
                        </a:rPr>
                        <a:t>Thai Baht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0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8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0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7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280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0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360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penDyslexicAlta" pitchFamily="2" charset="77"/>
                        </a:rPr>
                        <a:t>400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6014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BDA604A-B894-224A-8F60-15AA82368F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680" y="1506020"/>
            <a:ext cx="5556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30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F006F6F95A8499B790B6C75677679" ma:contentTypeVersion="12" ma:contentTypeDescription="Create a new document." ma:contentTypeScope="" ma:versionID="0f748e75b647f77cc8ffcf4ab0f4109e">
  <xsd:schema xmlns:xsd="http://www.w3.org/2001/XMLSchema" xmlns:xs="http://www.w3.org/2001/XMLSchema" xmlns:p="http://schemas.microsoft.com/office/2006/metadata/properties" xmlns:ns2="3a5a072a-9f71-4cd3-a2f9-fdda91595b8c" xmlns:ns3="2713a64c-b708-418b-a5af-1b0d489f796a" targetNamespace="http://schemas.microsoft.com/office/2006/metadata/properties" ma:root="true" ma:fieldsID="4e934e192287f03b4cdec18b1ffb1109" ns2:_="" ns3:_="">
    <xsd:import namespace="3a5a072a-9f71-4cd3-a2f9-fdda91595b8c"/>
    <xsd:import namespace="2713a64c-b708-418b-a5af-1b0d489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a072a-9f71-4cd3-a2f9-fdda91595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e2b0ea4-6242-4b3b-a5a4-a442a88e1f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3a64c-b708-418b-a5af-1b0d489f796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ecd78d3-fe46-4f36-8ea3-4b1377205a5e}" ma:internalName="TaxCatchAll" ma:showField="CatchAllData" ma:web="2713a64c-b708-418b-a5af-1b0d489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13a64c-b708-418b-a5af-1b0d489f796a" xsi:nil="true"/>
    <lcf76f155ced4ddcb4097134ff3c332f xmlns="3a5a072a-9f71-4cd3-a2f9-fdda91595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1AE7A73-349B-4AB3-A499-DC8785AA7B3A}">
  <ds:schemaRefs>
    <ds:schemaRef ds:uri="2713a64c-b708-418b-a5af-1b0d489f796a"/>
    <ds:schemaRef ds:uri="3a5a072a-9f71-4cd3-a2f9-fdda91595b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A2FFF0-EE82-4EE5-9217-7A19A54065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4032DA-EE30-4B49-B380-B9D35A48A234}">
  <ds:schemaRefs>
    <ds:schemaRef ds:uri="2713a64c-b708-418b-a5af-1b0d489f796a"/>
    <ds:schemaRef ds:uri="3a5a072a-9f71-4cd3-a2f9-fdda91595b8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1120</Words>
  <Application>Microsoft Macintosh PowerPoint</Application>
  <PresentationFormat>Widescreen</PresentationFormat>
  <Paragraphs>362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OpenDyslexicAlta</vt:lpstr>
      <vt:lpstr>Wingdings</vt:lpstr>
      <vt:lpstr>Lato Light</vt:lpstr>
      <vt:lpstr>Arial</vt:lpstr>
      <vt:lpstr>OpenDyslexic</vt:lpstr>
      <vt:lpstr>Muli</vt:lpstr>
      <vt:lpstr>Lato</vt:lpstr>
      <vt:lpstr>Office Theme</vt:lpstr>
      <vt:lpstr>PowerPoint Presentation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  <vt:lpstr>To be able to draw line graphs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Alexander Athienitis</cp:lastModifiedBy>
  <cp:revision>2</cp:revision>
  <cp:lastPrinted>2023-02-27T17:00:53Z</cp:lastPrinted>
  <dcterms:created xsi:type="dcterms:W3CDTF">2018-08-06T08:16:18Z</dcterms:created>
  <dcterms:modified xsi:type="dcterms:W3CDTF">2023-02-27T17:00:57Z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0x01010030EF006F6F95A8499B790B6C75677679</vt:lpwstr>
  </property>
  <property fmtid="{D5CDD505-2E9C-101B-9397-08002B2CF9AE}" pid="3" name="MediaServiceImageTags">
    <vt:lpwstr/>
  </property>
</Properties>
</file>