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0" r:id="rId2"/>
    <p:sldId id="321" r:id="rId3"/>
    <p:sldId id="397" r:id="rId4"/>
    <p:sldId id="441" r:id="rId5"/>
    <p:sldId id="439" r:id="rId6"/>
    <p:sldId id="440" r:id="rId7"/>
    <p:sldId id="425" r:id="rId8"/>
    <p:sldId id="442" r:id="rId9"/>
    <p:sldId id="428" r:id="rId10"/>
    <p:sldId id="443" r:id="rId11"/>
    <p:sldId id="430" r:id="rId12"/>
    <p:sldId id="444" r:id="rId13"/>
    <p:sldId id="432" r:id="rId14"/>
    <p:sldId id="445" r:id="rId15"/>
    <p:sldId id="434" r:id="rId16"/>
    <p:sldId id="446" r:id="rId17"/>
    <p:sldId id="436" r:id="rId18"/>
    <p:sldId id="447" r:id="rId19"/>
    <p:sldId id="438" r:id="rId20"/>
    <p:sldId id="448" r:id="rId21"/>
    <p:sldId id="449" r:id="rId22"/>
    <p:sldId id="453" r:id="rId23"/>
    <p:sldId id="452" r:id="rId24"/>
    <p:sldId id="451" r:id="rId25"/>
    <p:sldId id="450" r:id="rId26"/>
    <p:sldId id="454" r:id="rId27"/>
    <p:sldId id="458" r:id="rId28"/>
    <p:sldId id="457" r:id="rId29"/>
    <p:sldId id="456" r:id="rId30"/>
    <p:sldId id="455" r:id="rId31"/>
    <p:sldId id="409" r:id="rId32"/>
    <p:sldId id="460" r:id="rId33"/>
    <p:sldId id="461" r:id="rId34"/>
    <p:sldId id="462" r:id="rId35"/>
    <p:sldId id="465" r:id="rId36"/>
    <p:sldId id="466" r:id="rId37"/>
    <p:sldId id="463" r:id="rId38"/>
    <p:sldId id="464" r:id="rId39"/>
    <p:sldId id="467" r:id="rId40"/>
    <p:sldId id="468" r:id="rId41"/>
    <p:sldId id="472" r:id="rId42"/>
    <p:sldId id="473" r:id="rId43"/>
    <p:sldId id="474" r:id="rId44"/>
    <p:sldId id="475" r:id="rId45"/>
    <p:sldId id="469" r:id="rId46"/>
    <p:sldId id="470" r:id="rId47"/>
    <p:sldId id="471" r:id="rId48"/>
    <p:sldId id="476" r:id="rId49"/>
    <p:sldId id="477" r:id="rId50"/>
    <p:sldId id="478" r:id="rId51"/>
    <p:sldId id="479" r:id="rId52"/>
    <p:sldId id="480" r:id="rId53"/>
    <p:sldId id="481" r:id="rId54"/>
    <p:sldId id="482" r:id="rId55"/>
    <p:sldId id="483" r:id="rId56"/>
    <p:sldId id="484" r:id="rId57"/>
    <p:sldId id="370" r:id="rId58"/>
    <p:sldId id="459" r:id="rId59"/>
    <p:sldId id="398" r:id="rId60"/>
  </p:sldIdLst>
  <p:sldSz cx="12192000" cy="6858000"/>
  <p:notesSz cx="6858000" cy="9144000"/>
  <p:embeddedFontLst>
    <p:embeddedFont>
      <p:font typeface="Lato Light" panose="020F0302020204030203" pitchFamily="34" charset="0"/>
      <p:regular r:id="rId63"/>
    </p:embeddedFont>
    <p:embeddedFont>
      <p:font typeface="Lato" panose="020F0502020204030203" pitchFamily="34" charset="0"/>
      <p:regular r:id="rId64"/>
      <p:bold r:id="rId65"/>
    </p:embeddedFont>
    <p:embeddedFont>
      <p:font typeface="Muli" panose="020B0604020202020204" charset="0"/>
      <p:regular r:id="rId66"/>
      <p:bold r:id="rId67"/>
      <p:italic r:id="rId68"/>
      <p:boldItalic r:id="rId69"/>
    </p:embeddedFont>
    <p:embeddedFont>
      <p:font typeface="Cambria Math" panose="02040503050406030204" pitchFamily="18" charset="0"/>
      <p:regular r:id="rId70"/>
    </p:embeddedFont>
    <p:embeddedFont>
      <p:font typeface="Calibri" panose="020F0502020204030204" pitchFamily="34" charset="0"/>
      <p:regular r:id="rId71"/>
      <p:bold r:id="rId72"/>
      <p:italic r:id="rId73"/>
      <p:boldItalic r:id="rId74"/>
    </p:embeddedFont>
    <p:embeddedFont>
      <p:font typeface="OpenDyslexicAlta" panose="00000500000000000000" pitchFamily="2" charset="0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23D160"/>
    <a:srgbClr val="7957D5"/>
    <a:srgbClr val="FFDD57"/>
    <a:srgbClr val="121212"/>
    <a:srgbClr val="3273DC"/>
    <a:srgbClr val="209CEE"/>
    <a:srgbClr val="000000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1" autoAdjust="0"/>
    <p:restoredTop sz="95743" autoAdjust="0"/>
  </p:normalViewPr>
  <p:slideViewPr>
    <p:cSldViewPr snapToGrid="0" snapToObjects="1">
      <p:cViewPr varScale="1">
        <p:scale>
          <a:sx n="70" d="100"/>
          <a:sy n="70" d="100"/>
        </p:scale>
        <p:origin x="-684" y="-19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2.fntdata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70" Type="http://schemas.openxmlformats.org/officeDocument/2006/relationships/font" Target="fonts/font8.fntdata"/><Relationship Id="rId75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78" Type="http://schemas.openxmlformats.org/officeDocument/2006/relationships/font" Target="fonts/font16.fnt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33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96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16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3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91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29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34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8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73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05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79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789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50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56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66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794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91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012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339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81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953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97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071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0095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577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27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63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094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749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4895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7489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379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8880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2225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2669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8666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7862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351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5505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93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030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243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26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255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0609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49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08297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13169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41605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1632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1550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9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3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3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1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5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08/01/2021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7.png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7.png"/><Relationship Id="rId4" Type="http://schemas.openxmlformats.org/officeDocument/2006/relationships/image" Target="../media/image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5.png"/><Relationship Id="rId4" Type="http://schemas.openxmlformats.org/officeDocument/2006/relationships/image" Target="../media/image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65.png"/><Relationship Id="rId4" Type="http://schemas.openxmlformats.org/officeDocument/2006/relationships/image" Target="../media/image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68.png"/><Relationship Id="rId4" Type="http://schemas.openxmlformats.org/officeDocument/2006/relationships/image" Target="../media/image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68.png"/><Relationship Id="rId4" Type="http://schemas.openxmlformats.org/officeDocument/2006/relationships/image" Target="../media/image9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9.emf"/><Relationship Id="rId7" Type="http://schemas.openxmlformats.org/officeDocument/2006/relationships/image" Target="../media/image86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90.png"/><Relationship Id="rId5" Type="http://schemas.openxmlformats.org/officeDocument/2006/relationships/image" Target="../media/image85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9.emf"/><Relationship Id="rId7" Type="http://schemas.openxmlformats.org/officeDocument/2006/relationships/image" Target="../media/image86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3.png"/><Relationship Id="rId11" Type="http://schemas.openxmlformats.org/officeDocument/2006/relationships/image" Target="../media/image94.png"/><Relationship Id="rId5" Type="http://schemas.openxmlformats.org/officeDocument/2006/relationships/image" Target="../media/image91.png"/><Relationship Id="rId10" Type="http://schemas.openxmlformats.org/officeDocument/2006/relationships/image" Target="../media/image89.png"/><Relationship Id="rId4" Type="http://schemas.openxmlformats.org/officeDocument/2006/relationships/image" Target="../media/image84.png"/><Relationship Id="rId9" Type="http://schemas.openxmlformats.org/officeDocument/2006/relationships/image" Target="../media/image9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.emf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.emf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7.png"/><Relationship Id="rId11" Type="http://schemas.openxmlformats.org/officeDocument/2006/relationships/image" Target="../media/image103.png"/><Relationship Id="rId5" Type="http://schemas.openxmlformats.org/officeDocument/2006/relationships/image" Target="../media/image106.png"/><Relationship Id="rId10" Type="http://schemas.openxmlformats.org/officeDocument/2006/relationships/image" Target="../media/image102.png"/><Relationship Id="rId4" Type="http://schemas.openxmlformats.org/officeDocument/2006/relationships/image" Target="../media/image105.png"/><Relationship Id="rId9" Type="http://schemas.openxmlformats.org/officeDocument/2006/relationships/image" Target="../media/image101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10.tif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10.tiff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Stage </a:t>
            </a:r>
            <a:r>
              <a:rPr lang="en-GB" dirty="0"/>
              <a:t>4 </a:t>
            </a:r>
            <a:br>
              <a:rPr lang="en-GB" dirty="0"/>
            </a:br>
            <a:r>
              <a:rPr lang="en-GB" dirty="0"/>
              <a:t>Spring Block 4: Decimals</a:t>
            </a:r>
          </a:p>
          <a:p>
            <a:r>
              <a:rPr lang="en-GB" dirty="0"/>
              <a:t>Lesson 1: To be able to identify tenths and hundredths using a hundred square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Decimals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196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</a:t>
            </a:r>
            <a:r>
              <a:rPr lang="en-GB" sz="2000" smtClean="0">
                <a:solidFill>
                  <a:schemeClr val="bg1"/>
                </a:solidFill>
              </a:rPr>
              <a:t>: </a:t>
            </a:r>
            <a:r>
              <a:rPr lang="en-GB" sz="2000" b="1" smtClean="0">
                <a:solidFill>
                  <a:schemeClr val="bg1"/>
                </a:solidFill>
              </a:rPr>
              <a:t>QWMZSJU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0076" cy="1298348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3DE1F115-CB7E-4847-8EC5-52F6DE1DC812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E1F115-CB7E-4847-8EC5-52F6DE1DC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20263AEE-D7BA-224A-89E2-6C6CAC255C1F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0263AEE-D7BA-224A-89E2-6C6CAC255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82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782027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4C15E153-EDFE-6645-A342-6DC8706E2BB5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C15E153-EDFE-6645-A342-6DC8706E2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12294304-C5C0-B843-8532-8AAFE983C89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2294304-C5C0-B843-8532-8AAFE983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977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782027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4C15E153-EDFE-6645-A342-6DC8706E2BB5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C15E153-EDFE-6645-A342-6DC8706E2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12294304-C5C0-B843-8532-8AAFE983C89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12294304-C5C0-B843-8532-8AAFE983C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58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6830" cy="180889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60433CA7-8FB5-8640-A52D-186AF1A0502A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0433CA7-8FB5-8640-A52D-186AF1A05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6487E0A-46D5-1C4F-9630-F5F8687474EB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6487E0A-46D5-1C4F-9630-F5F868747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288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6830" cy="180889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60433CA7-8FB5-8640-A52D-186AF1A0502A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60433CA7-8FB5-8640-A52D-186AF1A05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6487E0A-46D5-1C4F-9630-F5F8687474EB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6487E0A-46D5-1C4F-9630-F5F868747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1965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1029162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B14F6748-AAB5-C54B-95A8-FA8E286C65D4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14F6748-AAB5-C54B-95A8-FA8E286C6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7EF3CC5A-C394-DD42-B10C-A83819242D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EF3CC5A-C394-DD42-B10C-A83819242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8721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1029162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B14F6748-AAB5-C54B-95A8-FA8E286C65D4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B14F6748-AAB5-C54B-95A8-FA8E286C6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7EF3CC5A-C394-DD42-B10C-A83819242D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7EF3CC5A-C394-DD42-B10C-A83819242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3059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2" y="2891031"/>
            <a:ext cx="2561929" cy="2321831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AEF71D56-7F05-B74A-8C14-35168342C9C6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EF71D56-7F05-B74A-8C14-35168342C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9BB8B0BC-7453-124F-99D9-5185987F801C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BB8B0BC-7453-124F-99D9-5185987F8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845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2" y="2891031"/>
            <a:ext cx="2561929" cy="2321831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AEF71D56-7F05-B74A-8C14-35168342C9C6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AEF71D56-7F05-B74A-8C14-35168342C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9BB8B0BC-7453-124F-99D9-5185987F801C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BB8B0BC-7453-124F-99D9-5185987F80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4286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067130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988C4A49-5949-7D46-A5D1-01BF9246B04E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88C4A49-5949-7D46-A5D1-01BF9246B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1263E47-29C4-C04E-821C-305FA554CE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1263E47-29C4-C04E-821C-305FA554C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00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hundred square to identify tenths and hundredths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 hundred square to identify tenths and hundredths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4 – Spring Block 4 – Decimals – Lesson 1 – To be able to identify tenths and hundredths using a hundred square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067130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988C4A49-5949-7D46-A5D1-01BF9246B04E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988C4A49-5949-7D46-A5D1-01BF9246B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A1263E47-29C4-C04E-821C-305FA554CE1A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1263E47-29C4-C04E-821C-305FA554C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52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108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7108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7539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74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160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40083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8400833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03968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674024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1674024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column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three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two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four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34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2230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9491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449491"/>
                  </p:ext>
                </p:extLst>
              </p:nvPr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8020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52544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bg1"/>
                              </a:solidFill>
                              <a:latin typeface="OpenDyslexicAlta" pitchFamily="2" charset="77"/>
                            </a:rPr>
                            <a:t>nine</a:t>
                          </a:r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17540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bg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0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D369C82-EEFC-8A44-8812-8F57545B3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27" y="2816334"/>
            <a:ext cx="2641600" cy="25781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7340E0E-4FCB-2E4F-9992-14DDD79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627" y="2816334"/>
            <a:ext cx="2641600" cy="2578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1B2A58B-B750-DA49-ADB2-685D3B43D3CE}"/>
              </a:ext>
            </a:extLst>
          </p:cNvPr>
          <p:cNvSpPr/>
          <p:nvPr/>
        </p:nvSpPr>
        <p:spPr>
          <a:xfrm>
            <a:off x="3346731" y="2818301"/>
            <a:ext cx="1815350" cy="25822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4138DEF-C52D-9C49-A8E4-9E737F94B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27" y="2816334"/>
            <a:ext cx="2641600" cy="2578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E121D2E-2F2B-3642-B707-7108E85F3F3C}"/>
              </a:ext>
            </a:extLst>
          </p:cNvPr>
          <p:cNvSpPr/>
          <p:nvPr/>
        </p:nvSpPr>
        <p:spPr>
          <a:xfrm>
            <a:off x="6323036" y="2818301"/>
            <a:ext cx="2565784" cy="762317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EFD3A2F-06F4-2344-9039-3B9B0FFBD0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227" y="2801943"/>
            <a:ext cx="2641600" cy="25781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EF03DB9-B02B-4F42-A0AD-5F589C027F83}"/>
              </a:ext>
            </a:extLst>
          </p:cNvPr>
          <p:cNvSpPr/>
          <p:nvPr/>
        </p:nvSpPr>
        <p:spPr>
          <a:xfrm>
            <a:off x="9294835" y="2810998"/>
            <a:ext cx="515471" cy="2569045"/>
          </a:xfrm>
          <a:prstGeom prst="rect">
            <a:avLst/>
          </a:prstGeom>
          <a:solidFill>
            <a:srgbClr val="FFDD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01084F79-2EBB-DD47-B463-A66D34AF7DDF}"/>
              </a:ext>
            </a:extLst>
          </p:cNvPr>
          <p:cNvSpPr/>
          <p:nvPr/>
        </p:nvSpPr>
        <p:spPr>
          <a:xfrm>
            <a:off x="379435" y="2825389"/>
            <a:ext cx="1287045" cy="25690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35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table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=""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=""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=""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8</m:t>
                                    </m:r>
                                  </m:num>
                                  <m:den>
                                    <m:r>
                                      <a:rPr kumimoji="0" lang="en-GB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386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kumimoji="0" lang="en-US" sz="4000" b="0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3860"/>
                            </a:solidFill>
                            <a:effectLst/>
                            <a:uLnTx/>
                            <a:uFillTx/>
                            <a:latin typeface="OpenDyslexicAlta" pitchFamily="2" charset="77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skw"/>
                                    <m:ctrlPr>
                                      <a:rPr lang="en-US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num>
                                  <m:den>
                                    <m:r>
                                      <a:rPr lang="en-GB" sz="2400" b="0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u="sng" dirty="0">
                            <a:solidFill>
                              <a:srgbClr val="FF3860"/>
                            </a:solidFill>
                            <a:latin typeface="OpenDyslexicAlta" pitchFamily="2" charset="77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A7A11DC8-7EEE-8D40-9778-AB41FF02B6C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38199" y="2842279"/>
              <a:ext cx="10515603" cy="37445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05201">
                      <a:extLst>
                        <a:ext uri="{9D8B030D-6E8A-4147-A177-3AD203B41FA5}">
                          <a16:colId xmlns:a16="http://schemas.microsoft.com/office/drawing/2014/main" val="3798451959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3756005807"/>
                        </a:ext>
                      </a:extLst>
                    </a:gridCol>
                    <a:gridCol w="3505201">
                      <a:extLst>
                        <a:ext uri="{9D8B030D-6E8A-4147-A177-3AD203B41FA5}">
                          <a16:colId xmlns:a16="http://schemas.microsoft.com/office/drawing/2014/main" val="4214592527"/>
                        </a:ext>
                      </a:extLst>
                    </a:gridCol>
                  </a:tblGrid>
                  <a:tr h="6240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tenths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hundredths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shaded in</a:t>
                          </a:r>
                        </a:p>
                      </a:txBody>
                      <a:tcPr anchor="ctr">
                        <a:solidFill>
                          <a:srgbClr val="FFDD5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218140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08000" r="-199639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108000" r="-100362" b="-56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one row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19416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12245" r="-199639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212245" r="-100362" b="-4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five 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230194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312245" r="-199639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312245" r="-100362" b="-3775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seven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7818766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04000" r="-199639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404000" r="-100362" b="-2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rgbClr val="FF3860"/>
                              </a:solidFill>
                              <a:latin typeface="OpenDyslexicAlta" pitchFamily="2" charset="77"/>
                            </a:rPr>
                            <a:t>nine 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columns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340618"/>
                      </a:ext>
                    </a:extLst>
                  </a:tr>
                  <a:tr h="624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514286" r="-199639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362" t="-514286" r="-100362" b="-1755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OpenDyslexicAlta" pitchFamily="2" charset="77"/>
                            </a:rPr>
                            <a:t>eight rows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2193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078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47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481481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2348865" y="2879780"/>
            <a:ext cx="360648" cy="2582558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64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47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481481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2348865" y="2879780"/>
            <a:ext cx="360648" cy="2582558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484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35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23977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1983105" y="2879780"/>
            <a:ext cx="360648" cy="1838270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708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35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23977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1983105" y="2879780"/>
            <a:ext cx="360648" cy="1838270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0524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74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80"/>
            <a:ext cx="3696802" cy="2590990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5459553"/>
            <a:ext cx="1469417" cy="37853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00677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74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80"/>
            <a:ext cx="3696802" cy="259099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5459553"/>
            <a:ext cx="1469417" cy="378539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404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83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2952475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3819858" y="2879780"/>
            <a:ext cx="360648" cy="1111775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3632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83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2952475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3819858" y="2879780"/>
            <a:ext cx="360648" cy="1111775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294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91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3334098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90980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6208826"/>
            <a:ext cx="370341" cy="37158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DE749EF4-D542-BD46-B0BE-04B1E2A1FB9F}"/>
              </a:ext>
            </a:extLst>
          </p:cNvPr>
          <p:cNvSpPr/>
          <p:nvPr/>
        </p:nvSpPr>
        <p:spPr>
          <a:xfrm>
            <a:off x="7934286" y="4741927"/>
            <a:ext cx="1573653" cy="16993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endParaRPr lang="en-US" sz="3200" u="sng" dirty="0">
              <a:solidFill>
                <a:srgbClr val="23D160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67942642-DDC3-2842-BB6D-82D76E5C8185}"/>
              </a:ext>
            </a:extLst>
          </p:cNvPr>
          <p:cNvSpPr/>
          <p:nvPr/>
        </p:nvSpPr>
        <p:spPr>
          <a:xfrm>
            <a:off x="10172869" y="4793506"/>
            <a:ext cx="1573653" cy="16993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endParaRPr lang="en-US" sz="3200" u="sng" dirty="0">
              <a:solidFill>
                <a:srgbClr val="7957D5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076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Which one doesn’t belong?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/>
            </a:r>
            <a:br>
              <a:rPr lang="en-GB" sz="2200" dirty="0"/>
            </a:b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purple hundred square doesn’t belong, as a single-digit amount of squares are shaded in. Whereas the other hundred squares have two-digit multiples of 10 shaded in: orange (50), green (30) and yellow (20).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AD369C82-EEFC-8A44-8812-8F57545B3D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27" y="2816334"/>
            <a:ext cx="2641600" cy="25781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D198999-1806-D147-B1ED-CF5D85E6CA81}"/>
              </a:ext>
            </a:extLst>
          </p:cNvPr>
          <p:cNvSpPr/>
          <p:nvPr/>
        </p:nvSpPr>
        <p:spPr>
          <a:xfrm>
            <a:off x="379435" y="2825389"/>
            <a:ext cx="1287045" cy="256904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77340E0E-4FCB-2E4F-9992-14DDD79037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627" y="2816334"/>
            <a:ext cx="2641600" cy="2578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D1B2A58B-B750-DA49-ADB2-685D3B43D3CE}"/>
              </a:ext>
            </a:extLst>
          </p:cNvPr>
          <p:cNvSpPr/>
          <p:nvPr/>
        </p:nvSpPr>
        <p:spPr>
          <a:xfrm>
            <a:off x="3346731" y="2818301"/>
            <a:ext cx="1815350" cy="25822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84138DEF-C52D-9C49-A8E4-9E737F94B0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27" y="2816334"/>
            <a:ext cx="2641600" cy="25781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5E121D2E-2F2B-3642-B707-7108E85F3F3C}"/>
              </a:ext>
            </a:extLst>
          </p:cNvPr>
          <p:cNvSpPr/>
          <p:nvPr/>
        </p:nvSpPr>
        <p:spPr>
          <a:xfrm>
            <a:off x="6323036" y="2818301"/>
            <a:ext cx="2565784" cy="762317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="" xmlns:a16="http://schemas.microsoft.com/office/drawing/2014/main" id="{CEFD3A2F-06F4-2344-9039-3B9B0FFBD0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227" y="2801943"/>
            <a:ext cx="2641600" cy="25781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EEF03DB9-B02B-4F42-A0AD-5F589C027F83}"/>
              </a:ext>
            </a:extLst>
          </p:cNvPr>
          <p:cNvSpPr/>
          <p:nvPr/>
        </p:nvSpPr>
        <p:spPr>
          <a:xfrm>
            <a:off x="9294835" y="2810998"/>
            <a:ext cx="515471" cy="2569045"/>
          </a:xfrm>
          <a:prstGeom prst="rect">
            <a:avLst/>
          </a:prstGeom>
          <a:solidFill>
            <a:srgbClr val="FFDD57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4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91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3334098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EFA0286-3470-1A49-964B-12DEFB165B61}"/>
              </a:ext>
            </a:extLst>
          </p:cNvPr>
          <p:cNvSpPr/>
          <p:nvPr/>
        </p:nvSpPr>
        <p:spPr>
          <a:xfrm>
            <a:off x="867382" y="6208826"/>
            <a:ext cx="370341" cy="371587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004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2977432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3092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80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4728"/>
            <a:ext cx="3697583" cy="2977432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119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13817" cy="3700633"/>
          </a:xfrm>
          <a:prstGeom prst="rect">
            <a:avLst/>
          </a:prstGeom>
          <a:solidFill>
            <a:srgbClr val="7957D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498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30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BF6353D-6D2C-CD47-B67A-0329C39EE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76937"/>
            <a:ext cx="3794695" cy="37034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431B29-5B5D-464E-97CB-5D2F6A2A9617}"/>
              </a:ext>
            </a:extLst>
          </p:cNvPr>
          <p:cNvSpPr/>
          <p:nvPr/>
        </p:nvSpPr>
        <p:spPr>
          <a:xfrm>
            <a:off x="867383" y="2879779"/>
            <a:ext cx="1113817" cy="3700633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7951827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3056" y="2829538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23D1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23D1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23D1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286" y="4741927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D33A4280-EFE2-E241-9942-6AA23955E884}"/>
                  </a:ext>
                </a:extLst>
              </p:cNvPr>
              <p:cNvSpPr/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7957D5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7957D5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7957D5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D33A4280-EFE2-E241-9942-6AA23955E8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2869" y="4793506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034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29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8105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29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9527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72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5031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72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26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43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the blanks within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ounded Rectangle 227">
                <a:extLst>
                  <a:ext uri="{FF2B5EF4-FFF2-40B4-BE49-F238E27FC236}">
                    <a16:creationId xmlns="" xmlns:a16="http://schemas.microsoft.com/office/drawing/2014/main" id="{60004178-0CCB-6847-8BB1-4E85D0999B7C}"/>
                  </a:ext>
                </a:extLst>
              </p:cNvPr>
              <p:cNvSpPr/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OpenDyslexicAlta" pitchFamily="2" charset="7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60004178-0CCB-6847-8BB1-4E85D0999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DBF1F2-A07C-CB47-BA38-D79BE35389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07" y="3413284"/>
            <a:ext cx="2641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409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part-whole model to partition 40 hundredths into tenths and hundredths.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8332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bg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52804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part-whole models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rgbClr val="FF38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279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Cross out the incorrect part-whole model below. What’s gone wrong?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9306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tenths digit has been put over 100 and vice versa.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1D97D43-8BB8-2347-A974-BA6016BA1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198652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="" xmlns:a16="http://schemas.microsoft.com/office/drawing/2014/main" id="{C5EEB5EB-7A03-574D-A217-2404160B18DF}"/>
                  </a:ext>
                </a:extLst>
              </p:cNvPr>
              <p:cNvSpPr/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trike="sngStrik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trike="sngStrike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strike="sngStrike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C5EEB5EB-7A03-574D-A217-2404160B1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881" y="2829538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="" xmlns:a16="http://schemas.microsoft.com/office/drawing/2014/main" id="{DE749EF4-D542-BD46-B0BE-04B1E2A1FB9F}"/>
                  </a:ext>
                </a:extLst>
              </p:cNvPr>
              <p:cNvSpPr/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trike="sngStrik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strike="sngStrike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749EF4-D542-BD46-B0BE-04B1E2A1F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11" y="4741927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="" xmlns:a16="http://schemas.microsoft.com/office/drawing/2014/main" id="{67942642-DDC3-2842-BB6D-82D76E5C8185}"/>
                  </a:ext>
                </a:extLst>
              </p:cNvPr>
              <p:cNvSpPr/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trike="sngStrike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trike="sngStrike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strike="sngStrike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67942642-DDC3-2842-BB6D-82D76E5C81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694" y="4793506"/>
                <a:ext cx="1573653" cy="169937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26A53-4E9F-6544-87BA-FE59E783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21012" y="2906864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265B6072-97B7-DA4D-ADD3-2DBBF705750E}"/>
                  </a:ext>
                </a:extLst>
              </p:cNvPr>
              <p:cNvSpPr/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265B6072-97B7-DA4D-ADD3-2DBBF7057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241" y="2771927"/>
                <a:ext cx="1573653" cy="169937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>
                <a:extLst>
                  <a:ext uri="{FF2B5EF4-FFF2-40B4-BE49-F238E27FC236}">
                    <a16:creationId xmlns="" xmlns:a16="http://schemas.microsoft.com/office/drawing/2014/main" id="{2DC9620C-4837-E84B-ADA4-AB2AF487AB43}"/>
                  </a:ext>
                </a:extLst>
              </p:cNvPr>
              <p:cNvSpPr/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2DC9620C-4837-E84B-ADA4-AB2AF487A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1" y="4684316"/>
                <a:ext cx="1573653" cy="169937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="" xmlns:a16="http://schemas.microsoft.com/office/drawing/2014/main" id="{F391D471-8B6F-FE4D-9C93-A0B5F122F914}"/>
                  </a:ext>
                </a:extLst>
              </p:cNvPr>
              <p:cNvSpPr/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F391D471-8B6F-FE4D-9C93-A0B5F122F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054" y="4735895"/>
                <a:ext cx="1573653" cy="169937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8DA202E-F8BD-F941-AF50-6E72D6ED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93834" y="2964475"/>
            <a:ext cx="3794695" cy="3528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="" xmlns:a16="http://schemas.microsoft.com/office/drawing/2014/main" id="{C15E99B5-FE7D-B342-8A45-C4C84EB2CF8E}"/>
                  </a:ext>
                </a:extLst>
              </p:cNvPr>
              <p:cNvSpPr/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C15E99B5-FE7D-B342-8A45-C4C84EB2CF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5063" y="2829538"/>
                <a:ext cx="1573653" cy="169937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="" xmlns:a16="http://schemas.microsoft.com/office/drawing/2014/main" id="{2F022E14-4EDF-4946-A9CB-1DC295C34EB3}"/>
                  </a:ext>
                </a:extLst>
              </p:cNvPr>
              <p:cNvSpPr/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2F022E14-4EDF-4946-A9CB-1DC295C34E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6293" y="4741927"/>
                <a:ext cx="1573653" cy="169937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="" xmlns:a16="http://schemas.microsoft.com/office/drawing/2014/main" id="{E9B3DF24-C25E-E148-89C5-10F7168A0405}"/>
                  </a:ext>
                </a:extLst>
              </p:cNvPr>
              <p:cNvSpPr/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9B3DF24-C25E-E148-89C5-10F7168A0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876" y="4793506"/>
                <a:ext cx="1573653" cy="169937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7615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832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“Three tenths is equivalent to thirty hundredths.”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“Three hundredths is equal to three tenths.”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is correct? Who is incorrect?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5560346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947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Jamal says, “Three tenths is equivalent to thirty hundredths.”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says, “Three hundredths is equal to three tenths.”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Jamal is correct, three tenths is equivalent to thirty hundredths as it would be three columns/rows in a hundred square, with each row/column equal to ten hundredths.</a:t>
            </a:r>
          </a:p>
        </p:txBody>
      </p:sp>
    </p:spTree>
    <p:extLst>
      <p:ext uri="{BB962C8B-B14F-4D97-AF65-F5344CB8AC3E}">
        <p14:creationId xmlns:p14="http://schemas.microsoft.com/office/powerpoint/2010/main" val="33229984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35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</a:t>
            </a:r>
            <a:r>
              <a:rPr lang="en-GB" sz="2200" dirty="0">
                <a:solidFill>
                  <a:srgbClr val="3273DC"/>
                </a:solidFill>
              </a:rPr>
              <a:t>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Provide examples to 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In a hundred square, a row is worth more than a column.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58F67A9-C539-5748-8E88-63CA230773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98" y="2049164"/>
            <a:ext cx="2641600" cy="257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DBCBD3-60C9-FD45-B60D-DCE2F89E8F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263" y="2049164"/>
            <a:ext cx="2641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33502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No, I do not agree. A row and a column are worth the same. For example, eight rows are equal to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eight columns are equal to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GB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FF38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33502" cy="4351338"/>
              </a:xfrm>
              <a:blipFill>
                <a:blip r:embed="rId3"/>
                <a:stretch>
                  <a:fillRect l="-1034" t="-2632" b="-22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81702E8E-89C0-5241-8AF1-8E4334AE5D89}"/>
              </a:ext>
            </a:extLst>
          </p:cNvPr>
          <p:cNvSpPr/>
          <p:nvPr/>
        </p:nvSpPr>
        <p:spPr>
          <a:xfrm>
            <a:off x="2675324" y="2431634"/>
            <a:ext cx="3044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In a hundred square, a row is worth more than a column.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58F67A9-C539-5748-8E88-63CA230773B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998" y="2049164"/>
            <a:ext cx="2641600" cy="2578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FDBCBD3-60C9-FD45-B60D-DCE2F89E8F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2263" y="2049164"/>
            <a:ext cx="2641600" cy="257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766276D-F628-BA4B-B32B-0B0FF0EC720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631" y="2053210"/>
            <a:ext cx="2641600" cy="2578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8856495-209D-514C-A227-3C288863504C}"/>
              </a:ext>
            </a:extLst>
          </p:cNvPr>
          <p:cNvSpPr/>
          <p:nvPr/>
        </p:nvSpPr>
        <p:spPr>
          <a:xfrm>
            <a:off x="6375103" y="2049164"/>
            <a:ext cx="2067130" cy="2578100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E24D82E-9806-2E49-BE82-D76CB3D99B9E}"/>
              </a:ext>
            </a:extLst>
          </p:cNvPr>
          <p:cNvSpPr/>
          <p:nvPr/>
        </p:nvSpPr>
        <p:spPr>
          <a:xfrm>
            <a:off x="9174532" y="2049164"/>
            <a:ext cx="2560267" cy="2065636"/>
          </a:xfrm>
          <a:prstGeom prst="rect">
            <a:avLst/>
          </a:prstGeom>
          <a:solidFill>
            <a:srgbClr val="FF38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661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a hundred square to identify tenths and hundredths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using a hundred square to identify tenths and hundredths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200" dirty="0" smtClean="0"/>
              <a:t>Stage </a:t>
            </a:r>
            <a:r>
              <a:rPr lang="en-GB" sz="1200" dirty="0"/>
              <a:t>4 – Spring Block 4 – Decimals – Lesson 1 – To be able to identify tenths and hundredths using a hundred square</a:t>
            </a:r>
          </a:p>
        </p:txBody>
      </p:sp>
    </p:spTree>
    <p:extLst>
      <p:ext uri="{BB962C8B-B14F-4D97-AF65-F5344CB8AC3E}">
        <p14:creationId xmlns:p14="http://schemas.microsoft.com/office/powerpoint/2010/main" val="241594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Fill the blanks within the sentences below.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ounded Rectangle 227">
                <a:extLst>
                  <a:ext uri="{FF2B5EF4-FFF2-40B4-BE49-F238E27FC236}">
                    <a16:creationId xmlns="" xmlns:a16="http://schemas.microsoft.com/office/drawing/2014/main" id="{60004178-0CCB-6847-8BB1-4E85D0999B7C}"/>
                  </a:ext>
                </a:extLst>
              </p:cNvPr>
              <p:cNvSpPr/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100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small square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 out of </a:t>
                </a:r>
                <a:r>
                  <a:rPr lang="en-US" sz="28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100</a:t>
                </a: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Each column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OpenDyslexicAlta" pitchFamily="2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228" name="Rounded Rectangle 227">
                <a:extLst>
                  <a:ext uri="{FF2B5EF4-FFF2-40B4-BE49-F238E27FC236}">
                    <a16:creationId xmlns:a16="http://schemas.microsoft.com/office/drawing/2014/main" id="{60004178-0CCB-6847-8BB1-4E85D0999B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196" y="2804160"/>
                <a:ext cx="8873613" cy="364299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DDBF1F2-A07C-CB47-BA38-D79BE35389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07" y="3413284"/>
            <a:ext cx="26416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9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512368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="" xmlns:a16="http://schemas.microsoft.com/office/drawing/2014/main" id="{FA0E6529-E162-D247-ACB4-82F035905D87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FA0E6529-E162-D247-ACB4-82F035905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>
                <a:extLst>
                  <a:ext uri="{FF2B5EF4-FFF2-40B4-BE49-F238E27FC236}">
                    <a16:creationId xmlns="" xmlns:a16="http://schemas.microsoft.com/office/drawing/2014/main" id="{996B8330-0E1B-B94F-9C72-3862E44FCC24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996B8330-0E1B-B94F-9C72-3862E44FC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904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512368" cy="2578100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0BC1EE5D-288C-964B-B0D4-3C87DFB0C7F1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BC1EE5D-288C-964B-B0D4-3C87DFB0C7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D98FFE7B-1F27-3546-9A54-C8A1987A85E6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D98FFE7B-1F27-3546-9A54-C8A1987A85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945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68299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To be able to identify tenths and hundredths </a:t>
            </a:r>
            <a:br>
              <a:rPr lang="en-GB" sz="2800" dirty="0"/>
            </a:br>
            <a:r>
              <a:rPr lang="en-GB" sz="2800" dirty="0"/>
              <a:t>using a hundred square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565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Express the representation below as a fraction over 10 and a fraction over 100.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5F13DB-221A-1B49-928F-9E727505F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31" y="2895077"/>
            <a:ext cx="2641600" cy="2578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6F066CA-85ED-B740-8C44-97073A153995}"/>
              </a:ext>
            </a:extLst>
          </p:cNvPr>
          <p:cNvSpPr/>
          <p:nvPr/>
        </p:nvSpPr>
        <p:spPr>
          <a:xfrm>
            <a:off x="1009703" y="2891031"/>
            <a:ext cx="2570076" cy="1298348"/>
          </a:xfrm>
          <a:prstGeom prst="rect">
            <a:avLst/>
          </a:prstGeom>
          <a:solidFill>
            <a:srgbClr val="23D16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>
                <a:extLst>
                  <a:ext uri="{FF2B5EF4-FFF2-40B4-BE49-F238E27FC236}">
                    <a16:creationId xmlns="" xmlns:a16="http://schemas.microsoft.com/office/drawing/2014/main" id="{3DE1F115-CB7E-4847-8EC5-52F6DE1DC812}"/>
                  </a:ext>
                </a:extLst>
              </p:cNvPr>
              <p:cNvSpPr/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3DE1F115-CB7E-4847-8EC5-52F6DE1DC8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116" y="3429000"/>
                <a:ext cx="1573653" cy="169937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="" xmlns:a16="http://schemas.microsoft.com/office/drawing/2014/main" id="{20263AEE-D7BA-224A-89E2-6C6CAC255C1F}"/>
                  </a:ext>
                </a:extLst>
              </p:cNvPr>
              <p:cNvSpPr/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121212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 u="sng" dirty="0">
                  <a:solidFill>
                    <a:srgbClr val="FF3860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20263AEE-D7BA-224A-89E2-6C6CAC255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468" y="3429000"/>
                <a:ext cx="1573653" cy="169937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52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14136</TotalTime>
  <Words>3169</Words>
  <Application>Microsoft Office PowerPoint</Application>
  <PresentationFormat>Custom</PresentationFormat>
  <Paragraphs>1069</Paragraphs>
  <Slides>59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Lato Light</vt:lpstr>
      <vt:lpstr>Lato</vt:lpstr>
      <vt:lpstr>Muli</vt:lpstr>
      <vt:lpstr>Wingdings</vt:lpstr>
      <vt:lpstr>Cambria Math</vt:lpstr>
      <vt:lpstr>Calibri</vt:lpstr>
      <vt:lpstr>OpenDyslexicAlta</vt:lpstr>
      <vt:lpstr>Office Theme</vt:lpstr>
      <vt:lpstr>PowerPoint Presentation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  <vt:lpstr>To be able to identify tenths and hundredths  using a hundred square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758</cp:revision>
  <cp:lastPrinted>2019-06-17T16:19:05Z</cp:lastPrinted>
  <dcterms:created xsi:type="dcterms:W3CDTF">2018-08-06T08:16:18Z</dcterms:created>
  <dcterms:modified xsi:type="dcterms:W3CDTF">2021-01-08T11:41:42Z</dcterms:modified>
</cp:coreProperties>
</file>