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320" r:id="rId5"/>
    <p:sldId id="321" r:id="rId6"/>
    <p:sldId id="376" r:id="rId7"/>
    <p:sldId id="377" r:id="rId8"/>
    <p:sldId id="389" r:id="rId9"/>
    <p:sldId id="390" r:id="rId10"/>
    <p:sldId id="378" r:id="rId11"/>
    <p:sldId id="380" r:id="rId12"/>
    <p:sldId id="379" r:id="rId13"/>
    <p:sldId id="381" r:id="rId14"/>
    <p:sldId id="382" r:id="rId15"/>
    <p:sldId id="383" r:id="rId16"/>
    <p:sldId id="384" r:id="rId17"/>
    <p:sldId id="386" r:id="rId18"/>
    <p:sldId id="385" r:id="rId19"/>
    <p:sldId id="393" r:id="rId20"/>
    <p:sldId id="394" r:id="rId21"/>
    <p:sldId id="391" r:id="rId22"/>
    <p:sldId id="392" r:id="rId23"/>
    <p:sldId id="401" r:id="rId24"/>
    <p:sldId id="402" r:id="rId25"/>
    <p:sldId id="395" r:id="rId26"/>
    <p:sldId id="397" r:id="rId27"/>
    <p:sldId id="396" r:id="rId28"/>
    <p:sldId id="398" r:id="rId29"/>
    <p:sldId id="399" r:id="rId30"/>
    <p:sldId id="400" r:id="rId31"/>
    <p:sldId id="405" r:id="rId32"/>
    <p:sldId id="406" r:id="rId33"/>
    <p:sldId id="403" r:id="rId34"/>
    <p:sldId id="404" r:id="rId35"/>
    <p:sldId id="409" r:id="rId36"/>
    <p:sldId id="410" r:id="rId37"/>
    <p:sldId id="411" r:id="rId38"/>
    <p:sldId id="412" r:id="rId39"/>
    <p:sldId id="407" r:id="rId40"/>
    <p:sldId id="408" r:id="rId41"/>
    <p:sldId id="370" r:id="rId42"/>
    <p:sldId id="388" r:id="rId43"/>
    <p:sldId id="387" r:id="rId44"/>
  </p:sldIdLst>
  <p:sldSz cx="12192000" cy="6858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Lato" panose="020F0502020204030203" pitchFamily="34" charset="0"/>
      <p:regular r:id="rId51"/>
      <p:bold r:id="rId52"/>
      <p:italic r:id="rId53"/>
      <p:boldItalic r:id="rId54"/>
    </p:embeddedFont>
    <p:embeddedFont>
      <p:font typeface="Lato Light" panose="020F0502020204030203" pitchFamily="34" charset="0"/>
      <p:regular r:id="rId55"/>
      <p:italic r:id="rId56"/>
    </p:embeddedFont>
    <p:embeddedFont>
      <p:font typeface="Muli" panose="02000503000000000000" pitchFamily="2" charset="77"/>
      <p:regular r:id="rId57"/>
      <p:bold r:id="rId58"/>
      <p:italic r:id="rId59"/>
      <p:boldItalic r:id="rId60"/>
    </p:embeddedFont>
    <p:embeddedFont>
      <p:font typeface="OpenDyslexicAlta" pitchFamily="2" charset="77"/>
      <p:regular r:id="rId61"/>
      <p:bold r:id="rId62"/>
      <p:italic r:id="rId63"/>
      <p:boldItalic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3D160"/>
    <a:srgbClr val="F337C7"/>
    <a:srgbClr val="FFDD57"/>
    <a:srgbClr val="209CEE"/>
    <a:srgbClr val="7957D5"/>
    <a:srgbClr val="3273DC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93" autoAdjust="0"/>
    <p:restoredTop sz="92424" autoAdjust="0"/>
  </p:normalViewPr>
  <p:slideViewPr>
    <p:cSldViewPr snapToGrid="0" snapToObjects="1">
      <p:cViewPr varScale="1">
        <p:scale>
          <a:sx n="96" d="100"/>
          <a:sy n="96" d="100"/>
        </p:scale>
        <p:origin x="184" y="4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font" Target="fonts/font15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8" Type="http://schemas.openxmlformats.org/officeDocument/2006/relationships/slide" Target="slides/slide4.xml"/><Relationship Id="rId51" Type="http://schemas.openxmlformats.org/officeDocument/2006/relationships/font" Target="fonts/font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55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372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85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89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893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367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918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868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08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51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752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931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636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454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96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731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911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836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44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7587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65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118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7763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1266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098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66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1509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5579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44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5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1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8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42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759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66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27/02/2023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tiff"/><Relationship Id="rId4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tif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tiff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tiff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8.em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10.tiff"/><Relationship Id="rId4" Type="http://schemas.openxmlformats.org/officeDocument/2006/relationships/image" Target="../media/image14.tiff"/><Relationship Id="rId9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em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14.tiff"/><Relationship Id="rId9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em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14.tiff"/><Relationship Id="rId9" Type="http://schemas.openxmlformats.org/officeDocument/2006/relationships/image" Target="../media/image15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em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14.tiff"/><Relationship Id="rId9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1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1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4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4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em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10" Type="http://schemas.openxmlformats.org/officeDocument/2006/relationships/image" Target="../media/image15.tiff"/><Relationship Id="rId4" Type="http://schemas.openxmlformats.org/officeDocument/2006/relationships/image" Target="../media/image9.emf"/><Relationship Id="rId9" Type="http://schemas.openxmlformats.org/officeDocument/2006/relationships/image" Target="../media/image14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3.tiff"/><Relationship Id="rId4" Type="http://schemas.openxmlformats.org/officeDocument/2006/relationships/image" Target="../media/image10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3.tiff"/><Relationship Id="rId4" Type="http://schemas.openxmlformats.org/officeDocument/2006/relationships/image" Target="../media/image10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9.emf"/><Relationship Id="rId4" Type="http://schemas.openxmlformats.org/officeDocument/2006/relationships/image" Target="../media/image22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9.emf"/><Relationship Id="rId4" Type="http://schemas.openxmlformats.org/officeDocument/2006/relationships/image" Target="../media/image22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em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10" Type="http://schemas.openxmlformats.org/officeDocument/2006/relationships/image" Target="../media/image15.tiff"/><Relationship Id="rId4" Type="http://schemas.openxmlformats.org/officeDocument/2006/relationships/image" Target="../media/image9.emf"/><Relationship Id="rId9" Type="http://schemas.openxmlformats.org/officeDocument/2006/relationships/image" Target="../media/image14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tiff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Stage 2 </a:t>
            </a:r>
            <a:br>
              <a:rPr lang="en-GB" dirty="0"/>
            </a:br>
            <a:r>
              <a:rPr lang="en-GB" dirty="0"/>
              <a:t>Spring Block 4: Mass, Capacity and Temperature</a:t>
            </a:r>
          </a:p>
          <a:p>
            <a:r>
              <a:rPr lang="en-GB" dirty="0"/>
              <a:t>Lesson 1: To be able to compare mass (2022-2023)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5956889" cy="369332"/>
          </a:xfrm>
        </p:spPr>
        <p:txBody>
          <a:bodyPr>
            <a:normAutofit/>
          </a:bodyPr>
          <a:lstStyle/>
          <a:p>
            <a:r>
              <a:rPr lang="en-GB" dirty="0"/>
              <a:t>Block 4 – Mass, Capacity and Temperature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  <a:latin typeface="Muli" panose="02000503000000000000" pitchFamily="2" charset="77"/>
              </a:rPr>
              <a:t>Quiz: </a:t>
            </a:r>
            <a:r>
              <a:rPr lang="en-GB" sz="2000" b="1" i="0" dirty="0">
                <a:solidFill>
                  <a:schemeClr val="bg1"/>
                </a:solidFill>
                <a:effectLst/>
                <a:latin typeface="Muli" panose="02000503000000000000" pitchFamily="2" charset="77"/>
              </a:rPr>
              <a:t>QJJVSSF</a:t>
            </a:r>
            <a:endParaRPr lang="en-GB" sz="2000" b="1" dirty="0">
              <a:solidFill>
                <a:schemeClr val="bg1"/>
              </a:solidFill>
              <a:latin typeface="Muli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apple is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heavier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strawberry.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3200A5-B65C-BD4B-B597-3F03E3278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99889" y="3429000"/>
            <a:ext cx="3240000" cy="1059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E9AFA8-2D18-A64D-9FE4-DA309C9ACD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9131">
            <a:off x="7099844" y="3380599"/>
            <a:ext cx="720000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80A4B1-B35B-2F4C-ACC1-824888E60F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498" y="306172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83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grapes are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orange.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335BE5-D544-6A4D-801B-223670380F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4476000" y="3172756"/>
            <a:ext cx="900000" cy="9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14BE05-49AB-EE4F-875B-9C25357D26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000" y="289804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2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grapes are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lighter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orange.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335BE5-D544-6A4D-801B-223670380F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4476000" y="3172756"/>
            <a:ext cx="900000" cy="9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14BE05-49AB-EE4F-875B-9C25357D26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000" y="289804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79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sentences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041598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apple is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orange.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335BE5-D544-6A4D-801B-223670380F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6957943" y="3204775"/>
            <a:ext cx="900000" cy="9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C45FCD-9D61-6342-A1D9-6E33E358C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99889" y="3429000"/>
            <a:ext cx="3240000" cy="1059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10B27E-B74D-5443-820F-C22852211A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8724">
            <a:off x="4602318" y="2875831"/>
            <a:ext cx="720000" cy="72000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17F8BB8-A710-854D-890F-8F131BB16342}"/>
              </a:ext>
            </a:extLst>
          </p:cNvPr>
          <p:cNvSpPr/>
          <p:nvPr/>
        </p:nvSpPr>
        <p:spPr>
          <a:xfrm>
            <a:off x="1133110" y="5889315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orange is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apple. </a:t>
            </a:r>
          </a:p>
        </p:txBody>
      </p:sp>
    </p:spTree>
    <p:extLst>
      <p:ext uri="{BB962C8B-B14F-4D97-AF65-F5344CB8AC3E}">
        <p14:creationId xmlns:p14="http://schemas.microsoft.com/office/powerpoint/2010/main" val="2411769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sentences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041598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apple is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lighter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orange.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335BE5-D544-6A4D-801B-223670380F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6957943" y="3204775"/>
            <a:ext cx="900000" cy="9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C45FCD-9D61-6342-A1D9-6E33E358C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99889" y="3429000"/>
            <a:ext cx="3240000" cy="1059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10B27E-B74D-5443-820F-C22852211A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8724">
            <a:off x="4602318" y="2875831"/>
            <a:ext cx="720000" cy="72000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17F8BB8-A710-854D-890F-8F131BB16342}"/>
              </a:ext>
            </a:extLst>
          </p:cNvPr>
          <p:cNvSpPr/>
          <p:nvPr/>
        </p:nvSpPr>
        <p:spPr>
          <a:xfrm>
            <a:off x="1133110" y="5889315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orange is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apple. </a:t>
            </a:r>
          </a:p>
        </p:txBody>
      </p:sp>
    </p:spTree>
    <p:extLst>
      <p:ext uri="{BB962C8B-B14F-4D97-AF65-F5344CB8AC3E}">
        <p14:creationId xmlns:p14="http://schemas.microsoft.com/office/powerpoint/2010/main" val="1330303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sentences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041598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apple is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lighter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orange.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335BE5-D544-6A4D-801B-223670380F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6957943" y="3204775"/>
            <a:ext cx="900000" cy="9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C45FCD-9D61-6342-A1D9-6E33E358C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99889" y="3429000"/>
            <a:ext cx="3240000" cy="1059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10B27E-B74D-5443-820F-C22852211A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8724">
            <a:off x="4602318" y="2875831"/>
            <a:ext cx="720000" cy="72000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17F8BB8-A710-854D-890F-8F131BB16342}"/>
              </a:ext>
            </a:extLst>
          </p:cNvPr>
          <p:cNvSpPr/>
          <p:nvPr/>
        </p:nvSpPr>
        <p:spPr>
          <a:xfrm>
            <a:off x="1133110" y="5889315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orange is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heavier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apple. </a:t>
            </a:r>
          </a:p>
        </p:txBody>
      </p:sp>
    </p:spTree>
    <p:extLst>
      <p:ext uri="{BB962C8B-B14F-4D97-AF65-F5344CB8AC3E}">
        <p14:creationId xmlns:p14="http://schemas.microsoft.com/office/powerpoint/2010/main" val="3445033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</a:t>
            </a:r>
            <a:r>
              <a:rPr lang="en-GB" sz="2200" b="1" dirty="0"/>
              <a:t>lighter</a:t>
            </a:r>
            <a:r>
              <a:rPr lang="en-GB" sz="2200" dirty="0"/>
              <a:t> object on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EA93A2-4B19-DF44-9F6A-FA3B41925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E49956-7C11-2043-8F61-BF4886D4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FD5E49-B8CC-7048-9E51-1F4AC1E0B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21" y="3429000"/>
            <a:ext cx="3240000" cy="10594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2819DF-33AE-2B46-ADE4-0CBCE9629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92" y="3399400"/>
            <a:ext cx="720000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B3F68E6-10CF-1949-AC5E-84AFA74E46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10489528" y="3233103"/>
            <a:ext cx="900000" cy="90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354B17-B04B-D347-88C4-B740D01CAC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200" y="2926251"/>
            <a:ext cx="720000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F9BAFAB-DB95-6B40-84A7-C9D1B7D0036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285954" y="2881248"/>
            <a:ext cx="1152000" cy="115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B910FA2-9EA1-1B48-9018-1BC30502858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5011">
            <a:off x="8375876" y="2926251"/>
            <a:ext cx="720000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ED44E9-6151-2946-AB46-F0774BFDD89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890" y="309937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17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</a:t>
            </a:r>
            <a:r>
              <a:rPr lang="en-GB" sz="2200" b="1" dirty="0"/>
              <a:t>lighter</a:t>
            </a:r>
            <a:r>
              <a:rPr lang="en-GB" sz="2200" dirty="0"/>
              <a:t> object on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EA93A2-4B19-DF44-9F6A-FA3B41925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E49956-7C11-2043-8F61-BF4886D4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FD5E49-B8CC-7048-9E51-1F4AC1E0B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21" y="3429000"/>
            <a:ext cx="3240000" cy="10594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2819DF-33AE-2B46-ADE4-0CBCE9629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92" y="3399400"/>
            <a:ext cx="720000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B3F68E6-10CF-1949-AC5E-84AFA74E46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10489528" y="3233103"/>
            <a:ext cx="900000" cy="90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170F9D-C82D-3E4D-A77E-D160C715A8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890" y="3099377"/>
            <a:ext cx="540000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354B17-B04B-D347-88C4-B740D01CACE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200" y="2926251"/>
            <a:ext cx="720000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F9BAFAB-DB95-6B40-84A7-C9D1B7D003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285954" y="2881248"/>
            <a:ext cx="1152000" cy="115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B910FA2-9EA1-1B48-9018-1BC30502858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5011">
            <a:off x="8375876" y="2926251"/>
            <a:ext cx="720000" cy="72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AE8D586-F9E4-5640-8A87-3BA521A20947}"/>
              </a:ext>
            </a:extLst>
          </p:cNvPr>
          <p:cNvSpPr/>
          <p:nvPr/>
        </p:nvSpPr>
        <p:spPr>
          <a:xfrm>
            <a:off x="3275352" y="2689844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4696B25-EAFC-0D49-80E6-D84141FF17ED}"/>
              </a:ext>
            </a:extLst>
          </p:cNvPr>
          <p:cNvSpPr/>
          <p:nvPr/>
        </p:nvSpPr>
        <p:spPr>
          <a:xfrm>
            <a:off x="6783235" y="2689843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546837B-5602-3742-98B3-24F4B6F46871}"/>
              </a:ext>
            </a:extLst>
          </p:cNvPr>
          <p:cNvSpPr/>
          <p:nvPr/>
        </p:nvSpPr>
        <p:spPr>
          <a:xfrm>
            <a:off x="8289976" y="2694764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0787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</a:t>
            </a:r>
            <a:r>
              <a:rPr lang="en-GB" sz="2200" b="1" dirty="0"/>
              <a:t>heavier</a:t>
            </a:r>
            <a:r>
              <a:rPr lang="en-GB" sz="2200" dirty="0"/>
              <a:t> object on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EA93A2-4B19-DF44-9F6A-FA3B41925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E49956-7C11-2043-8F61-BF4886D4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FD5E49-B8CC-7048-9E51-1F4AC1E0B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21" y="3429000"/>
            <a:ext cx="3240000" cy="10594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2819DF-33AE-2B46-ADE4-0CBCE9629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92" y="3399400"/>
            <a:ext cx="720000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B3F68E6-10CF-1949-AC5E-84AFA74E46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10489528" y="3233103"/>
            <a:ext cx="900000" cy="90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170F9D-C82D-3E4D-A77E-D160C715A8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928" y="3088728"/>
            <a:ext cx="540000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354B17-B04B-D347-88C4-B740D01CACE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081" y="2963103"/>
            <a:ext cx="720000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F9BAFAB-DB95-6B40-84A7-C9D1B7D003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285954" y="2881248"/>
            <a:ext cx="1152000" cy="115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B910FA2-9EA1-1B48-9018-1BC30502858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9796">
            <a:off x="6851564" y="290480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07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</a:t>
            </a:r>
            <a:r>
              <a:rPr lang="en-GB" sz="2200" b="1" dirty="0"/>
              <a:t>heavier</a:t>
            </a:r>
            <a:r>
              <a:rPr lang="en-GB" sz="2200" dirty="0"/>
              <a:t> object on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EA93A2-4B19-DF44-9F6A-FA3B41925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E49956-7C11-2043-8F61-BF4886D4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FD5E49-B8CC-7048-9E51-1F4AC1E0B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21" y="3429000"/>
            <a:ext cx="3240000" cy="10594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2819DF-33AE-2B46-ADE4-0CBCE9629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92" y="3399400"/>
            <a:ext cx="720000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B3F68E6-10CF-1949-AC5E-84AFA74E46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10489528" y="3233103"/>
            <a:ext cx="900000" cy="90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170F9D-C82D-3E4D-A77E-D160C715A8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928" y="3088728"/>
            <a:ext cx="540000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354B17-B04B-D347-88C4-B740D01CACE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081" y="2963103"/>
            <a:ext cx="720000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F9BAFAB-DB95-6B40-84A7-C9D1B7D003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285954" y="2881248"/>
            <a:ext cx="1152000" cy="115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B910FA2-9EA1-1B48-9018-1BC30502858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9796">
            <a:off x="6851564" y="2904802"/>
            <a:ext cx="720000" cy="72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479A64E-F6E5-C844-94BE-AA6150D64B9D}"/>
              </a:ext>
            </a:extLst>
          </p:cNvPr>
          <p:cNvSpPr/>
          <p:nvPr/>
        </p:nvSpPr>
        <p:spPr>
          <a:xfrm>
            <a:off x="692923" y="3112104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3C3F88-3136-9D4E-831F-D9BF415587A7}"/>
              </a:ext>
            </a:extLst>
          </p:cNvPr>
          <p:cNvSpPr/>
          <p:nvPr/>
        </p:nvSpPr>
        <p:spPr>
          <a:xfrm>
            <a:off x="4493559" y="2769085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4292CCB-AEC3-B34D-8075-32ED4FE1A5C1}"/>
              </a:ext>
            </a:extLst>
          </p:cNvPr>
          <p:cNvSpPr/>
          <p:nvPr/>
        </p:nvSpPr>
        <p:spPr>
          <a:xfrm>
            <a:off x="10499109" y="2997957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0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seesaws and pan balances to compare mass using terms like, “heavier”, “heaviest”, “lighter” and “lightest”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seesaws and pan balances to compare mass using terms like, “heavier”, “heaviest”, “lighter” and “lightest”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 pan balance and items found in the classroom (or outside the classroom) find out how many cubes various items weigh, then compare them.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FFA5D-AE01-194C-BB82-BA5687892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137" y="3258988"/>
            <a:ext cx="4391726" cy="31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84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 pan balance and items found in the classroom (or outside the classroom) find out how many cubes various items weigh, then compare them.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FFA5D-AE01-194C-BB82-BA5687892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137" y="3258988"/>
            <a:ext cx="4391726" cy="31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78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9C11AF6-D732-B34F-B185-CEA0CF9895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820" y="3347138"/>
            <a:ext cx="540000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F07EB8-DE47-6548-B402-F1C3C9C158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65898C-8C1E-E94D-8BCF-74DAA334FB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93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9C11AF6-D732-B34F-B185-CEA0CF9895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820" y="3347138"/>
            <a:ext cx="540000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F07EB8-DE47-6548-B402-F1C3C9C158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65898C-8C1E-E94D-8BCF-74DAA334FB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16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406DC7-C709-2E45-9AB0-755A2941B7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3128592"/>
            <a:ext cx="720000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3E566C-04CB-D94B-A5CF-213D678421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71FAC-542F-BD40-AD62-AF981810CF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EC6AB0-D997-0444-9BA4-471743589B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774" y="3208536"/>
            <a:ext cx="348387" cy="3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224E4C-4617-7241-94BF-1E4D2EDDCA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322" y="3208536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94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406DC7-C709-2E45-9AB0-755A2941B7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3128592"/>
            <a:ext cx="720000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3E566C-04CB-D94B-A5CF-213D678421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71FAC-542F-BD40-AD62-AF981810CF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EC6AB0-D997-0444-9BA4-471743589B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774" y="3208536"/>
            <a:ext cx="348387" cy="3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224E4C-4617-7241-94BF-1E4D2EDDCA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322" y="3208536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61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F07EB8-DE47-6548-B402-F1C3C9C158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65898C-8C1E-E94D-8BCF-74DAA334FB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ED410C-B72D-E944-8792-85496D4EB4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820" y="3178273"/>
            <a:ext cx="720000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05BB8D-0300-3345-A945-B5B79D0E78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465" y="3186752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6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F07EB8-DE47-6548-B402-F1C3C9C158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65898C-8C1E-E94D-8BCF-74DAA334FB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ED410C-B72D-E944-8792-85496D4EB4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820" y="3178273"/>
            <a:ext cx="720000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05BB8D-0300-3345-A945-B5B79D0E78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465" y="3186752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33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Shade in the card that represents the heavier piece of fruit.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185102-45FF-B141-A441-B7F9185A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6337E3-3A92-104B-B6B9-DF806C525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00" y="3765033"/>
            <a:ext cx="3240000" cy="7233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484B3FC-438A-8E44-9CB4-D0AA645184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186" y="3441214"/>
            <a:ext cx="348387" cy="36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B2DD2F1-0E6E-CD4F-8B6B-1806B8ED1C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262" y="3172078"/>
            <a:ext cx="348387" cy="3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96631AB-ABC8-A94D-A008-EB5F01B590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577" y="3441214"/>
            <a:ext cx="348387" cy="3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E76FD7F-CA0D-1245-9384-062F4329DD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810" y="3169608"/>
            <a:ext cx="348387" cy="36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FA16C95-F225-CA42-A1F6-807D73E6BD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51" y="3441214"/>
            <a:ext cx="348387" cy="36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42DDCD0-4F71-B04F-A8D3-91E00C19A8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099" y="3441214"/>
            <a:ext cx="348387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8FDE16E-6C09-1841-88F3-AD02EFCD8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235" y="3169608"/>
            <a:ext cx="348387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2E3D7F4-11C6-2341-A02F-D3DC351ECD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271" y="3169608"/>
            <a:ext cx="348387" cy="36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39A7AD-21A6-5246-ABC4-9A2E1FDD1F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262" y="2900472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BCC0E38-E1B7-8B40-8315-AE602446D2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810" y="2898002"/>
            <a:ext cx="348387" cy="360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4522218-5C5B-B04C-B562-35F1FE1233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80" y="2622700"/>
            <a:ext cx="1453815" cy="145381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EAB3F06-DDA5-1E47-BF97-2DA174A7B4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256" y="2933774"/>
            <a:ext cx="880293" cy="880293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C2CDD0B-C3C2-7F4F-A2F3-B746F707323B}"/>
              </a:ext>
            </a:extLst>
          </p:cNvPr>
          <p:cNvSpPr/>
          <p:nvPr/>
        </p:nvSpPr>
        <p:spPr>
          <a:xfrm>
            <a:off x="4419237" y="4786291"/>
            <a:ext cx="1438224" cy="18000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82392A2-E7E1-7841-80E2-A928F8F7CABC}"/>
              </a:ext>
            </a:extLst>
          </p:cNvPr>
          <p:cNvSpPr/>
          <p:nvPr/>
        </p:nvSpPr>
        <p:spPr>
          <a:xfrm>
            <a:off x="6334541" y="4786291"/>
            <a:ext cx="1438224" cy="18000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AE3C2CA9-DCDD-6440-BFC3-B9B787B3F9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237" y="5030338"/>
            <a:ext cx="1453815" cy="1453815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A9B0B1FF-B045-E244-9990-95A2BA82C7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601" y="5131527"/>
            <a:ext cx="1182651" cy="118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47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Shade in the card that represents the heavier piece of fruit.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185102-45FF-B141-A441-B7F9185A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6337E3-3A92-104B-B6B9-DF806C525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00" y="3765033"/>
            <a:ext cx="3240000" cy="7233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484B3FC-438A-8E44-9CB4-D0AA645184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186" y="3441214"/>
            <a:ext cx="348387" cy="36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B2DD2F1-0E6E-CD4F-8B6B-1806B8ED1C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262" y="3172078"/>
            <a:ext cx="348387" cy="3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96631AB-ABC8-A94D-A008-EB5F01B590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577" y="3441214"/>
            <a:ext cx="348387" cy="3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E76FD7F-CA0D-1245-9384-062F4329DD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810" y="3169608"/>
            <a:ext cx="348387" cy="36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FA16C95-F225-CA42-A1F6-807D73E6BD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51" y="3441214"/>
            <a:ext cx="348387" cy="36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42DDCD0-4F71-B04F-A8D3-91E00C19A8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099" y="3441214"/>
            <a:ext cx="348387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8FDE16E-6C09-1841-88F3-AD02EFCD8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235" y="3169608"/>
            <a:ext cx="348387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2E3D7F4-11C6-2341-A02F-D3DC351ECD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271" y="3169608"/>
            <a:ext cx="348387" cy="36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39A7AD-21A6-5246-ABC4-9A2E1FDD1F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262" y="2900472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BCC0E38-E1B7-8B40-8315-AE602446D2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810" y="2898002"/>
            <a:ext cx="348387" cy="360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4522218-5C5B-B04C-B562-35F1FE1233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80" y="2622700"/>
            <a:ext cx="1453815" cy="145381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EAB3F06-DDA5-1E47-BF97-2DA174A7B4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256" y="2933774"/>
            <a:ext cx="880293" cy="880293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C2CDD0B-C3C2-7F4F-A2F3-B746F707323B}"/>
              </a:ext>
            </a:extLst>
          </p:cNvPr>
          <p:cNvSpPr/>
          <p:nvPr/>
        </p:nvSpPr>
        <p:spPr>
          <a:xfrm>
            <a:off x="4419237" y="4786291"/>
            <a:ext cx="1438224" cy="1800040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82392A2-E7E1-7841-80E2-A928F8F7CABC}"/>
              </a:ext>
            </a:extLst>
          </p:cNvPr>
          <p:cNvSpPr/>
          <p:nvPr/>
        </p:nvSpPr>
        <p:spPr>
          <a:xfrm>
            <a:off x="6334541" y="4786291"/>
            <a:ext cx="1438224" cy="18000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AE3C2CA9-DCDD-6440-BFC3-B9B787B3F9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237" y="5030338"/>
            <a:ext cx="1453815" cy="1453815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A9B0B1FF-B045-E244-9990-95A2BA82C7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601" y="5131527"/>
            <a:ext cx="1182651" cy="118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D91B77-7623-AC4F-A8CC-F3C7D9DE5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EF774E8-6284-C348-899F-FC8D90093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D36BBA-1AE5-FD45-816C-7BF3F5AE46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4476000" y="3172756"/>
            <a:ext cx="900000" cy="90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521E2CF-425C-3F49-BE69-B0CC940062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240" y="3053103"/>
            <a:ext cx="540000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DA5A404-7ED4-8344-8C92-6F2E3F29EC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081" y="2963103"/>
            <a:ext cx="720000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7AED3F6-E567-3F4B-8B2B-A23A00A426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10367159" y="2881249"/>
            <a:ext cx="1152000" cy="115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D79C98E-C4E2-A94C-AE43-3B5D473BF77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20999"/>
            <a:ext cx="720000" cy="72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B556CE6-BE0B-A843-9D97-222B6E85683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121" y="312099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each of the objects shown? </a:t>
            </a:r>
            <a:br>
              <a:rPr lang="en-GB" sz="2200" dirty="0"/>
            </a:br>
            <a:r>
              <a:rPr lang="en-GB" sz="2200" dirty="0"/>
              <a:t>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1285020" y="4704495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185102-45FF-B141-A441-B7F9185A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A21AC0-CE69-8847-8BFE-05571CA174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785514" y="2979000"/>
            <a:ext cx="900000" cy="90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6337E3-3A92-104B-B6B9-DF806C525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00" y="3765033"/>
            <a:ext cx="3240000" cy="7233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E43FF0-2DA6-D24E-81B5-2E99AC2763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10347118" y="2656057"/>
            <a:ext cx="1152000" cy="11520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58D5C28-ABBF-D040-8426-1DCBDAE5616E}"/>
              </a:ext>
            </a:extLst>
          </p:cNvPr>
          <p:cNvSpPr/>
          <p:nvPr/>
        </p:nvSpPr>
        <p:spPr>
          <a:xfrm>
            <a:off x="8560620" y="4704495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95667CF-4ECE-2340-8B76-342054BB6C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638" y="3441214"/>
            <a:ext cx="348387" cy="36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484B3FC-438A-8E44-9CB4-D0AA645184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186" y="3441214"/>
            <a:ext cx="348387" cy="36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B2DD2F1-0E6E-CD4F-8B6B-1806B8ED1C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742" y="3172078"/>
            <a:ext cx="348387" cy="3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96631AB-ABC8-A94D-A008-EB5F01B590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577" y="3441214"/>
            <a:ext cx="348387" cy="3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E76FD7F-CA0D-1245-9384-062F4329DD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290" y="3169608"/>
            <a:ext cx="348387" cy="36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FA16C95-F225-CA42-A1F6-807D73E6BD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51" y="3441214"/>
            <a:ext cx="348387" cy="36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42DDCD0-4F71-B04F-A8D3-91E00C19A8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099" y="3441214"/>
            <a:ext cx="348387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DBE9D9D-402F-4546-A42D-B989A822B3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246" y="3169608"/>
            <a:ext cx="348387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8FDE16E-6C09-1841-88F3-AD02EFCD83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490" y="3441214"/>
            <a:ext cx="348387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2E3D7F4-11C6-2341-A02F-D3DC351ECD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203" y="3169608"/>
            <a:ext cx="348387" cy="36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8252EF5-8E84-7F4E-8AEA-B8C109C62F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695" y="2934183"/>
            <a:ext cx="348387" cy="36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891BC8B-C5D3-1B46-AC5B-0DD577ABF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4052" y="2921252"/>
            <a:ext cx="348387" cy="360000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4F65813-1644-3C45-ACB8-93604000A800}"/>
              </a:ext>
            </a:extLst>
          </p:cNvPr>
          <p:cNvSpPr/>
          <p:nvPr/>
        </p:nvSpPr>
        <p:spPr>
          <a:xfrm>
            <a:off x="1285020" y="5723163"/>
            <a:ext cx="1006878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is heavier than the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4823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each of the objects shown? </a:t>
            </a:r>
            <a:br>
              <a:rPr lang="en-GB" sz="2200" dirty="0"/>
            </a:br>
            <a:r>
              <a:rPr lang="en-GB" sz="2200" dirty="0"/>
              <a:t>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1285020" y="4704495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185102-45FF-B141-A441-B7F9185A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A21AC0-CE69-8847-8BFE-05571CA174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785514" y="2979000"/>
            <a:ext cx="900000" cy="90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6337E3-3A92-104B-B6B9-DF806C525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00" y="3765033"/>
            <a:ext cx="3240000" cy="7233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E43FF0-2DA6-D24E-81B5-2E99AC2763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10347118" y="2656057"/>
            <a:ext cx="1152000" cy="11520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58D5C28-ABBF-D040-8426-1DCBDAE5616E}"/>
              </a:ext>
            </a:extLst>
          </p:cNvPr>
          <p:cNvSpPr/>
          <p:nvPr/>
        </p:nvSpPr>
        <p:spPr>
          <a:xfrm>
            <a:off x="8560620" y="4704495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95667CF-4ECE-2340-8B76-342054BB6C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638" y="3441214"/>
            <a:ext cx="348387" cy="36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484B3FC-438A-8E44-9CB4-D0AA645184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186" y="3441214"/>
            <a:ext cx="348387" cy="36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B2DD2F1-0E6E-CD4F-8B6B-1806B8ED1C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742" y="3172078"/>
            <a:ext cx="348387" cy="3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96631AB-ABC8-A94D-A008-EB5F01B590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577" y="3441214"/>
            <a:ext cx="348387" cy="3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E76FD7F-CA0D-1245-9384-062F4329DD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290" y="3169608"/>
            <a:ext cx="348387" cy="36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FA16C95-F225-CA42-A1F6-807D73E6BD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51" y="3441214"/>
            <a:ext cx="348387" cy="36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42DDCD0-4F71-B04F-A8D3-91E00C19A8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099" y="3441214"/>
            <a:ext cx="348387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DBE9D9D-402F-4546-A42D-B989A822B3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246" y="3169608"/>
            <a:ext cx="348387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8FDE16E-6C09-1841-88F3-AD02EFCD83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490" y="3441214"/>
            <a:ext cx="348387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2E3D7F4-11C6-2341-A02F-D3DC351ECD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203" y="3169608"/>
            <a:ext cx="348387" cy="36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8252EF5-8E84-7F4E-8AEA-B8C109C62F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695" y="2934183"/>
            <a:ext cx="348387" cy="36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891BC8B-C5D3-1B46-AC5B-0DD577ABF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4052" y="2921252"/>
            <a:ext cx="348387" cy="360000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4F65813-1644-3C45-ACB8-93604000A800}"/>
              </a:ext>
            </a:extLst>
          </p:cNvPr>
          <p:cNvSpPr/>
          <p:nvPr/>
        </p:nvSpPr>
        <p:spPr>
          <a:xfrm>
            <a:off x="1285020" y="5723163"/>
            <a:ext cx="1006878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is heavier than the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3B57E76-2F92-6A4E-A389-EFB89CED07CC}"/>
              </a:ext>
            </a:extLst>
          </p:cNvPr>
          <p:cNvSpPr/>
          <p:nvPr/>
        </p:nvSpPr>
        <p:spPr>
          <a:xfrm>
            <a:off x="1285020" y="4705142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EAB052E-84EC-4244-B7EB-97DDC3BD0C51}"/>
              </a:ext>
            </a:extLst>
          </p:cNvPr>
          <p:cNvSpPr/>
          <p:nvPr/>
        </p:nvSpPr>
        <p:spPr>
          <a:xfrm>
            <a:off x="8560620" y="4705142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54BCFE0-9713-BF43-8F1D-F362EDD35BDD}"/>
              </a:ext>
            </a:extLst>
          </p:cNvPr>
          <p:cNvSpPr/>
          <p:nvPr/>
        </p:nvSpPr>
        <p:spPr>
          <a:xfrm>
            <a:off x="1285020" y="5723163"/>
            <a:ext cx="1006878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pineapple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is heavier than the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orange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95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balances a lemon with some blocks.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526A62-8C28-5747-9AAA-FD4947622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8" name="Cube 7">
            <a:extLst>
              <a:ext uri="{FF2B5EF4-FFF2-40B4-BE49-F238E27FC236}">
                <a16:creationId xmlns:a16="http://schemas.microsoft.com/office/drawing/2014/main" id="{84D7A694-CCA3-8D44-87F3-5905665C2B45}"/>
              </a:ext>
            </a:extLst>
          </p:cNvPr>
          <p:cNvSpPr/>
          <p:nvPr/>
        </p:nvSpPr>
        <p:spPr>
          <a:xfrm>
            <a:off x="6934445" y="3442990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76261097-B763-B245-B144-3B150D08ECC9}"/>
              </a:ext>
            </a:extLst>
          </p:cNvPr>
          <p:cNvSpPr/>
          <p:nvPr/>
        </p:nvSpPr>
        <p:spPr>
          <a:xfrm>
            <a:off x="7302741" y="3442990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C3E46837-330B-984F-AD7E-31C4A7F6096D}"/>
              </a:ext>
            </a:extLst>
          </p:cNvPr>
          <p:cNvSpPr/>
          <p:nvPr/>
        </p:nvSpPr>
        <p:spPr>
          <a:xfrm>
            <a:off x="6566149" y="3433626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5F212E-643E-8C42-A9CE-CD8C9239F2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2992600"/>
            <a:ext cx="900000" cy="90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D1110A9-E7BA-B840-A1B4-9666F8ECFD47}"/>
              </a:ext>
            </a:extLst>
          </p:cNvPr>
          <p:cNvSpPr/>
          <p:nvPr/>
        </p:nvSpPr>
        <p:spPr>
          <a:xfrm>
            <a:off x="947562" y="5652184"/>
            <a:ext cx="1006878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One lemon has the same mass as _ blocks.</a:t>
            </a: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6F7C3C33-E40A-4D42-B915-0E149E71767F}"/>
              </a:ext>
            </a:extLst>
          </p:cNvPr>
          <p:cNvSpPr/>
          <p:nvPr/>
        </p:nvSpPr>
        <p:spPr>
          <a:xfrm>
            <a:off x="7147012" y="3180393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A3989F9D-884A-7347-9C2F-67A3BD9425AA}"/>
              </a:ext>
            </a:extLst>
          </p:cNvPr>
          <p:cNvSpPr/>
          <p:nvPr/>
        </p:nvSpPr>
        <p:spPr>
          <a:xfrm>
            <a:off x="6750297" y="3180393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38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balances a lemon with some blocks.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526A62-8C28-5747-9AAA-FD4947622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8" name="Cube 7">
            <a:extLst>
              <a:ext uri="{FF2B5EF4-FFF2-40B4-BE49-F238E27FC236}">
                <a16:creationId xmlns:a16="http://schemas.microsoft.com/office/drawing/2014/main" id="{84D7A694-CCA3-8D44-87F3-5905665C2B45}"/>
              </a:ext>
            </a:extLst>
          </p:cNvPr>
          <p:cNvSpPr/>
          <p:nvPr/>
        </p:nvSpPr>
        <p:spPr>
          <a:xfrm>
            <a:off x="6934445" y="3442990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76261097-B763-B245-B144-3B150D08ECC9}"/>
              </a:ext>
            </a:extLst>
          </p:cNvPr>
          <p:cNvSpPr/>
          <p:nvPr/>
        </p:nvSpPr>
        <p:spPr>
          <a:xfrm>
            <a:off x="7302741" y="3442990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C3E46837-330B-984F-AD7E-31C4A7F6096D}"/>
              </a:ext>
            </a:extLst>
          </p:cNvPr>
          <p:cNvSpPr/>
          <p:nvPr/>
        </p:nvSpPr>
        <p:spPr>
          <a:xfrm>
            <a:off x="7139060" y="3173838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5F212E-643E-8C42-A9CE-CD8C9239F2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2992600"/>
            <a:ext cx="900000" cy="90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D1110A9-E7BA-B840-A1B4-9666F8ECFD47}"/>
              </a:ext>
            </a:extLst>
          </p:cNvPr>
          <p:cNvSpPr/>
          <p:nvPr/>
        </p:nvSpPr>
        <p:spPr>
          <a:xfrm>
            <a:off x="947562" y="5652184"/>
            <a:ext cx="1006878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One lemon has the same mass as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blocks.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BAA9B8CB-05BB-D245-A3B2-4E8520CF11DE}"/>
              </a:ext>
            </a:extLst>
          </p:cNvPr>
          <p:cNvSpPr/>
          <p:nvPr/>
        </p:nvSpPr>
        <p:spPr>
          <a:xfrm>
            <a:off x="6566149" y="3440331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919695CF-2FD1-1540-94CB-113FF5B3A282}"/>
              </a:ext>
            </a:extLst>
          </p:cNvPr>
          <p:cNvSpPr/>
          <p:nvPr/>
        </p:nvSpPr>
        <p:spPr>
          <a:xfrm>
            <a:off x="6747470" y="3173838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57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scales are no longer balanced.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why.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03FF6D-E260-F94A-BFBB-D0BA97A67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CCF01B-5DE3-0E46-8446-AD83CC914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3188543"/>
            <a:ext cx="900000" cy="900000"/>
          </a:xfrm>
          <a:prstGeom prst="rect">
            <a:avLst/>
          </a:prstGeom>
        </p:spPr>
      </p:pic>
      <p:sp>
        <p:nvSpPr>
          <p:cNvPr id="19" name="Cube 18">
            <a:extLst>
              <a:ext uri="{FF2B5EF4-FFF2-40B4-BE49-F238E27FC236}">
                <a16:creationId xmlns:a16="http://schemas.microsoft.com/office/drawing/2014/main" id="{A7822388-1D2F-214B-836F-7D9E8A2DB853}"/>
              </a:ext>
            </a:extLst>
          </p:cNvPr>
          <p:cNvSpPr/>
          <p:nvPr/>
        </p:nvSpPr>
        <p:spPr>
          <a:xfrm rot="21068033">
            <a:off x="6827398" y="3276077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1625287E-FC14-1D45-BDBD-C7D7EB132D63}"/>
              </a:ext>
            </a:extLst>
          </p:cNvPr>
          <p:cNvSpPr/>
          <p:nvPr/>
        </p:nvSpPr>
        <p:spPr>
          <a:xfrm rot="21068033">
            <a:off x="7175801" y="3198457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F8AB1291-AD5D-2645-B551-33CFD80F9C1B}"/>
              </a:ext>
            </a:extLst>
          </p:cNvPr>
          <p:cNvSpPr/>
          <p:nvPr/>
        </p:nvSpPr>
        <p:spPr>
          <a:xfrm rot="21068033">
            <a:off x="6852901" y="2990269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54B79252-4760-EE43-8729-CFD51F449CB4}"/>
              </a:ext>
            </a:extLst>
          </p:cNvPr>
          <p:cNvSpPr/>
          <p:nvPr/>
        </p:nvSpPr>
        <p:spPr>
          <a:xfrm rot="21068033">
            <a:off x="7201304" y="2912649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75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scales are no longer balanced.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They are no longer balanced as the lemon weighs five blocks. One block has been removed, so a block needs to be added back for the scales to balance again.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03FF6D-E260-F94A-BFBB-D0BA97A67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CCF01B-5DE3-0E46-8446-AD83CC914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3188543"/>
            <a:ext cx="900000" cy="900000"/>
          </a:xfrm>
          <a:prstGeom prst="rect">
            <a:avLst/>
          </a:prstGeom>
        </p:spPr>
      </p:pic>
      <p:sp>
        <p:nvSpPr>
          <p:cNvPr id="19" name="Cube 18">
            <a:extLst>
              <a:ext uri="{FF2B5EF4-FFF2-40B4-BE49-F238E27FC236}">
                <a16:creationId xmlns:a16="http://schemas.microsoft.com/office/drawing/2014/main" id="{A7822388-1D2F-214B-836F-7D9E8A2DB853}"/>
              </a:ext>
            </a:extLst>
          </p:cNvPr>
          <p:cNvSpPr/>
          <p:nvPr/>
        </p:nvSpPr>
        <p:spPr>
          <a:xfrm rot="21068033">
            <a:off x="6827398" y="3276077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1625287E-FC14-1D45-BDBD-C7D7EB132D63}"/>
              </a:ext>
            </a:extLst>
          </p:cNvPr>
          <p:cNvSpPr/>
          <p:nvPr/>
        </p:nvSpPr>
        <p:spPr>
          <a:xfrm rot="21068033">
            <a:off x="7175801" y="3198457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F8AB1291-AD5D-2645-B551-33CFD80F9C1B}"/>
              </a:ext>
            </a:extLst>
          </p:cNvPr>
          <p:cNvSpPr/>
          <p:nvPr/>
        </p:nvSpPr>
        <p:spPr>
          <a:xfrm rot="21068033">
            <a:off x="6852901" y="2990269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54B79252-4760-EE43-8729-CFD51F449CB4}"/>
              </a:ext>
            </a:extLst>
          </p:cNvPr>
          <p:cNvSpPr/>
          <p:nvPr/>
        </p:nvSpPr>
        <p:spPr>
          <a:xfrm rot="21068033">
            <a:off x="7201304" y="2912649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73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cube is heavier than the cylinder because it is bigger.”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James’s statement true or false?</a:t>
            </a:r>
            <a:br>
              <a:rPr lang="en-GB" sz="2200" dirty="0"/>
            </a:br>
            <a:r>
              <a:rPr lang="en-GB" sz="2200" dirty="0"/>
              <a:t>Explain your answer.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4C45005-FC1F-144E-B4E0-B5798DFAE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2EB0DF88-9FE4-C540-B3BC-02074AC963E9}"/>
              </a:ext>
            </a:extLst>
          </p:cNvPr>
          <p:cNvSpPr/>
          <p:nvPr/>
        </p:nvSpPr>
        <p:spPr>
          <a:xfrm>
            <a:off x="6746790" y="2748678"/>
            <a:ext cx="878476" cy="878476"/>
          </a:xfrm>
          <a:prstGeom prst="cube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30D4A61C-7346-3344-BE8D-4BEEBB7684C7}"/>
              </a:ext>
            </a:extLst>
          </p:cNvPr>
          <p:cNvSpPr/>
          <p:nvPr/>
        </p:nvSpPr>
        <p:spPr>
          <a:xfrm>
            <a:off x="4502504" y="3261284"/>
            <a:ext cx="613193" cy="815547"/>
          </a:xfrm>
          <a:prstGeom prst="can">
            <a:avLst>
              <a:gd name="adj" fmla="val 39957"/>
            </a:avLst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98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cube is heavier than the cylinder because it is bigger.”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James’ statement is false. The cylinder is lower than the cube, which means it is heavier than the cube. (Bigger objects can be lighter than smaller ones!)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4C45005-FC1F-144E-B4E0-B5798DFAE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4" name="Can 3">
            <a:extLst>
              <a:ext uri="{FF2B5EF4-FFF2-40B4-BE49-F238E27FC236}">
                <a16:creationId xmlns:a16="http://schemas.microsoft.com/office/drawing/2014/main" id="{AEBC8A59-457A-A24B-B410-23209403E63B}"/>
              </a:ext>
            </a:extLst>
          </p:cNvPr>
          <p:cNvSpPr/>
          <p:nvPr/>
        </p:nvSpPr>
        <p:spPr>
          <a:xfrm>
            <a:off x="4502504" y="3261284"/>
            <a:ext cx="613193" cy="815547"/>
          </a:xfrm>
          <a:prstGeom prst="can">
            <a:avLst>
              <a:gd name="adj" fmla="val 39957"/>
            </a:avLst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C06308A9-1EC6-6E45-BC61-655C9718E361}"/>
              </a:ext>
            </a:extLst>
          </p:cNvPr>
          <p:cNvSpPr/>
          <p:nvPr/>
        </p:nvSpPr>
        <p:spPr>
          <a:xfrm>
            <a:off x="6746790" y="2748678"/>
            <a:ext cx="878476" cy="878476"/>
          </a:xfrm>
          <a:prstGeom prst="cube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74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DD1B27-C9FA-3345-9E8B-9A307833D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312" y="3465386"/>
            <a:ext cx="3240000" cy="7233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B08051-5E66-5E43-824C-D5DDCD5DDC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312" y="2833227"/>
            <a:ext cx="720000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44C9E8-8786-1B45-8277-B9F5558082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863" y="2833227"/>
            <a:ext cx="720000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141AED-E968-5349-B876-46BE34C4F3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654" y="2833227"/>
            <a:ext cx="720000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D4A5B2-C952-8B43-8243-AAB5C8248C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037" y="2858225"/>
            <a:ext cx="720000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1D511D-ADF8-8948-8F9C-8794337A1DB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947" y="2858225"/>
            <a:ext cx="720000" cy="72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9482A9-1DA3-6248-AB20-16571F8D6FDD}"/>
              </a:ext>
            </a:extLst>
          </p:cNvPr>
          <p:cNvSpPr/>
          <p:nvPr/>
        </p:nvSpPr>
        <p:spPr>
          <a:xfrm>
            <a:off x="2632079" y="2594970"/>
            <a:ext cx="3131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A red apple weighs more than a green apple because there are more of them.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If there are more red apples than green apples to balance the seesaw, then each red apple is lighter than a green apple.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632079" y="2594970"/>
            <a:ext cx="3131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A red apple weighs more than a green apple because there are more of them.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DD1B27-C9FA-3345-9E8B-9A307833D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312" y="3465386"/>
            <a:ext cx="3240000" cy="7233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72766D-7E76-4E45-B159-F3E10E278A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312" y="2833227"/>
            <a:ext cx="720000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92DBA6-20CF-B44F-9588-BF33C625696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863" y="2833227"/>
            <a:ext cx="720000" cy="7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654F57-EE4C-0D41-8C41-966E040F5A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654" y="2833227"/>
            <a:ext cx="720000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DEABD3-D2A2-C34D-A42D-184B000D680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037" y="2858225"/>
            <a:ext cx="720000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D81CEB-858D-994C-8B95-E0F6418B86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947" y="285822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0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left-hand image does not belong as the two apples weigh the same, whereas the other seesaws are unbalanced. (The orange is heavier than the strawberry…)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D91B77-7623-AC4F-A8CC-F3C7D9DE5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EF774E8-6284-C348-899F-FC8D90093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D36BBA-1AE5-FD45-816C-7BF3F5AE46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4476000" y="3172756"/>
            <a:ext cx="900000" cy="90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521E2CF-425C-3F49-BE69-B0CC940062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240" y="3053103"/>
            <a:ext cx="540000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DA5A404-7ED4-8344-8C92-6F2E3F29EC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081" y="2963103"/>
            <a:ext cx="720000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7AED3F6-E567-3F4B-8B2B-A23A00A426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10367159" y="2881249"/>
            <a:ext cx="1152000" cy="115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0DFFF3-F109-804A-80AC-E939F038F00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20999"/>
            <a:ext cx="720000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9B5070-BA37-1941-9471-805D3286752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121" y="312099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32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seesaws and pan balances to compare mass using terms like, “heavier”, “heaviest”, “lighter” and “lightest”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seesaws and pan balances to compare mass using terms like, “heavier”, “heaviest”, “lighter” and “lightest”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24213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 pan balance and items found in the classroom (or outside the classroom) compare the mass of various objects using the words “heavier” and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FFA5D-AE01-194C-BB82-BA5687892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137" y="3258988"/>
            <a:ext cx="4391726" cy="31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7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 pan balance and items found in the classroom (or outside the classroom) compare the mass of various objects using the words “heavier” and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FFA5D-AE01-194C-BB82-BA5687892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137" y="3258988"/>
            <a:ext cx="4391726" cy="31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0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pineapple is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apple.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3831CF-BD31-D846-84CF-4EB57372D4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8938">
            <a:off x="6974308" y="2856924"/>
            <a:ext cx="720000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D6914B-44C5-AA4B-B500-AB465189C5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194959" y="2906110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2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pineapple is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heavier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apple.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3831CF-BD31-D846-84CF-4EB57372D4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8938">
            <a:off x="6974308" y="2856924"/>
            <a:ext cx="720000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D6914B-44C5-AA4B-B500-AB465189C5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194959" y="2906110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5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apple is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strawberry.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3200A5-B65C-BD4B-B597-3F03E3278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99889" y="3429000"/>
            <a:ext cx="3240000" cy="1059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E9AFA8-2D18-A64D-9FE4-DA309C9ACD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9131">
            <a:off x="7099844" y="3380599"/>
            <a:ext cx="720000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80A4B1-B35B-2F4C-ACC1-824888E60F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498" y="306172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96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2" ma:contentTypeDescription="Create a new document." ma:contentTypeScope="" ma:versionID="0f748e75b647f77cc8ffcf4ab0f4109e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4e934e192287f03b4cdec18b1ffb1109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D2D3C5-AB5A-445C-AC7D-005DD13959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a072a-9f71-4cd3-a2f9-fdda91595b8c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478275-E958-46F3-9082-3A8E6AE57A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F426F2-EAD6-4477-B26C-C191A99B5210}">
  <ds:schemaRefs>
    <ds:schemaRef ds:uri="http://schemas.microsoft.com/office/2006/metadata/properties"/>
    <ds:schemaRef ds:uri="http://schemas.microsoft.com/office/infopath/2007/PartnerControls"/>
    <ds:schemaRef ds:uri="2713a64c-b708-418b-a5af-1b0d489f796a"/>
    <ds:schemaRef ds:uri="3a5a072a-9f71-4cd3-a2f9-fdda91595b8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14533</TotalTime>
  <Words>1370</Words>
  <Application>Microsoft Macintosh PowerPoint</Application>
  <PresentationFormat>Widescreen</PresentationFormat>
  <Paragraphs>391</Paragraphs>
  <Slides>40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Calibri</vt:lpstr>
      <vt:lpstr>OpenDyslexicAlta</vt:lpstr>
      <vt:lpstr>Wingdings</vt:lpstr>
      <vt:lpstr>Lato Light</vt:lpstr>
      <vt:lpstr>Arial</vt:lpstr>
      <vt:lpstr>Muli</vt:lpstr>
      <vt:lpstr>Lato</vt:lpstr>
      <vt:lpstr>Office Theme</vt:lpstr>
      <vt:lpstr>PowerPoint Presentation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Alexander Athienitis</cp:lastModifiedBy>
  <cp:revision>765</cp:revision>
  <cp:lastPrinted>2023-02-27T16:49:26Z</cp:lastPrinted>
  <dcterms:created xsi:type="dcterms:W3CDTF">2018-08-06T08:16:18Z</dcterms:created>
  <dcterms:modified xsi:type="dcterms:W3CDTF">2023-02-27T16:49:30Z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</Properties>
</file>