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64"/>
  </p:notesMasterIdLst>
  <p:handoutMasterIdLst>
    <p:handoutMasterId r:id="rId65"/>
  </p:handoutMasterIdLst>
  <p:sldIdLst>
    <p:sldId id="320" r:id="rId5"/>
    <p:sldId id="321" r:id="rId6"/>
    <p:sldId id="574" r:id="rId7"/>
    <p:sldId id="681" r:id="rId8"/>
    <p:sldId id="682" r:id="rId9"/>
    <p:sldId id="683" r:id="rId10"/>
    <p:sldId id="684" r:id="rId11"/>
    <p:sldId id="685" r:id="rId12"/>
    <p:sldId id="686" r:id="rId13"/>
    <p:sldId id="687" r:id="rId14"/>
    <p:sldId id="688" r:id="rId15"/>
    <p:sldId id="689" r:id="rId16"/>
    <p:sldId id="690" r:id="rId17"/>
    <p:sldId id="691" r:id="rId18"/>
    <p:sldId id="692" r:id="rId19"/>
    <p:sldId id="693" r:id="rId20"/>
    <p:sldId id="694" r:id="rId21"/>
    <p:sldId id="695" r:id="rId22"/>
    <p:sldId id="696" r:id="rId23"/>
    <p:sldId id="697" r:id="rId24"/>
    <p:sldId id="698" r:id="rId25"/>
    <p:sldId id="699" r:id="rId26"/>
    <p:sldId id="700" r:id="rId27"/>
    <p:sldId id="701" r:id="rId28"/>
    <p:sldId id="702" r:id="rId29"/>
    <p:sldId id="703" r:id="rId30"/>
    <p:sldId id="704" r:id="rId31"/>
    <p:sldId id="705" r:id="rId32"/>
    <p:sldId id="706" r:id="rId33"/>
    <p:sldId id="707" r:id="rId34"/>
    <p:sldId id="708" r:id="rId35"/>
    <p:sldId id="709" r:id="rId36"/>
    <p:sldId id="710" r:id="rId37"/>
    <p:sldId id="711" r:id="rId38"/>
    <p:sldId id="712" r:id="rId39"/>
    <p:sldId id="713" r:id="rId40"/>
    <p:sldId id="714" r:id="rId41"/>
    <p:sldId id="715" r:id="rId42"/>
    <p:sldId id="716" r:id="rId43"/>
    <p:sldId id="717" r:id="rId44"/>
    <p:sldId id="718" r:id="rId45"/>
    <p:sldId id="719" r:id="rId46"/>
    <p:sldId id="721" r:id="rId47"/>
    <p:sldId id="720" r:id="rId48"/>
    <p:sldId id="722" r:id="rId49"/>
    <p:sldId id="723" r:id="rId50"/>
    <p:sldId id="724" r:id="rId51"/>
    <p:sldId id="725" r:id="rId52"/>
    <p:sldId id="726" r:id="rId53"/>
    <p:sldId id="727" r:id="rId54"/>
    <p:sldId id="728" r:id="rId55"/>
    <p:sldId id="729" r:id="rId56"/>
    <p:sldId id="730" r:id="rId57"/>
    <p:sldId id="731" r:id="rId58"/>
    <p:sldId id="732" r:id="rId59"/>
    <p:sldId id="733" r:id="rId60"/>
    <p:sldId id="680" r:id="rId61"/>
    <p:sldId id="734" r:id="rId62"/>
    <p:sldId id="397" r:id="rId63"/>
  </p:sldIdLst>
  <p:sldSz cx="12192000" cy="6858000"/>
  <p:notesSz cx="6858000" cy="9144000"/>
  <p:embeddedFontLs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Lato" panose="020F0502020204030203" pitchFamily="34" charset="0"/>
      <p:regular r:id="rId70"/>
      <p:bold r:id="rId71"/>
      <p:italic r:id="rId72"/>
      <p:boldItalic r:id="rId73"/>
    </p:embeddedFont>
    <p:embeddedFont>
      <p:font typeface="Lato Light" panose="020F0502020204030203" pitchFamily="34" charset="0"/>
      <p:regular r:id="rId74"/>
      <p:italic r:id="rId75"/>
    </p:embeddedFont>
    <p:embeddedFont>
      <p:font typeface="Muli" panose="02000503000000000000" pitchFamily="2" charset="77"/>
      <p:regular r:id="rId76"/>
      <p:bold r:id="rId77"/>
      <p:italic r:id="rId78"/>
      <p:boldItalic r:id="rId79"/>
    </p:embeddedFont>
    <p:embeddedFont>
      <p:font typeface="OpenDyslexicAlta" pitchFamily="2" charset="77"/>
      <p:regular r:id="rId80"/>
      <p:bold r:id="rId81"/>
      <p:italic r:id="rId82"/>
      <p:bold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2DC"/>
    <a:srgbClr val="FF3860"/>
    <a:srgbClr val="209CEE"/>
    <a:srgbClr val="F338C6"/>
    <a:srgbClr val="FFDD57"/>
    <a:srgbClr val="7957D5"/>
    <a:srgbClr val="23D160"/>
    <a:srgbClr val="EAE8EF"/>
    <a:srgbClr val="E9E9EF"/>
    <a:srgbClr val="E8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0" autoAdjust="0"/>
    <p:restoredTop sz="65510" autoAdjust="0"/>
  </p:normalViewPr>
  <p:slideViewPr>
    <p:cSldViewPr snapToGrid="0" snapToObjects="1">
      <p:cViewPr>
        <p:scale>
          <a:sx n="141" d="100"/>
          <a:sy n="141" d="100"/>
        </p:scale>
        <p:origin x="-616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3.fntdata"/><Relationship Id="rId84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11.fntdata"/><Relationship Id="rId7" Type="http://schemas.openxmlformats.org/officeDocument/2006/relationships/slide" Target="slides/slide3.xml"/><Relationship Id="rId71" Type="http://schemas.openxmlformats.org/officeDocument/2006/relationships/font" Target="fonts/font6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1.fntdata"/><Relationship Id="rId87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027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81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183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81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694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288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21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50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30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450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15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936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78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6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31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74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89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49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25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192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09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163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21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82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903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484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9735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080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50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973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8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5505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3393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220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93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0681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2876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8647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689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5487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957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94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469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798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410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550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9636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647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387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847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2478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2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27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13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98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6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25/02/2023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357" y="2666346"/>
            <a:ext cx="10122196" cy="187036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Stage 5 </a:t>
            </a:r>
            <a:br>
              <a:rPr lang="en-GB" dirty="0"/>
            </a:br>
            <a:r>
              <a:rPr lang="en-GB" dirty="0"/>
              <a:t>Spring Block 4: Perimeter and Area </a:t>
            </a:r>
          </a:p>
          <a:p>
            <a:r>
              <a:rPr lang="en-GB" dirty="0"/>
              <a:t>Lesson 1: To be able to measure perimeters of rectangles (2022-2023)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4375063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Perimeter and Area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211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i="0" dirty="0">
                <a:solidFill>
                  <a:schemeClr val="bg1"/>
                </a:solidFill>
                <a:effectLst/>
                <a:latin typeface="Muli" pitchFamily="2" charset="77"/>
              </a:rPr>
              <a:t>QZKQGWC</a:t>
            </a:r>
            <a:endParaRPr lang="en-GB" b="1" dirty="0">
              <a:solidFill>
                <a:schemeClr val="bg1"/>
              </a:solidFill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length, in cm, of the line?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B6488-D66C-0A48-8E42-5B961C4F2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22"/>
          <a:stretch/>
        </p:blipFill>
        <p:spPr>
          <a:xfrm rot="16200000">
            <a:off x="1748248" y="3776431"/>
            <a:ext cx="3151388" cy="12439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F1203C-F7F6-15AC-5FBC-26BBD1970E42}"/>
              </a:ext>
            </a:extLst>
          </p:cNvPr>
          <p:cNvCxnSpPr>
            <a:cxnSpLocks/>
          </p:cNvCxnSpPr>
          <p:nvPr/>
        </p:nvCxnSpPr>
        <p:spPr>
          <a:xfrm flipV="1">
            <a:off x="2584236" y="4511377"/>
            <a:ext cx="0" cy="127276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6D9345F-6350-13CC-0D0F-18B2FD75307B}"/>
              </a:ext>
            </a:extLst>
          </p:cNvPr>
          <p:cNvSpPr txBox="1"/>
          <p:nvPr/>
        </p:nvSpPr>
        <p:spPr>
          <a:xfrm>
            <a:off x="1632189" y="5049141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1.9cm</a:t>
            </a:r>
          </a:p>
        </p:txBody>
      </p:sp>
    </p:spTree>
    <p:extLst>
      <p:ext uri="{BB962C8B-B14F-4D97-AF65-F5344CB8AC3E}">
        <p14:creationId xmlns:p14="http://schemas.microsoft.com/office/powerpoint/2010/main" val="11780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length, in cm, of the lines?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B6488-D66C-0A48-8E42-5B961C4F2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22"/>
          <a:stretch/>
        </p:blipFill>
        <p:spPr>
          <a:xfrm rot="16200000">
            <a:off x="954259" y="3963353"/>
            <a:ext cx="3151388" cy="12439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F1203C-F7F6-15AC-5FBC-26BBD1970E42}"/>
              </a:ext>
            </a:extLst>
          </p:cNvPr>
          <p:cNvCxnSpPr>
            <a:cxnSpLocks/>
          </p:cNvCxnSpPr>
          <p:nvPr/>
        </p:nvCxnSpPr>
        <p:spPr>
          <a:xfrm flipV="1">
            <a:off x="1790247" y="4374975"/>
            <a:ext cx="0" cy="159609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97C46F-D925-585E-AC89-3793662FF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22"/>
          <a:stretch/>
        </p:blipFill>
        <p:spPr>
          <a:xfrm>
            <a:off x="4723573" y="4015172"/>
            <a:ext cx="3151388" cy="124399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060BE9-F2AC-6D3D-5BC4-1875EA6223CB}"/>
              </a:ext>
            </a:extLst>
          </p:cNvPr>
          <p:cNvCxnSpPr>
            <a:cxnSpLocks/>
          </p:cNvCxnSpPr>
          <p:nvPr/>
        </p:nvCxnSpPr>
        <p:spPr>
          <a:xfrm>
            <a:off x="4909617" y="3884547"/>
            <a:ext cx="1195453" cy="806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80286CD-0C1A-B9C5-494E-361BDCA75D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22"/>
          <a:stretch/>
        </p:blipFill>
        <p:spPr>
          <a:xfrm rot="2558745">
            <a:off x="7939045" y="3023028"/>
            <a:ext cx="3151388" cy="124399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01943F-2608-4732-5854-DDB2D2564C6E}"/>
              </a:ext>
            </a:extLst>
          </p:cNvPr>
          <p:cNvCxnSpPr>
            <a:cxnSpLocks/>
          </p:cNvCxnSpPr>
          <p:nvPr/>
        </p:nvCxnSpPr>
        <p:spPr>
          <a:xfrm flipH="1" flipV="1">
            <a:off x="8995718" y="2156772"/>
            <a:ext cx="1112109" cy="106092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69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length, in cm, of the lines?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B6488-D66C-0A48-8E42-5B961C4F2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22"/>
          <a:stretch/>
        </p:blipFill>
        <p:spPr>
          <a:xfrm rot="16200000">
            <a:off x="954259" y="3963353"/>
            <a:ext cx="3151388" cy="12439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F1203C-F7F6-15AC-5FBC-26BBD1970E42}"/>
              </a:ext>
            </a:extLst>
          </p:cNvPr>
          <p:cNvCxnSpPr>
            <a:cxnSpLocks/>
          </p:cNvCxnSpPr>
          <p:nvPr/>
        </p:nvCxnSpPr>
        <p:spPr>
          <a:xfrm flipV="1">
            <a:off x="1790247" y="4374975"/>
            <a:ext cx="0" cy="159609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6D9345F-6350-13CC-0D0F-18B2FD75307B}"/>
              </a:ext>
            </a:extLst>
          </p:cNvPr>
          <p:cNvSpPr txBox="1"/>
          <p:nvPr/>
        </p:nvSpPr>
        <p:spPr>
          <a:xfrm>
            <a:off x="838200" y="5236063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2.4cm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97C46F-D925-585E-AC89-3793662FF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22"/>
          <a:stretch/>
        </p:blipFill>
        <p:spPr>
          <a:xfrm>
            <a:off x="4723573" y="4015172"/>
            <a:ext cx="3151388" cy="124399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060BE9-F2AC-6D3D-5BC4-1875EA6223CB}"/>
              </a:ext>
            </a:extLst>
          </p:cNvPr>
          <p:cNvCxnSpPr>
            <a:cxnSpLocks/>
          </p:cNvCxnSpPr>
          <p:nvPr/>
        </p:nvCxnSpPr>
        <p:spPr>
          <a:xfrm>
            <a:off x="4909617" y="3884547"/>
            <a:ext cx="1195453" cy="806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E715569-1A46-1832-0779-243E5624E9A2}"/>
              </a:ext>
            </a:extLst>
          </p:cNvPr>
          <p:cNvSpPr txBox="1"/>
          <p:nvPr/>
        </p:nvSpPr>
        <p:spPr>
          <a:xfrm>
            <a:off x="5094147" y="350947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1.8cm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0286CD-0C1A-B9C5-494E-361BDCA75D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22"/>
          <a:stretch/>
        </p:blipFill>
        <p:spPr>
          <a:xfrm rot="2558745">
            <a:off x="7939045" y="3023028"/>
            <a:ext cx="3151388" cy="124399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01943F-2608-4732-5854-DDB2D2564C6E}"/>
              </a:ext>
            </a:extLst>
          </p:cNvPr>
          <p:cNvCxnSpPr>
            <a:cxnSpLocks/>
          </p:cNvCxnSpPr>
          <p:nvPr/>
        </p:nvCxnSpPr>
        <p:spPr>
          <a:xfrm flipH="1" flipV="1">
            <a:off x="8995718" y="2156772"/>
            <a:ext cx="1112109" cy="106092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9E0B3AF-3605-9CE3-D4BF-D777BA5EE360}"/>
              </a:ext>
            </a:extLst>
          </p:cNvPr>
          <p:cNvSpPr txBox="1"/>
          <p:nvPr/>
        </p:nvSpPr>
        <p:spPr>
          <a:xfrm>
            <a:off x="9433627" y="22587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2.3cm</a:t>
            </a:r>
          </a:p>
        </p:txBody>
      </p:sp>
    </p:spTree>
    <p:extLst>
      <p:ext uri="{BB962C8B-B14F-4D97-AF65-F5344CB8AC3E}">
        <p14:creationId xmlns:p14="http://schemas.microsoft.com/office/powerpoint/2010/main" val="234279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Ruth is measuring the length of a line. Do you agree with her? Explain why.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3A6AB-DBD3-4E79-31FE-85913B3A8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283" y="3672840"/>
            <a:ext cx="1485983" cy="2442308"/>
          </a:xfrm>
          <a:prstGeom prst="rect">
            <a:avLst/>
          </a:prstGeom>
        </p:spPr>
      </p:pic>
      <p:sp>
        <p:nvSpPr>
          <p:cNvPr id="12" name="Oval Callout 11">
            <a:extLst>
              <a:ext uri="{FF2B5EF4-FFF2-40B4-BE49-F238E27FC236}">
                <a16:creationId xmlns:a16="http://schemas.microsoft.com/office/drawing/2014/main" id="{3FE8CA69-744F-C383-F5B0-768663C5F7B1}"/>
              </a:ext>
            </a:extLst>
          </p:cNvPr>
          <p:cNvSpPr/>
          <p:nvPr/>
        </p:nvSpPr>
        <p:spPr>
          <a:xfrm>
            <a:off x="2542140" y="2822734"/>
            <a:ext cx="2969568" cy="1668469"/>
          </a:xfrm>
          <a:prstGeom prst="wedgeEllipseCallout">
            <a:avLst>
              <a:gd name="adj1" fmla="val -45210"/>
              <a:gd name="adj2" fmla="val 5253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I think the line is 2.4cm long.</a:t>
            </a:r>
            <a:endParaRPr lang="en-US" dirty="0">
              <a:latin typeface="OpenDyslexicAlta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2D6AC-3680-8543-77DA-5D4ED6B2A8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9622"/>
          <a:stretch/>
        </p:blipFill>
        <p:spPr>
          <a:xfrm>
            <a:off x="5930651" y="4672522"/>
            <a:ext cx="3151388" cy="12439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2223AD-CEFE-6EFA-59EF-DD25E2E99114}"/>
              </a:ext>
            </a:extLst>
          </p:cNvPr>
          <p:cNvCxnSpPr>
            <a:cxnSpLocks/>
          </p:cNvCxnSpPr>
          <p:nvPr/>
        </p:nvCxnSpPr>
        <p:spPr>
          <a:xfrm>
            <a:off x="6768662" y="4499271"/>
            <a:ext cx="104471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204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  <a:cs typeface="Calibri" panose="020F0502020204030204" pitchFamily="34" charset="0"/>
              </a:rPr>
              <a:t>Ruth is incorrect because she starts measuring the line from 1cm rather than 0cm.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3A6AB-DBD3-4E79-31FE-85913B3A8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283" y="3672840"/>
            <a:ext cx="1485983" cy="2442308"/>
          </a:xfrm>
          <a:prstGeom prst="rect">
            <a:avLst/>
          </a:prstGeom>
        </p:spPr>
      </p:pic>
      <p:sp>
        <p:nvSpPr>
          <p:cNvPr id="12" name="Oval Callout 11">
            <a:extLst>
              <a:ext uri="{FF2B5EF4-FFF2-40B4-BE49-F238E27FC236}">
                <a16:creationId xmlns:a16="http://schemas.microsoft.com/office/drawing/2014/main" id="{3FE8CA69-744F-C383-F5B0-768663C5F7B1}"/>
              </a:ext>
            </a:extLst>
          </p:cNvPr>
          <p:cNvSpPr/>
          <p:nvPr/>
        </p:nvSpPr>
        <p:spPr>
          <a:xfrm>
            <a:off x="2542140" y="2822734"/>
            <a:ext cx="2969568" cy="1668469"/>
          </a:xfrm>
          <a:prstGeom prst="wedgeEllipseCallout">
            <a:avLst>
              <a:gd name="adj1" fmla="val -45210"/>
              <a:gd name="adj2" fmla="val 5253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I think the line is 2.4cm long.</a:t>
            </a:r>
            <a:endParaRPr lang="en-US" dirty="0">
              <a:latin typeface="OpenDyslexicAlta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2D6AC-3680-8543-77DA-5D4ED6B2A8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9622"/>
          <a:stretch/>
        </p:blipFill>
        <p:spPr>
          <a:xfrm>
            <a:off x="5930651" y="4672522"/>
            <a:ext cx="3151388" cy="12439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2223AD-CEFE-6EFA-59EF-DD25E2E99114}"/>
              </a:ext>
            </a:extLst>
          </p:cNvPr>
          <p:cNvCxnSpPr>
            <a:cxnSpLocks/>
          </p:cNvCxnSpPr>
          <p:nvPr/>
        </p:nvCxnSpPr>
        <p:spPr>
          <a:xfrm>
            <a:off x="6768662" y="4499271"/>
            <a:ext cx="104471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987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587387" y="3315634"/>
            <a:ext cx="3925330" cy="1890584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/>
          <p:nvPr/>
        </p:nvCxnSpPr>
        <p:spPr>
          <a:xfrm>
            <a:off x="1587387" y="3192066"/>
            <a:ext cx="392533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467939" y="3270325"/>
            <a:ext cx="0" cy="193589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655674" y="407626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6cm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3203643" y="282273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10cm</a:t>
            </a:r>
          </a:p>
        </p:txBody>
      </p:sp>
    </p:spTree>
    <p:extLst>
      <p:ext uri="{BB962C8B-B14F-4D97-AF65-F5344CB8AC3E}">
        <p14:creationId xmlns:p14="http://schemas.microsoft.com/office/powerpoint/2010/main" val="645211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587387" y="3315634"/>
            <a:ext cx="3925330" cy="1890584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/>
          <p:nvPr/>
        </p:nvCxnSpPr>
        <p:spPr>
          <a:xfrm>
            <a:off x="1587387" y="3192066"/>
            <a:ext cx="392533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467939" y="3270325"/>
            <a:ext cx="0" cy="193589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655674" y="407626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6cm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3203643" y="282273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10cm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93370-F22E-33E4-B400-00017BAA2258}"/>
              </a:ext>
            </a:extLst>
          </p:cNvPr>
          <p:cNvSpPr txBox="1"/>
          <p:nvPr/>
        </p:nvSpPr>
        <p:spPr>
          <a:xfrm>
            <a:off x="5876397" y="4053605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32cm</a:t>
            </a:r>
          </a:p>
        </p:txBody>
      </p:sp>
    </p:spTree>
    <p:extLst>
      <p:ext uri="{BB962C8B-B14F-4D97-AF65-F5344CB8AC3E}">
        <p14:creationId xmlns:p14="http://schemas.microsoft.com/office/powerpoint/2010/main" val="34918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587387" y="3315633"/>
            <a:ext cx="3925330" cy="2532867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/>
          <p:nvPr/>
        </p:nvCxnSpPr>
        <p:spPr>
          <a:xfrm>
            <a:off x="1587387" y="3192066"/>
            <a:ext cx="392533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467939" y="3270325"/>
            <a:ext cx="0" cy="25781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655674" y="407626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9cm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3203643" y="282273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10cm</a:t>
            </a:r>
          </a:p>
        </p:txBody>
      </p:sp>
    </p:spTree>
    <p:extLst>
      <p:ext uri="{BB962C8B-B14F-4D97-AF65-F5344CB8AC3E}">
        <p14:creationId xmlns:p14="http://schemas.microsoft.com/office/powerpoint/2010/main" val="351077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587387" y="3315633"/>
            <a:ext cx="3925330" cy="2532867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/>
          <p:nvPr/>
        </p:nvCxnSpPr>
        <p:spPr>
          <a:xfrm>
            <a:off x="1587387" y="3192066"/>
            <a:ext cx="392533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467939" y="3270325"/>
            <a:ext cx="0" cy="25781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655674" y="407626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9cm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3203643" y="282273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10cm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93370-F22E-33E4-B400-00017BAA2258}"/>
              </a:ext>
            </a:extLst>
          </p:cNvPr>
          <p:cNvSpPr txBox="1"/>
          <p:nvPr/>
        </p:nvSpPr>
        <p:spPr>
          <a:xfrm>
            <a:off x="5876397" y="4053605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38cm</a:t>
            </a:r>
          </a:p>
        </p:txBody>
      </p:sp>
    </p:spTree>
    <p:extLst>
      <p:ext uri="{BB962C8B-B14F-4D97-AF65-F5344CB8AC3E}">
        <p14:creationId xmlns:p14="http://schemas.microsoft.com/office/powerpoint/2010/main" val="9179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587386" y="3315633"/>
            <a:ext cx="9136669" cy="2532867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>
            <a:cxnSpLocks/>
          </p:cNvCxnSpPr>
          <p:nvPr/>
        </p:nvCxnSpPr>
        <p:spPr>
          <a:xfrm>
            <a:off x="1587387" y="3192066"/>
            <a:ext cx="913666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467939" y="3270325"/>
            <a:ext cx="0" cy="25781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715398" y="43974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6cm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5810777" y="2813059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15cm</a:t>
            </a:r>
          </a:p>
        </p:txBody>
      </p:sp>
    </p:spTree>
    <p:extLst>
      <p:ext uri="{BB962C8B-B14F-4D97-AF65-F5344CB8AC3E}">
        <p14:creationId xmlns:p14="http://schemas.microsoft.com/office/powerpoint/2010/main" val="215672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a ruler to measure the perimeters of rectangles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drawing shapes with given perimeters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measure the perimeters of rectangles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587386" y="3315633"/>
            <a:ext cx="9136669" cy="2532867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>
            <a:cxnSpLocks/>
          </p:cNvCxnSpPr>
          <p:nvPr/>
        </p:nvCxnSpPr>
        <p:spPr>
          <a:xfrm>
            <a:off x="1587387" y="3192066"/>
            <a:ext cx="913666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467939" y="3270325"/>
            <a:ext cx="0" cy="25781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715398" y="43974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6cm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5810777" y="2813059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15cm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93370-F22E-33E4-B400-00017BAA2258}"/>
              </a:ext>
            </a:extLst>
          </p:cNvPr>
          <p:cNvSpPr txBox="1"/>
          <p:nvPr/>
        </p:nvSpPr>
        <p:spPr>
          <a:xfrm>
            <a:off x="5014885" y="6123543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42cm</a:t>
            </a:r>
          </a:p>
        </p:txBody>
      </p:sp>
    </p:spTree>
    <p:extLst>
      <p:ext uri="{BB962C8B-B14F-4D97-AF65-F5344CB8AC3E}">
        <p14:creationId xmlns:p14="http://schemas.microsoft.com/office/powerpoint/2010/main" val="233114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perimeters of the shapes.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587387" y="3315634"/>
            <a:ext cx="4223390" cy="1561652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>
            <a:cxnSpLocks/>
          </p:cNvCxnSpPr>
          <p:nvPr/>
        </p:nvCxnSpPr>
        <p:spPr>
          <a:xfrm flipV="1">
            <a:off x="1587387" y="3182391"/>
            <a:ext cx="4223390" cy="96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467939" y="3270325"/>
            <a:ext cx="0" cy="160696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738979" y="391179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5cm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3289354" y="2822734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12cm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4BD134-4250-7DBE-4AE9-58B0A8E684C9}"/>
              </a:ext>
            </a:extLst>
          </p:cNvPr>
          <p:cNvSpPr/>
          <p:nvPr/>
        </p:nvSpPr>
        <p:spPr>
          <a:xfrm>
            <a:off x="6948456" y="2534807"/>
            <a:ext cx="4223390" cy="3265321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3C932B-E57B-6F2A-9EEE-ECD422E6CAE1}"/>
              </a:ext>
            </a:extLst>
          </p:cNvPr>
          <p:cNvCxnSpPr>
            <a:cxnSpLocks/>
          </p:cNvCxnSpPr>
          <p:nvPr/>
        </p:nvCxnSpPr>
        <p:spPr>
          <a:xfrm flipV="1">
            <a:off x="6948456" y="2401565"/>
            <a:ext cx="4223390" cy="96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A172C4-2234-E037-0C6D-50810744A86C}"/>
              </a:ext>
            </a:extLst>
          </p:cNvPr>
          <p:cNvCxnSpPr>
            <a:cxnSpLocks/>
          </p:cNvCxnSpPr>
          <p:nvPr/>
        </p:nvCxnSpPr>
        <p:spPr>
          <a:xfrm flipH="1">
            <a:off x="6829007" y="2489499"/>
            <a:ext cx="1" cy="331062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C111276-7C4A-F5F3-1931-D757E80BC4FF}"/>
              </a:ext>
            </a:extLst>
          </p:cNvPr>
          <p:cNvSpPr txBox="1"/>
          <p:nvPr/>
        </p:nvSpPr>
        <p:spPr>
          <a:xfrm>
            <a:off x="6017566" y="4073805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11cm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5A365B-8A6B-18C1-B23C-F5887E265ED0}"/>
              </a:ext>
            </a:extLst>
          </p:cNvPr>
          <p:cNvSpPr txBox="1"/>
          <p:nvPr/>
        </p:nvSpPr>
        <p:spPr>
          <a:xfrm>
            <a:off x="8650423" y="204190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10cm</a:t>
            </a:r>
          </a:p>
        </p:txBody>
      </p:sp>
    </p:spTree>
    <p:extLst>
      <p:ext uri="{BB962C8B-B14F-4D97-AF65-F5344CB8AC3E}">
        <p14:creationId xmlns:p14="http://schemas.microsoft.com/office/powerpoint/2010/main" val="2653003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perimeters of the shapes.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587387" y="3315634"/>
            <a:ext cx="4223390" cy="1561652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>
            <a:cxnSpLocks/>
          </p:cNvCxnSpPr>
          <p:nvPr/>
        </p:nvCxnSpPr>
        <p:spPr>
          <a:xfrm flipV="1">
            <a:off x="1587387" y="3182391"/>
            <a:ext cx="4223390" cy="96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467939" y="3270325"/>
            <a:ext cx="0" cy="160696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738979" y="391179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5cm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3289354" y="2822734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12cm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93370-F22E-33E4-B400-00017BAA2258}"/>
              </a:ext>
            </a:extLst>
          </p:cNvPr>
          <p:cNvSpPr txBox="1"/>
          <p:nvPr/>
        </p:nvSpPr>
        <p:spPr>
          <a:xfrm>
            <a:off x="2492661" y="5176163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34cm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4BD134-4250-7DBE-4AE9-58B0A8E684C9}"/>
              </a:ext>
            </a:extLst>
          </p:cNvPr>
          <p:cNvSpPr/>
          <p:nvPr/>
        </p:nvSpPr>
        <p:spPr>
          <a:xfrm>
            <a:off x="6948456" y="2534807"/>
            <a:ext cx="4223390" cy="3265321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3C932B-E57B-6F2A-9EEE-ECD422E6CAE1}"/>
              </a:ext>
            </a:extLst>
          </p:cNvPr>
          <p:cNvCxnSpPr>
            <a:cxnSpLocks/>
          </p:cNvCxnSpPr>
          <p:nvPr/>
        </p:nvCxnSpPr>
        <p:spPr>
          <a:xfrm flipV="1">
            <a:off x="6948456" y="2401565"/>
            <a:ext cx="4223390" cy="96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A172C4-2234-E037-0C6D-50810744A86C}"/>
              </a:ext>
            </a:extLst>
          </p:cNvPr>
          <p:cNvCxnSpPr>
            <a:cxnSpLocks/>
          </p:cNvCxnSpPr>
          <p:nvPr/>
        </p:nvCxnSpPr>
        <p:spPr>
          <a:xfrm flipH="1">
            <a:off x="6829007" y="2489499"/>
            <a:ext cx="1" cy="331062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C111276-7C4A-F5F3-1931-D757E80BC4FF}"/>
              </a:ext>
            </a:extLst>
          </p:cNvPr>
          <p:cNvSpPr txBox="1"/>
          <p:nvPr/>
        </p:nvSpPr>
        <p:spPr>
          <a:xfrm>
            <a:off x="6017566" y="4073805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11cm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5A365B-8A6B-18C1-B23C-F5887E265ED0}"/>
              </a:ext>
            </a:extLst>
          </p:cNvPr>
          <p:cNvSpPr txBox="1"/>
          <p:nvPr/>
        </p:nvSpPr>
        <p:spPr>
          <a:xfrm>
            <a:off x="8650423" y="204190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B82D6-A5CF-BB83-D7A8-F9C7015356C4}"/>
              </a:ext>
            </a:extLst>
          </p:cNvPr>
          <p:cNvSpPr txBox="1"/>
          <p:nvPr/>
        </p:nvSpPr>
        <p:spPr>
          <a:xfrm>
            <a:off x="8018719" y="5972076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42cm</a:t>
            </a:r>
          </a:p>
        </p:txBody>
      </p:sp>
    </p:spTree>
    <p:extLst>
      <p:ext uri="{BB962C8B-B14F-4D97-AF65-F5344CB8AC3E}">
        <p14:creationId xmlns:p14="http://schemas.microsoft.com/office/powerpoint/2010/main" val="228640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Ruth, James and Chen are calculating the perimeter of the rectangle. What is the same and what is different about their methods?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3572304" y="3325309"/>
            <a:ext cx="5504790" cy="1368136"/>
          </a:xfrm>
          <a:prstGeom prst="rect">
            <a:avLst/>
          </a:prstGeom>
          <a:solidFill>
            <a:srgbClr val="209CE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>
            <a:cxnSpLocks/>
          </p:cNvCxnSpPr>
          <p:nvPr/>
        </p:nvCxnSpPr>
        <p:spPr>
          <a:xfrm flipV="1">
            <a:off x="3572304" y="3192066"/>
            <a:ext cx="5504790" cy="96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3452856" y="3280000"/>
            <a:ext cx="0" cy="141344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2682738" y="3824711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4cm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6324699" y="282273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15cm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B6704D-6FD5-4BB1-6CA4-7B9F9EA4AEDB}"/>
              </a:ext>
            </a:extLst>
          </p:cNvPr>
          <p:cNvSpPr txBox="1"/>
          <p:nvPr/>
        </p:nvSpPr>
        <p:spPr>
          <a:xfrm>
            <a:off x="838200" y="5220070"/>
            <a:ext cx="9749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OpenDyslexicAlta" pitchFamily="2" charset="77"/>
              </a:rPr>
              <a:t>Ruth: </a:t>
            </a:r>
            <a:r>
              <a:rPr lang="en-US" sz="2200" dirty="0">
                <a:latin typeface="OpenDyslexicAlta" pitchFamily="2" charset="77"/>
              </a:rPr>
              <a:t>15cm + 4cm + 15cm + 4cm = 38cm</a:t>
            </a:r>
          </a:p>
          <a:p>
            <a:r>
              <a:rPr lang="en-US" sz="2200" b="1" dirty="0">
                <a:latin typeface="OpenDyslexicAlta" pitchFamily="2" charset="77"/>
              </a:rPr>
              <a:t>James: </a:t>
            </a:r>
            <a:r>
              <a:rPr lang="en-US" sz="2200" dirty="0">
                <a:latin typeface="OpenDyslexicAlta" pitchFamily="2" charset="77"/>
              </a:rPr>
              <a:t>15cm + 4cm = 19cm		19cm x 2 = 38cm</a:t>
            </a:r>
          </a:p>
          <a:p>
            <a:r>
              <a:rPr lang="en-US" sz="2200" b="1" dirty="0">
                <a:latin typeface="OpenDyslexicAlta" pitchFamily="2" charset="77"/>
              </a:rPr>
              <a:t>Chen: </a:t>
            </a:r>
            <a:r>
              <a:rPr lang="en-US" sz="2200" dirty="0">
                <a:latin typeface="OpenDyslexicAlta" pitchFamily="2" charset="77"/>
              </a:rPr>
              <a:t>2 x 15cm = 30cm	2 x 4cm = 8cm	30cm + 8cm = 38cm</a:t>
            </a:r>
          </a:p>
        </p:txBody>
      </p:sp>
    </p:spTree>
    <p:extLst>
      <p:ext uri="{BB962C8B-B14F-4D97-AF65-F5344CB8AC3E}">
        <p14:creationId xmlns:p14="http://schemas.microsoft.com/office/powerpoint/2010/main" val="3410145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all work out the total of all four sides. Ruth adds together the four sides. James adds together two sides and multiplies by 2. Chen multiplies each side by 2 and then adds the two answers together.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3572304" y="3682148"/>
            <a:ext cx="5504790" cy="1368136"/>
          </a:xfrm>
          <a:prstGeom prst="rect">
            <a:avLst/>
          </a:prstGeom>
          <a:solidFill>
            <a:srgbClr val="209CE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>
            <a:cxnSpLocks/>
          </p:cNvCxnSpPr>
          <p:nvPr/>
        </p:nvCxnSpPr>
        <p:spPr>
          <a:xfrm flipV="1">
            <a:off x="3572304" y="3548905"/>
            <a:ext cx="5504790" cy="96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3452856" y="3636839"/>
            <a:ext cx="0" cy="141344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2682738" y="418155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4cm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6324699" y="3179573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15cm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B6704D-6FD5-4BB1-6CA4-7B9F9EA4AEDB}"/>
              </a:ext>
            </a:extLst>
          </p:cNvPr>
          <p:cNvSpPr txBox="1"/>
          <p:nvPr/>
        </p:nvSpPr>
        <p:spPr>
          <a:xfrm>
            <a:off x="838200" y="5356295"/>
            <a:ext cx="9749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OpenDyslexicAlta" pitchFamily="2" charset="77"/>
              </a:rPr>
              <a:t>Ruth: </a:t>
            </a:r>
            <a:r>
              <a:rPr lang="en-US" sz="2200" dirty="0">
                <a:latin typeface="OpenDyslexicAlta" pitchFamily="2" charset="77"/>
              </a:rPr>
              <a:t>15cm + 4cm + 15cm + 4cm = 38cm</a:t>
            </a:r>
          </a:p>
          <a:p>
            <a:r>
              <a:rPr lang="en-US" sz="2200" b="1" dirty="0">
                <a:latin typeface="OpenDyslexicAlta" pitchFamily="2" charset="77"/>
              </a:rPr>
              <a:t>James: </a:t>
            </a:r>
            <a:r>
              <a:rPr lang="en-US" sz="2200" dirty="0">
                <a:latin typeface="OpenDyslexicAlta" pitchFamily="2" charset="77"/>
              </a:rPr>
              <a:t>15cm + 4cm = 19cm		19cm x 2 = 38cm</a:t>
            </a:r>
          </a:p>
          <a:p>
            <a:r>
              <a:rPr lang="en-US" sz="2200" b="1" dirty="0">
                <a:latin typeface="OpenDyslexicAlta" pitchFamily="2" charset="77"/>
              </a:rPr>
              <a:t>Chen: </a:t>
            </a:r>
            <a:r>
              <a:rPr lang="en-US" sz="2200" dirty="0">
                <a:latin typeface="OpenDyslexicAlta" pitchFamily="2" charset="77"/>
              </a:rPr>
              <a:t>2 x 15cm = 30cm	2 x 4cm = 8cm	30cm + 8cm = 38cm</a:t>
            </a:r>
          </a:p>
        </p:txBody>
      </p:sp>
    </p:spTree>
    <p:extLst>
      <p:ext uri="{BB962C8B-B14F-4D97-AF65-F5344CB8AC3E}">
        <p14:creationId xmlns:p14="http://schemas.microsoft.com/office/powerpoint/2010/main" val="1750408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587386" y="3315633"/>
            <a:ext cx="9136669" cy="2532867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>
            <a:cxnSpLocks/>
          </p:cNvCxnSpPr>
          <p:nvPr/>
        </p:nvCxnSpPr>
        <p:spPr>
          <a:xfrm>
            <a:off x="1587387" y="3192066"/>
            <a:ext cx="913666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467939" y="3270325"/>
            <a:ext cx="0" cy="25781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715398" y="43974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6mm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5810777" y="281305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15mm</a:t>
            </a:r>
          </a:p>
        </p:txBody>
      </p:sp>
    </p:spTree>
    <p:extLst>
      <p:ext uri="{BB962C8B-B14F-4D97-AF65-F5344CB8AC3E}">
        <p14:creationId xmlns:p14="http://schemas.microsoft.com/office/powerpoint/2010/main" val="434158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587386" y="3315633"/>
            <a:ext cx="9136669" cy="2532867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>
            <a:cxnSpLocks/>
          </p:cNvCxnSpPr>
          <p:nvPr/>
        </p:nvCxnSpPr>
        <p:spPr>
          <a:xfrm>
            <a:off x="1587387" y="3192066"/>
            <a:ext cx="913666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467939" y="3270325"/>
            <a:ext cx="0" cy="25781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715398" y="43974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6mm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5810777" y="281305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15mm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C0D1F-3D12-3978-5EBC-A685602D7B38}"/>
              </a:ext>
            </a:extLst>
          </p:cNvPr>
          <p:cNvSpPr txBox="1"/>
          <p:nvPr/>
        </p:nvSpPr>
        <p:spPr>
          <a:xfrm>
            <a:off x="4980041" y="6123543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42mm</a:t>
            </a:r>
          </a:p>
        </p:txBody>
      </p:sp>
    </p:spTree>
    <p:extLst>
      <p:ext uri="{BB962C8B-B14F-4D97-AF65-F5344CB8AC3E}">
        <p14:creationId xmlns:p14="http://schemas.microsoft.com/office/powerpoint/2010/main" val="280995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 rot="20948763">
            <a:off x="1763489" y="3263305"/>
            <a:ext cx="5902469" cy="2532867"/>
          </a:xfrm>
          <a:prstGeom prst="rect">
            <a:avLst/>
          </a:prstGeom>
          <a:solidFill>
            <a:srgbClr val="209CE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>
            <a:cxnSpLocks/>
          </p:cNvCxnSpPr>
          <p:nvPr/>
        </p:nvCxnSpPr>
        <p:spPr>
          <a:xfrm flipV="1">
            <a:off x="1439209" y="2566602"/>
            <a:ext cx="5853688" cy="11062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379646" y="3877901"/>
            <a:ext cx="501193" cy="253776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717630" y="485935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9mm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 rot="20948763">
            <a:off x="3778072" y="2784693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17mm</a:t>
            </a:r>
          </a:p>
        </p:txBody>
      </p:sp>
    </p:spTree>
    <p:extLst>
      <p:ext uri="{BB962C8B-B14F-4D97-AF65-F5344CB8AC3E}">
        <p14:creationId xmlns:p14="http://schemas.microsoft.com/office/powerpoint/2010/main" val="867199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 rot="20948763">
            <a:off x="1763489" y="3263305"/>
            <a:ext cx="5902469" cy="2532867"/>
          </a:xfrm>
          <a:prstGeom prst="rect">
            <a:avLst/>
          </a:prstGeom>
          <a:solidFill>
            <a:srgbClr val="209CE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>
            <a:cxnSpLocks/>
          </p:cNvCxnSpPr>
          <p:nvPr/>
        </p:nvCxnSpPr>
        <p:spPr>
          <a:xfrm flipV="1">
            <a:off x="1439209" y="2566602"/>
            <a:ext cx="5853688" cy="11062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379646" y="3877901"/>
            <a:ext cx="501193" cy="253776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717630" y="485935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9mm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 rot="20948763">
            <a:off x="3778072" y="2784693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17mm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C0D1F-3D12-3978-5EBC-A685602D7B38}"/>
              </a:ext>
            </a:extLst>
          </p:cNvPr>
          <p:cNvSpPr txBox="1"/>
          <p:nvPr/>
        </p:nvSpPr>
        <p:spPr>
          <a:xfrm>
            <a:off x="4980041" y="6123543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52mm</a:t>
            </a:r>
          </a:p>
        </p:txBody>
      </p:sp>
    </p:spTree>
    <p:extLst>
      <p:ext uri="{BB962C8B-B14F-4D97-AF65-F5344CB8AC3E}">
        <p14:creationId xmlns:p14="http://schemas.microsoft.com/office/powerpoint/2010/main" val="19974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2956250" y="3536562"/>
            <a:ext cx="5902469" cy="715719"/>
          </a:xfrm>
          <a:prstGeom prst="rect">
            <a:avLst/>
          </a:prstGeom>
          <a:solidFill>
            <a:srgbClr val="7957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>
            <a:cxnSpLocks/>
          </p:cNvCxnSpPr>
          <p:nvPr/>
        </p:nvCxnSpPr>
        <p:spPr>
          <a:xfrm>
            <a:off x="2956250" y="3422558"/>
            <a:ext cx="586883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2779741" y="3536562"/>
            <a:ext cx="0" cy="71571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1825456" y="3882949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3mm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5685470" y="302971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13mm</a:t>
            </a:r>
          </a:p>
        </p:txBody>
      </p:sp>
    </p:spTree>
    <p:extLst>
      <p:ext uri="{BB962C8B-B14F-4D97-AF65-F5344CB8AC3E}">
        <p14:creationId xmlns:p14="http://schemas.microsoft.com/office/powerpoint/2010/main" val="320341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True or false?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3A6AB-DBD3-4E79-31FE-85913B3A8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283" y="3672840"/>
            <a:ext cx="1485983" cy="2442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7306962" y="4224564"/>
            <a:ext cx="3925330" cy="1890584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/>
          <p:nvPr/>
        </p:nvCxnSpPr>
        <p:spPr>
          <a:xfrm>
            <a:off x="7306962" y="4100996"/>
            <a:ext cx="392533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7187514" y="4179255"/>
            <a:ext cx="0" cy="193589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6375249" y="498519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6cm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8923218" y="3731664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12cm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3FE8CA69-744F-C383-F5B0-768663C5F7B1}"/>
              </a:ext>
            </a:extLst>
          </p:cNvPr>
          <p:cNvSpPr/>
          <p:nvPr/>
        </p:nvSpPr>
        <p:spPr>
          <a:xfrm>
            <a:off x="2542139" y="1887378"/>
            <a:ext cx="4460789" cy="2603825"/>
          </a:xfrm>
          <a:prstGeom prst="wedgeEllipseCallout">
            <a:avLst>
              <a:gd name="adj1" fmla="val -45210"/>
              <a:gd name="adj2" fmla="val 5253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To find the perimeter of the rectangles, I could calculate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6 + 6 + 12 + 12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or 2 x 6 + 2 x 12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5322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2956250" y="3536562"/>
            <a:ext cx="5902469" cy="715719"/>
          </a:xfrm>
          <a:prstGeom prst="rect">
            <a:avLst/>
          </a:prstGeom>
          <a:solidFill>
            <a:srgbClr val="7957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>
            <a:cxnSpLocks/>
          </p:cNvCxnSpPr>
          <p:nvPr/>
        </p:nvCxnSpPr>
        <p:spPr>
          <a:xfrm>
            <a:off x="2956250" y="3422558"/>
            <a:ext cx="586883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2779741" y="3536562"/>
            <a:ext cx="0" cy="71571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1825456" y="3882949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3mm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5685470" y="302971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13mm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C0D1F-3D12-3978-5EBC-A685602D7B38}"/>
              </a:ext>
            </a:extLst>
          </p:cNvPr>
          <p:cNvSpPr txBox="1"/>
          <p:nvPr/>
        </p:nvSpPr>
        <p:spPr>
          <a:xfrm>
            <a:off x="4942371" y="4488220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32mm</a:t>
            </a:r>
          </a:p>
        </p:txBody>
      </p:sp>
    </p:spTree>
    <p:extLst>
      <p:ext uri="{BB962C8B-B14F-4D97-AF65-F5344CB8AC3E}">
        <p14:creationId xmlns:p14="http://schemas.microsoft.com/office/powerpoint/2010/main" val="19145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 of the following shapes: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825456" y="3071140"/>
            <a:ext cx="5902469" cy="715719"/>
          </a:xfrm>
          <a:prstGeom prst="rect">
            <a:avLst/>
          </a:prstGeom>
          <a:solidFill>
            <a:srgbClr val="7957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>
            <a:cxnSpLocks/>
          </p:cNvCxnSpPr>
          <p:nvPr/>
        </p:nvCxnSpPr>
        <p:spPr>
          <a:xfrm>
            <a:off x="1825456" y="2957136"/>
            <a:ext cx="586883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648947" y="3071140"/>
            <a:ext cx="0" cy="71571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1051560" y="33073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4554676" y="256429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11m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9F8763-B5A2-0B92-7CD5-F114CD8085AC}"/>
              </a:ext>
            </a:extLst>
          </p:cNvPr>
          <p:cNvSpPr/>
          <p:nvPr/>
        </p:nvSpPr>
        <p:spPr>
          <a:xfrm rot="16200000">
            <a:off x="8389796" y="4162840"/>
            <a:ext cx="3174153" cy="715719"/>
          </a:xfrm>
          <a:prstGeom prst="rect">
            <a:avLst/>
          </a:prstGeom>
          <a:solidFill>
            <a:srgbClr val="FFDD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743FDD-05F1-457F-0834-943887553D89}"/>
              </a:ext>
            </a:extLst>
          </p:cNvPr>
          <p:cNvCxnSpPr>
            <a:cxnSpLocks/>
          </p:cNvCxnSpPr>
          <p:nvPr/>
        </p:nvCxnSpPr>
        <p:spPr>
          <a:xfrm flipV="1">
            <a:off x="9479609" y="2942665"/>
            <a:ext cx="0" cy="315606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2770BF-82EA-8E5A-CE65-67663C2E4D8E}"/>
              </a:ext>
            </a:extLst>
          </p:cNvPr>
          <p:cNvCxnSpPr>
            <a:cxnSpLocks/>
          </p:cNvCxnSpPr>
          <p:nvPr/>
        </p:nvCxnSpPr>
        <p:spPr>
          <a:xfrm>
            <a:off x="9619012" y="2774842"/>
            <a:ext cx="71571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0D3F2B-FF5B-F040-6177-C22E89FA37DF}"/>
              </a:ext>
            </a:extLst>
          </p:cNvPr>
          <p:cNvSpPr txBox="1"/>
          <p:nvPr/>
        </p:nvSpPr>
        <p:spPr>
          <a:xfrm>
            <a:off x="8759784" y="4171259"/>
            <a:ext cx="71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8m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9254D6-0A58-2434-3B67-3FD00377F1A1}"/>
              </a:ext>
            </a:extLst>
          </p:cNvPr>
          <p:cNvSpPr txBox="1"/>
          <p:nvPr/>
        </p:nvSpPr>
        <p:spPr>
          <a:xfrm>
            <a:off x="9782687" y="2358537"/>
            <a:ext cx="71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BE6A1F-AE7B-9C20-41E9-010EA8ECBFE5}"/>
              </a:ext>
            </a:extLst>
          </p:cNvPr>
          <p:cNvSpPr/>
          <p:nvPr/>
        </p:nvSpPr>
        <p:spPr>
          <a:xfrm rot="20948763">
            <a:off x="1951097" y="4911793"/>
            <a:ext cx="4425472" cy="1268262"/>
          </a:xfrm>
          <a:prstGeom prst="rect">
            <a:avLst/>
          </a:prstGeom>
          <a:solidFill>
            <a:srgbClr val="209CE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246C4A-F3D9-3583-02B2-8449D56E5164}"/>
              </a:ext>
            </a:extLst>
          </p:cNvPr>
          <p:cNvCxnSpPr>
            <a:cxnSpLocks/>
          </p:cNvCxnSpPr>
          <p:nvPr/>
        </p:nvCxnSpPr>
        <p:spPr>
          <a:xfrm flipV="1">
            <a:off x="1662416" y="4395718"/>
            <a:ext cx="4524847" cy="8352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4A859A-3A63-65E7-708A-254B5DB0327E}"/>
              </a:ext>
            </a:extLst>
          </p:cNvPr>
          <p:cNvCxnSpPr>
            <a:cxnSpLocks/>
          </p:cNvCxnSpPr>
          <p:nvPr/>
        </p:nvCxnSpPr>
        <p:spPr>
          <a:xfrm>
            <a:off x="1709916" y="5391209"/>
            <a:ext cx="226252" cy="128058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E8301C0-C8F3-D3F5-AB33-A16AF101D473}"/>
              </a:ext>
            </a:extLst>
          </p:cNvPr>
          <p:cNvSpPr txBox="1"/>
          <p:nvPr/>
        </p:nvSpPr>
        <p:spPr>
          <a:xfrm>
            <a:off x="833664" y="5863355"/>
            <a:ext cx="82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4cm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E708C5-7E06-7C2A-FC1C-A2C383B27FE3}"/>
              </a:ext>
            </a:extLst>
          </p:cNvPr>
          <p:cNvSpPr txBox="1"/>
          <p:nvPr/>
        </p:nvSpPr>
        <p:spPr>
          <a:xfrm rot="20948763">
            <a:off x="2368121" y="4498533"/>
            <a:ext cx="106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16cm</a:t>
            </a:r>
          </a:p>
        </p:txBody>
      </p:sp>
    </p:spTree>
    <p:extLst>
      <p:ext uri="{BB962C8B-B14F-4D97-AF65-F5344CB8AC3E}">
        <p14:creationId xmlns:p14="http://schemas.microsoft.com/office/powerpoint/2010/main" val="648629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 of the following shapes: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825456" y="3071140"/>
            <a:ext cx="5902469" cy="715719"/>
          </a:xfrm>
          <a:prstGeom prst="rect">
            <a:avLst/>
          </a:prstGeom>
          <a:solidFill>
            <a:srgbClr val="7957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>
            <a:cxnSpLocks/>
          </p:cNvCxnSpPr>
          <p:nvPr/>
        </p:nvCxnSpPr>
        <p:spPr>
          <a:xfrm>
            <a:off x="1825456" y="2957136"/>
            <a:ext cx="586883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648947" y="3071140"/>
            <a:ext cx="0" cy="71571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1051560" y="33073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4554676" y="256429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11m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C0D1F-3D12-3978-5EBC-A685602D7B38}"/>
              </a:ext>
            </a:extLst>
          </p:cNvPr>
          <p:cNvSpPr txBox="1"/>
          <p:nvPr/>
        </p:nvSpPr>
        <p:spPr>
          <a:xfrm>
            <a:off x="3757983" y="3881003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26m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9F8763-B5A2-0B92-7CD5-F114CD8085AC}"/>
              </a:ext>
            </a:extLst>
          </p:cNvPr>
          <p:cNvSpPr/>
          <p:nvPr/>
        </p:nvSpPr>
        <p:spPr>
          <a:xfrm rot="16200000">
            <a:off x="8389796" y="4162840"/>
            <a:ext cx="3174153" cy="715719"/>
          </a:xfrm>
          <a:prstGeom prst="rect">
            <a:avLst/>
          </a:prstGeom>
          <a:solidFill>
            <a:srgbClr val="FFDD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743FDD-05F1-457F-0834-943887553D89}"/>
              </a:ext>
            </a:extLst>
          </p:cNvPr>
          <p:cNvCxnSpPr>
            <a:cxnSpLocks/>
          </p:cNvCxnSpPr>
          <p:nvPr/>
        </p:nvCxnSpPr>
        <p:spPr>
          <a:xfrm flipV="1">
            <a:off x="9479609" y="2942665"/>
            <a:ext cx="0" cy="315606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2770BF-82EA-8E5A-CE65-67663C2E4D8E}"/>
              </a:ext>
            </a:extLst>
          </p:cNvPr>
          <p:cNvCxnSpPr>
            <a:cxnSpLocks/>
          </p:cNvCxnSpPr>
          <p:nvPr/>
        </p:nvCxnSpPr>
        <p:spPr>
          <a:xfrm>
            <a:off x="9619012" y="2774842"/>
            <a:ext cx="71571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0D3F2B-FF5B-F040-6177-C22E89FA37DF}"/>
              </a:ext>
            </a:extLst>
          </p:cNvPr>
          <p:cNvSpPr txBox="1"/>
          <p:nvPr/>
        </p:nvSpPr>
        <p:spPr>
          <a:xfrm>
            <a:off x="8759784" y="4171259"/>
            <a:ext cx="71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8m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9254D6-0A58-2434-3B67-3FD00377F1A1}"/>
              </a:ext>
            </a:extLst>
          </p:cNvPr>
          <p:cNvSpPr txBox="1"/>
          <p:nvPr/>
        </p:nvSpPr>
        <p:spPr>
          <a:xfrm>
            <a:off x="9782687" y="2358537"/>
            <a:ext cx="71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7380B4-5FD0-505D-CD92-09ADBC7BE837}"/>
              </a:ext>
            </a:extLst>
          </p:cNvPr>
          <p:cNvSpPr txBox="1"/>
          <p:nvPr/>
        </p:nvSpPr>
        <p:spPr>
          <a:xfrm>
            <a:off x="8907513" y="6248726"/>
            <a:ext cx="246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18m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BE6A1F-AE7B-9C20-41E9-010EA8ECBFE5}"/>
              </a:ext>
            </a:extLst>
          </p:cNvPr>
          <p:cNvSpPr/>
          <p:nvPr/>
        </p:nvSpPr>
        <p:spPr>
          <a:xfrm rot="20948763">
            <a:off x="1951097" y="4911793"/>
            <a:ext cx="4425472" cy="1268262"/>
          </a:xfrm>
          <a:prstGeom prst="rect">
            <a:avLst/>
          </a:prstGeom>
          <a:solidFill>
            <a:srgbClr val="209CE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246C4A-F3D9-3583-02B2-8449D56E5164}"/>
              </a:ext>
            </a:extLst>
          </p:cNvPr>
          <p:cNvCxnSpPr>
            <a:cxnSpLocks/>
          </p:cNvCxnSpPr>
          <p:nvPr/>
        </p:nvCxnSpPr>
        <p:spPr>
          <a:xfrm flipV="1">
            <a:off x="1662416" y="4395718"/>
            <a:ext cx="4524847" cy="8352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4A859A-3A63-65E7-708A-254B5DB0327E}"/>
              </a:ext>
            </a:extLst>
          </p:cNvPr>
          <p:cNvCxnSpPr>
            <a:cxnSpLocks/>
          </p:cNvCxnSpPr>
          <p:nvPr/>
        </p:nvCxnSpPr>
        <p:spPr>
          <a:xfrm>
            <a:off x="1709916" y="5391209"/>
            <a:ext cx="226252" cy="128058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E8301C0-C8F3-D3F5-AB33-A16AF101D473}"/>
              </a:ext>
            </a:extLst>
          </p:cNvPr>
          <p:cNvSpPr txBox="1"/>
          <p:nvPr/>
        </p:nvSpPr>
        <p:spPr>
          <a:xfrm>
            <a:off x="833664" y="5863355"/>
            <a:ext cx="82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4cm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E708C5-7E06-7C2A-FC1C-A2C383B27FE3}"/>
              </a:ext>
            </a:extLst>
          </p:cNvPr>
          <p:cNvSpPr txBox="1"/>
          <p:nvPr/>
        </p:nvSpPr>
        <p:spPr>
          <a:xfrm rot="20948763">
            <a:off x="2368121" y="4498533"/>
            <a:ext cx="106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16cm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1CCC63-85DC-9E18-E8B1-2965440F8AF6}"/>
              </a:ext>
            </a:extLst>
          </p:cNvPr>
          <p:cNvSpPr txBox="1"/>
          <p:nvPr/>
        </p:nvSpPr>
        <p:spPr>
          <a:xfrm>
            <a:off x="5035370" y="6122557"/>
            <a:ext cx="245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40cm</a:t>
            </a:r>
          </a:p>
        </p:txBody>
      </p:sp>
    </p:spTree>
    <p:extLst>
      <p:ext uri="{BB962C8B-B14F-4D97-AF65-F5344CB8AC3E}">
        <p14:creationId xmlns:p14="http://schemas.microsoft.com/office/powerpoint/2010/main" val="9974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 of the square.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888497" y="2822734"/>
            <a:ext cx="2607642" cy="2631760"/>
          </a:xfrm>
          <a:prstGeom prst="rect">
            <a:avLst/>
          </a:prstGeom>
          <a:solidFill>
            <a:srgbClr val="7957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711987" y="2822734"/>
            <a:ext cx="0" cy="263176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838200" y="401466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5mm</a:t>
            </a:r>
          </a:p>
        </p:txBody>
      </p:sp>
    </p:spTree>
    <p:extLst>
      <p:ext uri="{BB962C8B-B14F-4D97-AF65-F5344CB8AC3E}">
        <p14:creationId xmlns:p14="http://schemas.microsoft.com/office/powerpoint/2010/main" val="55948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 of the square.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888497" y="2822734"/>
            <a:ext cx="2607642" cy="2631760"/>
          </a:xfrm>
          <a:prstGeom prst="rect">
            <a:avLst/>
          </a:prstGeom>
          <a:solidFill>
            <a:srgbClr val="7957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711987" y="2822734"/>
            <a:ext cx="0" cy="263176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838200" y="401466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5mm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C0D1F-3D12-3978-5EBC-A685602D7B38}"/>
              </a:ext>
            </a:extLst>
          </p:cNvPr>
          <p:cNvSpPr txBox="1"/>
          <p:nvPr/>
        </p:nvSpPr>
        <p:spPr>
          <a:xfrm>
            <a:off x="4832589" y="3829994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20mm</a:t>
            </a:r>
          </a:p>
        </p:txBody>
      </p:sp>
    </p:spTree>
    <p:extLst>
      <p:ext uri="{BB962C8B-B14F-4D97-AF65-F5344CB8AC3E}">
        <p14:creationId xmlns:p14="http://schemas.microsoft.com/office/powerpoint/2010/main" val="38710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 of the square.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888496" y="2822734"/>
            <a:ext cx="3287919" cy="3361090"/>
          </a:xfrm>
          <a:prstGeom prst="rect">
            <a:avLst/>
          </a:prstGeom>
          <a:solidFill>
            <a:srgbClr val="FFDD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711987" y="2822734"/>
            <a:ext cx="0" cy="325260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1073582" y="432328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7m</a:t>
            </a:r>
          </a:p>
        </p:txBody>
      </p:sp>
    </p:spTree>
    <p:extLst>
      <p:ext uri="{BB962C8B-B14F-4D97-AF65-F5344CB8AC3E}">
        <p14:creationId xmlns:p14="http://schemas.microsoft.com/office/powerpoint/2010/main" val="3675115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 of the square.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888496" y="2822734"/>
            <a:ext cx="3287919" cy="3361090"/>
          </a:xfrm>
          <a:prstGeom prst="rect">
            <a:avLst/>
          </a:prstGeom>
          <a:solidFill>
            <a:srgbClr val="FFDD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711987" y="2822734"/>
            <a:ext cx="0" cy="325260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1073582" y="432328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7m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C0D1F-3D12-3978-5EBC-A685602D7B38}"/>
              </a:ext>
            </a:extLst>
          </p:cNvPr>
          <p:cNvSpPr txBox="1"/>
          <p:nvPr/>
        </p:nvSpPr>
        <p:spPr>
          <a:xfrm>
            <a:off x="5352923" y="4138614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28m</a:t>
            </a:r>
          </a:p>
        </p:txBody>
      </p:sp>
    </p:spTree>
    <p:extLst>
      <p:ext uri="{BB962C8B-B14F-4D97-AF65-F5344CB8AC3E}">
        <p14:creationId xmlns:p14="http://schemas.microsoft.com/office/powerpoint/2010/main" val="25258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 of the square.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888496" y="2822734"/>
            <a:ext cx="3287919" cy="3361090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711987" y="2822734"/>
            <a:ext cx="0" cy="325260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838200" y="431861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11cm</a:t>
            </a:r>
          </a:p>
        </p:txBody>
      </p:sp>
    </p:spTree>
    <p:extLst>
      <p:ext uri="{BB962C8B-B14F-4D97-AF65-F5344CB8AC3E}">
        <p14:creationId xmlns:p14="http://schemas.microsoft.com/office/powerpoint/2010/main" val="498633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 of the square.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888496" y="2822734"/>
            <a:ext cx="3287919" cy="3361090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711987" y="2822734"/>
            <a:ext cx="0" cy="325260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838200" y="431861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11cm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C0D1F-3D12-3978-5EBC-A685602D7B38}"/>
              </a:ext>
            </a:extLst>
          </p:cNvPr>
          <p:cNvSpPr txBox="1"/>
          <p:nvPr/>
        </p:nvSpPr>
        <p:spPr>
          <a:xfrm>
            <a:off x="5352923" y="4138614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44cm</a:t>
            </a:r>
          </a:p>
        </p:txBody>
      </p:sp>
    </p:spTree>
    <p:extLst>
      <p:ext uri="{BB962C8B-B14F-4D97-AF65-F5344CB8AC3E}">
        <p14:creationId xmlns:p14="http://schemas.microsoft.com/office/powerpoint/2010/main" val="36651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 of the squares.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888496" y="2822734"/>
            <a:ext cx="3287919" cy="3361090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711987" y="2822734"/>
            <a:ext cx="0" cy="325260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838200" y="431861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10cm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3F0B21-6BBB-D293-BB48-6E7598FF1FF2}"/>
              </a:ext>
            </a:extLst>
          </p:cNvPr>
          <p:cNvSpPr/>
          <p:nvPr/>
        </p:nvSpPr>
        <p:spPr>
          <a:xfrm>
            <a:off x="6499111" y="2536972"/>
            <a:ext cx="1032952" cy="935357"/>
          </a:xfrm>
          <a:prstGeom prst="rect">
            <a:avLst/>
          </a:prstGeom>
          <a:solidFill>
            <a:srgbClr val="7957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DF57FA-D72F-D2DA-E301-F2D035625AEE}"/>
              </a:ext>
            </a:extLst>
          </p:cNvPr>
          <p:cNvCxnSpPr>
            <a:cxnSpLocks/>
          </p:cNvCxnSpPr>
          <p:nvPr/>
        </p:nvCxnSpPr>
        <p:spPr>
          <a:xfrm>
            <a:off x="6405632" y="2536972"/>
            <a:ext cx="0" cy="93535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11A3F0B-257C-D6EF-AEAE-5BF5A31027FF}"/>
              </a:ext>
            </a:extLst>
          </p:cNvPr>
          <p:cNvSpPr txBox="1"/>
          <p:nvPr/>
        </p:nvSpPr>
        <p:spPr>
          <a:xfrm>
            <a:off x="5494805" y="281998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15mm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496D2F-4605-DD6E-2E3B-C5008D662848}"/>
              </a:ext>
            </a:extLst>
          </p:cNvPr>
          <p:cNvSpPr/>
          <p:nvPr/>
        </p:nvSpPr>
        <p:spPr>
          <a:xfrm>
            <a:off x="6524962" y="3759565"/>
            <a:ext cx="2607642" cy="2631760"/>
          </a:xfrm>
          <a:prstGeom prst="rect">
            <a:avLst/>
          </a:prstGeom>
          <a:solidFill>
            <a:srgbClr val="FFDD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8FAF7E-E47A-4AF4-177E-8B8AE9871882}"/>
              </a:ext>
            </a:extLst>
          </p:cNvPr>
          <p:cNvCxnSpPr>
            <a:cxnSpLocks/>
          </p:cNvCxnSpPr>
          <p:nvPr/>
        </p:nvCxnSpPr>
        <p:spPr>
          <a:xfrm>
            <a:off x="6348452" y="3759565"/>
            <a:ext cx="0" cy="263176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488EA02-5E14-0FE3-0E06-247D0DC5B32E}"/>
              </a:ext>
            </a:extLst>
          </p:cNvPr>
          <p:cNvSpPr txBox="1"/>
          <p:nvPr/>
        </p:nvSpPr>
        <p:spPr>
          <a:xfrm>
            <a:off x="5700428" y="495149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6m</a:t>
            </a:r>
          </a:p>
        </p:txBody>
      </p:sp>
    </p:spTree>
    <p:extLst>
      <p:ext uri="{BB962C8B-B14F-4D97-AF65-F5344CB8AC3E}">
        <p14:creationId xmlns:p14="http://schemas.microsoft.com/office/powerpoint/2010/main" val="301877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  <a:cs typeface="Calibri" panose="020F0502020204030204" pitchFamily="34" charset="0"/>
              </a:rPr>
              <a:t>True! The perimeter can be calculated in multiple different ways.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  <a:cs typeface="Calibri" panose="020F0502020204030204" pitchFamily="34" charset="0"/>
              </a:rPr>
              <a:t>6 + 6 + 12 + 12 = 36cm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  <a:cs typeface="Calibri" panose="020F0502020204030204" pitchFamily="34" charset="0"/>
              </a:rPr>
              <a:t>6 x 2 + 12 x 2 = 36cm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  <a:cs typeface="Calibri" panose="020F0502020204030204" pitchFamily="34" charset="0"/>
              </a:rPr>
              <a:t>2 x (6 + 12) = 36cm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  <a:cs typeface="Calibri" panose="020F0502020204030204" pitchFamily="34" charset="0"/>
              </a:rPr>
              <a:t>3 x 12 = 36cm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6523191" y="3638588"/>
            <a:ext cx="3925330" cy="1890584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1D7FA-64C0-8BF7-3913-DAE6842B8068}"/>
              </a:ext>
            </a:extLst>
          </p:cNvPr>
          <p:cNvCxnSpPr/>
          <p:nvPr/>
        </p:nvCxnSpPr>
        <p:spPr>
          <a:xfrm>
            <a:off x="6523191" y="3515020"/>
            <a:ext cx="392533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6403743" y="3593279"/>
            <a:ext cx="0" cy="193589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5591478" y="439921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6cm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33AD-669A-47AD-F66E-396F22FF4C66}"/>
              </a:ext>
            </a:extLst>
          </p:cNvPr>
          <p:cNvSpPr txBox="1"/>
          <p:nvPr/>
        </p:nvSpPr>
        <p:spPr>
          <a:xfrm>
            <a:off x="8139447" y="314568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12cm</a:t>
            </a:r>
          </a:p>
        </p:txBody>
      </p:sp>
    </p:spTree>
    <p:extLst>
      <p:ext uri="{BB962C8B-B14F-4D97-AF65-F5344CB8AC3E}">
        <p14:creationId xmlns:p14="http://schemas.microsoft.com/office/powerpoint/2010/main" val="4040719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Work out the perimeter of the squares.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2B0A-776F-0778-6B00-C2BF1D0AAEC2}"/>
              </a:ext>
            </a:extLst>
          </p:cNvPr>
          <p:cNvSpPr/>
          <p:nvPr/>
        </p:nvSpPr>
        <p:spPr>
          <a:xfrm>
            <a:off x="1888496" y="2822734"/>
            <a:ext cx="3287919" cy="3361090"/>
          </a:xfrm>
          <a:prstGeom prst="rect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54514E-B801-6786-A7E4-F21315926DDE}"/>
              </a:ext>
            </a:extLst>
          </p:cNvPr>
          <p:cNvCxnSpPr>
            <a:cxnSpLocks/>
          </p:cNvCxnSpPr>
          <p:nvPr/>
        </p:nvCxnSpPr>
        <p:spPr>
          <a:xfrm>
            <a:off x="1711987" y="2822734"/>
            <a:ext cx="0" cy="325260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5D71A7-39B7-43E1-79FA-D05EF244B637}"/>
              </a:ext>
            </a:extLst>
          </p:cNvPr>
          <p:cNvSpPr txBox="1"/>
          <p:nvPr/>
        </p:nvSpPr>
        <p:spPr>
          <a:xfrm>
            <a:off x="838200" y="431861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10cm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C0D1F-3D12-3978-5EBC-A685602D7B38}"/>
              </a:ext>
            </a:extLst>
          </p:cNvPr>
          <p:cNvSpPr txBox="1"/>
          <p:nvPr/>
        </p:nvSpPr>
        <p:spPr>
          <a:xfrm>
            <a:off x="2318821" y="6183824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40cm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3F0B21-6BBB-D293-BB48-6E7598FF1FF2}"/>
              </a:ext>
            </a:extLst>
          </p:cNvPr>
          <p:cNvSpPr/>
          <p:nvPr/>
        </p:nvSpPr>
        <p:spPr>
          <a:xfrm>
            <a:off x="6499111" y="2536972"/>
            <a:ext cx="1032952" cy="935357"/>
          </a:xfrm>
          <a:prstGeom prst="rect">
            <a:avLst/>
          </a:prstGeom>
          <a:solidFill>
            <a:srgbClr val="7957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DF57FA-D72F-D2DA-E301-F2D035625AEE}"/>
              </a:ext>
            </a:extLst>
          </p:cNvPr>
          <p:cNvCxnSpPr>
            <a:cxnSpLocks/>
          </p:cNvCxnSpPr>
          <p:nvPr/>
        </p:nvCxnSpPr>
        <p:spPr>
          <a:xfrm>
            <a:off x="6405632" y="2536972"/>
            <a:ext cx="0" cy="93535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11A3F0B-257C-D6EF-AEAE-5BF5A31027FF}"/>
              </a:ext>
            </a:extLst>
          </p:cNvPr>
          <p:cNvSpPr txBox="1"/>
          <p:nvPr/>
        </p:nvSpPr>
        <p:spPr>
          <a:xfrm>
            <a:off x="5494805" y="281998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15mm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DB703-8778-C616-C3FF-E92079F4AC32}"/>
              </a:ext>
            </a:extLst>
          </p:cNvPr>
          <p:cNvSpPr txBox="1"/>
          <p:nvPr/>
        </p:nvSpPr>
        <p:spPr>
          <a:xfrm>
            <a:off x="7625541" y="2813194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60mm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496D2F-4605-DD6E-2E3B-C5008D662848}"/>
              </a:ext>
            </a:extLst>
          </p:cNvPr>
          <p:cNvSpPr/>
          <p:nvPr/>
        </p:nvSpPr>
        <p:spPr>
          <a:xfrm>
            <a:off x="6524962" y="3759565"/>
            <a:ext cx="2607642" cy="2631760"/>
          </a:xfrm>
          <a:prstGeom prst="rect">
            <a:avLst/>
          </a:prstGeom>
          <a:solidFill>
            <a:srgbClr val="FFDD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8FAF7E-E47A-4AF4-177E-8B8AE9871882}"/>
              </a:ext>
            </a:extLst>
          </p:cNvPr>
          <p:cNvCxnSpPr>
            <a:cxnSpLocks/>
          </p:cNvCxnSpPr>
          <p:nvPr/>
        </p:nvCxnSpPr>
        <p:spPr>
          <a:xfrm>
            <a:off x="6348452" y="3759565"/>
            <a:ext cx="0" cy="263176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488EA02-5E14-0FE3-0E06-247D0DC5B32E}"/>
              </a:ext>
            </a:extLst>
          </p:cNvPr>
          <p:cNvSpPr txBox="1"/>
          <p:nvPr/>
        </p:nvSpPr>
        <p:spPr>
          <a:xfrm>
            <a:off x="5700428" y="495149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6m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481085-37F2-5BBF-9DD3-09DFDB3AC222}"/>
              </a:ext>
            </a:extLst>
          </p:cNvPr>
          <p:cNvSpPr txBox="1"/>
          <p:nvPr/>
        </p:nvSpPr>
        <p:spPr>
          <a:xfrm>
            <a:off x="9144270" y="4766825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Perimeter = 24m</a:t>
            </a:r>
          </a:p>
        </p:txBody>
      </p:sp>
    </p:spTree>
    <p:extLst>
      <p:ext uri="{BB962C8B-B14F-4D97-AF65-F5344CB8AC3E}">
        <p14:creationId xmlns:p14="http://schemas.microsoft.com/office/powerpoint/2010/main" val="53777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Draw and label three triangles, each with a perimeter of 18cm.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11711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Draw and label three triangles, each with a perimeter of 18cm.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Answers will vary. Examples include: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1ECAE910-B41C-C966-1025-6B869B06BE70}"/>
              </a:ext>
            </a:extLst>
          </p:cNvPr>
          <p:cNvSpPr/>
          <p:nvPr/>
        </p:nvSpPr>
        <p:spPr>
          <a:xfrm>
            <a:off x="1410346" y="3642103"/>
            <a:ext cx="1658318" cy="1456840"/>
          </a:xfrm>
          <a:prstGeom prst="triangle">
            <a:avLst/>
          </a:prstGeom>
          <a:solidFill>
            <a:srgbClr val="FFD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A092A839-9800-ED25-6CB2-CCF49C985EAE}"/>
              </a:ext>
            </a:extLst>
          </p:cNvPr>
          <p:cNvSpPr/>
          <p:nvPr/>
        </p:nvSpPr>
        <p:spPr>
          <a:xfrm rot="5400000">
            <a:off x="5821472" y="2529772"/>
            <a:ext cx="1194956" cy="3628675"/>
          </a:xfrm>
          <a:prstGeom prst="triangle">
            <a:avLst/>
          </a:prstGeom>
          <a:solidFill>
            <a:srgbClr val="F338C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22F29B3-2E61-1B9C-FC88-3DB381404519}"/>
              </a:ext>
            </a:extLst>
          </p:cNvPr>
          <p:cNvSpPr/>
          <p:nvPr/>
        </p:nvSpPr>
        <p:spPr>
          <a:xfrm rot="10800000">
            <a:off x="8043620" y="3285641"/>
            <a:ext cx="2867187" cy="1813301"/>
          </a:xfrm>
          <a:prstGeom prst="rtTriangle">
            <a:avLst/>
          </a:prstGeom>
          <a:solidFill>
            <a:srgbClr val="20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74007-96FC-DFE9-D581-467FA056C77B}"/>
              </a:ext>
            </a:extLst>
          </p:cNvPr>
          <p:cNvSpPr txBox="1"/>
          <p:nvPr/>
        </p:nvSpPr>
        <p:spPr>
          <a:xfrm>
            <a:off x="1063937" y="408301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6cm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9F105A-6A62-48E3-3152-53326A4A8DE4}"/>
              </a:ext>
            </a:extLst>
          </p:cNvPr>
          <p:cNvSpPr txBox="1"/>
          <p:nvPr/>
        </p:nvSpPr>
        <p:spPr>
          <a:xfrm>
            <a:off x="2688606" y="408301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6cm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52AC69-E752-BD5F-EA50-398597A06B9C}"/>
              </a:ext>
            </a:extLst>
          </p:cNvPr>
          <p:cNvSpPr txBox="1"/>
          <p:nvPr/>
        </p:nvSpPr>
        <p:spPr>
          <a:xfrm>
            <a:off x="1893096" y="5176163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6cm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CD734-D2E7-37C9-B7E8-545BA1133F4E}"/>
              </a:ext>
            </a:extLst>
          </p:cNvPr>
          <p:cNvSpPr txBox="1"/>
          <p:nvPr/>
        </p:nvSpPr>
        <p:spPr>
          <a:xfrm>
            <a:off x="3945443" y="426228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4cm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CBF40E-44AF-DB66-0702-3E15EF4CE545}"/>
              </a:ext>
            </a:extLst>
          </p:cNvPr>
          <p:cNvSpPr txBox="1"/>
          <p:nvPr/>
        </p:nvSpPr>
        <p:spPr>
          <a:xfrm>
            <a:off x="6069335" y="3633563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7cm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4313C2-9208-5A4B-0D48-2ABC081E740E}"/>
              </a:ext>
            </a:extLst>
          </p:cNvPr>
          <p:cNvSpPr txBox="1"/>
          <p:nvPr/>
        </p:nvSpPr>
        <p:spPr>
          <a:xfrm>
            <a:off x="5920807" y="476560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7cm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5A13AB-AAB6-551F-15D2-87372711292A}"/>
              </a:ext>
            </a:extLst>
          </p:cNvPr>
          <p:cNvSpPr txBox="1"/>
          <p:nvPr/>
        </p:nvSpPr>
        <p:spPr>
          <a:xfrm>
            <a:off x="10949783" y="382295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5cm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96D733-BB0C-A729-A171-BEBA3F892F25}"/>
              </a:ext>
            </a:extLst>
          </p:cNvPr>
          <p:cNvSpPr txBox="1"/>
          <p:nvPr/>
        </p:nvSpPr>
        <p:spPr>
          <a:xfrm>
            <a:off x="9477213" y="2916309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6cm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9CA78F-2701-B588-D94D-5C92950C4501}"/>
              </a:ext>
            </a:extLst>
          </p:cNvPr>
          <p:cNvSpPr txBox="1"/>
          <p:nvPr/>
        </p:nvSpPr>
        <p:spPr>
          <a:xfrm>
            <a:off x="8847872" y="427225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7cm</a:t>
            </a:r>
          </a:p>
        </p:txBody>
      </p:sp>
    </p:spTree>
    <p:extLst>
      <p:ext uri="{BB962C8B-B14F-4D97-AF65-F5344CB8AC3E}">
        <p14:creationId xmlns:p14="http://schemas.microsoft.com/office/powerpoint/2010/main" val="2503423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Draw and label three rectangles, each with a perimeter of 16cm.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47100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Draw and label three rectangles, each with a perimeter of 16cm.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A45EAE-F984-7F08-A450-BD13EC4D1791}"/>
              </a:ext>
            </a:extLst>
          </p:cNvPr>
          <p:cNvSpPr/>
          <p:nvPr/>
        </p:nvSpPr>
        <p:spPr>
          <a:xfrm>
            <a:off x="1968994" y="3071140"/>
            <a:ext cx="5902469" cy="715719"/>
          </a:xfrm>
          <a:prstGeom prst="rect">
            <a:avLst/>
          </a:prstGeom>
          <a:solidFill>
            <a:srgbClr val="7957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8E9D39-E947-2869-667D-1C9F6E54A1AB}"/>
              </a:ext>
            </a:extLst>
          </p:cNvPr>
          <p:cNvCxnSpPr>
            <a:cxnSpLocks/>
          </p:cNvCxnSpPr>
          <p:nvPr/>
        </p:nvCxnSpPr>
        <p:spPr>
          <a:xfrm>
            <a:off x="1968994" y="2957136"/>
            <a:ext cx="586883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E0F0F22-878F-94AA-CEAC-044CE9B321C4}"/>
              </a:ext>
            </a:extLst>
          </p:cNvPr>
          <p:cNvCxnSpPr>
            <a:cxnSpLocks/>
          </p:cNvCxnSpPr>
          <p:nvPr/>
        </p:nvCxnSpPr>
        <p:spPr>
          <a:xfrm>
            <a:off x="1792485" y="3071140"/>
            <a:ext cx="0" cy="71571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B6FD34-701A-32C2-BE3D-E059B8386581}"/>
              </a:ext>
            </a:extLst>
          </p:cNvPr>
          <p:cNvSpPr txBox="1"/>
          <p:nvPr/>
        </p:nvSpPr>
        <p:spPr>
          <a:xfrm>
            <a:off x="973743" y="322087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3A26F9-BD11-B816-77D0-74E724129411}"/>
              </a:ext>
            </a:extLst>
          </p:cNvPr>
          <p:cNvSpPr txBox="1"/>
          <p:nvPr/>
        </p:nvSpPr>
        <p:spPr>
          <a:xfrm>
            <a:off x="4698214" y="256429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7cm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7444AE-721F-C7CE-C9A6-E3D5B7313CFF}"/>
              </a:ext>
            </a:extLst>
          </p:cNvPr>
          <p:cNvSpPr/>
          <p:nvPr/>
        </p:nvSpPr>
        <p:spPr>
          <a:xfrm>
            <a:off x="1968995" y="4578508"/>
            <a:ext cx="3129948" cy="1554797"/>
          </a:xfrm>
          <a:prstGeom prst="rect">
            <a:avLst/>
          </a:prstGeom>
          <a:solidFill>
            <a:srgbClr val="209CE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35E4A1-1B5E-117D-B5FA-19A21F86CE04}"/>
              </a:ext>
            </a:extLst>
          </p:cNvPr>
          <p:cNvCxnSpPr>
            <a:cxnSpLocks/>
          </p:cNvCxnSpPr>
          <p:nvPr/>
        </p:nvCxnSpPr>
        <p:spPr>
          <a:xfrm>
            <a:off x="1968994" y="4464504"/>
            <a:ext cx="312994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1BE381-4186-D0A7-1F7D-445899E98882}"/>
              </a:ext>
            </a:extLst>
          </p:cNvPr>
          <p:cNvCxnSpPr>
            <a:cxnSpLocks/>
          </p:cNvCxnSpPr>
          <p:nvPr/>
        </p:nvCxnSpPr>
        <p:spPr>
          <a:xfrm>
            <a:off x="1792485" y="4578508"/>
            <a:ext cx="0" cy="155479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8FA1CF-8362-8BC2-0173-B9A79670A210}"/>
              </a:ext>
            </a:extLst>
          </p:cNvPr>
          <p:cNvSpPr txBox="1"/>
          <p:nvPr/>
        </p:nvSpPr>
        <p:spPr>
          <a:xfrm>
            <a:off x="973743" y="4728241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3cm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2EDF2-EE6E-2AC3-A1F2-664DF249EDD6}"/>
              </a:ext>
            </a:extLst>
          </p:cNvPr>
          <p:cNvSpPr txBox="1"/>
          <p:nvPr/>
        </p:nvSpPr>
        <p:spPr>
          <a:xfrm>
            <a:off x="3192368" y="408681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5cm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8F1D88-9FE9-5F72-B9A2-27A2A8696DD7}"/>
              </a:ext>
            </a:extLst>
          </p:cNvPr>
          <p:cNvSpPr/>
          <p:nvPr/>
        </p:nvSpPr>
        <p:spPr>
          <a:xfrm rot="16200000">
            <a:off x="8012211" y="4370381"/>
            <a:ext cx="3174153" cy="715719"/>
          </a:xfrm>
          <a:prstGeom prst="rect">
            <a:avLst/>
          </a:prstGeom>
          <a:solidFill>
            <a:srgbClr val="FFDD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8C211C-9077-7A25-EB61-CF5134211A57}"/>
              </a:ext>
            </a:extLst>
          </p:cNvPr>
          <p:cNvCxnSpPr>
            <a:cxnSpLocks/>
          </p:cNvCxnSpPr>
          <p:nvPr/>
        </p:nvCxnSpPr>
        <p:spPr>
          <a:xfrm flipV="1">
            <a:off x="9102024" y="3150206"/>
            <a:ext cx="0" cy="315606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6A90A5-8674-A188-3587-4DED7BDAB99A}"/>
              </a:ext>
            </a:extLst>
          </p:cNvPr>
          <p:cNvCxnSpPr>
            <a:cxnSpLocks/>
          </p:cNvCxnSpPr>
          <p:nvPr/>
        </p:nvCxnSpPr>
        <p:spPr>
          <a:xfrm>
            <a:off x="9241427" y="2982383"/>
            <a:ext cx="71571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15CB17-3A22-B3F6-CF2B-ED9765EEE8E6}"/>
              </a:ext>
            </a:extLst>
          </p:cNvPr>
          <p:cNvSpPr txBox="1"/>
          <p:nvPr/>
        </p:nvSpPr>
        <p:spPr>
          <a:xfrm>
            <a:off x="8382199" y="4378800"/>
            <a:ext cx="71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6cm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D896D6-E908-58C2-9FA3-946E8F44D102}"/>
              </a:ext>
            </a:extLst>
          </p:cNvPr>
          <p:cNvSpPr txBox="1"/>
          <p:nvPr/>
        </p:nvSpPr>
        <p:spPr>
          <a:xfrm>
            <a:off x="9405102" y="2566078"/>
            <a:ext cx="71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2cm</a:t>
            </a:r>
          </a:p>
        </p:txBody>
      </p:sp>
    </p:spTree>
    <p:extLst>
      <p:ext uri="{BB962C8B-B14F-4D97-AF65-F5344CB8AC3E}">
        <p14:creationId xmlns:p14="http://schemas.microsoft.com/office/powerpoint/2010/main" val="1493269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Draw and label three squares, each with a perimeter of 16cm. Is this possible? Explain why.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13453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Draw and label three squares, each with a perimeter of 16cm. Is this possible? Explain why.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  <a:cs typeface="Calibri" panose="020F0502020204030204" pitchFamily="34" charset="0"/>
              </a:rPr>
              <a:t>You can only create one square as the only possible dimensions are 4cm x 4cm.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414ED-16B5-DA50-D323-3D86D585BDA0}"/>
              </a:ext>
            </a:extLst>
          </p:cNvPr>
          <p:cNvSpPr/>
          <p:nvPr/>
        </p:nvSpPr>
        <p:spPr>
          <a:xfrm>
            <a:off x="4990630" y="3697572"/>
            <a:ext cx="2607642" cy="2631760"/>
          </a:xfrm>
          <a:prstGeom prst="rect">
            <a:avLst/>
          </a:prstGeom>
          <a:solidFill>
            <a:srgbClr val="FFDD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459340-A727-9233-E372-41795140F905}"/>
              </a:ext>
            </a:extLst>
          </p:cNvPr>
          <p:cNvCxnSpPr>
            <a:cxnSpLocks/>
          </p:cNvCxnSpPr>
          <p:nvPr/>
        </p:nvCxnSpPr>
        <p:spPr>
          <a:xfrm>
            <a:off x="4814120" y="3697572"/>
            <a:ext cx="0" cy="263176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B823C80-FF42-7A7C-6376-935EEDEBF326}"/>
              </a:ext>
            </a:extLst>
          </p:cNvPr>
          <p:cNvSpPr txBox="1"/>
          <p:nvPr/>
        </p:nvSpPr>
        <p:spPr>
          <a:xfrm>
            <a:off x="4166096" y="488949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4214332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Draw and label a rectangle, square and triangle, each with a perimeter of 22cm.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17498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Draw and label a rectangle, square and triangle, each with a perimeter of 22cm.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D5B1BE-EFB4-FB0C-ACC7-F92E73B5E3DE}"/>
              </a:ext>
            </a:extLst>
          </p:cNvPr>
          <p:cNvSpPr/>
          <p:nvPr/>
        </p:nvSpPr>
        <p:spPr>
          <a:xfrm>
            <a:off x="1968994" y="3071140"/>
            <a:ext cx="5902469" cy="715719"/>
          </a:xfrm>
          <a:prstGeom prst="rect">
            <a:avLst/>
          </a:prstGeom>
          <a:solidFill>
            <a:srgbClr val="7957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C9FCD66-6FDC-D1F7-6DB6-2CDA7E151745}"/>
              </a:ext>
            </a:extLst>
          </p:cNvPr>
          <p:cNvCxnSpPr>
            <a:cxnSpLocks/>
          </p:cNvCxnSpPr>
          <p:nvPr/>
        </p:nvCxnSpPr>
        <p:spPr>
          <a:xfrm>
            <a:off x="1968994" y="2957136"/>
            <a:ext cx="586883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E661B8-387E-93CA-70E8-718C50C6886B}"/>
              </a:ext>
            </a:extLst>
          </p:cNvPr>
          <p:cNvCxnSpPr>
            <a:cxnSpLocks/>
          </p:cNvCxnSpPr>
          <p:nvPr/>
        </p:nvCxnSpPr>
        <p:spPr>
          <a:xfrm>
            <a:off x="1792485" y="3071140"/>
            <a:ext cx="0" cy="71571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23953E-BC91-25F8-394E-7173F5A85A92}"/>
              </a:ext>
            </a:extLst>
          </p:cNvPr>
          <p:cNvSpPr txBox="1"/>
          <p:nvPr/>
        </p:nvSpPr>
        <p:spPr>
          <a:xfrm>
            <a:off x="973743" y="3220873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2cm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52D37-DEE5-3286-E2DC-3DFE2C3FCD9B}"/>
              </a:ext>
            </a:extLst>
          </p:cNvPr>
          <p:cNvSpPr txBox="1"/>
          <p:nvPr/>
        </p:nvSpPr>
        <p:spPr>
          <a:xfrm>
            <a:off x="4698214" y="256429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9cm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CF4903D-B03F-2D6F-0ACF-3D7B75B50D3C}"/>
              </a:ext>
            </a:extLst>
          </p:cNvPr>
          <p:cNvSpPr/>
          <p:nvPr/>
        </p:nvSpPr>
        <p:spPr>
          <a:xfrm rot="10800000">
            <a:off x="8016976" y="4339526"/>
            <a:ext cx="2867187" cy="1813301"/>
          </a:xfrm>
          <a:prstGeom prst="rtTriangle">
            <a:avLst/>
          </a:prstGeom>
          <a:solidFill>
            <a:srgbClr val="20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53401-04D9-DCEF-A40D-FCC57C39B4A3}"/>
              </a:ext>
            </a:extLst>
          </p:cNvPr>
          <p:cNvSpPr txBox="1"/>
          <p:nvPr/>
        </p:nvSpPr>
        <p:spPr>
          <a:xfrm>
            <a:off x="10923139" y="487684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6cm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4C6D7-D3F9-6687-257F-C7DA6BCD2DA0}"/>
              </a:ext>
            </a:extLst>
          </p:cNvPr>
          <p:cNvSpPr txBox="1"/>
          <p:nvPr/>
        </p:nvSpPr>
        <p:spPr>
          <a:xfrm>
            <a:off x="9450569" y="397019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7cm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052C5-8CB2-1D39-4354-E76472C7F306}"/>
              </a:ext>
            </a:extLst>
          </p:cNvPr>
          <p:cNvSpPr txBox="1"/>
          <p:nvPr/>
        </p:nvSpPr>
        <p:spPr>
          <a:xfrm>
            <a:off x="8821228" y="532614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9cm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D6AF3A-20FE-9C37-77EB-F0CE0E352670}"/>
              </a:ext>
            </a:extLst>
          </p:cNvPr>
          <p:cNvSpPr/>
          <p:nvPr/>
        </p:nvSpPr>
        <p:spPr>
          <a:xfrm>
            <a:off x="3780702" y="3930296"/>
            <a:ext cx="2607642" cy="2631760"/>
          </a:xfrm>
          <a:prstGeom prst="rect">
            <a:avLst/>
          </a:prstGeom>
          <a:solidFill>
            <a:srgbClr val="FFDD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7CF909-9204-2BFD-7C94-9261E902B6E3}"/>
              </a:ext>
            </a:extLst>
          </p:cNvPr>
          <p:cNvCxnSpPr>
            <a:cxnSpLocks/>
          </p:cNvCxnSpPr>
          <p:nvPr/>
        </p:nvCxnSpPr>
        <p:spPr>
          <a:xfrm>
            <a:off x="3604192" y="3930296"/>
            <a:ext cx="0" cy="263176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08FE52-5646-4170-422A-5CDA57872FBC}"/>
              </a:ext>
            </a:extLst>
          </p:cNvPr>
          <p:cNvSpPr txBox="1"/>
          <p:nvPr/>
        </p:nvSpPr>
        <p:spPr>
          <a:xfrm>
            <a:off x="2679557" y="514147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5.5cm</a:t>
            </a:r>
          </a:p>
        </p:txBody>
      </p:sp>
    </p:spTree>
    <p:extLst>
      <p:ext uri="{BB962C8B-B14F-4D97-AF65-F5344CB8AC3E}">
        <p14:creationId xmlns:p14="http://schemas.microsoft.com/office/powerpoint/2010/main" val="11882591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perimeter of a square is 20mm.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side length of the square?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8515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length, in cm, of the line?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B6488-D66C-0A48-8E42-5B961C4F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10" y="3206820"/>
            <a:ext cx="10373835" cy="12439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F1203C-F7F6-15AC-5FBC-26BBD1970E42}"/>
              </a:ext>
            </a:extLst>
          </p:cNvPr>
          <p:cNvCxnSpPr>
            <a:cxnSpLocks/>
          </p:cNvCxnSpPr>
          <p:nvPr/>
        </p:nvCxnSpPr>
        <p:spPr>
          <a:xfrm>
            <a:off x="1159550" y="3109478"/>
            <a:ext cx="167178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311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perimeter of a square is 20mm.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side length of the square?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C806A-155E-341F-EE83-21E474B7B7AA}"/>
              </a:ext>
            </a:extLst>
          </p:cNvPr>
          <p:cNvSpPr txBox="1"/>
          <p:nvPr/>
        </p:nvSpPr>
        <p:spPr>
          <a:xfrm>
            <a:off x="838200" y="3123267"/>
            <a:ext cx="7640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3860"/>
                </a:solidFill>
              </a:rPr>
              <a:t>20mm </a:t>
            </a:r>
            <a:r>
              <a:rPr lang="en-GB" sz="2800" b="0" i="0" dirty="0">
                <a:solidFill>
                  <a:srgbClr val="FF3860"/>
                </a:solidFill>
                <a:effectLst/>
                <a:latin typeface="arial" panose="020B0604020202020204" pitchFamily="34" charset="0"/>
              </a:rPr>
              <a:t>÷ 4 = 5</a:t>
            </a:r>
          </a:p>
          <a:p>
            <a:r>
              <a:rPr lang="en-GB" sz="2800" dirty="0">
                <a:solidFill>
                  <a:srgbClr val="FF3860"/>
                </a:solidFill>
                <a:latin typeface="arial" panose="020B0604020202020204" pitchFamily="34" charset="0"/>
              </a:rPr>
              <a:t>So, the side length of the square must be 5mm</a:t>
            </a:r>
            <a:endParaRPr lang="en-US" sz="28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3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perimeter of a square is 100m.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side length of the square?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005190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perimeter of a square is 100m.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side length of the square?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C806A-155E-341F-EE83-21E474B7B7AA}"/>
              </a:ext>
            </a:extLst>
          </p:cNvPr>
          <p:cNvSpPr txBox="1"/>
          <p:nvPr/>
        </p:nvSpPr>
        <p:spPr>
          <a:xfrm>
            <a:off x="838200" y="3123267"/>
            <a:ext cx="784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3860"/>
                </a:solidFill>
              </a:rPr>
              <a:t>100m </a:t>
            </a:r>
            <a:r>
              <a:rPr lang="en-GB" sz="2800" b="0" i="0" dirty="0">
                <a:solidFill>
                  <a:srgbClr val="FF3860"/>
                </a:solidFill>
                <a:effectLst/>
                <a:latin typeface="arial" panose="020B0604020202020204" pitchFamily="34" charset="0"/>
              </a:rPr>
              <a:t>÷ 4 = 25</a:t>
            </a:r>
          </a:p>
          <a:p>
            <a:r>
              <a:rPr lang="en-GB" sz="2800" dirty="0">
                <a:solidFill>
                  <a:srgbClr val="FF3860"/>
                </a:solidFill>
                <a:latin typeface="arial" panose="020B0604020202020204" pitchFamily="34" charset="0"/>
              </a:rPr>
              <a:t>So, the side length of the square must be 25m</a:t>
            </a:r>
            <a:endParaRPr lang="en-US" sz="28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1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perimeter of a square is 80cm.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side length of the square?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245242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perimeter of a square is 80cm.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side length of the square?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C806A-155E-341F-EE83-21E474B7B7AA}"/>
              </a:ext>
            </a:extLst>
          </p:cNvPr>
          <p:cNvSpPr txBox="1"/>
          <p:nvPr/>
        </p:nvSpPr>
        <p:spPr>
          <a:xfrm>
            <a:off x="838200" y="3123267"/>
            <a:ext cx="7720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3860"/>
                </a:solidFill>
              </a:rPr>
              <a:t>80cm </a:t>
            </a:r>
            <a:r>
              <a:rPr lang="en-GB" sz="2800" b="0" i="0" dirty="0">
                <a:solidFill>
                  <a:srgbClr val="FF3860"/>
                </a:solidFill>
                <a:effectLst/>
                <a:latin typeface="arial" panose="020B0604020202020204" pitchFamily="34" charset="0"/>
              </a:rPr>
              <a:t>÷ 4 = 20</a:t>
            </a:r>
          </a:p>
          <a:p>
            <a:r>
              <a:rPr lang="en-GB" sz="2800" dirty="0">
                <a:solidFill>
                  <a:srgbClr val="FF3860"/>
                </a:solidFill>
                <a:latin typeface="arial" panose="020B0604020202020204" pitchFamily="34" charset="0"/>
              </a:rPr>
              <a:t>So, the side length of the square must be 20cm</a:t>
            </a:r>
            <a:endParaRPr lang="en-US" sz="28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7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8: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perimeter of a square is 88cm.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side length of the square?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249547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8: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perimeter of a square is 88cm.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side length of the square?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C806A-155E-341F-EE83-21E474B7B7AA}"/>
              </a:ext>
            </a:extLst>
          </p:cNvPr>
          <p:cNvSpPr txBox="1"/>
          <p:nvPr/>
        </p:nvSpPr>
        <p:spPr>
          <a:xfrm>
            <a:off x="838200" y="3123267"/>
            <a:ext cx="7720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3860"/>
                </a:solidFill>
              </a:rPr>
              <a:t>88cm </a:t>
            </a:r>
            <a:r>
              <a:rPr lang="en-GB" sz="2800" b="0" i="0" dirty="0">
                <a:solidFill>
                  <a:srgbClr val="FF3860"/>
                </a:solidFill>
                <a:effectLst/>
                <a:latin typeface="arial" panose="020B0604020202020204" pitchFamily="34" charset="0"/>
              </a:rPr>
              <a:t>÷ 4 = 22</a:t>
            </a:r>
          </a:p>
          <a:p>
            <a:r>
              <a:rPr lang="en-GB" sz="2800" dirty="0">
                <a:solidFill>
                  <a:srgbClr val="FF3860"/>
                </a:solidFill>
                <a:latin typeface="arial" panose="020B0604020202020204" pitchFamily="34" charset="0"/>
              </a:rPr>
              <a:t>So, the side length of the square must be 22cm</a:t>
            </a:r>
            <a:endParaRPr lang="en-US" sz="28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726"/>
            <a:ext cx="11033502" cy="4757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has drawn a rectangle. What is the width of the rectangle?</a:t>
            </a: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92858"/>
            <a:ext cx="1375611" cy="10136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8" y="1553259"/>
            <a:ext cx="4276621" cy="28196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026298-E95F-C604-58E3-F6312E67F526}"/>
              </a:ext>
            </a:extLst>
          </p:cNvPr>
          <p:cNvSpPr txBox="1"/>
          <p:nvPr/>
        </p:nvSpPr>
        <p:spPr>
          <a:xfrm>
            <a:off x="2801176" y="2459593"/>
            <a:ext cx="294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172DC"/>
                </a:solidFill>
                <a:latin typeface="OpenDyslexicAlta" pitchFamily="2" charset="77"/>
              </a:rPr>
              <a:t>The perimeter of my rectangle is 34cm.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8DC003-6108-7F60-B4F6-A95A19C78129}"/>
              </a:ext>
            </a:extLst>
          </p:cNvPr>
          <p:cNvSpPr/>
          <p:nvPr/>
        </p:nvSpPr>
        <p:spPr>
          <a:xfrm>
            <a:off x="6096000" y="3931575"/>
            <a:ext cx="5504790" cy="1368136"/>
          </a:xfrm>
          <a:prstGeom prst="rect">
            <a:avLst/>
          </a:prstGeom>
          <a:solidFill>
            <a:srgbClr val="209CE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69B95E-5074-A87C-98AC-E8F0B41F6684}"/>
              </a:ext>
            </a:extLst>
          </p:cNvPr>
          <p:cNvCxnSpPr>
            <a:cxnSpLocks/>
          </p:cNvCxnSpPr>
          <p:nvPr/>
        </p:nvCxnSpPr>
        <p:spPr>
          <a:xfrm flipV="1">
            <a:off x="6096000" y="3798332"/>
            <a:ext cx="5504790" cy="96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C2633F-A45A-B966-0465-D081D69A5C1B}"/>
              </a:ext>
            </a:extLst>
          </p:cNvPr>
          <p:cNvCxnSpPr>
            <a:cxnSpLocks/>
          </p:cNvCxnSpPr>
          <p:nvPr/>
        </p:nvCxnSpPr>
        <p:spPr>
          <a:xfrm>
            <a:off x="5976552" y="3886266"/>
            <a:ext cx="0" cy="141344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6D78CB-FA77-53C7-730B-E62F80449672}"/>
              </a:ext>
            </a:extLst>
          </p:cNvPr>
          <p:cNvSpPr txBox="1"/>
          <p:nvPr/>
        </p:nvSpPr>
        <p:spPr>
          <a:xfrm>
            <a:off x="5206434" y="443097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6A97A-9348-C098-2FDC-8C0AA089EB5D}"/>
              </a:ext>
            </a:extLst>
          </p:cNvPr>
          <p:cNvSpPr txBox="1"/>
          <p:nvPr/>
        </p:nvSpPr>
        <p:spPr>
          <a:xfrm>
            <a:off x="8848395" y="342900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14cm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9D95A-8626-63AB-10A3-811FCDFE52FA}"/>
              </a:ext>
            </a:extLst>
          </p:cNvPr>
          <p:cNvSpPr/>
          <p:nvPr/>
        </p:nvSpPr>
        <p:spPr>
          <a:xfrm>
            <a:off x="4439687" y="4245481"/>
            <a:ext cx="788919" cy="6950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274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726"/>
            <a:ext cx="11033502" cy="4757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2DC"/>
                </a:solidFill>
              </a:rPr>
              <a:t>34 </a:t>
            </a:r>
            <a:r>
              <a:rPr lang="en-GB" sz="2200" b="0" i="0" dirty="0">
                <a:solidFill>
                  <a:srgbClr val="3172DC"/>
                </a:solidFill>
                <a:effectLst/>
              </a:rPr>
              <a:t>÷ 2 = 17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0" i="0" dirty="0">
                <a:solidFill>
                  <a:srgbClr val="3172DC"/>
                </a:solidFill>
                <a:effectLst/>
              </a:rPr>
              <a:t>17 – 14 = 3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2DC"/>
                </a:solidFill>
              </a:rPr>
              <a:t>So, t</a:t>
            </a:r>
            <a:r>
              <a:rPr lang="en-GB" sz="2200" b="0" i="0" dirty="0">
                <a:solidFill>
                  <a:srgbClr val="3172DC"/>
                </a:solidFill>
                <a:effectLst/>
              </a:rPr>
              <a:t>he missing </a:t>
            </a:r>
            <a:r>
              <a:rPr lang="en-GB" sz="2200" dirty="0">
                <a:solidFill>
                  <a:srgbClr val="3172DC"/>
                </a:solidFill>
              </a:rPr>
              <a:t>side length is 3cm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92858"/>
            <a:ext cx="1375611" cy="10136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8" y="1553259"/>
            <a:ext cx="4276621" cy="28196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026298-E95F-C604-58E3-F6312E67F526}"/>
              </a:ext>
            </a:extLst>
          </p:cNvPr>
          <p:cNvSpPr txBox="1"/>
          <p:nvPr/>
        </p:nvSpPr>
        <p:spPr>
          <a:xfrm>
            <a:off x="2801176" y="2459593"/>
            <a:ext cx="294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172DC"/>
                </a:solidFill>
                <a:latin typeface="OpenDyslexicAlta" pitchFamily="2" charset="77"/>
              </a:rPr>
              <a:t>The perimeter of my rectangle is 34cm.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8DC003-6108-7F60-B4F6-A95A19C78129}"/>
              </a:ext>
            </a:extLst>
          </p:cNvPr>
          <p:cNvSpPr/>
          <p:nvPr/>
        </p:nvSpPr>
        <p:spPr>
          <a:xfrm>
            <a:off x="6096000" y="3931575"/>
            <a:ext cx="5504790" cy="1368136"/>
          </a:xfrm>
          <a:prstGeom prst="rect">
            <a:avLst/>
          </a:prstGeom>
          <a:solidFill>
            <a:srgbClr val="209CE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69B95E-5074-A87C-98AC-E8F0B41F6684}"/>
              </a:ext>
            </a:extLst>
          </p:cNvPr>
          <p:cNvCxnSpPr>
            <a:cxnSpLocks/>
          </p:cNvCxnSpPr>
          <p:nvPr/>
        </p:nvCxnSpPr>
        <p:spPr>
          <a:xfrm flipV="1">
            <a:off x="6096000" y="3798332"/>
            <a:ext cx="5504790" cy="96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C2633F-A45A-B966-0465-D081D69A5C1B}"/>
              </a:ext>
            </a:extLst>
          </p:cNvPr>
          <p:cNvCxnSpPr>
            <a:cxnSpLocks/>
          </p:cNvCxnSpPr>
          <p:nvPr/>
        </p:nvCxnSpPr>
        <p:spPr>
          <a:xfrm>
            <a:off x="5976552" y="3886266"/>
            <a:ext cx="0" cy="141344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6D78CB-FA77-53C7-730B-E62F80449672}"/>
              </a:ext>
            </a:extLst>
          </p:cNvPr>
          <p:cNvSpPr txBox="1"/>
          <p:nvPr/>
        </p:nvSpPr>
        <p:spPr>
          <a:xfrm>
            <a:off x="5206434" y="443097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6A97A-9348-C098-2FDC-8C0AA089EB5D}"/>
              </a:ext>
            </a:extLst>
          </p:cNvPr>
          <p:cNvSpPr txBox="1"/>
          <p:nvPr/>
        </p:nvSpPr>
        <p:spPr>
          <a:xfrm>
            <a:off x="8848395" y="342900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14cm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9D95A-8626-63AB-10A3-811FCDFE52FA}"/>
              </a:ext>
            </a:extLst>
          </p:cNvPr>
          <p:cNvSpPr/>
          <p:nvPr/>
        </p:nvSpPr>
        <p:spPr>
          <a:xfrm>
            <a:off x="4439687" y="4245481"/>
            <a:ext cx="788919" cy="6950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77F107-A29A-1D2D-94DA-5B4F05D4955D}"/>
              </a:ext>
            </a:extLst>
          </p:cNvPr>
          <p:cNvSpPr txBox="1"/>
          <p:nvPr/>
        </p:nvSpPr>
        <p:spPr>
          <a:xfrm>
            <a:off x="4686470" y="438481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37317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a ruler to measure the perimeters of rectangles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drawing shapes with given perimeters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measure the perimeters of rectangles</a:t>
            </a:r>
          </a:p>
        </p:txBody>
      </p:sp>
    </p:spTree>
    <p:extLst>
      <p:ext uri="{BB962C8B-B14F-4D97-AF65-F5344CB8AC3E}">
        <p14:creationId xmlns:p14="http://schemas.microsoft.com/office/powerpoint/2010/main" val="52127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length, in cm, of the line?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B6488-D66C-0A48-8E42-5B961C4F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10" y="3206820"/>
            <a:ext cx="10373835" cy="12439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F1203C-F7F6-15AC-5FBC-26BBD1970E42}"/>
              </a:ext>
            </a:extLst>
          </p:cNvPr>
          <p:cNvCxnSpPr>
            <a:cxnSpLocks/>
          </p:cNvCxnSpPr>
          <p:nvPr/>
        </p:nvCxnSpPr>
        <p:spPr>
          <a:xfrm>
            <a:off x="1159550" y="3109478"/>
            <a:ext cx="167178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6D9345F-6350-13CC-0D0F-18B2FD75307B}"/>
              </a:ext>
            </a:extLst>
          </p:cNvPr>
          <p:cNvSpPr txBox="1"/>
          <p:nvPr/>
        </p:nvSpPr>
        <p:spPr>
          <a:xfrm>
            <a:off x="1586515" y="2740146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2.5cm</a:t>
            </a:r>
          </a:p>
        </p:txBody>
      </p:sp>
    </p:spTree>
    <p:extLst>
      <p:ext uri="{BB962C8B-B14F-4D97-AF65-F5344CB8AC3E}">
        <p14:creationId xmlns:p14="http://schemas.microsoft.com/office/powerpoint/2010/main" val="23212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length, in cm, of the line?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B6488-D66C-0A48-8E42-5B961C4F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10111">
            <a:off x="741602" y="3413487"/>
            <a:ext cx="10373835" cy="12439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F1203C-F7F6-15AC-5FBC-26BBD1970E42}"/>
              </a:ext>
            </a:extLst>
          </p:cNvPr>
          <p:cNvCxnSpPr>
            <a:cxnSpLocks/>
          </p:cNvCxnSpPr>
          <p:nvPr/>
        </p:nvCxnSpPr>
        <p:spPr>
          <a:xfrm flipV="1">
            <a:off x="969484" y="4770304"/>
            <a:ext cx="716097" cy="2644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53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length, in cm, of the line?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B6488-D66C-0A48-8E42-5B961C4F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10111">
            <a:off x="741602" y="3413487"/>
            <a:ext cx="10373835" cy="12439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F1203C-F7F6-15AC-5FBC-26BBD1970E42}"/>
              </a:ext>
            </a:extLst>
          </p:cNvPr>
          <p:cNvCxnSpPr>
            <a:cxnSpLocks/>
          </p:cNvCxnSpPr>
          <p:nvPr/>
        </p:nvCxnSpPr>
        <p:spPr>
          <a:xfrm flipV="1">
            <a:off x="969484" y="4770304"/>
            <a:ext cx="716097" cy="2644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6D9345F-6350-13CC-0D0F-18B2FD75307B}"/>
              </a:ext>
            </a:extLst>
          </p:cNvPr>
          <p:cNvSpPr txBox="1"/>
          <p:nvPr/>
        </p:nvSpPr>
        <p:spPr>
          <a:xfrm>
            <a:off x="838198" y="436207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1.1cm</a:t>
            </a:r>
          </a:p>
        </p:txBody>
      </p:sp>
    </p:spTree>
    <p:extLst>
      <p:ext uri="{BB962C8B-B14F-4D97-AF65-F5344CB8AC3E}">
        <p14:creationId xmlns:p14="http://schemas.microsoft.com/office/powerpoint/2010/main" val="557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measure perimeters of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is the length, in cm, of the line?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B6488-D66C-0A48-8E42-5B961C4F2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622"/>
          <a:stretch/>
        </p:blipFill>
        <p:spPr>
          <a:xfrm rot="16200000">
            <a:off x="1748248" y="3776431"/>
            <a:ext cx="3151388" cy="12439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F1203C-F7F6-15AC-5FBC-26BBD1970E42}"/>
              </a:ext>
            </a:extLst>
          </p:cNvPr>
          <p:cNvCxnSpPr>
            <a:cxnSpLocks/>
          </p:cNvCxnSpPr>
          <p:nvPr/>
        </p:nvCxnSpPr>
        <p:spPr>
          <a:xfrm flipV="1">
            <a:off x="2584236" y="4511377"/>
            <a:ext cx="0" cy="127276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92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2" ma:contentTypeDescription="Create a new document." ma:contentTypeScope="" ma:versionID="0f748e75b647f77cc8ffcf4ab0f4109e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4e934e192287f03b4cdec18b1ffb110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13028C-5E66-4E94-986C-7EBC77EE4C49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customXml/itemProps2.xml><?xml version="1.0" encoding="utf-8"?>
<ds:datastoreItem xmlns:ds="http://schemas.openxmlformats.org/officeDocument/2006/customXml" ds:itemID="{16BAC571-972C-49BE-9D6E-55E84B70A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5684CF-B752-4865-A5F4-34FF7AFA21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21365</TotalTime>
  <Words>1804</Words>
  <Application>Microsoft Macintosh PowerPoint</Application>
  <PresentationFormat>Widescreen</PresentationFormat>
  <Paragraphs>449</Paragraphs>
  <Slides>59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Lato</vt:lpstr>
      <vt:lpstr>Calibri</vt:lpstr>
      <vt:lpstr>Muli</vt:lpstr>
      <vt:lpstr>Arial</vt:lpstr>
      <vt:lpstr>Wingdings</vt:lpstr>
      <vt:lpstr>Lato Light</vt:lpstr>
      <vt:lpstr>OpenDyslexicAlta</vt:lpstr>
      <vt:lpstr>Arial</vt:lpstr>
      <vt:lpstr>Office Theme</vt:lpstr>
      <vt:lpstr>PowerPoint Presentation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  <vt:lpstr>To be able to measure perimeters of rectangles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918</cp:revision>
  <cp:lastPrinted>2022-10-19T12:38:00Z</cp:lastPrinted>
  <dcterms:created xsi:type="dcterms:W3CDTF">2018-08-06T08:16:18Z</dcterms:created>
  <dcterms:modified xsi:type="dcterms:W3CDTF">2023-02-25T08:50:58Z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</Properties>
</file>