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58"/>
  </p:notesMasterIdLst>
  <p:handoutMasterIdLst>
    <p:handoutMasterId r:id="rId59"/>
  </p:handoutMasterIdLst>
  <p:sldIdLst>
    <p:sldId id="320" r:id="rId5"/>
    <p:sldId id="321" r:id="rId6"/>
    <p:sldId id="574" r:id="rId7"/>
    <p:sldId id="681" r:id="rId8"/>
    <p:sldId id="682" r:id="rId9"/>
    <p:sldId id="683" r:id="rId10"/>
    <p:sldId id="684" r:id="rId11"/>
    <p:sldId id="685" r:id="rId12"/>
    <p:sldId id="686" r:id="rId13"/>
    <p:sldId id="687" r:id="rId14"/>
    <p:sldId id="688" r:id="rId15"/>
    <p:sldId id="689" r:id="rId16"/>
    <p:sldId id="690" r:id="rId17"/>
    <p:sldId id="691" r:id="rId18"/>
    <p:sldId id="692" r:id="rId19"/>
    <p:sldId id="727" r:id="rId20"/>
    <p:sldId id="693" r:id="rId21"/>
    <p:sldId id="694" r:id="rId22"/>
    <p:sldId id="695" r:id="rId23"/>
    <p:sldId id="696" r:id="rId24"/>
    <p:sldId id="697" r:id="rId25"/>
    <p:sldId id="698" r:id="rId26"/>
    <p:sldId id="699" r:id="rId27"/>
    <p:sldId id="700" r:id="rId28"/>
    <p:sldId id="701" r:id="rId29"/>
    <p:sldId id="702" r:id="rId30"/>
    <p:sldId id="703" r:id="rId31"/>
    <p:sldId id="704" r:id="rId32"/>
    <p:sldId id="705" r:id="rId33"/>
    <p:sldId id="706" r:id="rId34"/>
    <p:sldId id="707" r:id="rId35"/>
    <p:sldId id="708" r:id="rId36"/>
    <p:sldId id="709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18" r:id="rId46"/>
    <p:sldId id="719" r:id="rId47"/>
    <p:sldId id="720" r:id="rId48"/>
    <p:sldId id="721" r:id="rId49"/>
    <p:sldId id="722" r:id="rId50"/>
    <p:sldId id="723" r:id="rId51"/>
    <p:sldId id="728" r:id="rId52"/>
    <p:sldId id="724" r:id="rId53"/>
    <p:sldId id="725" r:id="rId54"/>
    <p:sldId id="680" r:id="rId55"/>
    <p:sldId id="726" r:id="rId56"/>
    <p:sldId id="397" r:id="rId57"/>
  </p:sldIdLst>
  <p:sldSz cx="12192000" cy="6858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mbria Math" panose="02040503050406030204" pitchFamily="18" charset="0"/>
      <p:regular r:id="rId64"/>
    </p:embeddedFont>
    <p:embeddedFont>
      <p:font typeface="Lato" panose="020F0502020204030203" pitchFamily="34" charset="0"/>
      <p:regular r:id="rId65"/>
      <p:bold r:id="rId66"/>
      <p:italic r:id="rId67"/>
      <p:boldItalic r:id="rId68"/>
    </p:embeddedFont>
    <p:embeddedFont>
      <p:font typeface="Lato Light" panose="020F0502020204030203" pitchFamily="34" charset="0"/>
      <p:regular r:id="rId69"/>
      <p:italic r:id="rId70"/>
    </p:embeddedFont>
    <p:embeddedFont>
      <p:font typeface="Muli" panose="02000503000000000000" pitchFamily="2" charset="77"/>
      <p:regular r:id="rId71"/>
      <p:bold r:id="rId72"/>
      <p:italic r:id="rId73"/>
      <p:boldItalic r:id="rId74"/>
    </p:embeddedFont>
    <p:embeddedFont>
      <p:font typeface="OpenDyslexicAlta" pitchFamily="2" charset="77"/>
      <p:regular r:id="rId75"/>
      <p:bold r:id="rId76"/>
      <p:italic r:id="rId77"/>
      <p:boldItalic r:id="rId7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2DC"/>
    <a:srgbClr val="FF3860"/>
    <a:srgbClr val="FFDD57"/>
    <a:srgbClr val="23D160"/>
    <a:srgbClr val="F338C6"/>
    <a:srgbClr val="7957D5"/>
    <a:srgbClr val="EAE8EF"/>
    <a:srgbClr val="209CEE"/>
    <a:srgbClr val="E9E9EF"/>
    <a:srgbClr val="E8E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41A040-BF56-4F31-B266-79EE0E76220F}" v="45" dt="2023-02-21T06:54:49.681"/>
  </p1510:revLst>
</p1510:revInfo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358" autoAdjust="0"/>
    <p:restoredTop sz="65510" autoAdjust="0"/>
  </p:normalViewPr>
  <p:slideViewPr>
    <p:cSldViewPr snapToGrid="0" snapToObjects="1">
      <p:cViewPr varScale="1">
        <p:scale>
          <a:sx n="109" d="100"/>
          <a:sy n="109" d="100"/>
        </p:scale>
        <p:origin x="216" y="4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microsoft.com/office/2015/10/relationships/revisionInfo" Target="revisionInfo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74" Type="http://schemas.openxmlformats.org/officeDocument/2006/relationships/font" Target="fonts/font15.fntdata"/><Relationship Id="rId79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font" Target="fonts/font2.fntdata"/><Relationship Id="rId82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3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67" Type="http://schemas.openxmlformats.org/officeDocument/2006/relationships/font" Target="fonts/font8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font" Target="fonts/font17.fntdata"/><Relationship Id="rId7" Type="http://schemas.openxmlformats.org/officeDocument/2006/relationships/slide" Target="slides/slide3.xml"/><Relationship Id="rId71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l1983@icloud.com" userId="S::urn:spo:guest#gill1983@icloud.com::" providerId="AD" clId="Web-{A741A040-BF56-4F31-B266-79EE0E76220F}"/>
    <pc:docChg chg="modSld">
      <pc:chgData name="gill1983@icloud.com" userId="S::urn:spo:guest#gill1983@icloud.com::" providerId="AD" clId="Web-{A741A040-BF56-4F31-B266-79EE0E76220F}" dt="2023-02-21T06:54:49.681" v="42"/>
      <pc:docMkLst>
        <pc:docMk/>
      </pc:docMkLst>
      <pc:sldChg chg="addSp delSp modSp addAnim delAnim">
        <pc:chgData name="gill1983@icloud.com" userId="S::urn:spo:guest#gill1983@icloud.com::" providerId="AD" clId="Web-{A741A040-BF56-4F31-B266-79EE0E76220F}" dt="2023-02-21T06:50:03.926" v="11" actId="1076"/>
        <pc:sldMkLst>
          <pc:docMk/>
          <pc:sldMk cId="83672161" sldId="694"/>
        </pc:sldMkLst>
        <pc:spChg chg="add del">
          <ac:chgData name="gill1983@icloud.com" userId="S::urn:spo:guest#gill1983@icloud.com::" providerId="AD" clId="Web-{A741A040-BF56-4F31-B266-79EE0E76220F}" dt="2023-02-21T06:49:35.205" v="3"/>
          <ac:spMkLst>
            <pc:docMk/>
            <pc:sldMk cId="83672161" sldId="694"/>
            <ac:spMk id="38" creationId="{9ED82D36-1A98-FE46-B910-529ECA7BEC72}"/>
          </ac:spMkLst>
        </pc:spChg>
        <pc:spChg chg="add mod">
          <ac:chgData name="gill1983@icloud.com" userId="S::urn:spo:guest#gill1983@icloud.com::" providerId="AD" clId="Web-{A741A040-BF56-4F31-B266-79EE0E76220F}" dt="2023-02-21T06:50:03.926" v="11" actId="1076"/>
          <ac:spMkLst>
            <pc:docMk/>
            <pc:sldMk cId="83672161" sldId="694"/>
            <ac:spMk id="40" creationId="{9245CE2C-2943-8832-79ED-1122E567BB11}"/>
          </ac:spMkLst>
        </pc:spChg>
      </pc:sldChg>
      <pc:sldChg chg="addSp delSp modSp">
        <pc:chgData name="gill1983@icloud.com" userId="S::urn:spo:guest#gill1983@icloud.com::" providerId="AD" clId="Web-{A741A040-BF56-4F31-B266-79EE0E76220F}" dt="2023-02-21T06:53:53.458" v="40"/>
        <pc:sldMkLst>
          <pc:docMk/>
          <pc:sldMk cId="3126083364" sldId="711"/>
        </pc:sldMkLst>
        <pc:spChg chg="add del">
          <ac:chgData name="gill1983@icloud.com" userId="S::urn:spo:guest#gill1983@icloud.com::" providerId="AD" clId="Web-{A741A040-BF56-4F31-B266-79EE0E76220F}" dt="2023-02-21T06:53:53.458" v="40"/>
          <ac:spMkLst>
            <pc:docMk/>
            <pc:sldMk cId="3126083364" sldId="711"/>
            <ac:spMk id="4" creationId="{03B22FC9-034A-C8FE-3EF1-2AEA5B7BA3BA}"/>
          </ac:spMkLst>
        </pc:spChg>
        <pc:graphicFrameChg chg="modGraphic">
          <ac:chgData name="gill1983@icloud.com" userId="S::urn:spo:guest#gill1983@icloud.com::" providerId="AD" clId="Web-{A741A040-BF56-4F31-B266-79EE0E76220F}" dt="2023-02-21T06:53:18.596" v="38"/>
          <ac:graphicFrameMkLst>
            <pc:docMk/>
            <pc:sldMk cId="3126083364" sldId="711"/>
            <ac:graphicFrameMk id="6" creationId="{BCBF1ABC-209D-C1ED-5AA8-B310CE272093}"/>
          </ac:graphicFrameMkLst>
        </pc:graphicFrameChg>
      </pc:sldChg>
      <pc:sldChg chg="addSp delSp modSp addAnim delAnim">
        <pc:chgData name="gill1983@icloud.com" userId="S::urn:spo:guest#gill1983@icloud.com::" providerId="AD" clId="Web-{A741A040-BF56-4F31-B266-79EE0E76220F}" dt="2023-02-21T06:54:49.681" v="42"/>
        <pc:sldMkLst>
          <pc:docMk/>
          <pc:sldMk cId="2445371706" sldId="712"/>
        </pc:sldMkLst>
        <pc:spChg chg="add del">
          <ac:chgData name="gill1983@icloud.com" userId="S::urn:spo:guest#gill1983@icloud.com::" providerId="AD" clId="Web-{A741A040-BF56-4F31-B266-79EE0E76220F}" dt="2023-02-21T06:54:49.681" v="42"/>
          <ac:spMkLst>
            <pc:docMk/>
            <pc:sldMk cId="2445371706" sldId="712"/>
            <ac:spMk id="5" creationId="{23047D3D-D8A6-1D56-F677-23631F4CB788}"/>
          </ac:spMkLst>
        </pc:spChg>
        <pc:graphicFrameChg chg="mod modGraphic">
          <ac:chgData name="gill1983@icloud.com" userId="S::urn:spo:guest#gill1983@icloud.com::" providerId="AD" clId="Web-{A741A040-BF56-4F31-B266-79EE0E76220F}" dt="2023-02-21T06:51:53.121" v="36"/>
          <ac:graphicFrameMkLst>
            <pc:docMk/>
            <pc:sldMk cId="2445371706" sldId="712"/>
            <ac:graphicFrameMk id="6" creationId="{BCBF1ABC-209D-C1ED-5AA8-B310CE272093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83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82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08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693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66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80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5633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2454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20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50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805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4500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371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2880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4938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144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466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075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374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3346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1783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70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568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636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6364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2944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0008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7162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581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76653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323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650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63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3203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414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5804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2861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70155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7012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600783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24312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9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0996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6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2400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98474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06046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829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188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0641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196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762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22/02/2023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0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47.png"/><Relationship Id="rId21" Type="http://schemas.openxmlformats.org/officeDocument/2006/relationships/image" Target="../media/image4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43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2.tif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32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32.tif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40.png"/><Relationship Id="rId5" Type="http://schemas.openxmlformats.org/officeDocument/2006/relationships/image" Target="../media/image730.png"/><Relationship Id="rId4" Type="http://schemas.openxmlformats.org/officeDocument/2006/relationships/image" Target="../media/image32.tif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6.png"/><Relationship Id="rId4" Type="http://schemas.openxmlformats.org/officeDocument/2006/relationships/image" Target="../media/image33.tif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png"/><Relationship Id="rId5" Type="http://schemas.openxmlformats.org/officeDocument/2006/relationships/image" Target="../media/image33.tiff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357" y="2666346"/>
            <a:ext cx="10122196" cy="1870364"/>
          </a:xfrm>
        </p:spPr>
        <p:txBody>
          <a:bodyPr>
            <a:normAutofit fontScale="92500"/>
          </a:bodyPr>
          <a:lstStyle/>
          <a:p>
            <a:r>
              <a:rPr lang="en-GB" dirty="0"/>
              <a:t>Stage 4 </a:t>
            </a:r>
            <a:br>
              <a:rPr lang="en-GB" dirty="0"/>
            </a:br>
            <a:r>
              <a:rPr lang="en-GB" dirty="0"/>
              <a:t>Spring Block 4: Decimals </a:t>
            </a:r>
          </a:p>
          <a:p>
            <a:r>
              <a:rPr lang="en-GB" dirty="0"/>
              <a:t>Lesson 1: To be able to express tenths as fractions (2022-2023)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4 – Decimals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Spring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1200"/>
            <a:ext cx="211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  <a:latin typeface="Muli" panose="02000503000000000000" pitchFamily="2" charset="77"/>
              </a:rPr>
              <a:t>Quiz: </a:t>
            </a:r>
            <a:r>
              <a:rPr lang="en-GB" b="1" i="0" dirty="0">
                <a:solidFill>
                  <a:schemeClr val="bg1"/>
                </a:solidFill>
                <a:effectLst/>
                <a:latin typeface="Muli" pitchFamily="2" charset="77"/>
              </a:rPr>
              <a:t>QOUKMIT</a:t>
            </a:r>
            <a:endParaRPr lang="en-GB" b="1" dirty="0">
              <a:solidFill>
                <a:schemeClr val="bg1"/>
              </a:solidFill>
              <a:latin typeface="Muli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/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/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333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870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192882"/>
              </p:ext>
            </p:extLst>
          </p:nvPr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60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/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/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333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5074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583522"/>
              </p:ext>
            </p:extLst>
          </p:nvPr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4302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/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/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468" y="4870563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333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303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each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263977"/>
              </p:ext>
            </p:extLst>
          </p:nvPr>
        </p:nvGraphicFramePr>
        <p:xfrm>
          <a:off x="838200" y="2822734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24E1A08-80BF-A024-6882-057A70517D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721650"/>
              </p:ext>
            </p:extLst>
          </p:nvPr>
        </p:nvGraphicFramePr>
        <p:xfrm>
          <a:off x="838200" y="3954780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26D472-E419-CEE7-D823-B9C676430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65045"/>
              </p:ext>
            </p:extLst>
          </p:nvPr>
        </p:nvGraphicFramePr>
        <p:xfrm>
          <a:off x="838200" y="4976053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145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each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2822734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/>
              <p:nvPr/>
            </p:nvSpPr>
            <p:spPr>
              <a:xfrm>
                <a:off x="9435288" y="2663008"/>
                <a:ext cx="741589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30E9422-920C-5731-77D8-132A27DBE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288" y="2663008"/>
                <a:ext cx="741589" cy="965392"/>
              </a:xfrm>
              <a:prstGeom prst="rect">
                <a:avLst/>
              </a:prstGeom>
              <a:blipFill>
                <a:blip r:embed="rId3"/>
                <a:stretch>
                  <a:fillRect l="-5085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124E1A08-80BF-A024-6882-057A70517D82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954780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926D472-E419-CEE7-D823-B9C676430A8A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4976053"/>
          <a:ext cx="7979230" cy="769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7923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797923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7695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665179-4034-13E9-DAB6-0E4E345731D4}"/>
                  </a:ext>
                </a:extLst>
              </p:cNvPr>
              <p:cNvSpPr txBox="1"/>
              <p:nvPr/>
            </p:nvSpPr>
            <p:spPr>
              <a:xfrm>
                <a:off x="9435288" y="3856860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3665179-4034-13E9-DAB6-0E4E34573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288" y="3856860"/>
                <a:ext cx="741589" cy="966675"/>
              </a:xfrm>
              <a:prstGeom prst="rect">
                <a:avLst/>
              </a:prstGeom>
              <a:blipFill>
                <a:blip r:embed="rId4"/>
                <a:stretch>
                  <a:fillRect l="-508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85C46-F861-3514-CDBA-14BB48781A30}"/>
                  </a:ext>
                </a:extLst>
              </p:cNvPr>
              <p:cNvSpPr txBox="1"/>
              <p:nvPr/>
            </p:nvSpPr>
            <p:spPr>
              <a:xfrm>
                <a:off x="9435287" y="4976053"/>
                <a:ext cx="741589" cy="97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685C46-F861-3514-CDBA-14BB48781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5287" y="4976053"/>
                <a:ext cx="741589" cy="975460"/>
              </a:xfrm>
              <a:prstGeom prst="rect">
                <a:avLst/>
              </a:prstGeom>
              <a:blipFill>
                <a:blip r:embed="rId5"/>
                <a:stretch>
                  <a:fillRect l="-5085"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1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785A11-69AA-DBF7-9FEF-0510CB07A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4BAFB7-2806-9ECF-CAD4-6F2FB72E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4736321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98FCA-170F-C1F8-76B1-5F939BE2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40E8BB-3512-DC84-8026-D7803E5E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5E3CE-9254-B44F-F7F2-065F7C160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9171EE-7FB0-1EB2-AD9A-B9A6BA406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5455459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C18902-46CD-674D-1F08-C4BC91A0A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D72C64-29CF-7FF3-8DB0-34862596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0D0551-FF3A-6931-5553-38DB865C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4736321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A8DCCB-B550-E9E0-8024-ABCE5B4FC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5455459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7569FD-A0F3-4547-9A3A-5E165FD7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363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B1AF80-0678-2A9A-6985-4E16FDD4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47363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D1F87B-CDDF-1A4B-D16D-1FE2DDC5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5459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149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5785A11-69AA-DBF7-9FEF-0510CB07A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74BAFB7-2806-9ECF-CAD4-6F2FB72E2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4736321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8D98FCA-170F-C1F8-76B1-5F939BE2F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540E8BB-3512-DC84-8026-D7803E5EEF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4736321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5E3CE-9254-B44F-F7F2-065F7C160A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79171EE-7FB0-1EB2-AD9A-B9A6BA4066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5455459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C18902-46CD-674D-1F08-C4BC91A0A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8D72C64-29CF-7FF3-8DB0-348625968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5455459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E0D0551-FF3A-6931-5553-38DB865C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4736321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A8DCCB-B550-E9E0-8024-ABCE5B4FC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5455459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07569FD-A0F3-4547-9A3A-5E165FD77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47363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8B1AF80-0678-2A9A-6985-4E16FDD4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473632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0D1F87B-CDDF-1A4B-D16D-1FE2DDC53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5455459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F29CB4-2E47-0764-075C-278F89FC7F64}"/>
                  </a:ext>
                </a:extLst>
              </p:cNvPr>
              <p:cNvSpPr txBox="1"/>
              <p:nvPr/>
            </p:nvSpPr>
            <p:spPr>
              <a:xfrm>
                <a:off x="4857811" y="4881834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AF29CB4-2E47-0764-075C-278F89FC7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1" y="4881834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67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475869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547782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489CBB-5FF5-BC85-1127-578DFF79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9DBC483-692C-1945-632F-061DC9E7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D11781-516F-FA76-72E0-8344C1C5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D80AE2-C4E6-6D5C-F0AF-E8E973D1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D1BC58-6D78-6A9C-9E37-6C66BF0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5015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models to express tenths as fractions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completing number tracks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express tenths as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4857811" y="4881834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1" y="4881834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333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475869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547782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65489CBB-5FF5-BC85-1127-578DFF795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9DBC483-692C-1945-632F-061DC9E7D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D11781-516F-FA76-72E0-8344C1C5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D80AE2-C4E6-6D5C-F0AF-E8E973D1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D1BC58-6D78-6A9C-9E37-6C66BF0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063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475869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547782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D11781-516F-FA76-72E0-8344C1C5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D80AE2-C4E6-6D5C-F0AF-E8E973D1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D1BC58-6D78-6A9C-9E37-6C66BF0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4964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2529173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95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8062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3248311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8787" y="2529173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2529173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2" y="3248311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4857811" y="4881834"/>
                <a:ext cx="741589" cy="963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811" y="4881834"/>
                <a:ext cx="741589" cy="963212"/>
              </a:xfrm>
              <a:prstGeom prst="rect">
                <a:avLst/>
              </a:prstGeom>
              <a:blipFill>
                <a:blip r:embed="rId3"/>
                <a:stretch>
                  <a:fillRect l="-3333" b="-5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475869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547782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1227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952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8D11781-516F-FA76-72E0-8344C1C5E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547782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86D80AE2-C4E6-6D5C-F0AF-E8E973D12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4" y="475869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8FD1BC58-6D78-6A9C-9E37-6C66BF054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2539" y="475869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93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fractions are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12423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84337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12423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84337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47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124234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843372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430228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59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502142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59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284" y="430228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284" y="502142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43022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502142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502142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43022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05E0B-C35C-767A-BC68-BFBDBD7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BD7105-21BE-6C8E-E47D-A6376DC20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4281648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C14BB-DC30-EB40-C01F-E2F0571D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7EAE34-2945-34CF-41E4-8070BA24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B85713-E561-8EAA-D040-2D11215F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5702FE-2D83-26A3-6E63-C3727AB0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5000786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020273-C987-BA91-0951-F24FCE26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3D4006-64F7-88FB-2AE4-131EB775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045889-7510-A2E3-D9FC-C6898897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4281648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6C475D-E8E3-09D6-93F6-E02E3478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5000786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A88BAF-94E8-FCC4-B1E1-3D5E38E4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53DB6E5-CEA2-478A-2132-F2C69E68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1191E6-0E81-D1F8-6707-E95DA77C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37FA36-6203-F644-D0EE-9E45BF40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6344A9-13D9-D8B5-29A4-221B638C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5000786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82D46D-0A56-852E-E9D0-E27FBA62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E5105E-7C44-D057-B5F6-624FC62D5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26101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CF0E38-DDA3-B17A-7A37-7DD89C41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565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4FB6A-47D8-D602-9C1A-0CB6F03F3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D06A0D9-9AB0-F9BE-4FA9-B59727DD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F02202-7DED-A32D-DD2D-D9F65FA6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98014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8048138-1134-189D-5818-E3A82E18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565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4C5FB7-2B33-755E-C96B-64A7533F4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89DA61-4A0C-9C8A-28C0-5C10DE97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26101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59224E-6B38-FE97-DD8D-652A8912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98014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315E9CB-6F8D-65F4-646E-C23C3933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D79E729-ADE6-FE7E-480B-7325E3DA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065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6DEF0B-D4D9-4416-725E-42DEB434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A682B3D-4989-F4EA-00F5-40DE80A6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399B61-21C1-F0C6-86EA-5036AEA1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5769FB0-5767-2DC4-69DC-5D05957A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04DC34B-9F0D-DAB2-3FF8-478C78EC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26101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F164C57-4B2C-EC30-3634-84E31113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980148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532053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A full ten frame represents 1 whole.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fractions are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123CB9-68E4-E428-24CA-E7C8DECFA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A486-F107-1D0F-114D-E220456F6B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124234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0C0E9F-9F97-63E7-E7A2-60B68F96B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5A57E9-E19D-DA2B-254C-E62962CDC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124234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03C1AD-F186-C419-4AAB-0116B2C462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001F59-3D17-6044-569F-C28AAAE47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843372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00EF45-B5E9-E525-0F2B-40461A1A6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434565F-79C3-BDE2-5463-DA1998451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843372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5401E9-C36F-3EFB-1277-754D4F9DCD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124234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49E0F-0AD1-CE02-65A1-31152E11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843372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8E1F9E4-806D-BD96-61A3-229A5E78B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6D5255-B92C-6444-C2EC-247E9151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3447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E01FBBF-0294-9D4D-A21D-F3E37F4A37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2085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7252103-9C4C-CCE3-965E-519E6B661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2810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FFD1687-BAF6-5088-33FE-F771AA7C8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E795F40-3B36-56B1-C65B-010A58F45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1947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43300F5-9EC7-3DC2-76EC-C480B6EC3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843372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2FFA777-55C2-574F-1255-1A0FF9B5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672" y="212423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52983B7-08BC-9E5F-66C7-0360B568E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124234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AD728246-9500-8ADA-9A01-52167082E3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397" y="2843372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2278062" y="5848509"/>
                <a:ext cx="741589" cy="78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8062" y="5848509"/>
                <a:ext cx="741589" cy="789768"/>
              </a:xfrm>
              <a:prstGeom prst="rect">
                <a:avLst/>
              </a:prstGeom>
              <a:blipFill>
                <a:blip r:embed="rId3"/>
                <a:stretch>
                  <a:fillRect b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18EF2A7C-332B-0E23-E0A4-AA98D6021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250F12-609F-FE45-1E69-77E8AA8FC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4302286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FAE7833-6E1F-30BE-932F-464B3DD73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07D5F7B-8E5A-E30A-59E8-ACF7C2884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59" y="4302286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C00CD6F-B2C5-6BD9-5607-4F8BCB5A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49DA8B-751C-9950-2FC8-FF9DF8857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5021424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CE771E4-8BDF-46AF-1601-E372D1F5D5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17C811E-E387-3111-0BDC-88C174744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9559" y="5021424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2A90F94-5E61-D771-A762-6856A301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284" y="4302286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713B6B5-3B9F-ED4C-4B29-E9D56F3F7C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0284" y="5021424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F832BE19-9C57-8A7F-C524-835CC00941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43022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A558693F-98AF-C4E1-F624-4F8925FCF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72" y="502142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BCF6F9B-E1E2-B3C6-0C0B-5A6A79E43F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9697" y="5021424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8E2B2E-6363-C7BA-67F8-C0A31C58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8834" y="43022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4505E0B-C35C-767A-BC68-BFBDBD7C9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ABD7105-21BE-6C8E-E47D-A6376DC20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4281648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E9C14BB-DC30-EB40-C01F-E2F0571D0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27EAE34-2945-34CF-41E4-8070BA24D6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4281648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B85713-E561-8EAA-D040-2D11215F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35702FE-2D83-26A3-6E63-C3727AB00E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5000786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2020273-C987-BA91-0951-F24FCE263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3D4006-64F7-88FB-2AE4-131EB7753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5000786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A045889-7510-A2E3-D9FC-C68988977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4281648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96C475D-E8E3-09D6-93F6-E02E34781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5000786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A88BAF-94E8-FCC4-B1E1-3D5E38E4E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450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53DB6E5-CEA2-478A-2132-F2C69E68EC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175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5B1191E6-0E81-D1F8-6707-E95DA77C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312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FA37FA36-6203-F644-D0EE-9E45BF4063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2037" y="5000786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46344A9-13D9-D8B5-29A4-221B638CB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2762" y="5000786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F82D46D-0A56-852E-E9D0-E27FBA62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5E5105E-7C44-D057-B5F6-624FC62D5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261010"/>
            <a:ext cx="719137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8CF0E38-DDA3-B17A-7A37-7DD89C418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565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4FB6A-47D8-D602-9C1A-0CB6F03F3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261010"/>
            <a:ext cx="720725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D06A0D9-9AB0-F9BE-4FA9-B59727DDE7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2F02202-7DED-A32D-DD2D-D9F65FA63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980148"/>
            <a:ext cx="719137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8048138-1134-189D-5818-E3A82E183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41565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F4C5FB7-2B33-755E-C96B-64A7533F4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980148"/>
            <a:ext cx="720725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F89DA61-4A0C-9C8A-28C0-5C10DE97A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261010"/>
            <a:ext cx="719138" cy="71913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DC59224E-6B38-FE97-DD8D-652A8912F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980148"/>
            <a:ext cx="719138" cy="72072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  <a:ea typeface="+mn-ea"/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315E9CB-6F8D-65F4-646E-C23C39333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D79E729-ADE6-FE7E-480B-7325E3DA98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3065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06DEF0B-D4D9-4416-725E-42DEB4342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1703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A682B3D-4989-F4EA-00F5-40DE80A6C5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22428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FA399B61-21C1-F0C6-86EA-5036AEA175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980148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5769FB0-5767-2DC4-69DC-5D05957A9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2290" y="4261010"/>
            <a:ext cx="698500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F04DC34B-9F0D-DAB2-3FF8-478C78EC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261010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F164C57-4B2C-EC30-3634-84E311132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015" y="4980148"/>
            <a:ext cx="696913" cy="698500"/>
          </a:xfrm>
          <a:prstGeom prst="ellipse">
            <a:avLst/>
          </a:prstGeom>
          <a:solidFill>
            <a:srgbClr val="FF3860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35B95E-4835-BD2F-B6CF-F5C347EE5660}"/>
                  </a:ext>
                </a:extLst>
              </p:cNvPr>
              <p:cNvSpPr txBox="1"/>
              <p:nvPr/>
            </p:nvSpPr>
            <p:spPr>
              <a:xfrm>
                <a:off x="6092937" y="5807848"/>
                <a:ext cx="741589" cy="7988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35B95E-4835-BD2F-B6CF-F5C347EE5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937" y="5807848"/>
                <a:ext cx="741589" cy="798873"/>
              </a:xfrm>
              <a:prstGeom prst="rect">
                <a:avLst/>
              </a:prstGeom>
              <a:blipFill>
                <a:blip r:embed="rId4"/>
                <a:stretch>
                  <a:fillRect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4D8437-A8F4-BDF1-BA7A-8CC88DF5BBC1}"/>
                  </a:ext>
                </a:extLst>
              </p:cNvPr>
              <p:cNvSpPr txBox="1"/>
              <p:nvPr/>
            </p:nvSpPr>
            <p:spPr>
              <a:xfrm>
                <a:off x="9619013" y="5803538"/>
                <a:ext cx="741589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3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A4D8437-A8F4-BDF1-BA7A-8CC88DF5B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9013" y="5803538"/>
                <a:ext cx="741589" cy="791820"/>
              </a:xfrm>
              <a:prstGeom prst="rect">
                <a:avLst/>
              </a:prstGeom>
              <a:blipFill>
                <a:blip r:embed="rId5"/>
                <a:stretch>
                  <a:fillRect l="-1667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69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5" grpId="0"/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56813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4487017" y="2873582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017" y="2873582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508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6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3097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1AD694-FA74-5C20-563E-F38D614ED5AE}"/>
              </a:ext>
            </a:extLst>
          </p:cNvPr>
          <p:cNvGrpSpPr/>
          <p:nvPr/>
        </p:nvGrpSpPr>
        <p:grpSpPr>
          <a:xfrm>
            <a:off x="3667290" y="2709000"/>
            <a:ext cx="1414545" cy="1440000"/>
            <a:chOff x="838200" y="2709000"/>
            <a:chExt cx="1414545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0A7531-7095-47AA-17E9-89398E9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6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33FAE-EE74-852D-E264-25286CBD2BDF}"/>
              </a:ext>
            </a:extLst>
          </p:cNvPr>
          <p:cNvGrpSpPr/>
          <p:nvPr/>
        </p:nvGrpSpPr>
        <p:grpSpPr>
          <a:xfrm>
            <a:off x="5081835" y="2709000"/>
            <a:ext cx="1414545" cy="1440000"/>
            <a:chOff x="838200" y="2709000"/>
            <a:chExt cx="1414545" cy="14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EDE3D-9B5A-7803-DAA8-35E591B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10870" r="-2391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224D3-E8BC-0540-A4B8-B49B5B798D23}"/>
              </a:ext>
            </a:extLst>
          </p:cNvPr>
          <p:cNvGrpSpPr/>
          <p:nvPr/>
        </p:nvGrpSpPr>
        <p:grpSpPr>
          <a:xfrm>
            <a:off x="6496380" y="2709000"/>
            <a:ext cx="1414545" cy="1440000"/>
            <a:chOff x="838200" y="2709000"/>
            <a:chExt cx="1414545" cy="144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A7589C-6CA4-973E-95F0-620999A8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7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E972DE-018C-7B26-B892-481FD4823854}"/>
              </a:ext>
            </a:extLst>
          </p:cNvPr>
          <p:cNvGrpSpPr/>
          <p:nvPr/>
        </p:nvGrpSpPr>
        <p:grpSpPr>
          <a:xfrm>
            <a:off x="7910925" y="2709000"/>
            <a:ext cx="1414545" cy="1440000"/>
            <a:chOff x="838200" y="2709000"/>
            <a:chExt cx="1414545" cy="14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B4E6C6-1128-DE5E-7184-AA1B4784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34D9555-994A-EF4C-CBFA-20EA955EDBC3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34D9555-994A-EF4C-CBFA-20EA955ED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8511" r="-23404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10228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918645" y="4552868"/>
                <a:ext cx="741589" cy="9666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5" y="4552868"/>
                <a:ext cx="741589" cy="966675"/>
              </a:xfrm>
              <a:prstGeom prst="rect">
                <a:avLst/>
              </a:prstGeom>
              <a:blipFill>
                <a:blip r:embed="rId3"/>
                <a:stretch>
                  <a:fillRect l="-5085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6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1AD694-FA74-5C20-563E-F38D614ED5AE}"/>
              </a:ext>
            </a:extLst>
          </p:cNvPr>
          <p:cNvGrpSpPr/>
          <p:nvPr/>
        </p:nvGrpSpPr>
        <p:grpSpPr>
          <a:xfrm>
            <a:off x="3667290" y="2709000"/>
            <a:ext cx="1414545" cy="1440000"/>
            <a:chOff x="838200" y="2709000"/>
            <a:chExt cx="1414545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0A7531-7095-47AA-17E9-89398E9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7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33FAE-EE74-852D-E264-25286CBD2BDF}"/>
              </a:ext>
            </a:extLst>
          </p:cNvPr>
          <p:cNvGrpSpPr/>
          <p:nvPr/>
        </p:nvGrpSpPr>
        <p:grpSpPr>
          <a:xfrm>
            <a:off x="5081835" y="2709000"/>
            <a:ext cx="1414545" cy="1440000"/>
            <a:chOff x="838200" y="2709000"/>
            <a:chExt cx="1414545" cy="14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EDE3D-9B5A-7803-DAA8-35E591B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10870" r="-2391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224D3-E8BC-0540-A4B8-B49B5B798D23}"/>
              </a:ext>
            </a:extLst>
          </p:cNvPr>
          <p:cNvGrpSpPr/>
          <p:nvPr/>
        </p:nvGrpSpPr>
        <p:grpSpPr>
          <a:xfrm>
            <a:off x="6496380" y="2709000"/>
            <a:ext cx="1414545" cy="1440000"/>
            <a:chOff x="838200" y="2709000"/>
            <a:chExt cx="1414545" cy="144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A7589C-6CA4-973E-95F0-620999A8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8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E972DE-018C-7B26-B892-481FD4823854}"/>
              </a:ext>
            </a:extLst>
          </p:cNvPr>
          <p:cNvGrpSpPr/>
          <p:nvPr/>
        </p:nvGrpSpPr>
        <p:grpSpPr>
          <a:xfrm>
            <a:off x="7910925" y="2709000"/>
            <a:ext cx="1414545" cy="1440000"/>
            <a:chOff x="838200" y="2709000"/>
            <a:chExt cx="1414545" cy="1440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B4E6C6-1128-DE5E-7184-AA1B47845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34D9555-994A-EF4C-CBFA-20EA955EDBC3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34D9555-994A-EF4C-CBFA-20EA955EDB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8511" r="-23404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96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1AD694-FA74-5C20-563E-F38D614ED5AE}"/>
              </a:ext>
            </a:extLst>
          </p:cNvPr>
          <p:cNvGrpSpPr/>
          <p:nvPr/>
        </p:nvGrpSpPr>
        <p:grpSpPr>
          <a:xfrm>
            <a:off x="3667290" y="2709000"/>
            <a:ext cx="1414545" cy="1440000"/>
            <a:chOff x="838200" y="2709000"/>
            <a:chExt cx="1414545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0A7531-7095-47AA-17E9-89398E9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6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33FAE-EE74-852D-E264-25286CBD2BDF}"/>
              </a:ext>
            </a:extLst>
          </p:cNvPr>
          <p:cNvGrpSpPr/>
          <p:nvPr/>
        </p:nvGrpSpPr>
        <p:grpSpPr>
          <a:xfrm>
            <a:off x="5081835" y="2709000"/>
            <a:ext cx="1414545" cy="1440000"/>
            <a:chOff x="838200" y="2709000"/>
            <a:chExt cx="1414545" cy="14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EDE3D-9B5A-7803-DAA8-35E591B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4"/>
                  <a:stretch>
                    <a:fillRect l="-10870" r="-2391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224D3-E8BC-0540-A4B8-B49B5B798D23}"/>
              </a:ext>
            </a:extLst>
          </p:cNvPr>
          <p:cNvGrpSpPr/>
          <p:nvPr/>
        </p:nvGrpSpPr>
        <p:grpSpPr>
          <a:xfrm>
            <a:off x="6496380" y="2709000"/>
            <a:ext cx="1414545" cy="1440000"/>
            <a:chOff x="838200" y="2709000"/>
            <a:chExt cx="1414545" cy="144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A7589C-6CA4-973E-95F0-620999A8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7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0415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171"/>
                <a:ext cx="1069812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None/>
                </a:pPr>
                <a:r>
                  <a:rPr lang="en-GB" sz="2200" dirty="0">
                    <a:cs typeface="Calibri" panose="020F0502020204030204" pitchFamily="34" charset="0"/>
                  </a:rPr>
                  <a:t>True or false? If each hundred square represents 1 whole, both squares have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/>
                  <a:t> shaded.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171"/>
                <a:ext cx="10698126" cy="4351338"/>
              </a:xfrm>
              <a:blipFill>
                <a:blip r:embed="rId3"/>
                <a:stretch>
                  <a:fillRect l="-1186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328B90-4289-423D-DFAD-317FF6B00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86952"/>
              </p:ext>
            </p:extLst>
          </p:nvPr>
        </p:nvGraphicFramePr>
        <p:xfrm>
          <a:off x="1092886" y="2835275"/>
          <a:ext cx="36644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47">
                  <a:extLst>
                    <a:ext uri="{9D8B030D-6E8A-4147-A177-3AD203B41FA5}">
                      <a16:colId xmlns:a16="http://schemas.microsoft.com/office/drawing/2014/main" val="26780320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678871692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06950738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437963075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572999370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78702789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85464678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738684859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225623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311303019"/>
                    </a:ext>
                  </a:extLst>
                </a:gridCol>
              </a:tblGrid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3571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22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248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747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559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951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53862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9298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51318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038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8B5016-6C63-8FD8-1104-C570FED3B1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733922"/>
              </p:ext>
            </p:extLst>
          </p:nvPr>
        </p:nvGraphicFramePr>
        <p:xfrm>
          <a:off x="7188886" y="2835275"/>
          <a:ext cx="36644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47">
                  <a:extLst>
                    <a:ext uri="{9D8B030D-6E8A-4147-A177-3AD203B41FA5}">
                      <a16:colId xmlns:a16="http://schemas.microsoft.com/office/drawing/2014/main" val="26780320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678871692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06950738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437963075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572999370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78702789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85464678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738684859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225623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311303019"/>
                    </a:ext>
                  </a:extLst>
                </a:gridCol>
              </a:tblGrid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3571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22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248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747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559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951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53862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9298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51318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0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322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is shown?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918645" y="4552868"/>
                <a:ext cx="741589" cy="9754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45" y="4552868"/>
                <a:ext cx="741589" cy="975460"/>
              </a:xfrm>
              <a:prstGeom prst="rect">
                <a:avLst/>
              </a:prstGeom>
              <a:blipFill>
                <a:blip r:embed="rId3"/>
                <a:stretch>
                  <a:fillRect l="-5085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838200" y="2709000"/>
            <a:ext cx="1414545" cy="1440000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11111" r="-2666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80633E6-0DB3-168A-2347-75CCB03B8A62}"/>
              </a:ext>
            </a:extLst>
          </p:cNvPr>
          <p:cNvGrpSpPr/>
          <p:nvPr/>
        </p:nvGrpSpPr>
        <p:grpSpPr>
          <a:xfrm>
            <a:off x="2252745" y="2709000"/>
            <a:ext cx="1414545" cy="1440000"/>
            <a:chOff x="838200" y="2709000"/>
            <a:chExt cx="1414545" cy="144000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5ADFD77-2545-6B8D-232C-1F053F235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C834335-F25E-8033-6498-77DED1F42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6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E1AD694-FA74-5C20-563E-F38D614ED5AE}"/>
              </a:ext>
            </a:extLst>
          </p:cNvPr>
          <p:cNvGrpSpPr/>
          <p:nvPr/>
        </p:nvGrpSpPr>
        <p:grpSpPr>
          <a:xfrm>
            <a:off x="3667290" y="2709000"/>
            <a:ext cx="1414545" cy="1440000"/>
            <a:chOff x="838200" y="2709000"/>
            <a:chExt cx="1414545" cy="1440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0A7531-7095-47AA-17E9-89398E932D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6068B64-64E7-D86D-1280-A69F564162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7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B33FAE-EE74-852D-E264-25286CBD2BDF}"/>
              </a:ext>
            </a:extLst>
          </p:cNvPr>
          <p:cNvGrpSpPr/>
          <p:nvPr/>
        </p:nvGrpSpPr>
        <p:grpSpPr>
          <a:xfrm>
            <a:off x="5081835" y="2709000"/>
            <a:ext cx="1414545" cy="1440000"/>
            <a:chOff x="838200" y="2709000"/>
            <a:chExt cx="1414545" cy="144000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EDE3D-9B5A-7803-DAA8-35E591B4B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8AEA8C4-F331-B6BC-E1AC-2B9FD934F6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5"/>
                  <a:stretch>
                    <a:fillRect l="-10870" r="-23913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2224D3-E8BC-0540-A4B8-B49B5B798D23}"/>
              </a:ext>
            </a:extLst>
          </p:cNvPr>
          <p:cNvGrpSpPr/>
          <p:nvPr/>
        </p:nvGrpSpPr>
        <p:grpSpPr>
          <a:xfrm>
            <a:off x="6496380" y="2709000"/>
            <a:ext cx="1414545" cy="1440000"/>
            <a:chOff x="838200" y="2709000"/>
            <a:chExt cx="1414545" cy="1440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AA7589C-6CA4-973E-95F0-620999A88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/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sz="32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sz="3200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1712D9A-3D52-A6EC-97DF-978A0BD6DF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282" y="2822734"/>
                  <a:ext cx="571500" cy="1017523"/>
                </a:xfrm>
                <a:prstGeom prst="rect">
                  <a:avLst/>
                </a:prstGeom>
                <a:blipFill>
                  <a:blip r:embed="rId8"/>
                  <a:stretch>
                    <a:fillRect l="-8696" r="-26087" b="-74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9798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fractions are shown?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1)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2) 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3)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1451986" y="2707970"/>
            <a:ext cx="800760" cy="827616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898EE-36C9-F44E-4BAA-530B25E6619D}"/>
              </a:ext>
            </a:extLst>
          </p:cNvPr>
          <p:cNvGrpSpPr/>
          <p:nvPr/>
        </p:nvGrpSpPr>
        <p:grpSpPr>
          <a:xfrm>
            <a:off x="2252746" y="2723477"/>
            <a:ext cx="800760" cy="827616"/>
            <a:chOff x="838200" y="2709000"/>
            <a:chExt cx="1414545" cy="144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768741-50FA-3036-7421-A023883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E92CE1-FD50-1A08-7782-12FB9C1B8C25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E92CE1-FD50-1A08-7782-12FB9C1B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A299D7-9A04-DFC8-B050-ED6C9D245897}"/>
              </a:ext>
            </a:extLst>
          </p:cNvPr>
          <p:cNvGrpSpPr/>
          <p:nvPr/>
        </p:nvGrpSpPr>
        <p:grpSpPr>
          <a:xfrm>
            <a:off x="3057561" y="2723477"/>
            <a:ext cx="800760" cy="827616"/>
            <a:chOff x="838200" y="2709000"/>
            <a:chExt cx="1414545" cy="1440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C7A7D4-4972-555D-5E4D-10E4BAD6B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9250A5A-5EA7-149D-8322-45B69C4CC256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9250A5A-5EA7-149D-8322-45B69C4CC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55227A-FD67-F86C-CD71-56211F22D906}"/>
              </a:ext>
            </a:extLst>
          </p:cNvPr>
          <p:cNvGrpSpPr/>
          <p:nvPr/>
        </p:nvGrpSpPr>
        <p:grpSpPr>
          <a:xfrm>
            <a:off x="3862376" y="2722601"/>
            <a:ext cx="800760" cy="827616"/>
            <a:chOff x="838200" y="2709000"/>
            <a:chExt cx="1414545" cy="1440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2FFDBBE-EDBC-D59D-C37E-06A0B8B02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4344CA-4193-464B-9BDD-A36002C57F17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4344CA-4193-464B-9BDD-A36002C57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7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05B26F-AABE-EC67-16F8-473649AB46BF}"/>
              </a:ext>
            </a:extLst>
          </p:cNvPr>
          <p:cNvGrpSpPr/>
          <p:nvPr/>
        </p:nvGrpSpPr>
        <p:grpSpPr>
          <a:xfrm>
            <a:off x="4663136" y="2738108"/>
            <a:ext cx="800760" cy="827616"/>
            <a:chOff x="838200" y="2709000"/>
            <a:chExt cx="1414545" cy="1440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AC8A9A-94E2-2C46-6ACC-9B26BF5B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DE4CD99-8A10-77D7-3618-AC1588448AE2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DE4CD99-8A10-77D7-3618-AC1588448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8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073FCF-2586-056B-7DFB-1584D831DF0F}"/>
              </a:ext>
            </a:extLst>
          </p:cNvPr>
          <p:cNvGrpSpPr/>
          <p:nvPr/>
        </p:nvGrpSpPr>
        <p:grpSpPr>
          <a:xfrm>
            <a:off x="5467951" y="2738108"/>
            <a:ext cx="800760" cy="827616"/>
            <a:chOff x="838200" y="2709000"/>
            <a:chExt cx="1414545" cy="1440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D452840-A775-32C3-290E-F128814BA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A25E73-7D62-7840-AA3D-11E8F366EC84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A25E73-7D62-7840-AA3D-11E8F366E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9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6C6D4A-3137-FCF9-3C1D-338C615C3178}"/>
              </a:ext>
            </a:extLst>
          </p:cNvPr>
          <p:cNvGrpSpPr/>
          <p:nvPr/>
        </p:nvGrpSpPr>
        <p:grpSpPr>
          <a:xfrm>
            <a:off x="6272804" y="2745490"/>
            <a:ext cx="800760" cy="827616"/>
            <a:chOff x="838200" y="2709000"/>
            <a:chExt cx="1414545" cy="144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39DDD77-3511-904D-2D14-C7FC73C6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1DECA0-C8BC-03FA-66A1-0591E21B1178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1DECA0-C8BC-03FA-66A1-0591E21B1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0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DEBC2-2214-C773-8D48-CD54DE53A007}"/>
              </a:ext>
            </a:extLst>
          </p:cNvPr>
          <p:cNvGrpSpPr/>
          <p:nvPr/>
        </p:nvGrpSpPr>
        <p:grpSpPr>
          <a:xfrm>
            <a:off x="7073564" y="2760997"/>
            <a:ext cx="800760" cy="827616"/>
            <a:chOff x="838200" y="2709000"/>
            <a:chExt cx="1414545" cy="1440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8D1C23C-4D0C-2095-7FC2-CAE9E244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D71EAB-8703-501D-D75F-E7C5292871BA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D71EAB-8703-501D-D75F-E7C529287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1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D64590-CC22-1CCB-C944-30E77D3D3613}"/>
              </a:ext>
            </a:extLst>
          </p:cNvPr>
          <p:cNvGrpSpPr/>
          <p:nvPr/>
        </p:nvGrpSpPr>
        <p:grpSpPr>
          <a:xfrm>
            <a:off x="7878379" y="2760997"/>
            <a:ext cx="800760" cy="827616"/>
            <a:chOff x="838200" y="2709000"/>
            <a:chExt cx="1414545" cy="144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7B9B5B4-600F-50CD-B40C-4B19B18B1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32683C-0D84-0029-6810-90F599CE341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32683C-0D84-0029-6810-90F599CE3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A4EAE3D-2BA6-9641-7E52-7CB0DE430024}"/>
              </a:ext>
            </a:extLst>
          </p:cNvPr>
          <p:cNvGrpSpPr/>
          <p:nvPr/>
        </p:nvGrpSpPr>
        <p:grpSpPr>
          <a:xfrm>
            <a:off x="8683194" y="2766005"/>
            <a:ext cx="800760" cy="827616"/>
            <a:chOff x="838200" y="2709000"/>
            <a:chExt cx="1414545" cy="144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08DECF7-44BA-892A-46C2-591276E8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F410E81-9A99-D942-1ED7-95B2E746AC6E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F410E81-9A99-D942-1ED7-95B2E746A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2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F0982F-6DEC-B7DD-64E0-5A7404F680DE}"/>
              </a:ext>
            </a:extLst>
          </p:cNvPr>
          <p:cNvGrpSpPr/>
          <p:nvPr/>
        </p:nvGrpSpPr>
        <p:grpSpPr>
          <a:xfrm>
            <a:off x="1451986" y="3902332"/>
            <a:ext cx="800760" cy="827616"/>
            <a:chOff x="838200" y="2709000"/>
            <a:chExt cx="1414545" cy="144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CB252CD-0AC7-1DA1-4799-C39D1E32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3639B92-9293-EFDB-9FEF-52606D9E3374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3639B92-9293-EFDB-9FEF-52606D9E3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87F3D7-645E-C380-3E8C-A321CAE838B6}"/>
              </a:ext>
            </a:extLst>
          </p:cNvPr>
          <p:cNvGrpSpPr/>
          <p:nvPr/>
        </p:nvGrpSpPr>
        <p:grpSpPr>
          <a:xfrm>
            <a:off x="1447893" y="5147986"/>
            <a:ext cx="800760" cy="827616"/>
            <a:chOff x="838200" y="2709000"/>
            <a:chExt cx="1414545" cy="14400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BE4D2FC-CF22-DA1B-4F94-4E61F36E1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C44A453-BEA5-9CC5-D829-2224D6317AC8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C44A453-BEA5-9CC5-D829-2224D6317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1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2F6401-EB5B-C1DE-4A9E-862CE87A803E}"/>
              </a:ext>
            </a:extLst>
          </p:cNvPr>
          <p:cNvGrpSpPr/>
          <p:nvPr/>
        </p:nvGrpSpPr>
        <p:grpSpPr>
          <a:xfrm>
            <a:off x="2248653" y="5163493"/>
            <a:ext cx="800760" cy="827616"/>
            <a:chOff x="838200" y="2709000"/>
            <a:chExt cx="1414545" cy="1440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3FC8341-8E8A-09AA-18B6-0FB4CF38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B5F186-690C-3252-E048-505F0DFB14E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B5F186-690C-3252-E048-505F0DFB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016083-B272-73FF-3345-C3E09A23B7B3}"/>
              </a:ext>
            </a:extLst>
          </p:cNvPr>
          <p:cNvGrpSpPr/>
          <p:nvPr/>
        </p:nvGrpSpPr>
        <p:grpSpPr>
          <a:xfrm>
            <a:off x="3053468" y="5163493"/>
            <a:ext cx="800760" cy="827616"/>
            <a:chOff x="838200" y="2709000"/>
            <a:chExt cx="1414545" cy="1440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2C094E2-65B7-AD52-46F7-07778A2E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D103041-E71C-FCE2-76CA-5A3C08CA903B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D103041-E71C-FCE2-76CA-5A3C08CA9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2EB5CC-BB57-ECEA-BC90-BD5F75BCD4FD}"/>
              </a:ext>
            </a:extLst>
          </p:cNvPr>
          <p:cNvGrpSpPr/>
          <p:nvPr/>
        </p:nvGrpSpPr>
        <p:grpSpPr>
          <a:xfrm>
            <a:off x="3858283" y="5162617"/>
            <a:ext cx="800760" cy="827616"/>
            <a:chOff x="838200" y="2709000"/>
            <a:chExt cx="1414545" cy="144000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384540-82D7-6BB4-7EE2-B738C748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2C6AB9A-BAD1-175B-801B-CDCD98D023C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2C6AB9A-BAD1-175B-801B-CDCD98D02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6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7EED33-6571-CEB7-F321-B56191D561E0}"/>
              </a:ext>
            </a:extLst>
          </p:cNvPr>
          <p:cNvGrpSpPr/>
          <p:nvPr/>
        </p:nvGrpSpPr>
        <p:grpSpPr>
          <a:xfrm>
            <a:off x="4659043" y="5178124"/>
            <a:ext cx="800760" cy="827616"/>
            <a:chOff x="838200" y="2709000"/>
            <a:chExt cx="1414545" cy="144000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0F779C0-3F65-A598-4D55-1DD4BCD93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3F035CC-4D2A-155C-0463-8CD1FF5B29DE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3F035CC-4D2A-155C-0463-8CD1FF5B2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7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FB3C0E-7EBA-2D0A-BCD3-4E2FFB7385DE}"/>
              </a:ext>
            </a:extLst>
          </p:cNvPr>
          <p:cNvGrpSpPr/>
          <p:nvPr/>
        </p:nvGrpSpPr>
        <p:grpSpPr>
          <a:xfrm>
            <a:off x="5463858" y="5178124"/>
            <a:ext cx="800760" cy="827616"/>
            <a:chOff x="838200" y="2709000"/>
            <a:chExt cx="1414545" cy="144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CC8E56B-C6C2-029A-FDB3-DD42F16C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71C1237-13A9-428B-9CA8-03E16CF0FF05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71C1237-13A9-428B-9CA8-03E16CF0F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8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5F995F8-2AB1-2FC6-F508-B38699966B85}"/>
              </a:ext>
            </a:extLst>
          </p:cNvPr>
          <p:cNvGrpSpPr/>
          <p:nvPr/>
        </p:nvGrpSpPr>
        <p:grpSpPr>
          <a:xfrm>
            <a:off x="6268711" y="5185506"/>
            <a:ext cx="800760" cy="827616"/>
            <a:chOff x="838200" y="2709000"/>
            <a:chExt cx="1414545" cy="144000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482CC5B-867D-C55F-928B-71966138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C536358-7329-0DCE-6392-348738D0C731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C536358-7329-0DCE-6392-348738D0C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8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474925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fractions are shown?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1)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2) </a:t>
            </a: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3) 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/>
              <p:nvPr/>
            </p:nvSpPr>
            <p:spPr>
              <a:xfrm>
                <a:off x="9652274" y="2600332"/>
                <a:ext cx="741589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D57B35-7A5B-8BEF-C711-0C101233A8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274" y="2600332"/>
                <a:ext cx="741589" cy="965392"/>
              </a:xfrm>
              <a:prstGeom prst="rect">
                <a:avLst/>
              </a:prstGeom>
              <a:blipFill>
                <a:blip r:embed="rId3"/>
                <a:stretch>
                  <a:fillRect l="-3333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8C6B524D-4459-A8A2-9B4C-929FFDA64F4D}"/>
              </a:ext>
            </a:extLst>
          </p:cNvPr>
          <p:cNvGrpSpPr/>
          <p:nvPr/>
        </p:nvGrpSpPr>
        <p:grpSpPr>
          <a:xfrm>
            <a:off x="1451986" y="2707970"/>
            <a:ext cx="800760" cy="827616"/>
            <a:chOff x="838200" y="2709000"/>
            <a:chExt cx="1414545" cy="1440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BF12433-134E-293D-2BE6-FAB2070779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E55E5DA-6C13-AD83-D1A3-976E9CB872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B898EE-36C9-F44E-4BAA-530B25E6619D}"/>
              </a:ext>
            </a:extLst>
          </p:cNvPr>
          <p:cNvGrpSpPr/>
          <p:nvPr/>
        </p:nvGrpSpPr>
        <p:grpSpPr>
          <a:xfrm>
            <a:off x="2252746" y="2723477"/>
            <a:ext cx="800760" cy="827616"/>
            <a:chOff x="838200" y="2709000"/>
            <a:chExt cx="1414545" cy="144000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9768741-50FA-3036-7421-A0238838FB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E92CE1-FD50-1A08-7782-12FB9C1B8C25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FE92CE1-FD50-1A08-7782-12FB9C1B8C2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DA299D7-9A04-DFC8-B050-ED6C9D245897}"/>
              </a:ext>
            </a:extLst>
          </p:cNvPr>
          <p:cNvGrpSpPr/>
          <p:nvPr/>
        </p:nvGrpSpPr>
        <p:grpSpPr>
          <a:xfrm>
            <a:off x="3057561" y="2723477"/>
            <a:ext cx="800760" cy="827616"/>
            <a:chOff x="838200" y="2709000"/>
            <a:chExt cx="1414545" cy="144000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50C7A7D4-4972-555D-5E4D-10E4BAD6B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9250A5A-5EA7-149D-8322-45B69C4CC256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9250A5A-5EA7-149D-8322-45B69C4CC25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7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A55227A-FD67-F86C-CD71-56211F22D906}"/>
              </a:ext>
            </a:extLst>
          </p:cNvPr>
          <p:cNvGrpSpPr/>
          <p:nvPr/>
        </p:nvGrpSpPr>
        <p:grpSpPr>
          <a:xfrm>
            <a:off x="3862376" y="2722601"/>
            <a:ext cx="800760" cy="827616"/>
            <a:chOff x="838200" y="2709000"/>
            <a:chExt cx="1414545" cy="144000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2FFDBBE-EDBC-D59D-C37E-06A0B8B02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4344CA-4193-464B-9BDD-A36002C57F17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94344CA-4193-464B-9BDD-A36002C57F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8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F05B26F-AABE-EC67-16F8-473649AB46BF}"/>
              </a:ext>
            </a:extLst>
          </p:cNvPr>
          <p:cNvGrpSpPr/>
          <p:nvPr/>
        </p:nvGrpSpPr>
        <p:grpSpPr>
          <a:xfrm>
            <a:off x="4663136" y="2738108"/>
            <a:ext cx="800760" cy="827616"/>
            <a:chOff x="838200" y="2709000"/>
            <a:chExt cx="1414545" cy="1440000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82AC8A9A-94E2-2C46-6ACC-9B26BF5B5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DE4CD99-8A10-77D7-3618-AC1588448AE2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DE4CD99-8A10-77D7-3618-AC1588448A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9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A073FCF-2586-056B-7DFB-1584D831DF0F}"/>
              </a:ext>
            </a:extLst>
          </p:cNvPr>
          <p:cNvGrpSpPr/>
          <p:nvPr/>
        </p:nvGrpSpPr>
        <p:grpSpPr>
          <a:xfrm>
            <a:off x="5467951" y="2738108"/>
            <a:ext cx="800760" cy="827616"/>
            <a:chOff x="838200" y="2709000"/>
            <a:chExt cx="1414545" cy="1440000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CD452840-A775-32C3-290E-F128814BA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A25E73-7D62-7840-AA3D-11E8F366EC84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60A25E73-7D62-7840-AA3D-11E8F366EC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0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16C6D4A-3137-FCF9-3C1D-338C615C3178}"/>
              </a:ext>
            </a:extLst>
          </p:cNvPr>
          <p:cNvGrpSpPr/>
          <p:nvPr/>
        </p:nvGrpSpPr>
        <p:grpSpPr>
          <a:xfrm>
            <a:off x="6272804" y="2745490"/>
            <a:ext cx="800760" cy="827616"/>
            <a:chOff x="838200" y="2709000"/>
            <a:chExt cx="1414545" cy="144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B39DDD77-3511-904D-2D14-C7FC73C63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1DECA0-C8BC-03FA-66A1-0591E21B1178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D01DECA0-C8BC-03FA-66A1-0591E21B117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1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63DEBC2-2214-C773-8D48-CD54DE53A007}"/>
              </a:ext>
            </a:extLst>
          </p:cNvPr>
          <p:cNvGrpSpPr/>
          <p:nvPr/>
        </p:nvGrpSpPr>
        <p:grpSpPr>
          <a:xfrm>
            <a:off x="7073564" y="2760997"/>
            <a:ext cx="800760" cy="827616"/>
            <a:chOff x="838200" y="2709000"/>
            <a:chExt cx="1414545" cy="144000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8D1C23C-4D0C-2095-7FC2-CAE9E2440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D71EAB-8703-501D-D75F-E7C5292871BA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D6D71EAB-8703-501D-D75F-E7C5292871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2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6D64590-CC22-1CCB-C944-30E77D3D3613}"/>
              </a:ext>
            </a:extLst>
          </p:cNvPr>
          <p:cNvGrpSpPr/>
          <p:nvPr/>
        </p:nvGrpSpPr>
        <p:grpSpPr>
          <a:xfrm>
            <a:off x="7878379" y="2760997"/>
            <a:ext cx="800760" cy="827616"/>
            <a:chOff x="838200" y="2709000"/>
            <a:chExt cx="1414545" cy="1440000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37B9B5B4-600F-50CD-B40C-4B19B18B1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32683C-0D84-0029-6810-90F599CE341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0832683C-0D84-0029-6810-90F599CE3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A4EAE3D-2BA6-9641-7E52-7CB0DE430024}"/>
              </a:ext>
            </a:extLst>
          </p:cNvPr>
          <p:cNvGrpSpPr/>
          <p:nvPr/>
        </p:nvGrpSpPr>
        <p:grpSpPr>
          <a:xfrm>
            <a:off x="8683194" y="2766005"/>
            <a:ext cx="800760" cy="827616"/>
            <a:chOff x="838200" y="2709000"/>
            <a:chExt cx="1414545" cy="1440000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B08DECF7-44BA-892A-46C2-591276E84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F410E81-9A99-D942-1ED7-95B2E746AC6E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F410E81-9A99-D942-1ED7-95B2E746AC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3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5F0982F-6DEC-B7DD-64E0-5A7404F680DE}"/>
              </a:ext>
            </a:extLst>
          </p:cNvPr>
          <p:cNvGrpSpPr/>
          <p:nvPr/>
        </p:nvGrpSpPr>
        <p:grpSpPr>
          <a:xfrm>
            <a:off x="1451986" y="3902332"/>
            <a:ext cx="800760" cy="827616"/>
            <a:chOff x="838200" y="2709000"/>
            <a:chExt cx="1414545" cy="1440000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1CB252CD-0AC7-1DA1-4799-C39D1E32EB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3639B92-9293-EFDB-9FEF-52606D9E3374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3639B92-9293-EFDB-9FEF-52606D9E33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4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487F3D7-645E-C380-3E8C-A321CAE838B6}"/>
              </a:ext>
            </a:extLst>
          </p:cNvPr>
          <p:cNvGrpSpPr/>
          <p:nvPr/>
        </p:nvGrpSpPr>
        <p:grpSpPr>
          <a:xfrm>
            <a:off x="1447893" y="5147986"/>
            <a:ext cx="800760" cy="827616"/>
            <a:chOff x="838200" y="2709000"/>
            <a:chExt cx="1414545" cy="1440000"/>
          </a:xfrm>
        </p:grpSpPr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BE4D2FC-CF22-DA1B-4F94-4E61F36E1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C44A453-BEA5-9CC5-D829-2224D6317AC8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AC44A453-BEA5-9CC5-D829-2224D6317AC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2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22F6401-EB5B-C1DE-4A9E-862CE87A803E}"/>
              </a:ext>
            </a:extLst>
          </p:cNvPr>
          <p:cNvGrpSpPr/>
          <p:nvPr/>
        </p:nvGrpSpPr>
        <p:grpSpPr>
          <a:xfrm>
            <a:off x="2248653" y="5163493"/>
            <a:ext cx="800760" cy="827616"/>
            <a:chOff x="838200" y="2709000"/>
            <a:chExt cx="1414545" cy="1440000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93FC8341-8E8A-09AA-18B6-0FB4CF3802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B5F186-690C-3252-E048-505F0DFB14E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9BB5F186-690C-3252-E048-505F0DFB14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5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E016083-B272-73FF-3345-C3E09A23B7B3}"/>
              </a:ext>
            </a:extLst>
          </p:cNvPr>
          <p:cNvGrpSpPr/>
          <p:nvPr/>
        </p:nvGrpSpPr>
        <p:grpSpPr>
          <a:xfrm>
            <a:off x="3053468" y="5163493"/>
            <a:ext cx="800760" cy="827616"/>
            <a:chOff x="838200" y="2709000"/>
            <a:chExt cx="1414545" cy="1440000"/>
          </a:xfrm>
        </p:grpSpPr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2C094E2-65B7-AD52-46F7-07778A2E2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D103041-E71C-FCE2-76CA-5A3C08CA903B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D103041-E71C-FCE2-76CA-5A3C08CA90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6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42EB5CC-BB57-ECEA-BC90-BD5F75BCD4FD}"/>
              </a:ext>
            </a:extLst>
          </p:cNvPr>
          <p:cNvGrpSpPr/>
          <p:nvPr/>
        </p:nvGrpSpPr>
        <p:grpSpPr>
          <a:xfrm>
            <a:off x="3858283" y="5162617"/>
            <a:ext cx="800760" cy="827616"/>
            <a:chOff x="838200" y="2709000"/>
            <a:chExt cx="1414545" cy="1440000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384540-82D7-6BB4-7EE2-B738C7486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2C6AB9A-BAD1-175B-801B-CDCD98D023CF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22C6AB9A-BAD1-175B-801B-CDCD98D023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7"/>
                  <a:stretch>
                    <a:fillRect r="-3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7EED33-6571-CEB7-F321-B56191D561E0}"/>
              </a:ext>
            </a:extLst>
          </p:cNvPr>
          <p:cNvGrpSpPr/>
          <p:nvPr/>
        </p:nvGrpSpPr>
        <p:grpSpPr>
          <a:xfrm>
            <a:off x="4659043" y="5178124"/>
            <a:ext cx="800760" cy="827616"/>
            <a:chOff x="838200" y="2709000"/>
            <a:chExt cx="1414545" cy="1440000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50F779C0-3F65-A598-4D55-1DD4BCD93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3F035CC-4D2A-155C-0463-8CD1FF5B29DE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63F035CC-4D2A-155C-0463-8CD1FF5B29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8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6FB3C0E-7EBA-2D0A-BCD3-4E2FFB7385DE}"/>
              </a:ext>
            </a:extLst>
          </p:cNvPr>
          <p:cNvGrpSpPr/>
          <p:nvPr/>
        </p:nvGrpSpPr>
        <p:grpSpPr>
          <a:xfrm>
            <a:off x="5463858" y="5178124"/>
            <a:ext cx="800760" cy="827616"/>
            <a:chOff x="838200" y="2709000"/>
            <a:chExt cx="1414545" cy="1440000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3CC8E56B-C6C2-029A-FDB3-DD42F16C6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71C1237-13A9-428B-9CA8-03E16CF0FF05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D71C1237-13A9-428B-9CA8-03E16CF0FF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9"/>
                  <a:stretch>
                    <a:fillRect r="-3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5F995F8-2AB1-2FC6-F508-B38699966B85}"/>
              </a:ext>
            </a:extLst>
          </p:cNvPr>
          <p:cNvGrpSpPr/>
          <p:nvPr/>
        </p:nvGrpSpPr>
        <p:grpSpPr>
          <a:xfrm>
            <a:off x="6268711" y="5185506"/>
            <a:ext cx="800760" cy="827616"/>
            <a:chOff x="838200" y="2709000"/>
            <a:chExt cx="1414545" cy="1440000"/>
          </a:xfrm>
        </p:grpSpPr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C482CC5B-867D-C55F-928B-71966138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8200" y="2709000"/>
              <a:ext cx="1414545" cy="144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C536358-7329-0DCE-6392-348738D0C731}"/>
                    </a:ext>
                  </a:extLst>
                </p:cNvPr>
                <p:cNvSpPr txBox="1"/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den>
                        </m:f>
                      </m:oMath>
                    </m:oMathPara>
                  </a14:m>
                  <a:endParaRPr lang="en-US" b="1" dirty="0">
                    <a:solidFill>
                      <a:schemeClr val="bg1"/>
                    </a:solidFill>
                    <a:latin typeface="Muli" pitchFamily="2" charset="77"/>
                  </a:endParaRPr>
                </a:p>
              </p:txBody>
            </p:sp>
          </mc:Choice>
          <mc:Fallback xmlns=""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FC536358-7329-0DCE-6392-348738D0C7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538" y="2775807"/>
                  <a:ext cx="571501" cy="1191756"/>
                </a:xfrm>
                <a:prstGeom prst="rect">
                  <a:avLst/>
                </a:prstGeom>
                <a:blipFill>
                  <a:blip r:embed="rId19"/>
                  <a:stretch>
                    <a:fillRect r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7F93C9-EC6D-468C-F76D-A86813CD087E}"/>
                  </a:ext>
                </a:extLst>
              </p:cNvPr>
              <p:cNvSpPr txBox="1"/>
              <p:nvPr/>
            </p:nvSpPr>
            <p:spPr>
              <a:xfrm>
                <a:off x="9652274" y="3764556"/>
                <a:ext cx="741589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E7F93C9-EC6D-468C-F76D-A86813CD0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274" y="3764556"/>
                <a:ext cx="741589" cy="965392"/>
              </a:xfrm>
              <a:prstGeom prst="rect">
                <a:avLst/>
              </a:prstGeom>
              <a:blipFill>
                <a:blip r:embed="rId20"/>
                <a:stretch>
                  <a:fillRect l="-3333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B49E6A-1BE3-B1EF-F510-C5DDA9295349}"/>
                  </a:ext>
                </a:extLst>
              </p:cNvPr>
              <p:cNvSpPr txBox="1"/>
              <p:nvPr/>
            </p:nvSpPr>
            <p:spPr>
              <a:xfrm>
                <a:off x="9668027" y="4909594"/>
                <a:ext cx="741589" cy="9632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40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800" dirty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9B49E6A-1BE3-B1EF-F510-C5DDA9295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027" y="4909594"/>
                <a:ext cx="741589" cy="963212"/>
              </a:xfrm>
              <a:prstGeom prst="rect">
                <a:avLst/>
              </a:prstGeom>
              <a:blipFill>
                <a:blip r:embed="rId21"/>
                <a:stretch>
                  <a:fillRect l="-5085" b="-6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412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3" grpId="0"/>
      <p:bldP spid="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404047"/>
                  </p:ext>
                </p:extLst>
              </p:nvPr>
            </p:nvGraphicFramePr>
            <p:xfrm>
              <a:off x="1423778" y="2881157"/>
              <a:ext cx="8984250" cy="736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875210070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48552103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578420496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686805221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9404047"/>
                  </p:ext>
                </p:extLst>
              </p:nvPr>
            </p:nvGraphicFramePr>
            <p:xfrm>
              <a:off x="1423778" y="2881157"/>
              <a:ext cx="8984250" cy="736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875210070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48552103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578420496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686805221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08" r="-798592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286" r="-71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760175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52070"/>
                  </p:ext>
                </p:extLst>
              </p:nvPr>
            </p:nvGraphicFramePr>
            <p:xfrm>
              <a:off x="1423778" y="2881157"/>
              <a:ext cx="8984250" cy="736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875210070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48552103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578420496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686805221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𝟕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552070"/>
                  </p:ext>
                </p:extLst>
              </p:nvPr>
            </p:nvGraphicFramePr>
            <p:xfrm>
              <a:off x="1423778" y="2881157"/>
              <a:ext cx="8984250" cy="736102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875210070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48552103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578420496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1686805221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08" r="-798592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4286" r="-71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r="-60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r="-50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r="-40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00000" r="-300000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10000" r="-204286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798592" r="-101408" b="-33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898592" r="-1408" b="-3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24554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19">
                <a:extLst>
                  <a:ext uri="{FF2B5EF4-FFF2-40B4-BE49-F238E27FC236}">
                    <a16:creationId xmlns:a16="http://schemas.microsoft.com/office/drawing/2014/main" id="{152CC4B9-C629-8C23-AAF2-15A37EC7B8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539744"/>
                  </p:ext>
                </p:extLst>
              </p:nvPr>
            </p:nvGraphicFramePr>
            <p:xfrm>
              <a:off x="3491988" y="3329035"/>
              <a:ext cx="4492125" cy="881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19">
                <a:extLst>
                  <a:ext uri="{FF2B5EF4-FFF2-40B4-BE49-F238E27FC236}">
                    <a16:creationId xmlns:a16="http://schemas.microsoft.com/office/drawing/2014/main" id="{152CC4B9-C629-8C23-AAF2-15A37EC7B85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8539744"/>
                  </p:ext>
                </p:extLst>
              </p:nvPr>
            </p:nvGraphicFramePr>
            <p:xfrm>
              <a:off x="3491988" y="3329035"/>
              <a:ext cx="4492125" cy="881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881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" t="-690" r="-400000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61" t="-690" r="-30272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90" r="-20067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60833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545847"/>
                  </p:ext>
                </p:extLst>
              </p:nvPr>
            </p:nvGraphicFramePr>
            <p:xfrm>
              <a:off x="3491988" y="3329035"/>
              <a:ext cx="4492125" cy="881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73610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3545847"/>
                  </p:ext>
                </p:extLst>
              </p:nvPr>
            </p:nvGraphicFramePr>
            <p:xfrm>
              <a:off x="3491988" y="3329035"/>
              <a:ext cx="4492125" cy="88112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88112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676" t="-690" r="-400000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361" t="-690" r="-30272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690" r="-20067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2041" t="-690" r="-10204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99324" t="-690" r="-1351" b="-13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453717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528451"/>
                  </p:ext>
                </p:extLst>
              </p:nvPr>
            </p:nvGraphicFramePr>
            <p:xfrm>
              <a:off x="3491988" y="3329035"/>
              <a:ext cx="539055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79921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73528451"/>
                  </p:ext>
                </p:extLst>
              </p:nvPr>
            </p:nvGraphicFramePr>
            <p:xfrm>
              <a:off x="3491988" y="3329035"/>
              <a:ext cx="539055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70" r="-4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370" r="-3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370" r="-2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1370" r="-1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1370" r="-1408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08895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478724"/>
                  </p:ext>
                </p:extLst>
              </p:nvPr>
            </p:nvGraphicFramePr>
            <p:xfrm>
              <a:off x="3491988" y="3329035"/>
              <a:ext cx="539055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79921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00478724"/>
                  </p:ext>
                </p:extLst>
              </p:nvPr>
            </p:nvGraphicFramePr>
            <p:xfrm>
              <a:off x="3491988" y="3329035"/>
              <a:ext cx="539055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09965740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909423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000" t="-1370" r="-4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0000" t="-1370" r="-3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0000" t="-1370" r="-2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0000" t="-1370" r="-101408" b="-13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00000" t="-1370" r="-1408" b="-13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141632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523944"/>
                  </p:ext>
                </p:extLst>
              </p:nvPr>
            </p:nvGraphicFramePr>
            <p:xfrm>
              <a:off x="4299150" y="3429000"/>
              <a:ext cx="35937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</a:tblGrid>
                  <a:tr h="79921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4523944"/>
                  </p:ext>
                </p:extLst>
              </p:nvPr>
            </p:nvGraphicFramePr>
            <p:xfrm>
              <a:off x="4299150" y="3429000"/>
              <a:ext cx="35937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08" t="-1389" r="-20140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408" t="-1389" r="-10140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408" t="-1389" r="-1408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3917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7171"/>
                <a:ext cx="10698126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Starter:</a:t>
                </a:r>
              </a:p>
              <a:p>
                <a:pPr marL="0" indent="0">
                  <a:buNone/>
                </a:pPr>
                <a:r>
                  <a:rPr lang="en-GB" sz="2200" dirty="0">
                    <a:solidFill>
                      <a:srgbClr val="FF3860"/>
                    </a:solidFill>
                    <a:cs typeface="Calibri" panose="020F0502020204030204" pitchFamily="34" charset="0"/>
                  </a:rPr>
                  <a:t>True! Both shaded areas represents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20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2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2200" dirty="0">
                    <a:solidFill>
                      <a:srgbClr val="FF3860"/>
                    </a:solidFill>
                  </a:rPr>
                  <a:t> 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7171"/>
                <a:ext cx="10698126" cy="4351338"/>
              </a:xfrm>
              <a:blipFill>
                <a:blip r:embed="rId3"/>
                <a:stretch>
                  <a:fillRect l="-1186" t="-2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328B90-4289-423D-DFAD-317FF6B00E90}"/>
              </a:ext>
            </a:extLst>
          </p:cNvPr>
          <p:cNvGraphicFramePr>
            <a:graphicFrameLocks noGrp="1"/>
          </p:cNvGraphicFramePr>
          <p:nvPr/>
        </p:nvGraphicFramePr>
        <p:xfrm>
          <a:off x="1092886" y="2835275"/>
          <a:ext cx="36644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47">
                  <a:extLst>
                    <a:ext uri="{9D8B030D-6E8A-4147-A177-3AD203B41FA5}">
                      <a16:colId xmlns:a16="http://schemas.microsoft.com/office/drawing/2014/main" val="26780320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678871692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06950738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437963075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572999370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78702789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85464678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738684859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225623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311303019"/>
                    </a:ext>
                  </a:extLst>
                </a:gridCol>
              </a:tblGrid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3571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22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248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747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559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951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53862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9298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51318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038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58B5016-6C63-8FD8-1104-C570FED3B1F9}"/>
              </a:ext>
            </a:extLst>
          </p:cNvPr>
          <p:cNvGraphicFramePr>
            <a:graphicFrameLocks noGrp="1"/>
          </p:cNvGraphicFramePr>
          <p:nvPr/>
        </p:nvGraphicFramePr>
        <p:xfrm>
          <a:off x="7188886" y="2835275"/>
          <a:ext cx="3664470" cy="3657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6447">
                  <a:extLst>
                    <a:ext uri="{9D8B030D-6E8A-4147-A177-3AD203B41FA5}">
                      <a16:colId xmlns:a16="http://schemas.microsoft.com/office/drawing/2014/main" val="26780320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678871692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06950738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437963075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3572999370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78702789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1854646784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738684859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522562303"/>
                    </a:ext>
                  </a:extLst>
                </a:gridCol>
                <a:gridCol w="366447">
                  <a:extLst>
                    <a:ext uri="{9D8B030D-6E8A-4147-A177-3AD203B41FA5}">
                      <a16:colId xmlns:a16="http://schemas.microsoft.com/office/drawing/2014/main" val="2311303019"/>
                    </a:ext>
                  </a:extLst>
                </a:gridCol>
              </a:tblGrid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093571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6322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262484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23D1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3D1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0747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58559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99513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2153862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092981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051318"/>
                  </a:ext>
                </a:extLst>
              </a:tr>
              <a:tr h="30688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03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24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None/>
            </a:pPr>
            <a:r>
              <a:rPr lang="en-GB" sz="2200" dirty="0"/>
              <a:t>Complete the number track.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632446"/>
                  </p:ext>
                </p:extLst>
              </p:nvPr>
            </p:nvGraphicFramePr>
            <p:xfrm>
              <a:off x="4299150" y="3429000"/>
              <a:ext cx="35937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</a:tblGrid>
                  <a:tr h="799212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GB" b="1" i="1" smtClean="0">
                                        <a:solidFill>
                                          <a:srgbClr val="FF386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dirty="0">
                            <a:solidFill>
                              <a:srgbClr val="FF386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9">
                <a:extLst>
                  <a:ext uri="{FF2B5EF4-FFF2-40B4-BE49-F238E27FC236}">
                    <a16:creationId xmlns:a16="http://schemas.microsoft.com/office/drawing/2014/main" id="{BCBF1ABC-209D-C1ED-5AA8-B310CE2720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2632446"/>
                  </p:ext>
                </p:extLst>
              </p:nvPr>
            </p:nvGraphicFramePr>
            <p:xfrm>
              <a:off x="4299150" y="3429000"/>
              <a:ext cx="3593700" cy="9144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98425">
                      <a:extLst>
                        <a:ext uri="{9D8B030D-6E8A-4147-A177-3AD203B41FA5}">
                          <a16:colId xmlns:a16="http://schemas.microsoft.com/office/drawing/2014/main" val="4176055171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3314189842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098691554"/>
                        </a:ext>
                      </a:extLst>
                    </a:gridCol>
                    <a:gridCol w="898425">
                      <a:extLst>
                        <a:ext uri="{9D8B030D-6E8A-4147-A177-3AD203B41FA5}">
                          <a16:colId xmlns:a16="http://schemas.microsoft.com/office/drawing/2014/main" val="2365947387"/>
                        </a:ext>
                      </a:extLst>
                    </a:gridCol>
                  </a:tblGrid>
                  <a:tr h="914400"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  <a:p>
                          <a:pPr algn="ctr"/>
                          <a:r>
                            <a:rPr lang="en-US" dirty="0">
                              <a:solidFill>
                                <a:schemeClr val="tx1"/>
                              </a:solidFill>
                              <a:latin typeface="OpenDyslexicAlta" pitchFamily="2" charset="77"/>
                            </a:rPr>
                            <a:t>0</a:t>
                          </a:r>
                        </a:p>
                        <a:p>
                          <a:pPr algn="ctr"/>
                          <a:endParaRPr lang="en-US" dirty="0">
                            <a:solidFill>
                              <a:schemeClr val="tx1"/>
                            </a:solidFill>
                            <a:latin typeface="OpenDyslexicAlta" pitchFamily="2" charset="77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1408" t="-1389" r="-20140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01408" t="-1389" r="-101408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301408" t="-1389" r="-1408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805700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715493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200" dirty="0"/>
              <a:t>James and Yasmin are counting in tenths.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James thinks that 1 whole is next.</a:t>
            </a:r>
          </a:p>
          <a:p>
            <a:pPr marL="0" indent="0">
              <a:buNone/>
            </a:pPr>
            <a:r>
              <a:rPr lang="en-GB" sz="2200" dirty="0"/>
              <a:t>Yasmin thinks that 10 tenths is next.</a:t>
            </a:r>
          </a:p>
          <a:p>
            <a:pPr marL="0" indent="0">
              <a:buNone/>
            </a:pPr>
            <a:r>
              <a:rPr lang="en-GB" sz="2200" dirty="0"/>
              <a:t>Who do you agree with? Explain your answer.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FC6879B-9C7D-C936-9D26-437E805A4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76763"/>
              </p:ext>
            </p:extLst>
          </p:nvPr>
        </p:nvGraphicFramePr>
        <p:xfrm>
          <a:off x="1030930" y="3553263"/>
          <a:ext cx="10130140" cy="432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432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BCE729-31C8-E73C-36A1-66146796D155}"/>
                  </a:ext>
                </a:extLst>
              </p:cNvPr>
              <p:cNvSpPr txBox="1"/>
              <p:nvPr/>
            </p:nvSpPr>
            <p:spPr>
              <a:xfrm>
                <a:off x="1793690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BCE729-31C8-E73C-36A1-66146796D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690" y="2916678"/>
                <a:ext cx="513282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520CEE-1C84-E529-D5D5-16F0EC54208B}"/>
                  </a:ext>
                </a:extLst>
              </p:cNvPr>
              <p:cNvSpPr txBox="1"/>
              <p:nvPr/>
            </p:nvSpPr>
            <p:spPr>
              <a:xfrm>
                <a:off x="2787949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520CEE-1C84-E529-D5D5-16F0EC54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49" y="2916678"/>
                <a:ext cx="513282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0C23-2A30-D382-DD4C-245FE03BF4BD}"/>
                  </a:ext>
                </a:extLst>
              </p:cNvPr>
              <p:cNvSpPr txBox="1"/>
              <p:nvPr/>
            </p:nvSpPr>
            <p:spPr>
              <a:xfrm>
                <a:off x="3837264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0C23-2A30-D382-DD4C-245FE03B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64" y="2916678"/>
                <a:ext cx="51328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6523C-8BD4-E5F0-6564-DEB241C71741}"/>
                  </a:ext>
                </a:extLst>
              </p:cNvPr>
              <p:cNvSpPr txBox="1"/>
              <p:nvPr/>
            </p:nvSpPr>
            <p:spPr>
              <a:xfrm>
                <a:off x="4837143" y="2920595"/>
                <a:ext cx="513282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6523C-8BD4-E5F0-6564-DEB241C7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43" y="2920595"/>
                <a:ext cx="513282" cy="61170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1DD1-BC18-BC33-16DE-8E806705C1F4}"/>
                  </a:ext>
                </a:extLst>
              </p:cNvPr>
              <p:cNvSpPr txBox="1"/>
              <p:nvPr/>
            </p:nvSpPr>
            <p:spPr>
              <a:xfrm>
                <a:off x="5849483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1DD1-BC18-BC33-16DE-8E806705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83" y="2916678"/>
                <a:ext cx="513282" cy="636585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CBCA8B-9A6D-E017-9603-2C6A87840909}"/>
                  </a:ext>
                </a:extLst>
              </p:cNvPr>
              <p:cNvSpPr txBox="1"/>
              <p:nvPr/>
            </p:nvSpPr>
            <p:spPr>
              <a:xfrm>
                <a:off x="6853428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CBCA8B-9A6D-E017-9603-2C6A87840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28" y="2916678"/>
                <a:ext cx="513282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A8791-0260-B5A3-A131-D1A648A524EE}"/>
                  </a:ext>
                </a:extLst>
              </p:cNvPr>
              <p:cNvSpPr txBox="1"/>
              <p:nvPr/>
            </p:nvSpPr>
            <p:spPr>
              <a:xfrm>
                <a:off x="7885810" y="2916678"/>
                <a:ext cx="513282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A8791-0260-B5A3-A131-D1A648A5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10" y="2916678"/>
                <a:ext cx="513282" cy="610873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AE8799-005B-9A2C-193F-A12E60D193DA}"/>
                  </a:ext>
                </a:extLst>
              </p:cNvPr>
              <p:cNvSpPr txBox="1"/>
              <p:nvPr/>
            </p:nvSpPr>
            <p:spPr>
              <a:xfrm>
                <a:off x="8910229" y="2916677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AE8799-005B-9A2C-193F-A12E60D1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29" y="2916677"/>
                <a:ext cx="513282" cy="636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19E76C-80C2-351B-8191-8B1935E23329}"/>
                  </a:ext>
                </a:extLst>
              </p:cNvPr>
              <p:cNvSpPr txBox="1"/>
              <p:nvPr/>
            </p:nvSpPr>
            <p:spPr>
              <a:xfrm>
                <a:off x="9914174" y="292198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19E76C-80C2-351B-8191-8B1935E2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174" y="2921988"/>
                <a:ext cx="513282" cy="636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2F052C5-5786-B87B-13AE-947AC235F891}"/>
              </a:ext>
            </a:extLst>
          </p:cNvPr>
          <p:cNvSpPr txBox="1"/>
          <p:nvPr/>
        </p:nvSpPr>
        <p:spPr>
          <a:xfrm>
            <a:off x="775482" y="3124185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9055229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Activity 6:</a:t>
            </a:r>
          </a:p>
          <a:p>
            <a:pPr marL="0" indent="0">
              <a:buNone/>
            </a:pPr>
            <a:r>
              <a:rPr lang="en-GB" sz="2200" dirty="0"/>
              <a:t>James and Yasmin are counting in tenths.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James thinks that 1 whole is next.</a:t>
            </a:r>
          </a:p>
          <a:p>
            <a:pPr marL="0" indent="0">
              <a:buNone/>
            </a:pPr>
            <a:r>
              <a:rPr lang="en-GB" sz="2200" dirty="0"/>
              <a:t>Yasmin thinks that 10 tenths is next.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They are both right. 10 tenths is the same as 1 whole. There are 10 tenths in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DFC6879B-9C7D-C936-9D26-437E805A48DD}"/>
              </a:ext>
            </a:extLst>
          </p:cNvPr>
          <p:cNvGraphicFramePr>
            <a:graphicFrameLocks noGrp="1"/>
          </p:cNvGraphicFramePr>
          <p:nvPr/>
        </p:nvGraphicFramePr>
        <p:xfrm>
          <a:off x="1030930" y="3553263"/>
          <a:ext cx="10130140" cy="4326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4326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BCE729-31C8-E73C-36A1-66146796D155}"/>
                  </a:ext>
                </a:extLst>
              </p:cNvPr>
              <p:cNvSpPr txBox="1"/>
              <p:nvPr/>
            </p:nvSpPr>
            <p:spPr>
              <a:xfrm>
                <a:off x="1793690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6BCE729-31C8-E73C-36A1-66146796D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690" y="2916678"/>
                <a:ext cx="513282" cy="6365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520CEE-1C84-E529-D5D5-16F0EC54208B}"/>
                  </a:ext>
                </a:extLst>
              </p:cNvPr>
              <p:cNvSpPr txBox="1"/>
              <p:nvPr/>
            </p:nvSpPr>
            <p:spPr>
              <a:xfrm>
                <a:off x="2787949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520CEE-1C84-E529-D5D5-16F0EC54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949" y="2916678"/>
                <a:ext cx="513282" cy="6365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0C23-2A30-D382-DD4C-245FE03BF4BD}"/>
                  </a:ext>
                </a:extLst>
              </p:cNvPr>
              <p:cNvSpPr txBox="1"/>
              <p:nvPr/>
            </p:nvSpPr>
            <p:spPr>
              <a:xfrm>
                <a:off x="3837264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3F0C23-2A30-D382-DD4C-245FE03BF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7264" y="2916678"/>
                <a:ext cx="51328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6523C-8BD4-E5F0-6564-DEB241C71741}"/>
                  </a:ext>
                </a:extLst>
              </p:cNvPr>
              <p:cNvSpPr txBox="1"/>
              <p:nvPr/>
            </p:nvSpPr>
            <p:spPr>
              <a:xfrm>
                <a:off x="4837143" y="2920595"/>
                <a:ext cx="513282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316523C-8BD4-E5F0-6564-DEB241C71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143" y="2920595"/>
                <a:ext cx="513282" cy="611706"/>
              </a:xfrm>
              <a:prstGeom prst="rect">
                <a:avLst/>
              </a:prstGeom>
              <a:blipFill>
                <a:blip r:embed="rId6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1DD1-BC18-BC33-16DE-8E806705C1F4}"/>
                  </a:ext>
                </a:extLst>
              </p:cNvPr>
              <p:cNvSpPr txBox="1"/>
              <p:nvPr/>
            </p:nvSpPr>
            <p:spPr>
              <a:xfrm>
                <a:off x="5849483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2CC1DD1-BC18-BC33-16DE-8E806705C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9483" y="2916678"/>
                <a:ext cx="513282" cy="636585"/>
              </a:xfrm>
              <a:prstGeom prst="rect">
                <a:avLst/>
              </a:prstGeom>
              <a:blipFill>
                <a:blip r:embed="rId7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CBCA8B-9A6D-E017-9603-2C6A87840909}"/>
                  </a:ext>
                </a:extLst>
              </p:cNvPr>
              <p:cNvSpPr txBox="1"/>
              <p:nvPr/>
            </p:nvSpPr>
            <p:spPr>
              <a:xfrm>
                <a:off x="6853428" y="291667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7CBCA8B-9A6D-E017-9603-2C6A87840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3428" y="2916678"/>
                <a:ext cx="513282" cy="63658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A8791-0260-B5A3-A131-D1A648A524EE}"/>
                  </a:ext>
                </a:extLst>
              </p:cNvPr>
              <p:cNvSpPr txBox="1"/>
              <p:nvPr/>
            </p:nvSpPr>
            <p:spPr>
              <a:xfrm>
                <a:off x="7885810" y="2916678"/>
                <a:ext cx="513282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E6A8791-0260-B5A3-A131-D1A648A52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810" y="2916678"/>
                <a:ext cx="513282" cy="610873"/>
              </a:xfrm>
              <a:prstGeom prst="rect">
                <a:avLst/>
              </a:prstGeom>
              <a:blipFill>
                <a:blip r:embed="rId9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AE8799-005B-9A2C-193F-A12E60D193DA}"/>
                  </a:ext>
                </a:extLst>
              </p:cNvPr>
              <p:cNvSpPr txBox="1"/>
              <p:nvPr/>
            </p:nvSpPr>
            <p:spPr>
              <a:xfrm>
                <a:off x="8910229" y="2916677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5AE8799-005B-9A2C-193F-A12E60D19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229" y="2916677"/>
                <a:ext cx="513282" cy="6365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19E76C-80C2-351B-8191-8B1935E23329}"/>
                  </a:ext>
                </a:extLst>
              </p:cNvPr>
              <p:cNvSpPr txBox="1"/>
              <p:nvPr/>
            </p:nvSpPr>
            <p:spPr>
              <a:xfrm>
                <a:off x="9914174" y="2921988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B19E76C-80C2-351B-8191-8B1935E23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4174" y="2921988"/>
                <a:ext cx="513282" cy="6365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2F052C5-5786-B87B-13AE-947AC235F891}"/>
              </a:ext>
            </a:extLst>
          </p:cNvPr>
          <p:cNvSpPr txBox="1"/>
          <p:nvPr/>
        </p:nvSpPr>
        <p:spPr>
          <a:xfrm>
            <a:off x="775482" y="3124185"/>
            <a:ext cx="513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333961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1 straw to Chen and 4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4155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1 straw to Chen and 4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/>
              <p:nvPr/>
            </p:nvSpPr>
            <p:spPr>
              <a:xfrm>
                <a:off x="5673981" y="5042536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042536"/>
                <a:ext cx="51328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/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blipFill>
                <a:blip r:embed="rId6"/>
                <a:stretch>
                  <a:fillRect b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837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1 straw to Chen and 6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6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1 straw to Chen and 6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/>
              <p:nvPr/>
            </p:nvSpPr>
            <p:spPr>
              <a:xfrm>
                <a:off x="5673981" y="5042536"/>
                <a:ext cx="513282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042536"/>
                <a:ext cx="513282" cy="610873"/>
              </a:xfrm>
              <a:prstGeom prst="rect">
                <a:avLst/>
              </a:prstGeom>
              <a:blipFill>
                <a:blip r:embed="rId5"/>
                <a:stretch>
                  <a:fillRect b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/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54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2 straws to Chen and 2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290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2 straws to Chen and 2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B0C29A-3466-BA7A-DF95-747F5616D80A}"/>
                  </a:ext>
                </a:extLst>
              </p:cNvPr>
              <p:cNvSpPr txBox="1"/>
              <p:nvPr/>
            </p:nvSpPr>
            <p:spPr>
              <a:xfrm>
                <a:off x="5673981" y="5055392"/>
                <a:ext cx="513282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9B0C29A-3466-BA7A-DF95-747F5616D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055392"/>
                <a:ext cx="513282" cy="6117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19194-CF1C-6611-B6C6-9D1CD0047604}"/>
                  </a:ext>
                </a:extLst>
              </p:cNvPr>
              <p:cNvSpPr txBox="1"/>
              <p:nvPr/>
            </p:nvSpPr>
            <p:spPr>
              <a:xfrm>
                <a:off x="5417340" y="5787469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B319194-CF1C-6611-B6C6-9D1CD0047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340" y="5787469"/>
                <a:ext cx="51328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9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6 straws to Chen and 2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3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Circle the pictures that show tenths.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320405"/>
              </p:ext>
            </p:extLst>
          </p:nvPr>
        </p:nvGraphicFramePr>
        <p:xfrm>
          <a:off x="956962" y="2943882"/>
          <a:ext cx="3602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68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AD375A-5762-467B-B640-EEFB815D7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99585"/>
              </p:ext>
            </p:extLst>
          </p:nvPr>
        </p:nvGraphicFramePr>
        <p:xfrm>
          <a:off x="3693943" y="5477669"/>
          <a:ext cx="49866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328">
                  <a:extLst>
                    <a:ext uri="{9D8B030D-6E8A-4147-A177-3AD203B41FA5}">
                      <a16:colId xmlns:a16="http://schemas.microsoft.com/office/drawing/2014/main" val="1602243597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3528190946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831003181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2087491676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178294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6498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9EE43E-D1D2-CC3A-F701-E17FA7F06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104220"/>
              </p:ext>
            </p:extLst>
          </p:nvPr>
        </p:nvGraphicFramePr>
        <p:xfrm>
          <a:off x="8003023" y="2211440"/>
          <a:ext cx="26635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856">
                  <a:extLst>
                    <a:ext uri="{9D8B030D-6E8A-4147-A177-3AD203B41FA5}">
                      <a16:colId xmlns:a16="http://schemas.microsoft.com/office/drawing/2014/main" val="2869951580"/>
                    </a:ext>
                  </a:extLst>
                </a:gridCol>
                <a:gridCol w="887856">
                  <a:extLst>
                    <a:ext uri="{9D8B030D-6E8A-4147-A177-3AD203B41FA5}">
                      <a16:colId xmlns:a16="http://schemas.microsoft.com/office/drawing/2014/main" val="2779258792"/>
                    </a:ext>
                  </a:extLst>
                </a:gridCol>
                <a:gridCol w="887856">
                  <a:extLst>
                    <a:ext uri="{9D8B030D-6E8A-4147-A177-3AD203B41FA5}">
                      <a16:colId xmlns:a16="http://schemas.microsoft.com/office/drawing/2014/main" val="2526441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7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8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063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0F60AC-AF9A-2446-781F-EDD80B2C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83" y="4419029"/>
            <a:ext cx="526917" cy="541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E282C-9DE7-D863-EFEF-BBC4B470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23" y="4414945"/>
            <a:ext cx="526917" cy="54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89753-F1D0-CB40-5A53-BDF9EE3A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63" y="4423218"/>
            <a:ext cx="526917" cy="541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26A4E-8887-BCE4-94CE-B89A85DC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03" y="4423218"/>
            <a:ext cx="526917" cy="541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DBF75-A81F-E99B-77F3-B8ECF7340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40" y="4414945"/>
            <a:ext cx="526917" cy="541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E3CBB-CEF7-53F2-F292-BF5DFFAA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83" y="3770075"/>
            <a:ext cx="526917" cy="541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AFC0DA-C1B4-FF50-9968-1AB36997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23" y="3765991"/>
            <a:ext cx="526917" cy="541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E062DB-6A39-34C3-7148-3DAB9DDF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63" y="3774264"/>
            <a:ext cx="526917" cy="54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F89010-E235-021D-42E8-37FC9AC2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03" y="3774264"/>
            <a:ext cx="526917" cy="5419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72C25-518D-0EF5-6D41-564CD35C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40" y="3765991"/>
            <a:ext cx="526917" cy="5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169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99570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Activity 7: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has a bundle of 10 straws. The bundle represents 1 whole.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Eve gives 6 straws to Chen and 2 straws to James.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give away?</a:t>
            </a:r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AutoNum type="arabicParenR"/>
            </a:pPr>
            <a:r>
              <a:rPr lang="en-GB" sz="2200" dirty="0"/>
              <a:t>What fraction does she have left?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F48FE-7028-9834-6703-1260A1688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2532188"/>
            <a:ext cx="1252325" cy="1793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1CBE01-84CA-7989-3FB6-5FD7D9944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454" y="2675308"/>
            <a:ext cx="2198086" cy="16576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/>
              <p:nvPr/>
            </p:nvSpPr>
            <p:spPr>
              <a:xfrm>
                <a:off x="5673981" y="5042536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D79DF81-6ACE-0163-5EF6-3A28230F1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042536"/>
                <a:ext cx="513282" cy="636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/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FF386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4180399-94AB-623F-D609-FBCC629E6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981" y="5839841"/>
                <a:ext cx="513282" cy="6365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8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9726"/>
            <a:ext cx="11033502" cy="47572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What fraction of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sweets could be blue? What fraction could be orange? Explain your answer.</a:t>
            </a:r>
            <a:endParaRPr lang="en-GB" sz="2200" dirty="0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08" y="3866142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553258"/>
            <a:ext cx="4615170" cy="304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026298-E95F-C604-58E3-F6312E67F526}"/>
                  </a:ext>
                </a:extLst>
              </p:cNvPr>
              <p:cNvSpPr txBox="1"/>
              <p:nvPr/>
            </p:nvSpPr>
            <p:spPr>
              <a:xfrm>
                <a:off x="2862934" y="2197906"/>
                <a:ext cx="312185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I have a bag of sweets.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 are red. </a:t>
                </a:r>
              </a:p>
              <a:p>
                <a:endParaRPr lang="en-US" dirty="0">
                  <a:solidFill>
                    <a:srgbClr val="3172DC"/>
                  </a:solidFill>
                  <a:latin typeface="OpenDyslexicAlta" pitchFamily="2" charset="77"/>
                </a:endParaRPr>
              </a:p>
              <a:p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The rest are blue or orange.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026298-E95F-C604-58E3-F6312E67F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34" y="2197906"/>
                <a:ext cx="3121855" cy="1600438"/>
              </a:xfrm>
              <a:prstGeom prst="rect">
                <a:avLst/>
              </a:prstGeom>
              <a:blipFill>
                <a:blip r:embed="rId5"/>
                <a:stretch>
                  <a:fillRect l="-1619" t="-236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4274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19726"/>
                <a:ext cx="11033502" cy="50731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solidFill>
                      <a:srgbClr val="3273DC"/>
                    </a:solidFill>
                  </a:rPr>
                  <a:t>Evaluation: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>
                  <a:solidFill>
                    <a:srgbClr val="3273DC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000" dirty="0">
                    <a:solidFill>
                      <a:srgbClr val="FF3860"/>
                    </a:solidFill>
                  </a:rPr>
                  <a:t>The total of blue and orange sweets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GB" sz="2000" dirty="0">
                    <a:solidFill>
                      <a:srgbClr val="FF3860"/>
                    </a:solidFill>
                  </a:rPr>
                  <a:t>. The table shows the possible combinations of blue and orange sweets. </a:t>
                </a:r>
                <a:endParaRPr lang="en-GB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19726"/>
                <a:ext cx="11033502" cy="5073149"/>
              </a:xfrm>
              <a:blipFill>
                <a:blip r:embed="rId3"/>
                <a:stretch>
                  <a:fillRect l="-1151" t="-1995" r="-806" b="-3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Picture 41">
            <a:extLst>
              <a:ext uri="{FF2B5EF4-FFF2-40B4-BE49-F238E27FC236}">
                <a16:creationId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508" y="3866142"/>
            <a:ext cx="1375611" cy="101360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0409" y="1553258"/>
            <a:ext cx="4615170" cy="30428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026298-E95F-C604-58E3-F6312E67F526}"/>
                  </a:ext>
                </a:extLst>
              </p:cNvPr>
              <p:cNvSpPr txBox="1"/>
              <p:nvPr/>
            </p:nvSpPr>
            <p:spPr>
              <a:xfrm>
                <a:off x="2862934" y="2197906"/>
                <a:ext cx="3121855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I have a bag of sweets.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b="1" i="1" smtClean="0">
                            <a:solidFill>
                              <a:srgbClr val="3172DC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 are red. </a:t>
                </a:r>
              </a:p>
              <a:p>
                <a:endParaRPr lang="en-US" dirty="0">
                  <a:solidFill>
                    <a:srgbClr val="3172DC"/>
                  </a:solidFill>
                  <a:latin typeface="OpenDyslexicAlta" pitchFamily="2" charset="77"/>
                </a:endParaRPr>
              </a:p>
              <a:p>
                <a:r>
                  <a:rPr lang="en-US" dirty="0">
                    <a:solidFill>
                      <a:srgbClr val="3172DC"/>
                    </a:solidFill>
                    <a:latin typeface="OpenDyslexicAlta" pitchFamily="2" charset="77"/>
                  </a:rPr>
                  <a:t>The rest are blue or orange.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B026298-E95F-C604-58E3-F6312E67F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934" y="2197906"/>
                <a:ext cx="3121855" cy="1600438"/>
              </a:xfrm>
              <a:prstGeom prst="rect">
                <a:avLst/>
              </a:prstGeom>
              <a:blipFill>
                <a:blip r:embed="rId6"/>
                <a:stretch>
                  <a:fillRect l="-1619" t="-236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E7D3A6F-DBEF-6871-3AF2-76A47F69AA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922094"/>
                  </p:ext>
                </p:extLst>
              </p:nvPr>
            </p:nvGraphicFramePr>
            <p:xfrm>
              <a:off x="7241916" y="1690688"/>
              <a:ext cx="3219622" cy="3678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811">
                      <a:extLst>
                        <a:ext uri="{9D8B030D-6E8A-4147-A177-3AD203B41FA5}">
                          <a16:colId xmlns:a16="http://schemas.microsoft.com/office/drawing/2014/main" val="2259034947"/>
                        </a:ext>
                      </a:extLst>
                    </a:gridCol>
                    <a:gridCol w="1609811">
                      <a:extLst>
                        <a:ext uri="{9D8B030D-6E8A-4147-A177-3AD203B41FA5}">
                          <a16:colId xmlns:a16="http://schemas.microsoft.com/office/drawing/2014/main" val="2483821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OpenDyslexicAlta" pitchFamily="2" charset="77"/>
                            </a:rPr>
                            <a:t>blue</a:t>
                          </a: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OpenDyslexicAlta" pitchFamily="2" charset="77"/>
                            </a:rPr>
                            <a:t>orange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7247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5020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6645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2883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7357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𝟓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052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𝟔</m:t>
                                    </m:r>
                                  </m:num>
                                  <m:den>
                                    <m:r>
                                      <a:rPr lang="en-GB" sz="16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𝟏𝟎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4353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5">
                <a:extLst>
                  <a:ext uri="{FF2B5EF4-FFF2-40B4-BE49-F238E27FC236}">
                    <a16:creationId xmlns:a16="http://schemas.microsoft.com/office/drawing/2014/main" id="{5E7D3A6F-DBEF-6871-3AF2-76A47F69AA6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1922094"/>
                  </p:ext>
                </p:extLst>
              </p:nvPr>
            </p:nvGraphicFramePr>
            <p:xfrm>
              <a:off x="7241916" y="1690688"/>
              <a:ext cx="3219622" cy="367830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609811">
                      <a:extLst>
                        <a:ext uri="{9D8B030D-6E8A-4147-A177-3AD203B41FA5}">
                          <a16:colId xmlns:a16="http://schemas.microsoft.com/office/drawing/2014/main" val="2259034947"/>
                        </a:ext>
                      </a:extLst>
                    </a:gridCol>
                    <a:gridCol w="1609811">
                      <a:extLst>
                        <a:ext uri="{9D8B030D-6E8A-4147-A177-3AD203B41FA5}">
                          <a16:colId xmlns:a16="http://schemas.microsoft.com/office/drawing/2014/main" val="2483821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OpenDyslexicAlta" pitchFamily="2" charset="77"/>
                            </a:rPr>
                            <a:t>blue</a:t>
                          </a:r>
                        </a:p>
                      </a:txBody>
                      <a:tcPr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dirty="0">
                              <a:latin typeface="OpenDyslexicAlta" pitchFamily="2" charset="77"/>
                            </a:rPr>
                            <a:t>orange</a:t>
                          </a:r>
                        </a:p>
                      </a:txBody>
                      <a:tcPr>
                        <a:solidFill>
                          <a:schemeClr val="accent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9272479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70455" r="-101575" b="-4954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70455" r="-1575" b="-4954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3502035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174419" r="-101575" b="-4069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174419" r="-1575" b="-4069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866454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268182" r="-101575" b="-2977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268182" r="-1575" b="-29772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07288371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376744" r="-101575" b="-2046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376744" r="-1575" b="-2046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6735780"/>
                      </a:ext>
                    </a:extLst>
                  </a:tr>
                  <a:tr h="55454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465909" r="-10157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465909" r="-1575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24052721"/>
                      </a:ext>
                    </a:extLst>
                  </a:tr>
                  <a:tr h="54959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787" t="-579070" r="-101575" b="-23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100787" t="-579070" r="-1575" b="-23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864353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4131163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bar models to express tenths as fractions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completing number tracks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express tenths are fractions</a:t>
            </a:r>
          </a:p>
        </p:txBody>
      </p:sp>
    </p:spTree>
    <p:extLst>
      <p:ext uri="{BB962C8B-B14F-4D97-AF65-F5344CB8AC3E}">
        <p14:creationId xmlns:p14="http://schemas.microsoft.com/office/powerpoint/2010/main" val="521271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Circle the pictures that show tenths.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/>
        </p:nvGraphicFramePr>
        <p:xfrm>
          <a:off x="956962" y="2943882"/>
          <a:ext cx="3602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268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360268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CAD375A-5762-467B-B640-EEFB815D70AF}"/>
              </a:ext>
            </a:extLst>
          </p:cNvPr>
          <p:cNvGraphicFramePr>
            <a:graphicFrameLocks noGrp="1"/>
          </p:cNvGraphicFramePr>
          <p:nvPr/>
        </p:nvGraphicFramePr>
        <p:xfrm>
          <a:off x="3693943" y="5477669"/>
          <a:ext cx="498664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7328">
                  <a:extLst>
                    <a:ext uri="{9D8B030D-6E8A-4147-A177-3AD203B41FA5}">
                      <a16:colId xmlns:a16="http://schemas.microsoft.com/office/drawing/2014/main" val="1602243597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3528190946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831003181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2087491676"/>
                    </a:ext>
                  </a:extLst>
                </a:gridCol>
                <a:gridCol w="997328">
                  <a:extLst>
                    <a:ext uri="{9D8B030D-6E8A-4147-A177-3AD203B41FA5}">
                      <a16:colId xmlns:a16="http://schemas.microsoft.com/office/drawing/2014/main" val="17829454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7971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564985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9EE43E-D1D2-CC3A-F701-E17FA7F06F5C}"/>
              </a:ext>
            </a:extLst>
          </p:cNvPr>
          <p:cNvGraphicFramePr>
            <a:graphicFrameLocks noGrp="1"/>
          </p:cNvGraphicFramePr>
          <p:nvPr/>
        </p:nvGraphicFramePr>
        <p:xfrm>
          <a:off x="8003023" y="2211440"/>
          <a:ext cx="26635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7856">
                  <a:extLst>
                    <a:ext uri="{9D8B030D-6E8A-4147-A177-3AD203B41FA5}">
                      <a16:colId xmlns:a16="http://schemas.microsoft.com/office/drawing/2014/main" val="2869951580"/>
                    </a:ext>
                  </a:extLst>
                </a:gridCol>
                <a:gridCol w="887856">
                  <a:extLst>
                    <a:ext uri="{9D8B030D-6E8A-4147-A177-3AD203B41FA5}">
                      <a16:colId xmlns:a16="http://schemas.microsoft.com/office/drawing/2014/main" val="2779258792"/>
                    </a:ext>
                  </a:extLst>
                </a:gridCol>
                <a:gridCol w="887856">
                  <a:extLst>
                    <a:ext uri="{9D8B030D-6E8A-4147-A177-3AD203B41FA5}">
                      <a16:colId xmlns:a16="http://schemas.microsoft.com/office/drawing/2014/main" val="2526441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7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8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063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F0F60AC-AF9A-2446-781F-EDD80B2CA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83" y="4419029"/>
            <a:ext cx="526917" cy="5419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5E282C-9DE7-D863-EFEF-BBC4B4702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23" y="4414945"/>
            <a:ext cx="526917" cy="5419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B89753-F1D0-CB40-5A53-BDF9EE3A5D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63" y="4423218"/>
            <a:ext cx="526917" cy="541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326A4E-8887-BCE4-94CE-B89A85DCD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03" y="4423218"/>
            <a:ext cx="526917" cy="5419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7DBF75-A81F-E99B-77F3-B8ECF7340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40" y="4414945"/>
            <a:ext cx="526917" cy="5419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EEE3CBB-CEF7-53F2-F292-BF5DFFAA2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483" y="3770075"/>
            <a:ext cx="526917" cy="5419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DAFC0DA-C1B4-FF50-9968-1AB36997C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723" y="3765991"/>
            <a:ext cx="526917" cy="5419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0E062DB-6A39-34C3-7148-3DAB9DDF8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963" y="3774264"/>
            <a:ext cx="526917" cy="54197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F89010-E235-021D-42E8-37FC9AC21D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9203" y="3774264"/>
            <a:ext cx="526917" cy="5419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472C25-518D-0EF5-6D41-564CD35CD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4540" y="3765991"/>
            <a:ext cx="526917" cy="541972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DB4DD22-8AD0-D952-EC83-42C005B1BCC4}"/>
              </a:ext>
            </a:extLst>
          </p:cNvPr>
          <p:cNvSpPr/>
          <p:nvPr/>
        </p:nvSpPr>
        <p:spPr>
          <a:xfrm>
            <a:off x="838200" y="2706130"/>
            <a:ext cx="3844283" cy="902043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A1998F-5F81-59F0-1689-A8C3017607A4}"/>
              </a:ext>
            </a:extLst>
          </p:cNvPr>
          <p:cNvSpPr/>
          <p:nvPr/>
        </p:nvSpPr>
        <p:spPr>
          <a:xfrm>
            <a:off x="4158740" y="3711768"/>
            <a:ext cx="3844283" cy="1395061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12FC24B-5215-5212-BEF5-49A784593D73}"/>
              </a:ext>
            </a:extLst>
          </p:cNvPr>
          <p:cNvSpPr/>
          <p:nvPr/>
        </p:nvSpPr>
        <p:spPr>
          <a:xfrm>
            <a:off x="3503715" y="5335802"/>
            <a:ext cx="5393150" cy="997551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04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Circle the picture(s) that show tenths.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9EE43E-D1D2-CC3A-F701-E17FA7F06F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7209991"/>
              </p:ext>
            </p:extLst>
          </p:nvPr>
        </p:nvGraphicFramePr>
        <p:xfrm>
          <a:off x="4283677" y="4631674"/>
          <a:ext cx="26635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892">
                  <a:extLst>
                    <a:ext uri="{9D8B030D-6E8A-4147-A177-3AD203B41FA5}">
                      <a16:colId xmlns:a16="http://schemas.microsoft.com/office/drawing/2014/main" val="1128621440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869951580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779258792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526441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7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8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063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642B0EF-F01A-1FF9-E956-1559E4E4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2670878"/>
            <a:ext cx="855810" cy="919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35E6C-F6AA-9C3E-F2A1-EA8448E2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2670878"/>
            <a:ext cx="855810" cy="919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4A7843-2A49-6D5C-167F-9C24AE93E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3799944"/>
            <a:ext cx="855810" cy="91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BB8CB-7B44-58FA-6B32-ACBFE616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3799944"/>
            <a:ext cx="855810" cy="919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B9225B-8ABF-B101-29D5-B3A58D80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4824226"/>
            <a:ext cx="855810" cy="91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BC379C-CE20-A271-1534-2A0EF790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4824226"/>
            <a:ext cx="855810" cy="91949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9CC7218-2420-627C-ABA6-3D501EF5C30E}"/>
              </a:ext>
            </a:extLst>
          </p:cNvPr>
          <p:cNvSpPr/>
          <p:nvPr/>
        </p:nvSpPr>
        <p:spPr>
          <a:xfrm>
            <a:off x="7908324" y="3130627"/>
            <a:ext cx="3089189" cy="2910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A0AE62-5CC0-6442-10AC-1E904E0314DD}"/>
              </a:ext>
            </a:extLst>
          </p:cNvPr>
          <p:cNvCxnSpPr>
            <a:stCxn id="23" idx="0"/>
            <a:endCxn id="23" idx="4"/>
          </p:cNvCxnSpPr>
          <p:nvPr/>
        </p:nvCxnSpPr>
        <p:spPr>
          <a:xfrm>
            <a:off x="9452919" y="3130627"/>
            <a:ext cx="0" cy="29100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FBFE60-2855-F72B-C010-2453AF9049A3}"/>
              </a:ext>
            </a:extLst>
          </p:cNvPr>
          <p:cNvCxnSpPr>
            <a:cxnSpLocks/>
            <a:stCxn id="23" idx="7"/>
            <a:endCxn id="23" idx="3"/>
          </p:cNvCxnSpPr>
          <p:nvPr/>
        </p:nvCxnSpPr>
        <p:spPr>
          <a:xfrm flipH="1">
            <a:off x="8360725" y="3556789"/>
            <a:ext cx="2184387" cy="20576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F4CE8-00ED-77EE-652C-B28D1A9AFFC3}"/>
              </a:ext>
            </a:extLst>
          </p:cNvPr>
          <p:cNvCxnSpPr>
            <a:cxnSpLocks/>
            <a:stCxn id="23" idx="1"/>
            <a:endCxn id="23" idx="5"/>
          </p:cNvCxnSpPr>
          <p:nvPr/>
        </p:nvCxnSpPr>
        <p:spPr>
          <a:xfrm>
            <a:off x="8360725" y="3556789"/>
            <a:ext cx="2184387" cy="20576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52A952-BEE3-6005-F011-FA5DBFDFAFC1}"/>
              </a:ext>
            </a:extLst>
          </p:cNvPr>
          <p:cNvCxnSpPr>
            <a:cxnSpLocks/>
            <a:stCxn id="23" idx="2"/>
            <a:endCxn id="23" idx="6"/>
          </p:cNvCxnSpPr>
          <p:nvPr/>
        </p:nvCxnSpPr>
        <p:spPr>
          <a:xfrm>
            <a:off x="7908324" y="4585635"/>
            <a:ext cx="308918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E5465BC-41E8-8049-0DAA-5EA4D121F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93" y="2646454"/>
            <a:ext cx="596900" cy="6762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03FA0A-0B5C-3F5F-D9A7-A99E18931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967" y="2637514"/>
            <a:ext cx="596900" cy="6762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94EE83-16B1-3C6E-206F-A73FD8DB5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811" y="2646454"/>
            <a:ext cx="596900" cy="6762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512FF1-0E47-8027-EBCB-D2417582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07" y="2651896"/>
            <a:ext cx="596900" cy="6762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5F76BA-B151-AC6B-B4CE-14ABF3C48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282" y="2637513"/>
            <a:ext cx="596900" cy="6762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B8532E-A82C-020B-61B0-411C9FD87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93" y="3459475"/>
            <a:ext cx="596900" cy="6762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0378C34-3465-77C5-4675-C118DA48D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67" y="3450535"/>
            <a:ext cx="596900" cy="6762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A258C8-3A49-CDCF-4A48-53AEE73D2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11" y="3459475"/>
            <a:ext cx="596900" cy="6762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36ABF2-B672-E100-CC0E-3ECFC89C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07" y="3464917"/>
            <a:ext cx="596900" cy="6762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8759A9-061B-A462-5B25-3DDC38D3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82" y="3450534"/>
            <a:ext cx="596900" cy="6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09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Circle the picture(s) that show tenths.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89EE43E-D1D2-CC3A-F701-E17FA7F06F5C}"/>
              </a:ext>
            </a:extLst>
          </p:cNvPr>
          <p:cNvGraphicFramePr>
            <a:graphicFrameLocks noGrp="1"/>
          </p:cNvGraphicFramePr>
          <p:nvPr/>
        </p:nvGraphicFramePr>
        <p:xfrm>
          <a:off x="4283677" y="4631674"/>
          <a:ext cx="2663568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5892">
                  <a:extLst>
                    <a:ext uri="{9D8B030D-6E8A-4147-A177-3AD203B41FA5}">
                      <a16:colId xmlns:a16="http://schemas.microsoft.com/office/drawing/2014/main" val="1128621440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869951580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779258792"/>
                    </a:ext>
                  </a:extLst>
                </a:gridCol>
                <a:gridCol w="665892">
                  <a:extLst>
                    <a:ext uri="{9D8B030D-6E8A-4147-A177-3AD203B41FA5}">
                      <a16:colId xmlns:a16="http://schemas.microsoft.com/office/drawing/2014/main" val="2526441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3145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17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085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00637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1642B0EF-F01A-1FF9-E956-1559E4E4C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2670878"/>
            <a:ext cx="855810" cy="9194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435E6C-F6AA-9C3E-F2A1-EA8448E24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2670878"/>
            <a:ext cx="855810" cy="919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D4A7843-2A49-6D5C-167F-9C24AE93E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3799944"/>
            <a:ext cx="855810" cy="91949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BBB8CB-7B44-58FA-6B32-ACBFE61686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3799944"/>
            <a:ext cx="855810" cy="91949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8B9225B-8ABF-B101-29D5-B3A58D806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347" y="4824226"/>
            <a:ext cx="855810" cy="919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BC379C-CE20-A271-1534-2A0EF7903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189" y="4824226"/>
            <a:ext cx="855810" cy="919498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09CC7218-2420-627C-ABA6-3D501EF5C30E}"/>
              </a:ext>
            </a:extLst>
          </p:cNvPr>
          <p:cNvSpPr/>
          <p:nvPr/>
        </p:nvSpPr>
        <p:spPr>
          <a:xfrm>
            <a:off x="7908324" y="3130627"/>
            <a:ext cx="3089189" cy="2910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6A0AE62-5CC0-6442-10AC-1E904E0314DD}"/>
              </a:ext>
            </a:extLst>
          </p:cNvPr>
          <p:cNvCxnSpPr>
            <a:stCxn id="23" idx="0"/>
            <a:endCxn id="23" idx="4"/>
          </p:cNvCxnSpPr>
          <p:nvPr/>
        </p:nvCxnSpPr>
        <p:spPr>
          <a:xfrm>
            <a:off x="9452919" y="3130627"/>
            <a:ext cx="0" cy="2910016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7FBFE60-2855-F72B-C010-2453AF9049A3}"/>
              </a:ext>
            </a:extLst>
          </p:cNvPr>
          <p:cNvCxnSpPr>
            <a:cxnSpLocks/>
            <a:stCxn id="23" idx="7"/>
            <a:endCxn id="23" idx="3"/>
          </p:cNvCxnSpPr>
          <p:nvPr/>
        </p:nvCxnSpPr>
        <p:spPr>
          <a:xfrm flipH="1">
            <a:off x="8360725" y="3556789"/>
            <a:ext cx="2184387" cy="20576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E6F4CE8-00ED-77EE-652C-B28D1A9AFFC3}"/>
              </a:ext>
            </a:extLst>
          </p:cNvPr>
          <p:cNvCxnSpPr>
            <a:cxnSpLocks/>
            <a:stCxn id="23" idx="1"/>
            <a:endCxn id="23" idx="5"/>
          </p:cNvCxnSpPr>
          <p:nvPr/>
        </p:nvCxnSpPr>
        <p:spPr>
          <a:xfrm>
            <a:off x="8360725" y="3556789"/>
            <a:ext cx="2184387" cy="2057692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752A952-BEE3-6005-F011-FA5DBFDFAFC1}"/>
              </a:ext>
            </a:extLst>
          </p:cNvPr>
          <p:cNvCxnSpPr>
            <a:cxnSpLocks/>
            <a:stCxn id="23" idx="2"/>
            <a:endCxn id="23" idx="6"/>
          </p:cNvCxnSpPr>
          <p:nvPr/>
        </p:nvCxnSpPr>
        <p:spPr>
          <a:xfrm>
            <a:off x="7908324" y="4585635"/>
            <a:ext cx="3089189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0E5465BC-41E8-8049-0DAA-5EA4D121F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993" y="2646454"/>
            <a:ext cx="596900" cy="6762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F03FA0A-0B5C-3F5F-D9A7-A99E189318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4967" y="2637514"/>
            <a:ext cx="596900" cy="67629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494EE83-16B1-3C6E-206F-A73FD8DB5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811" y="2646454"/>
            <a:ext cx="596900" cy="676291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7512FF1-0E47-8027-EBCB-D2417582D5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507" y="2651896"/>
            <a:ext cx="596900" cy="67629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45F76BA-B151-AC6B-B4CE-14ABF3C48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282" y="2637513"/>
            <a:ext cx="596900" cy="67629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5B8532E-A82C-020B-61B0-411C9FD87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4193" y="3459475"/>
            <a:ext cx="596900" cy="67629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0378C34-3465-77C5-4675-C118DA48D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1167" y="3450535"/>
            <a:ext cx="596900" cy="67629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2A258C8-3A49-CDCF-4A48-53AEE73D2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7011" y="3459475"/>
            <a:ext cx="596900" cy="676291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36ABF2-B672-E100-CC0E-3ECFC89CC7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07" y="3464917"/>
            <a:ext cx="596900" cy="67629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98759A9-061B-A462-5B25-3DDC38D3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482" y="3450534"/>
            <a:ext cx="596900" cy="676291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3A1772-BEE5-0362-5216-E815D10F79C7}"/>
              </a:ext>
            </a:extLst>
          </p:cNvPr>
          <p:cNvSpPr/>
          <p:nvPr/>
        </p:nvSpPr>
        <p:spPr>
          <a:xfrm>
            <a:off x="3648377" y="2533989"/>
            <a:ext cx="3844283" cy="1831160"/>
          </a:xfrm>
          <a:prstGeom prst="roundRect">
            <a:avLst/>
          </a:prstGeom>
          <a:noFill/>
          <a:ln w="38100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57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To be able to express tenths as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7171"/>
            <a:ext cx="10698126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None/>
            </a:pPr>
            <a:r>
              <a:rPr lang="en-GB" sz="2200" dirty="0">
                <a:cs typeface="Calibri" panose="020F0502020204030204" pitchFamily="34" charset="0"/>
              </a:rPr>
              <a:t>What fraction of the bar model is shaded?</a:t>
            </a: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EC135D7-FAF9-FBF9-4A3B-71EC7596C0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783512"/>
              </p:ext>
            </p:extLst>
          </p:nvPr>
        </p:nvGraphicFramePr>
        <p:xfrm>
          <a:off x="1030930" y="3251823"/>
          <a:ext cx="10130140" cy="10566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3014">
                  <a:extLst>
                    <a:ext uri="{9D8B030D-6E8A-4147-A177-3AD203B41FA5}">
                      <a16:colId xmlns:a16="http://schemas.microsoft.com/office/drawing/2014/main" val="2960213287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83933083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80964901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95497014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603304199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16501729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156197085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3917069104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2580774302"/>
                    </a:ext>
                  </a:extLst>
                </a:gridCol>
                <a:gridCol w="1013014">
                  <a:extLst>
                    <a:ext uri="{9D8B030D-6E8A-4147-A177-3AD203B41FA5}">
                      <a16:colId xmlns:a16="http://schemas.microsoft.com/office/drawing/2014/main" val="1978726774"/>
                    </a:ext>
                  </a:extLst>
                </a:gridCol>
              </a:tblGrid>
              <a:tr h="1056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4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63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EF006F6F95A8499B790B6C75677679" ma:contentTypeVersion="12" ma:contentTypeDescription="Create a new document." ma:contentTypeScope="" ma:versionID="0f748e75b647f77cc8ffcf4ab0f4109e">
  <xsd:schema xmlns:xsd="http://www.w3.org/2001/XMLSchema" xmlns:xs="http://www.w3.org/2001/XMLSchema" xmlns:p="http://schemas.microsoft.com/office/2006/metadata/properties" xmlns:ns2="3a5a072a-9f71-4cd3-a2f9-fdda91595b8c" xmlns:ns3="2713a64c-b708-418b-a5af-1b0d489f796a" targetNamespace="http://schemas.microsoft.com/office/2006/metadata/properties" ma:root="true" ma:fieldsID="4e934e192287f03b4cdec18b1ffb1109" ns2:_="" ns3:_="">
    <xsd:import namespace="3a5a072a-9f71-4cd3-a2f9-fdda91595b8c"/>
    <xsd:import namespace="2713a64c-b708-418b-a5af-1b0d489f796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5a072a-9f71-4cd3-a2f9-fdda91595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1e2b0ea4-6242-4b3b-a5a4-a442a88e1f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3a64c-b708-418b-a5af-1b0d489f796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ecd78d3-fe46-4f36-8ea3-4b1377205a5e}" ma:internalName="TaxCatchAll" ma:showField="CatchAllData" ma:web="2713a64c-b708-418b-a5af-1b0d489f79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713a64c-b708-418b-a5af-1b0d489f796a" xsi:nil="true"/>
    <lcf76f155ced4ddcb4097134ff3c332f xmlns="3a5a072a-9f71-4cd3-a2f9-fdda91595b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9591924-602D-41EF-ABCA-A3927C4144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5a072a-9f71-4cd3-a2f9-fdda91595b8c"/>
    <ds:schemaRef ds:uri="2713a64c-b708-418b-a5af-1b0d489f79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3406FC-058F-4C4B-A606-317180C53A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F5CE75-9968-4D5B-AB28-509C65A47585}">
  <ds:schemaRefs>
    <ds:schemaRef ds:uri="http://schemas.microsoft.com/office/2006/metadata/properties"/>
    <ds:schemaRef ds:uri="http://schemas.microsoft.com/office/infopath/2007/PartnerControls"/>
    <ds:schemaRef ds:uri="2713a64c-b708-418b-a5af-1b0d489f796a"/>
    <ds:schemaRef ds:uri="3a5a072a-9f71-4cd3-a2f9-fdda91595b8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20523</TotalTime>
  <Words>1616</Words>
  <Application>Microsoft Macintosh PowerPoint</Application>
  <PresentationFormat>Widescreen</PresentationFormat>
  <Paragraphs>550</Paragraphs>
  <Slides>53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2" baseType="lpstr">
      <vt:lpstr>Lato</vt:lpstr>
      <vt:lpstr>Calibri</vt:lpstr>
      <vt:lpstr>Cambria Math</vt:lpstr>
      <vt:lpstr>Muli</vt:lpstr>
      <vt:lpstr>Wingdings</vt:lpstr>
      <vt:lpstr>Lato Light</vt:lpstr>
      <vt:lpstr>OpenDyslexicAlta</vt:lpstr>
      <vt:lpstr>Arial</vt:lpstr>
      <vt:lpstr>Office Theme</vt:lpstr>
      <vt:lpstr>PowerPoint Presentation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  <vt:lpstr>To be able to express tenths as fractions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Alexander Athienitis</cp:lastModifiedBy>
  <cp:revision>931</cp:revision>
  <cp:lastPrinted>2022-10-19T12:38:00Z</cp:lastPrinted>
  <dcterms:created xsi:type="dcterms:W3CDTF">2018-08-06T08:16:18Z</dcterms:created>
  <dcterms:modified xsi:type="dcterms:W3CDTF">2023-02-22T11:48:30Z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0x01010030EF006F6F95A8499B790B6C75677679</vt:lpwstr>
  </property>
  <property fmtid="{D5CDD505-2E9C-101B-9397-08002B2CF9AE}" pid="3" name="MediaServiceImageTags">
    <vt:lpwstr/>
  </property>
</Properties>
</file>