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0" r:id="rId2"/>
    <p:sldId id="321" r:id="rId3"/>
    <p:sldId id="372" r:id="rId4"/>
    <p:sldId id="410" r:id="rId5"/>
    <p:sldId id="379" r:id="rId6"/>
    <p:sldId id="415" r:id="rId7"/>
    <p:sldId id="380" r:id="rId8"/>
    <p:sldId id="419" r:id="rId9"/>
    <p:sldId id="420" r:id="rId10"/>
    <p:sldId id="432" r:id="rId11"/>
    <p:sldId id="433" r:id="rId12"/>
    <p:sldId id="431" r:id="rId13"/>
    <p:sldId id="423" r:id="rId14"/>
    <p:sldId id="424" r:id="rId15"/>
    <p:sldId id="421" r:id="rId16"/>
    <p:sldId id="425" r:id="rId17"/>
    <p:sldId id="426" r:id="rId18"/>
    <p:sldId id="422" r:id="rId19"/>
    <p:sldId id="427" r:id="rId20"/>
    <p:sldId id="428" r:id="rId21"/>
    <p:sldId id="377" r:id="rId22"/>
    <p:sldId id="434" r:id="rId23"/>
    <p:sldId id="429" r:id="rId24"/>
    <p:sldId id="435" r:id="rId25"/>
    <p:sldId id="378" r:id="rId26"/>
    <p:sldId id="436" r:id="rId27"/>
    <p:sldId id="437" r:id="rId28"/>
    <p:sldId id="438" r:id="rId29"/>
    <p:sldId id="373" r:id="rId30"/>
    <p:sldId id="439" r:id="rId31"/>
    <p:sldId id="441" r:id="rId32"/>
    <p:sldId id="440" r:id="rId33"/>
    <p:sldId id="442" r:id="rId34"/>
    <p:sldId id="443" r:id="rId35"/>
    <p:sldId id="444" r:id="rId36"/>
    <p:sldId id="449" r:id="rId37"/>
    <p:sldId id="445" r:id="rId38"/>
    <p:sldId id="450" r:id="rId39"/>
    <p:sldId id="452" r:id="rId40"/>
    <p:sldId id="453" r:id="rId41"/>
    <p:sldId id="447" r:id="rId42"/>
    <p:sldId id="451" r:id="rId43"/>
    <p:sldId id="370" r:id="rId44"/>
    <p:sldId id="454" r:id="rId45"/>
    <p:sldId id="407" r:id="rId46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Lato" panose="020F0502020204030203" pitchFamily="34" charset="0"/>
      <p:regular r:id="rId54"/>
      <p:bold r:id="rId55"/>
      <p:italic r:id="rId56"/>
      <p:boldItalic r:id="rId57"/>
    </p:embeddedFont>
    <p:embeddedFont>
      <p:font typeface="Lato Light" panose="020F0502020204030203" pitchFamily="34" charset="0"/>
      <p:regular r:id="rId58"/>
      <p:italic r:id="rId59"/>
    </p:embeddedFont>
    <p:embeddedFont>
      <p:font typeface="Muli" panose="02000503000000000000" pitchFamily="2" charset="77"/>
      <p:regular r:id="rId60"/>
      <p:bold r:id="rId61"/>
      <p:italic r:id="rId62"/>
      <p:boldItalic r:id="rId63"/>
    </p:embeddedFont>
    <p:embeddedFont>
      <p:font typeface="OpenDyslexic" pitchFamily="2" charset="77"/>
      <p:regular r:id="rId64"/>
      <p:bold r:id="rId65"/>
      <p:italic r:id="rId66"/>
      <p:boldItalic r:id="rId67"/>
    </p:embeddedFont>
    <p:embeddedFont>
      <p:font typeface="OpenDyslexicAlta" pitchFamily="2" charset="77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E"/>
    <a:srgbClr val="3273DD"/>
    <a:srgbClr val="FFDD57"/>
    <a:srgbClr val="E7EAF1"/>
    <a:srgbClr val="F337C7"/>
    <a:srgbClr val="7957D5"/>
    <a:srgbClr val="209CEE"/>
    <a:srgbClr val="3273DC"/>
    <a:srgbClr val="23D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4" autoAdjust="0"/>
    <p:restoredTop sz="87951" autoAdjust="0"/>
  </p:normalViewPr>
  <p:slideViewPr>
    <p:cSldViewPr snapToGrid="0" snapToObjects="1">
      <p:cViewPr varScale="1">
        <p:scale>
          <a:sx n="105" d="100"/>
          <a:sy n="105" d="100"/>
        </p:scale>
        <p:origin x="720" y="18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A3CCF1-2A8F-5EDA-1BC9-8899CF5D95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CF3F6A2D-B86F-CD1D-557C-642784AE02F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BCB26A-CEA7-6E9E-8EDE-10B12E6D2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1440383F-35CE-92EE-8C57-65F5A1737A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2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C152E9-CA24-01F5-8C67-9C1ECBF4B0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15D62BCC-006F-8BCC-48DA-EFA43ACE2E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0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84D43A-3C81-2458-1ADE-70A0DD3C80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41CFCEC5-C8A9-6631-BA36-1CCF5F25CD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53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DCA274-0274-8871-06DB-1D1DAFAA97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3FCE8460-747D-872D-0492-9096E0A68B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27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F6E8D3-27FE-2D49-0418-A976D1DBD9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29FE3D1-4356-37E8-E323-1D5ECDC832E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8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B07179-D698-EEDA-3A73-0FC54DE3AE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CA30977B-A913-CBD9-8926-528AA8C3BD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07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0F923D-5C26-DA83-CC82-44FE480156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83E6C95A-8BA1-8C8E-5FEB-5FFDAEAC5C4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52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AADE32-8465-590F-489B-CA1123FBBF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10167E62-620D-7E09-CC5C-CFCDC042DF1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90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E0DC7F-B4DF-736D-40E5-96E244EC12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065E51A6-031F-2D4E-FE16-C17D1321651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55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8C8718-0CE0-EE1A-9F7A-2BE352D570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C9B03A97-C15E-B4BB-7E02-F6372883B9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6BDBD9-839D-8883-538D-28C346A505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EC02989D-FC01-4B59-6683-86AE048A64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06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E1FC7D-7FD5-1492-BABD-1FB9FC5AD4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69841B4-1BCE-4698-AD62-5F5C033C2A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75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A30B4B-E1F5-6427-C131-2D65CCF23C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A6BB1025-4C25-36B8-B4E8-1EE636D5078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64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F3ABB4-8D69-94B6-A49E-18BC2B3E9A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42D7EABB-5BF2-405F-8C59-AE350979BD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65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164718-E656-414A-814A-B493307DF0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6461BDF-64D9-FAA9-783A-9BBD0EC6297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38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9D0620-0F27-2D59-FCFE-00A7E4E132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47CFE08E-057A-07C1-ABEA-CCBF6D2767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6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DDB1AE-552F-DE36-6C4B-C2FB8E3A0A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DD66C2BB-4DD6-8F08-0EE6-18FDE28B2E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243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61264C-5755-9A73-2623-F550957028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7CB03BEF-7AC7-64F3-B8F6-297BF433E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77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9B3D36-575C-5A00-4538-EA387315D4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31C959A5-2B27-62D8-1FC3-D5A9E4964CC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ED7B65-B898-D77C-1B7E-2A853A9E43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F0121E5-D056-56F1-2867-785D1F29A1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1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4C8B9B-4DA6-6DCC-1BAF-7A863CC609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827D0A95-9E55-F599-BE19-2F97C543F2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4B82FA-4932-D0B8-8E1A-5618589C85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CC9AFFF-F40A-4D7A-9792-D17FCBD46D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42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6C796D-6B38-B633-8993-41A2597AB9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C24E8BFA-E8CB-E2D4-254E-855265E210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24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ADE631-E52D-EE80-AEB8-1B7C3FAF42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7D6D22B7-9A5F-0A9B-8C8C-F001378B3AB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52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73FFA1-D1EB-2EF7-E857-1464F47685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4B589365-A20A-3839-2325-C7EDE15D34A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03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B0965C-461B-C91E-0A15-8EBA713923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74167630-7930-89CC-C0D8-903401952E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98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F41FFE-2E20-C5B5-B8BA-A3069ECFF6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0E89EA91-B481-5BBF-C028-12DBEB06EB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28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148DC1-7EDE-0478-1590-BF1880E687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8086D496-739A-E33E-1481-4940173D2B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9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999B60-412C-2CAB-A695-68379F6E7F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4AF40013-0E12-AF16-B28D-E3E34B4045E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3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D03E39-C3AD-3EF6-8B8E-8F9FB1B9BD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35ACD67-D39D-96E1-6EBD-32DBF36F08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91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2371EA-7ABF-0C60-12CE-F86C2447A9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74714067-8D12-BE01-013D-5F33C11925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49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ABB627-8F39-2DCB-8727-A5FFA11395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DB471570-5821-D8FC-9DAD-ECAE5AD1A9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6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2EF939-7A2E-18E5-57C5-53A49BEF98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6B3B8E37-DC13-911C-3ADC-4FD9D7A401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95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42BD5A-4FE7-85A5-E57A-9F71790141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C6519682-033A-550F-5555-F61065BF44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5795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71DF3C-3707-3D6D-68AD-7951ECB487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73724EB-2E1D-67FA-0FA3-9C39982B2CC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F6310D-208A-68B7-FE70-2C2EB1AA44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770A8D5B-40CA-6EED-5DE8-2AA85D00FDE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4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E1FBAC-1944-17F7-1C83-B6D881CA0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D100CA31-9B26-01B3-B568-0AD7CFF01F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6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45FCE6-9406-13F5-88C6-9E5F736478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D4E9EBAA-D7F8-9213-D8E9-4399E7125C8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9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0E28D5-147D-0629-E3DA-96AAEBBB06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A0E2BC49-4937-9632-7212-346D13FBABD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84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E4AF1-4E2E-9F2D-14B5-FB73CA7254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0428A129-4625-A2D8-A6DA-36449EED0B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41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0B7BCA-5237-2659-F4F9-2A5A456FAB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E16CA877-1385-3163-8E93-722D7A3AD02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18/02/2023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29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29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tiff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tiff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Stage 6 </a:t>
            </a:r>
            <a:br>
              <a:rPr lang="en-GB" dirty="0"/>
            </a:br>
            <a:r>
              <a:rPr lang="en-GB" dirty="0"/>
              <a:t>Spring Block 4: Fractions, decimals and percentages</a:t>
            </a:r>
          </a:p>
          <a:p>
            <a:r>
              <a:rPr lang="en-GB" dirty="0"/>
              <a:t>Lesson 1: To be able to explore decimal and fraction equivalents (2022-2023)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4337815" cy="36933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Block 4 – Fractions, decimals and percentages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231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sz="2000" b="1" i="0" dirty="0">
                <a:solidFill>
                  <a:schemeClr val="bg1"/>
                </a:solidFill>
                <a:effectLst/>
                <a:latin typeface="Muli" panose="02000503000000000000" pitchFamily="2" charset="77"/>
              </a:rPr>
              <a:t>QWHAZLU</a:t>
            </a:r>
            <a:endParaRPr lang="en-GB" sz="2000" b="1" dirty="0">
              <a:solidFill>
                <a:schemeClr val="bg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299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Shade 0.12 of the hundred square.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____ parts out of ____ are shaded.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Write 0.12 as a fraction.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0.12 = </a:t>
            </a:r>
            <a:r>
              <a:rPr lang="en-GB" sz="2400" dirty="0"/>
              <a:t>____.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85792"/>
              </p:ext>
            </p:extLst>
          </p:nvPr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328C-3B95-2540-F2E5-34B8EAE6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77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Complete the sentences below: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0.12 of the hundred square.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12</a:t>
                </a:r>
                <a:r>
                  <a:rPr lang="en-GB" sz="2200" dirty="0"/>
                  <a:t> parts out of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100</a:t>
                </a:r>
                <a:r>
                  <a:rPr lang="en-GB" sz="2200" dirty="0"/>
                  <a:t> are shaded.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Write 0.12 as a fraction.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0.12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  <a:blipFill>
                <a:blip r:embed="rId3"/>
                <a:stretch>
                  <a:fillRect l="-1946" t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/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387D1-3701-AAAC-04B6-683D4391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71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299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Shade 0.22 of the hundred square.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____ parts out of ____ are shaded.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Write 0.22 as a fraction.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0.22 = </a:t>
            </a:r>
            <a:r>
              <a:rPr lang="en-GB" sz="2400" dirty="0"/>
              <a:t>____.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/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9636-BB4A-447E-98C9-37D8E845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42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299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Shade 0.22 of the hundred square.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____ parts out of ____ are shaded.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Write 0.22 as a fraction.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0.22 = </a:t>
            </a:r>
            <a:r>
              <a:rPr lang="en-GB" sz="2400" dirty="0"/>
              <a:t>____.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/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4C2DA-2A08-F25B-F156-5CE61DC4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45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Complete the sentences below: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0.22 of the hundred square.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22</a:t>
                </a:r>
                <a:r>
                  <a:rPr lang="en-GB" sz="2200" dirty="0"/>
                  <a:t> parts out of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100</a:t>
                </a:r>
                <a:r>
                  <a:rPr lang="en-GB" sz="2200" dirty="0"/>
                  <a:t> are shaded.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Write 0.22 as a fraction.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0.22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  <a:blipFill>
                <a:blip r:embed="rId3"/>
                <a:stretch>
                  <a:fillRect l="-1946" t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/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09F39-9764-2296-25CB-BED92BD2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15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299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Shade 0.3 of the hundred square.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____ parts out of ____ are shaded.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Write 0.3 as a fraction.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0.3 = </a:t>
            </a:r>
            <a:r>
              <a:rPr lang="en-GB" sz="2400" dirty="0"/>
              <a:t>____.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/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EF4A9-287D-FF14-A050-7E4DDCDA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95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299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Shade 0.3 of the hundred square.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____ parts out of ____ are shaded.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Write 0.3 as a fraction.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0.3 = </a:t>
            </a:r>
            <a:r>
              <a:rPr lang="en-GB" sz="2400" dirty="0"/>
              <a:t>____.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35833"/>
              </p:ext>
            </p:extLst>
          </p:nvPr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C9166-36D8-E3F7-0F9E-D59729AD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7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Complete the sentences below: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0.3 of the hundred square.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30</a:t>
                </a:r>
                <a:r>
                  <a:rPr lang="en-GB" sz="2200" dirty="0"/>
                  <a:t> parts out of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100</a:t>
                </a:r>
                <a:r>
                  <a:rPr lang="en-GB" sz="2200" dirty="0"/>
                  <a:t> are shaded.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Write 0.3 as a fraction.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0.3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400" b="0" i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GB" sz="2400" b="0" i="0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  <a:blipFill>
                <a:blip r:embed="rId3"/>
                <a:stretch>
                  <a:fillRect l="-1946" t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/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41344-FE13-5A1F-8A39-C137C0BA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47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299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Shade 0.57 of the hundred square.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____ parts out of ____ are shaded.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Write 0.57 as a fraction.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0.57 = </a:t>
            </a:r>
            <a:r>
              <a:rPr lang="en-GB" sz="2400" dirty="0"/>
              <a:t>____.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/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7DD95-3F13-769C-AB2A-15E8E2F2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62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299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Shade 0.57 of the hundred square.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____ parts out of ____ are shaded.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Write 0.57 as a fraction.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0.57 = </a:t>
            </a:r>
            <a:r>
              <a:rPr lang="en-GB" sz="2400" dirty="0"/>
              <a:t>____.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62549"/>
              </p:ext>
            </p:extLst>
          </p:nvPr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AA2BB-5C8F-D507-E377-AD311ACB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21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number lines to explore and identify decimal and fraction equivalents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number lines to explore and identify decimal and fraction equivalents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A9276-6C0D-312B-659F-46B96EC6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2: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Complete the sentences below: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0.57 of the hundred square.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57</a:t>
                </a:r>
                <a:r>
                  <a:rPr lang="en-GB" sz="2200" dirty="0"/>
                  <a:t> parts out of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100</a:t>
                </a:r>
                <a:r>
                  <a:rPr lang="en-GB" sz="2200" dirty="0"/>
                  <a:t> are shaded.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Write 0.57 as a fraction.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0.57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  <a:blipFill>
                <a:blip r:embed="rId3"/>
                <a:stretch>
                  <a:fillRect l="-1946" t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/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962E9-F4BE-3498-282C-D0DEC4E5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162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73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5BA3E4-0F77-1896-2F6B-607292C8F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90449"/>
              </p:ext>
            </p:extLst>
          </p:nvPr>
        </p:nvGraphicFramePr>
        <p:xfrm>
          <a:off x="1521910" y="3692324"/>
          <a:ext cx="9148180" cy="107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5374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5374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A803D7-1C98-6E8E-AE2F-CC41B7188657}"/>
              </a:ext>
            </a:extLst>
          </p:cNvPr>
          <p:cNvSpPr txBox="1"/>
          <p:nvPr/>
        </p:nvSpPr>
        <p:spPr>
          <a:xfrm>
            <a:off x="1325140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398F4-09D8-5C1C-6D1E-89830F574C12}"/>
              </a:ext>
            </a:extLst>
          </p:cNvPr>
          <p:cNvSpPr txBox="1"/>
          <p:nvPr/>
        </p:nvSpPr>
        <p:spPr>
          <a:xfrm>
            <a:off x="10484895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B12B7-E2E1-C88B-E036-301A40813613}"/>
              </a:ext>
            </a:extLst>
          </p:cNvPr>
          <p:cNvSpPr txBox="1"/>
          <p:nvPr/>
        </p:nvSpPr>
        <p:spPr>
          <a:xfrm>
            <a:off x="2136171" y="4902155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731195-2638-68C0-D3FC-558E5D0C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1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73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5BA3E4-0F77-1896-2F6B-607292C8F5EC}"/>
              </a:ext>
            </a:extLst>
          </p:cNvPr>
          <p:cNvGraphicFramePr>
            <a:graphicFrameLocks noGrp="1"/>
          </p:cNvGraphicFramePr>
          <p:nvPr/>
        </p:nvGraphicFramePr>
        <p:xfrm>
          <a:off x="1521910" y="3692324"/>
          <a:ext cx="9148180" cy="107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5374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5374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A803D7-1C98-6E8E-AE2F-CC41B7188657}"/>
              </a:ext>
            </a:extLst>
          </p:cNvPr>
          <p:cNvSpPr txBox="1"/>
          <p:nvPr/>
        </p:nvSpPr>
        <p:spPr>
          <a:xfrm>
            <a:off x="1325140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398F4-09D8-5C1C-6D1E-89830F574C12}"/>
              </a:ext>
            </a:extLst>
          </p:cNvPr>
          <p:cNvSpPr txBox="1"/>
          <p:nvPr/>
        </p:nvSpPr>
        <p:spPr>
          <a:xfrm>
            <a:off x="10484895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B12B7-E2E1-C88B-E036-301A40813613}"/>
              </a:ext>
            </a:extLst>
          </p:cNvPr>
          <p:cNvSpPr txBox="1"/>
          <p:nvPr/>
        </p:nvSpPr>
        <p:spPr>
          <a:xfrm>
            <a:off x="2136171" y="4902155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C911B-55B6-2359-C340-C0E448625FEC}"/>
              </a:ext>
            </a:extLst>
          </p:cNvPr>
          <p:cNvSpPr txBox="1"/>
          <p:nvPr/>
        </p:nvSpPr>
        <p:spPr>
          <a:xfrm>
            <a:off x="3044141" y="4902154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0.2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02E3D-CFC1-D08A-BA8E-09DFD911ADFF}"/>
              </a:ext>
            </a:extLst>
          </p:cNvPr>
          <p:cNvSpPr txBox="1"/>
          <p:nvPr/>
        </p:nvSpPr>
        <p:spPr>
          <a:xfrm>
            <a:off x="3947770" y="4902153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0.3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17624-9322-6182-B744-C6FB55E1ED57}"/>
              </a:ext>
            </a:extLst>
          </p:cNvPr>
          <p:cNvSpPr txBox="1"/>
          <p:nvPr/>
        </p:nvSpPr>
        <p:spPr>
          <a:xfrm>
            <a:off x="4851399" y="4902152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0.4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89FE6-D0B1-A62C-3118-E6E3423DF68E}"/>
              </a:ext>
            </a:extLst>
          </p:cNvPr>
          <p:cNvSpPr txBox="1"/>
          <p:nvPr/>
        </p:nvSpPr>
        <p:spPr>
          <a:xfrm>
            <a:off x="5755028" y="4902152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A854C-BD36-EC75-DD48-557FADDCD579}"/>
              </a:ext>
            </a:extLst>
          </p:cNvPr>
          <p:cNvSpPr txBox="1"/>
          <p:nvPr/>
        </p:nvSpPr>
        <p:spPr>
          <a:xfrm>
            <a:off x="9418110" y="4891356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0.9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7AD964-7755-357B-F192-7BDE3351FE05}"/>
              </a:ext>
            </a:extLst>
          </p:cNvPr>
          <p:cNvSpPr txBox="1"/>
          <p:nvPr/>
        </p:nvSpPr>
        <p:spPr>
          <a:xfrm>
            <a:off x="6719601" y="4891355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7743A-3704-4D8F-4C08-0BA1F7E5DC21}"/>
              </a:ext>
            </a:extLst>
          </p:cNvPr>
          <p:cNvSpPr txBox="1"/>
          <p:nvPr/>
        </p:nvSpPr>
        <p:spPr>
          <a:xfrm>
            <a:off x="7644435" y="4891354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0.7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74114E-D453-D7FB-6D48-DEAAC788D146}"/>
              </a:ext>
            </a:extLst>
          </p:cNvPr>
          <p:cNvSpPr txBox="1"/>
          <p:nvPr/>
        </p:nvSpPr>
        <p:spPr>
          <a:xfrm>
            <a:off x="8552405" y="4891354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0.8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1BFFBA2-8E08-198E-29CE-2F777F8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3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73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5BA3E4-0F77-1896-2F6B-607292C8F5EC}"/>
              </a:ext>
            </a:extLst>
          </p:cNvPr>
          <p:cNvGraphicFramePr>
            <a:graphicFrameLocks noGrp="1"/>
          </p:cNvGraphicFramePr>
          <p:nvPr/>
        </p:nvGraphicFramePr>
        <p:xfrm>
          <a:off x="1521910" y="3692324"/>
          <a:ext cx="9148180" cy="107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5374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5374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A803D7-1C98-6E8E-AE2F-CC41B7188657}"/>
              </a:ext>
            </a:extLst>
          </p:cNvPr>
          <p:cNvSpPr txBox="1"/>
          <p:nvPr/>
        </p:nvSpPr>
        <p:spPr>
          <a:xfrm>
            <a:off x="1325140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398F4-09D8-5C1C-6D1E-89830F574C12}"/>
              </a:ext>
            </a:extLst>
          </p:cNvPr>
          <p:cNvSpPr txBox="1"/>
          <p:nvPr/>
        </p:nvSpPr>
        <p:spPr>
          <a:xfrm>
            <a:off x="10484895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B12B7-E2E1-C88B-E036-301A40813613}"/>
                  </a:ext>
                </a:extLst>
              </p:cNvPr>
              <p:cNvSpPr txBox="1"/>
              <p:nvPr/>
            </p:nvSpPr>
            <p:spPr>
              <a:xfrm>
                <a:off x="2066723" y="4970731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B12B7-E2E1-C88B-E036-301A40813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23" y="4970731"/>
                <a:ext cx="769074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5D2BA7-1653-6B20-FD04-F89D2861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008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73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5BA3E4-0F77-1896-2F6B-607292C8F5EC}"/>
              </a:ext>
            </a:extLst>
          </p:cNvPr>
          <p:cNvGraphicFramePr>
            <a:graphicFrameLocks noGrp="1"/>
          </p:cNvGraphicFramePr>
          <p:nvPr/>
        </p:nvGraphicFramePr>
        <p:xfrm>
          <a:off x="1521910" y="3692324"/>
          <a:ext cx="9148180" cy="107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5374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5374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A803D7-1C98-6E8E-AE2F-CC41B7188657}"/>
              </a:ext>
            </a:extLst>
          </p:cNvPr>
          <p:cNvSpPr txBox="1"/>
          <p:nvPr/>
        </p:nvSpPr>
        <p:spPr>
          <a:xfrm>
            <a:off x="1325140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398F4-09D8-5C1C-6D1E-89830F574C12}"/>
              </a:ext>
            </a:extLst>
          </p:cNvPr>
          <p:cNvSpPr txBox="1"/>
          <p:nvPr/>
        </p:nvSpPr>
        <p:spPr>
          <a:xfrm>
            <a:off x="10484895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B12B7-E2E1-C88B-E036-301A40813613}"/>
                  </a:ext>
                </a:extLst>
              </p:cNvPr>
              <p:cNvSpPr txBox="1"/>
              <p:nvPr/>
            </p:nvSpPr>
            <p:spPr>
              <a:xfrm>
                <a:off x="2066723" y="4970731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B12B7-E2E1-C88B-E036-301A40813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23" y="4970731"/>
                <a:ext cx="769074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137A86-3BEA-92A3-FF37-7CF2A267A002}"/>
                  </a:ext>
                </a:extLst>
              </p:cNvPr>
              <p:cNvSpPr txBox="1"/>
              <p:nvPr/>
            </p:nvSpPr>
            <p:spPr>
              <a:xfrm>
                <a:off x="2970352" y="497073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137A86-3BEA-92A3-FF37-7CF2A267A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52" y="4970730"/>
                <a:ext cx="769074" cy="786177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E9B20F-FD04-CB2D-0A80-3309E0778F06}"/>
                  </a:ext>
                </a:extLst>
              </p:cNvPr>
              <p:cNvSpPr txBox="1"/>
              <p:nvPr/>
            </p:nvSpPr>
            <p:spPr>
              <a:xfrm>
                <a:off x="3873981" y="497073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E9B20F-FD04-CB2D-0A80-3309E0778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81" y="4970730"/>
                <a:ext cx="769074" cy="78617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5E92EC-CBC9-38F4-8412-4FCF191A527B}"/>
                  </a:ext>
                </a:extLst>
              </p:cNvPr>
              <p:cNvSpPr txBox="1"/>
              <p:nvPr/>
            </p:nvSpPr>
            <p:spPr>
              <a:xfrm>
                <a:off x="4832106" y="4970730"/>
                <a:ext cx="76907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5E92EC-CBC9-38F4-8412-4FCF191A5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06" y="4970730"/>
                <a:ext cx="769074" cy="784830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5A7E1A-493D-12B2-0C23-3B4B9AE82C10}"/>
                  </a:ext>
                </a:extLst>
              </p:cNvPr>
              <p:cNvSpPr txBox="1"/>
              <p:nvPr/>
            </p:nvSpPr>
            <p:spPr>
              <a:xfrm>
                <a:off x="9356203" y="4969383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5A7E1A-493D-12B2-0C23-3B4B9AE82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203" y="4969383"/>
                <a:ext cx="769074" cy="786177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2F7D71-B505-B9F3-B446-2F3B9CEC3A56}"/>
                  </a:ext>
                </a:extLst>
              </p:cNvPr>
              <p:cNvSpPr txBox="1"/>
              <p:nvPr/>
            </p:nvSpPr>
            <p:spPr>
              <a:xfrm>
                <a:off x="5753823" y="4970730"/>
                <a:ext cx="76907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2F7D71-B505-B9F3-B446-2F3B9CEC3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23" y="4970730"/>
                <a:ext cx="769074" cy="818044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307289-5196-9A5B-7D78-F10759319F79}"/>
                  </a:ext>
                </a:extLst>
              </p:cNvPr>
              <p:cNvSpPr txBox="1"/>
              <p:nvPr/>
            </p:nvSpPr>
            <p:spPr>
              <a:xfrm>
                <a:off x="6657452" y="497073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307289-5196-9A5B-7D78-F10759319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52" y="4970730"/>
                <a:ext cx="769074" cy="786177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D985A0-D0EE-9210-E72A-7EF3A371921C}"/>
                  </a:ext>
                </a:extLst>
              </p:cNvPr>
              <p:cNvSpPr txBox="1"/>
              <p:nvPr/>
            </p:nvSpPr>
            <p:spPr>
              <a:xfrm>
                <a:off x="7587885" y="4969383"/>
                <a:ext cx="769074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D985A0-D0EE-9210-E72A-7EF3A3719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885" y="4969383"/>
                <a:ext cx="769074" cy="783741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DDBBA8-3AD2-0E0D-6DD4-059A7CAEB72A}"/>
                  </a:ext>
                </a:extLst>
              </p:cNvPr>
              <p:cNvSpPr txBox="1"/>
              <p:nvPr/>
            </p:nvSpPr>
            <p:spPr>
              <a:xfrm>
                <a:off x="8487298" y="4966947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DDBBA8-3AD2-0E0D-6DD4-059A7CAEB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98" y="4966947"/>
                <a:ext cx="769074" cy="786177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2E7CEC2-0872-F412-1F7A-F7F2C5DF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edit any of the fractions on the number line so that they show fractions in their simplest form?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6BD83F-9CE2-452F-8DA2-EF2F62590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68270"/>
              </p:ext>
            </p:extLst>
          </p:nvPr>
        </p:nvGraphicFramePr>
        <p:xfrm>
          <a:off x="1521910" y="4001294"/>
          <a:ext cx="9148180" cy="86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4332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4332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594829-45B7-B4D3-8755-E22A41E6CDF2}"/>
              </a:ext>
            </a:extLst>
          </p:cNvPr>
          <p:cNvSpPr txBox="1"/>
          <p:nvPr/>
        </p:nvSpPr>
        <p:spPr>
          <a:xfrm>
            <a:off x="1325140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59B19-302F-DA99-25AE-1A06135D13CC}"/>
              </a:ext>
            </a:extLst>
          </p:cNvPr>
          <p:cNvSpPr txBox="1"/>
          <p:nvPr/>
        </p:nvSpPr>
        <p:spPr>
          <a:xfrm>
            <a:off x="10484895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C4FDED-C0B3-FEE8-DF8A-814CA8A05CFF}"/>
                  </a:ext>
                </a:extLst>
              </p:cNvPr>
              <p:cNvSpPr txBox="1"/>
              <p:nvPr/>
            </p:nvSpPr>
            <p:spPr>
              <a:xfrm>
                <a:off x="2066723" y="4904471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C4FDED-C0B3-FEE8-DF8A-814CA8A05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23" y="4904471"/>
                <a:ext cx="769074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44AF6-72E6-B276-3C39-CD24AF39D75C}"/>
                  </a:ext>
                </a:extLst>
              </p:cNvPr>
              <p:cNvSpPr txBox="1"/>
              <p:nvPr/>
            </p:nvSpPr>
            <p:spPr>
              <a:xfrm>
                <a:off x="2970352" y="490447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44AF6-72E6-B276-3C39-CD24AF39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52" y="4904470"/>
                <a:ext cx="769074" cy="786177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B8A69-3319-8E69-98B6-8723896CB12B}"/>
                  </a:ext>
                </a:extLst>
              </p:cNvPr>
              <p:cNvSpPr txBox="1"/>
              <p:nvPr/>
            </p:nvSpPr>
            <p:spPr>
              <a:xfrm>
                <a:off x="3873981" y="490447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B8A69-3319-8E69-98B6-8723896C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81" y="4904470"/>
                <a:ext cx="769074" cy="78617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59D6B-44EB-4F3E-5F34-CB11206CC01A}"/>
                  </a:ext>
                </a:extLst>
              </p:cNvPr>
              <p:cNvSpPr txBox="1"/>
              <p:nvPr/>
            </p:nvSpPr>
            <p:spPr>
              <a:xfrm>
                <a:off x="4832106" y="4904470"/>
                <a:ext cx="76907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59D6B-44EB-4F3E-5F34-CB11206C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06" y="4904470"/>
                <a:ext cx="769074" cy="784830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ADD7AF-93AC-967A-4047-A0DB6CDE132E}"/>
                  </a:ext>
                </a:extLst>
              </p:cNvPr>
              <p:cNvSpPr txBox="1"/>
              <p:nvPr/>
            </p:nvSpPr>
            <p:spPr>
              <a:xfrm>
                <a:off x="9356203" y="4903123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ADD7AF-93AC-967A-4047-A0DB6CDE1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203" y="4903123"/>
                <a:ext cx="769074" cy="786177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19C200-9FA7-8A36-45CE-DC188161376C}"/>
                  </a:ext>
                </a:extLst>
              </p:cNvPr>
              <p:cNvSpPr txBox="1"/>
              <p:nvPr/>
            </p:nvSpPr>
            <p:spPr>
              <a:xfrm>
                <a:off x="5753823" y="4904470"/>
                <a:ext cx="76907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19C200-9FA7-8A36-45CE-DC1881613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23" y="4904470"/>
                <a:ext cx="769074" cy="818044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C2777-1F23-5B1B-E120-6B3E823A96B5}"/>
                  </a:ext>
                </a:extLst>
              </p:cNvPr>
              <p:cNvSpPr txBox="1"/>
              <p:nvPr/>
            </p:nvSpPr>
            <p:spPr>
              <a:xfrm>
                <a:off x="6657452" y="490447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C2777-1F23-5B1B-E120-6B3E823A9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52" y="4904470"/>
                <a:ext cx="769074" cy="786177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C468A2-4E5A-74E5-F5B4-FACA830351F6}"/>
                  </a:ext>
                </a:extLst>
              </p:cNvPr>
              <p:cNvSpPr txBox="1"/>
              <p:nvPr/>
            </p:nvSpPr>
            <p:spPr>
              <a:xfrm>
                <a:off x="7587885" y="4903123"/>
                <a:ext cx="769074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C468A2-4E5A-74E5-F5B4-FACA83035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885" y="4903123"/>
                <a:ext cx="769074" cy="783741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F246E4-26D2-C457-DE64-6079C001484E}"/>
                  </a:ext>
                </a:extLst>
              </p:cNvPr>
              <p:cNvSpPr txBox="1"/>
              <p:nvPr/>
            </p:nvSpPr>
            <p:spPr>
              <a:xfrm>
                <a:off x="8487298" y="4900687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F246E4-26D2-C457-DE64-6079C0014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98" y="4900687"/>
                <a:ext cx="769074" cy="786177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C1AEF-D060-AF35-79CC-ECB11879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253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edit any of the fractions on the number line so that they show fractions in their simplest form?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6BD83F-9CE2-452F-8DA2-EF2F62590F3E}"/>
              </a:ext>
            </a:extLst>
          </p:cNvPr>
          <p:cNvGraphicFramePr>
            <a:graphicFrameLocks noGrp="1"/>
          </p:cNvGraphicFramePr>
          <p:nvPr/>
        </p:nvGraphicFramePr>
        <p:xfrm>
          <a:off x="1521910" y="4001294"/>
          <a:ext cx="9148180" cy="86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4332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4332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594829-45B7-B4D3-8755-E22A41E6CDF2}"/>
              </a:ext>
            </a:extLst>
          </p:cNvPr>
          <p:cNvSpPr txBox="1"/>
          <p:nvPr/>
        </p:nvSpPr>
        <p:spPr>
          <a:xfrm>
            <a:off x="1325140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59B19-302F-DA99-25AE-1A06135D13CC}"/>
              </a:ext>
            </a:extLst>
          </p:cNvPr>
          <p:cNvSpPr txBox="1"/>
          <p:nvPr/>
        </p:nvSpPr>
        <p:spPr>
          <a:xfrm>
            <a:off x="10484895" y="4902155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C4FDED-C0B3-FEE8-DF8A-814CA8A05CFF}"/>
                  </a:ext>
                </a:extLst>
              </p:cNvPr>
              <p:cNvSpPr txBox="1"/>
              <p:nvPr/>
            </p:nvSpPr>
            <p:spPr>
              <a:xfrm>
                <a:off x="2066723" y="4904471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C4FDED-C0B3-FEE8-DF8A-814CA8A05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23" y="4904471"/>
                <a:ext cx="769074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44AF6-72E6-B276-3C39-CD24AF39D75C}"/>
                  </a:ext>
                </a:extLst>
              </p:cNvPr>
              <p:cNvSpPr txBox="1"/>
              <p:nvPr/>
            </p:nvSpPr>
            <p:spPr>
              <a:xfrm>
                <a:off x="2970352" y="490447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44AF6-72E6-B276-3C39-CD24AF39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52" y="4904470"/>
                <a:ext cx="769074" cy="786177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B8A69-3319-8E69-98B6-8723896CB12B}"/>
                  </a:ext>
                </a:extLst>
              </p:cNvPr>
              <p:cNvSpPr txBox="1"/>
              <p:nvPr/>
            </p:nvSpPr>
            <p:spPr>
              <a:xfrm>
                <a:off x="3873981" y="490447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B8A69-3319-8E69-98B6-8723896C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81" y="4904470"/>
                <a:ext cx="769074" cy="78617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59D6B-44EB-4F3E-5F34-CB11206CC01A}"/>
                  </a:ext>
                </a:extLst>
              </p:cNvPr>
              <p:cNvSpPr txBox="1"/>
              <p:nvPr/>
            </p:nvSpPr>
            <p:spPr>
              <a:xfrm>
                <a:off x="4832106" y="4904470"/>
                <a:ext cx="76907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59D6B-44EB-4F3E-5F34-CB11206C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06" y="4904470"/>
                <a:ext cx="769074" cy="784830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ADD7AF-93AC-967A-4047-A0DB6CDE132E}"/>
                  </a:ext>
                </a:extLst>
              </p:cNvPr>
              <p:cNvSpPr txBox="1"/>
              <p:nvPr/>
            </p:nvSpPr>
            <p:spPr>
              <a:xfrm>
                <a:off x="9356203" y="4903123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ADD7AF-93AC-967A-4047-A0DB6CDE1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203" y="4903123"/>
                <a:ext cx="769074" cy="786177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19C200-9FA7-8A36-45CE-DC188161376C}"/>
                  </a:ext>
                </a:extLst>
              </p:cNvPr>
              <p:cNvSpPr txBox="1"/>
              <p:nvPr/>
            </p:nvSpPr>
            <p:spPr>
              <a:xfrm>
                <a:off x="5753823" y="4904470"/>
                <a:ext cx="76907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19C200-9FA7-8A36-45CE-DC1881613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23" y="4904470"/>
                <a:ext cx="769074" cy="818044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C2777-1F23-5B1B-E120-6B3E823A96B5}"/>
                  </a:ext>
                </a:extLst>
              </p:cNvPr>
              <p:cNvSpPr txBox="1"/>
              <p:nvPr/>
            </p:nvSpPr>
            <p:spPr>
              <a:xfrm>
                <a:off x="6657452" y="490447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C2777-1F23-5B1B-E120-6B3E823A9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52" y="4904470"/>
                <a:ext cx="769074" cy="786177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C468A2-4E5A-74E5-F5B4-FACA830351F6}"/>
                  </a:ext>
                </a:extLst>
              </p:cNvPr>
              <p:cNvSpPr txBox="1"/>
              <p:nvPr/>
            </p:nvSpPr>
            <p:spPr>
              <a:xfrm>
                <a:off x="7587885" y="4903123"/>
                <a:ext cx="769074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C468A2-4E5A-74E5-F5B4-FACA83035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885" y="4903123"/>
                <a:ext cx="769074" cy="783741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F246E4-26D2-C457-DE64-6079C001484E}"/>
                  </a:ext>
                </a:extLst>
              </p:cNvPr>
              <p:cNvSpPr txBox="1"/>
              <p:nvPr/>
            </p:nvSpPr>
            <p:spPr>
              <a:xfrm>
                <a:off x="8487298" y="4900687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F246E4-26D2-C457-DE64-6079C0014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98" y="4900687"/>
                <a:ext cx="769074" cy="786177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E2BF50-29BA-4189-D36D-A01EEBC94631}"/>
                  </a:ext>
                </a:extLst>
              </p:cNvPr>
              <p:cNvSpPr txBox="1"/>
              <p:nvPr/>
            </p:nvSpPr>
            <p:spPr>
              <a:xfrm>
                <a:off x="5711463" y="3147648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E2BF50-29BA-4189-D36D-A01EEBC94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63" y="3147648"/>
                <a:ext cx="769074" cy="786177"/>
              </a:xfrm>
              <a:prstGeom prst="rect">
                <a:avLst/>
              </a:prstGeom>
              <a:blipFill>
                <a:blip r:embed="rId1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0DCA88-9566-BB14-7834-720C1716D926}"/>
                  </a:ext>
                </a:extLst>
              </p:cNvPr>
              <p:cNvSpPr txBox="1"/>
              <p:nvPr/>
            </p:nvSpPr>
            <p:spPr>
              <a:xfrm>
                <a:off x="2970352" y="3181382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0DCA88-9566-BB14-7834-720C1716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52" y="3181382"/>
                <a:ext cx="769074" cy="786177"/>
              </a:xfrm>
              <a:prstGeom prst="rect">
                <a:avLst/>
              </a:prstGeom>
              <a:blipFill>
                <a:blip r:embed="rId1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E15B30-EC2F-D2C2-97B5-EA2376E32F60}"/>
                  </a:ext>
                </a:extLst>
              </p:cNvPr>
              <p:cNvSpPr txBox="1"/>
              <p:nvPr/>
            </p:nvSpPr>
            <p:spPr>
              <a:xfrm>
                <a:off x="4805602" y="3176419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E15B30-EC2F-D2C2-97B5-EA2376E3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02" y="3176419"/>
                <a:ext cx="769074" cy="786177"/>
              </a:xfrm>
              <a:prstGeom prst="rect">
                <a:avLst/>
              </a:prstGeom>
              <a:blipFill>
                <a:blip r:embed="rId1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67BAE7-53BB-35C7-CA1B-FFAEF7E3D249}"/>
                  </a:ext>
                </a:extLst>
              </p:cNvPr>
              <p:cNvSpPr txBox="1"/>
              <p:nvPr/>
            </p:nvSpPr>
            <p:spPr>
              <a:xfrm>
                <a:off x="8452574" y="3145577"/>
                <a:ext cx="76907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67BAE7-53BB-35C7-CA1B-FFAEF7E3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574" y="3145577"/>
                <a:ext cx="769074" cy="784830"/>
              </a:xfrm>
              <a:prstGeom prst="rect">
                <a:avLst/>
              </a:prstGeom>
              <a:blipFill>
                <a:blip r:embed="rId1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DF70FE-C3B5-6750-8496-6C70ED1AF602}"/>
                  </a:ext>
                </a:extLst>
              </p:cNvPr>
              <p:cNvSpPr txBox="1"/>
              <p:nvPr/>
            </p:nvSpPr>
            <p:spPr>
              <a:xfrm>
                <a:off x="6629088" y="3145577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DF70FE-C3B5-6750-8496-6C70ED1AF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088" y="3145577"/>
                <a:ext cx="769074" cy="786177"/>
              </a:xfrm>
              <a:prstGeom prst="rect">
                <a:avLst/>
              </a:prstGeom>
              <a:blipFill>
                <a:blip r:embed="rId1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4E45D3E-C0A3-762B-65F0-BDE387684072}"/>
              </a:ext>
            </a:extLst>
          </p:cNvPr>
          <p:cNvSpPr txBox="1"/>
          <p:nvPr/>
        </p:nvSpPr>
        <p:spPr>
          <a:xfrm>
            <a:off x="1334851" y="3539629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ADAD6B-EB56-E5A0-2E07-E8C4BB165727}"/>
                  </a:ext>
                </a:extLst>
              </p:cNvPr>
              <p:cNvSpPr txBox="1"/>
              <p:nvPr/>
            </p:nvSpPr>
            <p:spPr>
              <a:xfrm>
                <a:off x="2066723" y="3176419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ADAD6B-EB56-E5A0-2E07-E8C4BB165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23" y="3176419"/>
                <a:ext cx="769074" cy="786177"/>
              </a:xfrm>
              <a:prstGeom prst="rect">
                <a:avLst/>
              </a:prstGeom>
              <a:blipFill>
                <a:blip r:embed="rId1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5F4CB4-10CD-912F-628B-E1915A59849F}"/>
                  </a:ext>
                </a:extLst>
              </p:cNvPr>
              <p:cNvSpPr txBox="1"/>
              <p:nvPr/>
            </p:nvSpPr>
            <p:spPr>
              <a:xfrm>
                <a:off x="3872028" y="3187015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5F4CB4-10CD-912F-628B-E1915A598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028" y="3187015"/>
                <a:ext cx="769074" cy="786177"/>
              </a:xfrm>
              <a:prstGeom prst="rect">
                <a:avLst/>
              </a:prstGeom>
              <a:blipFill>
                <a:blip r:embed="rId1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6216E9-65BE-634C-062D-8514BCF2FA6E}"/>
                  </a:ext>
                </a:extLst>
              </p:cNvPr>
              <p:cNvSpPr txBox="1"/>
              <p:nvPr/>
            </p:nvSpPr>
            <p:spPr>
              <a:xfrm>
                <a:off x="7514263" y="3175444"/>
                <a:ext cx="769074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6216E9-65BE-634C-062D-8514BCF2F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263" y="3175444"/>
                <a:ext cx="769074" cy="783741"/>
              </a:xfrm>
              <a:prstGeom prst="rect">
                <a:avLst/>
              </a:prstGeom>
              <a:blipFill>
                <a:blip r:embed="rId1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468762-0102-BBA3-80BE-E62D56235DC4}"/>
                  </a:ext>
                </a:extLst>
              </p:cNvPr>
              <p:cNvSpPr txBox="1"/>
              <p:nvPr/>
            </p:nvSpPr>
            <p:spPr>
              <a:xfrm>
                <a:off x="9356203" y="3187015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468762-0102-BBA3-80BE-E62D56235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203" y="3187015"/>
                <a:ext cx="769074" cy="786177"/>
              </a:xfrm>
              <a:prstGeom prst="rect">
                <a:avLst/>
              </a:prstGeom>
              <a:blipFill>
                <a:blip r:embed="rId20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0446277-DEEE-19BC-9960-5B032FECB91C}"/>
              </a:ext>
            </a:extLst>
          </p:cNvPr>
          <p:cNvSpPr txBox="1"/>
          <p:nvPr/>
        </p:nvSpPr>
        <p:spPr>
          <a:xfrm>
            <a:off x="10484895" y="3472160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3E9CEB3D-ABC0-4CCA-F36B-A12F0814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223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same and what is different about the number lines?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0" name="Table 4">
            <a:extLst>
              <a:ext uri="{FF2B5EF4-FFF2-40B4-BE49-F238E27FC236}">
                <a16:creationId xmlns:a16="http://schemas.microsoft.com/office/drawing/2014/main" id="{E6A05EF4-5D51-5384-2659-2A77993F4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08898"/>
              </p:ext>
            </p:extLst>
          </p:nvPr>
        </p:nvGraphicFramePr>
        <p:xfrm>
          <a:off x="1521910" y="4218596"/>
          <a:ext cx="91481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3383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3383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C2F9FE-F99E-6A17-B63F-919D47FDB406}"/>
                  </a:ext>
                </a:extLst>
              </p:cNvPr>
              <p:cNvSpPr txBox="1"/>
              <p:nvPr/>
            </p:nvSpPr>
            <p:spPr>
              <a:xfrm>
                <a:off x="5711463" y="336495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C2F9FE-F99E-6A17-B63F-919D47FDB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63" y="3364950"/>
                <a:ext cx="769074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1703EA5-5BF6-3E66-6F0D-E012324C8F4D}"/>
                  </a:ext>
                </a:extLst>
              </p:cNvPr>
              <p:cNvSpPr txBox="1"/>
              <p:nvPr/>
            </p:nvSpPr>
            <p:spPr>
              <a:xfrm>
                <a:off x="2970352" y="3398684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1703EA5-5BF6-3E66-6F0D-E012324C8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52" y="3398684"/>
                <a:ext cx="769074" cy="786177"/>
              </a:xfrm>
              <a:prstGeom prst="rect">
                <a:avLst/>
              </a:prstGeom>
              <a:blipFill>
                <a:blip r:embed="rId4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731F69-511F-0DF3-5C88-26A5EF0C20F6}"/>
                  </a:ext>
                </a:extLst>
              </p:cNvPr>
              <p:cNvSpPr txBox="1"/>
              <p:nvPr/>
            </p:nvSpPr>
            <p:spPr>
              <a:xfrm>
                <a:off x="4805602" y="3393721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731F69-511F-0DF3-5C88-26A5EF0C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02" y="3393721"/>
                <a:ext cx="769074" cy="78617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9ABA5F1-728C-611D-880C-0B405A2B8071}"/>
                  </a:ext>
                </a:extLst>
              </p:cNvPr>
              <p:cNvSpPr txBox="1"/>
              <p:nvPr/>
            </p:nvSpPr>
            <p:spPr>
              <a:xfrm>
                <a:off x="8452574" y="3362879"/>
                <a:ext cx="76907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9ABA5F1-728C-611D-880C-0B405A2B8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574" y="3362879"/>
                <a:ext cx="769074" cy="784830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D10B6E-2B84-39CC-E2A6-F401E0AD5E5D}"/>
                  </a:ext>
                </a:extLst>
              </p:cNvPr>
              <p:cNvSpPr txBox="1"/>
              <p:nvPr/>
            </p:nvSpPr>
            <p:spPr>
              <a:xfrm>
                <a:off x="6629088" y="3362879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D10B6E-2B84-39CC-E2A6-F401E0AD5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088" y="3362879"/>
                <a:ext cx="769074" cy="786177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3BBBD74-EDBC-CBEC-8E99-1B83FEEC51D6}"/>
              </a:ext>
            </a:extLst>
          </p:cNvPr>
          <p:cNvSpPr txBox="1"/>
          <p:nvPr/>
        </p:nvSpPr>
        <p:spPr>
          <a:xfrm>
            <a:off x="1334851" y="3756931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9D775D4-86EC-167D-50CF-EDFF627224EA}"/>
                  </a:ext>
                </a:extLst>
              </p:cNvPr>
              <p:cNvSpPr txBox="1"/>
              <p:nvPr/>
            </p:nvSpPr>
            <p:spPr>
              <a:xfrm>
                <a:off x="2066723" y="3393721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9D775D4-86EC-167D-50CF-EDFF62722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23" y="3393721"/>
                <a:ext cx="769074" cy="786177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E97492-CB0E-F73B-D28C-D65B278D6DB7}"/>
                  </a:ext>
                </a:extLst>
              </p:cNvPr>
              <p:cNvSpPr txBox="1"/>
              <p:nvPr/>
            </p:nvSpPr>
            <p:spPr>
              <a:xfrm>
                <a:off x="3872028" y="3404317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E97492-CB0E-F73B-D28C-D65B278D6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028" y="3404317"/>
                <a:ext cx="769074" cy="786177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ECDF293-8CFD-F8CA-20D1-A3EB2EDADBF2}"/>
                  </a:ext>
                </a:extLst>
              </p:cNvPr>
              <p:cNvSpPr txBox="1"/>
              <p:nvPr/>
            </p:nvSpPr>
            <p:spPr>
              <a:xfrm>
                <a:off x="7514263" y="3392746"/>
                <a:ext cx="769074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ECDF293-8CFD-F8CA-20D1-A3EB2EDAD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263" y="3392746"/>
                <a:ext cx="769074" cy="783741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DF25A74-123E-FEE1-51D4-352AFE418505}"/>
                  </a:ext>
                </a:extLst>
              </p:cNvPr>
              <p:cNvSpPr txBox="1"/>
              <p:nvPr/>
            </p:nvSpPr>
            <p:spPr>
              <a:xfrm>
                <a:off x="9356203" y="3404317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DF25A74-123E-FEE1-51D4-352AFE418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203" y="3404317"/>
                <a:ext cx="769074" cy="786177"/>
              </a:xfrm>
              <a:prstGeom prst="rect">
                <a:avLst/>
              </a:prstGeom>
              <a:blipFill>
                <a:blip r:embed="rId11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49CE8EB-8CB4-B6EA-6843-41957C32A120}"/>
              </a:ext>
            </a:extLst>
          </p:cNvPr>
          <p:cNvSpPr txBox="1"/>
          <p:nvPr/>
        </p:nvSpPr>
        <p:spPr>
          <a:xfrm>
            <a:off x="10484895" y="3689462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p:graphicFrame>
        <p:nvGraphicFramePr>
          <p:cNvPr id="52" name="Table 4">
            <a:extLst>
              <a:ext uri="{FF2B5EF4-FFF2-40B4-BE49-F238E27FC236}">
                <a16:creationId xmlns:a16="http://schemas.microsoft.com/office/drawing/2014/main" id="{E8C3C87D-803B-1B77-C659-A1EDD7F968C2}"/>
              </a:ext>
            </a:extLst>
          </p:cNvPr>
          <p:cNvGraphicFramePr>
            <a:graphicFrameLocks noGrp="1"/>
          </p:cNvGraphicFramePr>
          <p:nvPr/>
        </p:nvGraphicFramePr>
        <p:xfrm>
          <a:off x="1521910" y="5445443"/>
          <a:ext cx="91481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3383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3383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73486206-4064-3E89-28BF-001D60024AFC}"/>
              </a:ext>
            </a:extLst>
          </p:cNvPr>
          <p:cNvSpPr txBox="1"/>
          <p:nvPr/>
        </p:nvSpPr>
        <p:spPr>
          <a:xfrm>
            <a:off x="1392981" y="6187764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153482-2E58-7C89-5B06-7BCABD19CF0E}"/>
              </a:ext>
            </a:extLst>
          </p:cNvPr>
          <p:cNvSpPr txBox="1"/>
          <p:nvPr/>
        </p:nvSpPr>
        <p:spPr>
          <a:xfrm>
            <a:off x="10552736" y="6187764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72BE04-FEF6-D705-AB91-327428FF8A64}"/>
              </a:ext>
            </a:extLst>
          </p:cNvPr>
          <p:cNvSpPr txBox="1"/>
          <p:nvPr/>
        </p:nvSpPr>
        <p:spPr>
          <a:xfrm>
            <a:off x="2204012" y="6187764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A6F8DB-33D7-1A03-85AF-7691BE4E0045}"/>
              </a:ext>
            </a:extLst>
          </p:cNvPr>
          <p:cNvSpPr txBox="1"/>
          <p:nvPr/>
        </p:nvSpPr>
        <p:spPr>
          <a:xfrm>
            <a:off x="3111982" y="6187763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5B1132-549C-A104-47CD-050F7CF717B6}"/>
              </a:ext>
            </a:extLst>
          </p:cNvPr>
          <p:cNvSpPr txBox="1"/>
          <p:nvPr/>
        </p:nvSpPr>
        <p:spPr>
          <a:xfrm>
            <a:off x="4015611" y="6187762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6105FC-F87E-969E-4F85-86146D484873}"/>
              </a:ext>
            </a:extLst>
          </p:cNvPr>
          <p:cNvSpPr txBox="1"/>
          <p:nvPr/>
        </p:nvSpPr>
        <p:spPr>
          <a:xfrm>
            <a:off x="4919240" y="6187761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0DB557-62D1-EAC9-63C5-5284534C0DDC}"/>
              </a:ext>
            </a:extLst>
          </p:cNvPr>
          <p:cNvSpPr txBox="1"/>
          <p:nvPr/>
        </p:nvSpPr>
        <p:spPr>
          <a:xfrm>
            <a:off x="5822869" y="6187761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5BEA86-126B-F0E0-3802-038AB56F1435}"/>
              </a:ext>
            </a:extLst>
          </p:cNvPr>
          <p:cNvSpPr txBox="1"/>
          <p:nvPr/>
        </p:nvSpPr>
        <p:spPr>
          <a:xfrm>
            <a:off x="9485951" y="6176965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BABEFA-E1D9-4509-5176-6E8BCD94591E}"/>
              </a:ext>
            </a:extLst>
          </p:cNvPr>
          <p:cNvSpPr txBox="1"/>
          <p:nvPr/>
        </p:nvSpPr>
        <p:spPr>
          <a:xfrm>
            <a:off x="6787442" y="6176964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2F65FF-C3AE-BA69-C9DB-520E1F50C6C9}"/>
              </a:ext>
            </a:extLst>
          </p:cNvPr>
          <p:cNvSpPr txBox="1"/>
          <p:nvPr/>
        </p:nvSpPr>
        <p:spPr>
          <a:xfrm>
            <a:off x="7712276" y="6176963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3C621F-75DA-B869-1994-753FDC08A2E5}"/>
              </a:ext>
            </a:extLst>
          </p:cNvPr>
          <p:cNvSpPr txBox="1"/>
          <p:nvPr/>
        </p:nvSpPr>
        <p:spPr>
          <a:xfrm>
            <a:off x="8620246" y="6176963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625C6-0E91-026E-8C78-5B166DFE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552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go up in tenths. One is labelled with decimals and the other with fractions in their simplest form.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6BD83F-9CE2-452F-8DA2-EF2F62590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15156"/>
              </p:ext>
            </p:extLst>
          </p:nvPr>
        </p:nvGraphicFramePr>
        <p:xfrm>
          <a:off x="1521910" y="4218596"/>
          <a:ext cx="91481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3383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3383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E2BF50-29BA-4189-D36D-A01EEBC94631}"/>
                  </a:ext>
                </a:extLst>
              </p:cNvPr>
              <p:cNvSpPr txBox="1"/>
              <p:nvPr/>
            </p:nvSpPr>
            <p:spPr>
              <a:xfrm>
                <a:off x="5711463" y="3364950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E2BF50-29BA-4189-D36D-A01EEBC94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63" y="3364950"/>
                <a:ext cx="769074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0DCA88-9566-BB14-7834-720C1716D926}"/>
                  </a:ext>
                </a:extLst>
              </p:cNvPr>
              <p:cNvSpPr txBox="1"/>
              <p:nvPr/>
            </p:nvSpPr>
            <p:spPr>
              <a:xfrm>
                <a:off x="2970352" y="3398684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0DCA88-9566-BB14-7834-720C1716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52" y="3398684"/>
                <a:ext cx="769074" cy="786177"/>
              </a:xfrm>
              <a:prstGeom prst="rect">
                <a:avLst/>
              </a:prstGeom>
              <a:blipFill>
                <a:blip r:embed="rId4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E15B30-EC2F-D2C2-97B5-EA2376E32F60}"/>
                  </a:ext>
                </a:extLst>
              </p:cNvPr>
              <p:cNvSpPr txBox="1"/>
              <p:nvPr/>
            </p:nvSpPr>
            <p:spPr>
              <a:xfrm>
                <a:off x="4805602" y="3393721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E15B30-EC2F-D2C2-97B5-EA2376E3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02" y="3393721"/>
                <a:ext cx="769074" cy="78617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67BAE7-53BB-35C7-CA1B-FFAEF7E3D249}"/>
                  </a:ext>
                </a:extLst>
              </p:cNvPr>
              <p:cNvSpPr txBox="1"/>
              <p:nvPr/>
            </p:nvSpPr>
            <p:spPr>
              <a:xfrm>
                <a:off x="8452574" y="3362879"/>
                <a:ext cx="76907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67BAE7-53BB-35C7-CA1B-FFAEF7E3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574" y="3362879"/>
                <a:ext cx="769074" cy="784830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DF70FE-C3B5-6750-8496-6C70ED1AF602}"/>
                  </a:ext>
                </a:extLst>
              </p:cNvPr>
              <p:cNvSpPr txBox="1"/>
              <p:nvPr/>
            </p:nvSpPr>
            <p:spPr>
              <a:xfrm>
                <a:off x="6629088" y="3362879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DF70FE-C3B5-6750-8496-6C70ED1AF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088" y="3362879"/>
                <a:ext cx="769074" cy="786177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4E45D3E-C0A3-762B-65F0-BDE387684072}"/>
              </a:ext>
            </a:extLst>
          </p:cNvPr>
          <p:cNvSpPr txBox="1"/>
          <p:nvPr/>
        </p:nvSpPr>
        <p:spPr>
          <a:xfrm>
            <a:off x="1334851" y="3756931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ADAD6B-EB56-E5A0-2E07-E8C4BB165727}"/>
                  </a:ext>
                </a:extLst>
              </p:cNvPr>
              <p:cNvSpPr txBox="1"/>
              <p:nvPr/>
            </p:nvSpPr>
            <p:spPr>
              <a:xfrm>
                <a:off x="2066723" y="3393721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ADAD6B-EB56-E5A0-2E07-E8C4BB165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23" y="3393721"/>
                <a:ext cx="769074" cy="786177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5F4CB4-10CD-912F-628B-E1915A59849F}"/>
                  </a:ext>
                </a:extLst>
              </p:cNvPr>
              <p:cNvSpPr txBox="1"/>
              <p:nvPr/>
            </p:nvSpPr>
            <p:spPr>
              <a:xfrm>
                <a:off x="3872028" y="3404317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5F4CB4-10CD-912F-628B-E1915A598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028" y="3404317"/>
                <a:ext cx="769074" cy="786177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6216E9-65BE-634C-062D-8514BCF2FA6E}"/>
                  </a:ext>
                </a:extLst>
              </p:cNvPr>
              <p:cNvSpPr txBox="1"/>
              <p:nvPr/>
            </p:nvSpPr>
            <p:spPr>
              <a:xfrm>
                <a:off x="7514263" y="3392746"/>
                <a:ext cx="769074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6216E9-65BE-634C-062D-8514BCF2F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263" y="3392746"/>
                <a:ext cx="769074" cy="783741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468762-0102-BBA3-80BE-E62D56235DC4}"/>
                  </a:ext>
                </a:extLst>
              </p:cNvPr>
              <p:cNvSpPr txBox="1"/>
              <p:nvPr/>
            </p:nvSpPr>
            <p:spPr>
              <a:xfrm>
                <a:off x="9356203" y="3404317"/>
                <a:ext cx="76907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468762-0102-BBA3-80BE-E62D56235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203" y="3404317"/>
                <a:ext cx="769074" cy="786177"/>
              </a:xfrm>
              <a:prstGeom prst="rect">
                <a:avLst/>
              </a:prstGeom>
              <a:blipFill>
                <a:blip r:embed="rId11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0446277-DEEE-19BC-9960-5B032FECB91C}"/>
              </a:ext>
            </a:extLst>
          </p:cNvPr>
          <p:cNvSpPr txBox="1"/>
          <p:nvPr/>
        </p:nvSpPr>
        <p:spPr>
          <a:xfrm>
            <a:off x="10484895" y="3689462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18692759-6EB8-B762-2DC6-BD0A89418F75}"/>
              </a:ext>
            </a:extLst>
          </p:cNvPr>
          <p:cNvGraphicFramePr>
            <a:graphicFrameLocks noGrp="1"/>
          </p:cNvGraphicFramePr>
          <p:nvPr/>
        </p:nvGraphicFramePr>
        <p:xfrm>
          <a:off x="1521910" y="5445443"/>
          <a:ext cx="91481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18">
                  <a:extLst>
                    <a:ext uri="{9D8B030D-6E8A-4147-A177-3AD203B41FA5}">
                      <a16:colId xmlns:a16="http://schemas.microsoft.com/office/drawing/2014/main" val="184852525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915842788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9166824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74199760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81060024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2732294193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93960662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1376774391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838547994"/>
                    </a:ext>
                  </a:extLst>
                </a:gridCol>
                <a:gridCol w="914818">
                  <a:extLst>
                    <a:ext uri="{9D8B030D-6E8A-4147-A177-3AD203B41FA5}">
                      <a16:colId xmlns:a16="http://schemas.microsoft.com/office/drawing/2014/main" val="3101214822"/>
                    </a:ext>
                  </a:extLst>
                </a:gridCol>
              </a:tblGrid>
              <a:tr h="3383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54360"/>
                  </a:ext>
                </a:extLst>
              </a:tr>
              <a:tr h="3383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7033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69B2891-2E5F-77D5-9879-A7EE49B603A2}"/>
              </a:ext>
            </a:extLst>
          </p:cNvPr>
          <p:cNvSpPr txBox="1"/>
          <p:nvPr/>
        </p:nvSpPr>
        <p:spPr>
          <a:xfrm>
            <a:off x="1392981" y="6187764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C81B3B-B847-DA59-9CB0-473C44101FD8}"/>
              </a:ext>
            </a:extLst>
          </p:cNvPr>
          <p:cNvSpPr txBox="1"/>
          <p:nvPr/>
        </p:nvSpPr>
        <p:spPr>
          <a:xfrm>
            <a:off x="10552736" y="6187764"/>
            <a:ext cx="41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C464A7-715D-F85A-BD31-1DA50F843B9E}"/>
              </a:ext>
            </a:extLst>
          </p:cNvPr>
          <p:cNvSpPr txBox="1"/>
          <p:nvPr/>
        </p:nvSpPr>
        <p:spPr>
          <a:xfrm>
            <a:off x="2204012" y="6187764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8894EE-24B6-3EF4-6F9E-BAEC758FD5D3}"/>
              </a:ext>
            </a:extLst>
          </p:cNvPr>
          <p:cNvSpPr txBox="1"/>
          <p:nvPr/>
        </p:nvSpPr>
        <p:spPr>
          <a:xfrm>
            <a:off x="3111982" y="6187763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EB10E5-E174-1DD5-A502-09B2877ACCE3}"/>
              </a:ext>
            </a:extLst>
          </p:cNvPr>
          <p:cNvSpPr txBox="1"/>
          <p:nvPr/>
        </p:nvSpPr>
        <p:spPr>
          <a:xfrm>
            <a:off x="4015611" y="6187762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607242-C17E-56F9-F828-3B14F86E5A17}"/>
              </a:ext>
            </a:extLst>
          </p:cNvPr>
          <p:cNvSpPr txBox="1"/>
          <p:nvPr/>
        </p:nvSpPr>
        <p:spPr>
          <a:xfrm>
            <a:off x="4919240" y="6187761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9CEC7D-0550-F4E9-54F6-EB6CF6ACF14E}"/>
              </a:ext>
            </a:extLst>
          </p:cNvPr>
          <p:cNvSpPr txBox="1"/>
          <p:nvPr/>
        </p:nvSpPr>
        <p:spPr>
          <a:xfrm>
            <a:off x="5822869" y="6187761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86F4B1-DB04-0C8B-E7A7-1105A7A8618A}"/>
              </a:ext>
            </a:extLst>
          </p:cNvPr>
          <p:cNvSpPr txBox="1"/>
          <p:nvPr/>
        </p:nvSpPr>
        <p:spPr>
          <a:xfrm>
            <a:off x="9485951" y="6176965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AF163F-73F3-0EDA-56E6-3B005D34A334}"/>
              </a:ext>
            </a:extLst>
          </p:cNvPr>
          <p:cNvSpPr txBox="1"/>
          <p:nvPr/>
        </p:nvSpPr>
        <p:spPr>
          <a:xfrm>
            <a:off x="6787442" y="6176964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31532C-D981-22BB-4CF8-E0BAF0E16DE9}"/>
              </a:ext>
            </a:extLst>
          </p:cNvPr>
          <p:cNvSpPr txBox="1"/>
          <p:nvPr/>
        </p:nvSpPr>
        <p:spPr>
          <a:xfrm>
            <a:off x="7712276" y="6176963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3862A4-1316-673E-83C1-0D631B5DA1DD}"/>
              </a:ext>
            </a:extLst>
          </p:cNvPr>
          <p:cNvSpPr txBox="1"/>
          <p:nvPr/>
        </p:nvSpPr>
        <p:spPr>
          <a:xfrm>
            <a:off x="8620246" y="6176963"/>
            <a:ext cx="76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0.8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83A1F-8CB1-CB18-1A11-C596FEFB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270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To convert a fraction to a decimal, you can use equivalent fractions to make the denominator 100. Use this method to find the equivalent decimals for the fractions.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a</a:t>
                </a:r>
                <a:r>
                  <a:rPr lang="en-GB" sz="25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?		b)</a:t>
                </a:r>
                <a:r>
                  <a:rPr lang="en-GB" sz="2200" dirty="0"/>
                  <a:t> </a:t>
                </a:r>
                <a:r>
                  <a:rPr lang="en-GB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/>
                  <a:t> = 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5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</a:t>
                </a:r>
                <a:r>
                  <a:rPr lang="en-GB" sz="25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?		</a:t>
                </a:r>
                <a:r>
                  <a:rPr lang="en-GB" sz="2200" dirty="0"/>
                  <a:t>d</a:t>
                </a:r>
                <a:r>
                  <a:rPr lang="en-GB" sz="25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/>
                  <a:t> = 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5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5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 r="-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FD43E1-43A0-D30E-8F75-DF95EE610718}"/>
                  </a:ext>
                </a:extLst>
              </p:cNvPr>
              <p:cNvSpPr txBox="1"/>
              <p:nvPr/>
            </p:nvSpPr>
            <p:spPr>
              <a:xfrm>
                <a:off x="7807509" y="4464282"/>
                <a:ext cx="769074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FD43E1-43A0-D30E-8F75-DF95EE61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509" y="4464282"/>
                <a:ext cx="769074" cy="1248803"/>
              </a:xfrm>
              <a:prstGeom prst="rect">
                <a:avLst/>
              </a:prstGeom>
              <a:blipFill>
                <a:blip r:embed="rId4"/>
                <a:stretch>
                  <a:fillRect l="-9677" r="-1129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B3FB19-0296-B459-8569-540062EB4D16}"/>
                  </a:ext>
                </a:extLst>
              </p:cNvPr>
              <p:cNvSpPr txBox="1"/>
              <p:nvPr/>
            </p:nvSpPr>
            <p:spPr>
              <a:xfrm>
                <a:off x="9474715" y="4464282"/>
                <a:ext cx="769074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B3FB19-0296-B459-8569-540062EB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715" y="4464282"/>
                <a:ext cx="769074" cy="1248803"/>
              </a:xfrm>
              <a:prstGeom prst="rect">
                <a:avLst/>
              </a:prstGeom>
              <a:blipFill>
                <a:blip r:embed="rId5"/>
                <a:stretch>
                  <a:fillRect l="-9677" r="-435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D8D79F-CC80-2618-88AD-C28B723412D7}"/>
              </a:ext>
            </a:extLst>
          </p:cNvPr>
          <p:cNvSpPr txBox="1"/>
          <p:nvPr/>
        </p:nvSpPr>
        <p:spPr>
          <a:xfrm>
            <a:off x="8764285" y="4842515"/>
            <a:ext cx="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F3102-58FC-5922-B34D-0A9F3FE2C94D}"/>
              </a:ext>
            </a:extLst>
          </p:cNvPr>
          <p:cNvSpPr txBox="1"/>
          <p:nvPr/>
        </p:nvSpPr>
        <p:spPr>
          <a:xfrm>
            <a:off x="10619901" y="4842515"/>
            <a:ext cx="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3DE2E-968D-2E59-23AE-D39DA0B7BDE7}"/>
              </a:ext>
            </a:extLst>
          </p:cNvPr>
          <p:cNvSpPr txBox="1"/>
          <p:nvPr/>
        </p:nvSpPr>
        <p:spPr>
          <a:xfrm>
            <a:off x="8774028" y="3693963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X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7A315-C739-D5B2-DE46-7B2262E7EC13}"/>
              </a:ext>
            </a:extLst>
          </p:cNvPr>
          <p:cNvSpPr txBox="1"/>
          <p:nvPr/>
        </p:nvSpPr>
        <p:spPr>
          <a:xfrm>
            <a:off x="8915336" y="6182462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X 2</a:t>
            </a:r>
          </a:p>
        </p:txBody>
      </p:sp>
      <p:sp>
        <p:nvSpPr>
          <p:cNvPr id="11" name="Curved Down Arrow 10">
            <a:extLst>
              <a:ext uri="{FF2B5EF4-FFF2-40B4-BE49-F238E27FC236}">
                <a16:creationId xmlns:a16="http://schemas.microsoft.com/office/drawing/2014/main" id="{9762829A-1681-97C8-8243-CEABB3C23A98}"/>
              </a:ext>
            </a:extLst>
          </p:cNvPr>
          <p:cNvSpPr/>
          <p:nvPr/>
        </p:nvSpPr>
        <p:spPr>
          <a:xfrm>
            <a:off x="8192046" y="4126411"/>
            <a:ext cx="1947120" cy="343190"/>
          </a:xfrm>
          <a:prstGeom prst="curvedDownArrow">
            <a:avLst>
              <a:gd name="adj1" fmla="val 25000"/>
              <a:gd name="adj2" fmla="val 6855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860"/>
              </a:solidFill>
            </a:endParaRPr>
          </a:p>
        </p:txBody>
      </p:sp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01476B3F-18D6-A376-586D-FD2BCB5B5D28}"/>
              </a:ext>
            </a:extLst>
          </p:cNvPr>
          <p:cNvSpPr/>
          <p:nvPr/>
        </p:nvSpPr>
        <p:spPr>
          <a:xfrm flipV="1">
            <a:off x="8175262" y="5794427"/>
            <a:ext cx="1947120" cy="343190"/>
          </a:xfrm>
          <a:prstGeom prst="curvedDownArrow">
            <a:avLst>
              <a:gd name="adj1" fmla="val 25000"/>
              <a:gd name="adj2" fmla="val 6855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8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D9696-3862-0A94-E234-9401B307497A}"/>
              </a:ext>
            </a:extLst>
          </p:cNvPr>
          <p:cNvSpPr txBox="1"/>
          <p:nvPr/>
        </p:nvSpPr>
        <p:spPr>
          <a:xfrm>
            <a:off x="11149636" y="4957931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0.26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3DA5F5-2172-1326-5004-6F4F93455BB7}"/>
              </a:ext>
            </a:extLst>
          </p:cNvPr>
          <p:cNvSpPr/>
          <p:nvPr/>
        </p:nvSpPr>
        <p:spPr>
          <a:xfrm>
            <a:off x="7569843" y="3549180"/>
            <a:ext cx="4409954" cy="30946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731B9-6099-C02D-915D-718AB216D109}"/>
              </a:ext>
            </a:extLst>
          </p:cNvPr>
          <p:cNvSpPr txBox="1"/>
          <p:nvPr/>
        </p:nvSpPr>
        <p:spPr>
          <a:xfrm>
            <a:off x="10516887" y="3699558"/>
            <a:ext cx="135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example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56DC6-9818-96D7-B4CC-04E840BE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65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this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8744472" y="248360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6E16EB-EE1A-F60F-8B71-D1F863F3BFBA}"/>
                  </a:ext>
                </a:extLst>
              </p:cNvPr>
              <p:cNvSpPr txBox="1"/>
              <p:nvPr/>
            </p:nvSpPr>
            <p:spPr>
              <a:xfrm>
                <a:off x="3422493" y="3290276"/>
                <a:ext cx="2400637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6E16EB-EE1A-F60F-8B71-D1F863F3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93" y="3290276"/>
                <a:ext cx="2400637" cy="1653530"/>
              </a:xfrm>
              <a:prstGeom prst="rect">
                <a:avLst/>
              </a:prstGeom>
              <a:blipFill>
                <a:blip r:embed="rId3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3729DAD-0C16-425E-80D9-E5CE833FF90C}"/>
              </a:ext>
            </a:extLst>
          </p:cNvPr>
          <p:cNvSpPr txBox="1"/>
          <p:nvPr/>
        </p:nvSpPr>
        <p:spPr>
          <a:xfrm>
            <a:off x="7331014" y="3748646"/>
            <a:ext cx="240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OpenDyslexicAlta" pitchFamily="2" charset="77"/>
              </a:rPr>
              <a:t>0.42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5FE9D-0A9B-6A81-6F1B-C6530B6EE88C}"/>
              </a:ext>
            </a:extLst>
          </p:cNvPr>
          <p:cNvSpPr txBox="1"/>
          <p:nvPr/>
        </p:nvSpPr>
        <p:spPr>
          <a:xfrm>
            <a:off x="6011002" y="3748646"/>
            <a:ext cx="944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OpenDyslexicAlta" pitchFamily="2" charset="77"/>
              </a:rPr>
              <a:t>&lt;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8BDE09-F275-9343-C5B3-0D429D94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To convert a fraction to a decimal, you can use equivalent fractions to make the denominator 100. Use this method to find the equivalent decimals for the fractions.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0.64</a:t>
                </a:r>
                <a:r>
                  <a:rPr lang="en-GB" sz="2500" dirty="0"/>
                  <a:t>		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0.55</a:t>
                </a:r>
                <a:endParaRPr lang="en-GB" sz="25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5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0.36 </a:t>
                </a:r>
                <a:r>
                  <a:rPr lang="en-GB" sz="2500" dirty="0"/>
                  <a:t>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0.7</a:t>
                </a:r>
                <a:endParaRPr lang="en-GB" sz="25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 r="-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FD43E1-43A0-D30E-8F75-DF95EE610718}"/>
                  </a:ext>
                </a:extLst>
              </p:cNvPr>
              <p:cNvSpPr txBox="1"/>
              <p:nvPr/>
            </p:nvSpPr>
            <p:spPr>
              <a:xfrm>
                <a:off x="7807509" y="4464282"/>
                <a:ext cx="769074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FD43E1-43A0-D30E-8F75-DF95EE61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509" y="4464282"/>
                <a:ext cx="769074" cy="1248803"/>
              </a:xfrm>
              <a:prstGeom prst="rect">
                <a:avLst/>
              </a:prstGeom>
              <a:blipFill>
                <a:blip r:embed="rId4"/>
                <a:stretch>
                  <a:fillRect l="-9677" r="-1129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B3FB19-0296-B459-8569-540062EB4D16}"/>
                  </a:ext>
                </a:extLst>
              </p:cNvPr>
              <p:cNvSpPr txBox="1"/>
              <p:nvPr/>
            </p:nvSpPr>
            <p:spPr>
              <a:xfrm>
                <a:off x="9474715" y="4464282"/>
                <a:ext cx="769074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B3FB19-0296-B459-8569-540062EB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715" y="4464282"/>
                <a:ext cx="769074" cy="1248803"/>
              </a:xfrm>
              <a:prstGeom prst="rect">
                <a:avLst/>
              </a:prstGeom>
              <a:blipFill>
                <a:blip r:embed="rId5"/>
                <a:stretch>
                  <a:fillRect l="-9677" r="-435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D8D79F-CC80-2618-88AD-C28B723412D7}"/>
              </a:ext>
            </a:extLst>
          </p:cNvPr>
          <p:cNvSpPr txBox="1"/>
          <p:nvPr/>
        </p:nvSpPr>
        <p:spPr>
          <a:xfrm>
            <a:off x="8764285" y="4842515"/>
            <a:ext cx="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F3102-58FC-5922-B34D-0A9F3FE2C94D}"/>
              </a:ext>
            </a:extLst>
          </p:cNvPr>
          <p:cNvSpPr txBox="1"/>
          <p:nvPr/>
        </p:nvSpPr>
        <p:spPr>
          <a:xfrm>
            <a:off x="10619901" y="4842515"/>
            <a:ext cx="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3DE2E-968D-2E59-23AE-D39DA0B7BDE7}"/>
              </a:ext>
            </a:extLst>
          </p:cNvPr>
          <p:cNvSpPr txBox="1"/>
          <p:nvPr/>
        </p:nvSpPr>
        <p:spPr>
          <a:xfrm>
            <a:off x="8774028" y="3693963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X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7A315-C739-D5B2-DE46-7B2262E7EC13}"/>
              </a:ext>
            </a:extLst>
          </p:cNvPr>
          <p:cNvSpPr txBox="1"/>
          <p:nvPr/>
        </p:nvSpPr>
        <p:spPr>
          <a:xfrm>
            <a:off x="8915336" y="6182462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X 2</a:t>
            </a:r>
          </a:p>
        </p:txBody>
      </p:sp>
      <p:sp>
        <p:nvSpPr>
          <p:cNvPr id="11" name="Curved Down Arrow 10">
            <a:extLst>
              <a:ext uri="{FF2B5EF4-FFF2-40B4-BE49-F238E27FC236}">
                <a16:creationId xmlns:a16="http://schemas.microsoft.com/office/drawing/2014/main" id="{9762829A-1681-97C8-8243-CEABB3C23A98}"/>
              </a:ext>
            </a:extLst>
          </p:cNvPr>
          <p:cNvSpPr/>
          <p:nvPr/>
        </p:nvSpPr>
        <p:spPr>
          <a:xfrm>
            <a:off x="8192046" y="4126411"/>
            <a:ext cx="1947120" cy="343190"/>
          </a:xfrm>
          <a:prstGeom prst="curvedDownArrow">
            <a:avLst>
              <a:gd name="adj1" fmla="val 25000"/>
              <a:gd name="adj2" fmla="val 6855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860"/>
              </a:solidFill>
            </a:endParaRPr>
          </a:p>
        </p:txBody>
      </p:sp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01476B3F-18D6-A376-586D-FD2BCB5B5D28}"/>
              </a:ext>
            </a:extLst>
          </p:cNvPr>
          <p:cNvSpPr/>
          <p:nvPr/>
        </p:nvSpPr>
        <p:spPr>
          <a:xfrm flipV="1">
            <a:off x="8175262" y="5794427"/>
            <a:ext cx="1947120" cy="343190"/>
          </a:xfrm>
          <a:prstGeom prst="curvedDownArrow">
            <a:avLst>
              <a:gd name="adj1" fmla="val 25000"/>
              <a:gd name="adj2" fmla="val 6855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8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D9696-3862-0A94-E234-9401B307497A}"/>
              </a:ext>
            </a:extLst>
          </p:cNvPr>
          <p:cNvSpPr txBox="1"/>
          <p:nvPr/>
        </p:nvSpPr>
        <p:spPr>
          <a:xfrm>
            <a:off x="11149636" y="4957931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0.26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3DA5F5-2172-1326-5004-6F4F93455BB7}"/>
              </a:ext>
            </a:extLst>
          </p:cNvPr>
          <p:cNvSpPr/>
          <p:nvPr/>
        </p:nvSpPr>
        <p:spPr>
          <a:xfrm>
            <a:off x="7569843" y="3549180"/>
            <a:ext cx="4409954" cy="30946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731B9-6099-C02D-915D-718AB216D109}"/>
              </a:ext>
            </a:extLst>
          </p:cNvPr>
          <p:cNvSpPr txBox="1"/>
          <p:nvPr/>
        </p:nvSpPr>
        <p:spPr>
          <a:xfrm>
            <a:off x="10516887" y="3699558"/>
            <a:ext cx="135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example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147577-4FCC-E5BC-8051-14F48FFC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636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To convert a fraction to a decimal, you can use equivalent fractions to make the denominator 100. Use this method to find the equivalent decimals for the fractions.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102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?		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500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>
                    <a:solidFill>
                      <a:schemeClr val="tx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? 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350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?</a:t>
                </a:r>
                <a:endParaRPr lang="en-GB" sz="2200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 r="-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FD43E1-43A0-D30E-8F75-DF95EE610718}"/>
                  </a:ext>
                </a:extLst>
              </p:cNvPr>
              <p:cNvSpPr txBox="1"/>
              <p:nvPr/>
            </p:nvSpPr>
            <p:spPr>
              <a:xfrm>
                <a:off x="7807509" y="4464282"/>
                <a:ext cx="769074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FD43E1-43A0-D30E-8F75-DF95EE61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509" y="4464282"/>
                <a:ext cx="769074" cy="1248803"/>
              </a:xfrm>
              <a:prstGeom prst="rect">
                <a:avLst/>
              </a:prstGeom>
              <a:blipFill>
                <a:blip r:embed="rId4"/>
                <a:stretch>
                  <a:fillRect l="-11290" r="-435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B3FB19-0296-B459-8569-540062EB4D16}"/>
                  </a:ext>
                </a:extLst>
              </p:cNvPr>
              <p:cNvSpPr txBox="1"/>
              <p:nvPr/>
            </p:nvSpPr>
            <p:spPr>
              <a:xfrm>
                <a:off x="9474715" y="4464282"/>
                <a:ext cx="769074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B3FB19-0296-B459-8569-540062EB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715" y="4464282"/>
                <a:ext cx="769074" cy="1248803"/>
              </a:xfrm>
              <a:prstGeom prst="rect">
                <a:avLst/>
              </a:prstGeom>
              <a:blipFill>
                <a:blip r:embed="rId5"/>
                <a:stretch>
                  <a:fillRect l="-9677" r="-435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D8D79F-CC80-2618-88AD-C28B723412D7}"/>
              </a:ext>
            </a:extLst>
          </p:cNvPr>
          <p:cNvSpPr txBox="1"/>
          <p:nvPr/>
        </p:nvSpPr>
        <p:spPr>
          <a:xfrm>
            <a:off x="8764285" y="4842515"/>
            <a:ext cx="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F3102-58FC-5922-B34D-0A9F3FE2C94D}"/>
              </a:ext>
            </a:extLst>
          </p:cNvPr>
          <p:cNvSpPr txBox="1"/>
          <p:nvPr/>
        </p:nvSpPr>
        <p:spPr>
          <a:xfrm>
            <a:off x="10619901" y="4842515"/>
            <a:ext cx="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3DE2E-968D-2E59-23AE-D39DA0B7BDE7}"/>
              </a:ext>
            </a:extLst>
          </p:cNvPr>
          <p:cNvSpPr txBox="1"/>
          <p:nvPr/>
        </p:nvSpPr>
        <p:spPr>
          <a:xfrm>
            <a:off x="8774028" y="3693963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OpenDyslexicAlta" pitchFamily="2" charset="77"/>
              </a:rPr>
              <a:t>➗ </a:t>
            </a:r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7A315-C739-D5B2-DE46-7B2262E7EC13}"/>
              </a:ext>
            </a:extLst>
          </p:cNvPr>
          <p:cNvSpPr txBox="1"/>
          <p:nvPr/>
        </p:nvSpPr>
        <p:spPr>
          <a:xfrm>
            <a:off x="8915336" y="6182462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OpenDyslexicAlta" pitchFamily="2" charset="77"/>
              </a:rPr>
              <a:t>➗ </a:t>
            </a:r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1" name="Curved Down Arrow 10">
            <a:extLst>
              <a:ext uri="{FF2B5EF4-FFF2-40B4-BE49-F238E27FC236}">
                <a16:creationId xmlns:a16="http://schemas.microsoft.com/office/drawing/2014/main" id="{9762829A-1681-97C8-8243-CEABB3C23A98}"/>
              </a:ext>
            </a:extLst>
          </p:cNvPr>
          <p:cNvSpPr/>
          <p:nvPr/>
        </p:nvSpPr>
        <p:spPr>
          <a:xfrm>
            <a:off x="8192046" y="4126411"/>
            <a:ext cx="1947120" cy="343190"/>
          </a:xfrm>
          <a:prstGeom prst="curvedDownArrow">
            <a:avLst>
              <a:gd name="adj1" fmla="val 25000"/>
              <a:gd name="adj2" fmla="val 6855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860"/>
              </a:solidFill>
            </a:endParaRPr>
          </a:p>
        </p:txBody>
      </p:sp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01476B3F-18D6-A376-586D-FD2BCB5B5D28}"/>
              </a:ext>
            </a:extLst>
          </p:cNvPr>
          <p:cNvSpPr/>
          <p:nvPr/>
        </p:nvSpPr>
        <p:spPr>
          <a:xfrm flipV="1">
            <a:off x="8175262" y="5794427"/>
            <a:ext cx="1947120" cy="343190"/>
          </a:xfrm>
          <a:prstGeom prst="curvedDownArrow">
            <a:avLst>
              <a:gd name="adj1" fmla="val 25000"/>
              <a:gd name="adj2" fmla="val 6855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8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D9696-3862-0A94-E234-9401B307497A}"/>
              </a:ext>
            </a:extLst>
          </p:cNvPr>
          <p:cNvSpPr txBox="1"/>
          <p:nvPr/>
        </p:nvSpPr>
        <p:spPr>
          <a:xfrm>
            <a:off x="11149636" y="4957931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0.22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3DA5F5-2172-1326-5004-6F4F93455BB7}"/>
              </a:ext>
            </a:extLst>
          </p:cNvPr>
          <p:cNvSpPr/>
          <p:nvPr/>
        </p:nvSpPr>
        <p:spPr>
          <a:xfrm>
            <a:off x="7569843" y="3549180"/>
            <a:ext cx="4409954" cy="30946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731B9-6099-C02D-915D-718AB216D109}"/>
              </a:ext>
            </a:extLst>
          </p:cNvPr>
          <p:cNvSpPr txBox="1"/>
          <p:nvPr/>
        </p:nvSpPr>
        <p:spPr>
          <a:xfrm>
            <a:off x="10516887" y="3699558"/>
            <a:ext cx="135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example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6CDE8-69B3-A3AB-28CC-0B8C29F4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691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To convert a fraction to a decimal, you can use equivalent fractions to make the denominator 100. Use this method to find the equivalent decimals for the fractions.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102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408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0.408</a:t>
                </a:r>
                <a:r>
                  <a:rPr lang="en-GB" sz="2500" dirty="0"/>
                  <a:t>	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0.6</a:t>
                </a:r>
                <a:endParaRPr lang="en-GB" sz="25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5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0.3 </a:t>
                </a:r>
                <a:r>
                  <a:rPr lang="en-GB" sz="2500" dirty="0"/>
                  <a:t>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350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0.7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 r="-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FD43E1-43A0-D30E-8F75-DF95EE610718}"/>
                  </a:ext>
                </a:extLst>
              </p:cNvPr>
              <p:cNvSpPr txBox="1"/>
              <p:nvPr/>
            </p:nvSpPr>
            <p:spPr>
              <a:xfrm>
                <a:off x="7807509" y="4464282"/>
                <a:ext cx="769074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FD43E1-43A0-D30E-8F75-DF95EE61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509" y="4464282"/>
                <a:ext cx="769074" cy="1248803"/>
              </a:xfrm>
              <a:prstGeom prst="rect">
                <a:avLst/>
              </a:prstGeom>
              <a:blipFill>
                <a:blip r:embed="rId4"/>
                <a:stretch>
                  <a:fillRect l="-11290" r="-435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B3FB19-0296-B459-8569-540062EB4D16}"/>
                  </a:ext>
                </a:extLst>
              </p:cNvPr>
              <p:cNvSpPr txBox="1"/>
              <p:nvPr/>
            </p:nvSpPr>
            <p:spPr>
              <a:xfrm>
                <a:off x="9474715" y="4464282"/>
                <a:ext cx="769074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B3FB19-0296-B459-8569-540062EB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715" y="4464282"/>
                <a:ext cx="769074" cy="1248803"/>
              </a:xfrm>
              <a:prstGeom prst="rect">
                <a:avLst/>
              </a:prstGeom>
              <a:blipFill>
                <a:blip r:embed="rId5"/>
                <a:stretch>
                  <a:fillRect l="-9677" r="-435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D8D79F-CC80-2618-88AD-C28B723412D7}"/>
              </a:ext>
            </a:extLst>
          </p:cNvPr>
          <p:cNvSpPr txBox="1"/>
          <p:nvPr/>
        </p:nvSpPr>
        <p:spPr>
          <a:xfrm>
            <a:off x="8764285" y="4842515"/>
            <a:ext cx="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F3102-58FC-5922-B34D-0A9F3FE2C94D}"/>
              </a:ext>
            </a:extLst>
          </p:cNvPr>
          <p:cNvSpPr txBox="1"/>
          <p:nvPr/>
        </p:nvSpPr>
        <p:spPr>
          <a:xfrm>
            <a:off x="10619901" y="4842515"/>
            <a:ext cx="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3DE2E-968D-2E59-23AE-D39DA0B7BDE7}"/>
              </a:ext>
            </a:extLst>
          </p:cNvPr>
          <p:cNvSpPr txBox="1"/>
          <p:nvPr/>
        </p:nvSpPr>
        <p:spPr>
          <a:xfrm>
            <a:off x="8774028" y="3693963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OpenDyslexicAlta" pitchFamily="2" charset="77"/>
              </a:rPr>
              <a:t>➗ </a:t>
            </a:r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7A315-C739-D5B2-DE46-7B2262E7EC13}"/>
              </a:ext>
            </a:extLst>
          </p:cNvPr>
          <p:cNvSpPr txBox="1"/>
          <p:nvPr/>
        </p:nvSpPr>
        <p:spPr>
          <a:xfrm>
            <a:off x="8915336" y="6182462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OpenDyslexicAlta" pitchFamily="2" charset="77"/>
              </a:rPr>
              <a:t>➗ </a:t>
            </a:r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1" name="Curved Down Arrow 10">
            <a:extLst>
              <a:ext uri="{FF2B5EF4-FFF2-40B4-BE49-F238E27FC236}">
                <a16:creationId xmlns:a16="http://schemas.microsoft.com/office/drawing/2014/main" id="{9762829A-1681-97C8-8243-CEABB3C23A98}"/>
              </a:ext>
            </a:extLst>
          </p:cNvPr>
          <p:cNvSpPr/>
          <p:nvPr/>
        </p:nvSpPr>
        <p:spPr>
          <a:xfrm>
            <a:off x="8192046" y="4126411"/>
            <a:ext cx="1947120" cy="343190"/>
          </a:xfrm>
          <a:prstGeom prst="curvedDownArrow">
            <a:avLst>
              <a:gd name="adj1" fmla="val 25000"/>
              <a:gd name="adj2" fmla="val 6855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860"/>
              </a:solidFill>
            </a:endParaRPr>
          </a:p>
        </p:txBody>
      </p:sp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01476B3F-18D6-A376-586D-FD2BCB5B5D28}"/>
              </a:ext>
            </a:extLst>
          </p:cNvPr>
          <p:cNvSpPr/>
          <p:nvPr/>
        </p:nvSpPr>
        <p:spPr>
          <a:xfrm flipV="1">
            <a:off x="8175262" y="5794427"/>
            <a:ext cx="1947120" cy="343190"/>
          </a:xfrm>
          <a:prstGeom prst="curvedDownArrow">
            <a:avLst>
              <a:gd name="adj1" fmla="val 25000"/>
              <a:gd name="adj2" fmla="val 6855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8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D9696-3862-0A94-E234-9401B307497A}"/>
              </a:ext>
            </a:extLst>
          </p:cNvPr>
          <p:cNvSpPr txBox="1"/>
          <p:nvPr/>
        </p:nvSpPr>
        <p:spPr>
          <a:xfrm>
            <a:off x="11149636" y="4957931"/>
            <a:ext cx="1118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tx1"/>
                </a:solidFill>
                <a:latin typeface="OpenDyslexicAlta" pitchFamily="2" charset="77"/>
              </a:rPr>
              <a:t>0.22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3DA5F5-2172-1326-5004-6F4F93455BB7}"/>
              </a:ext>
            </a:extLst>
          </p:cNvPr>
          <p:cNvSpPr/>
          <p:nvPr/>
        </p:nvSpPr>
        <p:spPr>
          <a:xfrm>
            <a:off x="7569843" y="3549180"/>
            <a:ext cx="4409954" cy="30946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731B9-6099-C02D-915D-718AB216D109}"/>
              </a:ext>
            </a:extLst>
          </p:cNvPr>
          <p:cNvSpPr txBox="1"/>
          <p:nvPr/>
        </p:nvSpPr>
        <p:spPr>
          <a:xfrm>
            <a:off x="10516887" y="3699558"/>
            <a:ext cx="135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example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B0DE1-D3AD-16CE-788E-588183A6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905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To convert a fraction to a decimal, you can use equivalent fractions to make the denominator 100. Use this method to find the equivalent decimals for </a:t>
                </a:r>
                <a:r>
                  <a:rPr lang="en-GB" sz="2200" dirty="0">
                    <a:solidFill>
                      <a:schemeClr val="tx1"/>
                    </a:solidFill>
                  </a:rPr>
                  <a:t>the fractions.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?		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?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?	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500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>
                    <a:solidFill>
                      <a:schemeClr val="tx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= ?		</a:t>
                </a:r>
                <a:r>
                  <a:rPr lang="en-GB" sz="2400" dirty="0">
                    <a:solidFill>
                      <a:schemeClr val="tx1"/>
                    </a:solidFill>
                  </a:rPr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= ?		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350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= 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0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 r="-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6C505-9793-27D2-1B48-E0E86D9D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74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To convert a fraction to a decimal, you can use equivalent fractions to make the denominator 100. Use this method to find the equivalent decimals for the fractions.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82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0.82</a:t>
                </a:r>
                <a:r>
                  <a:rPr lang="en-GB" sz="2500" dirty="0"/>
                  <a:t>		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0.48</a:t>
                </a:r>
                <a:r>
                  <a:rPr lang="en-GB" sz="2500" dirty="0"/>
                  <a:t>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0.25</a:t>
                </a:r>
                <a:r>
                  <a:rPr lang="en-GB" sz="2500" dirty="0"/>
                  <a:t>	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5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500" dirty="0"/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500" dirty="0"/>
                  <a:t> = </a:t>
                </a:r>
                <a:r>
                  <a:rPr lang="en-GB" sz="2500" dirty="0">
                    <a:solidFill>
                      <a:srgbClr val="FF3860"/>
                    </a:solidFill>
                  </a:rPr>
                  <a:t>0.4		</a:t>
                </a:r>
                <a:r>
                  <a:rPr lang="en-GB" sz="2400" dirty="0"/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0.56		</a:t>
                </a:r>
                <a:r>
                  <a:rPr lang="en-GB" sz="2400" dirty="0"/>
                  <a:t>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350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0.7</a:t>
                </a:r>
                <a:endParaRPr lang="en-GB" sz="24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0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 r="-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E5977-E3FA-9DE2-955A-DBEE6070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057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None/>
                </a:pPr>
                <a:r>
                  <a:rPr lang="en-GB" sz="2200" dirty="0"/>
                  <a:t>0.5 </a:t>
                </a:r>
                <a:r>
                  <a:rPr lang="en-GB" sz="2200" dirty="0">
                    <a:solidFill>
                      <a:schemeClr val="tx1"/>
                    </a:solidFill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.  </a:t>
                </a:r>
              </a:p>
              <a:p>
                <a:pPr marL="0" indent="0">
                  <a:buNone/>
                </a:pPr>
                <a:r>
                  <a:rPr lang="en-GB" sz="2200" dirty="0"/>
                  <a:t>Are these the only fractions that are equivalent to 0.5? How many fractions can you find?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8BCCA-0B21-CD98-E5D7-77939757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064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None/>
                </a:pPr>
                <a:r>
                  <a:rPr lang="en-GB" sz="2200" dirty="0"/>
                  <a:t>0.5 </a:t>
                </a:r>
                <a:r>
                  <a:rPr lang="en-GB" sz="2200" dirty="0">
                    <a:solidFill>
                      <a:schemeClr val="tx1"/>
                    </a:solidFill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.  </a:t>
                </a:r>
              </a:p>
              <a:p>
                <a:pPr marL="0" indent="0">
                  <a:buNone/>
                </a:pPr>
                <a:r>
                  <a:rPr lang="en-GB" sz="2200" dirty="0"/>
                  <a:t>Are these the only fractions that are equivalent to 0.5? How many fractions can you find?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There are many other fractions equivalent to 0.5. To find an equivalent fraction the numerator and denominator need to be multiplied by the same number.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Examples: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GB" sz="2200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3488" b="-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1AD8A-131F-5E47-B67A-03AF6FBF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942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None/>
                </a:pPr>
                <a:r>
                  <a:rPr lang="en-GB" sz="2200" dirty="0"/>
                  <a:t>0.1 </a:t>
                </a:r>
                <a:r>
                  <a:rPr lang="en-GB" sz="2200" dirty="0">
                    <a:solidFill>
                      <a:schemeClr val="tx1"/>
                    </a:solidFill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.  </a:t>
                </a:r>
              </a:p>
              <a:p>
                <a:pPr marL="0" indent="0">
                  <a:buNone/>
                </a:pPr>
                <a:r>
                  <a:rPr lang="en-GB" sz="2200" dirty="0"/>
                  <a:t>Are these the only fractions that are equivalent to 0.1? How many fractions can you find?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AB74A-5F16-7683-6B61-983EA78A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318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None/>
                </a:pPr>
                <a:r>
                  <a:rPr lang="en-GB" sz="2200" dirty="0"/>
                  <a:t>0.1 </a:t>
                </a:r>
                <a:r>
                  <a:rPr lang="en-GB" sz="2200" dirty="0">
                    <a:solidFill>
                      <a:schemeClr val="tx1"/>
                    </a:solidFill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.  </a:t>
                </a:r>
              </a:p>
              <a:p>
                <a:pPr marL="0" indent="0">
                  <a:buNone/>
                </a:pPr>
                <a:r>
                  <a:rPr lang="en-GB" sz="2200" dirty="0"/>
                  <a:t>Are these the only fractions that are equivalent to 0.1? How many fractions can you find?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There are many other fractions equivalent to 0.1. To find an equivalent fraction the numerator and denominator need to be multiplied by the same number.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Examples: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130 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1200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12000</m:t>
                        </m:r>
                      </m:den>
                    </m:f>
                  </m:oMath>
                </a14:m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96247-2C39-CF21-1056-F2B19727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328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None/>
                </a:pPr>
                <a:r>
                  <a:rPr lang="en-GB" sz="2200" dirty="0"/>
                  <a:t>0.4 </a:t>
                </a:r>
                <a:r>
                  <a:rPr lang="en-GB" sz="2200" dirty="0">
                    <a:solidFill>
                      <a:schemeClr val="tx1"/>
                    </a:solidFill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.  </a:t>
                </a:r>
              </a:p>
              <a:p>
                <a:pPr marL="0" indent="0">
                  <a:buNone/>
                </a:pPr>
                <a:r>
                  <a:rPr lang="en-GB" sz="2200" dirty="0"/>
                  <a:t>Are these the only fractions that are equivalent to 0.4? How many fractions can you find?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D23A6-673F-78C7-E89A-5A87A6AD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6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64747" cy="466725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Starter: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400" dirty="0"/>
                  <a:t>Is this statement true or false?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60000"/>
                  </a:lnSpc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FF3860"/>
                  </a:solidFill>
                  <a:latin typeface="OpenDyslexicAlta" pitchFamily="2" charset="77"/>
                </a:endParaRPr>
              </a:p>
              <a:p>
                <a:pPr marL="0" indent="0">
                  <a:lnSpc>
                    <a:spcPct val="16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True! Divide both the numerator and denominator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by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= 0.32. </a:t>
                </a:r>
                <a:br>
                  <a:rPr lang="en-GB" sz="2200" dirty="0">
                    <a:solidFill>
                      <a:srgbClr val="FF3860"/>
                    </a:solidFill>
                  </a:rPr>
                </a:br>
                <a:r>
                  <a:rPr lang="en-GB" sz="2200" dirty="0">
                    <a:solidFill>
                      <a:srgbClr val="FF3860"/>
                    </a:solidFill>
                  </a:rPr>
                  <a:t>0.32 is less than 0.42.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64747" cy="4667250"/>
              </a:xfrm>
              <a:blipFill>
                <a:blip r:embed="rId3"/>
                <a:stretch>
                  <a:fillRect l="-908" t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8744472" y="248360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6E16EB-EE1A-F60F-8B71-D1F863F3BFBA}"/>
                  </a:ext>
                </a:extLst>
              </p:cNvPr>
              <p:cNvSpPr txBox="1"/>
              <p:nvPr/>
            </p:nvSpPr>
            <p:spPr>
              <a:xfrm>
                <a:off x="3422493" y="3290276"/>
                <a:ext cx="2400637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6E16EB-EE1A-F60F-8B71-D1F863F3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93" y="3290276"/>
                <a:ext cx="2400637" cy="1653530"/>
              </a:xfrm>
              <a:prstGeom prst="rect">
                <a:avLst/>
              </a:prstGeom>
              <a:blipFill>
                <a:blip r:embed="rId4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3729DAD-0C16-425E-80D9-E5CE833FF90C}"/>
              </a:ext>
            </a:extLst>
          </p:cNvPr>
          <p:cNvSpPr txBox="1"/>
          <p:nvPr/>
        </p:nvSpPr>
        <p:spPr>
          <a:xfrm>
            <a:off x="7331014" y="3748646"/>
            <a:ext cx="240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OpenDyslexicAlta" pitchFamily="2" charset="77"/>
              </a:rPr>
              <a:t>0.42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5FE9D-0A9B-6A81-6F1B-C6530B6EE88C}"/>
              </a:ext>
            </a:extLst>
          </p:cNvPr>
          <p:cNvSpPr txBox="1"/>
          <p:nvPr/>
        </p:nvSpPr>
        <p:spPr>
          <a:xfrm>
            <a:off x="6011002" y="3748646"/>
            <a:ext cx="944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OpenDyslexicAlta" pitchFamily="2" charset="77"/>
              </a:rPr>
              <a:t>&lt;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2F96AB-0F79-6EE1-5B8B-35E9160D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676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None/>
                </a:pPr>
                <a:r>
                  <a:rPr lang="en-GB" sz="2200" dirty="0"/>
                  <a:t>0.4 </a:t>
                </a:r>
                <a:r>
                  <a:rPr lang="en-GB" sz="2200" dirty="0">
                    <a:solidFill>
                      <a:schemeClr val="tx1"/>
                    </a:solidFill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.  </a:t>
                </a:r>
              </a:p>
              <a:p>
                <a:pPr marL="0" indent="0">
                  <a:buNone/>
                </a:pPr>
                <a:r>
                  <a:rPr lang="en-GB" sz="2200" dirty="0"/>
                  <a:t>Are these the only fractions that are equivalent to 0.4? How many fractions can you find?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There are many other fractions equivalent to 0.4. To find an equivalent fraction the numerator and denominator need to be multiplied by the same number.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Examples: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45 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58491-D77C-774E-8376-01440BE1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788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None/>
                </a:pPr>
                <a:r>
                  <a:rPr lang="en-GB" sz="2200" dirty="0"/>
                  <a:t>0.2 </a:t>
                </a:r>
                <a:r>
                  <a:rPr lang="en-GB" sz="2200" dirty="0">
                    <a:solidFill>
                      <a:schemeClr val="tx1"/>
                    </a:solidFill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.  </a:t>
                </a:r>
              </a:p>
              <a:p>
                <a:pPr marL="0" indent="0">
                  <a:buNone/>
                </a:pPr>
                <a:r>
                  <a:rPr lang="en-GB" sz="2200" dirty="0"/>
                  <a:t>Are these the only fractions that are equivalent to 0.2? How many fractions can you find?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2CDDB-0EA7-9D7A-8829-033122B2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892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None/>
                </a:pPr>
                <a:r>
                  <a:rPr lang="en-GB" sz="2200" dirty="0"/>
                  <a:t>0.2 </a:t>
                </a:r>
                <a:r>
                  <a:rPr lang="en-GB" sz="2200" dirty="0">
                    <a:solidFill>
                      <a:schemeClr val="tx1"/>
                    </a:solidFill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.  </a:t>
                </a:r>
              </a:p>
              <a:p>
                <a:pPr marL="0" indent="0">
                  <a:buNone/>
                </a:pPr>
                <a:r>
                  <a:rPr lang="en-GB" sz="2200" dirty="0"/>
                  <a:t>Are these the only fractions that are equivalent to 0.2? How many fractions can you find?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There are many other fractions equivalent to 0.2. To find an equivalent fraction the numerator and denominator need to be multiplied by the same number.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Examples: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35 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3488" b="-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BD2CF-185E-5464-3322-3EE979141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986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000" dirty="0">
                    <a:solidFill>
                      <a:srgbClr val="3273DE"/>
                    </a:solidFill>
                  </a:rPr>
                  <a:t>Astrobee and Yasmin are working out the decimal equivalent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3273D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3273DE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3273DE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3273DE"/>
                    </a:solidFill>
                  </a:rPr>
                  <a:t> 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000" dirty="0">
                    <a:solidFill>
                      <a:srgbClr val="3273DE"/>
                    </a:solidFill>
                  </a:rPr>
                  <a:t>Who do you agree with? Explain your answer.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616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1448" y="2427356"/>
            <a:ext cx="30526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D"/>
                </a:solidFill>
                <a:latin typeface="OpenDyslexicAlta" pitchFamily="2" charset="77"/>
              </a:rPr>
              <a:t>You need to convert the fraction to have a denominator of 100 to find the decimal equivalent.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F233A-55BE-FA33-14E5-1862919D0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32" y="1585733"/>
            <a:ext cx="3629107" cy="247284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8000671-86FF-2FC2-F218-333CB146D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012" y="2822153"/>
            <a:ext cx="1274725" cy="1900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69D4EF-F613-5A7F-7D1C-5CC889171B68}"/>
              </a:ext>
            </a:extLst>
          </p:cNvPr>
          <p:cNvSpPr txBox="1"/>
          <p:nvPr/>
        </p:nvSpPr>
        <p:spPr>
          <a:xfrm>
            <a:off x="8773230" y="2135144"/>
            <a:ext cx="26760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273DE"/>
                </a:solidFill>
                <a:latin typeface="OpenDyslexicAlta" pitchFamily="2" charset="77"/>
              </a:rPr>
              <a:t>I disagree. You need to convert the fraction to have a denominator of 1,000.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7F0F1-D6F2-5AB0-F513-4B296F817BA4}"/>
              </a:ext>
            </a:extLst>
          </p:cNvPr>
          <p:cNvSpPr txBox="1"/>
          <p:nvPr/>
        </p:nvSpPr>
        <p:spPr>
          <a:xfrm>
            <a:off x="7503220" y="4725052"/>
            <a:ext cx="1074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uli" panose="02000503000000000000" pitchFamily="2" charset="77"/>
              </a:rPr>
              <a:t>Yasmin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C89EB-3DB3-D1AC-E1A7-C33B7713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000" dirty="0">
                    <a:solidFill>
                      <a:srgbClr val="3273DE"/>
                    </a:solidFill>
                  </a:rPr>
                  <a:t>Astrobee and Yasmin are working out the decimal equivalent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3273D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3273DE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3273DE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3273DE"/>
                    </a:solidFill>
                  </a:rPr>
                  <a:t> 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000" dirty="0">
                    <a:solidFill>
                      <a:srgbClr val="FF3860"/>
                    </a:solidFill>
                  </a:rPr>
                  <a:t>They both will get the same answer.  </a:t>
                </a:r>
                <a:r>
                  <a:rPr lang="en-GB" sz="2000" dirty="0" err="1">
                    <a:solidFill>
                      <a:srgbClr val="FF3860"/>
                    </a:solidFill>
                  </a:rPr>
                  <a:t>Astrobee’s</a:t>
                </a:r>
                <a:r>
                  <a:rPr lang="en-GB" sz="2000" dirty="0">
                    <a:solidFill>
                      <a:srgbClr val="FF3860"/>
                    </a:solidFill>
                  </a:rPr>
                  <a:t> method: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 = 0.20 = 0.2. Yasmin’s method: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 = 0.200 = 0.2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206" t="-2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1448" y="2427356"/>
            <a:ext cx="30526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D"/>
                </a:solidFill>
                <a:latin typeface="OpenDyslexicAlta" pitchFamily="2" charset="77"/>
              </a:rPr>
              <a:t>You need to convert the fraction to have a denominator of 100 to find the decimal equivalent.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F233A-55BE-FA33-14E5-1862919D0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32" y="1585733"/>
            <a:ext cx="3629107" cy="247284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8000671-86FF-2FC2-F218-333CB146D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012" y="2822153"/>
            <a:ext cx="1274725" cy="1900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69D4EF-F613-5A7F-7D1C-5CC889171B68}"/>
              </a:ext>
            </a:extLst>
          </p:cNvPr>
          <p:cNvSpPr txBox="1"/>
          <p:nvPr/>
        </p:nvSpPr>
        <p:spPr>
          <a:xfrm>
            <a:off x="8773230" y="2135144"/>
            <a:ext cx="26760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273DE"/>
                </a:solidFill>
                <a:latin typeface="OpenDyslexicAlta" pitchFamily="2" charset="77"/>
              </a:rPr>
              <a:t>I disagree. You need to convert the fraction to have a denominator of 1,000.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7F0F1-D6F2-5AB0-F513-4B296F817BA4}"/>
              </a:ext>
            </a:extLst>
          </p:cNvPr>
          <p:cNvSpPr txBox="1"/>
          <p:nvPr/>
        </p:nvSpPr>
        <p:spPr>
          <a:xfrm>
            <a:off x="7503220" y="4725052"/>
            <a:ext cx="1074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uli" panose="02000503000000000000" pitchFamily="2" charset="77"/>
              </a:rPr>
              <a:t>Yasmin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C6090-8EA5-B572-2518-7989D0ED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40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number lines to explore and identify decimal and fraction equivalents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number lines to explore and identify decimal and fraction equivalents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60DC2-26C6-7A05-EBAF-53BA6581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86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The whole has been divided into _____ equal parts.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Each part is worth _____ 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This is equivalent to _____ 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D4C7DA-BCCA-ECB8-0933-10BE493EF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56530"/>
              </p:ext>
            </p:extLst>
          </p:nvPr>
        </p:nvGraphicFramePr>
        <p:xfrm>
          <a:off x="2286642" y="5465122"/>
          <a:ext cx="8128000" cy="71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9959132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76684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722076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963910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513301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5376270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5231947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281579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958744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96734823"/>
                    </a:ext>
                  </a:extLst>
                </a:gridCol>
              </a:tblGrid>
              <a:tr h="71184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44262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C3355-E8D3-3F0E-67D1-7AE0AD2D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61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Complete the sentences below: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whole has been divided into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10</a:t>
                </a:r>
                <a:r>
                  <a:rPr lang="en-GB" sz="2200" dirty="0"/>
                  <a:t> equal parts.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Each part is worth </a:t>
                </a:r>
                <a:r>
                  <a:rPr lang="en-GB" sz="2200" dirty="0">
                    <a:solidFill>
                      <a:srgbClr val="FF3860"/>
                    </a:solidFill>
                  </a:rPr>
                  <a:t>0.1</a:t>
                </a:r>
                <a:r>
                  <a:rPr lang="en-GB" sz="22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D4C7DA-BCCA-ECB8-0933-10BE493EFB6E}"/>
              </a:ext>
            </a:extLst>
          </p:cNvPr>
          <p:cNvGraphicFramePr>
            <a:graphicFrameLocks noGrp="1"/>
          </p:cNvGraphicFramePr>
          <p:nvPr/>
        </p:nvGraphicFramePr>
        <p:xfrm>
          <a:off x="2286642" y="5465122"/>
          <a:ext cx="8128000" cy="71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9959132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76684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722076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963910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513301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5376270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5231947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281579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958744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96734823"/>
                    </a:ext>
                  </a:extLst>
                </a:gridCol>
              </a:tblGrid>
              <a:tr h="71184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44262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7A78-9A86-B82C-EEFF-60E26DDF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01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299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The whole has been divided into ___ equal parts.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Each part is worth ____.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____ parts out of ____ are shaded.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This is equivalent to </a:t>
            </a:r>
            <a:r>
              <a:rPr lang="en-GB" sz="2400" dirty="0"/>
              <a:t>____.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87758"/>
              </p:ext>
            </p:extLst>
          </p:nvPr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62608-0BB1-FE79-5E0D-028D3819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10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1: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Complete the sentences below: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whole has been divided into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100</a:t>
                </a:r>
                <a:r>
                  <a:rPr lang="en-GB" sz="2200" dirty="0"/>
                  <a:t> equal parts.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Each part is worth </a:t>
                </a:r>
                <a:r>
                  <a:rPr lang="en-GB" sz="2200" dirty="0">
                    <a:solidFill>
                      <a:srgbClr val="FF3860"/>
                    </a:solidFill>
                  </a:rPr>
                  <a:t>0.01</a:t>
                </a:r>
                <a:r>
                  <a:rPr lang="en-GB" sz="22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10</a:t>
                </a:r>
                <a:r>
                  <a:rPr lang="en-GB" sz="2200" dirty="0"/>
                  <a:t> parts out of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100</a:t>
                </a:r>
                <a:r>
                  <a:rPr lang="en-GB" sz="2200" dirty="0"/>
                  <a:t> are shaded.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i="1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23299" cy="4795094"/>
              </a:xfrm>
              <a:blipFill>
                <a:blip r:embed="rId3"/>
                <a:stretch>
                  <a:fillRect l="-1946" t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83961"/>
              </p:ext>
            </p:extLst>
          </p:nvPr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rgbClr val="209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DB3B-1E77-9988-7C20-81A4223F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42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decimal and fraction equivalents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299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Shade 0.12 of the hundred square.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____ parts out of ____ are shaded.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Write 0.12 as a fraction.</a:t>
            </a:r>
          </a:p>
          <a:p>
            <a:pPr marL="0" indent="0">
              <a:lnSpc>
                <a:spcPct val="150000"/>
              </a:lnSpc>
              <a:buClr>
                <a:srgbClr val="23D160"/>
              </a:buClr>
              <a:buSzPct val="85000"/>
              <a:buNone/>
            </a:pPr>
            <a:r>
              <a:rPr lang="en-GB" sz="2200" dirty="0"/>
              <a:t>0.12 = </a:t>
            </a:r>
            <a:r>
              <a:rPr lang="en-GB" sz="2400" dirty="0"/>
              <a:t>____.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86E68-DE42-339F-E5BC-7204034A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29620"/>
              </p:ext>
            </p:extLst>
          </p:nvPr>
        </p:nvGraphicFramePr>
        <p:xfrm>
          <a:off x="7134826" y="1920875"/>
          <a:ext cx="463663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63">
                  <a:extLst>
                    <a:ext uri="{9D8B030D-6E8A-4147-A177-3AD203B41FA5}">
                      <a16:colId xmlns:a16="http://schemas.microsoft.com/office/drawing/2014/main" val="2993356538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1268330533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128595016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2093909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3018211714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91277897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27134679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532255342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4013882265"/>
                    </a:ext>
                  </a:extLst>
                </a:gridCol>
                <a:gridCol w="463663">
                  <a:extLst>
                    <a:ext uri="{9D8B030D-6E8A-4147-A177-3AD203B41FA5}">
                      <a16:colId xmlns:a16="http://schemas.microsoft.com/office/drawing/2014/main" val="2270421039"/>
                    </a:ext>
                  </a:extLst>
                </a:gridCol>
              </a:tblGrid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275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236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8014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02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64988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04004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0061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7615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5812"/>
                  </a:ext>
                </a:extLst>
              </a:tr>
              <a:tr h="2717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909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7BC92-7F1E-7679-A79A-7F8BE5AC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25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14943</TotalTime>
  <Words>2346</Words>
  <Application>Microsoft Macintosh PowerPoint</Application>
  <PresentationFormat>Widescreen</PresentationFormat>
  <Paragraphs>555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OpenDyslexicAlta</vt:lpstr>
      <vt:lpstr>Arial</vt:lpstr>
      <vt:lpstr>Lato</vt:lpstr>
      <vt:lpstr>Muli</vt:lpstr>
      <vt:lpstr>Cambria Math</vt:lpstr>
      <vt:lpstr>Lato Light</vt:lpstr>
      <vt:lpstr>Calibri</vt:lpstr>
      <vt:lpstr>Wingdings</vt:lpstr>
      <vt:lpstr>OpenDyslexic</vt:lpstr>
      <vt:lpstr>Office Theme</vt:lpstr>
      <vt:lpstr>PowerPoint Presentation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  <vt:lpstr>To be able to explore decimal and fraction equivalents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659</cp:revision>
  <cp:lastPrinted>2023-02-18T09:30:42Z</cp:lastPrinted>
  <dcterms:created xsi:type="dcterms:W3CDTF">2018-08-06T08:16:18Z</dcterms:created>
  <dcterms:modified xsi:type="dcterms:W3CDTF">2023-02-18T09:30:46Z</dcterms:modified>
</cp:coreProperties>
</file>