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20" r:id="rId2"/>
    <p:sldId id="321" r:id="rId3"/>
    <p:sldId id="399" r:id="rId4"/>
    <p:sldId id="432" r:id="rId5"/>
    <p:sldId id="400" r:id="rId6"/>
    <p:sldId id="434" r:id="rId7"/>
    <p:sldId id="435" r:id="rId8"/>
    <p:sldId id="456" r:id="rId9"/>
    <p:sldId id="457" r:id="rId10"/>
    <p:sldId id="436" r:id="rId11"/>
    <p:sldId id="437" r:id="rId12"/>
    <p:sldId id="433" r:id="rId13"/>
    <p:sldId id="428" r:id="rId14"/>
    <p:sldId id="425" r:id="rId15"/>
    <p:sldId id="429" r:id="rId16"/>
    <p:sldId id="426" r:id="rId17"/>
    <p:sldId id="430" r:id="rId18"/>
    <p:sldId id="427" r:id="rId19"/>
    <p:sldId id="431" r:id="rId20"/>
    <p:sldId id="401" r:id="rId21"/>
    <p:sldId id="440" r:id="rId22"/>
    <p:sldId id="438" r:id="rId23"/>
    <p:sldId id="439" r:id="rId24"/>
    <p:sldId id="402" r:id="rId25"/>
    <p:sldId id="443" r:id="rId26"/>
    <p:sldId id="444" r:id="rId27"/>
    <p:sldId id="445" r:id="rId28"/>
    <p:sldId id="446" r:id="rId29"/>
    <p:sldId id="442" r:id="rId30"/>
    <p:sldId id="447" r:id="rId31"/>
    <p:sldId id="448" r:id="rId32"/>
    <p:sldId id="449" r:id="rId33"/>
    <p:sldId id="452" r:id="rId34"/>
    <p:sldId id="459" r:id="rId35"/>
    <p:sldId id="453" r:id="rId36"/>
    <p:sldId id="458" r:id="rId37"/>
    <p:sldId id="451" r:id="rId38"/>
    <p:sldId id="454" r:id="rId39"/>
    <p:sldId id="370" r:id="rId40"/>
    <p:sldId id="455" r:id="rId41"/>
    <p:sldId id="397" r:id="rId42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  <p:embeddedFont>
      <p:font typeface="Lato" panose="020F0502020204030203" pitchFamily="34" charset="0"/>
      <p:regular r:id="rId50"/>
      <p:bold r:id="rId51"/>
      <p:italic r:id="rId52"/>
      <p:boldItalic r:id="rId53"/>
    </p:embeddedFont>
    <p:embeddedFont>
      <p:font typeface="Lato Light" panose="020F0502020204030203" pitchFamily="34" charset="0"/>
      <p:regular r:id="rId54"/>
      <p:italic r:id="rId55"/>
    </p:embeddedFont>
    <p:embeddedFont>
      <p:font typeface="Muli" panose="02000503000000000000" pitchFamily="2" charset="77"/>
      <p:regular r:id="rId56"/>
      <p:bold r:id="rId57"/>
      <p:italic r:id="rId58"/>
      <p:boldItalic r:id="rId59"/>
    </p:embeddedFont>
    <p:embeddedFont>
      <p:font typeface="OpenDyslexicAlta" pitchFamily="2" charset="77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121212"/>
    <a:srgbClr val="7957D5"/>
    <a:srgbClr val="44A6ED"/>
    <a:srgbClr val="F337C7"/>
    <a:srgbClr val="E7EAF1"/>
    <a:srgbClr val="FFDD57"/>
    <a:srgbClr val="23D160"/>
    <a:srgbClr val="209CEE"/>
    <a:srgbClr val="327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75" autoAdjust="0"/>
    <p:restoredTop sz="88456" autoAdjust="0"/>
  </p:normalViewPr>
  <p:slideViewPr>
    <p:cSldViewPr snapToGrid="0" snapToObjects="1">
      <p:cViewPr varScale="1">
        <p:scale>
          <a:sx n="102" d="100"/>
          <a:sy n="102" d="100"/>
        </p:scale>
        <p:origin x="192" y="256"/>
      </p:cViewPr>
      <p:guideLst>
        <p:guide orient="horz" pos="2160"/>
        <p:guide pos="3795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23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79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06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918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459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010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63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458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90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7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78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64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578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786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670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67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623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34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706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290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84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4515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697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999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28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603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474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466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897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715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0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295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7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688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48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693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358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6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16/02/2023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2.tif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Stage 3 </a:t>
            </a:r>
            <a:br>
              <a:rPr lang="en-GB" dirty="0"/>
            </a:br>
            <a:r>
              <a:rPr lang="en-GB" dirty="0"/>
              <a:t>Spring </a:t>
            </a:r>
            <a:r>
              <a:rPr lang="en-GB"/>
              <a:t>Block 3: </a:t>
            </a:r>
            <a:r>
              <a:rPr lang="en-GB" dirty="0"/>
              <a:t>Fractions</a:t>
            </a:r>
          </a:p>
          <a:p>
            <a:r>
              <a:rPr lang="en-GB" dirty="0"/>
              <a:t>Lesson 1: </a:t>
            </a:r>
            <a:r>
              <a:rPr lang="en-GB" b="0" i="0" dirty="0">
                <a:effectLst/>
              </a:rPr>
              <a:t>To be able to understand the denominator of unit fractions </a:t>
            </a:r>
            <a:r>
              <a:rPr lang="en-GB" dirty="0"/>
              <a:t>(2022-2023)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Fractions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i="0" dirty="0">
                <a:solidFill>
                  <a:schemeClr val="bg1"/>
                </a:solidFill>
                <a:effectLst/>
                <a:latin typeface="Muli" panose="02000503000000000000" pitchFamily="2" charset="77"/>
              </a:rPr>
              <a:t>QDEKVVK</a:t>
            </a:r>
            <a:endParaRPr lang="en-GB" b="1" dirty="0">
              <a:solidFill>
                <a:schemeClr val="bg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Circle the shapes which are split into equal parts.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368F4E-D3F1-B8FF-EE41-A9650D372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41" y="3135085"/>
            <a:ext cx="2051443" cy="1782857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E34A01F5-58B1-538C-B2F6-022D845C2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455" y="4026513"/>
            <a:ext cx="2050286" cy="17828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FA19AF-7AB2-1E97-C049-E83B3E64D2AF}"/>
              </a:ext>
            </a:extLst>
          </p:cNvPr>
          <p:cNvSpPr/>
          <p:nvPr/>
        </p:nvSpPr>
        <p:spPr>
          <a:xfrm rot="10800000">
            <a:off x="3673536" y="3226930"/>
            <a:ext cx="1264224" cy="2259470"/>
          </a:xfrm>
          <a:prstGeom prst="rect">
            <a:avLst/>
          </a:prstGeom>
          <a:solidFill>
            <a:srgbClr val="F337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gular Pentagon 17">
            <a:extLst>
              <a:ext uri="{FF2B5EF4-FFF2-40B4-BE49-F238E27FC236}">
                <a16:creationId xmlns:a16="http://schemas.microsoft.com/office/drawing/2014/main" id="{8072881D-5A8B-36E3-0384-B98F87F5C312}"/>
              </a:ext>
            </a:extLst>
          </p:cNvPr>
          <p:cNvSpPr/>
          <p:nvPr/>
        </p:nvSpPr>
        <p:spPr>
          <a:xfrm>
            <a:off x="7063347" y="3135085"/>
            <a:ext cx="1763486" cy="1691640"/>
          </a:xfrm>
          <a:prstGeom prst="pentagon">
            <a:avLst/>
          </a:prstGeom>
          <a:solidFill>
            <a:srgbClr val="FF3860"/>
          </a:solidFill>
          <a:ln w="38100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FCD5A6-9A85-EC09-12CE-A74F851174FB}"/>
              </a:ext>
            </a:extLst>
          </p:cNvPr>
          <p:cNvSpPr/>
          <p:nvPr/>
        </p:nvSpPr>
        <p:spPr>
          <a:xfrm>
            <a:off x="5419211" y="4334871"/>
            <a:ext cx="1493555" cy="1474499"/>
          </a:xfrm>
          <a:prstGeom prst="ellipse">
            <a:avLst/>
          </a:prstGeom>
          <a:solidFill>
            <a:srgbClr val="00B050"/>
          </a:solidFill>
          <a:ln w="38100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D91563-76EF-687E-E3A9-DA7AB0EF233E}"/>
              </a:ext>
            </a:extLst>
          </p:cNvPr>
          <p:cNvCxnSpPr/>
          <p:nvPr/>
        </p:nvCxnSpPr>
        <p:spPr>
          <a:xfrm>
            <a:off x="4075612" y="3226930"/>
            <a:ext cx="0" cy="22594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CD4ABF-F815-F140-C8D1-4BE73D8FB9BD}"/>
              </a:ext>
            </a:extLst>
          </p:cNvPr>
          <p:cNvCxnSpPr/>
          <p:nvPr/>
        </p:nvCxnSpPr>
        <p:spPr>
          <a:xfrm>
            <a:off x="4528458" y="3226930"/>
            <a:ext cx="0" cy="22594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C7DCA5-4E1F-B963-1CBE-56C6F710812E}"/>
              </a:ext>
            </a:extLst>
          </p:cNvPr>
          <p:cNvCxnSpPr>
            <a:cxnSpLocks/>
          </p:cNvCxnSpPr>
          <p:nvPr/>
        </p:nvCxnSpPr>
        <p:spPr>
          <a:xfrm>
            <a:off x="6165988" y="4334871"/>
            <a:ext cx="0" cy="14744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2B4B85-4A07-BFDB-6652-4F12E5FD7A32}"/>
              </a:ext>
            </a:extLst>
          </p:cNvPr>
          <p:cNvCxnSpPr>
            <a:cxnSpLocks/>
            <a:stCxn id="20" idx="2"/>
            <a:endCxn id="20" idx="6"/>
          </p:cNvCxnSpPr>
          <p:nvPr/>
        </p:nvCxnSpPr>
        <p:spPr>
          <a:xfrm>
            <a:off x="5419211" y="5072121"/>
            <a:ext cx="14935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78E221A-60B6-CB99-88F9-B7246EA3BDD2}"/>
              </a:ext>
            </a:extLst>
          </p:cNvPr>
          <p:cNvCxnSpPr>
            <a:cxnSpLocks/>
          </p:cNvCxnSpPr>
          <p:nvPr/>
        </p:nvCxnSpPr>
        <p:spPr>
          <a:xfrm>
            <a:off x="8225565" y="3352226"/>
            <a:ext cx="0" cy="14744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C2B842-098E-67DC-A5BD-43B1B2EF80C0}"/>
              </a:ext>
            </a:extLst>
          </p:cNvPr>
          <p:cNvCxnSpPr>
            <a:cxnSpLocks/>
            <a:endCxn id="18" idx="1"/>
          </p:cNvCxnSpPr>
          <p:nvPr/>
        </p:nvCxnSpPr>
        <p:spPr>
          <a:xfrm flipH="1" flipV="1">
            <a:off x="7063349" y="3781232"/>
            <a:ext cx="1755095" cy="36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331892F-587B-970E-4CDB-F82CA0265F94}"/>
              </a:ext>
            </a:extLst>
          </p:cNvPr>
          <p:cNvCxnSpPr>
            <a:cxnSpLocks/>
          </p:cNvCxnSpPr>
          <p:nvPr/>
        </p:nvCxnSpPr>
        <p:spPr>
          <a:xfrm>
            <a:off x="9782956" y="4043957"/>
            <a:ext cx="942307" cy="17198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AE741F-6B4A-27B3-F079-7C967B9EC4A2}"/>
              </a:ext>
            </a:extLst>
          </p:cNvPr>
          <p:cNvCxnSpPr>
            <a:cxnSpLocks/>
          </p:cNvCxnSpPr>
          <p:nvPr/>
        </p:nvCxnSpPr>
        <p:spPr>
          <a:xfrm flipH="1">
            <a:off x="9724191" y="4026513"/>
            <a:ext cx="1059838" cy="17828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86E6899-0972-ADF8-9886-78D4F6214DF8}"/>
              </a:ext>
            </a:extLst>
          </p:cNvPr>
          <p:cNvCxnSpPr>
            <a:cxnSpLocks/>
            <a:endCxn id="8" idx="2"/>
          </p:cNvCxnSpPr>
          <p:nvPr/>
        </p:nvCxnSpPr>
        <p:spPr>
          <a:xfrm flipH="1">
            <a:off x="2166363" y="3207335"/>
            <a:ext cx="365" cy="17106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22F2B4-CA3B-8F1A-D237-CF5C0551A082}"/>
              </a:ext>
            </a:extLst>
          </p:cNvPr>
          <p:cNvCxnSpPr>
            <a:cxnSpLocks/>
          </p:cNvCxnSpPr>
          <p:nvPr/>
        </p:nvCxnSpPr>
        <p:spPr>
          <a:xfrm>
            <a:off x="2434019" y="3616924"/>
            <a:ext cx="0" cy="13010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EA00D03-B933-1043-1AC0-672E9CC917B5}"/>
              </a:ext>
            </a:extLst>
          </p:cNvPr>
          <p:cNvCxnSpPr>
            <a:cxnSpLocks/>
          </p:cNvCxnSpPr>
          <p:nvPr/>
        </p:nvCxnSpPr>
        <p:spPr>
          <a:xfrm>
            <a:off x="2682678" y="4026513"/>
            <a:ext cx="4515" cy="8914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BB8285C-BDE2-1C5F-D82F-92180059844A}"/>
              </a:ext>
            </a:extLst>
          </p:cNvPr>
          <p:cNvCxnSpPr>
            <a:cxnSpLocks/>
          </p:cNvCxnSpPr>
          <p:nvPr/>
        </p:nvCxnSpPr>
        <p:spPr>
          <a:xfrm>
            <a:off x="1645898" y="4026513"/>
            <a:ext cx="4515" cy="8914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E50279F-4324-9417-EB73-9CE2F0C013B5}"/>
              </a:ext>
            </a:extLst>
          </p:cNvPr>
          <p:cNvCxnSpPr>
            <a:cxnSpLocks/>
          </p:cNvCxnSpPr>
          <p:nvPr/>
        </p:nvCxnSpPr>
        <p:spPr>
          <a:xfrm>
            <a:off x="1933276" y="3616923"/>
            <a:ext cx="0" cy="13010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82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Circle the shapes which are split into equal parts.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368F4E-D3F1-B8FF-EE41-A9650D372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41" y="3135085"/>
            <a:ext cx="2051443" cy="1782857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E34A01F5-58B1-538C-B2F6-022D845C2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455" y="4026513"/>
            <a:ext cx="2050286" cy="17828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FA19AF-7AB2-1E97-C049-E83B3E64D2AF}"/>
              </a:ext>
            </a:extLst>
          </p:cNvPr>
          <p:cNvSpPr/>
          <p:nvPr/>
        </p:nvSpPr>
        <p:spPr>
          <a:xfrm rot="10800000">
            <a:off x="3673536" y="3226930"/>
            <a:ext cx="1264224" cy="2259470"/>
          </a:xfrm>
          <a:prstGeom prst="rect">
            <a:avLst/>
          </a:prstGeom>
          <a:solidFill>
            <a:srgbClr val="F337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gular Pentagon 17">
            <a:extLst>
              <a:ext uri="{FF2B5EF4-FFF2-40B4-BE49-F238E27FC236}">
                <a16:creationId xmlns:a16="http://schemas.microsoft.com/office/drawing/2014/main" id="{8072881D-5A8B-36E3-0384-B98F87F5C312}"/>
              </a:ext>
            </a:extLst>
          </p:cNvPr>
          <p:cNvSpPr/>
          <p:nvPr/>
        </p:nvSpPr>
        <p:spPr>
          <a:xfrm>
            <a:off x="7063347" y="3135085"/>
            <a:ext cx="1763486" cy="1691640"/>
          </a:xfrm>
          <a:prstGeom prst="pentagon">
            <a:avLst/>
          </a:prstGeom>
          <a:solidFill>
            <a:srgbClr val="FF3860"/>
          </a:solidFill>
          <a:ln w="38100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FCD5A6-9A85-EC09-12CE-A74F851174FB}"/>
              </a:ext>
            </a:extLst>
          </p:cNvPr>
          <p:cNvSpPr/>
          <p:nvPr/>
        </p:nvSpPr>
        <p:spPr>
          <a:xfrm>
            <a:off x="5419211" y="4334871"/>
            <a:ext cx="1493555" cy="1474499"/>
          </a:xfrm>
          <a:prstGeom prst="ellipse">
            <a:avLst/>
          </a:prstGeom>
          <a:solidFill>
            <a:srgbClr val="00B050"/>
          </a:solidFill>
          <a:ln w="38100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D91563-76EF-687E-E3A9-DA7AB0EF233E}"/>
              </a:ext>
            </a:extLst>
          </p:cNvPr>
          <p:cNvCxnSpPr/>
          <p:nvPr/>
        </p:nvCxnSpPr>
        <p:spPr>
          <a:xfrm>
            <a:off x="4075612" y="3226930"/>
            <a:ext cx="0" cy="22594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CD4ABF-F815-F140-C8D1-4BE73D8FB9BD}"/>
              </a:ext>
            </a:extLst>
          </p:cNvPr>
          <p:cNvCxnSpPr/>
          <p:nvPr/>
        </p:nvCxnSpPr>
        <p:spPr>
          <a:xfrm>
            <a:off x="4528458" y="3226930"/>
            <a:ext cx="0" cy="22594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C7DCA5-4E1F-B963-1CBE-56C6F710812E}"/>
              </a:ext>
            </a:extLst>
          </p:cNvPr>
          <p:cNvCxnSpPr>
            <a:cxnSpLocks/>
          </p:cNvCxnSpPr>
          <p:nvPr/>
        </p:nvCxnSpPr>
        <p:spPr>
          <a:xfrm>
            <a:off x="6165988" y="4334871"/>
            <a:ext cx="0" cy="14744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2B4B85-4A07-BFDB-6652-4F12E5FD7A32}"/>
              </a:ext>
            </a:extLst>
          </p:cNvPr>
          <p:cNvCxnSpPr>
            <a:cxnSpLocks/>
            <a:stCxn id="20" idx="2"/>
            <a:endCxn id="20" idx="6"/>
          </p:cNvCxnSpPr>
          <p:nvPr/>
        </p:nvCxnSpPr>
        <p:spPr>
          <a:xfrm>
            <a:off x="5419211" y="5072121"/>
            <a:ext cx="14935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78E221A-60B6-CB99-88F9-B7246EA3BDD2}"/>
              </a:ext>
            </a:extLst>
          </p:cNvPr>
          <p:cNvCxnSpPr>
            <a:cxnSpLocks/>
          </p:cNvCxnSpPr>
          <p:nvPr/>
        </p:nvCxnSpPr>
        <p:spPr>
          <a:xfrm>
            <a:off x="8225565" y="3352226"/>
            <a:ext cx="0" cy="14744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C2B842-098E-67DC-A5BD-43B1B2EF80C0}"/>
              </a:ext>
            </a:extLst>
          </p:cNvPr>
          <p:cNvCxnSpPr>
            <a:cxnSpLocks/>
            <a:endCxn id="18" idx="1"/>
          </p:cNvCxnSpPr>
          <p:nvPr/>
        </p:nvCxnSpPr>
        <p:spPr>
          <a:xfrm flipH="1" flipV="1">
            <a:off x="7063349" y="3781232"/>
            <a:ext cx="1755095" cy="369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331892F-587B-970E-4CDB-F82CA0265F94}"/>
              </a:ext>
            </a:extLst>
          </p:cNvPr>
          <p:cNvCxnSpPr>
            <a:cxnSpLocks/>
          </p:cNvCxnSpPr>
          <p:nvPr/>
        </p:nvCxnSpPr>
        <p:spPr>
          <a:xfrm>
            <a:off x="9782956" y="4043957"/>
            <a:ext cx="942307" cy="17198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AE741F-6B4A-27B3-F079-7C967B9EC4A2}"/>
              </a:ext>
            </a:extLst>
          </p:cNvPr>
          <p:cNvCxnSpPr>
            <a:cxnSpLocks/>
          </p:cNvCxnSpPr>
          <p:nvPr/>
        </p:nvCxnSpPr>
        <p:spPr>
          <a:xfrm flipH="1">
            <a:off x="9724191" y="4026513"/>
            <a:ext cx="1059838" cy="17828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86E6899-0972-ADF8-9886-78D4F6214DF8}"/>
              </a:ext>
            </a:extLst>
          </p:cNvPr>
          <p:cNvCxnSpPr>
            <a:cxnSpLocks/>
            <a:endCxn id="8" idx="2"/>
          </p:cNvCxnSpPr>
          <p:nvPr/>
        </p:nvCxnSpPr>
        <p:spPr>
          <a:xfrm flipH="1">
            <a:off x="2166363" y="3207335"/>
            <a:ext cx="365" cy="17106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22F2B4-CA3B-8F1A-D237-CF5C0551A082}"/>
              </a:ext>
            </a:extLst>
          </p:cNvPr>
          <p:cNvCxnSpPr>
            <a:cxnSpLocks/>
          </p:cNvCxnSpPr>
          <p:nvPr/>
        </p:nvCxnSpPr>
        <p:spPr>
          <a:xfrm>
            <a:off x="2434019" y="3616924"/>
            <a:ext cx="0" cy="13010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EA00D03-B933-1043-1AC0-672E9CC917B5}"/>
              </a:ext>
            </a:extLst>
          </p:cNvPr>
          <p:cNvCxnSpPr>
            <a:cxnSpLocks/>
          </p:cNvCxnSpPr>
          <p:nvPr/>
        </p:nvCxnSpPr>
        <p:spPr>
          <a:xfrm>
            <a:off x="2682678" y="4026513"/>
            <a:ext cx="4515" cy="8914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BB8285C-BDE2-1C5F-D82F-92180059844A}"/>
              </a:ext>
            </a:extLst>
          </p:cNvPr>
          <p:cNvCxnSpPr>
            <a:cxnSpLocks/>
          </p:cNvCxnSpPr>
          <p:nvPr/>
        </p:nvCxnSpPr>
        <p:spPr>
          <a:xfrm>
            <a:off x="1645898" y="4026513"/>
            <a:ext cx="4515" cy="8914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E50279F-4324-9417-EB73-9CE2F0C013B5}"/>
              </a:ext>
            </a:extLst>
          </p:cNvPr>
          <p:cNvCxnSpPr>
            <a:cxnSpLocks/>
          </p:cNvCxnSpPr>
          <p:nvPr/>
        </p:nvCxnSpPr>
        <p:spPr>
          <a:xfrm>
            <a:off x="1933276" y="3616923"/>
            <a:ext cx="0" cy="13010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3329EF5-A812-31AE-1BD6-41EEFF30D2B8}"/>
              </a:ext>
            </a:extLst>
          </p:cNvPr>
          <p:cNvSpPr/>
          <p:nvPr/>
        </p:nvSpPr>
        <p:spPr>
          <a:xfrm rot="16200000">
            <a:off x="2688726" y="3336038"/>
            <a:ext cx="3269135" cy="2041254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A28FB1-D3E3-8753-8E18-562E6DE562B1}"/>
              </a:ext>
            </a:extLst>
          </p:cNvPr>
          <p:cNvSpPr/>
          <p:nvPr/>
        </p:nvSpPr>
        <p:spPr>
          <a:xfrm rot="16200000">
            <a:off x="5059192" y="4055714"/>
            <a:ext cx="2099657" cy="2041254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0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Complete the sentences for the shape.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/>
              <a:t>The whole is split into 		equal parts.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/>
              <a:t>The denominator is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E463F0-DE56-722D-8200-07C9F62C6D28}"/>
              </a:ext>
            </a:extLst>
          </p:cNvPr>
          <p:cNvGraphicFramePr>
            <a:graphicFrameLocks noGrp="1"/>
          </p:cNvGraphicFramePr>
          <p:nvPr/>
        </p:nvGraphicFramePr>
        <p:xfrm>
          <a:off x="2136503" y="3058160"/>
          <a:ext cx="8128000" cy="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594576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98740158"/>
                    </a:ext>
                  </a:extLst>
                </a:gridCol>
              </a:tblGrid>
              <a:tr h="873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702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D3CE3-1DF6-B351-DB4E-77BED68D628D}"/>
                  </a:ext>
                </a:extLst>
              </p:cNvPr>
              <p:cNvSpPr/>
              <p:nvPr/>
            </p:nvSpPr>
            <p:spPr>
              <a:xfrm>
                <a:off x="3691555" y="4302307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D3CE3-1DF6-B351-DB4E-77BED68D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55" y="4302307"/>
                <a:ext cx="719912" cy="72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5EB658-68E0-A252-5F7A-4089675B03FE}"/>
                  </a:ext>
                </a:extLst>
              </p:cNvPr>
              <p:cNvSpPr/>
              <p:nvPr/>
            </p:nvSpPr>
            <p:spPr>
              <a:xfrm>
                <a:off x="3398939" y="5530441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5EB658-68E0-A252-5F7A-4089675B0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939" y="5530441"/>
                <a:ext cx="719912" cy="72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8A56F54-2115-2E82-D7EA-CE70521EC86C}"/>
              </a:ext>
            </a:extLst>
          </p:cNvPr>
          <p:cNvSpPr txBox="1"/>
          <p:nvPr/>
        </p:nvSpPr>
        <p:spPr>
          <a:xfrm>
            <a:off x="6975565" y="4245702"/>
            <a:ext cx="47940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The fraction shaded is     </a:t>
            </a:r>
            <a:r>
              <a:rPr lang="en-GB" sz="4000" dirty="0">
                <a:latin typeface="Muli" panose="02000503000000000000" pitchFamily="2" charset="77"/>
              </a:rPr>
              <a:t> 1</a:t>
            </a:r>
          </a:p>
          <a:p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F75C7D-F0A0-7EDC-BE81-FB333ACFF1DB}"/>
              </a:ext>
            </a:extLst>
          </p:cNvPr>
          <p:cNvCxnSpPr/>
          <p:nvPr/>
        </p:nvCxnSpPr>
        <p:spPr>
          <a:xfrm flipH="1">
            <a:off x="10019608" y="4971779"/>
            <a:ext cx="9114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F2784B0-B0D6-D01A-867B-C64B9CA99978}"/>
                  </a:ext>
                </a:extLst>
              </p:cNvPr>
              <p:cNvSpPr/>
              <p:nvPr/>
            </p:nvSpPr>
            <p:spPr>
              <a:xfrm>
                <a:off x="10115401" y="5164455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F2784B0-B0D6-D01A-867B-C64B9CA99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401" y="5164455"/>
                <a:ext cx="719912" cy="72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31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Complete the sentences for the shape.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/>
              <a:t>The whole is split into 		equal parts.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/>
              <a:t>The denominator is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E463F0-DE56-722D-8200-07C9F62C6D28}"/>
              </a:ext>
            </a:extLst>
          </p:cNvPr>
          <p:cNvGraphicFramePr>
            <a:graphicFrameLocks noGrp="1"/>
          </p:cNvGraphicFramePr>
          <p:nvPr/>
        </p:nvGraphicFramePr>
        <p:xfrm>
          <a:off x="2136503" y="3058160"/>
          <a:ext cx="8128000" cy="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594576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98740158"/>
                    </a:ext>
                  </a:extLst>
                </a:gridCol>
              </a:tblGrid>
              <a:tr h="873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702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D3CE3-1DF6-B351-DB4E-77BED68D628D}"/>
                  </a:ext>
                </a:extLst>
              </p:cNvPr>
              <p:cNvSpPr/>
              <p:nvPr/>
            </p:nvSpPr>
            <p:spPr>
              <a:xfrm>
                <a:off x="3691555" y="4302307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</a:rPr>
                  <a:t>2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D3CE3-1DF6-B351-DB4E-77BED68D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55" y="4302307"/>
                <a:ext cx="719912" cy="72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5EB658-68E0-A252-5F7A-4089675B03FE}"/>
                  </a:ext>
                </a:extLst>
              </p:cNvPr>
              <p:cNvSpPr/>
              <p:nvPr/>
            </p:nvSpPr>
            <p:spPr>
              <a:xfrm>
                <a:off x="3398939" y="5530441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</a:rPr>
                  <a:t>2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5EB658-68E0-A252-5F7A-4089675B0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939" y="5530441"/>
                <a:ext cx="719912" cy="72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8A56F54-2115-2E82-D7EA-CE70521EC86C}"/>
              </a:ext>
            </a:extLst>
          </p:cNvPr>
          <p:cNvSpPr txBox="1"/>
          <p:nvPr/>
        </p:nvSpPr>
        <p:spPr>
          <a:xfrm>
            <a:off x="6975565" y="4245702"/>
            <a:ext cx="47940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The fraction shaded is     </a:t>
            </a:r>
            <a:r>
              <a:rPr lang="en-GB" sz="4000" dirty="0">
                <a:latin typeface="Muli" panose="02000503000000000000" pitchFamily="2" charset="77"/>
              </a:rPr>
              <a:t> 1</a:t>
            </a:r>
          </a:p>
          <a:p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F75C7D-F0A0-7EDC-BE81-FB333ACFF1DB}"/>
              </a:ext>
            </a:extLst>
          </p:cNvPr>
          <p:cNvCxnSpPr/>
          <p:nvPr/>
        </p:nvCxnSpPr>
        <p:spPr>
          <a:xfrm flipH="1">
            <a:off x="10019608" y="4971779"/>
            <a:ext cx="9114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F2784B0-B0D6-D01A-867B-C64B9CA99978}"/>
                  </a:ext>
                </a:extLst>
              </p:cNvPr>
              <p:cNvSpPr/>
              <p:nvPr/>
            </p:nvSpPr>
            <p:spPr>
              <a:xfrm>
                <a:off x="10115401" y="5164455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</a:rPr>
                  <a:t>2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F2784B0-B0D6-D01A-867B-C64B9CA99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401" y="5164455"/>
                <a:ext cx="719912" cy="72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36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Complete the sentences for the shape.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/>
              <a:t>The whole is split into 		equal parts.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/>
              <a:t>The denominator is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E463F0-DE56-722D-8200-07C9F62C6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94185"/>
              </p:ext>
            </p:extLst>
          </p:nvPr>
        </p:nvGraphicFramePr>
        <p:xfrm>
          <a:off x="2136503" y="3058160"/>
          <a:ext cx="8128000" cy="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594576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58873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147957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98740158"/>
                    </a:ext>
                  </a:extLst>
                </a:gridCol>
              </a:tblGrid>
              <a:tr h="873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702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D3CE3-1DF6-B351-DB4E-77BED68D628D}"/>
                  </a:ext>
                </a:extLst>
              </p:cNvPr>
              <p:cNvSpPr/>
              <p:nvPr/>
            </p:nvSpPr>
            <p:spPr>
              <a:xfrm>
                <a:off x="3691555" y="4302307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D3CE3-1DF6-B351-DB4E-77BED68D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55" y="4302307"/>
                <a:ext cx="719912" cy="72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5EB658-68E0-A252-5F7A-4089675B03FE}"/>
                  </a:ext>
                </a:extLst>
              </p:cNvPr>
              <p:cNvSpPr/>
              <p:nvPr/>
            </p:nvSpPr>
            <p:spPr>
              <a:xfrm>
                <a:off x="3398939" y="5530441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5EB658-68E0-A252-5F7A-4089675B0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939" y="5530441"/>
                <a:ext cx="719912" cy="72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8A56F54-2115-2E82-D7EA-CE70521EC86C}"/>
              </a:ext>
            </a:extLst>
          </p:cNvPr>
          <p:cNvSpPr txBox="1"/>
          <p:nvPr/>
        </p:nvSpPr>
        <p:spPr>
          <a:xfrm>
            <a:off x="6975565" y="4245702"/>
            <a:ext cx="47940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The fraction shaded is     </a:t>
            </a:r>
            <a:r>
              <a:rPr lang="en-GB" sz="4000" dirty="0">
                <a:latin typeface="Muli" panose="02000503000000000000" pitchFamily="2" charset="77"/>
              </a:rPr>
              <a:t> 1</a:t>
            </a:r>
          </a:p>
          <a:p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F75C7D-F0A0-7EDC-BE81-FB333ACFF1DB}"/>
              </a:ext>
            </a:extLst>
          </p:cNvPr>
          <p:cNvCxnSpPr/>
          <p:nvPr/>
        </p:nvCxnSpPr>
        <p:spPr>
          <a:xfrm flipH="1">
            <a:off x="10019608" y="4971779"/>
            <a:ext cx="9114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F2784B0-B0D6-D01A-867B-C64B9CA99978}"/>
                  </a:ext>
                </a:extLst>
              </p:cNvPr>
              <p:cNvSpPr/>
              <p:nvPr/>
            </p:nvSpPr>
            <p:spPr>
              <a:xfrm>
                <a:off x="10115401" y="5164455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F2784B0-B0D6-D01A-867B-C64B9CA99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401" y="5164455"/>
                <a:ext cx="719912" cy="72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70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Complete the sentences for the shape.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/>
              <a:t>The whole is split into 		equal parts.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/>
              <a:t>The denominator is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E463F0-DE56-722D-8200-07C9F62C6D28}"/>
              </a:ext>
            </a:extLst>
          </p:cNvPr>
          <p:cNvGraphicFramePr>
            <a:graphicFrameLocks noGrp="1"/>
          </p:cNvGraphicFramePr>
          <p:nvPr/>
        </p:nvGraphicFramePr>
        <p:xfrm>
          <a:off x="2136503" y="3058160"/>
          <a:ext cx="8128000" cy="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594576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58873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147957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98740158"/>
                    </a:ext>
                  </a:extLst>
                </a:gridCol>
              </a:tblGrid>
              <a:tr h="873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702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D3CE3-1DF6-B351-DB4E-77BED68D628D}"/>
                  </a:ext>
                </a:extLst>
              </p:cNvPr>
              <p:cNvSpPr/>
              <p:nvPr/>
            </p:nvSpPr>
            <p:spPr>
              <a:xfrm>
                <a:off x="3691555" y="4302307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</a:rPr>
                  <a:t>4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D3CE3-1DF6-B351-DB4E-77BED68D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55" y="4302307"/>
                <a:ext cx="719912" cy="72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5EB658-68E0-A252-5F7A-4089675B03FE}"/>
                  </a:ext>
                </a:extLst>
              </p:cNvPr>
              <p:cNvSpPr/>
              <p:nvPr/>
            </p:nvSpPr>
            <p:spPr>
              <a:xfrm>
                <a:off x="3398939" y="5530441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</a:rPr>
                  <a:t>4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5EB658-68E0-A252-5F7A-4089675B0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939" y="5530441"/>
                <a:ext cx="719912" cy="72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8A56F54-2115-2E82-D7EA-CE70521EC86C}"/>
              </a:ext>
            </a:extLst>
          </p:cNvPr>
          <p:cNvSpPr txBox="1"/>
          <p:nvPr/>
        </p:nvSpPr>
        <p:spPr>
          <a:xfrm>
            <a:off x="6975565" y="4245702"/>
            <a:ext cx="47940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The fraction shaded is     </a:t>
            </a:r>
            <a:r>
              <a:rPr lang="en-GB" sz="4000" dirty="0">
                <a:latin typeface="Muli" panose="02000503000000000000" pitchFamily="2" charset="77"/>
              </a:rPr>
              <a:t> 1</a:t>
            </a:r>
          </a:p>
          <a:p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F75C7D-F0A0-7EDC-BE81-FB333ACFF1DB}"/>
              </a:ext>
            </a:extLst>
          </p:cNvPr>
          <p:cNvCxnSpPr/>
          <p:nvPr/>
        </p:nvCxnSpPr>
        <p:spPr>
          <a:xfrm flipH="1">
            <a:off x="10019608" y="4971779"/>
            <a:ext cx="9114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F2784B0-B0D6-D01A-867B-C64B9CA99978}"/>
                  </a:ext>
                </a:extLst>
              </p:cNvPr>
              <p:cNvSpPr/>
              <p:nvPr/>
            </p:nvSpPr>
            <p:spPr>
              <a:xfrm>
                <a:off x="10115401" y="5164455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</a:rPr>
                  <a:t>4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F2784B0-B0D6-D01A-867B-C64B9CA99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401" y="5164455"/>
                <a:ext cx="719912" cy="72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509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Complete the sentences for the shape.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/>
              <a:t>The whole is split into 		equal parts.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/>
              <a:t>The denominator is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E463F0-DE56-722D-8200-07C9F62C6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7901"/>
              </p:ext>
            </p:extLst>
          </p:nvPr>
        </p:nvGraphicFramePr>
        <p:xfrm>
          <a:off x="2136503" y="3058160"/>
          <a:ext cx="7595325" cy="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775">
                  <a:extLst>
                    <a:ext uri="{9D8B030D-6E8A-4147-A177-3AD203B41FA5}">
                      <a16:colId xmlns:a16="http://schemas.microsoft.com/office/drawing/2014/main" val="385887321"/>
                    </a:ext>
                  </a:extLst>
                </a:gridCol>
                <a:gridCol w="2531775">
                  <a:extLst>
                    <a:ext uri="{9D8B030D-6E8A-4147-A177-3AD203B41FA5}">
                      <a16:colId xmlns:a16="http://schemas.microsoft.com/office/drawing/2014/main" val="1914795716"/>
                    </a:ext>
                  </a:extLst>
                </a:gridCol>
                <a:gridCol w="2531775">
                  <a:extLst>
                    <a:ext uri="{9D8B030D-6E8A-4147-A177-3AD203B41FA5}">
                      <a16:colId xmlns:a16="http://schemas.microsoft.com/office/drawing/2014/main" val="1898740158"/>
                    </a:ext>
                  </a:extLst>
                </a:gridCol>
              </a:tblGrid>
              <a:tr h="873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702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D3CE3-1DF6-B351-DB4E-77BED68D628D}"/>
                  </a:ext>
                </a:extLst>
              </p:cNvPr>
              <p:cNvSpPr/>
              <p:nvPr/>
            </p:nvSpPr>
            <p:spPr>
              <a:xfrm>
                <a:off x="3691555" y="4302307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D3CE3-1DF6-B351-DB4E-77BED68D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55" y="4302307"/>
                <a:ext cx="719912" cy="72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5EB658-68E0-A252-5F7A-4089675B03FE}"/>
                  </a:ext>
                </a:extLst>
              </p:cNvPr>
              <p:cNvSpPr/>
              <p:nvPr/>
            </p:nvSpPr>
            <p:spPr>
              <a:xfrm>
                <a:off x="3398939" y="5530441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5EB658-68E0-A252-5F7A-4089675B0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939" y="5530441"/>
                <a:ext cx="719912" cy="72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8A56F54-2115-2E82-D7EA-CE70521EC86C}"/>
              </a:ext>
            </a:extLst>
          </p:cNvPr>
          <p:cNvSpPr txBox="1"/>
          <p:nvPr/>
        </p:nvSpPr>
        <p:spPr>
          <a:xfrm>
            <a:off x="6975565" y="4245702"/>
            <a:ext cx="47940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The fraction shaded is     </a:t>
            </a:r>
            <a:r>
              <a:rPr lang="en-GB" sz="4000" dirty="0">
                <a:latin typeface="Muli" panose="02000503000000000000" pitchFamily="2" charset="77"/>
              </a:rPr>
              <a:t> 1</a:t>
            </a:r>
          </a:p>
          <a:p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F75C7D-F0A0-7EDC-BE81-FB333ACFF1DB}"/>
              </a:ext>
            </a:extLst>
          </p:cNvPr>
          <p:cNvCxnSpPr/>
          <p:nvPr/>
        </p:nvCxnSpPr>
        <p:spPr>
          <a:xfrm flipH="1">
            <a:off x="10019608" y="4971779"/>
            <a:ext cx="9114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F2784B0-B0D6-D01A-867B-C64B9CA99978}"/>
                  </a:ext>
                </a:extLst>
              </p:cNvPr>
              <p:cNvSpPr/>
              <p:nvPr/>
            </p:nvSpPr>
            <p:spPr>
              <a:xfrm>
                <a:off x="10115401" y="5164455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F2784B0-B0D6-D01A-867B-C64B9CA99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401" y="5164455"/>
                <a:ext cx="719912" cy="72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497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Complete the sentences for the shape.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/>
              <a:t>The whole is split into 		equal parts.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/>
              <a:t>The denominator is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E463F0-DE56-722D-8200-07C9F62C6D28}"/>
              </a:ext>
            </a:extLst>
          </p:cNvPr>
          <p:cNvGraphicFramePr>
            <a:graphicFrameLocks noGrp="1"/>
          </p:cNvGraphicFramePr>
          <p:nvPr/>
        </p:nvGraphicFramePr>
        <p:xfrm>
          <a:off x="2136503" y="3058160"/>
          <a:ext cx="7595325" cy="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775">
                  <a:extLst>
                    <a:ext uri="{9D8B030D-6E8A-4147-A177-3AD203B41FA5}">
                      <a16:colId xmlns:a16="http://schemas.microsoft.com/office/drawing/2014/main" val="385887321"/>
                    </a:ext>
                  </a:extLst>
                </a:gridCol>
                <a:gridCol w="2531775">
                  <a:extLst>
                    <a:ext uri="{9D8B030D-6E8A-4147-A177-3AD203B41FA5}">
                      <a16:colId xmlns:a16="http://schemas.microsoft.com/office/drawing/2014/main" val="1914795716"/>
                    </a:ext>
                  </a:extLst>
                </a:gridCol>
                <a:gridCol w="2531775">
                  <a:extLst>
                    <a:ext uri="{9D8B030D-6E8A-4147-A177-3AD203B41FA5}">
                      <a16:colId xmlns:a16="http://schemas.microsoft.com/office/drawing/2014/main" val="1898740158"/>
                    </a:ext>
                  </a:extLst>
                </a:gridCol>
              </a:tblGrid>
              <a:tr h="873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702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D3CE3-1DF6-B351-DB4E-77BED68D628D}"/>
                  </a:ext>
                </a:extLst>
              </p:cNvPr>
              <p:cNvSpPr/>
              <p:nvPr/>
            </p:nvSpPr>
            <p:spPr>
              <a:xfrm>
                <a:off x="3691555" y="4302307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D3CE3-1DF6-B351-DB4E-77BED68D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55" y="4302307"/>
                <a:ext cx="719912" cy="72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5EB658-68E0-A252-5F7A-4089675B03FE}"/>
                  </a:ext>
                </a:extLst>
              </p:cNvPr>
              <p:cNvSpPr/>
              <p:nvPr/>
            </p:nvSpPr>
            <p:spPr>
              <a:xfrm>
                <a:off x="3398939" y="5530441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</a:rPr>
                  <a:t>3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5EB658-68E0-A252-5F7A-4089675B0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939" y="5530441"/>
                <a:ext cx="719912" cy="72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8A56F54-2115-2E82-D7EA-CE70521EC86C}"/>
              </a:ext>
            </a:extLst>
          </p:cNvPr>
          <p:cNvSpPr txBox="1"/>
          <p:nvPr/>
        </p:nvSpPr>
        <p:spPr>
          <a:xfrm>
            <a:off x="6975565" y="4245702"/>
            <a:ext cx="47940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The fraction shaded is     </a:t>
            </a:r>
            <a:r>
              <a:rPr lang="en-GB" sz="4000" dirty="0">
                <a:latin typeface="Muli" panose="02000503000000000000" pitchFamily="2" charset="77"/>
              </a:rPr>
              <a:t> 1</a:t>
            </a:r>
          </a:p>
          <a:p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F75C7D-F0A0-7EDC-BE81-FB333ACFF1DB}"/>
              </a:ext>
            </a:extLst>
          </p:cNvPr>
          <p:cNvCxnSpPr/>
          <p:nvPr/>
        </p:nvCxnSpPr>
        <p:spPr>
          <a:xfrm flipH="1">
            <a:off x="10019608" y="4971779"/>
            <a:ext cx="9114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F2784B0-B0D6-D01A-867B-C64B9CA99978}"/>
                  </a:ext>
                </a:extLst>
              </p:cNvPr>
              <p:cNvSpPr/>
              <p:nvPr/>
            </p:nvSpPr>
            <p:spPr>
              <a:xfrm>
                <a:off x="10115401" y="5164455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F2784B0-B0D6-D01A-867B-C64B9CA99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401" y="5164455"/>
                <a:ext cx="719912" cy="72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55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Complete the sentences for the shape.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/>
              <a:t>The whole is split into 		equal parts.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/>
              <a:t>The denominator is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E463F0-DE56-722D-8200-07C9F62C6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591798"/>
              </p:ext>
            </p:extLst>
          </p:nvPr>
        </p:nvGraphicFramePr>
        <p:xfrm>
          <a:off x="1789611" y="3058160"/>
          <a:ext cx="8325790" cy="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158">
                  <a:extLst>
                    <a:ext uri="{9D8B030D-6E8A-4147-A177-3AD203B41FA5}">
                      <a16:colId xmlns:a16="http://schemas.microsoft.com/office/drawing/2014/main" val="385887321"/>
                    </a:ext>
                  </a:extLst>
                </a:gridCol>
                <a:gridCol w="1665158">
                  <a:extLst>
                    <a:ext uri="{9D8B030D-6E8A-4147-A177-3AD203B41FA5}">
                      <a16:colId xmlns:a16="http://schemas.microsoft.com/office/drawing/2014/main" val="1914795716"/>
                    </a:ext>
                  </a:extLst>
                </a:gridCol>
                <a:gridCol w="1665158">
                  <a:extLst>
                    <a:ext uri="{9D8B030D-6E8A-4147-A177-3AD203B41FA5}">
                      <a16:colId xmlns:a16="http://schemas.microsoft.com/office/drawing/2014/main" val="1898740158"/>
                    </a:ext>
                  </a:extLst>
                </a:gridCol>
                <a:gridCol w="1665158">
                  <a:extLst>
                    <a:ext uri="{9D8B030D-6E8A-4147-A177-3AD203B41FA5}">
                      <a16:colId xmlns:a16="http://schemas.microsoft.com/office/drawing/2014/main" val="293098043"/>
                    </a:ext>
                  </a:extLst>
                </a:gridCol>
                <a:gridCol w="1665158">
                  <a:extLst>
                    <a:ext uri="{9D8B030D-6E8A-4147-A177-3AD203B41FA5}">
                      <a16:colId xmlns:a16="http://schemas.microsoft.com/office/drawing/2014/main" val="1458860553"/>
                    </a:ext>
                  </a:extLst>
                </a:gridCol>
              </a:tblGrid>
              <a:tr h="873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702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D3CE3-1DF6-B351-DB4E-77BED68D628D}"/>
                  </a:ext>
                </a:extLst>
              </p:cNvPr>
              <p:cNvSpPr/>
              <p:nvPr/>
            </p:nvSpPr>
            <p:spPr>
              <a:xfrm>
                <a:off x="3691555" y="4302307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D3CE3-1DF6-B351-DB4E-77BED68D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55" y="4302307"/>
                <a:ext cx="719912" cy="72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5EB658-68E0-A252-5F7A-4089675B03FE}"/>
                  </a:ext>
                </a:extLst>
              </p:cNvPr>
              <p:cNvSpPr/>
              <p:nvPr/>
            </p:nvSpPr>
            <p:spPr>
              <a:xfrm>
                <a:off x="3398939" y="5530441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5EB658-68E0-A252-5F7A-4089675B0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939" y="5530441"/>
                <a:ext cx="719912" cy="72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8A56F54-2115-2E82-D7EA-CE70521EC86C}"/>
              </a:ext>
            </a:extLst>
          </p:cNvPr>
          <p:cNvSpPr txBox="1"/>
          <p:nvPr/>
        </p:nvSpPr>
        <p:spPr>
          <a:xfrm>
            <a:off x="6975565" y="4245702"/>
            <a:ext cx="47940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The fraction shaded is     </a:t>
            </a:r>
            <a:r>
              <a:rPr lang="en-GB" sz="4000" dirty="0">
                <a:latin typeface="Muli" panose="02000503000000000000" pitchFamily="2" charset="77"/>
              </a:rPr>
              <a:t> </a:t>
            </a:r>
          </a:p>
          <a:p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F75C7D-F0A0-7EDC-BE81-FB333ACFF1DB}"/>
              </a:ext>
            </a:extLst>
          </p:cNvPr>
          <p:cNvCxnSpPr/>
          <p:nvPr/>
        </p:nvCxnSpPr>
        <p:spPr>
          <a:xfrm flipH="1">
            <a:off x="10019608" y="4971779"/>
            <a:ext cx="9114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2784B0-B0D6-D01A-867B-C64B9CA99978}"/>
              </a:ext>
            </a:extLst>
          </p:cNvPr>
          <p:cNvSpPr/>
          <p:nvPr/>
        </p:nvSpPr>
        <p:spPr>
          <a:xfrm>
            <a:off x="10115401" y="5164455"/>
            <a:ext cx="71991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CA6DC8-AFF4-A0C1-0E6C-7CD3A9435031}"/>
              </a:ext>
            </a:extLst>
          </p:cNvPr>
          <p:cNvSpPr/>
          <p:nvPr/>
        </p:nvSpPr>
        <p:spPr>
          <a:xfrm>
            <a:off x="10115400" y="4066857"/>
            <a:ext cx="71991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9606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Complete the sentences for the shape.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/>
              <a:t>The whole is split into 		equal parts.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0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000" dirty="0"/>
              <a:t>The denominator is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E463F0-DE56-722D-8200-07C9F62C6D28}"/>
              </a:ext>
            </a:extLst>
          </p:cNvPr>
          <p:cNvGraphicFramePr>
            <a:graphicFrameLocks noGrp="1"/>
          </p:cNvGraphicFramePr>
          <p:nvPr/>
        </p:nvGraphicFramePr>
        <p:xfrm>
          <a:off x="1789611" y="3058160"/>
          <a:ext cx="8325790" cy="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158">
                  <a:extLst>
                    <a:ext uri="{9D8B030D-6E8A-4147-A177-3AD203B41FA5}">
                      <a16:colId xmlns:a16="http://schemas.microsoft.com/office/drawing/2014/main" val="385887321"/>
                    </a:ext>
                  </a:extLst>
                </a:gridCol>
                <a:gridCol w="1665158">
                  <a:extLst>
                    <a:ext uri="{9D8B030D-6E8A-4147-A177-3AD203B41FA5}">
                      <a16:colId xmlns:a16="http://schemas.microsoft.com/office/drawing/2014/main" val="1914795716"/>
                    </a:ext>
                  </a:extLst>
                </a:gridCol>
                <a:gridCol w="1665158">
                  <a:extLst>
                    <a:ext uri="{9D8B030D-6E8A-4147-A177-3AD203B41FA5}">
                      <a16:colId xmlns:a16="http://schemas.microsoft.com/office/drawing/2014/main" val="1898740158"/>
                    </a:ext>
                  </a:extLst>
                </a:gridCol>
                <a:gridCol w="1665158">
                  <a:extLst>
                    <a:ext uri="{9D8B030D-6E8A-4147-A177-3AD203B41FA5}">
                      <a16:colId xmlns:a16="http://schemas.microsoft.com/office/drawing/2014/main" val="293098043"/>
                    </a:ext>
                  </a:extLst>
                </a:gridCol>
                <a:gridCol w="1665158">
                  <a:extLst>
                    <a:ext uri="{9D8B030D-6E8A-4147-A177-3AD203B41FA5}">
                      <a16:colId xmlns:a16="http://schemas.microsoft.com/office/drawing/2014/main" val="1458860553"/>
                    </a:ext>
                  </a:extLst>
                </a:gridCol>
              </a:tblGrid>
              <a:tr h="8737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3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702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D3CE3-1DF6-B351-DB4E-77BED68D628D}"/>
                  </a:ext>
                </a:extLst>
              </p:cNvPr>
              <p:cNvSpPr/>
              <p:nvPr/>
            </p:nvSpPr>
            <p:spPr>
              <a:xfrm>
                <a:off x="3691555" y="4302307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DFD3CE3-1DF6-B351-DB4E-77BED68D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55" y="4302307"/>
                <a:ext cx="719912" cy="72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5EB658-68E0-A252-5F7A-4089675B03FE}"/>
                  </a:ext>
                </a:extLst>
              </p:cNvPr>
              <p:cNvSpPr/>
              <p:nvPr/>
            </p:nvSpPr>
            <p:spPr>
              <a:xfrm>
                <a:off x="3398939" y="5530441"/>
                <a:ext cx="719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75EB658-68E0-A252-5F7A-4089675B0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939" y="5530441"/>
                <a:ext cx="719912" cy="72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8A56F54-2115-2E82-D7EA-CE70521EC86C}"/>
              </a:ext>
            </a:extLst>
          </p:cNvPr>
          <p:cNvSpPr txBox="1"/>
          <p:nvPr/>
        </p:nvSpPr>
        <p:spPr>
          <a:xfrm>
            <a:off x="6975565" y="4245702"/>
            <a:ext cx="47940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uli" panose="02000503000000000000" pitchFamily="2" charset="77"/>
              </a:rPr>
              <a:t>The fraction shaded is     </a:t>
            </a:r>
            <a:r>
              <a:rPr lang="en-GB" sz="4000" dirty="0">
                <a:latin typeface="Muli" panose="02000503000000000000" pitchFamily="2" charset="77"/>
              </a:rPr>
              <a:t> </a:t>
            </a:r>
          </a:p>
          <a:p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F75C7D-F0A0-7EDC-BE81-FB333ACFF1DB}"/>
              </a:ext>
            </a:extLst>
          </p:cNvPr>
          <p:cNvCxnSpPr/>
          <p:nvPr/>
        </p:nvCxnSpPr>
        <p:spPr>
          <a:xfrm flipH="1">
            <a:off x="10019608" y="4971779"/>
            <a:ext cx="9114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2784B0-B0D6-D01A-867B-C64B9CA99978}"/>
              </a:ext>
            </a:extLst>
          </p:cNvPr>
          <p:cNvSpPr/>
          <p:nvPr/>
        </p:nvSpPr>
        <p:spPr>
          <a:xfrm>
            <a:off x="10115401" y="5164455"/>
            <a:ext cx="71991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CA6DC8-AFF4-A0C1-0E6C-7CD3A9435031}"/>
              </a:ext>
            </a:extLst>
          </p:cNvPr>
          <p:cNvSpPr/>
          <p:nvPr/>
        </p:nvSpPr>
        <p:spPr>
          <a:xfrm>
            <a:off x="10115400" y="4066857"/>
            <a:ext cx="719912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409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To </a:t>
            </a:r>
            <a:r>
              <a:rPr lang="en-GB" sz="2600" b="0" i="0" dirty="0">
                <a:effectLst/>
              </a:rPr>
              <a:t>be able to understand the denominator of unit fractions </a:t>
            </a:r>
            <a:endParaRPr lang="en-GB" sz="2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pictorial representations to understand the denominator of unit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pictorial representations to understand the denominator of unit fractions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Which shapes are split into 4 equal parts?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3F5471-8AC9-58FB-278A-FB8E76D35D52}"/>
              </a:ext>
            </a:extLst>
          </p:cNvPr>
          <p:cNvSpPr/>
          <p:nvPr/>
        </p:nvSpPr>
        <p:spPr>
          <a:xfrm>
            <a:off x="2898282" y="3219269"/>
            <a:ext cx="2871651" cy="67926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1A561B-041B-1217-DA90-0151B923E5A8}"/>
              </a:ext>
            </a:extLst>
          </p:cNvPr>
          <p:cNvCxnSpPr>
            <a:cxnSpLocks/>
          </p:cNvCxnSpPr>
          <p:nvPr/>
        </p:nvCxnSpPr>
        <p:spPr>
          <a:xfrm>
            <a:off x="4285945" y="3216001"/>
            <a:ext cx="0" cy="6825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8D5919-BA41-FC1E-8EEA-940CCB81A69E}"/>
              </a:ext>
            </a:extLst>
          </p:cNvPr>
          <p:cNvCxnSpPr>
            <a:cxnSpLocks/>
          </p:cNvCxnSpPr>
          <p:nvPr/>
        </p:nvCxnSpPr>
        <p:spPr>
          <a:xfrm>
            <a:off x="5026174" y="3216001"/>
            <a:ext cx="0" cy="6825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5BA435-AA3F-E89E-A577-DBC233605D20}"/>
              </a:ext>
            </a:extLst>
          </p:cNvPr>
          <p:cNvCxnSpPr>
            <a:cxnSpLocks/>
          </p:cNvCxnSpPr>
          <p:nvPr/>
        </p:nvCxnSpPr>
        <p:spPr>
          <a:xfrm>
            <a:off x="3601234" y="3216001"/>
            <a:ext cx="0" cy="6825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1056EB2-3A80-38DA-BEDE-9B52A50B037C}"/>
              </a:ext>
            </a:extLst>
          </p:cNvPr>
          <p:cNvSpPr/>
          <p:nvPr/>
        </p:nvSpPr>
        <p:spPr>
          <a:xfrm>
            <a:off x="6861504" y="3216001"/>
            <a:ext cx="1267097" cy="125076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46A4F9-E475-1D2F-3DE4-3CE659B39F22}"/>
              </a:ext>
            </a:extLst>
          </p:cNvPr>
          <p:cNvCxnSpPr>
            <a:cxnSpLocks/>
          </p:cNvCxnSpPr>
          <p:nvPr/>
        </p:nvCxnSpPr>
        <p:spPr>
          <a:xfrm>
            <a:off x="6861503" y="3841385"/>
            <a:ext cx="12670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D660A3-0390-FA03-83DF-FF89F58969EC}"/>
              </a:ext>
            </a:extLst>
          </p:cNvPr>
          <p:cNvCxnSpPr>
            <a:cxnSpLocks/>
          </p:cNvCxnSpPr>
          <p:nvPr/>
        </p:nvCxnSpPr>
        <p:spPr>
          <a:xfrm>
            <a:off x="6857967" y="3520256"/>
            <a:ext cx="12670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BA1432-CA0F-2A96-4F0F-ECE176ED4C7B}"/>
              </a:ext>
            </a:extLst>
          </p:cNvPr>
          <p:cNvCxnSpPr>
            <a:cxnSpLocks/>
          </p:cNvCxnSpPr>
          <p:nvPr/>
        </p:nvCxnSpPr>
        <p:spPr>
          <a:xfrm>
            <a:off x="6857968" y="4150539"/>
            <a:ext cx="12670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0DC4417-586F-DE5F-658D-BCA02C7A6C7F}"/>
              </a:ext>
            </a:extLst>
          </p:cNvPr>
          <p:cNvSpPr/>
          <p:nvPr/>
        </p:nvSpPr>
        <p:spPr>
          <a:xfrm>
            <a:off x="4334107" y="4499427"/>
            <a:ext cx="1789611" cy="1812473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16A20C-2FCF-7AC1-E68A-8647D3C44C8A}"/>
              </a:ext>
            </a:extLst>
          </p:cNvPr>
          <p:cNvCxnSpPr>
            <a:cxnSpLocks/>
          </p:cNvCxnSpPr>
          <p:nvPr/>
        </p:nvCxnSpPr>
        <p:spPr>
          <a:xfrm>
            <a:off x="5223751" y="4499427"/>
            <a:ext cx="0" cy="181247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2DC2A9-ABDB-DE03-48C3-90BB4B92F89E}"/>
              </a:ext>
            </a:extLst>
          </p:cNvPr>
          <p:cNvCxnSpPr>
            <a:cxnSpLocks/>
          </p:cNvCxnSpPr>
          <p:nvPr/>
        </p:nvCxnSpPr>
        <p:spPr>
          <a:xfrm>
            <a:off x="5633860" y="4587602"/>
            <a:ext cx="0" cy="16230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C27D4BE-01A9-7E76-C585-8A6DA4E657C0}"/>
              </a:ext>
            </a:extLst>
          </p:cNvPr>
          <p:cNvCxnSpPr>
            <a:cxnSpLocks/>
          </p:cNvCxnSpPr>
          <p:nvPr/>
        </p:nvCxnSpPr>
        <p:spPr>
          <a:xfrm>
            <a:off x="4833760" y="4587602"/>
            <a:ext cx="0" cy="16230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46" descr="Shape&#10;&#10;Description automatically generated">
            <a:extLst>
              <a:ext uri="{FF2B5EF4-FFF2-40B4-BE49-F238E27FC236}">
                <a16:creationId xmlns:a16="http://schemas.microsoft.com/office/drawing/2014/main" id="{27BBBC99-749C-3953-4FDE-3A25C0E24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455" y="4026513"/>
            <a:ext cx="2050286" cy="1782857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8B9243-EF13-C868-2477-42B6908BFC15}"/>
              </a:ext>
            </a:extLst>
          </p:cNvPr>
          <p:cNvCxnSpPr>
            <a:cxnSpLocks/>
          </p:cNvCxnSpPr>
          <p:nvPr/>
        </p:nvCxnSpPr>
        <p:spPr>
          <a:xfrm>
            <a:off x="9782956" y="4043957"/>
            <a:ext cx="942307" cy="17198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9276B5A-A9C8-7CC9-465C-798633F57DEE}"/>
              </a:ext>
            </a:extLst>
          </p:cNvPr>
          <p:cNvCxnSpPr>
            <a:cxnSpLocks/>
          </p:cNvCxnSpPr>
          <p:nvPr/>
        </p:nvCxnSpPr>
        <p:spPr>
          <a:xfrm flipH="1">
            <a:off x="9724191" y="4026513"/>
            <a:ext cx="1059838" cy="17828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A11D11C-B4A6-EEEF-C940-FAF305C6A60F}"/>
              </a:ext>
            </a:extLst>
          </p:cNvPr>
          <p:cNvSpPr/>
          <p:nvPr/>
        </p:nvSpPr>
        <p:spPr>
          <a:xfrm>
            <a:off x="868529" y="4587602"/>
            <a:ext cx="2871651" cy="1040945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6E0C58-5850-0F31-CAF7-16C94C4F26FB}"/>
              </a:ext>
            </a:extLst>
          </p:cNvPr>
          <p:cNvCxnSpPr>
            <a:cxnSpLocks/>
          </p:cNvCxnSpPr>
          <p:nvPr/>
        </p:nvCxnSpPr>
        <p:spPr>
          <a:xfrm>
            <a:off x="868529" y="5142227"/>
            <a:ext cx="221757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C3A86F3-F409-5050-240D-9BA2AD3635B9}"/>
              </a:ext>
            </a:extLst>
          </p:cNvPr>
          <p:cNvCxnSpPr>
            <a:cxnSpLocks/>
          </p:cNvCxnSpPr>
          <p:nvPr/>
        </p:nvCxnSpPr>
        <p:spPr>
          <a:xfrm>
            <a:off x="3092046" y="4587602"/>
            <a:ext cx="0" cy="10409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00BB682-BA58-B3C3-666F-D6A9A9F47BF9}"/>
              </a:ext>
            </a:extLst>
          </p:cNvPr>
          <p:cNvCxnSpPr>
            <a:cxnSpLocks/>
            <a:endCxn id="50" idx="1"/>
          </p:cNvCxnSpPr>
          <p:nvPr/>
        </p:nvCxnSpPr>
        <p:spPr>
          <a:xfrm flipH="1">
            <a:off x="868529" y="4587602"/>
            <a:ext cx="2239845" cy="52047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602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Which shapes are split into 4 equal parts?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3F5471-8AC9-58FB-278A-FB8E76D35D52}"/>
              </a:ext>
            </a:extLst>
          </p:cNvPr>
          <p:cNvSpPr/>
          <p:nvPr/>
        </p:nvSpPr>
        <p:spPr>
          <a:xfrm>
            <a:off x="2898282" y="3219269"/>
            <a:ext cx="2871651" cy="67926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1A561B-041B-1217-DA90-0151B923E5A8}"/>
              </a:ext>
            </a:extLst>
          </p:cNvPr>
          <p:cNvCxnSpPr>
            <a:cxnSpLocks/>
          </p:cNvCxnSpPr>
          <p:nvPr/>
        </p:nvCxnSpPr>
        <p:spPr>
          <a:xfrm>
            <a:off x="4285945" y="3216001"/>
            <a:ext cx="0" cy="6825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8D5919-BA41-FC1E-8EEA-940CCB81A69E}"/>
              </a:ext>
            </a:extLst>
          </p:cNvPr>
          <p:cNvCxnSpPr>
            <a:cxnSpLocks/>
          </p:cNvCxnSpPr>
          <p:nvPr/>
        </p:nvCxnSpPr>
        <p:spPr>
          <a:xfrm>
            <a:off x="5026174" y="3216001"/>
            <a:ext cx="0" cy="6825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5BA435-AA3F-E89E-A577-DBC233605D20}"/>
              </a:ext>
            </a:extLst>
          </p:cNvPr>
          <p:cNvCxnSpPr>
            <a:cxnSpLocks/>
          </p:cNvCxnSpPr>
          <p:nvPr/>
        </p:nvCxnSpPr>
        <p:spPr>
          <a:xfrm>
            <a:off x="3601234" y="3216001"/>
            <a:ext cx="0" cy="6825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1056EB2-3A80-38DA-BEDE-9B52A50B037C}"/>
              </a:ext>
            </a:extLst>
          </p:cNvPr>
          <p:cNvSpPr/>
          <p:nvPr/>
        </p:nvSpPr>
        <p:spPr>
          <a:xfrm>
            <a:off x="6861504" y="3216001"/>
            <a:ext cx="1267097" cy="125076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46A4F9-E475-1D2F-3DE4-3CE659B39F22}"/>
              </a:ext>
            </a:extLst>
          </p:cNvPr>
          <p:cNvCxnSpPr>
            <a:cxnSpLocks/>
          </p:cNvCxnSpPr>
          <p:nvPr/>
        </p:nvCxnSpPr>
        <p:spPr>
          <a:xfrm>
            <a:off x="6861503" y="3841385"/>
            <a:ext cx="12670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D660A3-0390-FA03-83DF-FF89F58969EC}"/>
              </a:ext>
            </a:extLst>
          </p:cNvPr>
          <p:cNvCxnSpPr>
            <a:cxnSpLocks/>
          </p:cNvCxnSpPr>
          <p:nvPr/>
        </p:nvCxnSpPr>
        <p:spPr>
          <a:xfrm>
            <a:off x="6857967" y="3520256"/>
            <a:ext cx="12670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BA1432-CA0F-2A96-4F0F-ECE176ED4C7B}"/>
              </a:ext>
            </a:extLst>
          </p:cNvPr>
          <p:cNvCxnSpPr>
            <a:cxnSpLocks/>
          </p:cNvCxnSpPr>
          <p:nvPr/>
        </p:nvCxnSpPr>
        <p:spPr>
          <a:xfrm>
            <a:off x="6857968" y="4150539"/>
            <a:ext cx="12670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0DC4417-586F-DE5F-658D-BCA02C7A6C7F}"/>
              </a:ext>
            </a:extLst>
          </p:cNvPr>
          <p:cNvSpPr/>
          <p:nvPr/>
        </p:nvSpPr>
        <p:spPr>
          <a:xfrm>
            <a:off x="4334107" y="4499427"/>
            <a:ext cx="1789611" cy="1812473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16A20C-2FCF-7AC1-E68A-8647D3C44C8A}"/>
              </a:ext>
            </a:extLst>
          </p:cNvPr>
          <p:cNvCxnSpPr>
            <a:cxnSpLocks/>
          </p:cNvCxnSpPr>
          <p:nvPr/>
        </p:nvCxnSpPr>
        <p:spPr>
          <a:xfrm>
            <a:off x="5223751" y="4499427"/>
            <a:ext cx="0" cy="181247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2DC2A9-ABDB-DE03-48C3-90BB4B92F89E}"/>
              </a:ext>
            </a:extLst>
          </p:cNvPr>
          <p:cNvCxnSpPr>
            <a:cxnSpLocks/>
          </p:cNvCxnSpPr>
          <p:nvPr/>
        </p:nvCxnSpPr>
        <p:spPr>
          <a:xfrm>
            <a:off x="5633860" y="4587602"/>
            <a:ext cx="0" cy="16230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C27D4BE-01A9-7E76-C585-8A6DA4E657C0}"/>
              </a:ext>
            </a:extLst>
          </p:cNvPr>
          <p:cNvCxnSpPr>
            <a:cxnSpLocks/>
          </p:cNvCxnSpPr>
          <p:nvPr/>
        </p:nvCxnSpPr>
        <p:spPr>
          <a:xfrm>
            <a:off x="4833760" y="4587602"/>
            <a:ext cx="0" cy="16230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46" descr="Shape&#10;&#10;Description automatically generated">
            <a:extLst>
              <a:ext uri="{FF2B5EF4-FFF2-40B4-BE49-F238E27FC236}">
                <a16:creationId xmlns:a16="http://schemas.microsoft.com/office/drawing/2014/main" id="{27BBBC99-749C-3953-4FDE-3A25C0E24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455" y="4026513"/>
            <a:ext cx="2050286" cy="1782857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8B9243-EF13-C868-2477-42B6908BFC15}"/>
              </a:ext>
            </a:extLst>
          </p:cNvPr>
          <p:cNvCxnSpPr>
            <a:cxnSpLocks/>
          </p:cNvCxnSpPr>
          <p:nvPr/>
        </p:nvCxnSpPr>
        <p:spPr>
          <a:xfrm>
            <a:off x="9782956" y="4043957"/>
            <a:ext cx="942307" cy="17198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9276B5A-A9C8-7CC9-465C-798633F57DEE}"/>
              </a:ext>
            </a:extLst>
          </p:cNvPr>
          <p:cNvCxnSpPr>
            <a:cxnSpLocks/>
          </p:cNvCxnSpPr>
          <p:nvPr/>
        </p:nvCxnSpPr>
        <p:spPr>
          <a:xfrm flipH="1">
            <a:off x="9724191" y="4026513"/>
            <a:ext cx="1059838" cy="17828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A11D11C-B4A6-EEEF-C940-FAF305C6A60F}"/>
              </a:ext>
            </a:extLst>
          </p:cNvPr>
          <p:cNvSpPr/>
          <p:nvPr/>
        </p:nvSpPr>
        <p:spPr>
          <a:xfrm>
            <a:off x="868529" y="4587602"/>
            <a:ext cx="2871651" cy="1040945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6E0C58-5850-0F31-CAF7-16C94C4F26FB}"/>
              </a:ext>
            </a:extLst>
          </p:cNvPr>
          <p:cNvCxnSpPr>
            <a:cxnSpLocks/>
          </p:cNvCxnSpPr>
          <p:nvPr/>
        </p:nvCxnSpPr>
        <p:spPr>
          <a:xfrm>
            <a:off x="868529" y="5142227"/>
            <a:ext cx="221757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C3A86F3-F409-5050-240D-9BA2AD3635B9}"/>
              </a:ext>
            </a:extLst>
          </p:cNvPr>
          <p:cNvCxnSpPr>
            <a:cxnSpLocks/>
          </p:cNvCxnSpPr>
          <p:nvPr/>
        </p:nvCxnSpPr>
        <p:spPr>
          <a:xfrm>
            <a:off x="3092046" y="4587602"/>
            <a:ext cx="0" cy="10409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00BB682-BA58-B3C3-666F-D6A9A9F47BF9}"/>
              </a:ext>
            </a:extLst>
          </p:cNvPr>
          <p:cNvCxnSpPr>
            <a:cxnSpLocks/>
            <a:endCxn id="50" idx="1"/>
          </p:cNvCxnSpPr>
          <p:nvPr/>
        </p:nvCxnSpPr>
        <p:spPr>
          <a:xfrm flipH="1">
            <a:off x="868529" y="4587602"/>
            <a:ext cx="2239845" cy="52047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3069D46-EA93-CE5A-3A0E-4C1B1616F4F6}"/>
              </a:ext>
            </a:extLst>
          </p:cNvPr>
          <p:cNvSpPr/>
          <p:nvPr/>
        </p:nvSpPr>
        <p:spPr>
          <a:xfrm rot="16200000">
            <a:off x="6535861" y="2736410"/>
            <a:ext cx="1911170" cy="2311679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E51B96-EF3B-CE56-36D7-DC5EC04CA573}"/>
              </a:ext>
            </a:extLst>
          </p:cNvPr>
          <p:cNvSpPr/>
          <p:nvPr/>
        </p:nvSpPr>
        <p:spPr>
          <a:xfrm rot="16200000">
            <a:off x="3682309" y="1596939"/>
            <a:ext cx="1362559" cy="3944037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6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Which shapes are split into 4 equal parts?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56EB2-3A80-38DA-BEDE-9B52A50B037C}"/>
              </a:ext>
            </a:extLst>
          </p:cNvPr>
          <p:cNvSpPr/>
          <p:nvPr/>
        </p:nvSpPr>
        <p:spPr>
          <a:xfrm>
            <a:off x="1330018" y="3754846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46A4F9-E475-1D2F-3DE4-3CE659B39F22}"/>
              </a:ext>
            </a:extLst>
          </p:cNvPr>
          <p:cNvCxnSpPr>
            <a:cxnSpLocks/>
          </p:cNvCxnSpPr>
          <p:nvPr/>
        </p:nvCxnSpPr>
        <p:spPr>
          <a:xfrm>
            <a:off x="1330017" y="4380229"/>
            <a:ext cx="27233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D660A3-0390-FA03-83DF-FF89F58969EC}"/>
              </a:ext>
            </a:extLst>
          </p:cNvPr>
          <p:cNvCxnSpPr>
            <a:cxnSpLocks/>
          </p:cNvCxnSpPr>
          <p:nvPr/>
        </p:nvCxnSpPr>
        <p:spPr>
          <a:xfrm>
            <a:off x="1326481" y="4059100"/>
            <a:ext cx="27233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BA1432-CA0F-2A96-4F0F-ECE176ED4C7B}"/>
              </a:ext>
            </a:extLst>
          </p:cNvPr>
          <p:cNvCxnSpPr>
            <a:cxnSpLocks/>
          </p:cNvCxnSpPr>
          <p:nvPr/>
        </p:nvCxnSpPr>
        <p:spPr>
          <a:xfrm>
            <a:off x="1326482" y="4689383"/>
            <a:ext cx="27233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163E7E2-5A88-E10B-F027-A8E899E76BAA}"/>
              </a:ext>
            </a:extLst>
          </p:cNvPr>
          <p:cNvSpPr/>
          <p:nvPr/>
        </p:nvSpPr>
        <p:spPr>
          <a:xfrm rot="16200000">
            <a:off x="3796205" y="3942260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0DECF1-B102-EC72-340E-5F2FE6E4DE15}"/>
              </a:ext>
            </a:extLst>
          </p:cNvPr>
          <p:cNvCxnSpPr>
            <a:cxnSpLocks/>
          </p:cNvCxnSpPr>
          <p:nvPr/>
        </p:nvCxnSpPr>
        <p:spPr>
          <a:xfrm>
            <a:off x="4545204" y="3933914"/>
            <a:ext cx="12253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2890BC-2688-8F26-AEF4-1D70F5003763}"/>
              </a:ext>
            </a:extLst>
          </p:cNvPr>
          <p:cNvCxnSpPr>
            <a:cxnSpLocks/>
          </p:cNvCxnSpPr>
          <p:nvPr/>
        </p:nvCxnSpPr>
        <p:spPr>
          <a:xfrm flipV="1">
            <a:off x="5187824" y="3933914"/>
            <a:ext cx="0" cy="198271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3FFF1E-C615-3A64-8259-787279761C31}"/>
              </a:ext>
            </a:extLst>
          </p:cNvPr>
          <p:cNvCxnSpPr>
            <a:cxnSpLocks/>
          </p:cNvCxnSpPr>
          <p:nvPr/>
        </p:nvCxnSpPr>
        <p:spPr>
          <a:xfrm flipV="1">
            <a:off x="4834038" y="3193260"/>
            <a:ext cx="0" cy="74065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12E6E71-EB4E-AC92-2129-A8B203E6E971}"/>
              </a:ext>
            </a:extLst>
          </p:cNvPr>
          <p:cNvSpPr/>
          <p:nvPr/>
        </p:nvSpPr>
        <p:spPr>
          <a:xfrm rot="16200000">
            <a:off x="9625340" y="4385606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599BD57-F071-D92A-6FFF-80FF5038F5B2}"/>
              </a:ext>
            </a:extLst>
          </p:cNvPr>
          <p:cNvCxnSpPr>
            <a:cxnSpLocks/>
          </p:cNvCxnSpPr>
          <p:nvPr/>
        </p:nvCxnSpPr>
        <p:spPr>
          <a:xfrm>
            <a:off x="10374339" y="4998291"/>
            <a:ext cx="12253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9A8CF5-1F58-6281-D728-BB5D6DAD5DB2}"/>
              </a:ext>
            </a:extLst>
          </p:cNvPr>
          <p:cNvCxnSpPr>
            <a:cxnSpLocks/>
            <a:endCxn id="25" idx="0"/>
          </p:cNvCxnSpPr>
          <p:nvPr/>
        </p:nvCxnSpPr>
        <p:spPr>
          <a:xfrm flipH="1" flipV="1">
            <a:off x="10374339" y="4998291"/>
            <a:ext cx="642620" cy="136168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63A8C-650A-7F68-81A6-BE31D35F3148}"/>
              </a:ext>
            </a:extLst>
          </p:cNvPr>
          <p:cNvCxnSpPr>
            <a:cxnSpLocks/>
          </p:cNvCxnSpPr>
          <p:nvPr/>
        </p:nvCxnSpPr>
        <p:spPr>
          <a:xfrm flipV="1">
            <a:off x="10635541" y="3636607"/>
            <a:ext cx="964168" cy="13616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E12D744-FDE0-72E6-74F4-F0AC59E6B399}"/>
              </a:ext>
            </a:extLst>
          </p:cNvPr>
          <p:cNvSpPr/>
          <p:nvPr/>
        </p:nvSpPr>
        <p:spPr>
          <a:xfrm rot="16200000">
            <a:off x="7345706" y="3005846"/>
            <a:ext cx="2432962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468EB5-6DCF-886C-2C7E-9524D74C8C53}"/>
              </a:ext>
            </a:extLst>
          </p:cNvPr>
          <p:cNvCxnSpPr>
            <a:cxnSpLocks/>
          </p:cNvCxnSpPr>
          <p:nvPr/>
        </p:nvCxnSpPr>
        <p:spPr>
          <a:xfrm>
            <a:off x="7949502" y="3603949"/>
            <a:ext cx="12253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76F6434-2826-566B-49C5-0379ACDEA464}"/>
              </a:ext>
            </a:extLst>
          </p:cNvPr>
          <p:cNvCxnSpPr>
            <a:cxnSpLocks/>
          </p:cNvCxnSpPr>
          <p:nvPr/>
        </p:nvCxnSpPr>
        <p:spPr>
          <a:xfrm>
            <a:off x="7949502" y="3004752"/>
            <a:ext cx="12253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CEB53AF-68E8-C18A-6972-BE95AD5CC80F}"/>
              </a:ext>
            </a:extLst>
          </p:cNvPr>
          <p:cNvCxnSpPr>
            <a:cxnSpLocks/>
          </p:cNvCxnSpPr>
          <p:nvPr/>
        </p:nvCxnSpPr>
        <p:spPr>
          <a:xfrm>
            <a:off x="7949502" y="4233537"/>
            <a:ext cx="12253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1A9F13D0-4B11-91FB-FF0E-75CF248ACE7D}"/>
              </a:ext>
            </a:extLst>
          </p:cNvPr>
          <p:cNvSpPr/>
          <p:nvPr/>
        </p:nvSpPr>
        <p:spPr>
          <a:xfrm>
            <a:off x="7057501" y="5292014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717A52F-BC4B-6C6A-DC95-6D0D762908D2}"/>
              </a:ext>
            </a:extLst>
          </p:cNvPr>
          <p:cNvCxnSpPr>
            <a:cxnSpLocks/>
          </p:cNvCxnSpPr>
          <p:nvPr/>
        </p:nvCxnSpPr>
        <p:spPr>
          <a:xfrm>
            <a:off x="7057501" y="5903428"/>
            <a:ext cx="27233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3BF5A09-5448-49B7-FF1A-CA2957B84555}"/>
              </a:ext>
            </a:extLst>
          </p:cNvPr>
          <p:cNvCxnSpPr>
            <a:cxnSpLocks/>
          </p:cNvCxnSpPr>
          <p:nvPr/>
        </p:nvCxnSpPr>
        <p:spPr>
          <a:xfrm>
            <a:off x="7057501" y="5452471"/>
            <a:ext cx="27233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10D4277-7724-97D8-3F0E-3546097CB0F7}"/>
              </a:ext>
            </a:extLst>
          </p:cNvPr>
          <p:cNvCxnSpPr>
            <a:cxnSpLocks/>
          </p:cNvCxnSpPr>
          <p:nvPr/>
        </p:nvCxnSpPr>
        <p:spPr>
          <a:xfrm>
            <a:off x="7057501" y="6143034"/>
            <a:ext cx="27233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56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Which shapes are split into 4 equal parts?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56EB2-3A80-38DA-BEDE-9B52A50B037C}"/>
              </a:ext>
            </a:extLst>
          </p:cNvPr>
          <p:cNvSpPr/>
          <p:nvPr/>
        </p:nvSpPr>
        <p:spPr>
          <a:xfrm>
            <a:off x="1330018" y="3754846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46A4F9-E475-1D2F-3DE4-3CE659B39F22}"/>
              </a:ext>
            </a:extLst>
          </p:cNvPr>
          <p:cNvCxnSpPr>
            <a:cxnSpLocks/>
          </p:cNvCxnSpPr>
          <p:nvPr/>
        </p:nvCxnSpPr>
        <p:spPr>
          <a:xfrm>
            <a:off x="1330017" y="4380229"/>
            <a:ext cx="27233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D660A3-0390-FA03-83DF-FF89F58969EC}"/>
              </a:ext>
            </a:extLst>
          </p:cNvPr>
          <p:cNvCxnSpPr>
            <a:cxnSpLocks/>
          </p:cNvCxnSpPr>
          <p:nvPr/>
        </p:nvCxnSpPr>
        <p:spPr>
          <a:xfrm>
            <a:off x="1326481" y="4059100"/>
            <a:ext cx="27233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BA1432-CA0F-2A96-4F0F-ECE176ED4C7B}"/>
              </a:ext>
            </a:extLst>
          </p:cNvPr>
          <p:cNvCxnSpPr>
            <a:cxnSpLocks/>
          </p:cNvCxnSpPr>
          <p:nvPr/>
        </p:nvCxnSpPr>
        <p:spPr>
          <a:xfrm>
            <a:off x="1326482" y="4689383"/>
            <a:ext cx="27233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163E7E2-5A88-E10B-F027-A8E899E76BAA}"/>
              </a:ext>
            </a:extLst>
          </p:cNvPr>
          <p:cNvSpPr/>
          <p:nvPr/>
        </p:nvSpPr>
        <p:spPr>
          <a:xfrm rot="16200000">
            <a:off x="3796205" y="3942260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0DECF1-B102-EC72-340E-5F2FE6E4DE15}"/>
              </a:ext>
            </a:extLst>
          </p:cNvPr>
          <p:cNvCxnSpPr>
            <a:cxnSpLocks/>
          </p:cNvCxnSpPr>
          <p:nvPr/>
        </p:nvCxnSpPr>
        <p:spPr>
          <a:xfrm>
            <a:off x="4545204" y="3933914"/>
            <a:ext cx="12253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2890BC-2688-8F26-AEF4-1D70F5003763}"/>
              </a:ext>
            </a:extLst>
          </p:cNvPr>
          <p:cNvCxnSpPr>
            <a:cxnSpLocks/>
          </p:cNvCxnSpPr>
          <p:nvPr/>
        </p:nvCxnSpPr>
        <p:spPr>
          <a:xfrm flipV="1">
            <a:off x="5187824" y="3933914"/>
            <a:ext cx="0" cy="198271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3FFF1E-C615-3A64-8259-787279761C31}"/>
              </a:ext>
            </a:extLst>
          </p:cNvPr>
          <p:cNvCxnSpPr>
            <a:cxnSpLocks/>
          </p:cNvCxnSpPr>
          <p:nvPr/>
        </p:nvCxnSpPr>
        <p:spPr>
          <a:xfrm flipV="1">
            <a:off x="4834038" y="3193260"/>
            <a:ext cx="0" cy="74065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12E6E71-EB4E-AC92-2129-A8B203E6E971}"/>
              </a:ext>
            </a:extLst>
          </p:cNvPr>
          <p:cNvSpPr/>
          <p:nvPr/>
        </p:nvSpPr>
        <p:spPr>
          <a:xfrm rot="16200000">
            <a:off x="9625340" y="4385606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599BD57-F071-D92A-6FFF-80FF5038F5B2}"/>
              </a:ext>
            </a:extLst>
          </p:cNvPr>
          <p:cNvCxnSpPr>
            <a:cxnSpLocks/>
          </p:cNvCxnSpPr>
          <p:nvPr/>
        </p:nvCxnSpPr>
        <p:spPr>
          <a:xfrm>
            <a:off x="10374339" y="4998291"/>
            <a:ext cx="12253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9A8CF5-1F58-6281-D728-BB5D6DAD5DB2}"/>
              </a:ext>
            </a:extLst>
          </p:cNvPr>
          <p:cNvCxnSpPr>
            <a:cxnSpLocks/>
            <a:endCxn id="25" idx="0"/>
          </p:cNvCxnSpPr>
          <p:nvPr/>
        </p:nvCxnSpPr>
        <p:spPr>
          <a:xfrm flipH="1" flipV="1">
            <a:off x="10374339" y="4998291"/>
            <a:ext cx="642620" cy="136168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63A8C-650A-7F68-81A6-BE31D35F3148}"/>
              </a:ext>
            </a:extLst>
          </p:cNvPr>
          <p:cNvCxnSpPr>
            <a:cxnSpLocks/>
          </p:cNvCxnSpPr>
          <p:nvPr/>
        </p:nvCxnSpPr>
        <p:spPr>
          <a:xfrm flipV="1">
            <a:off x="10635541" y="3636607"/>
            <a:ext cx="964168" cy="13616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E12D744-FDE0-72E6-74F4-F0AC59E6B399}"/>
              </a:ext>
            </a:extLst>
          </p:cNvPr>
          <p:cNvSpPr/>
          <p:nvPr/>
        </p:nvSpPr>
        <p:spPr>
          <a:xfrm rot="16200000">
            <a:off x="7345706" y="3005846"/>
            <a:ext cx="2432962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468EB5-6DCF-886C-2C7E-9524D74C8C53}"/>
              </a:ext>
            </a:extLst>
          </p:cNvPr>
          <p:cNvCxnSpPr>
            <a:cxnSpLocks/>
          </p:cNvCxnSpPr>
          <p:nvPr/>
        </p:nvCxnSpPr>
        <p:spPr>
          <a:xfrm>
            <a:off x="7949502" y="3603949"/>
            <a:ext cx="12253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76F6434-2826-566B-49C5-0379ACDEA464}"/>
              </a:ext>
            </a:extLst>
          </p:cNvPr>
          <p:cNvCxnSpPr>
            <a:cxnSpLocks/>
          </p:cNvCxnSpPr>
          <p:nvPr/>
        </p:nvCxnSpPr>
        <p:spPr>
          <a:xfrm>
            <a:off x="7949502" y="3004752"/>
            <a:ext cx="12253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CEB53AF-68E8-C18A-6972-BE95AD5CC80F}"/>
              </a:ext>
            </a:extLst>
          </p:cNvPr>
          <p:cNvCxnSpPr>
            <a:cxnSpLocks/>
          </p:cNvCxnSpPr>
          <p:nvPr/>
        </p:nvCxnSpPr>
        <p:spPr>
          <a:xfrm>
            <a:off x="7949502" y="4233537"/>
            <a:ext cx="12253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1A9F13D0-4B11-91FB-FF0E-75CF248ACE7D}"/>
              </a:ext>
            </a:extLst>
          </p:cNvPr>
          <p:cNvSpPr/>
          <p:nvPr/>
        </p:nvSpPr>
        <p:spPr>
          <a:xfrm>
            <a:off x="7057501" y="5292014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717A52F-BC4B-6C6A-DC95-6D0D762908D2}"/>
              </a:ext>
            </a:extLst>
          </p:cNvPr>
          <p:cNvCxnSpPr>
            <a:cxnSpLocks/>
          </p:cNvCxnSpPr>
          <p:nvPr/>
        </p:nvCxnSpPr>
        <p:spPr>
          <a:xfrm>
            <a:off x="7057501" y="5903428"/>
            <a:ext cx="27233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3BF5A09-5448-49B7-FF1A-CA2957B84555}"/>
              </a:ext>
            </a:extLst>
          </p:cNvPr>
          <p:cNvCxnSpPr>
            <a:cxnSpLocks/>
          </p:cNvCxnSpPr>
          <p:nvPr/>
        </p:nvCxnSpPr>
        <p:spPr>
          <a:xfrm>
            <a:off x="7057501" y="5452471"/>
            <a:ext cx="27233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10D4277-7724-97D8-3F0E-3546097CB0F7}"/>
              </a:ext>
            </a:extLst>
          </p:cNvPr>
          <p:cNvCxnSpPr>
            <a:cxnSpLocks/>
          </p:cNvCxnSpPr>
          <p:nvPr/>
        </p:nvCxnSpPr>
        <p:spPr>
          <a:xfrm>
            <a:off x="7057501" y="6143034"/>
            <a:ext cx="27233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1BDEFCDF-D88F-9876-0068-C4108AF48C26}"/>
              </a:ext>
            </a:extLst>
          </p:cNvPr>
          <p:cNvSpPr/>
          <p:nvPr/>
        </p:nvSpPr>
        <p:spPr>
          <a:xfrm>
            <a:off x="799075" y="3364891"/>
            <a:ext cx="3681178" cy="2022264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92A403-12AA-8758-09AF-0534F18C071B}"/>
              </a:ext>
            </a:extLst>
          </p:cNvPr>
          <p:cNvSpPr/>
          <p:nvPr/>
        </p:nvSpPr>
        <p:spPr>
          <a:xfrm rot="16200000">
            <a:off x="7034531" y="2380831"/>
            <a:ext cx="3069771" cy="2422908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04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Which shapes show 1/3 shaded.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2B2FA-FF84-08FA-D308-8562F2DD1E3E}"/>
              </a:ext>
            </a:extLst>
          </p:cNvPr>
          <p:cNvSpPr/>
          <p:nvPr/>
        </p:nvSpPr>
        <p:spPr>
          <a:xfrm>
            <a:off x="838200" y="3156132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42EAEE-107F-998B-9C7A-2B82AD25BD90}"/>
              </a:ext>
            </a:extLst>
          </p:cNvPr>
          <p:cNvCxnSpPr>
            <a:cxnSpLocks/>
          </p:cNvCxnSpPr>
          <p:nvPr/>
        </p:nvCxnSpPr>
        <p:spPr>
          <a:xfrm>
            <a:off x="1714500" y="3156132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589D0B-DFF8-3E93-6720-724017383B92}"/>
              </a:ext>
            </a:extLst>
          </p:cNvPr>
          <p:cNvCxnSpPr>
            <a:cxnSpLocks/>
          </p:cNvCxnSpPr>
          <p:nvPr/>
        </p:nvCxnSpPr>
        <p:spPr>
          <a:xfrm>
            <a:off x="2634343" y="3156132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CEE06-C39D-3277-E469-52DDA10F63B2}"/>
              </a:ext>
            </a:extLst>
          </p:cNvPr>
          <p:cNvSpPr/>
          <p:nvPr/>
        </p:nvSpPr>
        <p:spPr>
          <a:xfrm>
            <a:off x="4734316" y="3156132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FB950-81EC-C45C-AB66-87C36DBD9805}"/>
              </a:ext>
            </a:extLst>
          </p:cNvPr>
          <p:cNvSpPr/>
          <p:nvPr/>
        </p:nvSpPr>
        <p:spPr>
          <a:xfrm>
            <a:off x="2411186" y="4951593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9121F1-E78B-F410-949F-BB773CD7B4E2}"/>
              </a:ext>
            </a:extLst>
          </p:cNvPr>
          <p:cNvCxnSpPr>
            <a:cxnSpLocks/>
          </p:cNvCxnSpPr>
          <p:nvPr/>
        </p:nvCxnSpPr>
        <p:spPr>
          <a:xfrm>
            <a:off x="3287486" y="4951593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CC5FB9-9D6F-3403-FB92-A632C6B33781}"/>
              </a:ext>
            </a:extLst>
          </p:cNvPr>
          <p:cNvCxnSpPr>
            <a:cxnSpLocks/>
          </p:cNvCxnSpPr>
          <p:nvPr/>
        </p:nvCxnSpPr>
        <p:spPr>
          <a:xfrm>
            <a:off x="4207329" y="4951593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CCE0E5-8F4F-9473-1F46-73FDF81334C0}"/>
              </a:ext>
            </a:extLst>
          </p:cNvPr>
          <p:cNvCxnSpPr>
            <a:cxnSpLocks/>
          </p:cNvCxnSpPr>
          <p:nvPr/>
        </p:nvCxnSpPr>
        <p:spPr>
          <a:xfrm>
            <a:off x="4734316" y="3575958"/>
            <a:ext cx="2712482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4766E4-B45A-A309-9BD2-CE19CB1253B4}"/>
              </a:ext>
            </a:extLst>
          </p:cNvPr>
          <p:cNvCxnSpPr>
            <a:cxnSpLocks/>
          </p:cNvCxnSpPr>
          <p:nvPr/>
        </p:nvCxnSpPr>
        <p:spPr>
          <a:xfrm>
            <a:off x="4734316" y="3984965"/>
            <a:ext cx="2712482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72BF11F-610C-3396-A0B3-4A6EFC58108A}"/>
              </a:ext>
            </a:extLst>
          </p:cNvPr>
          <p:cNvSpPr/>
          <p:nvPr/>
        </p:nvSpPr>
        <p:spPr>
          <a:xfrm>
            <a:off x="5695764" y="4935264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A534E44-93DC-E0EB-5E60-768BAB72D895}"/>
              </a:ext>
            </a:extLst>
          </p:cNvPr>
          <p:cNvCxnSpPr>
            <a:cxnSpLocks/>
          </p:cNvCxnSpPr>
          <p:nvPr/>
        </p:nvCxnSpPr>
        <p:spPr>
          <a:xfrm>
            <a:off x="5695764" y="5355090"/>
            <a:ext cx="2712482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7A4FA41-59E0-BAC6-759F-A2E1BE726B65}"/>
              </a:ext>
            </a:extLst>
          </p:cNvPr>
          <p:cNvCxnSpPr>
            <a:cxnSpLocks/>
          </p:cNvCxnSpPr>
          <p:nvPr/>
        </p:nvCxnSpPr>
        <p:spPr>
          <a:xfrm>
            <a:off x="5695764" y="5764097"/>
            <a:ext cx="2712482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A4355B2-03C6-0DFD-2C88-9F79A4B9DEA2}"/>
              </a:ext>
            </a:extLst>
          </p:cNvPr>
          <p:cNvSpPr/>
          <p:nvPr/>
        </p:nvSpPr>
        <p:spPr>
          <a:xfrm>
            <a:off x="8635875" y="3156132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B8F56A-72B1-4098-552B-8A8F19F5C26F}"/>
              </a:ext>
            </a:extLst>
          </p:cNvPr>
          <p:cNvCxnSpPr>
            <a:cxnSpLocks/>
          </p:cNvCxnSpPr>
          <p:nvPr/>
        </p:nvCxnSpPr>
        <p:spPr>
          <a:xfrm>
            <a:off x="8641318" y="3768817"/>
            <a:ext cx="2712482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CD0FAC-768D-7B35-DAA4-D6702D3D86EA}"/>
              </a:ext>
            </a:extLst>
          </p:cNvPr>
          <p:cNvCxnSpPr>
            <a:cxnSpLocks/>
            <a:endCxn id="35" idx="3"/>
          </p:cNvCxnSpPr>
          <p:nvPr/>
        </p:nvCxnSpPr>
        <p:spPr>
          <a:xfrm flipV="1">
            <a:off x="9619013" y="3768817"/>
            <a:ext cx="1740230" cy="612685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F791FA7-4325-10F1-BAA8-F40ED261B3B2}"/>
              </a:ext>
            </a:extLst>
          </p:cNvPr>
          <p:cNvSpPr/>
          <p:nvPr/>
        </p:nvSpPr>
        <p:spPr>
          <a:xfrm>
            <a:off x="838201" y="3156132"/>
            <a:ext cx="865414" cy="1225370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222F12-F4E5-E432-5CA0-CAB8461BD83F}"/>
              </a:ext>
            </a:extLst>
          </p:cNvPr>
          <p:cNvSpPr/>
          <p:nvPr/>
        </p:nvSpPr>
        <p:spPr>
          <a:xfrm>
            <a:off x="2422072" y="4953953"/>
            <a:ext cx="865414" cy="1225370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04B096-25D0-47AC-F223-0FA5B3878803}"/>
              </a:ext>
            </a:extLst>
          </p:cNvPr>
          <p:cNvSpPr/>
          <p:nvPr/>
        </p:nvSpPr>
        <p:spPr>
          <a:xfrm>
            <a:off x="3305269" y="4955288"/>
            <a:ext cx="884278" cy="1225370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C2E61C-48E7-8944-5EC0-8F3680552CB1}"/>
              </a:ext>
            </a:extLst>
          </p:cNvPr>
          <p:cNvSpPr/>
          <p:nvPr/>
        </p:nvSpPr>
        <p:spPr>
          <a:xfrm>
            <a:off x="8652204" y="3157153"/>
            <a:ext cx="2712481" cy="607968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91FDD1-89BC-8220-61E9-5793532FDB42}"/>
              </a:ext>
            </a:extLst>
          </p:cNvPr>
          <p:cNvSpPr/>
          <p:nvPr/>
        </p:nvSpPr>
        <p:spPr>
          <a:xfrm>
            <a:off x="4734317" y="3167084"/>
            <a:ext cx="2712481" cy="405179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B54228E-7066-3C44-0724-C7DFEBC47A47}"/>
              </a:ext>
            </a:extLst>
          </p:cNvPr>
          <p:cNvSpPr/>
          <p:nvPr/>
        </p:nvSpPr>
        <p:spPr>
          <a:xfrm>
            <a:off x="5706651" y="5361688"/>
            <a:ext cx="2712481" cy="405179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DF9BBE2-E8A4-A904-82CB-250F0B6EDB8B}"/>
              </a:ext>
            </a:extLst>
          </p:cNvPr>
          <p:cNvSpPr/>
          <p:nvPr/>
        </p:nvSpPr>
        <p:spPr>
          <a:xfrm>
            <a:off x="5713547" y="5773464"/>
            <a:ext cx="2712481" cy="405179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24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Which shapes show 1/3 shaded.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2B2FA-FF84-08FA-D308-8562F2DD1E3E}"/>
              </a:ext>
            </a:extLst>
          </p:cNvPr>
          <p:cNvSpPr/>
          <p:nvPr/>
        </p:nvSpPr>
        <p:spPr>
          <a:xfrm>
            <a:off x="838200" y="3156132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42EAEE-107F-998B-9C7A-2B82AD25BD90}"/>
              </a:ext>
            </a:extLst>
          </p:cNvPr>
          <p:cNvCxnSpPr>
            <a:cxnSpLocks/>
          </p:cNvCxnSpPr>
          <p:nvPr/>
        </p:nvCxnSpPr>
        <p:spPr>
          <a:xfrm>
            <a:off x="1714500" y="3156132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589D0B-DFF8-3E93-6720-724017383B92}"/>
              </a:ext>
            </a:extLst>
          </p:cNvPr>
          <p:cNvCxnSpPr>
            <a:cxnSpLocks/>
          </p:cNvCxnSpPr>
          <p:nvPr/>
        </p:nvCxnSpPr>
        <p:spPr>
          <a:xfrm>
            <a:off x="2634343" y="3156132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CEE06-C39D-3277-E469-52DDA10F63B2}"/>
              </a:ext>
            </a:extLst>
          </p:cNvPr>
          <p:cNvSpPr/>
          <p:nvPr/>
        </p:nvSpPr>
        <p:spPr>
          <a:xfrm>
            <a:off x="4734316" y="3156132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FB950-81EC-C45C-AB66-87C36DBD9805}"/>
              </a:ext>
            </a:extLst>
          </p:cNvPr>
          <p:cNvSpPr/>
          <p:nvPr/>
        </p:nvSpPr>
        <p:spPr>
          <a:xfrm>
            <a:off x="2411186" y="4951593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9121F1-E78B-F410-949F-BB773CD7B4E2}"/>
              </a:ext>
            </a:extLst>
          </p:cNvPr>
          <p:cNvCxnSpPr>
            <a:cxnSpLocks/>
          </p:cNvCxnSpPr>
          <p:nvPr/>
        </p:nvCxnSpPr>
        <p:spPr>
          <a:xfrm>
            <a:off x="3287486" y="4951593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CC5FB9-9D6F-3403-FB92-A632C6B33781}"/>
              </a:ext>
            </a:extLst>
          </p:cNvPr>
          <p:cNvCxnSpPr>
            <a:cxnSpLocks/>
          </p:cNvCxnSpPr>
          <p:nvPr/>
        </p:nvCxnSpPr>
        <p:spPr>
          <a:xfrm>
            <a:off x="4207329" y="4951593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CCE0E5-8F4F-9473-1F46-73FDF81334C0}"/>
              </a:ext>
            </a:extLst>
          </p:cNvPr>
          <p:cNvCxnSpPr>
            <a:cxnSpLocks/>
          </p:cNvCxnSpPr>
          <p:nvPr/>
        </p:nvCxnSpPr>
        <p:spPr>
          <a:xfrm>
            <a:off x="4734316" y="3575958"/>
            <a:ext cx="2712482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4766E4-B45A-A309-9BD2-CE19CB1253B4}"/>
              </a:ext>
            </a:extLst>
          </p:cNvPr>
          <p:cNvCxnSpPr>
            <a:cxnSpLocks/>
          </p:cNvCxnSpPr>
          <p:nvPr/>
        </p:nvCxnSpPr>
        <p:spPr>
          <a:xfrm>
            <a:off x="4734316" y="3984965"/>
            <a:ext cx="2712482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72BF11F-610C-3396-A0B3-4A6EFC58108A}"/>
              </a:ext>
            </a:extLst>
          </p:cNvPr>
          <p:cNvSpPr/>
          <p:nvPr/>
        </p:nvSpPr>
        <p:spPr>
          <a:xfrm>
            <a:off x="5695764" y="4935264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A534E44-93DC-E0EB-5E60-768BAB72D895}"/>
              </a:ext>
            </a:extLst>
          </p:cNvPr>
          <p:cNvCxnSpPr>
            <a:cxnSpLocks/>
          </p:cNvCxnSpPr>
          <p:nvPr/>
        </p:nvCxnSpPr>
        <p:spPr>
          <a:xfrm>
            <a:off x="5695764" y="5355090"/>
            <a:ext cx="2712482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7A4FA41-59E0-BAC6-759F-A2E1BE726B65}"/>
              </a:ext>
            </a:extLst>
          </p:cNvPr>
          <p:cNvCxnSpPr>
            <a:cxnSpLocks/>
          </p:cNvCxnSpPr>
          <p:nvPr/>
        </p:nvCxnSpPr>
        <p:spPr>
          <a:xfrm>
            <a:off x="5695764" y="5764097"/>
            <a:ext cx="2712482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A4355B2-03C6-0DFD-2C88-9F79A4B9DEA2}"/>
              </a:ext>
            </a:extLst>
          </p:cNvPr>
          <p:cNvSpPr/>
          <p:nvPr/>
        </p:nvSpPr>
        <p:spPr>
          <a:xfrm>
            <a:off x="8635875" y="3156132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B8F56A-72B1-4098-552B-8A8F19F5C26F}"/>
              </a:ext>
            </a:extLst>
          </p:cNvPr>
          <p:cNvCxnSpPr>
            <a:cxnSpLocks/>
          </p:cNvCxnSpPr>
          <p:nvPr/>
        </p:nvCxnSpPr>
        <p:spPr>
          <a:xfrm>
            <a:off x="8641318" y="3768817"/>
            <a:ext cx="2712482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CD0FAC-768D-7B35-DAA4-D6702D3D86EA}"/>
              </a:ext>
            </a:extLst>
          </p:cNvPr>
          <p:cNvCxnSpPr>
            <a:cxnSpLocks/>
            <a:endCxn id="35" idx="3"/>
          </p:cNvCxnSpPr>
          <p:nvPr/>
        </p:nvCxnSpPr>
        <p:spPr>
          <a:xfrm flipV="1">
            <a:off x="9619013" y="3768817"/>
            <a:ext cx="1740230" cy="612685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F791FA7-4325-10F1-BAA8-F40ED261B3B2}"/>
              </a:ext>
            </a:extLst>
          </p:cNvPr>
          <p:cNvSpPr/>
          <p:nvPr/>
        </p:nvSpPr>
        <p:spPr>
          <a:xfrm>
            <a:off x="838201" y="3156132"/>
            <a:ext cx="865414" cy="1225370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222F12-F4E5-E432-5CA0-CAB8461BD83F}"/>
              </a:ext>
            </a:extLst>
          </p:cNvPr>
          <p:cNvSpPr/>
          <p:nvPr/>
        </p:nvSpPr>
        <p:spPr>
          <a:xfrm>
            <a:off x="2422072" y="4953953"/>
            <a:ext cx="865414" cy="1225370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04B096-25D0-47AC-F223-0FA5B3878803}"/>
              </a:ext>
            </a:extLst>
          </p:cNvPr>
          <p:cNvSpPr/>
          <p:nvPr/>
        </p:nvSpPr>
        <p:spPr>
          <a:xfrm>
            <a:off x="3298372" y="4955288"/>
            <a:ext cx="891175" cy="1225370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C2E61C-48E7-8944-5EC0-8F3680552CB1}"/>
              </a:ext>
            </a:extLst>
          </p:cNvPr>
          <p:cNvSpPr/>
          <p:nvPr/>
        </p:nvSpPr>
        <p:spPr>
          <a:xfrm>
            <a:off x="8652204" y="3157153"/>
            <a:ext cx="2712481" cy="607968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91FDD1-89BC-8220-61E9-5793532FDB42}"/>
              </a:ext>
            </a:extLst>
          </p:cNvPr>
          <p:cNvSpPr/>
          <p:nvPr/>
        </p:nvSpPr>
        <p:spPr>
          <a:xfrm>
            <a:off x="4734317" y="3167084"/>
            <a:ext cx="2712481" cy="405179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B54228E-7066-3C44-0724-C7DFEBC47A47}"/>
              </a:ext>
            </a:extLst>
          </p:cNvPr>
          <p:cNvSpPr/>
          <p:nvPr/>
        </p:nvSpPr>
        <p:spPr>
          <a:xfrm>
            <a:off x="5706651" y="5361688"/>
            <a:ext cx="2712481" cy="405179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DF9BBE2-E8A4-A904-82CB-250F0B6EDB8B}"/>
              </a:ext>
            </a:extLst>
          </p:cNvPr>
          <p:cNvSpPr/>
          <p:nvPr/>
        </p:nvSpPr>
        <p:spPr>
          <a:xfrm>
            <a:off x="5713547" y="5773464"/>
            <a:ext cx="2712481" cy="405179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F9AB8B-B81F-49FC-4DA1-7B6770EA06FD}"/>
              </a:ext>
            </a:extLst>
          </p:cNvPr>
          <p:cNvSpPr/>
          <p:nvPr/>
        </p:nvSpPr>
        <p:spPr>
          <a:xfrm>
            <a:off x="4365602" y="2699788"/>
            <a:ext cx="3681178" cy="2022264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9E7624-9A8A-0DB0-2A49-E5CEBE45797D}"/>
              </a:ext>
            </a:extLst>
          </p:cNvPr>
          <p:cNvSpPr/>
          <p:nvPr/>
        </p:nvSpPr>
        <p:spPr>
          <a:xfrm>
            <a:off x="282407" y="2753989"/>
            <a:ext cx="3681178" cy="2022264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88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Which shapes show 1/3 shaded.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2B2FA-FF84-08FA-D308-8562F2DD1E3E}"/>
              </a:ext>
            </a:extLst>
          </p:cNvPr>
          <p:cNvSpPr/>
          <p:nvPr/>
        </p:nvSpPr>
        <p:spPr>
          <a:xfrm>
            <a:off x="838200" y="3156132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42EAEE-107F-998B-9C7A-2B82AD25BD90}"/>
              </a:ext>
            </a:extLst>
          </p:cNvPr>
          <p:cNvCxnSpPr>
            <a:cxnSpLocks/>
          </p:cNvCxnSpPr>
          <p:nvPr/>
        </p:nvCxnSpPr>
        <p:spPr>
          <a:xfrm>
            <a:off x="1714500" y="3156132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589D0B-DFF8-3E93-6720-724017383B92}"/>
              </a:ext>
            </a:extLst>
          </p:cNvPr>
          <p:cNvCxnSpPr>
            <a:cxnSpLocks/>
          </p:cNvCxnSpPr>
          <p:nvPr/>
        </p:nvCxnSpPr>
        <p:spPr>
          <a:xfrm>
            <a:off x="2634343" y="3156132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CEE06-C39D-3277-E469-52DDA10F63B2}"/>
              </a:ext>
            </a:extLst>
          </p:cNvPr>
          <p:cNvSpPr/>
          <p:nvPr/>
        </p:nvSpPr>
        <p:spPr>
          <a:xfrm>
            <a:off x="4734316" y="3156132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FB950-81EC-C45C-AB66-87C36DBD9805}"/>
              </a:ext>
            </a:extLst>
          </p:cNvPr>
          <p:cNvSpPr/>
          <p:nvPr/>
        </p:nvSpPr>
        <p:spPr>
          <a:xfrm>
            <a:off x="2411186" y="4951593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9121F1-E78B-F410-949F-BB773CD7B4E2}"/>
              </a:ext>
            </a:extLst>
          </p:cNvPr>
          <p:cNvCxnSpPr>
            <a:cxnSpLocks/>
          </p:cNvCxnSpPr>
          <p:nvPr/>
        </p:nvCxnSpPr>
        <p:spPr>
          <a:xfrm>
            <a:off x="3287486" y="4951593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CC5FB9-9D6F-3403-FB92-A632C6B33781}"/>
              </a:ext>
            </a:extLst>
          </p:cNvPr>
          <p:cNvCxnSpPr>
            <a:cxnSpLocks/>
          </p:cNvCxnSpPr>
          <p:nvPr/>
        </p:nvCxnSpPr>
        <p:spPr>
          <a:xfrm>
            <a:off x="4207329" y="4951593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CCE0E5-8F4F-9473-1F46-73FDF81334C0}"/>
              </a:ext>
            </a:extLst>
          </p:cNvPr>
          <p:cNvCxnSpPr>
            <a:cxnSpLocks/>
          </p:cNvCxnSpPr>
          <p:nvPr/>
        </p:nvCxnSpPr>
        <p:spPr>
          <a:xfrm>
            <a:off x="4734316" y="3575958"/>
            <a:ext cx="2712482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4766E4-B45A-A309-9BD2-CE19CB1253B4}"/>
              </a:ext>
            </a:extLst>
          </p:cNvPr>
          <p:cNvCxnSpPr>
            <a:cxnSpLocks/>
          </p:cNvCxnSpPr>
          <p:nvPr/>
        </p:nvCxnSpPr>
        <p:spPr>
          <a:xfrm>
            <a:off x="4734316" y="3984965"/>
            <a:ext cx="2712482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72BF11F-610C-3396-A0B3-4A6EFC58108A}"/>
              </a:ext>
            </a:extLst>
          </p:cNvPr>
          <p:cNvSpPr/>
          <p:nvPr/>
        </p:nvSpPr>
        <p:spPr>
          <a:xfrm>
            <a:off x="5695764" y="4935264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A534E44-93DC-E0EB-5E60-768BAB72D895}"/>
              </a:ext>
            </a:extLst>
          </p:cNvPr>
          <p:cNvCxnSpPr>
            <a:cxnSpLocks/>
          </p:cNvCxnSpPr>
          <p:nvPr/>
        </p:nvCxnSpPr>
        <p:spPr>
          <a:xfrm>
            <a:off x="5695764" y="5355090"/>
            <a:ext cx="2712482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7A4FA41-59E0-BAC6-759F-A2E1BE726B65}"/>
              </a:ext>
            </a:extLst>
          </p:cNvPr>
          <p:cNvCxnSpPr>
            <a:cxnSpLocks/>
          </p:cNvCxnSpPr>
          <p:nvPr/>
        </p:nvCxnSpPr>
        <p:spPr>
          <a:xfrm>
            <a:off x="5695764" y="5764097"/>
            <a:ext cx="2712482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A4355B2-03C6-0DFD-2C88-9F79A4B9DEA2}"/>
              </a:ext>
            </a:extLst>
          </p:cNvPr>
          <p:cNvSpPr/>
          <p:nvPr/>
        </p:nvSpPr>
        <p:spPr>
          <a:xfrm>
            <a:off x="8635875" y="3156132"/>
            <a:ext cx="2723368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B8F56A-72B1-4098-552B-8A8F19F5C26F}"/>
              </a:ext>
            </a:extLst>
          </p:cNvPr>
          <p:cNvCxnSpPr>
            <a:cxnSpLocks/>
          </p:cNvCxnSpPr>
          <p:nvPr/>
        </p:nvCxnSpPr>
        <p:spPr>
          <a:xfrm>
            <a:off x="8641318" y="3768817"/>
            <a:ext cx="2712482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CD0FAC-768D-7B35-DAA4-D6702D3D86EA}"/>
              </a:ext>
            </a:extLst>
          </p:cNvPr>
          <p:cNvCxnSpPr>
            <a:cxnSpLocks/>
            <a:endCxn id="35" idx="3"/>
          </p:cNvCxnSpPr>
          <p:nvPr/>
        </p:nvCxnSpPr>
        <p:spPr>
          <a:xfrm flipV="1">
            <a:off x="9619013" y="3768817"/>
            <a:ext cx="1740230" cy="612685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F791FA7-4325-10F1-BAA8-F40ED261B3B2}"/>
              </a:ext>
            </a:extLst>
          </p:cNvPr>
          <p:cNvSpPr/>
          <p:nvPr/>
        </p:nvSpPr>
        <p:spPr>
          <a:xfrm>
            <a:off x="838201" y="3156132"/>
            <a:ext cx="865414" cy="1225370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222F12-F4E5-E432-5CA0-CAB8461BD83F}"/>
              </a:ext>
            </a:extLst>
          </p:cNvPr>
          <p:cNvSpPr/>
          <p:nvPr/>
        </p:nvSpPr>
        <p:spPr>
          <a:xfrm>
            <a:off x="2422072" y="4953953"/>
            <a:ext cx="865414" cy="1225370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04B096-25D0-47AC-F223-0FA5B3878803}"/>
              </a:ext>
            </a:extLst>
          </p:cNvPr>
          <p:cNvSpPr/>
          <p:nvPr/>
        </p:nvSpPr>
        <p:spPr>
          <a:xfrm>
            <a:off x="3305269" y="4955288"/>
            <a:ext cx="884278" cy="1225370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C2E61C-48E7-8944-5EC0-8F3680552CB1}"/>
              </a:ext>
            </a:extLst>
          </p:cNvPr>
          <p:cNvSpPr/>
          <p:nvPr/>
        </p:nvSpPr>
        <p:spPr>
          <a:xfrm>
            <a:off x="8652204" y="3157153"/>
            <a:ext cx="2712481" cy="607968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91FDD1-89BC-8220-61E9-5793532FDB42}"/>
              </a:ext>
            </a:extLst>
          </p:cNvPr>
          <p:cNvSpPr/>
          <p:nvPr/>
        </p:nvSpPr>
        <p:spPr>
          <a:xfrm>
            <a:off x="4734317" y="3167084"/>
            <a:ext cx="2712481" cy="405179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B54228E-7066-3C44-0724-C7DFEBC47A47}"/>
              </a:ext>
            </a:extLst>
          </p:cNvPr>
          <p:cNvSpPr/>
          <p:nvPr/>
        </p:nvSpPr>
        <p:spPr>
          <a:xfrm>
            <a:off x="5706651" y="5361688"/>
            <a:ext cx="2712481" cy="405179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DF9BBE2-E8A4-A904-82CB-250F0B6EDB8B}"/>
              </a:ext>
            </a:extLst>
          </p:cNvPr>
          <p:cNvSpPr/>
          <p:nvPr/>
        </p:nvSpPr>
        <p:spPr>
          <a:xfrm>
            <a:off x="5713547" y="5773464"/>
            <a:ext cx="2712481" cy="405179"/>
          </a:xfrm>
          <a:prstGeom prst="rect">
            <a:avLst/>
          </a:prstGeom>
          <a:solidFill>
            <a:srgbClr val="F337C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F9AB8B-B81F-49FC-4DA1-7B6770EA06FD}"/>
              </a:ext>
            </a:extLst>
          </p:cNvPr>
          <p:cNvSpPr/>
          <p:nvPr/>
        </p:nvSpPr>
        <p:spPr>
          <a:xfrm>
            <a:off x="4365602" y="2699788"/>
            <a:ext cx="3681178" cy="2022264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9E7624-9A8A-0DB0-2A49-E5CEBE45797D}"/>
              </a:ext>
            </a:extLst>
          </p:cNvPr>
          <p:cNvSpPr/>
          <p:nvPr/>
        </p:nvSpPr>
        <p:spPr>
          <a:xfrm>
            <a:off x="282407" y="2753989"/>
            <a:ext cx="3681178" cy="2022264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00E148-AA52-8A4D-ADD8-66D65CE4A5B2}"/>
              </a:ext>
            </a:extLst>
          </p:cNvPr>
          <p:cNvCxnSpPr>
            <a:cxnSpLocks/>
          </p:cNvCxnSpPr>
          <p:nvPr/>
        </p:nvCxnSpPr>
        <p:spPr>
          <a:xfrm flipH="1" flipV="1">
            <a:off x="9943132" y="4529073"/>
            <a:ext cx="65312" cy="826017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03D701-B89E-88A2-F864-AD0FEB8449F7}"/>
              </a:ext>
            </a:extLst>
          </p:cNvPr>
          <p:cNvSpPr txBox="1"/>
          <p:nvPr/>
        </p:nvSpPr>
        <p:spPr>
          <a:xfrm>
            <a:off x="9093750" y="5381306"/>
            <a:ext cx="2460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3860"/>
                </a:solidFill>
                <a:latin typeface="Muli" panose="02000503000000000000" pitchFamily="2" charset="77"/>
              </a:rPr>
              <a:t>This is not split into equal parts.</a:t>
            </a:r>
          </a:p>
        </p:txBody>
      </p:sp>
    </p:spTree>
    <p:extLst>
      <p:ext uri="{BB962C8B-B14F-4D97-AF65-F5344CB8AC3E}">
        <p14:creationId xmlns:p14="http://schemas.microsoft.com/office/powerpoint/2010/main" val="907762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Which shapes show 1/3 shaded.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2B2FA-FF84-08FA-D308-8562F2DD1E3E}"/>
              </a:ext>
            </a:extLst>
          </p:cNvPr>
          <p:cNvSpPr/>
          <p:nvPr/>
        </p:nvSpPr>
        <p:spPr>
          <a:xfrm>
            <a:off x="7490620" y="3429000"/>
            <a:ext cx="1212926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42EAEE-107F-998B-9C7A-2B82AD25BD90}"/>
              </a:ext>
            </a:extLst>
          </p:cNvPr>
          <p:cNvCxnSpPr>
            <a:cxnSpLocks/>
          </p:cNvCxnSpPr>
          <p:nvPr/>
        </p:nvCxnSpPr>
        <p:spPr>
          <a:xfrm>
            <a:off x="7877062" y="3425304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8D6827-8F1A-62C8-4C28-D30443BB12F4}"/>
              </a:ext>
            </a:extLst>
          </p:cNvPr>
          <p:cNvCxnSpPr>
            <a:cxnSpLocks/>
          </p:cNvCxnSpPr>
          <p:nvPr/>
        </p:nvCxnSpPr>
        <p:spPr>
          <a:xfrm>
            <a:off x="8307048" y="3439952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591E18F-7D19-F91A-BDA7-ACDC728ABD9A}"/>
              </a:ext>
            </a:extLst>
          </p:cNvPr>
          <p:cNvSpPr/>
          <p:nvPr/>
        </p:nvSpPr>
        <p:spPr>
          <a:xfrm>
            <a:off x="3717472" y="3429000"/>
            <a:ext cx="1212926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7239CE-9286-EDFC-E221-4D4E2FEBB6A9}"/>
              </a:ext>
            </a:extLst>
          </p:cNvPr>
          <p:cNvCxnSpPr>
            <a:cxnSpLocks/>
          </p:cNvCxnSpPr>
          <p:nvPr/>
        </p:nvCxnSpPr>
        <p:spPr>
          <a:xfrm>
            <a:off x="3717472" y="3429000"/>
            <a:ext cx="1212926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EA925E-750A-72EE-44B0-D59B00F3BE09}"/>
              </a:ext>
            </a:extLst>
          </p:cNvPr>
          <p:cNvCxnSpPr>
            <a:cxnSpLocks/>
          </p:cNvCxnSpPr>
          <p:nvPr/>
        </p:nvCxnSpPr>
        <p:spPr>
          <a:xfrm flipH="1">
            <a:off x="4323935" y="3429000"/>
            <a:ext cx="606463" cy="612685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84E017D-67F9-E218-2EA6-AA70C7B4B376}"/>
              </a:ext>
            </a:extLst>
          </p:cNvPr>
          <p:cNvSpPr/>
          <p:nvPr/>
        </p:nvSpPr>
        <p:spPr>
          <a:xfrm>
            <a:off x="5619523" y="4392454"/>
            <a:ext cx="1212926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777B20-3CAE-1661-B820-9035892E972A}"/>
              </a:ext>
            </a:extLst>
          </p:cNvPr>
          <p:cNvCxnSpPr>
            <a:cxnSpLocks/>
            <a:endCxn id="28" idx="2"/>
          </p:cNvCxnSpPr>
          <p:nvPr/>
        </p:nvCxnSpPr>
        <p:spPr>
          <a:xfrm flipH="1">
            <a:off x="6225986" y="4392454"/>
            <a:ext cx="620298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0FED72-E842-74DE-8551-D05EB2DA8C87}"/>
              </a:ext>
            </a:extLst>
          </p:cNvPr>
          <p:cNvCxnSpPr>
            <a:cxnSpLocks/>
          </p:cNvCxnSpPr>
          <p:nvPr/>
        </p:nvCxnSpPr>
        <p:spPr>
          <a:xfrm flipH="1">
            <a:off x="5642146" y="4392454"/>
            <a:ext cx="807642" cy="1191904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73FEC39-4101-D03D-439C-EA21440C690D}"/>
              </a:ext>
            </a:extLst>
          </p:cNvPr>
          <p:cNvSpPr/>
          <p:nvPr/>
        </p:nvSpPr>
        <p:spPr>
          <a:xfrm>
            <a:off x="1945407" y="4632733"/>
            <a:ext cx="1212926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F6290A-F604-DC85-5981-1714B002C85E}"/>
              </a:ext>
            </a:extLst>
          </p:cNvPr>
          <p:cNvCxnSpPr>
            <a:cxnSpLocks/>
          </p:cNvCxnSpPr>
          <p:nvPr/>
        </p:nvCxnSpPr>
        <p:spPr>
          <a:xfrm>
            <a:off x="1945407" y="5049334"/>
            <a:ext cx="1212926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3FD4371-38CC-3D3C-A8CF-419B99E5BBA4}"/>
              </a:ext>
            </a:extLst>
          </p:cNvPr>
          <p:cNvCxnSpPr>
            <a:cxnSpLocks/>
          </p:cNvCxnSpPr>
          <p:nvPr/>
        </p:nvCxnSpPr>
        <p:spPr>
          <a:xfrm>
            <a:off x="1933691" y="5454395"/>
            <a:ext cx="1212926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E8AAE8C-8714-3F59-8D1C-7887A20AC87F}"/>
              </a:ext>
            </a:extLst>
          </p:cNvPr>
          <p:cNvSpPr/>
          <p:nvPr/>
        </p:nvSpPr>
        <p:spPr>
          <a:xfrm>
            <a:off x="9137915" y="4614012"/>
            <a:ext cx="1212926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3FA20B0-FB6C-CDA9-9A86-53673DFAA8FF}"/>
              </a:ext>
            </a:extLst>
          </p:cNvPr>
          <p:cNvCxnSpPr>
            <a:cxnSpLocks/>
          </p:cNvCxnSpPr>
          <p:nvPr/>
        </p:nvCxnSpPr>
        <p:spPr>
          <a:xfrm>
            <a:off x="9524357" y="4610316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3A731A5-87C7-564B-8D05-BC546946CC06}"/>
              </a:ext>
            </a:extLst>
          </p:cNvPr>
          <p:cNvCxnSpPr>
            <a:cxnSpLocks/>
          </p:cNvCxnSpPr>
          <p:nvPr/>
        </p:nvCxnSpPr>
        <p:spPr>
          <a:xfrm>
            <a:off x="9954343" y="4624964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879F80E-E1EA-2150-8285-AF69A1E132E4}"/>
              </a:ext>
            </a:extLst>
          </p:cNvPr>
          <p:cNvSpPr/>
          <p:nvPr/>
        </p:nvSpPr>
        <p:spPr>
          <a:xfrm>
            <a:off x="1945407" y="4632733"/>
            <a:ext cx="1201210" cy="416600"/>
          </a:xfrm>
          <a:prstGeom prst="rect">
            <a:avLst/>
          </a:prstGeom>
          <a:solidFill>
            <a:srgbClr val="44A6E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937E2D3-6EBC-5E3F-3589-7A07EB7FDBBC}"/>
              </a:ext>
            </a:extLst>
          </p:cNvPr>
          <p:cNvSpPr/>
          <p:nvPr/>
        </p:nvSpPr>
        <p:spPr>
          <a:xfrm rot="16200000">
            <a:off x="7496478" y="3832257"/>
            <a:ext cx="1201210" cy="416600"/>
          </a:xfrm>
          <a:prstGeom prst="rect">
            <a:avLst/>
          </a:prstGeom>
          <a:solidFill>
            <a:srgbClr val="44A6E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AFFE38-60D2-914F-6088-6488BD7210B8}"/>
              </a:ext>
            </a:extLst>
          </p:cNvPr>
          <p:cNvSpPr/>
          <p:nvPr/>
        </p:nvSpPr>
        <p:spPr>
          <a:xfrm rot="16200000">
            <a:off x="9562038" y="5014701"/>
            <a:ext cx="1201210" cy="416600"/>
          </a:xfrm>
          <a:prstGeom prst="rect">
            <a:avLst/>
          </a:prstGeom>
          <a:solidFill>
            <a:srgbClr val="44A6E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C44A905-D0CE-B64E-27E8-4E933507E9F8}"/>
              </a:ext>
            </a:extLst>
          </p:cNvPr>
          <p:cNvSpPr/>
          <p:nvPr/>
        </p:nvSpPr>
        <p:spPr>
          <a:xfrm rot="16200000">
            <a:off x="9133722" y="5014701"/>
            <a:ext cx="1201210" cy="416600"/>
          </a:xfrm>
          <a:prstGeom prst="rect">
            <a:avLst/>
          </a:prstGeom>
          <a:solidFill>
            <a:srgbClr val="44A6E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E50F4C31-A20F-D593-3AD7-321F155347E2}"/>
              </a:ext>
            </a:extLst>
          </p:cNvPr>
          <p:cNvSpPr/>
          <p:nvPr/>
        </p:nvSpPr>
        <p:spPr>
          <a:xfrm>
            <a:off x="3712861" y="3439953"/>
            <a:ext cx="1215423" cy="1225369"/>
          </a:xfrm>
          <a:prstGeom prst="rtTriangle">
            <a:avLst/>
          </a:prstGeom>
          <a:solidFill>
            <a:srgbClr val="44A6ED"/>
          </a:solidFill>
          <a:ln w="38100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5D450006-C34D-28DF-94FB-65BE385D66A0}"/>
              </a:ext>
            </a:extLst>
          </p:cNvPr>
          <p:cNvSpPr/>
          <p:nvPr/>
        </p:nvSpPr>
        <p:spPr>
          <a:xfrm rot="5400000">
            <a:off x="5427381" y="4595866"/>
            <a:ext cx="1198599" cy="818544"/>
          </a:xfrm>
          <a:prstGeom prst="rtTriangle">
            <a:avLst/>
          </a:prstGeom>
          <a:solidFill>
            <a:srgbClr val="44A6ED"/>
          </a:solidFill>
          <a:ln w="38100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97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Which shapes show 1/3 shaded.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2B2FA-FF84-08FA-D308-8562F2DD1E3E}"/>
              </a:ext>
            </a:extLst>
          </p:cNvPr>
          <p:cNvSpPr/>
          <p:nvPr/>
        </p:nvSpPr>
        <p:spPr>
          <a:xfrm>
            <a:off x="7490620" y="3429000"/>
            <a:ext cx="1212926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42EAEE-107F-998B-9C7A-2B82AD25BD90}"/>
              </a:ext>
            </a:extLst>
          </p:cNvPr>
          <p:cNvCxnSpPr>
            <a:cxnSpLocks/>
          </p:cNvCxnSpPr>
          <p:nvPr/>
        </p:nvCxnSpPr>
        <p:spPr>
          <a:xfrm>
            <a:off x="7877062" y="3425304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8D6827-8F1A-62C8-4C28-D30443BB12F4}"/>
              </a:ext>
            </a:extLst>
          </p:cNvPr>
          <p:cNvCxnSpPr>
            <a:cxnSpLocks/>
          </p:cNvCxnSpPr>
          <p:nvPr/>
        </p:nvCxnSpPr>
        <p:spPr>
          <a:xfrm>
            <a:off x="8307048" y="3439952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591E18F-7D19-F91A-BDA7-ACDC728ABD9A}"/>
              </a:ext>
            </a:extLst>
          </p:cNvPr>
          <p:cNvSpPr/>
          <p:nvPr/>
        </p:nvSpPr>
        <p:spPr>
          <a:xfrm>
            <a:off x="3717472" y="3429000"/>
            <a:ext cx="1212926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7239CE-9286-EDFC-E221-4D4E2FEBB6A9}"/>
              </a:ext>
            </a:extLst>
          </p:cNvPr>
          <p:cNvCxnSpPr>
            <a:cxnSpLocks/>
          </p:cNvCxnSpPr>
          <p:nvPr/>
        </p:nvCxnSpPr>
        <p:spPr>
          <a:xfrm>
            <a:off x="3717472" y="3429000"/>
            <a:ext cx="1212926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EA925E-750A-72EE-44B0-D59B00F3BE09}"/>
              </a:ext>
            </a:extLst>
          </p:cNvPr>
          <p:cNvCxnSpPr>
            <a:cxnSpLocks/>
          </p:cNvCxnSpPr>
          <p:nvPr/>
        </p:nvCxnSpPr>
        <p:spPr>
          <a:xfrm flipH="1">
            <a:off x="4323935" y="3429000"/>
            <a:ext cx="606463" cy="612685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84E017D-67F9-E218-2EA6-AA70C7B4B376}"/>
              </a:ext>
            </a:extLst>
          </p:cNvPr>
          <p:cNvSpPr/>
          <p:nvPr/>
        </p:nvSpPr>
        <p:spPr>
          <a:xfrm>
            <a:off x="5619523" y="4392454"/>
            <a:ext cx="1212926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777B20-3CAE-1661-B820-9035892E972A}"/>
              </a:ext>
            </a:extLst>
          </p:cNvPr>
          <p:cNvCxnSpPr>
            <a:cxnSpLocks/>
            <a:endCxn id="28" idx="2"/>
          </p:cNvCxnSpPr>
          <p:nvPr/>
        </p:nvCxnSpPr>
        <p:spPr>
          <a:xfrm flipH="1">
            <a:off x="6225986" y="4392454"/>
            <a:ext cx="620298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0FED72-E842-74DE-8551-D05EB2DA8C87}"/>
              </a:ext>
            </a:extLst>
          </p:cNvPr>
          <p:cNvCxnSpPr>
            <a:cxnSpLocks/>
          </p:cNvCxnSpPr>
          <p:nvPr/>
        </p:nvCxnSpPr>
        <p:spPr>
          <a:xfrm flipH="1">
            <a:off x="5642146" y="4392454"/>
            <a:ext cx="807642" cy="1191904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73FEC39-4101-D03D-439C-EA21440C690D}"/>
              </a:ext>
            </a:extLst>
          </p:cNvPr>
          <p:cNvSpPr/>
          <p:nvPr/>
        </p:nvSpPr>
        <p:spPr>
          <a:xfrm>
            <a:off x="1945407" y="4632733"/>
            <a:ext cx="1212926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F6290A-F604-DC85-5981-1714B002C85E}"/>
              </a:ext>
            </a:extLst>
          </p:cNvPr>
          <p:cNvCxnSpPr>
            <a:cxnSpLocks/>
          </p:cNvCxnSpPr>
          <p:nvPr/>
        </p:nvCxnSpPr>
        <p:spPr>
          <a:xfrm>
            <a:off x="1945407" y="5049334"/>
            <a:ext cx="1212926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3FD4371-38CC-3D3C-A8CF-419B99E5BBA4}"/>
              </a:ext>
            </a:extLst>
          </p:cNvPr>
          <p:cNvCxnSpPr>
            <a:cxnSpLocks/>
          </p:cNvCxnSpPr>
          <p:nvPr/>
        </p:nvCxnSpPr>
        <p:spPr>
          <a:xfrm>
            <a:off x="1933691" y="5454395"/>
            <a:ext cx="1212926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E8AAE8C-8714-3F59-8D1C-7887A20AC87F}"/>
              </a:ext>
            </a:extLst>
          </p:cNvPr>
          <p:cNvSpPr/>
          <p:nvPr/>
        </p:nvSpPr>
        <p:spPr>
          <a:xfrm>
            <a:off x="9137915" y="4614012"/>
            <a:ext cx="1212926" cy="1225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3FA20B0-FB6C-CDA9-9A86-53673DFAA8FF}"/>
              </a:ext>
            </a:extLst>
          </p:cNvPr>
          <p:cNvCxnSpPr>
            <a:cxnSpLocks/>
          </p:cNvCxnSpPr>
          <p:nvPr/>
        </p:nvCxnSpPr>
        <p:spPr>
          <a:xfrm>
            <a:off x="9524357" y="4610316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3A731A5-87C7-564B-8D05-BC546946CC06}"/>
              </a:ext>
            </a:extLst>
          </p:cNvPr>
          <p:cNvCxnSpPr>
            <a:cxnSpLocks/>
          </p:cNvCxnSpPr>
          <p:nvPr/>
        </p:nvCxnSpPr>
        <p:spPr>
          <a:xfrm>
            <a:off x="9954343" y="4624964"/>
            <a:ext cx="0" cy="122537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879F80E-E1EA-2150-8285-AF69A1E132E4}"/>
              </a:ext>
            </a:extLst>
          </p:cNvPr>
          <p:cNvSpPr/>
          <p:nvPr/>
        </p:nvSpPr>
        <p:spPr>
          <a:xfrm>
            <a:off x="1945407" y="4632733"/>
            <a:ext cx="1201210" cy="416600"/>
          </a:xfrm>
          <a:prstGeom prst="rect">
            <a:avLst/>
          </a:prstGeom>
          <a:solidFill>
            <a:srgbClr val="44A6E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937E2D3-6EBC-5E3F-3589-7A07EB7FDBBC}"/>
              </a:ext>
            </a:extLst>
          </p:cNvPr>
          <p:cNvSpPr/>
          <p:nvPr/>
        </p:nvSpPr>
        <p:spPr>
          <a:xfrm rot="16200000">
            <a:off x="7496478" y="3832257"/>
            <a:ext cx="1201210" cy="416600"/>
          </a:xfrm>
          <a:prstGeom prst="rect">
            <a:avLst/>
          </a:prstGeom>
          <a:solidFill>
            <a:srgbClr val="44A6E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AFFE38-60D2-914F-6088-6488BD7210B8}"/>
              </a:ext>
            </a:extLst>
          </p:cNvPr>
          <p:cNvSpPr/>
          <p:nvPr/>
        </p:nvSpPr>
        <p:spPr>
          <a:xfrm rot="16200000">
            <a:off x="9562038" y="5014701"/>
            <a:ext cx="1201210" cy="416600"/>
          </a:xfrm>
          <a:prstGeom prst="rect">
            <a:avLst/>
          </a:prstGeom>
          <a:solidFill>
            <a:srgbClr val="44A6E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C44A905-D0CE-B64E-27E8-4E933507E9F8}"/>
              </a:ext>
            </a:extLst>
          </p:cNvPr>
          <p:cNvSpPr/>
          <p:nvPr/>
        </p:nvSpPr>
        <p:spPr>
          <a:xfrm rot="16200000">
            <a:off x="9133722" y="5014701"/>
            <a:ext cx="1201210" cy="416600"/>
          </a:xfrm>
          <a:prstGeom prst="rect">
            <a:avLst/>
          </a:prstGeom>
          <a:solidFill>
            <a:srgbClr val="44A6E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E50F4C31-A20F-D593-3AD7-321F155347E2}"/>
              </a:ext>
            </a:extLst>
          </p:cNvPr>
          <p:cNvSpPr/>
          <p:nvPr/>
        </p:nvSpPr>
        <p:spPr>
          <a:xfrm>
            <a:off x="3712861" y="3439953"/>
            <a:ext cx="1215423" cy="1225369"/>
          </a:xfrm>
          <a:prstGeom prst="rtTriangle">
            <a:avLst/>
          </a:prstGeom>
          <a:solidFill>
            <a:srgbClr val="44A6ED"/>
          </a:solidFill>
          <a:ln w="38100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5D450006-C34D-28DF-94FB-65BE385D66A0}"/>
              </a:ext>
            </a:extLst>
          </p:cNvPr>
          <p:cNvSpPr/>
          <p:nvPr/>
        </p:nvSpPr>
        <p:spPr>
          <a:xfrm rot="5400000">
            <a:off x="5427381" y="4595866"/>
            <a:ext cx="1198599" cy="818544"/>
          </a:xfrm>
          <a:prstGeom prst="rtTriangle">
            <a:avLst/>
          </a:prstGeom>
          <a:solidFill>
            <a:srgbClr val="44A6ED"/>
          </a:solidFill>
          <a:ln w="38100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7253B1-C969-A0BB-B23A-D98DDA2C508A}"/>
              </a:ext>
            </a:extLst>
          </p:cNvPr>
          <p:cNvSpPr/>
          <p:nvPr/>
        </p:nvSpPr>
        <p:spPr>
          <a:xfrm>
            <a:off x="7089118" y="3060249"/>
            <a:ext cx="2028683" cy="1989084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FD6898-7D45-DE8B-0E29-8DF1F01797C6}"/>
              </a:ext>
            </a:extLst>
          </p:cNvPr>
          <p:cNvSpPr/>
          <p:nvPr/>
        </p:nvSpPr>
        <p:spPr>
          <a:xfrm>
            <a:off x="1476862" y="4228459"/>
            <a:ext cx="2028683" cy="1989084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427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Draw lines on the squares and shade to show ¼ in as many different ways as possible.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2B2FA-FF84-08FA-D308-8562F2DD1E3E}"/>
              </a:ext>
            </a:extLst>
          </p:cNvPr>
          <p:cNvSpPr/>
          <p:nvPr/>
        </p:nvSpPr>
        <p:spPr>
          <a:xfrm>
            <a:off x="1183037" y="3690257"/>
            <a:ext cx="2278620" cy="21865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5AFA5-9C0A-3EC0-37D5-D6C3B5158CF8}"/>
              </a:ext>
            </a:extLst>
          </p:cNvPr>
          <p:cNvSpPr/>
          <p:nvPr/>
        </p:nvSpPr>
        <p:spPr>
          <a:xfrm>
            <a:off x="4956690" y="3690257"/>
            <a:ext cx="2278620" cy="21865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931A13-F5C0-D7A7-2AE9-624B6C02EFB3}"/>
              </a:ext>
            </a:extLst>
          </p:cNvPr>
          <p:cNvSpPr/>
          <p:nvPr/>
        </p:nvSpPr>
        <p:spPr>
          <a:xfrm>
            <a:off x="8683387" y="3690256"/>
            <a:ext cx="2278620" cy="21865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4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1802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Can you label the numerator and denominator of this fraction?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301C81-54CD-B92A-1AD7-D09EF8C78BFF}"/>
              </a:ext>
            </a:extLst>
          </p:cNvPr>
          <p:cNvSpPr txBox="1"/>
          <p:nvPr/>
        </p:nvSpPr>
        <p:spPr>
          <a:xfrm>
            <a:off x="5228606" y="3178583"/>
            <a:ext cx="8717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>
                <a:latin typeface="OpenDyslexicAlta" pitchFamily="2" charset="77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28B81-5B7F-D508-D6E9-9F02C1EDF48B}"/>
              </a:ext>
            </a:extLst>
          </p:cNvPr>
          <p:cNvSpPr txBox="1"/>
          <p:nvPr/>
        </p:nvSpPr>
        <p:spPr>
          <a:xfrm>
            <a:off x="5178086" y="4809799"/>
            <a:ext cx="1936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>
                <a:latin typeface="OpenDyslexicAlta" pitchFamily="2" charset="77"/>
              </a:rPr>
              <a:t>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03BD18-09C7-494B-2C46-3FEC666414FC}"/>
              </a:ext>
            </a:extLst>
          </p:cNvPr>
          <p:cNvCxnSpPr>
            <a:cxnSpLocks/>
          </p:cNvCxnSpPr>
          <p:nvPr/>
        </p:nvCxnSpPr>
        <p:spPr>
          <a:xfrm>
            <a:off x="4443103" y="4692234"/>
            <a:ext cx="267113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4DDF3EDE-337A-5C83-631B-D9DB043FAC08}"/>
                  </a:ext>
                </a:extLst>
              </p:cNvPr>
              <p:cNvSpPr/>
              <p:nvPr/>
            </p:nvSpPr>
            <p:spPr>
              <a:xfrm>
                <a:off x="8530045" y="4444455"/>
                <a:ext cx="227914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anose="02000503000000000000" pitchFamily="2" charset="77"/>
                  </a:rPr>
                  <a:t>numerator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dirty="0">
                  <a:solidFill>
                    <a:srgbClr val="FF3860"/>
                  </a:solidFill>
                  <a:latin typeface="Muli" panose="02000503000000000000" pitchFamily="2" charset="77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4DDF3EDE-337A-5C83-631B-D9DB043FA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045" y="4444455"/>
                <a:ext cx="2279142" cy="72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E905E2CB-76B4-A7CA-9888-41DD1F4C2B5A}"/>
                  </a:ext>
                </a:extLst>
              </p:cNvPr>
              <p:cNvSpPr/>
              <p:nvPr/>
            </p:nvSpPr>
            <p:spPr>
              <a:xfrm>
                <a:off x="1164772" y="4444455"/>
                <a:ext cx="227914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anose="02000503000000000000" pitchFamily="2" charset="77"/>
                  </a:rPr>
                  <a:t>denominator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dirty="0">
                  <a:solidFill>
                    <a:srgbClr val="FF3860"/>
                  </a:solidFill>
                  <a:latin typeface="Muli" panose="02000503000000000000" pitchFamily="2" charset="77"/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E905E2CB-76B4-A7CA-9888-41DD1F4C2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772" y="4444455"/>
                <a:ext cx="2279142" cy="720000"/>
              </a:xfrm>
              <a:prstGeom prst="roundRect">
                <a:avLst/>
              </a:prstGeom>
              <a:blipFill>
                <a:blip r:embed="rId4"/>
                <a:stretch>
                  <a:fillRect l="-2747" r="-5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362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Draw lines on the squares and shade to show ¼ in as many different ways as possible. </a:t>
            </a:r>
            <a:r>
              <a:rPr lang="en-GB" sz="2200" dirty="0">
                <a:solidFill>
                  <a:srgbClr val="FF3860"/>
                </a:solidFill>
              </a:rPr>
              <a:t>Examples.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2B2FA-FF84-08FA-D308-8562F2DD1E3E}"/>
              </a:ext>
            </a:extLst>
          </p:cNvPr>
          <p:cNvSpPr/>
          <p:nvPr/>
        </p:nvSpPr>
        <p:spPr>
          <a:xfrm>
            <a:off x="1183037" y="3690257"/>
            <a:ext cx="2278620" cy="21865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5AFA5-9C0A-3EC0-37D5-D6C3B5158CF8}"/>
              </a:ext>
            </a:extLst>
          </p:cNvPr>
          <p:cNvSpPr/>
          <p:nvPr/>
        </p:nvSpPr>
        <p:spPr>
          <a:xfrm>
            <a:off x="4956690" y="3690257"/>
            <a:ext cx="2278620" cy="21865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931A13-F5C0-D7A7-2AE9-624B6C02EFB3}"/>
              </a:ext>
            </a:extLst>
          </p:cNvPr>
          <p:cNvSpPr/>
          <p:nvPr/>
        </p:nvSpPr>
        <p:spPr>
          <a:xfrm>
            <a:off x="8683387" y="3690256"/>
            <a:ext cx="2278620" cy="21865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B8A0D9-C208-91EC-7DA1-61399346E476}"/>
              </a:ext>
            </a:extLst>
          </p:cNvPr>
          <p:cNvCxnSpPr>
            <a:cxnSpLocks/>
          </p:cNvCxnSpPr>
          <p:nvPr/>
        </p:nvCxnSpPr>
        <p:spPr>
          <a:xfrm flipH="1" flipV="1">
            <a:off x="1183037" y="3690256"/>
            <a:ext cx="2278620" cy="2186553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DC1650-1879-17E1-EF94-A808D91CB7A1}"/>
              </a:ext>
            </a:extLst>
          </p:cNvPr>
          <p:cNvCxnSpPr>
            <a:cxnSpLocks/>
            <a:stCxn id="7" idx="2"/>
            <a:endCxn id="7" idx="0"/>
          </p:cNvCxnSpPr>
          <p:nvPr/>
        </p:nvCxnSpPr>
        <p:spPr>
          <a:xfrm flipV="1">
            <a:off x="6096000" y="3690257"/>
            <a:ext cx="0" cy="2186553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65FE7D-20AE-CD8E-EC6B-A87A952ABB50}"/>
              </a:ext>
            </a:extLst>
          </p:cNvPr>
          <p:cNvCxnSpPr>
            <a:cxnSpLocks/>
            <a:stCxn id="7" idx="3"/>
            <a:endCxn id="7" idx="1"/>
          </p:cNvCxnSpPr>
          <p:nvPr/>
        </p:nvCxnSpPr>
        <p:spPr>
          <a:xfrm flipH="1">
            <a:off x="4956690" y="4783534"/>
            <a:ext cx="2278620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CEC944-6EEB-97CB-15FA-624509D38E45}"/>
              </a:ext>
            </a:extLst>
          </p:cNvPr>
          <p:cNvCxnSpPr>
            <a:cxnSpLocks/>
          </p:cNvCxnSpPr>
          <p:nvPr/>
        </p:nvCxnSpPr>
        <p:spPr>
          <a:xfrm flipV="1">
            <a:off x="9822697" y="3690256"/>
            <a:ext cx="0" cy="2186553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3A4290-F4E4-C77A-B324-D89A9E5C1FA3}"/>
              </a:ext>
            </a:extLst>
          </p:cNvPr>
          <p:cNvCxnSpPr>
            <a:cxnSpLocks/>
          </p:cNvCxnSpPr>
          <p:nvPr/>
        </p:nvCxnSpPr>
        <p:spPr>
          <a:xfrm flipV="1">
            <a:off x="10383311" y="3690256"/>
            <a:ext cx="0" cy="2186553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9BD4A7-4893-6820-F11B-AA1E949AD602}"/>
              </a:ext>
            </a:extLst>
          </p:cNvPr>
          <p:cNvCxnSpPr>
            <a:cxnSpLocks/>
          </p:cNvCxnSpPr>
          <p:nvPr/>
        </p:nvCxnSpPr>
        <p:spPr>
          <a:xfrm flipV="1">
            <a:off x="9256640" y="3690256"/>
            <a:ext cx="0" cy="2186553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36E9E1D-A6DA-6E03-525A-F0B3A99743EE}"/>
              </a:ext>
            </a:extLst>
          </p:cNvPr>
          <p:cNvSpPr/>
          <p:nvPr/>
        </p:nvSpPr>
        <p:spPr>
          <a:xfrm>
            <a:off x="4956690" y="3690256"/>
            <a:ext cx="1139310" cy="1093278"/>
          </a:xfrm>
          <a:prstGeom prst="rect">
            <a:avLst/>
          </a:prstGeom>
          <a:solidFill>
            <a:srgbClr val="7957D5"/>
          </a:solidFill>
          <a:ln w="28575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B3E1BB-7455-ACB8-2645-5A641840FECA}"/>
              </a:ext>
            </a:extLst>
          </p:cNvPr>
          <p:cNvSpPr/>
          <p:nvPr/>
        </p:nvSpPr>
        <p:spPr>
          <a:xfrm>
            <a:off x="8690584" y="3687120"/>
            <a:ext cx="553417" cy="2189689"/>
          </a:xfrm>
          <a:prstGeom prst="rect">
            <a:avLst/>
          </a:prstGeom>
          <a:solidFill>
            <a:srgbClr val="7957D5"/>
          </a:solidFill>
          <a:ln w="28575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7F10E2-ADDA-6F0A-4A04-CAF21FA97612}"/>
              </a:ext>
            </a:extLst>
          </p:cNvPr>
          <p:cNvCxnSpPr>
            <a:cxnSpLocks/>
          </p:cNvCxnSpPr>
          <p:nvPr/>
        </p:nvCxnSpPr>
        <p:spPr>
          <a:xfrm flipH="1">
            <a:off x="1183037" y="3694951"/>
            <a:ext cx="2278620" cy="2181858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riangle 24">
            <a:extLst>
              <a:ext uri="{FF2B5EF4-FFF2-40B4-BE49-F238E27FC236}">
                <a16:creationId xmlns:a16="http://schemas.microsoft.com/office/drawing/2014/main" id="{083D4B47-9035-3955-EB1F-A2DADE955724}"/>
              </a:ext>
            </a:extLst>
          </p:cNvPr>
          <p:cNvSpPr/>
          <p:nvPr/>
        </p:nvSpPr>
        <p:spPr>
          <a:xfrm rot="10800000">
            <a:off x="1183037" y="3694949"/>
            <a:ext cx="2278620" cy="1070685"/>
          </a:xfrm>
          <a:prstGeom prst="triangle">
            <a:avLst/>
          </a:prstGeom>
          <a:solidFill>
            <a:srgbClr val="7957D5"/>
          </a:solidFill>
          <a:ln w="28575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68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Draw lines on the rectangles and shade to show ¼ in as many different ways as possible. 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2B2FA-FF84-08FA-D308-8562F2DD1E3E}"/>
              </a:ext>
            </a:extLst>
          </p:cNvPr>
          <p:cNvSpPr/>
          <p:nvPr/>
        </p:nvSpPr>
        <p:spPr>
          <a:xfrm>
            <a:off x="1574927" y="3690257"/>
            <a:ext cx="2278620" cy="13389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EBA3A-E8AE-6DB5-64D1-2CEB1B3AB267}"/>
              </a:ext>
            </a:extLst>
          </p:cNvPr>
          <p:cNvSpPr/>
          <p:nvPr/>
        </p:nvSpPr>
        <p:spPr>
          <a:xfrm>
            <a:off x="4748112" y="3690256"/>
            <a:ext cx="2278620" cy="13389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E47F3-EF7D-7ECF-575C-6A2B48C280B7}"/>
              </a:ext>
            </a:extLst>
          </p:cNvPr>
          <p:cNvSpPr/>
          <p:nvPr/>
        </p:nvSpPr>
        <p:spPr>
          <a:xfrm>
            <a:off x="7982925" y="3690255"/>
            <a:ext cx="2278620" cy="13389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259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Draw lines on the rectangles and shade to show ¼ in as many different ways as possible. </a:t>
            </a:r>
            <a:r>
              <a:rPr lang="en-GB" sz="2200" dirty="0">
                <a:solidFill>
                  <a:srgbClr val="FF3860"/>
                </a:solidFill>
              </a:rPr>
              <a:t>Examples.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2B2FA-FF84-08FA-D308-8562F2DD1E3E}"/>
              </a:ext>
            </a:extLst>
          </p:cNvPr>
          <p:cNvSpPr/>
          <p:nvPr/>
        </p:nvSpPr>
        <p:spPr>
          <a:xfrm>
            <a:off x="1574927" y="3690257"/>
            <a:ext cx="2278620" cy="13389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EBA3A-E8AE-6DB5-64D1-2CEB1B3AB267}"/>
              </a:ext>
            </a:extLst>
          </p:cNvPr>
          <p:cNvSpPr/>
          <p:nvPr/>
        </p:nvSpPr>
        <p:spPr>
          <a:xfrm>
            <a:off x="4748112" y="3690256"/>
            <a:ext cx="2278620" cy="13389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E47F3-EF7D-7ECF-575C-6A2B48C280B7}"/>
              </a:ext>
            </a:extLst>
          </p:cNvPr>
          <p:cNvSpPr/>
          <p:nvPr/>
        </p:nvSpPr>
        <p:spPr>
          <a:xfrm>
            <a:off x="7982925" y="3690255"/>
            <a:ext cx="2278620" cy="13389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651B4D-701E-647B-415C-66DF2E381F9A}"/>
              </a:ext>
            </a:extLst>
          </p:cNvPr>
          <p:cNvCxnSpPr>
            <a:cxnSpLocks/>
            <a:stCxn id="9" idx="2"/>
            <a:endCxn id="9" idx="0"/>
          </p:cNvCxnSpPr>
          <p:nvPr/>
        </p:nvCxnSpPr>
        <p:spPr>
          <a:xfrm flipV="1">
            <a:off x="9122235" y="3690255"/>
            <a:ext cx="0" cy="1338943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808EA6-21D2-AB87-58D7-7ACC10850A16}"/>
              </a:ext>
            </a:extLst>
          </p:cNvPr>
          <p:cNvCxnSpPr>
            <a:cxnSpLocks/>
          </p:cNvCxnSpPr>
          <p:nvPr/>
        </p:nvCxnSpPr>
        <p:spPr>
          <a:xfrm flipH="1">
            <a:off x="4748118" y="4022268"/>
            <a:ext cx="2278614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9DB163-51CA-04AD-C185-5BBE2A7330E2}"/>
              </a:ext>
            </a:extLst>
          </p:cNvPr>
          <p:cNvCxnSpPr>
            <a:cxnSpLocks/>
          </p:cNvCxnSpPr>
          <p:nvPr/>
        </p:nvCxnSpPr>
        <p:spPr>
          <a:xfrm flipH="1">
            <a:off x="4737227" y="4697182"/>
            <a:ext cx="2278614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3FC490-5E56-FCC0-0890-C08780B8BB0E}"/>
              </a:ext>
            </a:extLst>
          </p:cNvPr>
          <p:cNvCxnSpPr>
            <a:cxnSpLocks/>
          </p:cNvCxnSpPr>
          <p:nvPr/>
        </p:nvCxnSpPr>
        <p:spPr>
          <a:xfrm flipH="1">
            <a:off x="4748112" y="4370612"/>
            <a:ext cx="2278614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31C4EE-DBF0-5B3C-03B5-AC547C434FCC}"/>
              </a:ext>
            </a:extLst>
          </p:cNvPr>
          <p:cNvCxnSpPr>
            <a:cxnSpLocks/>
          </p:cNvCxnSpPr>
          <p:nvPr/>
        </p:nvCxnSpPr>
        <p:spPr>
          <a:xfrm flipH="1">
            <a:off x="7982931" y="4370612"/>
            <a:ext cx="2278614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4012B6-26BA-B7A3-997F-BD19F3C786D5}"/>
              </a:ext>
            </a:extLst>
          </p:cNvPr>
          <p:cNvCxnSpPr>
            <a:cxnSpLocks/>
          </p:cNvCxnSpPr>
          <p:nvPr/>
        </p:nvCxnSpPr>
        <p:spPr>
          <a:xfrm flipH="1">
            <a:off x="1574927" y="4370612"/>
            <a:ext cx="2278614" cy="0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0236E3-7795-9499-DDB6-A91BDBD87383}"/>
              </a:ext>
            </a:extLst>
          </p:cNvPr>
          <p:cNvCxnSpPr>
            <a:cxnSpLocks/>
          </p:cNvCxnSpPr>
          <p:nvPr/>
        </p:nvCxnSpPr>
        <p:spPr>
          <a:xfrm flipH="1" flipV="1">
            <a:off x="1574927" y="3690255"/>
            <a:ext cx="2278614" cy="680357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75CB5E-64CA-EAF2-BAB1-E52B7E3D1811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1574927" y="4359729"/>
            <a:ext cx="2278620" cy="669469"/>
          </a:xfrm>
          <a:prstGeom prst="line">
            <a:avLst/>
          </a:prstGeom>
          <a:ln w="28575">
            <a:solidFill>
              <a:srgbClr val="121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0DF140D-A3D5-6FCD-90C7-7827FF06F734}"/>
              </a:ext>
            </a:extLst>
          </p:cNvPr>
          <p:cNvSpPr/>
          <p:nvPr/>
        </p:nvSpPr>
        <p:spPr>
          <a:xfrm>
            <a:off x="7982834" y="3698004"/>
            <a:ext cx="1139395" cy="672608"/>
          </a:xfrm>
          <a:prstGeom prst="rect">
            <a:avLst/>
          </a:prstGeom>
          <a:solidFill>
            <a:srgbClr val="7957D5"/>
          </a:solidFill>
          <a:ln w="28575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EEA9F12-A8F7-AE5E-21C2-A939565D3A98}"/>
              </a:ext>
            </a:extLst>
          </p:cNvPr>
          <p:cNvSpPr/>
          <p:nvPr/>
        </p:nvSpPr>
        <p:spPr>
          <a:xfrm rot="16200000">
            <a:off x="5721416" y="2716944"/>
            <a:ext cx="331994" cy="2278613"/>
          </a:xfrm>
          <a:prstGeom prst="rect">
            <a:avLst/>
          </a:prstGeom>
          <a:solidFill>
            <a:srgbClr val="7957D5"/>
          </a:solidFill>
          <a:ln w="28575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252C7C50-D3A5-B85C-B6F0-74AE2CD24682}"/>
              </a:ext>
            </a:extLst>
          </p:cNvPr>
          <p:cNvSpPr/>
          <p:nvPr/>
        </p:nvSpPr>
        <p:spPr>
          <a:xfrm rot="16200000">
            <a:off x="2413911" y="3578676"/>
            <a:ext cx="647701" cy="2220686"/>
          </a:xfrm>
          <a:prstGeom prst="rtTriangle">
            <a:avLst/>
          </a:prstGeom>
          <a:solidFill>
            <a:srgbClr val="7957D5"/>
          </a:solidFill>
          <a:ln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967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lv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prstClr val="black"/>
                    </a:solidFill>
                  </a:rPr>
                  <a:t>Yasmin and James each have a piece of string.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This is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300" dirty="0"/>
                  <a:t>  </a:t>
                </a:r>
                <a:r>
                  <a:rPr lang="en-GB" sz="2200" dirty="0"/>
                  <a:t>of Yasmin’s string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This is</a:t>
                </a:r>
                <a:r>
                  <a:rPr lang="en-GB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/>
                  <a:t> </a:t>
                </a:r>
                <a:r>
                  <a:rPr lang="en-GB" sz="2200" dirty="0"/>
                  <a:t>of James’s string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Whose piece of string is longer? </a:t>
                </a:r>
                <a:endParaRPr lang="en-GB" sz="2200" dirty="0">
                  <a:solidFill>
                    <a:srgbClr val="FF38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7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>
            <a:extLst>
              <a:ext uri="{FF2B5EF4-FFF2-40B4-BE49-F238E27FC236}">
                <a16:creationId xmlns:a16="http://schemas.microsoft.com/office/drawing/2014/main" id="{8357F3A9-D37A-A5D5-6B80-D0C888A4E7F6}"/>
              </a:ext>
            </a:extLst>
          </p:cNvPr>
          <p:cNvSpPr/>
          <p:nvPr/>
        </p:nvSpPr>
        <p:spPr>
          <a:xfrm>
            <a:off x="5078186" y="3053443"/>
            <a:ext cx="5183347" cy="545355"/>
          </a:xfrm>
          <a:custGeom>
            <a:avLst/>
            <a:gdLst>
              <a:gd name="connsiteX0" fmla="*/ 0 w 5183347"/>
              <a:gd name="connsiteY0" fmla="*/ 522534 h 670055"/>
              <a:gd name="connsiteX1" fmla="*/ 1322614 w 5183347"/>
              <a:gd name="connsiteY1" fmla="*/ 20 h 670055"/>
              <a:gd name="connsiteX2" fmla="*/ 2024743 w 5183347"/>
              <a:gd name="connsiteY2" fmla="*/ 538862 h 670055"/>
              <a:gd name="connsiteX3" fmla="*/ 2743200 w 5183347"/>
              <a:gd name="connsiteY3" fmla="*/ 424562 h 670055"/>
              <a:gd name="connsiteX4" fmla="*/ 3559628 w 5183347"/>
              <a:gd name="connsiteY4" fmla="*/ 669491 h 670055"/>
              <a:gd name="connsiteX5" fmla="*/ 5110843 w 5183347"/>
              <a:gd name="connsiteY5" fmla="*/ 342920 h 67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3347" h="670055">
                <a:moveTo>
                  <a:pt x="0" y="522534"/>
                </a:moveTo>
                <a:cubicBezTo>
                  <a:pt x="492578" y="259916"/>
                  <a:pt x="985157" y="-2701"/>
                  <a:pt x="1322614" y="20"/>
                </a:cubicBezTo>
                <a:cubicBezTo>
                  <a:pt x="1660071" y="2741"/>
                  <a:pt x="1787979" y="468105"/>
                  <a:pt x="2024743" y="538862"/>
                </a:cubicBezTo>
                <a:cubicBezTo>
                  <a:pt x="2261507" y="609619"/>
                  <a:pt x="2487386" y="402790"/>
                  <a:pt x="2743200" y="424562"/>
                </a:cubicBezTo>
                <a:cubicBezTo>
                  <a:pt x="2999014" y="446333"/>
                  <a:pt x="3165021" y="683098"/>
                  <a:pt x="3559628" y="669491"/>
                </a:cubicBezTo>
                <a:cubicBezTo>
                  <a:pt x="3954235" y="655884"/>
                  <a:pt x="5538107" y="370134"/>
                  <a:pt x="5110843" y="34292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41163A0-9371-52CE-AF34-94C970FF8AA5}"/>
              </a:ext>
            </a:extLst>
          </p:cNvPr>
          <p:cNvSpPr/>
          <p:nvPr/>
        </p:nvSpPr>
        <p:spPr>
          <a:xfrm>
            <a:off x="5078185" y="4270375"/>
            <a:ext cx="5183347" cy="545355"/>
          </a:xfrm>
          <a:custGeom>
            <a:avLst/>
            <a:gdLst>
              <a:gd name="connsiteX0" fmla="*/ 0 w 5183347"/>
              <a:gd name="connsiteY0" fmla="*/ 522534 h 670055"/>
              <a:gd name="connsiteX1" fmla="*/ 1322614 w 5183347"/>
              <a:gd name="connsiteY1" fmla="*/ 20 h 670055"/>
              <a:gd name="connsiteX2" fmla="*/ 2024743 w 5183347"/>
              <a:gd name="connsiteY2" fmla="*/ 538862 h 670055"/>
              <a:gd name="connsiteX3" fmla="*/ 2743200 w 5183347"/>
              <a:gd name="connsiteY3" fmla="*/ 424562 h 670055"/>
              <a:gd name="connsiteX4" fmla="*/ 3559628 w 5183347"/>
              <a:gd name="connsiteY4" fmla="*/ 669491 h 670055"/>
              <a:gd name="connsiteX5" fmla="*/ 5110843 w 5183347"/>
              <a:gd name="connsiteY5" fmla="*/ 342920 h 67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3347" h="670055">
                <a:moveTo>
                  <a:pt x="0" y="522534"/>
                </a:moveTo>
                <a:cubicBezTo>
                  <a:pt x="492578" y="259916"/>
                  <a:pt x="985157" y="-2701"/>
                  <a:pt x="1322614" y="20"/>
                </a:cubicBezTo>
                <a:cubicBezTo>
                  <a:pt x="1660071" y="2741"/>
                  <a:pt x="1787979" y="468105"/>
                  <a:pt x="2024743" y="538862"/>
                </a:cubicBezTo>
                <a:cubicBezTo>
                  <a:pt x="2261507" y="609619"/>
                  <a:pt x="2487386" y="402790"/>
                  <a:pt x="2743200" y="424562"/>
                </a:cubicBezTo>
                <a:cubicBezTo>
                  <a:pt x="2999014" y="446333"/>
                  <a:pt x="3165021" y="683098"/>
                  <a:pt x="3559628" y="669491"/>
                </a:cubicBezTo>
                <a:cubicBezTo>
                  <a:pt x="3954235" y="655884"/>
                  <a:pt x="5538107" y="370134"/>
                  <a:pt x="5110843" y="34292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538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lv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prstClr val="black"/>
                    </a:solidFill>
                  </a:rPr>
                  <a:t>Yasmin and James each have a piece of string.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This is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300" dirty="0"/>
                  <a:t>  </a:t>
                </a:r>
                <a:r>
                  <a:rPr lang="en-GB" sz="2200" dirty="0"/>
                  <a:t>of Yasmin’s string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This is</a:t>
                </a:r>
                <a:r>
                  <a:rPr lang="en-GB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/>
                  <a:t> </a:t>
                </a:r>
                <a:r>
                  <a:rPr lang="en-GB" sz="2200" dirty="0"/>
                  <a:t>of James’s string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Whose piece of string is longer? </a:t>
                </a:r>
                <a:r>
                  <a:rPr lang="en-GB" sz="2200" dirty="0">
                    <a:solidFill>
                      <a:srgbClr val="FF3860"/>
                    </a:solidFill>
                  </a:rPr>
                  <a:t>James’s piece of string is longer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7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>
            <a:extLst>
              <a:ext uri="{FF2B5EF4-FFF2-40B4-BE49-F238E27FC236}">
                <a16:creationId xmlns:a16="http://schemas.microsoft.com/office/drawing/2014/main" id="{8357F3A9-D37A-A5D5-6B80-D0C888A4E7F6}"/>
              </a:ext>
            </a:extLst>
          </p:cNvPr>
          <p:cNvSpPr/>
          <p:nvPr/>
        </p:nvSpPr>
        <p:spPr>
          <a:xfrm>
            <a:off x="5078186" y="3053443"/>
            <a:ext cx="5183347" cy="545355"/>
          </a:xfrm>
          <a:custGeom>
            <a:avLst/>
            <a:gdLst>
              <a:gd name="connsiteX0" fmla="*/ 0 w 5183347"/>
              <a:gd name="connsiteY0" fmla="*/ 522534 h 670055"/>
              <a:gd name="connsiteX1" fmla="*/ 1322614 w 5183347"/>
              <a:gd name="connsiteY1" fmla="*/ 20 h 670055"/>
              <a:gd name="connsiteX2" fmla="*/ 2024743 w 5183347"/>
              <a:gd name="connsiteY2" fmla="*/ 538862 h 670055"/>
              <a:gd name="connsiteX3" fmla="*/ 2743200 w 5183347"/>
              <a:gd name="connsiteY3" fmla="*/ 424562 h 670055"/>
              <a:gd name="connsiteX4" fmla="*/ 3559628 w 5183347"/>
              <a:gd name="connsiteY4" fmla="*/ 669491 h 670055"/>
              <a:gd name="connsiteX5" fmla="*/ 5110843 w 5183347"/>
              <a:gd name="connsiteY5" fmla="*/ 342920 h 67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3347" h="670055">
                <a:moveTo>
                  <a:pt x="0" y="522534"/>
                </a:moveTo>
                <a:cubicBezTo>
                  <a:pt x="492578" y="259916"/>
                  <a:pt x="985157" y="-2701"/>
                  <a:pt x="1322614" y="20"/>
                </a:cubicBezTo>
                <a:cubicBezTo>
                  <a:pt x="1660071" y="2741"/>
                  <a:pt x="1787979" y="468105"/>
                  <a:pt x="2024743" y="538862"/>
                </a:cubicBezTo>
                <a:cubicBezTo>
                  <a:pt x="2261507" y="609619"/>
                  <a:pt x="2487386" y="402790"/>
                  <a:pt x="2743200" y="424562"/>
                </a:cubicBezTo>
                <a:cubicBezTo>
                  <a:pt x="2999014" y="446333"/>
                  <a:pt x="3165021" y="683098"/>
                  <a:pt x="3559628" y="669491"/>
                </a:cubicBezTo>
                <a:cubicBezTo>
                  <a:pt x="3954235" y="655884"/>
                  <a:pt x="5538107" y="370134"/>
                  <a:pt x="5110843" y="34292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41163A0-9371-52CE-AF34-94C970FF8AA5}"/>
              </a:ext>
            </a:extLst>
          </p:cNvPr>
          <p:cNvSpPr/>
          <p:nvPr/>
        </p:nvSpPr>
        <p:spPr>
          <a:xfrm>
            <a:off x="5078185" y="4270375"/>
            <a:ext cx="5183347" cy="545355"/>
          </a:xfrm>
          <a:custGeom>
            <a:avLst/>
            <a:gdLst>
              <a:gd name="connsiteX0" fmla="*/ 0 w 5183347"/>
              <a:gd name="connsiteY0" fmla="*/ 522534 h 670055"/>
              <a:gd name="connsiteX1" fmla="*/ 1322614 w 5183347"/>
              <a:gd name="connsiteY1" fmla="*/ 20 h 670055"/>
              <a:gd name="connsiteX2" fmla="*/ 2024743 w 5183347"/>
              <a:gd name="connsiteY2" fmla="*/ 538862 h 670055"/>
              <a:gd name="connsiteX3" fmla="*/ 2743200 w 5183347"/>
              <a:gd name="connsiteY3" fmla="*/ 424562 h 670055"/>
              <a:gd name="connsiteX4" fmla="*/ 3559628 w 5183347"/>
              <a:gd name="connsiteY4" fmla="*/ 669491 h 670055"/>
              <a:gd name="connsiteX5" fmla="*/ 5110843 w 5183347"/>
              <a:gd name="connsiteY5" fmla="*/ 342920 h 67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3347" h="670055">
                <a:moveTo>
                  <a:pt x="0" y="522534"/>
                </a:moveTo>
                <a:cubicBezTo>
                  <a:pt x="492578" y="259916"/>
                  <a:pt x="985157" y="-2701"/>
                  <a:pt x="1322614" y="20"/>
                </a:cubicBezTo>
                <a:cubicBezTo>
                  <a:pt x="1660071" y="2741"/>
                  <a:pt x="1787979" y="468105"/>
                  <a:pt x="2024743" y="538862"/>
                </a:cubicBezTo>
                <a:cubicBezTo>
                  <a:pt x="2261507" y="609619"/>
                  <a:pt x="2487386" y="402790"/>
                  <a:pt x="2743200" y="424562"/>
                </a:cubicBezTo>
                <a:cubicBezTo>
                  <a:pt x="2999014" y="446333"/>
                  <a:pt x="3165021" y="683098"/>
                  <a:pt x="3559628" y="669491"/>
                </a:cubicBezTo>
                <a:cubicBezTo>
                  <a:pt x="3954235" y="655884"/>
                  <a:pt x="5538107" y="370134"/>
                  <a:pt x="5110843" y="34292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945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lv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prstClr val="black"/>
                    </a:solidFill>
                  </a:rPr>
                  <a:t>Yasmin and James each have a piece of string.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This is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/>
                  <a:t>  </a:t>
                </a:r>
                <a:r>
                  <a:rPr lang="en-GB" sz="2200" dirty="0"/>
                  <a:t>of Yasmin’s string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This is </a:t>
                </a:r>
                <a:r>
                  <a:rPr lang="en-GB" sz="33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/>
                  <a:t>  </a:t>
                </a:r>
                <a:r>
                  <a:rPr lang="en-GB" sz="2200" dirty="0"/>
                  <a:t>of James’s string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Whose piece of string is longer?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7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>
            <a:extLst>
              <a:ext uri="{FF2B5EF4-FFF2-40B4-BE49-F238E27FC236}">
                <a16:creationId xmlns:a16="http://schemas.microsoft.com/office/drawing/2014/main" id="{8357F3A9-D37A-A5D5-6B80-D0C888A4E7F6}"/>
              </a:ext>
            </a:extLst>
          </p:cNvPr>
          <p:cNvSpPr/>
          <p:nvPr/>
        </p:nvSpPr>
        <p:spPr>
          <a:xfrm>
            <a:off x="5078186" y="3053443"/>
            <a:ext cx="5183347" cy="545355"/>
          </a:xfrm>
          <a:custGeom>
            <a:avLst/>
            <a:gdLst>
              <a:gd name="connsiteX0" fmla="*/ 0 w 5183347"/>
              <a:gd name="connsiteY0" fmla="*/ 522534 h 670055"/>
              <a:gd name="connsiteX1" fmla="*/ 1322614 w 5183347"/>
              <a:gd name="connsiteY1" fmla="*/ 20 h 670055"/>
              <a:gd name="connsiteX2" fmla="*/ 2024743 w 5183347"/>
              <a:gd name="connsiteY2" fmla="*/ 538862 h 670055"/>
              <a:gd name="connsiteX3" fmla="*/ 2743200 w 5183347"/>
              <a:gd name="connsiteY3" fmla="*/ 424562 h 670055"/>
              <a:gd name="connsiteX4" fmla="*/ 3559628 w 5183347"/>
              <a:gd name="connsiteY4" fmla="*/ 669491 h 670055"/>
              <a:gd name="connsiteX5" fmla="*/ 5110843 w 5183347"/>
              <a:gd name="connsiteY5" fmla="*/ 342920 h 67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3347" h="670055">
                <a:moveTo>
                  <a:pt x="0" y="522534"/>
                </a:moveTo>
                <a:cubicBezTo>
                  <a:pt x="492578" y="259916"/>
                  <a:pt x="985157" y="-2701"/>
                  <a:pt x="1322614" y="20"/>
                </a:cubicBezTo>
                <a:cubicBezTo>
                  <a:pt x="1660071" y="2741"/>
                  <a:pt x="1787979" y="468105"/>
                  <a:pt x="2024743" y="538862"/>
                </a:cubicBezTo>
                <a:cubicBezTo>
                  <a:pt x="2261507" y="609619"/>
                  <a:pt x="2487386" y="402790"/>
                  <a:pt x="2743200" y="424562"/>
                </a:cubicBezTo>
                <a:cubicBezTo>
                  <a:pt x="2999014" y="446333"/>
                  <a:pt x="3165021" y="683098"/>
                  <a:pt x="3559628" y="669491"/>
                </a:cubicBezTo>
                <a:cubicBezTo>
                  <a:pt x="3954235" y="655884"/>
                  <a:pt x="5538107" y="370134"/>
                  <a:pt x="5110843" y="34292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41163A0-9371-52CE-AF34-94C970FF8AA5}"/>
              </a:ext>
            </a:extLst>
          </p:cNvPr>
          <p:cNvSpPr/>
          <p:nvPr/>
        </p:nvSpPr>
        <p:spPr>
          <a:xfrm>
            <a:off x="5078185" y="4270375"/>
            <a:ext cx="5183347" cy="545355"/>
          </a:xfrm>
          <a:custGeom>
            <a:avLst/>
            <a:gdLst>
              <a:gd name="connsiteX0" fmla="*/ 0 w 5183347"/>
              <a:gd name="connsiteY0" fmla="*/ 522534 h 670055"/>
              <a:gd name="connsiteX1" fmla="*/ 1322614 w 5183347"/>
              <a:gd name="connsiteY1" fmla="*/ 20 h 670055"/>
              <a:gd name="connsiteX2" fmla="*/ 2024743 w 5183347"/>
              <a:gd name="connsiteY2" fmla="*/ 538862 h 670055"/>
              <a:gd name="connsiteX3" fmla="*/ 2743200 w 5183347"/>
              <a:gd name="connsiteY3" fmla="*/ 424562 h 670055"/>
              <a:gd name="connsiteX4" fmla="*/ 3559628 w 5183347"/>
              <a:gd name="connsiteY4" fmla="*/ 669491 h 670055"/>
              <a:gd name="connsiteX5" fmla="*/ 5110843 w 5183347"/>
              <a:gd name="connsiteY5" fmla="*/ 342920 h 67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3347" h="670055">
                <a:moveTo>
                  <a:pt x="0" y="522534"/>
                </a:moveTo>
                <a:cubicBezTo>
                  <a:pt x="492578" y="259916"/>
                  <a:pt x="985157" y="-2701"/>
                  <a:pt x="1322614" y="20"/>
                </a:cubicBezTo>
                <a:cubicBezTo>
                  <a:pt x="1660071" y="2741"/>
                  <a:pt x="1787979" y="468105"/>
                  <a:pt x="2024743" y="538862"/>
                </a:cubicBezTo>
                <a:cubicBezTo>
                  <a:pt x="2261507" y="609619"/>
                  <a:pt x="2487386" y="402790"/>
                  <a:pt x="2743200" y="424562"/>
                </a:cubicBezTo>
                <a:cubicBezTo>
                  <a:pt x="2999014" y="446333"/>
                  <a:pt x="3165021" y="683098"/>
                  <a:pt x="3559628" y="669491"/>
                </a:cubicBezTo>
                <a:cubicBezTo>
                  <a:pt x="3954235" y="655884"/>
                  <a:pt x="5538107" y="370134"/>
                  <a:pt x="5110843" y="34292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67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lv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prstClr val="black"/>
                    </a:solidFill>
                  </a:rPr>
                  <a:t>Yasmin and James each have a piece of string.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This is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/>
                  <a:t>  </a:t>
                </a:r>
                <a:r>
                  <a:rPr lang="en-GB" sz="2200" dirty="0"/>
                  <a:t>of Yasmin’s string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This is </a:t>
                </a:r>
                <a:r>
                  <a:rPr lang="en-GB" sz="33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/>
                  <a:t>  </a:t>
                </a:r>
                <a:r>
                  <a:rPr lang="en-GB" sz="2200" dirty="0"/>
                  <a:t>of James’s string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Whose piece of string is longer? </a:t>
                </a:r>
                <a:r>
                  <a:rPr lang="en-GB" sz="2200" dirty="0">
                    <a:solidFill>
                      <a:srgbClr val="FF3860"/>
                    </a:solidFill>
                  </a:rPr>
                  <a:t>Yasmin’s piece of string is longer</a:t>
                </a: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7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>
            <a:extLst>
              <a:ext uri="{FF2B5EF4-FFF2-40B4-BE49-F238E27FC236}">
                <a16:creationId xmlns:a16="http://schemas.microsoft.com/office/drawing/2014/main" id="{8357F3A9-D37A-A5D5-6B80-D0C888A4E7F6}"/>
              </a:ext>
            </a:extLst>
          </p:cNvPr>
          <p:cNvSpPr/>
          <p:nvPr/>
        </p:nvSpPr>
        <p:spPr>
          <a:xfrm>
            <a:off x="5078186" y="3053443"/>
            <a:ext cx="5183347" cy="545355"/>
          </a:xfrm>
          <a:custGeom>
            <a:avLst/>
            <a:gdLst>
              <a:gd name="connsiteX0" fmla="*/ 0 w 5183347"/>
              <a:gd name="connsiteY0" fmla="*/ 522534 h 670055"/>
              <a:gd name="connsiteX1" fmla="*/ 1322614 w 5183347"/>
              <a:gd name="connsiteY1" fmla="*/ 20 h 670055"/>
              <a:gd name="connsiteX2" fmla="*/ 2024743 w 5183347"/>
              <a:gd name="connsiteY2" fmla="*/ 538862 h 670055"/>
              <a:gd name="connsiteX3" fmla="*/ 2743200 w 5183347"/>
              <a:gd name="connsiteY3" fmla="*/ 424562 h 670055"/>
              <a:gd name="connsiteX4" fmla="*/ 3559628 w 5183347"/>
              <a:gd name="connsiteY4" fmla="*/ 669491 h 670055"/>
              <a:gd name="connsiteX5" fmla="*/ 5110843 w 5183347"/>
              <a:gd name="connsiteY5" fmla="*/ 342920 h 67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3347" h="670055">
                <a:moveTo>
                  <a:pt x="0" y="522534"/>
                </a:moveTo>
                <a:cubicBezTo>
                  <a:pt x="492578" y="259916"/>
                  <a:pt x="985157" y="-2701"/>
                  <a:pt x="1322614" y="20"/>
                </a:cubicBezTo>
                <a:cubicBezTo>
                  <a:pt x="1660071" y="2741"/>
                  <a:pt x="1787979" y="468105"/>
                  <a:pt x="2024743" y="538862"/>
                </a:cubicBezTo>
                <a:cubicBezTo>
                  <a:pt x="2261507" y="609619"/>
                  <a:pt x="2487386" y="402790"/>
                  <a:pt x="2743200" y="424562"/>
                </a:cubicBezTo>
                <a:cubicBezTo>
                  <a:pt x="2999014" y="446333"/>
                  <a:pt x="3165021" y="683098"/>
                  <a:pt x="3559628" y="669491"/>
                </a:cubicBezTo>
                <a:cubicBezTo>
                  <a:pt x="3954235" y="655884"/>
                  <a:pt x="5538107" y="370134"/>
                  <a:pt x="5110843" y="34292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41163A0-9371-52CE-AF34-94C970FF8AA5}"/>
              </a:ext>
            </a:extLst>
          </p:cNvPr>
          <p:cNvSpPr/>
          <p:nvPr/>
        </p:nvSpPr>
        <p:spPr>
          <a:xfrm>
            <a:off x="5078185" y="4270375"/>
            <a:ext cx="5183347" cy="545355"/>
          </a:xfrm>
          <a:custGeom>
            <a:avLst/>
            <a:gdLst>
              <a:gd name="connsiteX0" fmla="*/ 0 w 5183347"/>
              <a:gd name="connsiteY0" fmla="*/ 522534 h 670055"/>
              <a:gd name="connsiteX1" fmla="*/ 1322614 w 5183347"/>
              <a:gd name="connsiteY1" fmla="*/ 20 h 670055"/>
              <a:gd name="connsiteX2" fmla="*/ 2024743 w 5183347"/>
              <a:gd name="connsiteY2" fmla="*/ 538862 h 670055"/>
              <a:gd name="connsiteX3" fmla="*/ 2743200 w 5183347"/>
              <a:gd name="connsiteY3" fmla="*/ 424562 h 670055"/>
              <a:gd name="connsiteX4" fmla="*/ 3559628 w 5183347"/>
              <a:gd name="connsiteY4" fmla="*/ 669491 h 670055"/>
              <a:gd name="connsiteX5" fmla="*/ 5110843 w 5183347"/>
              <a:gd name="connsiteY5" fmla="*/ 342920 h 67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3347" h="670055">
                <a:moveTo>
                  <a:pt x="0" y="522534"/>
                </a:moveTo>
                <a:cubicBezTo>
                  <a:pt x="492578" y="259916"/>
                  <a:pt x="985157" y="-2701"/>
                  <a:pt x="1322614" y="20"/>
                </a:cubicBezTo>
                <a:cubicBezTo>
                  <a:pt x="1660071" y="2741"/>
                  <a:pt x="1787979" y="468105"/>
                  <a:pt x="2024743" y="538862"/>
                </a:cubicBezTo>
                <a:cubicBezTo>
                  <a:pt x="2261507" y="609619"/>
                  <a:pt x="2487386" y="402790"/>
                  <a:pt x="2743200" y="424562"/>
                </a:cubicBezTo>
                <a:cubicBezTo>
                  <a:pt x="2999014" y="446333"/>
                  <a:pt x="3165021" y="683098"/>
                  <a:pt x="3559628" y="669491"/>
                </a:cubicBezTo>
                <a:cubicBezTo>
                  <a:pt x="3954235" y="655884"/>
                  <a:pt x="5538107" y="370134"/>
                  <a:pt x="5110843" y="34292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604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6:</a:t>
                </a:r>
              </a:p>
              <a:p>
                <a:pPr marL="0" lv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prstClr val="black"/>
                    </a:solidFill>
                  </a:rPr>
                  <a:t>Yasmin and James each have a piece of string.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This is 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/>
                  <a:t>  </a:t>
                </a:r>
                <a:r>
                  <a:rPr lang="en-GB" sz="2200" dirty="0"/>
                  <a:t>of Yasmin’s string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This is </a:t>
                </a:r>
                <a:r>
                  <a:rPr lang="en-GB" sz="39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/>
                  <a:t>  </a:t>
                </a:r>
                <a:r>
                  <a:rPr lang="en-GB" sz="2200" dirty="0"/>
                  <a:t>of James’s string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Whose piece of string is longer?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7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>
            <a:extLst>
              <a:ext uri="{FF2B5EF4-FFF2-40B4-BE49-F238E27FC236}">
                <a16:creationId xmlns:a16="http://schemas.microsoft.com/office/drawing/2014/main" id="{3770C504-35A1-B600-1D56-2267555AAC3D}"/>
              </a:ext>
            </a:extLst>
          </p:cNvPr>
          <p:cNvSpPr/>
          <p:nvPr/>
        </p:nvSpPr>
        <p:spPr>
          <a:xfrm>
            <a:off x="5324599" y="3069593"/>
            <a:ext cx="4294414" cy="473708"/>
          </a:xfrm>
          <a:custGeom>
            <a:avLst/>
            <a:gdLst>
              <a:gd name="connsiteX0" fmla="*/ 0 w 4294414"/>
              <a:gd name="connsiteY0" fmla="*/ 457379 h 473708"/>
              <a:gd name="connsiteX1" fmla="*/ 767442 w 4294414"/>
              <a:gd name="connsiteY1" fmla="*/ 81822 h 473708"/>
              <a:gd name="connsiteX2" fmla="*/ 1126671 w 4294414"/>
              <a:gd name="connsiteY2" fmla="*/ 277765 h 473708"/>
              <a:gd name="connsiteX3" fmla="*/ 1616528 w 4294414"/>
              <a:gd name="connsiteY3" fmla="*/ 310422 h 473708"/>
              <a:gd name="connsiteX4" fmla="*/ 2286000 w 4294414"/>
              <a:gd name="connsiteY4" fmla="*/ 179 h 473708"/>
              <a:gd name="connsiteX5" fmla="*/ 2645228 w 4294414"/>
              <a:gd name="connsiteY5" fmla="*/ 359408 h 473708"/>
              <a:gd name="connsiteX6" fmla="*/ 3510642 w 4294414"/>
              <a:gd name="connsiteY6" fmla="*/ 179794 h 473708"/>
              <a:gd name="connsiteX7" fmla="*/ 3886200 w 4294414"/>
              <a:gd name="connsiteY7" fmla="*/ 163465 h 473708"/>
              <a:gd name="connsiteX8" fmla="*/ 4294414 w 4294414"/>
              <a:gd name="connsiteY8" fmla="*/ 473708 h 4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4414" h="473708">
                <a:moveTo>
                  <a:pt x="0" y="457379"/>
                </a:moveTo>
                <a:cubicBezTo>
                  <a:pt x="289832" y="284568"/>
                  <a:pt x="579664" y="111758"/>
                  <a:pt x="767442" y="81822"/>
                </a:cubicBezTo>
                <a:cubicBezTo>
                  <a:pt x="955220" y="51886"/>
                  <a:pt x="985157" y="239665"/>
                  <a:pt x="1126671" y="277765"/>
                </a:cubicBezTo>
                <a:cubicBezTo>
                  <a:pt x="1268185" y="315865"/>
                  <a:pt x="1423307" y="356686"/>
                  <a:pt x="1616528" y="310422"/>
                </a:cubicBezTo>
                <a:cubicBezTo>
                  <a:pt x="1809750" y="264158"/>
                  <a:pt x="2114550" y="-7985"/>
                  <a:pt x="2286000" y="179"/>
                </a:cubicBezTo>
                <a:cubicBezTo>
                  <a:pt x="2457450" y="8343"/>
                  <a:pt x="2441121" y="329472"/>
                  <a:pt x="2645228" y="359408"/>
                </a:cubicBezTo>
                <a:cubicBezTo>
                  <a:pt x="2849335" y="389344"/>
                  <a:pt x="3303814" y="212451"/>
                  <a:pt x="3510642" y="179794"/>
                </a:cubicBezTo>
                <a:cubicBezTo>
                  <a:pt x="3717470" y="147137"/>
                  <a:pt x="3755571" y="114479"/>
                  <a:pt x="3886200" y="163465"/>
                </a:cubicBezTo>
                <a:cubicBezTo>
                  <a:pt x="4016829" y="212451"/>
                  <a:pt x="4000500" y="375737"/>
                  <a:pt x="4294414" y="473708"/>
                </a:cubicBezTo>
              </a:path>
            </a:pathLst>
          </a:custGeom>
          <a:ln w="28575">
            <a:solidFill>
              <a:srgbClr val="12121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D93DFF-5998-06D7-CBE7-0B6C34C8B66E}"/>
              </a:ext>
            </a:extLst>
          </p:cNvPr>
          <p:cNvSpPr/>
          <p:nvPr/>
        </p:nvSpPr>
        <p:spPr>
          <a:xfrm>
            <a:off x="5324599" y="4313561"/>
            <a:ext cx="4294414" cy="473708"/>
          </a:xfrm>
          <a:custGeom>
            <a:avLst/>
            <a:gdLst>
              <a:gd name="connsiteX0" fmla="*/ 0 w 4294414"/>
              <a:gd name="connsiteY0" fmla="*/ 457379 h 473708"/>
              <a:gd name="connsiteX1" fmla="*/ 767442 w 4294414"/>
              <a:gd name="connsiteY1" fmla="*/ 81822 h 473708"/>
              <a:gd name="connsiteX2" fmla="*/ 1126671 w 4294414"/>
              <a:gd name="connsiteY2" fmla="*/ 277765 h 473708"/>
              <a:gd name="connsiteX3" fmla="*/ 1616528 w 4294414"/>
              <a:gd name="connsiteY3" fmla="*/ 310422 h 473708"/>
              <a:gd name="connsiteX4" fmla="*/ 2286000 w 4294414"/>
              <a:gd name="connsiteY4" fmla="*/ 179 h 473708"/>
              <a:gd name="connsiteX5" fmla="*/ 2645228 w 4294414"/>
              <a:gd name="connsiteY5" fmla="*/ 359408 h 473708"/>
              <a:gd name="connsiteX6" fmla="*/ 3510642 w 4294414"/>
              <a:gd name="connsiteY6" fmla="*/ 179794 h 473708"/>
              <a:gd name="connsiteX7" fmla="*/ 3886200 w 4294414"/>
              <a:gd name="connsiteY7" fmla="*/ 163465 h 473708"/>
              <a:gd name="connsiteX8" fmla="*/ 4294414 w 4294414"/>
              <a:gd name="connsiteY8" fmla="*/ 473708 h 4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4414" h="473708">
                <a:moveTo>
                  <a:pt x="0" y="457379"/>
                </a:moveTo>
                <a:cubicBezTo>
                  <a:pt x="289832" y="284568"/>
                  <a:pt x="579664" y="111758"/>
                  <a:pt x="767442" y="81822"/>
                </a:cubicBezTo>
                <a:cubicBezTo>
                  <a:pt x="955220" y="51886"/>
                  <a:pt x="985157" y="239665"/>
                  <a:pt x="1126671" y="277765"/>
                </a:cubicBezTo>
                <a:cubicBezTo>
                  <a:pt x="1268185" y="315865"/>
                  <a:pt x="1423307" y="356686"/>
                  <a:pt x="1616528" y="310422"/>
                </a:cubicBezTo>
                <a:cubicBezTo>
                  <a:pt x="1809750" y="264158"/>
                  <a:pt x="2114550" y="-7985"/>
                  <a:pt x="2286000" y="179"/>
                </a:cubicBezTo>
                <a:cubicBezTo>
                  <a:pt x="2457450" y="8343"/>
                  <a:pt x="2441121" y="329472"/>
                  <a:pt x="2645228" y="359408"/>
                </a:cubicBezTo>
                <a:cubicBezTo>
                  <a:pt x="2849335" y="389344"/>
                  <a:pt x="3303814" y="212451"/>
                  <a:pt x="3510642" y="179794"/>
                </a:cubicBezTo>
                <a:cubicBezTo>
                  <a:pt x="3717470" y="147137"/>
                  <a:pt x="3755571" y="114479"/>
                  <a:pt x="3886200" y="163465"/>
                </a:cubicBezTo>
                <a:cubicBezTo>
                  <a:pt x="4016829" y="212451"/>
                  <a:pt x="4000500" y="375737"/>
                  <a:pt x="4294414" y="473708"/>
                </a:cubicBezTo>
              </a:path>
            </a:pathLst>
          </a:custGeom>
          <a:ln w="28575">
            <a:solidFill>
              <a:srgbClr val="12121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029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6:</a:t>
                </a:r>
              </a:p>
              <a:p>
                <a:pPr marL="0" lv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prstClr val="black"/>
                    </a:solidFill>
                  </a:rPr>
                  <a:t>Yasmin and James each have a piece of string.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This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/>
                  <a:t>  </a:t>
                </a:r>
                <a:r>
                  <a:rPr lang="en-GB" sz="2200" dirty="0"/>
                  <a:t>of Yasmin’s string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This is </a:t>
                </a:r>
                <a:r>
                  <a:rPr lang="en-GB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/>
                  <a:t>  </a:t>
                </a:r>
                <a:r>
                  <a:rPr lang="en-GB" sz="2200" dirty="0"/>
                  <a:t>of James’s string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Whose piece of string is longer?</a:t>
                </a:r>
                <a:r>
                  <a:rPr lang="en-GB" sz="2200" dirty="0">
                    <a:solidFill>
                      <a:srgbClr val="FF3860"/>
                    </a:solidFill>
                  </a:rPr>
                  <a:t> James’s piece of string is longer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37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>
            <a:extLst>
              <a:ext uri="{FF2B5EF4-FFF2-40B4-BE49-F238E27FC236}">
                <a16:creationId xmlns:a16="http://schemas.microsoft.com/office/drawing/2014/main" id="{3770C504-35A1-B600-1D56-2267555AAC3D}"/>
              </a:ext>
            </a:extLst>
          </p:cNvPr>
          <p:cNvSpPr/>
          <p:nvPr/>
        </p:nvSpPr>
        <p:spPr>
          <a:xfrm>
            <a:off x="5324599" y="3069593"/>
            <a:ext cx="4294414" cy="473708"/>
          </a:xfrm>
          <a:custGeom>
            <a:avLst/>
            <a:gdLst>
              <a:gd name="connsiteX0" fmla="*/ 0 w 4294414"/>
              <a:gd name="connsiteY0" fmla="*/ 457379 h 473708"/>
              <a:gd name="connsiteX1" fmla="*/ 767442 w 4294414"/>
              <a:gd name="connsiteY1" fmla="*/ 81822 h 473708"/>
              <a:gd name="connsiteX2" fmla="*/ 1126671 w 4294414"/>
              <a:gd name="connsiteY2" fmla="*/ 277765 h 473708"/>
              <a:gd name="connsiteX3" fmla="*/ 1616528 w 4294414"/>
              <a:gd name="connsiteY3" fmla="*/ 310422 h 473708"/>
              <a:gd name="connsiteX4" fmla="*/ 2286000 w 4294414"/>
              <a:gd name="connsiteY4" fmla="*/ 179 h 473708"/>
              <a:gd name="connsiteX5" fmla="*/ 2645228 w 4294414"/>
              <a:gd name="connsiteY5" fmla="*/ 359408 h 473708"/>
              <a:gd name="connsiteX6" fmla="*/ 3510642 w 4294414"/>
              <a:gd name="connsiteY6" fmla="*/ 179794 h 473708"/>
              <a:gd name="connsiteX7" fmla="*/ 3886200 w 4294414"/>
              <a:gd name="connsiteY7" fmla="*/ 163465 h 473708"/>
              <a:gd name="connsiteX8" fmla="*/ 4294414 w 4294414"/>
              <a:gd name="connsiteY8" fmla="*/ 473708 h 4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4414" h="473708">
                <a:moveTo>
                  <a:pt x="0" y="457379"/>
                </a:moveTo>
                <a:cubicBezTo>
                  <a:pt x="289832" y="284568"/>
                  <a:pt x="579664" y="111758"/>
                  <a:pt x="767442" y="81822"/>
                </a:cubicBezTo>
                <a:cubicBezTo>
                  <a:pt x="955220" y="51886"/>
                  <a:pt x="985157" y="239665"/>
                  <a:pt x="1126671" y="277765"/>
                </a:cubicBezTo>
                <a:cubicBezTo>
                  <a:pt x="1268185" y="315865"/>
                  <a:pt x="1423307" y="356686"/>
                  <a:pt x="1616528" y="310422"/>
                </a:cubicBezTo>
                <a:cubicBezTo>
                  <a:pt x="1809750" y="264158"/>
                  <a:pt x="2114550" y="-7985"/>
                  <a:pt x="2286000" y="179"/>
                </a:cubicBezTo>
                <a:cubicBezTo>
                  <a:pt x="2457450" y="8343"/>
                  <a:pt x="2441121" y="329472"/>
                  <a:pt x="2645228" y="359408"/>
                </a:cubicBezTo>
                <a:cubicBezTo>
                  <a:pt x="2849335" y="389344"/>
                  <a:pt x="3303814" y="212451"/>
                  <a:pt x="3510642" y="179794"/>
                </a:cubicBezTo>
                <a:cubicBezTo>
                  <a:pt x="3717470" y="147137"/>
                  <a:pt x="3755571" y="114479"/>
                  <a:pt x="3886200" y="163465"/>
                </a:cubicBezTo>
                <a:cubicBezTo>
                  <a:pt x="4016829" y="212451"/>
                  <a:pt x="4000500" y="375737"/>
                  <a:pt x="4294414" y="473708"/>
                </a:cubicBezTo>
              </a:path>
            </a:pathLst>
          </a:custGeom>
          <a:ln w="28575">
            <a:solidFill>
              <a:srgbClr val="12121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D93DFF-5998-06D7-CBE7-0B6C34C8B66E}"/>
              </a:ext>
            </a:extLst>
          </p:cNvPr>
          <p:cNvSpPr/>
          <p:nvPr/>
        </p:nvSpPr>
        <p:spPr>
          <a:xfrm>
            <a:off x="5324599" y="4313561"/>
            <a:ext cx="4294414" cy="473708"/>
          </a:xfrm>
          <a:custGeom>
            <a:avLst/>
            <a:gdLst>
              <a:gd name="connsiteX0" fmla="*/ 0 w 4294414"/>
              <a:gd name="connsiteY0" fmla="*/ 457379 h 473708"/>
              <a:gd name="connsiteX1" fmla="*/ 767442 w 4294414"/>
              <a:gd name="connsiteY1" fmla="*/ 81822 h 473708"/>
              <a:gd name="connsiteX2" fmla="*/ 1126671 w 4294414"/>
              <a:gd name="connsiteY2" fmla="*/ 277765 h 473708"/>
              <a:gd name="connsiteX3" fmla="*/ 1616528 w 4294414"/>
              <a:gd name="connsiteY3" fmla="*/ 310422 h 473708"/>
              <a:gd name="connsiteX4" fmla="*/ 2286000 w 4294414"/>
              <a:gd name="connsiteY4" fmla="*/ 179 h 473708"/>
              <a:gd name="connsiteX5" fmla="*/ 2645228 w 4294414"/>
              <a:gd name="connsiteY5" fmla="*/ 359408 h 473708"/>
              <a:gd name="connsiteX6" fmla="*/ 3510642 w 4294414"/>
              <a:gd name="connsiteY6" fmla="*/ 179794 h 473708"/>
              <a:gd name="connsiteX7" fmla="*/ 3886200 w 4294414"/>
              <a:gd name="connsiteY7" fmla="*/ 163465 h 473708"/>
              <a:gd name="connsiteX8" fmla="*/ 4294414 w 4294414"/>
              <a:gd name="connsiteY8" fmla="*/ 473708 h 4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4414" h="473708">
                <a:moveTo>
                  <a:pt x="0" y="457379"/>
                </a:moveTo>
                <a:cubicBezTo>
                  <a:pt x="289832" y="284568"/>
                  <a:pt x="579664" y="111758"/>
                  <a:pt x="767442" y="81822"/>
                </a:cubicBezTo>
                <a:cubicBezTo>
                  <a:pt x="955220" y="51886"/>
                  <a:pt x="985157" y="239665"/>
                  <a:pt x="1126671" y="277765"/>
                </a:cubicBezTo>
                <a:cubicBezTo>
                  <a:pt x="1268185" y="315865"/>
                  <a:pt x="1423307" y="356686"/>
                  <a:pt x="1616528" y="310422"/>
                </a:cubicBezTo>
                <a:cubicBezTo>
                  <a:pt x="1809750" y="264158"/>
                  <a:pt x="2114550" y="-7985"/>
                  <a:pt x="2286000" y="179"/>
                </a:cubicBezTo>
                <a:cubicBezTo>
                  <a:pt x="2457450" y="8343"/>
                  <a:pt x="2441121" y="329472"/>
                  <a:pt x="2645228" y="359408"/>
                </a:cubicBezTo>
                <a:cubicBezTo>
                  <a:pt x="2849335" y="389344"/>
                  <a:pt x="3303814" y="212451"/>
                  <a:pt x="3510642" y="179794"/>
                </a:cubicBezTo>
                <a:cubicBezTo>
                  <a:pt x="3717470" y="147137"/>
                  <a:pt x="3755571" y="114479"/>
                  <a:pt x="3886200" y="163465"/>
                </a:cubicBezTo>
                <a:cubicBezTo>
                  <a:pt x="4016829" y="212451"/>
                  <a:pt x="4000500" y="375737"/>
                  <a:pt x="4294414" y="473708"/>
                </a:cubicBezTo>
              </a:path>
            </a:pathLst>
          </a:custGeom>
          <a:ln w="28575">
            <a:solidFill>
              <a:srgbClr val="12121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305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22479" y="3000795"/>
            <a:ext cx="3030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1/3 of the shape is shaded.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8ABF2CAF-F9F9-E0D5-C5B5-64B0B9CF4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461" y="2061155"/>
            <a:ext cx="3318154" cy="28837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FA53C8-C7BB-27D3-65DA-B9070CC8AE42}"/>
              </a:ext>
            </a:extLst>
          </p:cNvPr>
          <p:cNvCxnSpPr>
            <a:cxnSpLocks/>
          </p:cNvCxnSpPr>
          <p:nvPr/>
        </p:nvCxnSpPr>
        <p:spPr>
          <a:xfrm flipH="1">
            <a:off x="8026400" y="3429000"/>
            <a:ext cx="1543121" cy="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riangle 15">
            <a:extLst>
              <a:ext uri="{FF2B5EF4-FFF2-40B4-BE49-F238E27FC236}">
                <a16:creationId xmlns:a16="http://schemas.microsoft.com/office/drawing/2014/main" id="{462DC973-1C5B-9BFC-90AE-B632BCF4EA47}"/>
              </a:ext>
            </a:extLst>
          </p:cNvPr>
          <p:cNvSpPr/>
          <p:nvPr/>
        </p:nvSpPr>
        <p:spPr>
          <a:xfrm>
            <a:off x="8073009" y="2110204"/>
            <a:ext cx="1469057" cy="1279007"/>
          </a:xfrm>
          <a:prstGeom prst="triangle">
            <a:avLst/>
          </a:prstGeom>
          <a:solidFill>
            <a:schemeClr val="bg1"/>
          </a:solidFill>
          <a:ln w="41275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933EE4E-D130-DDCA-1135-B1855EDC62B1}"/>
              </a:ext>
            </a:extLst>
          </p:cNvPr>
          <p:cNvSpPr/>
          <p:nvPr/>
        </p:nvSpPr>
        <p:spPr>
          <a:xfrm>
            <a:off x="7227068" y="3531280"/>
            <a:ext cx="1543121" cy="1360857"/>
          </a:xfrm>
          <a:prstGeom prst="triangle">
            <a:avLst>
              <a:gd name="adj" fmla="val 52116"/>
            </a:avLst>
          </a:prstGeom>
          <a:solidFill>
            <a:schemeClr val="bg1"/>
          </a:solidFill>
          <a:ln w="19050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E60B0014-E037-7454-D7F3-B5447521C96C}"/>
              </a:ext>
            </a:extLst>
          </p:cNvPr>
          <p:cNvSpPr/>
          <p:nvPr/>
        </p:nvSpPr>
        <p:spPr>
          <a:xfrm>
            <a:off x="8844886" y="3466722"/>
            <a:ext cx="1543121" cy="1425392"/>
          </a:xfrm>
          <a:prstGeom prst="triangle">
            <a:avLst>
              <a:gd name="adj" fmla="val 48846"/>
            </a:avLst>
          </a:prstGeom>
          <a:solidFill>
            <a:schemeClr val="bg1"/>
          </a:solidFill>
          <a:ln w="19050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A19C70-FDFE-D516-D98D-4A0CF8A9224C}"/>
              </a:ext>
            </a:extLst>
          </p:cNvPr>
          <p:cNvCxnSpPr>
            <a:cxnSpLocks/>
            <a:endCxn id="5" idx="2"/>
          </p:cNvCxnSpPr>
          <p:nvPr/>
        </p:nvCxnSpPr>
        <p:spPr>
          <a:xfrm flipH="1">
            <a:off x="8807538" y="3429000"/>
            <a:ext cx="761983" cy="151587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EF22E-73D8-6EDF-5D8A-81746926B44A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8026400" y="3429000"/>
            <a:ext cx="781138" cy="151587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1802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Can you label the numerator and denominator of this fraction?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301C81-54CD-B92A-1AD7-D09EF8C78BFF}"/>
              </a:ext>
            </a:extLst>
          </p:cNvPr>
          <p:cNvSpPr txBox="1"/>
          <p:nvPr/>
        </p:nvSpPr>
        <p:spPr>
          <a:xfrm>
            <a:off x="5228606" y="3178583"/>
            <a:ext cx="8717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>
                <a:latin typeface="OpenDyslexicAlta" pitchFamily="2" charset="77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28B81-5B7F-D508-D6E9-9F02C1EDF48B}"/>
              </a:ext>
            </a:extLst>
          </p:cNvPr>
          <p:cNvSpPr txBox="1"/>
          <p:nvPr/>
        </p:nvSpPr>
        <p:spPr>
          <a:xfrm>
            <a:off x="5178086" y="4809799"/>
            <a:ext cx="1936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>
                <a:latin typeface="OpenDyslexicAlta" pitchFamily="2" charset="77"/>
              </a:rPr>
              <a:t>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03BD18-09C7-494B-2C46-3FEC666414FC}"/>
              </a:ext>
            </a:extLst>
          </p:cNvPr>
          <p:cNvCxnSpPr>
            <a:cxnSpLocks/>
          </p:cNvCxnSpPr>
          <p:nvPr/>
        </p:nvCxnSpPr>
        <p:spPr>
          <a:xfrm>
            <a:off x="4443103" y="4692234"/>
            <a:ext cx="267113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4DDF3EDE-337A-5C83-631B-D9DB043FAC08}"/>
                  </a:ext>
                </a:extLst>
              </p:cNvPr>
              <p:cNvSpPr/>
              <p:nvPr/>
            </p:nvSpPr>
            <p:spPr>
              <a:xfrm>
                <a:off x="8530045" y="4444455"/>
                <a:ext cx="227914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anose="02000503000000000000" pitchFamily="2" charset="77"/>
                  </a:rPr>
                  <a:t>numerator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dirty="0">
                  <a:solidFill>
                    <a:srgbClr val="FF3860"/>
                  </a:solidFill>
                  <a:latin typeface="Muli" panose="02000503000000000000" pitchFamily="2" charset="77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4DDF3EDE-337A-5C83-631B-D9DB043FA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045" y="4444455"/>
                <a:ext cx="2279142" cy="72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E905E2CB-76B4-A7CA-9888-41DD1F4C2B5A}"/>
                  </a:ext>
                </a:extLst>
              </p:cNvPr>
              <p:cNvSpPr/>
              <p:nvPr/>
            </p:nvSpPr>
            <p:spPr>
              <a:xfrm>
                <a:off x="1164772" y="4444455"/>
                <a:ext cx="227914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  <a:latin typeface="Muli" panose="02000503000000000000" pitchFamily="2" charset="77"/>
                  </a:rPr>
                  <a:t>denominator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dirty="0">
                  <a:solidFill>
                    <a:srgbClr val="FF3860"/>
                  </a:solidFill>
                  <a:latin typeface="Muli" panose="02000503000000000000" pitchFamily="2" charset="77"/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E905E2CB-76B4-A7CA-9888-41DD1F4C2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772" y="4444455"/>
                <a:ext cx="2279142" cy="720000"/>
              </a:xfrm>
              <a:prstGeom prst="roundRect">
                <a:avLst/>
              </a:prstGeom>
              <a:blipFill>
                <a:blip r:embed="rId4"/>
                <a:stretch>
                  <a:fillRect l="-2747" r="-5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9A521F-448D-CA40-C47C-45FF9EE768BC}"/>
              </a:ext>
            </a:extLst>
          </p:cNvPr>
          <p:cNvCxnSpPr>
            <a:stCxn id="29" idx="3"/>
          </p:cNvCxnSpPr>
          <p:nvPr/>
        </p:nvCxnSpPr>
        <p:spPr>
          <a:xfrm>
            <a:off x="3443914" y="4804455"/>
            <a:ext cx="1734172" cy="681945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C0E6C8-5DC4-0C28-7910-48A72CE72BCC}"/>
              </a:ext>
            </a:extLst>
          </p:cNvPr>
          <p:cNvCxnSpPr>
            <a:cxnSpLocks/>
          </p:cNvCxnSpPr>
          <p:nvPr/>
        </p:nvCxnSpPr>
        <p:spPr>
          <a:xfrm flipH="1" flipV="1">
            <a:off x="6448113" y="3866606"/>
            <a:ext cx="2081932" cy="937848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834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No. ¼ of the shape is shaded as there are 4 equal parts and one of those parts is shaded.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22479" y="3000795"/>
            <a:ext cx="3030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1/3 of the shape is shaded.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8ABF2CAF-F9F9-E0D5-C5B5-64B0B9CF4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461" y="2061155"/>
            <a:ext cx="3318154" cy="28837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FA53C8-C7BB-27D3-65DA-B9070CC8AE42}"/>
              </a:ext>
            </a:extLst>
          </p:cNvPr>
          <p:cNvCxnSpPr>
            <a:cxnSpLocks/>
          </p:cNvCxnSpPr>
          <p:nvPr/>
        </p:nvCxnSpPr>
        <p:spPr>
          <a:xfrm flipH="1">
            <a:off x="8026400" y="3429000"/>
            <a:ext cx="1543121" cy="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riangle 15">
            <a:extLst>
              <a:ext uri="{FF2B5EF4-FFF2-40B4-BE49-F238E27FC236}">
                <a16:creationId xmlns:a16="http://schemas.microsoft.com/office/drawing/2014/main" id="{462DC973-1C5B-9BFC-90AE-B632BCF4EA47}"/>
              </a:ext>
            </a:extLst>
          </p:cNvPr>
          <p:cNvSpPr/>
          <p:nvPr/>
        </p:nvSpPr>
        <p:spPr>
          <a:xfrm>
            <a:off x="8073009" y="2110204"/>
            <a:ext cx="1469057" cy="1279007"/>
          </a:xfrm>
          <a:prstGeom prst="triangle">
            <a:avLst/>
          </a:prstGeom>
          <a:solidFill>
            <a:schemeClr val="bg1"/>
          </a:solidFill>
          <a:ln w="41275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933EE4E-D130-DDCA-1135-B1855EDC62B1}"/>
              </a:ext>
            </a:extLst>
          </p:cNvPr>
          <p:cNvSpPr/>
          <p:nvPr/>
        </p:nvSpPr>
        <p:spPr>
          <a:xfrm>
            <a:off x="7227068" y="3531280"/>
            <a:ext cx="1543121" cy="1360857"/>
          </a:xfrm>
          <a:prstGeom prst="triangle">
            <a:avLst>
              <a:gd name="adj" fmla="val 52116"/>
            </a:avLst>
          </a:prstGeom>
          <a:solidFill>
            <a:schemeClr val="bg1"/>
          </a:solidFill>
          <a:ln w="19050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E60B0014-E037-7454-D7F3-B5447521C96C}"/>
              </a:ext>
            </a:extLst>
          </p:cNvPr>
          <p:cNvSpPr/>
          <p:nvPr/>
        </p:nvSpPr>
        <p:spPr>
          <a:xfrm>
            <a:off x="8844886" y="3466722"/>
            <a:ext cx="1543121" cy="1425392"/>
          </a:xfrm>
          <a:prstGeom prst="triangle">
            <a:avLst>
              <a:gd name="adj" fmla="val 48846"/>
            </a:avLst>
          </a:prstGeom>
          <a:solidFill>
            <a:schemeClr val="bg1"/>
          </a:solidFill>
          <a:ln w="19050">
            <a:solidFill>
              <a:srgbClr val="12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A19C70-FDFE-D516-D98D-4A0CF8A9224C}"/>
              </a:ext>
            </a:extLst>
          </p:cNvPr>
          <p:cNvCxnSpPr>
            <a:cxnSpLocks/>
            <a:endCxn id="5" idx="2"/>
          </p:cNvCxnSpPr>
          <p:nvPr/>
        </p:nvCxnSpPr>
        <p:spPr>
          <a:xfrm flipH="1">
            <a:off x="8807538" y="3429000"/>
            <a:ext cx="761983" cy="151587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EF22E-73D8-6EDF-5D8A-81746926B44A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8026400" y="3429000"/>
            <a:ext cx="781138" cy="151587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691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pictorial representations to understand the denominator of unit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pictorial representations to understand the denominator of unit fractions</a:t>
            </a:r>
          </a:p>
        </p:txBody>
      </p:sp>
    </p:spTree>
    <p:extLst>
      <p:ext uri="{BB962C8B-B14F-4D97-AF65-F5344CB8AC3E}">
        <p14:creationId xmlns:p14="http://schemas.microsoft.com/office/powerpoint/2010/main" val="267361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To </a:t>
            </a:r>
            <a:r>
              <a:rPr lang="en-GB" sz="2600" b="0" i="0" dirty="0">
                <a:effectLst/>
              </a:rPr>
              <a:t>be able to understand the denominator of unit fractions </a:t>
            </a:r>
            <a:endParaRPr lang="en-GB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Circle the shapes which are split into equal parts.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53F7EE-D790-D219-F0C3-EEDA2C5851FF}"/>
              </a:ext>
            </a:extLst>
          </p:cNvPr>
          <p:cNvSpPr/>
          <p:nvPr/>
        </p:nvSpPr>
        <p:spPr>
          <a:xfrm>
            <a:off x="1243148" y="3317967"/>
            <a:ext cx="2871651" cy="679268"/>
          </a:xfrm>
          <a:prstGeom prst="rect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DA3F0115-5A9B-0EAF-6A8A-DF5C681D8F85}"/>
              </a:ext>
            </a:extLst>
          </p:cNvPr>
          <p:cNvSpPr/>
          <p:nvPr/>
        </p:nvSpPr>
        <p:spPr>
          <a:xfrm>
            <a:off x="5116286" y="3115491"/>
            <a:ext cx="1959428" cy="1482634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E8CAA34-614B-2BB1-C6D4-73D03FE68C79}"/>
              </a:ext>
            </a:extLst>
          </p:cNvPr>
          <p:cNvSpPr/>
          <p:nvPr/>
        </p:nvSpPr>
        <p:spPr>
          <a:xfrm>
            <a:off x="8392885" y="2916283"/>
            <a:ext cx="2090057" cy="1881050"/>
          </a:xfrm>
          <a:prstGeom prst="hexagon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148C72-8209-234F-FF4F-FB1F0F939C2A}"/>
              </a:ext>
            </a:extLst>
          </p:cNvPr>
          <p:cNvSpPr/>
          <p:nvPr/>
        </p:nvSpPr>
        <p:spPr>
          <a:xfrm>
            <a:off x="2678973" y="4598125"/>
            <a:ext cx="1789611" cy="181247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B8DCB1-7687-F3A4-A4C1-CEA526803498}"/>
              </a:ext>
            </a:extLst>
          </p:cNvPr>
          <p:cNvSpPr/>
          <p:nvPr/>
        </p:nvSpPr>
        <p:spPr>
          <a:xfrm>
            <a:off x="6609806" y="5159829"/>
            <a:ext cx="1267097" cy="12507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FFFDE9-B94A-7D4E-824A-DB7EBE7BBA95}"/>
              </a:ext>
            </a:extLst>
          </p:cNvPr>
          <p:cNvCxnSpPr>
            <a:stCxn id="14" idx="1"/>
            <a:endCxn id="14" idx="3"/>
          </p:cNvCxnSpPr>
          <p:nvPr/>
        </p:nvCxnSpPr>
        <p:spPr>
          <a:xfrm>
            <a:off x="2941055" y="4863556"/>
            <a:ext cx="0" cy="12816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A5BC2D-2782-6DD3-0C3D-4B1E2E8614DB}"/>
              </a:ext>
            </a:extLst>
          </p:cNvPr>
          <p:cNvCxnSpPr>
            <a:cxnSpLocks/>
          </p:cNvCxnSpPr>
          <p:nvPr/>
        </p:nvCxnSpPr>
        <p:spPr>
          <a:xfrm>
            <a:off x="3211021" y="4676321"/>
            <a:ext cx="0" cy="16330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A78B92-EF0E-7456-88A6-870651DB698A}"/>
              </a:ext>
            </a:extLst>
          </p:cNvPr>
          <p:cNvCxnSpPr>
            <a:cxnSpLocks/>
          </p:cNvCxnSpPr>
          <p:nvPr/>
        </p:nvCxnSpPr>
        <p:spPr>
          <a:xfrm>
            <a:off x="3926475" y="4676320"/>
            <a:ext cx="0" cy="16330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FBEA45-09C1-8A70-6F7A-6A03E623B86F}"/>
              </a:ext>
            </a:extLst>
          </p:cNvPr>
          <p:cNvCxnSpPr>
            <a:cxnSpLocks/>
          </p:cNvCxnSpPr>
          <p:nvPr/>
        </p:nvCxnSpPr>
        <p:spPr>
          <a:xfrm flipH="1">
            <a:off x="6082937" y="3102428"/>
            <a:ext cx="13063" cy="14826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4001A0-8D1B-720E-1169-FCF92FD62C6E}"/>
              </a:ext>
            </a:extLst>
          </p:cNvPr>
          <p:cNvCxnSpPr>
            <a:cxnSpLocks/>
          </p:cNvCxnSpPr>
          <p:nvPr/>
        </p:nvCxnSpPr>
        <p:spPr>
          <a:xfrm>
            <a:off x="6609806" y="5159829"/>
            <a:ext cx="1267097" cy="1250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F588DC-E993-7A2E-19BF-29C416C9DE24}"/>
              </a:ext>
            </a:extLst>
          </p:cNvPr>
          <p:cNvCxnSpPr>
            <a:cxnSpLocks/>
          </p:cNvCxnSpPr>
          <p:nvPr/>
        </p:nvCxnSpPr>
        <p:spPr>
          <a:xfrm flipV="1">
            <a:off x="6609806" y="5159829"/>
            <a:ext cx="1267097" cy="1250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154A41B-4930-013A-33C1-CA7D77CA0C9B}"/>
              </a:ext>
            </a:extLst>
          </p:cNvPr>
          <p:cNvCxnSpPr>
            <a:cxnSpLocks/>
          </p:cNvCxnSpPr>
          <p:nvPr/>
        </p:nvCxnSpPr>
        <p:spPr>
          <a:xfrm>
            <a:off x="8874034" y="2916283"/>
            <a:ext cx="0" cy="18810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7CA45B8-1BB3-5D3E-FF8A-DD2D82BB84FE}"/>
              </a:ext>
            </a:extLst>
          </p:cNvPr>
          <p:cNvCxnSpPr>
            <a:cxnSpLocks/>
          </p:cNvCxnSpPr>
          <p:nvPr/>
        </p:nvCxnSpPr>
        <p:spPr>
          <a:xfrm>
            <a:off x="10006148" y="2916283"/>
            <a:ext cx="0" cy="18810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A890CB6-3B3E-775E-37EC-D8EC789A2187}"/>
              </a:ext>
            </a:extLst>
          </p:cNvPr>
          <p:cNvCxnSpPr>
            <a:cxnSpLocks/>
            <a:stCxn id="13" idx="3"/>
            <a:endCxn id="13" idx="0"/>
          </p:cNvCxnSpPr>
          <p:nvPr/>
        </p:nvCxnSpPr>
        <p:spPr>
          <a:xfrm>
            <a:off x="8392885" y="3856808"/>
            <a:ext cx="209005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9C43689-21E0-EF63-D3FE-CB0530FC0336}"/>
              </a:ext>
            </a:extLst>
          </p:cNvPr>
          <p:cNvCxnSpPr>
            <a:cxnSpLocks/>
          </p:cNvCxnSpPr>
          <p:nvPr/>
        </p:nvCxnSpPr>
        <p:spPr>
          <a:xfrm>
            <a:off x="2630811" y="3314699"/>
            <a:ext cx="0" cy="682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A057B47-9664-9DD4-5AB0-11DDF240E52B}"/>
              </a:ext>
            </a:extLst>
          </p:cNvPr>
          <p:cNvCxnSpPr>
            <a:cxnSpLocks/>
          </p:cNvCxnSpPr>
          <p:nvPr/>
        </p:nvCxnSpPr>
        <p:spPr>
          <a:xfrm>
            <a:off x="3371040" y="3314699"/>
            <a:ext cx="0" cy="682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EE4841F-2957-0D53-EF51-AA10B197FAAC}"/>
              </a:ext>
            </a:extLst>
          </p:cNvPr>
          <p:cNvCxnSpPr>
            <a:cxnSpLocks/>
          </p:cNvCxnSpPr>
          <p:nvPr/>
        </p:nvCxnSpPr>
        <p:spPr>
          <a:xfrm>
            <a:off x="1929771" y="3314699"/>
            <a:ext cx="0" cy="682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05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Circle the shapes which are split into equal parts.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53F7EE-D790-D219-F0C3-EEDA2C5851FF}"/>
              </a:ext>
            </a:extLst>
          </p:cNvPr>
          <p:cNvSpPr/>
          <p:nvPr/>
        </p:nvSpPr>
        <p:spPr>
          <a:xfrm>
            <a:off x="1243148" y="3317967"/>
            <a:ext cx="2871651" cy="679268"/>
          </a:xfrm>
          <a:prstGeom prst="rect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DA3F0115-5A9B-0EAF-6A8A-DF5C681D8F85}"/>
              </a:ext>
            </a:extLst>
          </p:cNvPr>
          <p:cNvSpPr/>
          <p:nvPr/>
        </p:nvSpPr>
        <p:spPr>
          <a:xfrm>
            <a:off x="5116286" y="3115491"/>
            <a:ext cx="1959428" cy="1482634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E8CAA34-614B-2BB1-C6D4-73D03FE68C79}"/>
              </a:ext>
            </a:extLst>
          </p:cNvPr>
          <p:cNvSpPr/>
          <p:nvPr/>
        </p:nvSpPr>
        <p:spPr>
          <a:xfrm>
            <a:off x="8392885" y="2916283"/>
            <a:ext cx="2090057" cy="1881050"/>
          </a:xfrm>
          <a:prstGeom prst="hexagon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148C72-8209-234F-FF4F-FB1F0F939C2A}"/>
              </a:ext>
            </a:extLst>
          </p:cNvPr>
          <p:cNvSpPr/>
          <p:nvPr/>
        </p:nvSpPr>
        <p:spPr>
          <a:xfrm>
            <a:off x="2678973" y="4598125"/>
            <a:ext cx="1789611" cy="181247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B8DCB1-7687-F3A4-A4C1-CEA526803498}"/>
              </a:ext>
            </a:extLst>
          </p:cNvPr>
          <p:cNvSpPr/>
          <p:nvPr/>
        </p:nvSpPr>
        <p:spPr>
          <a:xfrm>
            <a:off x="6609806" y="5159829"/>
            <a:ext cx="1267097" cy="12507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FFFDE9-B94A-7D4E-824A-DB7EBE7BBA95}"/>
              </a:ext>
            </a:extLst>
          </p:cNvPr>
          <p:cNvCxnSpPr>
            <a:stCxn id="14" idx="1"/>
            <a:endCxn id="14" idx="3"/>
          </p:cNvCxnSpPr>
          <p:nvPr/>
        </p:nvCxnSpPr>
        <p:spPr>
          <a:xfrm>
            <a:off x="2941055" y="4863556"/>
            <a:ext cx="0" cy="12816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A5BC2D-2782-6DD3-0C3D-4B1E2E8614DB}"/>
              </a:ext>
            </a:extLst>
          </p:cNvPr>
          <p:cNvCxnSpPr>
            <a:cxnSpLocks/>
          </p:cNvCxnSpPr>
          <p:nvPr/>
        </p:nvCxnSpPr>
        <p:spPr>
          <a:xfrm>
            <a:off x="3211021" y="4676321"/>
            <a:ext cx="0" cy="16330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A78B92-EF0E-7456-88A6-870651DB698A}"/>
              </a:ext>
            </a:extLst>
          </p:cNvPr>
          <p:cNvCxnSpPr>
            <a:cxnSpLocks/>
          </p:cNvCxnSpPr>
          <p:nvPr/>
        </p:nvCxnSpPr>
        <p:spPr>
          <a:xfrm>
            <a:off x="3926475" y="4676320"/>
            <a:ext cx="0" cy="16330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FBEA45-09C1-8A70-6F7A-6A03E623B86F}"/>
              </a:ext>
            </a:extLst>
          </p:cNvPr>
          <p:cNvCxnSpPr>
            <a:cxnSpLocks/>
          </p:cNvCxnSpPr>
          <p:nvPr/>
        </p:nvCxnSpPr>
        <p:spPr>
          <a:xfrm flipH="1">
            <a:off x="6082937" y="3102428"/>
            <a:ext cx="13063" cy="14826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4001A0-8D1B-720E-1169-FCF92FD62C6E}"/>
              </a:ext>
            </a:extLst>
          </p:cNvPr>
          <p:cNvCxnSpPr>
            <a:cxnSpLocks/>
          </p:cNvCxnSpPr>
          <p:nvPr/>
        </p:nvCxnSpPr>
        <p:spPr>
          <a:xfrm>
            <a:off x="6609806" y="5159829"/>
            <a:ext cx="1267097" cy="1250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F588DC-E993-7A2E-19BF-29C416C9DE24}"/>
              </a:ext>
            </a:extLst>
          </p:cNvPr>
          <p:cNvCxnSpPr>
            <a:cxnSpLocks/>
          </p:cNvCxnSpPr>
          <p:nvPr/>
        </p:nvCxnSpPr>
        <p:spPr>
          <a:xfrm flipV="1">
            <a:off x="6609806" y="5159829"/>
            <a:ext cx="1267097" cy="1250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154A41B-4930-013A-33C1-CA7D77CA0C9B}"/>
              </a:ext>
            </a:extLst>
          </p:cNvPr>
          <p:cNvCxnSpPr>
            <a:cxnSpLocks/>
          </p:cNvCxnSpPr>
          <p:nvPr/>
        </p:nvCxnSpPr>
        <p:spPr>
          <a:xfrm>
            <a:off x="8874034" y="2916283"/>
            <a:ext cx="0" cy="18810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7CA45B8-1BB3-5D3E-FF8A-DD2D82BB84FE}"/>
              </a:ext>
            </a:extLst>
          </p:cNvPr>
          <p:cNvCxnSpPr>
            <a:cxnSpLocks/>
          </p:cNvCxnSpPr>
          <p:nvPr/>
        </p:nvCxnSpPr>
        <p:spPr>
          <a:xfrm>
            <a:off x="10006148" y="2916283"/>
            <a:ext cx="0" cy="18810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A890CB6-3B3E-775E-37EC-D8EC789A2187}"/>
              </a:ext>
            </a:extLst>
          </p:cNvPr>
          <p:cNvCxnSpPr>
            <a:cxnSpLocks/>
            <a:stCxn id="13" idx="3"/>
            <a:endCxn id="13" idx="0"/>
          </p:cNvCxnSpPr>
          <p:nvPr/>
        </p:nvCxnSpPr>
        <p:spPr>
          <a:xfrm>
            <a:off x="8392885" y="3856808"/>
            <a:ext cx="209005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9C43689-21E0-EF63-D3FE-CB0530FC0336}"/>
              </a:ext>
            </a:extLst>
          </p:cNvPr>
          <p:cNvCxnSpPr>
            <a:cxnSpLocks/>
          </p:cNvCxnSpPr>
          <p:nvPr/>
        </p:nvCxnSpPr>
        <p:spPr>
          <a:xfrm>
            <a:off x="2630811" y="3314699"/>
            <a:ext cx="0" cy="682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A057B47-9664-9DD4-5AB0-11DDF240E52B}"/>
              </a:ext>
            </a:extLst>
          </p:cNvPr>
          <p:cNvCxnSpPr>
            <a:cxnSpLocks/>
          </p:cNvCxnSpPr>
          <p:nvPr/>
        </p:nvCxnSpPr>
        <p:spPr>
          <a:xfrm>
            <a:off x="3371040" y="3314699"/>
            <a:ext cx="0" cy="682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EE4841F-2957-0D53-EF51-AA10B197FAAC}"/>
              </a:ext>
            </a:extLst>
          </p:cNvPr>
          <p:cNvCxnSpPr>
            <a:cxnSpLocks/>
          </p:cNvCxnSpPr>
          <p:nvPr/>
        </p:nvCxnSpPr>
        <p:spPr>
          <a:xfrm>
            <a:off x="1929771" y="3314699"/>
            <a:ext cx="0" cy="682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C2BB640D-319A-D84F-4DD9-58662925CF29}"/>
              </a:ext>
            </a:extLst>
          </p:cNvPr>
          <p:cNvSpPr/>
          <p:nvPr/>
        </p:nvSpPr>
        <p:spPr>
          <a:xfrm>
            <a:off x="705394" y="2985179"/>
            <a:ext cx="4023360" cy="1325563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1063FA-23F5-17D3-CFCD-1A20063B56BF}"/>
              </a:ext>
            </a:extLst>
          </p:cNvPr>
          <p:cNvSpPr/>
          <p:nvPr/>
        </p:nvSpPr>
        <p:spPr>
          <a:xfrm>
            <a:off x="4865914" y="3066504"/>
            <a:ext cx="2460172" cy="1812473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C0AA96-9C9E-A67F-8BC7-F1F67889CC71}"/>
              </a:ext>
            </a:extLst>
          </p:cNvPr>
          <p:cNvSpPr/>
          <p:nvPr/>
        </p:nvSpPr>
        <p:spPr>
          <a:xfrm>
            <a:off x="6089468" y="4878977"/>
            <a:ext cx="2314567" cy="1812473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9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Circle the shapes which are split into equal parts. </a:t>
            </a:r>
            <a:r>
              <a:rPr lang="en-GB" sz="2200" dirty="0">
                <a:solidFill>
                  <a:srgbClr val="FF3860"/>
                </a:solidFill>
              </a:rPr>
              <a:t>The other shapes do not have equal parts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53F7EE-D790-D219-F0C3-EEDA2C5851FF}"/>
              </a:ext>
            </a:extLst>
          </p:cNvPr>
          <p:cNvSpPr/>
          <p:nvPr/>
        </p:nvSpPr>
        <p:spPr>
          <a:xfrm>
            <a:off x="1243148" y="3317967"/>
            <a:ext cx="2871651" cy="679268"/>
          </a:xfrm>
          <a:prstGeom prst="rect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DA3F0115-5A9B-0EAF-6A8A-DF5C681D8F85}"/>
              </a:ext>
            </a:extLst>
          </p:cNvPr>
          <p:cNvSpPr/>
          <p:nvPr/>
        </p:nvSpPr>
        <p:spPr>
          <a:xfrm>
            <a:off x="5116286" y="3115491"/>
            <a:ext cx="1959428" cy="1482634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E8CAA34-614B-2BB1-C6D4-73D03FE68C79}"/>
              </a:ext>
            </a:extLst>
          </p:cNvPr>
          <p:cNvSpPr/>
          <p:nvPr/>
        </p:nvSpPr>
        <p:spPr>
          <a:xfrm>
            <a:off x="8392885" y="2916283"/>
            <a:ext cx="2090057" cy="1881050"/>
          </a:xfrm>
          <a:prstGeom prst="hexagon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148C72-8209-234F-FF4F-FB1F0F939C2A}"/>
              </a:ext>
            </a:extLst>
          </p:cNvPr>
          <p:cNvSpPr/>
          <p:nvPr/>
        </p:nvSpPr>
        <p:spPr>
          <a:xfrm>
            <a:off x="2678973" y="4598125"/>
            <a:ext cx="1789611" cy="181247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B8DCB1-7687-F3A4-A4C1-CEA526803498}"/>
              </a:ext>
            </a:extLst>
          </p:cNvPr>
          <p:cNvSpPr/>
          <p:nvPr/>
        </p:nvSpPr>
        <p:spPr>
          <a:xfrm>
            <a:off x="6609806" y="5159829"/>
            <a:ext cx="1267097" cy="12507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FFFDE9-B94A-7D4E-824A-DB7EBE7BBA95}"/>
              </a:ext>
            </a:extLst>
          </p:cNvPr>
          <p:cNvCxnSpPr>
            <a:stCxn id="14" idx="1"/>
            <a:endCxn id="14" idx="3"/>
          </p:cNvCxnSpPr>
          <p:nvPr/>
        </p:nvCxnSpPr>
        <p:spPr>
          <a:xfrm>
            <a:off x="2941055" y="4863556"/>
            <a:ext cx="0" cy="12816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A5BC2D-2782-6DD3-0C3D-4B1E2E8614DB}"/>
              </a:ext>
            </a:extLst>
          </p:cNvPr>
          <p:cNvCxnSpPr>
            <a:cxnSpLocks/>
          </p:cNvCxnSpPr>
          <p:nvPr/>
        </p:nvCxnSpPr>
        <p:spPr>
          <a:xfrm>
            <a:off x="3211021" y="4676321"/>
            <a:ext cx="0" cy="16330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A78B92-EF0E-7456-88A6-870651DB698A}"/>
              </a:ext>
            </a:extLst>
          </p:cNvPr>
          <p:cNvCxnSpPr>
            <a:cxnSpLocks/>
          </p:cNvCxnSpPr>
          <p:nvPr/>
        </p:nvCxnSpPr>
        <p:spPr>
          <a:xfrm>
            <a:off x="3926475" y="4676320"/>
            <a:ext cx="0" cy="16330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FBEA45-09C1-8A70-6F7A-6A03E623B86F}"/>
              </a:ext>
            </a:extLst>
          </p:cNvPr>
          <p:cNvCxnSpPr>
            <a:cxnSpLocks/>
          </p:cNvCxnSpPr>
          <p:nvPr/>
        </p:nvCxnSpPr>
        <p:spPr>
          <a:xfrm flipH="1">
            <a:off x="6082937" y="3102428"/>
            <a:ext cx="13063" cy="14826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4001A0-8D1B-720E-1169-FCF92FD62C6E}"/>
              </a:ext>
            </a:extLst>
          </p:cNvPr>
          <p:cNvCxnSpPr>
            <a:cxnSpLocks/>
          </p:cNvCxnSpPr>
          <p:nvPr/>
        </p:nvCxnSpPr>
        <p:spPr>
          <a:xfrm>
            <a:off x="6609806" y="5159829"/>
            <a:ext cx="1267097" cy="1250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F588DC-E993-7A2E-19BF-29C416C9DE24}"/>
              </a:ext>
            </a:extLst>
          </p:cNvPr>
          <p:cNvCxnSpPr>
            <a:cxnSpLocks/>
          </p:cNvCxnSpPr>
          <p:nvPr/>
        </p:nvCxnSpPr>
        <p:spPr>
          <a:xfrm flipV="1">
            <a:off x="6609806" y="5159829"/>
            <a:ext cx="1267097" cy="1250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154A41B-4930-013A-33C1-CA7D77CA0C9B}"/>
              </a:ext>
            </a:extLst>
          </p:cNvPr>
          <p:cNvCxnSpPr>
            <a:cxnSpLocks/>
          </p:cNvCxnSpPr>
          <p:nvPr/>
        </p:nvCxnSpPr>
        <p:spPr>
          <a:xfrm>
            <a:off x="8874034" y="2916283"/>
            <a:ext cx="0" cy="18810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7CA45B8-1BB3-5D3E-FF8A-DD2D82BB84FE}"/>
              </a:ext>
            </a:extLst>
          </p:cNvPr>
          <p:cNvCxnSpPr>
            <a:cxnSpLocks/>
          </p:cNvCxnSpPr>
          <p:nvPr/>
        </p:nvCxnSpPr>
        <p:spPr>
          <a:xfrm>
            <a:off x="10006148" y="2916283"/>
            <a:ext cx="0" cy="18810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A890CB6-3B3E-775E-37EC-D8EC789A2187}"/>
              </a:ext>
            </a:extLst>
          </p:cNvPr>
          <p:cNvCxnSpPr>
            <a:cxnSpLocks/>
            <a:stCxn id="13" idx="3"/>
            <a:endCxn id="13" idx="0"/>
          </p:cNvCxnSpPr>
          <p:nvPr/>
        </p:nvCxnSpPr>
        <p:spPr>
          <a:xfrm>
            <a:off x="8392885" y="3856808"/>
            <a:ext cx="209005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9C43689-21E0-EF63-D3FE-CB0530FC0336}"/>
              </a:ext>
            </a:extLst>
          </p:cNvPr>
          <p:cNvCxnSpPr>
            <a:cxnSpLocks/>
          </p:cNvCxnSpPr>
          <p:nvPr/>
        </p:nvCxnSpPr>
        <p:spPr>
          <a:xfrm>
            <a:off x="2630811" y="3314699"/>
            <a:ext cx="0" cy="682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A057B47-9664-9DD4-5AB0-11DDF240E52B}"/>
              </a:ext>
            </a:extLst>
          </p:cNvPr>
          <p:cNvCxnSpPr>
            <a:cxnSpLocks/>
          </p:cNvCxnSpPr>
          <p:nvPr/>
        </p:nvCxnSpPr>
        <p:spPr>
          <a:xfrm>
            <a:off x="3371040" y="3314699"/>
            <a:ext cx="0" cy="682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EE4841F-2957-0D53-EF51-AA10B197FAAC}"/>
              </a:ext>
            </a:extLst>
          </p:cNvPr>
          <p:cNvCxnSpPr>
            <a:cxnSpLocks/>
          </p:cNvCxnSpPr>
          <p:nvPr/>
        </p:nvCxnSpPr>
        <p:spPr>
          <a:xfrm>
            <a:off x="1929771" y="3314699"/>
            <a:ext cx="0" cy="682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C2BB640D-319A-D84F-4DD9-58662925CF29}"/>
              </a:ext>
            </a:extLst>
          </p:cNvPr>
          <p:cNvSpPr/>
          <p:nvPr/>
        </p:nvSpPr>
        <p:spPr>
          <a:xfrm>
            <a:off x="705394" y="2985179"/>
            <a:ext cx="4023360" cy="1325563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1063FA-23F5-17D3-CFCD-1A20063B56BF}"/>
              </a:ext>
            </a:extLst>
          </p:cNvPr>
          <p:cNvSpPr/>
          <p:nvPr/>
        </p:nvSpPr>
        <p:spPr>
          <a:xfrm>
            <a:off x="4865914" y="3066504"/>
            <a:ext cx="2460172" cy="1812473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C0AA96-9C9E-A67F-8BC7-F1F67889CC71}"/>
              </a:ext>
            </a:extLst>
          </p:cNvPr>
          <p:cNvSpPr/>
          <p:nvPr/>
        </p:nvSpPr>
        <p:spPr>
          <a:xfrm>
            <a:off x="6089468" y="4878977"/>
            <a:ext cx="2314567" cy="1812473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13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Circle the shapes which are split into equal parts.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53F7EE-D790-D219-F0C3-EEDA2C5851FF}"/>
              </a:ext>
            </a:extLst>
          </p:cNvPr>
          <p:cNvSpPr/>
          <p:nvPr/>
        </p:nvSpPr>
        <p:spPr>
          <a:xfrm>
            <a:off x="7852411" y="3038228"/>
            <a:ext cx="2871651" cy="679268"/>
          </a:xfrm>
          <a:prstGeom prst="rect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DA3F0115-5A9B-0EAF-6A8A-DF5C681D8F85}"/>
              </a:ext>
            </a:extLst>
          </p:cNvPr>
          <p:cNvSpPr/>
          <p:nvPr/>
        </p:nvSpPr>
        <p:spPr>
          <a:xfrm>
            <a:off x="5116286" y="3115491"/>
            <a:ext cx="1959428" cy="1482634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E8CAA34-614B-2BB1-C6D4-73D03FE68C79}"/>
              </a:ext>
            </a:extLst>
          </p:cNvPr>
          <p:cNvSpPr/>
          <p:nvPr/>
        </p:nvSpPr>
        <p:spPr>
          <a:xfrm>
            <a:off x="7471131" y="4124598"/>
            <a:ext cx="2090057" cy="1881050"/>
          </a:xfrm>
          <a:prstGeom prst="hexagon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148C72-8209-234F-FF4F-FB1F0F939C2A}"/>
              </a:ext>
            </a:extLst>
          </p:cNvPr>
          <p:cNvSpPr/>
          <p:nvPr/>
        </p:nvSpPr>
        <p:spPr>
          <a:xfrm>
            <a:off x="1039305" y="3203662"/>
            <a:ext cx="1789611" cy="181247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B8DCB1-7687-F3A4-A4C1-CEA526803498}"/>
              </a:ext>
            </a:extLst>
          </p:cNvPr>
          <p:cNvSpPr/>
          <p:nvPr/>
        </p:nvSpPr>
        <p:spPr>
          <a:xfrm>
            <a:off x="3339052" y="4754879"/>
            <a:ext cx="1267097" cy="12507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A78B92-EF0E-7456-88A6-870651DB698A}"/>
              </a:ext>
            </a:extLst>
          </p:cNvPr>
          <p:cNvCxnSpPr>
            <a:cxnSpLocks/>
            <a:stCxn id="14" idx="0"/>
            <a:endCxn id="14" idx="4"/>
          </p:cNvCxnSpPr>
          <p:nvPr/>
        </p:nvCxnSpPr>
        <p:spPr>
          <a:xfrm>
            <a:off x="1934111" y="3203662"/>
            <a:ext cx="0" cy="181247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FBEA45-09C1-8A70-6F7A-6A03E623B86F}"/>
              </a:ext>
            </a:extLst>
          </p:cNvPr>
          <p:cNvCxnSpPr>
            <a:cxnSpLocks/>
          </p:cNvCxnSpPr>
          <p:nvPr/>
        </p:nvCxnSpPr>
        <p:spPr>
          <a:xfrm flipH="1">
            <a:off x="6082937" y="3102428"/>
            <a:ext cx="13063" cy="14826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4001A0-8D1B-720E-1169-FCF92FD62C6E}"/>
              </a:ext>
            </a:extLst>
          </p:cNvPr>
          <p:cNvCxnSpPr>
            <a:cxnSpLocks/>
          </p:cNvCxnSpPr>
          <p:nvPr/>
        </p:nvCxnSpPr>
        <p:spPr>
          <a:xfrm>
            <a:off x="3339052" y="4754879"/>
            <a:ext cx="1267097" cy="1250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F588DC-E993-7A2E-19BF-29C416C9DE24}"/>
              </a:ext>
            </a:extLst>
          </p:cNvPr>
          <p:cNvCxnSpPr>
            <a:cxnSpLocks/>
          </p:cNvCxnSpPr>
          <p:nvPr/>
        </p:nvCxnSpPr>
        <p:spPr>
          <a:xfrm flipV="1">
            <a:off x="3339052" y="4754879"/>
            <a:ext cx="1267097" cy="1250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7CA45B8-1BB3-5D3E-FF8A-DD2D82BB84FE}"/>
              </a:ext>
            </a:extLst>
          </p:cNvPr>
          <p:cNvCxnSpPr>
            <a:cxnSpLocks/>
          </p:cNvCxnSpPr>
          <p:nvPr/>
        </p:nvCxnSpPr>
        <p:spPr>
          <a:xfrm>
            <a:off x="8529223" y="4124598"/>
            <a:ext cx="0" cy="18810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A890CB6-3B3E-775E-37EC-D8EC789A2187}"/>
              </a:ext>
            </a:extLst>
          </p:cNvPr>
          <p:cNvCxnSpPr>
            <a:cxnSpLocks/>
            <a:stCxn id="13" idx="3"/>
            <a:endCxn id="13" idx="0"/>
          </p:cNvCxnSpPr>
          <p:nvPr/>
        </p:nvCxnSpPr>
        <p:spPr>
          <a:xfrm>
            <a:off x="7471131" y="5065123"/>
            <a:ext cx="209005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9C43689-21E0-EF63-D3FE-CB0530FC0336}"/>
              </a:ext>
            </a:extLst>
          </p:cNvPr>
          <p:cNvCxnSpPr>
            <a:cxnSpLocks/>
          </p:cNvCxnSpPr>
          <p:nvPr/>
        </p:nvCxnSpPr>
        <p:spPr>
          <a:xfrm>
            <a:off x="9240074" y="3034960"/>
            <a:ext cx="0" cy="682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31550-5F5B-5192-647A-CDF32579F947}"/>
              </a:ext>
            </a:extLst>
          </p:cNvPr>
          <p:cNvCxnSpPr>
            <a:cxnSpLocks/>
          </p:cNvCxnSpPr>
          <p:nvPr/>
        </p:nvCxnSpPr>
        <p:spPr>
          <a:xfrm>
            <a:off x="10257888" y="3034960"/>
            <a:ext cx="0" cy="682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237BFA-CF0A-299F-3222-A70D82A8DF2A}"/>
              </a:ext>
            </a:extLst>
          </p:cNvPr>
          <p:cNvCxnSpPr>
            <a:cxnSpLocks/>
          </p:cNvCxnSpPr>
          <p:nvPr/>
        </p:nvCxnSpPr>
        <p:spPr>
          <a:xfrm flipV="1">
            <a:off x="3652560" y="5081450"/>
            <a:ext cx="953589" cy="92419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88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</a:t>
            </a:r>
            <a:r>
              <a:rPr lang="en-GB" sz="2400" b="0" i="0" dirty="0">
                <a:effectLst/>
              </a:rPr>
              <a:t>be able to understand the denominator of unit fractions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Circle the shapes which are split into equal parts.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53F7EE-D790-D219-F0C3-EEDA2C5851FF}"/>
              </a:ext>
            </a:extLst>
          </p:cNvPr>
          <p:cNvSpPr/>
          <p:nvPr/>
        </p:nvSpPr>
        <p:spPr>
          <a:xfrm>
            <a:off x="7852411" y="3038228"/>
            <a:ext cx="2871651" cy="679268"/>
          </a:xfrm>
          <a:prstGeom prst="rect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DA3F0115-5A9B-0EAF-6A8A-DF5C681D8F85}"/>
              </a:ext>
            </a:extLst>
          </p:cNvPr>
          <p:cNvSpPr/>
          <p:nvPr/>
        </p:nvSpPr>
        <p:spPr>
          <a:xfrm>
            <a:off x="5116286" y="3115491"/>
            <a:ext cx="1959428" cy="1482634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E8CAA34-614B-2BB1-C6D4-73D03FE68C79}"/>
              </a:ext>
            </a:extLst>
          </p:cNvPr>
          <p:cNvSpPr/>
          <p:nvPr/>
        </p:nvSpPr>
        <p:spPr>
          <a:xfrm>
            <a:off x="7471131" y="4124598"/>
            <a:ext cx="2090057" cy="1881050"/>
          </a:xfrm>
          <a:prstGeom prst="hexagon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148C72-8209-234F-FF4F-FB1F0F939C2A}"/>
              </a:ext>
            </a:extLst>
          </p:cNvPr>
          <p:cNvSpPr/>
          <p:nvPr/>
        </p:nvSpPr>
        <p:spPr>
          <a:xfrm>
            <a:off x="1039305" y="3203662"/>
            <a:ext cx="1789611" cy="181247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B8DCB1-7687-F3A4-A4C1-CEA526803498}"/>
              </a:ext>
            </a:extLst>
          </p:cNvPr>
          <p:cNvSpPr/>
          <p:nvPr/>
        </p:nvSpPr>
        <p:spPr>
          <a:xfrm>
            <a:off x="3339052" y="4754879"/>
            <a:ext cx="1267097" cy="12507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A78B92-EF0E-7456-88A6-870651DB698A}"/>
              </a:ext>
            </a:extLst>
          </p:cNvPr>
          <p:cNvCxnSpPr>
            <a:cxnSpLocks/>
            <a:stCxn id="14" idx="0"/>
            <a:endCxn id="14" idx="4"/>
          </p:cNvCxnSpPr>
          <p:nvPr/>
        </p:nvCxnSpPr>
        <p:spPr>
          <a:xfrm>
            <a:off x="1934111" y="3203662"/>
            <a:ext cx="0" cy="181247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FBEA45-09C1-8A70-6F7A-6A03E623B86F}"/>
              </a:ext>
            </a:extLst>
          </p:cNvPr>
          <p:cNvCxnSpPr>
            <a:cxnSpLocks/>
          </p:cNvCxnSpPr>
          <p:nvPr/>
        </p:nvCxnSpPr>
        <p:spPr>
          <a:xfrm flipH="1">
            <a:off x="6082937" y="3102428"/>
            <a:ext cx="13063" cy="14826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4001A0-8D1B-720E-1169-FCF92FD62C6E}"/>
              </a:ext>
            </a:extLst>
          </p:cNvPr>
          <p:cNvCxnSpPr>
            <a:cxnSpLocks/>
          </p:cNvCxnSpPr>
          <p:nvPr/>
        </p:nvCxnSpPr>
        <p:spPr>
          <a:xfrm>
            <a:off x="3339052" y="4754879"/>
            <a:ext cx="1267097" cy="1250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F588DC-E993-7A2E-19BF-29C416C9DE24}"/>
              </a:ext>
            </a:extLst>
          </p:cNvPr>
          <p:cNvCxnSpPr>
            <a:cxnSpLocks/>
          </p:cNvCxnSpPr>
          <p:nvPr/>
        </p:nvCxnSpPr>
        <p:spPr>
          <a:xfrm flipV="1">
            <a:off x="3339052" y="4754879"/>
            <a:ext cx="1267097" cy="1250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7CA45B8-1BB3-5D3E-FF8A-DD2D82BB84FE}"/>
              </a:ext>
            </a:extLst>
          </p:cNvPr>
          <p:cNvCxnSpPr>
            <a:cxnSpLocks/>
          </p:cNvCxnSpPr>
          <p:nvPr/>
        </p:nvCxnSpPr>
        <p:spPr>
          <a:xfrm>
            <a:off x="8529223" y="4124598"/>
            <a:ext cx="0" cy="18810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A890CB6-3B3E-775E-37EC-D8EC789A2187}"/>
              </a:ext>
            </a:extLst>
          </p:cNvPr>
          <p:cNvCxnSpPr>
            <a:cxnSpLocks/>
            <a:stCxn id="13" idx="3"/>
            <a:endCxn id="13" idx="0"/>
          </p:cNvCxnSpPr>
          <p:nvPr/>
        </p:nvCxnSpPr>
        <p:spPr>
          <a:xfrm>
            <a:off x="7471131" y="5065123"/>
            <a:ext cx="209005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9C43689-21E0-EF63-D3FE-CB0530FC0336}"/>
              </a:ext>
            </a:extLst>
          </p:cNvPr>
          <p:cNvCxnSpPr>
            <a:cxnSpLocks/>
          </p:cNvCxnSpPr>
          <p:nvPr/>
        </p:nvCxnSpPr>
        <p:spPr>
          <a:xfrm>
            <a:off x="9240074" y="3034960"/>
            <a:ext cx="0" cy="682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31550-5F5B-5192-647A-CDF32579F947}"/>
              </a:ext>
            </a:extLst>
          </p:cNvPr>
          <p:cNvCxnSpPr>
            <a:cxnSpLocks/>
          </p:cNvCxnSpPr>
          <p:nvPr/>
        </p:nvCxnSpPr>
        <p:spPr>
          <a:xfrm>
            <a:off x="10257888" y="3034960"/>
            <a:ext cx="0" cy="6825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237BFA-CF0A-299F-3222-A70D82A8DF2A}"/>
              </a:ext>
            </a:extLst>
          </p:cNvPr>
          <p:cNvCxnSpPr>
            <a:cxnSpLocks/>
          </p:cNvCxnSpPr>
          <p:nvPr/>
        </p:nvCxnSpPr>
        <p:spPr>
          <a:xfrm flipV="1">
            <a:off x="3652560" y="5081450"/>
            <a:ext cx="953589" cy="92419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B16C4C7-148C-A1C7-3F06-15F8F7C115DF}"/>
              </a:ext>
            </a:extLst>
          </p:cNvPr>
          <p:cNvSpPr/>
          <p:nvPr/>
        </p:nvSpPr>
        <p:spPr>
          <a:xfrm>
            <a:off x="810845" y="3034960"/>
            <a:ext cx="2246530" cy="2223635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E081A14-3043-11B6-EC12-588DDA385B01}"/>
              </a:ext>
            </a:extLst>
          </p:cNvPr>
          <p:cNvSpPr/>
          <p:nvPr/>
        </p:nvSpPr>
        <p:spPr>
          <a:xfrm>
            <a:off x="4959672" y="2998080"/>
            <a:ext cx="2246530" cy="2223635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EC520D-B2C3-F3D5-FE90-0E43FD9FD97A}"/>
              </a:ext>
            </a:extLst>
          </p:cNvPr>
          <p:cNvSpPr/>
          <p:nvPr/>
        </p:nvSpPr>
        <p:spPr>
          <a:xfrm>
            <a:off x="7362815" y="3770788"/>
            <a:ext cx="2401649" cy="2564698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81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14985</TotalTime>
  <Words>1328</Words>
  <Application>Microsoft Macintosh PowerPoint</Application>
  <PresentationFormat>Widescreen</PresentationFormat>
  <Paragraphs>359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OpenDyslexicAlta</vt:lpstr>
      <vt:lpstr>Arial</vt:lpstr>
      <vt:lpstr>Lato</vt:lpstr>
      <vt:lpstr>Muli</vt:lpstr>
      <vt:lpstr>Cambria Math</vt:lpstr>
      <vt:lpstr>Lato Light</vt:lpstr>
      <vt:lpstr>Calibri</vt:lpstr>
      <vt:lpstr>Wingdings</vt:lpstr>
      <vt:lpstr>Office Theme</vt:lpstr>
      <vt:lpstr>PowerPoint Presentation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  <vt:lpstr>To be able to understand the denominator of unit fractions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856</cp:revision>
  <cp:lastPrinted>2023-02-16T13:19:12Z</cp:lastPrinted>
  <dcterms:created xsi:type="dcterms:W3CDTF">2018-08-06T08:16:18Z</dcterms:created>
  <dcterms:modified xsi:type="dcterms:W3CDTF">2023-02-16T13:19:15Z</dcterms:modified>
</cp:coreProperties>
</file>