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1"/>
  </p:notesMasterIdLst>
  <p:handoutMasterIdLst>
    <p:handoutMasterId r:id="rId22"/>
  </p:handoutMasterIdLst>
  <p:sldIdLst>
    <p:sldId id="320" r:id="rId2"/>
    <p:sldId id="381" r:id="rId3"/>
    <p:sldId id="382" r:id="rId4"/>
    <p:sldId id="383" r:id="rId5"/>
    <p:sldId id="384" r:id="rId6"/>
    <p:sldId id="385" r:id="rId7"/>
    <p:sldId id="386" r:id="rId8"/>
    <p:sldId id="387" r:id="rId9"/>
    <p:sldId id="388" r:id="rId10"/>
    <p:sldId id="389" r:id="rId11"/>
    <p:sldId id="390" r:id="rId12"/>
    <p:sldId id="391" r:id="rId13"/>
    <p:sldId id="379" r:id="rId14"/>
    <p:sldId id="392" r:id="rId15"/>
    <p:sldId id="393" r:id="rId16"/>
    <p:sldId id="394" r:id="rId17"/>
    <p:sldId id="395" r:id="rId18"/>
    <p:sldId id="396" r:id="rId19"/>
    <p:sldId id="397"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Lato Light" panose="020F0502020204030203" pitchFamily="34" charset="0"/>
      <p:regular r:id="rId31"/>
      <p:italic r:id="rId32"/>
    </p:embeddedFont>
    <p:embeddedFont>
      <p:font typeface="Muli" pitchFamily="2" charset="77"/>
      <p:regular r:id="rId33"/>
      <p:bold r:id="rId34"/>
      <p:italic r:id="rId35"/>
      <p:boldItalic r:id="rId36"/>
    </p:embeddedFont>
    <p:embeddedFont>
      <p:font typeface="OpenDyslexicAlta" pitchFamily="2" charset="77"/>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860"/>
    <a:srgbClr val="FFDD57"/>
    <a:srgbClr val="3273DC"/>
    <a:srgbClr val="23D160"/>
    <a:srgbClr val="7957D5"/>
    <a:srgbClr val="F337C7"/>
    <a:srgbClr val="EB9E30"/>
    <a:srgbClr val="209C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7" autoAdjust="0"/>
    <p:restoredTop sz="90789" autoAdjust="0"/>
  </p:normalViewPr>
  <p:slideViewPr>
    <p:cSldViewPr snapToGrid="0" snapToObjects="1">
      <p:cViewPr varScale="1">
        <p:scale>
          <a:sx n="101" d="100"/>
          <a:sy n="101" d="100"/>
        </p:scale>
        <p:origin x="1280" y="184"/>
      </p:cViewPr>
      <p:guideLst>
        <p:guide orient="horz" pos="2160"/>
        <p:guide pos="3840"/>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96718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12464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401152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30005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70649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39170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39716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80615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502388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1180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75238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21791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698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400707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70378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66720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06449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046207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a:extLst>
              <a:ext uri="{FF2B5EF4-FFF2-40B4-BE49-F238E27FC236}">
                <a16:creationId xmlns:a16="http://schemas.microsoft.com/office/drawing/2014/main" id="{5529C97C-B50E-B042-B1D3-0923513F3419}"/>
              </a:ext>
            </a:extLst>
          </p:cNvPr>
          <p:cNvPicPr>
            <a:picLocks noChangeAspect="1"/>
          </p:cNvPicPr>
          <p:nvPr userDrawn="1"/>
        </p:nvPicPr>
        <p:blipFill>
          <a:blip r:embed="rId2"/>
          <a:stretch>
            <a:fillRect/>
          </a:stretch>
        </p:blipFill>
        <p:spPr>
          <a:xfrm>
            <a:off x="3168649" y="928019"/>
            <a:ext cx="5854700" cy="863600"/>
          </a:xfrm>
          <a:prstGeom prst="rect">
            <a:avLst/>
          </a:prstGeom>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id="{31244640-5F31-9C45-9091-8F92C783A26A}"/>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id="{C427AD24-A045-C444-888D-E7CC46A7CF48}"/>
                </a:ext>
              </a:extLst>
            </p:cNvPr>
            <p:cNvPicPr>
              <a:picLocks noChangeAspect="1"/>
            </p:cNvPicPr>
            <p:nvPr userDrawn="1"/>
          </p:nvPicPr>
          <p:blipFill>
            <a:blip r:embed="rId3"/>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id="{31244640-5F31-9C45-9091-8F92C783A26A}"/>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id="{C427AD24-A045-C444-888D-E7CC46A7CF48}"/>
                </a:ext>
              </a:extLst>
            </p:cNvPr>
            <p:cNvPicPr>
              <a:picLocks noChangeAspect="1"/>
            </p:cNvPicPr>
            <p:nvPr userDrawn="1"/>
          </p:nvPicPr>
          <p:blipFill>
            <a:blip r:embed="rId3"/>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id="{D26035DB-C88A-B341-98DD-7EF93BC5A5F2}"/>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id="{5183E5EE-B497-D644-8A2A-7EDFD6BFA0CF}"/>
                </a:ext>
              </a:extLst>
            </p:cNvPr>
            <p:cNvPicPr>
              <a:picLocks noChangeAspect="1"/>
            </p:cNvPicPr>
            <p:nvPr userDrawn="1"/>
          </p:nvPicPr>
          <p:blipFill>
            <a:blip r:embed="rId3"/>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id="{D26035DB-C88A-B341-98DD-7EF93BC5A5F2}"/>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id="{5183E5EE-B497-D644-8A2A-7EDFD6BFA0CF}"/>
                </a:ext>
              </a:extLst>
            </p:cNvPr>
            <p:cNvPicPr>
              <a:picLocks noChangeAspect="1"/>
            </p:cNvPicPr>
            <p:nvPr userDrawn="1"/>
          </p:nvPicPr>
          <p:blipFill>
            <a:blip r:embed="rId3"/>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grpSp>
        <p:nvGrpSpPr>
          <p:cNvPr id="6" name="Group 5">
            <a:extLst>
              <a:ext uri="{FF2B5EF4-FFF2-40B4-BE49-F238E27FC236}">
                <a16:creationId xmlns:a16="http://schemas.microsoft.com/office/drawing/2014/main" id="{62FC2308-C4A5-DC45-A61A-7CFA3E889C33}"/>
              </a:ext>
            </a:extLst>
          </p:cNvPr>
          <p:cNvGrpSpPr/>
          <p:nvPr userDrawn="1"/>
        </p:nvGrpSpPr>
        <p:grpSpPr>
          <a:xfrm>
            <a:off x="9768860" y="349716"/>
            <a:ext cx="2144889" cy="818666"/>
            <a:chOff x="9768860" y="349716"/>
            <a:chExt cx="2144889" cy="818666"/>
          </a:xfrm>
        </p:grpSpPr>
        <p:pic>
          <p:nvPicPr>
            <p:cNvPr id="9" name="Picture 8">
              <a:extLst>
                <a:ext uri="{FF2B5EF4-FFF2-40B4-BE49-F238E27FC236}">
                  <a16:creationId xmlns:a16="http://schemas.microsoft.com/office/drawing/2014/main" id="{EBDBD456-BD02-EC48-883C-26B7AC46DD27}"/>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10" name="Picture 9">
              <a:extLst>
                <a:ext uri="{FF2B5EF4-FFF2-40B4-BE49-F238E27FC236}">
                  <a16:creationId xmlns:a16="http://schemas.microsoft.com/office/drawing/2014/main" id="{2DE3ADCC-E2B4-C84F-8F17-ECB66267CD54}"/>
                </a:ext>
              </a:extLst>
            </p:cNvPr>
            <p:cNvPicPr>
              <a:picLocks noChangeAspect="1"/>
            </p:cNvPicPr>
            <p:nvPr userDrawn="1"/>
          </p:nvPicPr>
          <p:blipFill>
            <a:blip r:embed="rId3"/>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03/02/2020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a:bodyPr>
          <a:lstStyle/>
          <a:p>
            <a:r>
              <a:rPr lang="en-GB" dirty="0"/>
              <a:t>Australian Teacher Guide &amp; Yearly Overviews</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Teacher-led Instruction and Continuous Formative Assessment</a:t>
            </a:r>
          </a:p>
          <a:p>
            <a:pPr marL="0" indent="0">
              <a:buNone/>
            </a:pPr>
            <a:r>
              <a:rPr lang="en-GB" sz="2000" dirty="0"/>
              <a:t>Our lessons have also been designed to allow for staged instruction, with Talking Time slides allowing for a Me-We-You approach. </a:t>
            </a:r>
            <a:br>
              <a:rPr lang="en-GB" sz="2000" dirty="0"/>
            </a:br>
            <a:br>
              <a:rPr lang="en-GB" sz="2000" dirty="0"/>
            </a:br>
            <a:r>
              <a:rPr lang="en-GB" sz="2000" dirty="0"/>
              <a:t>Generally, there is a teacher model question, the class working through a question or problem alongside the class teacher, then example problems for fluency practice before embarking upon each Activity either independently, collaboratively or with adult support, based on your decisions regarding differentiation for the children in your class. </a:t>
            </a:r>
            <a:br>
              <a:rPr lang="en-GB" sz="2000" dirty="0"/>
            </a:br>
            <a:br>
              <a:rPr lang="en-GB" sz="2000" dirty="0"/>
            </a:br>
            <a:r>
              <a:rPr lang="en-GB" sz="2000" dirty="0"/>
              <a:t>Similarly, each Activity (and even the Talking Time slides) are split into question and answer slides, allowing for multiple mini-plenaries throughout the lesson to enable you to provide continuous formative assessment to be able to react to and address misconceptions and confusion in the moment (as well as an opportunity for live-, self- or peer-marking to reduce teacher workload outside of class time)!</a:t>
            </a:r>
          </a:p>
          <a:p>
            <a:pPr marL="0" indent="0">
              <a:buNone/>
            </a:pPr>
            <a:endParaRPr lang="en-GB" sz="2000" dirty="0"/>
          </a:p>
        </p:txBody>
      </p:sp>
    </p:spTree>
    <p:extLst>
      <p:ext uri="{BB962C8B-B14F-4D97-AF65-F5344CB8AC3E}">
        <p14:creationId xmlns:p14="http://schemas.microsoft.com/office/powerpoint/2010/main" val="47700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Inbuilt Reasoning, Problem Solving and Investigative Tasks</a:t>
            </a:r>
          </a:p>
          <a:p>
            <a:pPr marL="0" indent="0">
              <a:buNone/>
            </a:pPr>
            <a:r>
              <a:rPr lang="en-GB" sz="2000" dirty="0"/>
              <a:t>The latter activities, Activity 4, 5, 6 or even 7 (depending on the lesson), generally progress from fluency tasks to tasks requiring reasoning, problem solving or investigation. </a:t>
            </a:r>
            <a:br>
              <a:rPr lang="en-GB" sz="2000" dirty="0"/>
            </a:br>
            <a:br>
              <a:rPr lang="en-GB" sz="2000" dirty="0"/>
            </a:br>
            <a:r>
              <a:rPr lang="en-GB" sz="2000" dirty="0"/>
              <a:t>Again, these tasks can be completed independently, in pairs or groups, with adult support and with or without mathematical equipment, scaffolds, pictorial representations (such as bar models or part-whole models).</a:t>
            </a:r>
          </a:p>
          <a:p>
            <a:pPr marL="0" indent="0">
              <a:buNone/>
            </a:pPr>
            <a:endParaRPr lang="en-GB" sz="2000" dirty="0"/>
          </a:p>
        </p:txBody>
      </p:sp>
    </p:spTree>
    <p:extLst>
      <p:ext uri="{BB962C8B-B14F-4D97-AF65-F5344CB8AC3E}">
        <p14:creationId xmlns:p14="http://schemas.microsoft.com/office/powerpoint/2010/main" val="30445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Evaluation Questions for Formative Assessment </a:t>
            </a:r>
          </a:p>
          <a:p>
            <a:pPr marL="0" indent="0">
              <a:buNone/>
            </a:pPr>
            <a:r>
              <a:rPr lang="en-GB" sz="2000" dirty="0"/>
              <a:t>Every lesson also ends with an Evaluation question. </a:t>
            </a:r>
            <a:br>
              <a:rPr lang="en-GB" sz="2000" dirty="0"/>
            </a:br>
            <a:br>
              <a:rPr lang="en-GB" sz="2000" dirty="0"/>
            </a:br>
            <a:r>
              <a:rPr lang="en-GB" sz="2000" dirty="0"/>
              <a:t>Some are low-ceiling, high-threshold tasks; others allow the children an opportunity to give a summary of the day’s learning; whilst others again encourage the children to prove a rule or disprove a misconception. </a:t>
            </a:r>
            <a:br>
              <a:rPr lang="en-GB" sz="2000" dirty="0"/>
            </a:br>
            <a:br>
              <a:rPr lang="en-GB" sz="2000" dirty="0"/>
            </a:br>
            <a:r>
              <a:rPr lang="en-GB" sz="2000" dirty="0"/>
              <a:t>Regardless, each is designed to allow you an insight into each child’s progress and attainment within that lesson and across a unit of learning.</a:t>
            </a:r>
          </a:p>
          <a:p>
            <a:pPr marL="0" indent="0">
              <a:buNone/>
            </a:pPr>
            <a:endParaRPr lang="en-GB" sz="2000" dirty="0"/>
          </a:p>
        </p:txBody>
      </p:sp>
    </p:spTree>
    <p:extLst>
      <p:ext uri="{BB962C8B-B14F-4D97-AF65-F5344CB8AC3E}">
        <p14:creationId xmlns:p14="http://schemas.microsoft.com/office/powerpoint/2010/main" val="231649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90688"/>
            <a:ext cx="10942983" cy="4351338"/>
          </a:xfrm>
        </p:spPr>
        <p:txBody>
          <a:bodyPr/>
          <a:lstStyle/>
          <a:p>
            <a:pPr marL="0" indent="0">
              <a:buNone/>
            </a:pPr>
            <a:r>
              <a:rPr lang="en-GB" dirty="0"/>
              <a:t>Pre-School:</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nvGraphicFramePr>
        <p:xfrm>
          <a:off x="472662" y="2220595"/>
          <a:ext cx="11246676" cy="4272280"/>
        </p:xfrm>
        <a:graphic>
          <a:graphicData uri="http://schemas.openxmlformats.org/drawingml/2006/table">
            <a:tbl>
              <a:tblPr firstRow="1" bandRow="1">
                <a:tableStyleId>{5940675A-B579-460E-94D1-54222C63F5DA}</a:tableStyleId>
              </a:tblPr>
              <a:tblGrid>
                <a:gridCol w="2811669">
                  <a:extLst>
                    <a:ext uri="{9D8B030D-6E8A-4147-A177-3AD203B41FA5}">
                      <a16:colId xmlns:a16="http://schemas.microsoft.com/office/drawing/2014/main" val="210936366"/>
                    </a:ext>
                  </a:extLst>
                </a:gridCol>
                <a:gridCol w="2811669">
                  <a:extLst>
                    <a:ext uri="{9D8B030D-6E8A-4147-A177-3AD203B41FA5}">
                      <a16:colId xmlns:a16="http://schemas.microsoft.com/office/drawing/2014/main" val="663053944"/>
                    </a:ext>
                  </a:extLst>
                </a:gridCol>
                <a:gridCol w="2811669">
                  <a:extLst>
                    <a:ext uri="{9D8B030D-6E8A-4147-A177-3AD203B41FA5}">
                      <a16:colId xmlns:a16="http://schemas.microsoft.com/office/drawing/2014/main" val="4260569266"/>
                    </a:ext>
                  </a:extLst>
                </a:gridCol>
                <a:gridCol w="2811669">
                  <a:extLst>
                    <a:ext uri="{9D8B030D-6E8A-4147-A177-3AD203B41FA5}">
                      <a16:colId xmlns:a16="http://schemas.microsoft.com/office/drawing/2014/main" val="2810794725"/>
                    </a:ext>
                  </a:extLst>
                </a:gridCol>
              </a:tblGrid>
              <a:tr h="370840">
                <a:tc>
                  <a:txBody>
                    <a:bodyPr/>
                    <a:lstStyle/>
                    <a:p>
                      <a:pPr algn="ctr"/>
                      <a:r>
                        <a:rPr lang="en-US" sz="1400" dirty="0">
                          <a:solidFill>
                            <a:schemeClr val="tx1"/>
                          </a:solidFill>
                          <a:latin typeface="Muli" pitchFamily="2" charset="77"/>
                        </a:rPr>
                        <a:t>Term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Term 2</a:t>
                      </a:r>
                    </a:p>
                  </a:txBody>
                  <a:tcPr anchor="ctr">
                    <a:solidFill>
                      <a:srgbClr val="FFDD57"/>
                    </a:solidFill>
                  </a:tcPr>
                </a:tc>
                <a:tc>
                  <a:txBody>
                    <a:bodyPr/>
                    <a:lstStyle/>
                    <a:p>
                      <a:pPr algn="ctr"/>
                      <a:r>
                        <a:rPr lang="en-US" sz="1400" dirty="0">
                          <a:solidFill>
                            <a:schemeClr val="tx1"/>
                          </a:solidFill>
                          <a:latin typeface="Muli" pitchFamily="2" charset="77"/>
                        </a:rPr>
                        <a:t>Term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Term 4</a:t>
                      </a:r>
                    </a:p>
                  </a:txBody>
                  <a:tcPr anchor="ctr">
                    <a:solidFill>
                      <a:srgbClr val="FFDD57"/>
                    </a:solidFill>
                  </a:tcPr>
                </a:tc>
                <a:extLst>
                  <a:ext uri="{0D108BD9-81ED-4DB2-BD59-A6C34878D82A}">
                    <a16:rowId xmlns:a16="http://schemas.microsoft.com/office/drawing/2014/main" val="3868213169"/>
                  </a:ext>
                </a:extLst>
              </a:tr>
              <a:tr h="370840">
                <a:tc>
                  <a:txBody>
                    <a:bodyPr/>
                    <a:lstStyle/>
                    <a:p>
                      <a:pPr rtl="0" fontAlgn="b"/>
                      <a:r>
                        <a:rPr lang="en-GB" sz="1400" dirty="0">
                          <a:effectLst/>
                          <a:latin typeface="Muli" pitchFamily="2" charset="77"/>
                        </a:rPr>
                        <a:t>Lesson 1 - One, two, three</a:t>
                      </a:r>
                    </a:p>
                  </a:txBody>
                  <a:tcPr marL="28575" marR="28575" marT="19050" marB="19050" anchor="ctr">
                    <a:solidFill>
                      <a:srgbClr val="FFFFFF"/>
                    </a:solidFill>
                  </a:tcPr>
                </a:tc>
                <a:tc>
                  <a:txBody>
                    <a:bodyPr/>
                    <a:lstStyle/>
                    <a:p>
                      <a:pPr rtl="0" fontAlgn="b"/>
                      <a:r>
                        <a:rPr lang="en-GB" sz="1400" dirty="0">
                          <a:effectLst/>
                          <a:latin typeface="Muli" pitchFamily="2" charset="77"/>
                        </a:rPr>
                        <a:t>Lesson 1 - My day</a:t>
                      </a:r>
                    </a:p>
                  </a:txBody>
                  <a:tcPr marL="28575" marR="28575" marT="19050" marB="19050" anchor="ctr">
                    <a:solidFill>
                      <a:srgbClr val="FFFFFF"/>
                    </a:solidFill>
                  </a:tcPr>
                </a:tc>
                <a:tc>
                  <a:txBody>
                    <a:bodyPr/>
                    <a:lstStyle/>
                    <a:p>
                      <a:pPr rtl="0" fontAlgn="b"/>
                      <a:r>
                        <a:rPr lang="en-GB" sz="1400" dirty="0">
                          <a:effectLst/>
                          <a:latin typeface="Muli" pitchFamily="2" charset="77"/>
                        </a:rPr>
                        <a:t>Lesson 1 - Spatial awareness</a:t>
                      </a:r>
                    </a:p>
                  </a:txBody>
                  <a:tcPr marL="28575" marR="28575" marT="19050" marB="19050" anchor="ctr">
                    <a:solidFill>
                      <a:srgbClr val="FFFFFF"/>
                    </a:solidFill>
                  </a:tcPr>
                </a:tc>
                <a:tc>
                  <a:txBody>
                    <a:bodyPr/>
                    <a:lstStyle/>
                    <a:p>
                      <a:pPr rtl="0" fontAlgn="b"/>
                      <a:r>
                        <a:rPr lang="en-GB" sz="1400" dirty="0">
                          <a:effectLst/>
                          <a:latin typeface="Muli" pitchFamily="2" charset="77"/>
                        </a:rPr>
                        <a:t>Lesson 1 - Counting to 20</a:t>
                      </a:r>
                    </a:p>
                  </a:txBody>
                  <a:tcPr marL="28575" marR="28575" marT="19050" marB="19050" anchor="ctr">
                    <a:solidFill>
                      <a:srgbClr val="FFFFFF"/>
                    </a:solidFill>
                  </a:tcPr>
                </a:tc>
                <a:extLst>
                  <a:ext uri="{0D108BD9-81ED-4DB2-BD59-A6C34878D82A}">
                    <a16:rowId xmlns:a16="http://schemas.microsoft.com/office/drawing/2014/main" val="112336233"/>
                  </a:ext>
                </a:extLst>
              </a:tr>
              <a:tr h="370840">
                <a:tc>
                  <a:txBody>
                    <a:bodyPr/>
                    <a:lstStyle/>
                    <a:p>
                      <a:pPr rtl="0" fontAlgn="b"/>
                      <a:r>
                        <a:rPr lang="en-GB" sz="1400" dirty="0">
                          <a:effectLst/>
                          <a:latin typeface="Muli" pitchFamily="2" charset="77"/>
                        </a:rPr>
                        <a:t>Lesson 2 - Four</a:t>
                      </a:r>
                    </a:p>
                  </a:txBody>
                  <a:tcPr marL="28575" marR="28575" marT="19050" marB="19050" anchor="ctr">
                    <a:solidFill>
                      <a:srgbClr val="FFFFFF"/>
                    </a:solidFill>
                  </a:tcPr>
                </a:tc>
                <a:tc>
                  <a:txBody>
                    <a:bodyPr/>
                    <a:lstStyle/>
                    <a:p>
                      <a:pPr rtl="0" fontAlgn="b"/>
                      <a:r>
                        <a:rPr lang="en-GB" sz="1400" dirty="0">
                          <a:effectLst/>
                          <a:latin typeface="Muli" pitchFamily="2" charset="77"/>
                        </a:rPr>
                        <a:t>Lesson 2 - Introducing zero</a:t>
                      </a:r>
                    </a:p>
                  </a:txBody>
                  <a:tcPr marL="28575" marR="28575" marT="19050" marB="19050" anchor="ctr">
                    <a:solidFill>
                      <a:srgbClr val="FFFFFF"/>
                    </a:solidFill>
                  </a:tcPr>
                </a:tc>
                <a:tc>
                  <a:txBody>
                    <a:bodyPr/>
                    <a:lstStyle/>
                    <a:p>
                      <a:pPr rtl="0" fontAlgn="b"/>
                      <a:r>
                        <a:rPr lang="en-GB" sz="1400" dirty="0">
                          <a:effectLst/>
                          <a:latin typeface="Muli" pitchFamily="2" charset="77"/>
                        </a:rPr>
                        <a:t>Lesson 2 - 2-D shapes</a:t>
                      </a:r>
                    </a:p>
                  </a:txBody>
                  <a:tcPr marL="28575" marR="28575" marT="19050" marB="19050" anchor="ctr">
                    <a:solidFill>
                      <a:srgbClr val="FFFFFF"/>
                    </a:solidFill>
                  </a:tcPr>
                </a:tc>
                <a:tc>
                  <a:txBody>
                    <a:bodyPr/>
                    <a:lstStyle/>
                    <a:p>
                      <a:pPr rtl="0" fontAlgn="b"/>
                      <a:r>
                        <a:rPr lang="en-GB" sz="1400" dirty="0">
                          <a:effectLst/>
                          <a:latin typeface="Muli" pitchFamily="2" charset="77"/>
                        </a:rPr>
                        <a:t>Lesson 2 - Doubling</a:t>
                      </a:r>
                    </a:p>
                  </a:txBody>
                  <a:tcPr marL="28575" marR="28575" marT="19050" marB="19050" anchor="ctr">
                    <a:solidFill>
                      <a:srgbClr val="FFFFFF"/>
                    </a:solidFill>
                  </a:tcPr>
                </a:tc>
                <a:extLst>
                  <a:ext uri="{0D108BD9-81ED-4DB2-BD59-A6C34878D82A}">
                    <a16:rowId xmlns:a16="http://schemas.microsoft.com/office/drawing/2014/main" val="2032957830"/>
                  </a:ext>
                </a:extLst>
              </a:tr>
              <a:tr h="370840">
                <a:tc>
                  <a:txBody>
                    <a:bodyPr/>
                    <a:lstStyle/>
                    <a:p>
                      <a:pPr rtl="0" fontAlgn="b"/>
                      <a:r>
                        <a:rPr lang="en-GB" sz="1400" dirty="0">
                          <a:effectLst/>
                          <a:latin typeface="Muli" pitchFamily="2" charset="77"/>
                        </a:rPr>
                        <a:t>Lesson 3 - Five</a:t>
                      </a:r>
                    </a:p>
                  </a:txBody>
                  <a:tcPr marL="28575" marR="28575" marT="19050" marB="19050" anchor="ctr">
                    <a:solidFill>
                      <a:srgbClr val="FFFFFF"/>
                    </a:solidFill>
                  </a:tcPr>
                </a:tc>
                <a:tc>
                  <a:txBody>
                    <a:bodyPr/>
                    <a:lstStyle/>
                    <a:p>
                      <a:pPr rtl="0" fontAlgn="b"/>
                      <a:r>
                        <a:rPr lang="en-GB" sz="1400" dirty="0">
                          <a:effectLst/>
                          <a:latin typeface="Muli" pitchFamily="2" charset="77"/>
                        </a:rPr>
                        <a:t>Lesson 3 - Number bonds to 5</a:t>
                      </a:r>
                    </a:p>
                  </a:txBody>
                  <a:tcPr marL="28575" marR="28575" marT="19050" marB="19050" anchor="ctr">
                    <a:solidFill>
                      <a:srgbClr val="FFFFFF"/>
                    </a:solidFill>
                  </a:tcPr>
                </a:tc>
                <a:tc>
                  <a:txBody>
                    <a:bodyPr/>
                    <a:lstStyle/>
                    <a:p>
                      <a:pPr rtl="0" fontAlgn="b"/>
                      <a:r>
                        <a:rPr lang="en-GB" sz="1400" dirty="0">
                          <a:effectLst/>
                          <a:latin typeface="Muli" pitchFamily="2" charset="77"/>
                        </a:rPr>
                        <a:t>Lesson 3 - 3-D shapes</a:t>
                      </a:r>
                    </a:p>
                  </a:txBody>
                  <a:tcPr marL="28575" marR="28575" marT="19050" marB="19050" anchor="ctr">
                    <a:solidFill>
                      <a:srgbClr val="FFFFFF"/>
                    </a:solidFill>
                  </a:tcPr>
                </a:tc>
                <a:tc>
                  <a:txBody>
                    <a:bodyPr/>
                    <a:lstStyle/>
                    <a:p>
                      <a:pPr rtl="0" fontAlgn="b"/>
                      <a:r>
                        <a:rPr lang="en-GB" sz="1400" dirty="0">
                          <a:effectLst/>
                          <a:latin typeface="Muli" pitchFamily="2" charset="77"/>
                        </a:rPr>
                        <a:t>Lesson 3 - Halving and sharing</a:t>
                      </a:r>
                    </a:p>
                  </a:txBody>
                  <a:tcPr marL="28575" marR="28575" marT="19050" marB="19050" anchor="ctr">
                    <a:solidFill>
                      <a:srgbClr val="FFFFFF"/>
                    </a:solidFill>
                  </a:tcPr>
                </a:tc>
                <a:extLst>
                  <a:ext uri="{0D108BD9-81ED-4DB2-BD59-A6C34878D82A}">
                    <a16:rowId xmlns:a16="http://schemas.microsoft.com/office/drawing/2014/main" val="3429813372"/>
                  </a:ext>
                </a:extLst>
              </a:tr>
              <a:tr h="370840">
                <a:tc>
                  <a:txBody>
                    <a:bodyPr/>
                    <a:lstStyle/>
                    <a:p>
                      <a:pPr rtl="0" fontAlgn="b"/>
                      <a:r>
                        <a:rPr lang="en-GB" sz="1400" dirty="0">
                          <a:effectLst/>
                          <a:latin typeface="Muli" pitchFamily="2" charset="77"/>
                        </a:rPr>
                        <a:t>Lesson 4 - Sorting into groups</a:t>
                      </a:r>
                    </a:p>
                  </a:txBody>
                  <a:tcPr marL="28575" marR="28575" marT="19050" marB="19050" anchor="ctr">
                    <a:solidFill>
                      <a:srgbClr val="FFFFFF"/>
                    </a:solidFill>
                  </a:tcPr>
                </a:tc>
                <a:tc>
                  <a:txBody>
                    <a:bodyPr/>
                    <a:lstStyle/>
                    <a:p>
                      <a:pPr rtl="0" fontAlgn="b"/>
                      <a:r>
                        <a:rPr lang="en-GB" sz="1400" dirty="0">
                          <a:effectLst/>
                          <a:latin typeface="Muli" pitchFamily="2" charset="77"/>
                        </a:rPr>
                        <a:t>Lesson 4 - Counting to 6, 7 and 8</a:t>
                      </a:r>
                    </a:p>
                  </a:txBody>
                  <a:tcPr marL="28575" marR="28575" marT="19050" marB="19050" anchor="ctr">
                    <a:solidFill>
                      <a:srgbClr val="FFFFFF"/>
                    </a:solidFill>
                  </a:tcPr>
                </a:tc>
                <a:tc>
                  <a:txBody>
                    <a:bodyPr/>
                    <a:lstStyle/>
                    <a:p>
                      <a:pPr rtl="0" fontAlgn="b"/>
                      <a:r>
                        <a:rPr lang="en-GB" sz="1400" dirty="0">
                          <a:effectLst/>
                          <a:latin typeface="Muli" pitchFamily="2" charset="77"/>
                        </a:rPr>
                        <a:t>Lesson 4 - Making simple patterns</a:t>
                      </a:r>
                    </a:p>
                  </a:txBody>
                  <a:tcPr marL="28575" marR="28575" marT="19050" marB="19050" anchor="ctr">
                    <a:solidFill>
                      <a:srgbClr val="FFFFFF"/>
                    </a:solidFill>
                  </a:tcPr>
                </a:tc>
                <a:tc>
                  <a:txBody>
                    <a:bodyPr/>
                    <a:lstStyle/>
                    <a:p>
                      <a:pPr rtl="0" fontAlgn="b"/>
                      <a:r>
                        <a:rPr lang="en-GB" sz="1400" dirty="0">
                          <a:effectLst/>
                          <a:latin typeface="Muli" pitchFamily="2" charset="77"/>
                        </a:rPr>
                        <a:t>Lesson 4 - Odds and evens</a:t>
                      </a:r>
                    </a:p>
                  </a:txBody>
                  <a:tcPr marL="28575" marR="28575" marT="19050" marB="19050" anchor="ctr">
                    <a:solidFill>
                      <a:srgbClr val="FFFFFF"/>
                    </a:solidFill>
                  </a:tcPr>
                </a:tc>
                <a:extLst>
                  <a:ext uri="{0D108BD9-81ED-4DB2-BD59-A6C34878D82A}">
                    <a16:rowId xmlns:a16="http://schemas.microsoft.com/office/drawing/2014/main" val="2636079653"/>
                  </a:ext>
                </a:extLst>
              </a:tr>
              <a:tr h="370840">
                <a:tc>
                  <a:txBody>
                    <a:bodyPr/>
                    <a:lstStyle/>
                    <a:p>
                      <a:pPr rtl="0" fontAlgn="b"/>
                      <a:r>
                        <a:rPr lang="en-GB" sz="1400" dirty="0">
                          <a:effectLst/>
                          <a:latin typeface="Muli" pitchFamily="2" charset="77"/>
                        </a:rPr>
                        <a:t>Lesson 5 - Comparing groups of identical objects</a:t>
                      </a:r>
                    </a:p>
                  </a:txBody>
                  <a:tcPr marL="28575" marR="28575" marT="19050" marB="19050" anchor="ctr">
                    <a:solidFill>
                      <a:srgbClr val="FFFFFF"/>
                    </a:solidFill>
                  </a:tcPr>
                </a:tc>
                <a:tc>
                  <a:txBody>
                    <a:bodyPr/>
                    <a:lstStyle/>
                    <a:p>
                      <a:pPr rtl="0" fontAlgn="b"/>
                      <a:r>
                        <a:rPr lang="en-GB" sz="1400" dirty="0">
                          <a:effectLst/>
                          <a:latin typeface="Muli" pitchFamily="2" charset="77"/>
                        </a:rPr>
                        <a:t>Lesson 5 - Counting to 9 and 10</a:t>
                      </a:r>
                    </a:p>
                  </a:txBody>
                  <a:tcPr marL="28575" marR="28575" marT="19050" marB="19050" anchor="ctr">
                    <a:solidFill>
                      <a:srgbClr val="FFFFFF"/>
                    </a:solidFill>
                  </a:tcPr>
                </a:tc>
                <a:tc>
                  <a:txBody>
                    <a:bodyPr/>
                    <a:lstStyle/>
                    <a:p>
                      <a:pPr rtl="0" fontAlgn="b"/>
                      <a:r>
                        <a:rPr lang="en-GB" sz="1400" dirty="0">
                          <a:effectLst/>
                          <a:latin typeface="Muli" pitchFamily="2" charset="77"/>
                        </a:rPr>
                        <a:t>Lesson 5 - Making more complex patterns</a:t>
                      </a:r>
                    </a:p>
                  </a:txBody>
                  <a:tcPr marL="28575" marR="28575" marT="19050" marB="19050" anchor="ctr">
                    <a:solidFill>
                      <a:srgbClr val="FFFFFF"/>
                    </a:solidFill>
                  </a:tcPr>
                </a:tc>
                <a:tc>
                  <a:txBody>
                    <a:bodyPr/>
                    <a:lstStyle/>
                    <a:p>
                      <a:pPr rtl="0" fontAlgn="b"/>
                      <a:r>
                        <a:rPr lang="en-GB" sz="1400" dirty="0">
                          <a:effectLst/>
                          <a:latin typeface="Muli" pitchFamily="2" charset="77"/>
                        </a:rPr>
                        <a:t>Lesson 5 - Length, height and distance</a:t>
                      </a:r>
                    </a:p>
                  </a:txBody>
                  <a:tcPr marL="28575" marR="28575" marT="19050" marB="19050" anchor="ctr">
                    <a:solidFill>
                      <a:srgbClr val="FFFFFF"/>
                    </a:solidFill>
                  </a:tcPr>
                </a:tc>
                <a:extLst>
                  <a:ext uri="{0D108BD9-81ED-4DB2-BD59-A6C34878D82A}">
                    <a16:rowId xmlns:a16="http://schemas.microsoft.com/office/drawing/2014/main" val="1055372001"/>
                  </a:ext>
                </a:extLst>
              </a:tr>
              <a:tr h="449580">
                <a:tc>
                  <a:txBody>
                    <a:bodyPr/>
                    <a:lstStyle/>
                    <a:p>
                      <a:pPr rtl="0" fontAlgn="b"/>
                      <a:r>
                        <a:rPr lang="en-GB" sz="1400" dirty="0">
                          <a:effectLst/>
                          <a:latin typeface="Muli" pitchFamily="2" charset="77"/>
                        </a:rPr>
                        <a:t>Lesson 6 - Comparing groups of non-identical objects</a:t>
                      </a:r>
                    </a:p>
                  </a:txBody>
                  <a:tcPr marL="28575" marR="28575" marT="19050" marB="19050" anchor="ctr">
                    <a:solidFill>
                      <a:srgbClr val="FFFFFF"/>
                    </a:solidFill>
                  </a:tcPr>
                </a:tc>
                <a:tc>
                  <a:txBody>
                    <a:bodyPr/>
                    <a:lstStyle/>
                    <a:p>
                      <a:pPr rtl="0" fontAlgn="b"/>
                      <a:r>
                        <a:rPr lang="en-GB" sz="1400" dirty="0">
                          <a:effectLst/>
                          <a:latin typeface="Muli" pitchFamily="2" charset="77"/>
                        </a:rPr>
                        <a:t>Lesson 6 - Comparing groups up to 10</a:t>
                      </a:r>
                    </a:p>
                  </a:txBody>
                  <a:tcPr marL="28575" marR="28575" marT="19050" marB="19050" anchor="ctr">
                    <a:solidFill>
                      <a:srgbClr val="FFFFFF"/>
                    </a:solidFill>
                  </a:tcPr>
                </a:tc>
                <a:tc>
                  <a:txBody>
                    <a:bodyPr/>
                    <a:lstStyle/>
                    <a:p>
                      <a:pPr rtl="0" fontAlgn="b"/>
                      <a:r>
                        <a:rPr lang="en-GB" sz="1400" dirty="0">
                          <a:effectLst/>
                          <a:latin typeface="Muli" pitchFamily="2" charset="77"/>
                        </a:rPr>
                        <a:t>Lesson 6 - Adding more</a:t>
                      </a:r>
                    </a:p>
                  </a:txBody>
                  <a:tcPr marL="28575" marR="28575" marT="19050" marB="19050" anchor="ctr">
                    <a:solidFill>
                      <a:srgbClr val="FFFFFF"/>
                    </a:solidFill>
                  </a:tcPr>
                </a:tc>
                <a:tc>
                  <a:txBody>
                    <a:bodyPr/>
                    <a:lstStyle/>
                    <a:p>
                      <a:pPr rtl="0" fontAlgn="b"/>
                      <a:r>
                        <a:rPr lang="en-GB" sz="1400" dirty="0">
                          <a:effectLst/>
                          <a:latin typeface="Muli" pitchFamily="2" charset="77"/>
                        </a:rPr>
                        <a:t>Lesson 6 - Weight</a:t>
                      </a:r>
                    </a:p>
                  </a:txBody>
                  <a:tcPr marL="28575" marR="28575" marT="19050" marB="19050" anchor="ctr">
                    <a:solidFill>
                      <a:srgbClr val="FFFFFF"/>
                    </a:solidFill>
                  </a:tcPr>
                </a:tc>
                <a:extLst>
                  <a:ext uri="{0D108BD9-81ED-4DB2-BD59-A6C34878D82A}">
                    <a16:rowId xmlns:a16="http://schemas.microsoft.com/office/drawing/2014/main" val="3163860481"/>
                  </a:ext>
                </a:extLst>
              </a:tr>
              <a:tr h="370840">
                <a:tc>
                  <a:txBody>
                    <a:bodyPr/>
                    <a:lstStyle/>
                    <a:p>
                      <a:pPr rtl="0" fontAlgn="b"/>
                      <a:r>
                        <a:rPr lang="en-GB" sz="1400" dirty="0">
                          <a:effectLst/>
                          <a:latin typeface="Muli" pitchFamily="2" charset="77"/>
                        </a:rPr>
                        <a:t>Lesson 7 - One more</a:t>
                      </a:r>
                    </a:p>
                  </a:txBody>
                  <a:tcPr marL="28575" marR="28575" marT="19050" marB="19050" anchor="ctr">
                    <a:solidFill>
                      <a:srgbClr val="FFFFFF"/>
                    </a:solidFill>
                  </a:tcPr>
                </a:tc>
                <a:tc>
                  <a:txBody>
                    <a:bodyPr/>
                    <a:lstStyle/>
                    <a:p>
                      <a:pPr rtl="0" fontAlgn="b"/>
                      <a:r>
                        <a:rPr lang="en-GB" sz="1400" dirty="0">
                          <a:effectLst/>
                          <a:latin typeface="Muli" pitchFamily="2" charset="77"/>
                        </a:rPr>
                        <a:t>Lesson 7 - Combining two groups</a:t>
                      </a:r>
                    </a:p>
                  </a:txBody>
                  <a:tcPr marL="28575" marR="28575" marT="19050" marB="19050" anchor="ctr">
                    <a:solidFill>
                      <a:srgbClr val="FFFFFF"/>
                    </a:solidFill>
                  </a:tcPr>
                </a:tc>
                <a:tc>
                  <a:txBody>
                    <a:bodyPr/>
                    <a:lstStyle/>
                    <a:p>
                      <a:pPr rtl="0" fontAlgn="b"/>
                      <a:r>
                        <a:rPr lang="en-GB" sz="1400" dirty="0">
                          <a:effectLst/>
                          <a:latin typeface="Muli" pitchFamily="2" charset="77"/>
                        </a:rPr>
                        <a:t>Lesson 7 - Taking away</a:t>
                      </a:r>
                    </a:p>
                  </a:txBody>
                  <a:tcPr marL="28575" marR="28575" marT="19050" marB="19050" anchor="ctr">
                    <a:solidFill>
                      <a:srgbClr val="FFFFFF"/>
                    </a:solidFill>
                  </a:tcPr>
                </a:tc>
                <a:tc>
                  <a:txBody>
                    <a:bodyPr/>
                    <a:lstStyle/>
                    <a:p>
                      <a:pPr rtl="0" fontAlgn="b"/>
                      <a:r>
                        <a:rPr lang="en-GB" sz="1400" dirty="0">
                          <a:effectLst/>
                          <a:latin typeface="Muli" pitchFamily="2" charset="77"/>
                        </a:rPr>
                        <a:t>Lesson 7 - Capacity</a:t>
                      </a:r>
                    </a:p>
                  </a:txBody>
                  <a:tcPr marL="28575" marR="28575" marT="19050" marB="19050" anchor="ctr">
                    <a:solidFill>
                      <a:srgbClr val="FFFFFF"/>
                    </a:solidFill>
                  </a:tcPr>
                </a:tc>
                <a:extLst>
                  <a:ext uri="{0D108BD9-81ED-4DB2-BD59-A6C34878D82A}">
                    <a16:rowId xmlns:a16="http://schemas.microsoft.com/office/drawing/2014/main" val="1051623145"/>
                  </a:ext>
                </a:extLst>
              </a:tr>
              <a:tr h="370840">
                <a:tc>
                  <a:txBody>
                    <a:bodyPr/>
                    <a:lstStyle/>
                    <a:p>
                      <a:pPr rtl="0" fontAlgn="b"/>
                      <a:r>
                        <a:rPr lang="en-GB" sz="1400" dirty="0">
                          <a:effectLst/>
                          <a:latin typeface="Muli" pitchFamily="2" charset="77"/>
                        </a:rPr>
                        <a:t>Lesson 8 - One less</a:t>
                      </a:r>
                    </a:p>
                  </a:txBody>
                  <a:tcPr marL="28575" marR="28575" marT="19050" marB="19050" anchor="ctr">
                    <a:solidFill>
                      <a:srgbClr val="FFFFFF"/>
                    </a:solidFill>
                  </a:tcPr>
                </a:tc>
                <a:tc>
                  <a:txBody>
                    <a:bodyPr/>
                    <a:lstStyle/>
                    <a:p>
                      <a:pPr rtl="0" fontAlgn="b"/>
                      <a:r>
                        <a:rPr lang="en-GB" sz="1400" dirty="0">
                          <a:effectLst/>
                          <a:latin typeface="Muli" pitchFamily="2" charset="77"/>
                        </a:rPr>
                        <a:t>Lesson 8 - Number bonds to 10 using a ten frame</a:t>
                      </a:r>
                    </a:p>
                  </a:txBody>
                  <a:tcPr marL="28575" marR="28575" marT="19050" marB="19050" anchor="ctr">
                    <a:solidFill>
                      <a:srgbClr val="FFFFFF"/>
                    </a:solidFill>
                  </a:tcPr>
                </a:tc>
                <a:tc>
                  <a:txBody>
                    <a:bodyPr/>
                    <a:lstStyle/>
                    <a:p>
                      <a:pPr algn="ctr"/>
                      <a:endParaRPr lang="en-US" sz="1400" dirty="0">
                        <a:solidFill>
                          <a:schemeClr val="tx1"/>
                        </a:solidFill>
                        <a:latin typeface="Muli"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uli" pitchFamily="2" charset="77"/>
                      </a:endParaRPr>
                    </a:p>
                  </a:txBody>
                  <a:tcPr anchor="ctr">
                    <a:solidFill>
                      <a:srgbClr val="FFFFFF"/>
                    </a:solidFill>
                  </a:tcPr>
                </a:tc>
                <a:extLst>
                  <a:ext uri="{0D108BD9-81ED-4DB2-BD59-A6C34878D82A}">
                    <a16:rowId xmlns:a16="http://schemas.microsoft.com/office/drawing/2014/main" val="1545734664"/>
                  </a:ext>
                </a:extLst>
              </a:tr>
              <a:tr h="370840">
                <a:tc>
                  <a:txBody>
                    <a:bodyPr/>
                    <a:lstStyle/>
                    <a:p>
                      <a:pPr rtl="0" fontAlgn="b"/>
                      <a:endParaRPr lang="en-GB" sz="1400" dirty="0">
                        <a:effectLst/>
                        <a:latin typeface="Muli" pitchFamily="2" charset="77"/>
                      </a:endParaRPr>
                    </a:p>
                  </a:txBody>
                  <a:tcPr marL="28575" marR="28575" marT="19050" marB="19050" anchor="ctr">
                    <a:solidFill>
                      <a:srgbClr val="FFFFFF"/>
                    </a:solidFill>
                  </a:tcPr>
                </a:tc>
                <a:tc>
                  <a:txBody>
                    <a:bodyPr/>
                    <a:lstStyle/>
                    <a:p>
                      <a:pPr rtl="0" fontAlgn="b"/>
                      <a:r>
                        <a:rPr lang="en-GB" sz="1400" dirty="0">
                          <a:effectLst/>
                          <a:latin typeface="Muli" pitchFamily="2" charset="77"/>
                        </a:rPr>
                        <a:t>Lesson 9 - Number bonds to 10 using a part-whole model</a:t>
                      </a:r>
                    </a:p>
                  </a:txBody>
                  <a:tcPr marL="28575" marR="28575" marT="19050" marB="19050" anchor="ctr">
                    <a:solidFill>
                      <a:srgbClr val="FFFFFF"/>
                    </a:solidFill>
                  </a:tcPr>
                </a:tc>
                <a:tc>
                  <a:txBody>
                    <a:bodyPr/>
                    <a:lstStyle/>
                    <a:p>
                      <a:pPr algn="ctr"/>
                      <a:endParaRPr lang="en-US" sz="1400" dirty="0">
                        <a:solidFill>
                          <a:schemeClr val="tx1"/>
                        </a:solidFill>
                        <a:latin typeface="Muli"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uli" pitchFamily="2" charset="77"/>
                      </a:endParaRPr>
                    </a:p>
                  </a:txBody>
                  <a:tcPr anchor="ctr">
                    <a:solidFill>
                      <a:srgbClr val="FFFFFF"/>
                    </a:solidFill>
                  </a:tcPr>
                </a:tc>
                <a:extLst>
                  <a:ext uri="{0D108BD9-81ED-4DB2-BD59-A6C34878D82A}">
                    <a16:rowId xmlns:a16="http://schemas.microsoft.com/office/drawing/2014/main" val="2630010609"/>
                  </a:ext>
                </a:extLst>
              </a:tr>
            </a:tbl>
          </a:graphicData>
        </a:graphic>
      </p:graphicFrame>
    </p:spTree>
    <p:extLst>
      <p:ext uri="{BB962C8B-B14F-4D97-AF65-F5344CB8AC3E}">
        <p14:creationId xmlns:p14="http://schemas.microsoft.com/office/powerpoint/2010/main" val="304479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Foundation:</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extLst>
              <p:ext uri="{D42A27DB-BD31-4B8C-83A1-F6EECF244321}">
                <p14:modId xmlns:p14="http://schemas.microsoft.com/office/powerpoint/2010/main" val="1127444036"/>
              </p:ext>
            </p:extLst>
          </p:nvPr>
        </p:nvGraphicFramePr>
        <p:xfrm>
          <a:off x="490330" y="2515152"/>
          <a:ext cx="11246675" cy="2565400"/>
        </p:xfrm>
        <a:graphic>
          <a:graphicData uri="http://schemas.openxmlformats.org/drawingml/2006/table">
            <a:tbl>
              <a:tblPr firstRow="1" bandRow="1">
                <a:tableStyleId>{5940675A-B579-460E-94D1-54222C63F5DA}</a:tableStyleId>
              </a:tblPr>
              <a:tblGrid>
                <a:gridCol w="1022425">
                  <a:extLst>
                    <a:ext uri="{9D8B030D-6E8A-4147-A177-3AD203B41FA5}">
                      <a16:colId xmlns:a16="http://schemas.microsoft.com/office/drawing/2014/main" val="3474413922"/>
                    </a:ext>
                  </a:extLst>
                </a:gridCol>
                <a:gridCol w="1022425">
                  <a:extLst>
                    <a:ext uri="{9D8B030D-6E8A-4147-A177-3AD203B41FA5}">
                      <a16:colId xmlns:a16="http://schemas.microsoft.com/office/drawing/2014/main" val="210936366"/>
                    </a:ext>
                  </a:extLst>
                </a:gridCol>
                <a:gridCol w="1022425">
                  <a:extLst>
                    <a:ext uri="{9D8B030D-6E8A-4147-A177-3AD203B41FA5}">
                      <a16:colId xmlns:a16="http://schemas.microsoft.com/office/drawing/2014/main" val="663053944"/>
                    </a:ext>
                  </a:extLst>
                </a:gridCol>
                <a:gridCol w="1022425">
                  <a:extLst>
                    <a:ext uri="{9D8B030D-6E8A-4147-A177-3AD203B41FA5}">
                      <a16:colId xmlns:a16="http://schemas.microsoft.com/office/drawing/2014/main" val="4260569266"/>
                    </a:ext>
                  </a:extLst>
                </a:gridCol>
                <a:gridCol w="1022425">
                  <a:extLst>
                    <a:ext uri="{9D8B030D-6E8A-4147-A177-3AD203B41FA5}">
                      <a16:colId xmlns:a16="http://schemas.microsoft.com/office/drawing/2014/main" val="2810794725"/>
                    </a:ext>
                  </a:extLst>
                </a:gridCol>
                <a:gridCol w="1022425">
                  <a:extLst>
                    <a:ext uri="{9D8B030D-6E8A-4147-A177-3AD203B41FA5}">
                      <a16:colId xmlns:a16="http://schemas.microsoft.com/office/drawing/2014/main" val="2161613785"/>
                    </a:ext>
                  </a:extLst>
                </a:gridCol>
                <a:gridCol w="1022425">
                  <a:extLst>
                    <a:ext uri="{9D8B030D-6E8A-4147-A177-3AD203B41FA5}">
                      <a16:colId xmlns:a16="http://schemas.microsoft.com/office/drawing/2014/main" val="2792176104"/>
                    </a:ext>
                  </a:extLst>
                </a:gridCol>
                <a:gridCol w="1022425">
                  <a:extLst>
                    <a:ext uri="{9D8B030D-6E8A-4147-A177-3AD203B41FA5}">
                      <a16:colId xmlns:a16="http://schemas.microsoft.com/office/drawing/2014/main" val="1988534264"/>
                    </a:ext>
                  </a:extLst>
                </a:gridCol>
                <a:gridCol w="1022425">
                  <a:extLst>
                    <a:ext uri="{9D8B030D-6E8A-4147-A177-3AD203B41FA5}">
                      <a16:colId xmlns:a16="http://schemas.microsoft.com/office/drawing/2014/main" val="3455113893"/>
                    </a:ext>
                  </a:extLst>
                </a:gridCol>
                <a:gridCol w="1022425">
                  <a:extLst>
                    <a:ext uri="{9D8B030D-6E8A-4147-A177-3AD203B41FA5}">
                      <a16:colId xmlns:a16="http://schemas.microsoft.com/office/drawing/2014/main" val="2772460010"/>
                    </a:ext>
                  </a:extLst>
                </a:gridCol>
                <a:gridCol w="1022425">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4">
                  <a:txBody>
                    <a:bodyPr/>
                    <a:lstStyle/>
                    <a:p>
                      <a:pPr algn="ctr"/>
                      <a:r>
                        <a:rPr lang="en-US" sz="1400" dirty="0">
                          <a:solidFill>
                            <a:schemeClr val="tx1"/>
                          </a:solidFill>
                          <a:latin typeface="Muli" pitchFamily="2" charset="77"/>
                        </a:rPr>
                        <a:t>Block 1 – Number: </a:t>
                      </a:r>
                      <a:br>
                        <a:rPr lang="en-US" sz="1400" dirty="0">
                          <a:solidFill>
                            <a:schemeClr val="tx1"/>
                          </a:solidFill>
                          <a:latin typeface="Muli" pitchFamily="2" charset="77"/>
                        </a:rPr>
                      </a:br>
                      <a:r>
                        <a:rPr lang="en-US" sz="1400" dirty="0">
                          <a:solidFill>
                            <a:schemeClr val="tx1"/>
                          </a:solidFill>
                          <a:latin typeface="Muli" pitchFamily="2" charset="77"/>
                        </a:rPr>
                        <a:t>Place Value (within 10)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algn="ct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dirty="0">
                          <a:solidFill>
                            <a:schemeClr val="tx1"/>
                          </a:solidFill>
                          <a:latin typeface="Muli" pitchFamily="2" charset="77"/>
                        </a:rPr>
                        <a:t>Addition &amp; Subtraction (within 10)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algn="ctr"/>
                      <a:r>
                        <a:rPr lang="en-US" sz="1400" dirty="0">
                          <a:solidFill>
                            <a:schemeClr val="tx1"/>
                          </a:solidFill>
                          <a:latin typeface="Muli" pitchFamily="2" charset="77"/>
                        </a:rPr>
                        <a:t>Block 3 – Shape </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1 – Number: </a:t>
                      </a:r>
                      <a:br>
                        <a:rPr lang="en-US" sz="1200" dirty="0">
                          <a:solidFill>
                            <a:schemeClr val="tx1"/>
                          </a:solidFill>
                          <a:latin typeface="Muli" pitchFamily="2" charset="77"/>
                        </a:rPr>
                      </a:br>
                      <a:r>
                        <a:rPr lang="en-US" sz="1200" dirty="0">
                          <a:solidFill>
                            <a:schemeClr val="tx1"/>
                          </a:solidFill>
                          <a:latin typeface="Muli" pitchFamily="2" charset="77"/>
                        </a:rPr>
                        <a:t>Place Value (within 20)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dirty="0">
                          <a:solidFill>
                            <a:schemeClr val="tx1"/>
                          </a:solidFill>
                          <a:latin typeface="Muli" pitchFamily="2" charset="77"/>
                        </a:rPr>
                        <a:t>Addition &amp; Subtraction (within 20)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a:t>
                      </a:r>
                      <a:br>
                        <a:rPr lang="en-US" sz="1400" dirty="0">
                          <a:solidFill>
                            <a:schemeClr val="tx1"/>
                          </a:solidFill>
                          <a:latin typeface="Muli" pitchFamily="2" charset="77"/>
                        </a:rPr>
                      </a:br>
                      <a:r>
                        <a:rPr lang="en-US" sz="1400" dirty="0">
                          <a:solidFill>
                            <a:schemeClr val="tx1"/>
                          </a:solidFill>
                          <a:latin typeface="Muli" pitchFamily="2" charset="77"/>
                        </a:rPr>
                        <a:t>Place Value (within 50)</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1 – Measurement: Length &amp; Height</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uli" pitchFamily="2" charset="77"/>
                          <a:ea typeface="+mn-ea"/>
                          <a:cs typeface="+mn-cs"/>
                        </a:rPr>
                        <a:t>Block 2 – Measurement: Weight &amp; Volume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a:t>
                      </a:r>
                      <a:br>
                        <a:rPr lang="en-US" sz="1400" dirty="0">
                          <a:solidFill>
                            <a:schemeClr val="tx1"/>
                          </a:solidFill>
                          <a:latin typeface="Muli" pitchFamily="2" charset="77"/>
                        </a:rPr>
                      </a:br>
                      <a:r>
                        <a:rPr lang="en-US" sz="1400" dirty="0">
                          <a:solidFill>
                            <a:schemeClr val="tx1"/>
                          </a:solidFill>
                          <a:latin typeface="Muli" pitchFamily="2" charset="77"/>
                        </a:rPr>
                        <a:t>Multiplication &amp; Division</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4 – Number: Fractions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1 – Position &amp; Direction</a:t>
                      </a: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Place Value (within 100)</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algn="ctr"/>
                      <a:r>
                        <a:rPr lang="en-US" sz="1400" dirty="0">
                          <a:solidFill>
                            <a:schemeClr val="tx1"/>
                          </a:solidFill>
                          <a:latin typeface="Muli" pitchFamily="2" charset="77"/>
                        </a:rPr>
                        <a:t>Block 3 - Money</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uli" pitchFamily="2" charset="77"/>
                          <a:ea typeface="+mn-ea"/>
                          <a:cs typeface="+mn-cs"/>
                        </a:rPr>
                        <a:t>Block 4 – Measure: Time</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293045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1:</a:t>
            </a:r>
          </a:p>
        </p:txBody>
      </p:sp>
      <p:graphicFrame>
        <p:nvGraphicFramePr>
          <p:cNvPr id="6" name="Table 5">
            <a:extLst>
              <a:ext uri="{FF2B5EF4-FFF2-40B4-BE49-F238E27FC236}">
                <a16:creationId xmlns:a16="http://schemas.microsoft.com/office/drawing/2014/main" id="{CF9D5CA4-565C-D846-B13D-695801D1E86E}"/>
              </a:ext>
            </a:extLst>
          </p:cNvPr>
          <p:cNvGraphicFramePr>
            <a:graphicFrameLocks noGrp="1"/>
          </p:cNvGraphicFramePr>
          <p:nvPr/>
        </p:nvGraphicFramePr>
        <p:xfrm>
          <a:off x="490330" y="2413794"/>
          <a:ext cx="11246675" cy="3175000"/>
        </p:xfrm>
        <a:graphic>
          <a:graphicData uri="http://schemas.openxmlformats.org/drawingml/2006/table">
            <a:tbl>
              <a:tblPr firstRow="1" bandRow="1">
                <a:tableStyleId>{5940675A-B579-460E-94D1-54222C63F5DA}</a:tableStyleId>
              </a:tblPr>
              <a:tblGrid>
                <a:gridCol w="1022425">
                  <a:extLst>
                    <a:ext uri="{9D8B030D-6E8A-4147-A177-3AD203B41FA5}">
                      <a16:colId xmlns:a16="http://schemas.microsoft.com/office/drawing/2014/main" val="3474413922"/>
                    </a:ext>
                  </a:extLst>
                </a:gridCol>
                <a:gridCol w="1022425">
                  <a:extLst>
                    <a:ext uri="{9D8B030D-6E8A-4147-A177-3AD203B41FA5}">
                      <a16:colId xmlns:a16="http://schemas.microsoft.com/office/drawing/2014/main" val="210936366"/>
                    </a:ext>
                  </a:extLst>
                </a:gridCol>
                <a:gridCol w="1022425">
                  <a:extLst>
                    <a:ext uri="{9D8B030D-6E8A-4147-A177-3AD203B41FA5}">
                      <a16:colId xmlns:a16="http://schemas.microsoft.com/office/drawing/2014/main" val="663053944"/>
                    </a:ext>
                  </a:extLst>
                </a:gridCol>
                <a:gridCol w="1022425">
                  <a:extLst>
                    <a:ext uri="{9D8B030D-6E8A-4147-A177-3AD203B41FA5}">
                      <a16:colId xmlns:a16="http://schemas.microsoft.com/office/drawing/2014/main" val="4260569266"/>
                    </a:ext>
                  </a:extLst>
                </a:gridCol>
                <a:gridCol w="1022425">
                  <a:extLst>
                    <a:ext uri="{9D8B030D-6E8A-4147-A177-3AD203B41FA5}">
                      <a16:colId xmlns:a16="http://schemas.microsoft.com/office/drawing/2014/main" val="2810794725"/>
                    </a:ext>
                  </a:extLst>
                </a:gridCol>
                <a:gridCol w="1022425">
                  <a:extLst>
                    <a:ext uri="{9D8B030D-6E8A-4147-A177-3AD203B41FA5}">
                      <a16:colId xmlns:a16="http://schemas.microsoft.com/office/drawing/2014/main" val="2161613785"/>
                    </a:ext>
                  </a:extLst>
                </a:gridCol>
                <a:gridCol w="1022425">
                  <a:extLst>
                    <a:ext uri="{9D8B030D-6E8A-4147-A177-3AD203B41FA5}">
                      <a16:colId xmlns:a16="http://schemas.microsoft.com/office/drawing/2014/main" val="2792176104"/>
                    </a:ext>
                  </a:extLst>
                </a:gridCol>
                <a:gridCol w="1022425">
                  <a:extLst>
                    <a:ext uri="{9D8B030D-6E8A-4147-A177-3AD203B41FA5}">
                      <a16:colId xmlns:a16="http://schemas.microsoft.com/office/drawing/2014/main" val="1988534264"/>
                    </a:ext>
                  </a:extLst>
                </a:gridCol>
                <a:gridCol w="1022425">
                  <a:extLst>
                    <a:ext uri="{9D8B030D-6E8A-4147-A177-3AD203B41FA5}">
                      <a16:colId xmlns:a16="http://schemas.microsoft.com/office/drawing/2014/main" val="3455113893"/>
                    </a:ext>
                  </a:extLst>
                </a:gridCol>
                <a:gridCol w="1022425">
                  <a:extLst>
                    <a:ext uri="{9D8B030D-6E8A-4147-A177-3AD203B41FA5}">
                      <a16:colId xmlns:a16="http://schemas.microsoft.com/office/drawing/2014/main" val="2772460010"/>
                    </a:ext>
                  </a:extLst>
                </a:gridCol>
                <a:gridCol w="1022425">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Addition &amp; Subtraction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a:t>
                      </a:r>
                      <a:r>
                        <a:rPr lang="en-US" sz="1400" u="sng" dirty="0">
                          <a:solidFill>
                            <a:schemeClr val="tx1"/>
                          </a:solidFill>
                          <a:latin typeface="Muli" pitchFamily="2" charset="77"/>
                        </a:rPr>
                        <a:t>Multiplication</a:t>
                      </a:r>
                      <a:r>
                        <a:rPr lang="en-US" sz="1400" dirty="0">
                          <a:solidFill>
                            <a:schemeClr val="tx1"/>
                          </a:solidFill>
                          <a:latin typeface="Muli" pitchFamily="2" charset="77"/>
                        </a:rPr>
                        <a:t> &amp; Division</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dirty="0">
                          <a:solidFill>
                            <a:schemeClr val="tx1"/>
                          </a:solidFill>
                          <a:latin typeface="Muli" pitchFamily="2" charset="77"/>
                        </a:rPr>
                        <a:t>Block 1 – Number: Multiplication &amp; </a:t>
                      </a:r>
                      <a:r>
                        <a:rPr lang="en-US" sz="1400" u="sng" dirty="0">
                          <a:solidFill>
                            <a:schemeClr val="tx1"/>
                          </a:solidFill>
                          <a:latin typeface="Muli" pitchFamily="2" charset="77"/>
                        </a:rPr>
                        <a:t>Division</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Statistics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Properties of Shape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4 – Number: Fractions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1 – Measure: Length &amp; Height</a:t>
                      </a: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Position &amp; Direction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Measurement: Time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4 – Problem Solving: Efficient Methods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Money</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Measurement: </a:t>
                      </a:r>
                      <a:br>
                        <a:rPr lang="en-US" sz="1400" dirty="0">
                          <a:solidFill>
                            <a:schemeClr val="tx1"/>
                          </a:solidFill>
                          <a:latin typeface="Muli" pitchFamily="2" charset="77"/>
                        </a:rPr>
                      </a:br>
                      <a:r>
                        <a:rPr lang="en-US" sz="1400" dirty="0">
                          <a:solidFill>
                            <a:schemeClr val="tx1"/>
                          </a:solidFill>
                          <a:latin typeface="Muli" pitchFamily="2" charset="77"/>
                        </a:rPr>
                        <a:t>Mass, Capacity &amp; Temperature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Investigations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420424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2:</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nvGraphicFramePr>
        <p:xfrm>
          <a:off x="472662" y="2515153"/>
          <a:ext cx="11246675" cy="2443480"/>
        </p:xfrm>
        <a:graphic>
          <a:graphicData uri="http://schemas.openxmlformats.org/drawingml/2006/table">
            <a:tbl>
              <a:tblPr firstRow="1" bandRow="1">
                <a:tableStyleId>{5940675A-B579-460E-94D1-54222C63F5DA}</a:tableStyleId>
              </a:tblPr>
              <a:tblGrid>
                <a:gridCol w="1022425">
                  <a:extLst>
                    <a:ext uri="{9D8B030D-6E8A-4147-A177-3AD203B41FA5}">
                      <a16:colId xmlns:a16="http://schemas.microsoft.com/office/drawing/2014/main" val="3474413922"/>
                    </a:ext>
                  </a:extLst>
                </a:gridCol>
                <a:gridCol w="1022425">
                  <a:extLst>
                    <a:ext uri="{9D8B030D-6E8A-4147-A177-3AD203B41FA5}">
                      <a16:colId xmlns:a16="http://schemas.microsoft.com/office/drawing/2014/main" val="210936366"/>
                    </a:ext>
                  </a:extLst>
                </a:gridCol>
                <a:gridCol w="1022425">
                  <a:extLst>
                    <a:ext uri="{9D8B030D-6E8A-4147-A177-3AD203B41FA5}">
                      <a16:colId xmlns:a16="http://schemas.microsoft.com/office/drawing/2014/main" val="663053944"/>
                    </a:ext>
                  </a:extLst>
                </a:gridCol>
                <a:gridCol w="1022425">
                  <a:extLst>
                    <a:ext uri="{9D8B030D-6E8A-4147-A177-3AD203B41FA5}">
                      <a16:colId xmlns:a16="http://schemas.microsoft.com/office/drawing/2014/main" val="4260569266"/>
                    </a:ext>
                  </a:extLst>
                </a:gridCol>
                <a:gridCol w="1022425">
                  <a:extLst>
                    <a:ext uri="{9D8B030D-6E8A-4147-A177-3AD203B41FA5}">
                      <a16:colId xmlns:a16="http://schemas.microsoft.com/office/drawing/2014/main" val="2810794725"/>
                    </a:ext>
                  </a:extLst>
                </a:gridCol>
                <a:gridCol w="1022425">
                  <a:extLst>
                    <a:ext uri="{9D8B030D-6E8A-4147-A177-3AD203B41FA5}">
                      <a16:colId xmlns:a16="http://schemas.microsoft.com/office/drawing/2014/main" val="2161613785"/>
                    </a:ext>
                  </a:extLst>
                </a:gridCol>
                <a:gridCol w="1022425">
                  <a:extLst>
                    <a:ext uri="{9D8B030D-6E8A-4147-A177-3AD203B41FA5}">
                      <a16:colId xmlns:a16="http://schemas.microsoft.com/office/drawing/2014/main" val="2792176104"/>
                    </a:ext>
                  </a:extLst>
                </a:gridCol>
                <a:gridCol w="1022425">
                  <a:extLst>
                    <a:ext uri="{9D8B030D-6E8A-4147-A177-3AD203B41FA5}">
                      <a16:colId xmlns:a16="http://schemas.microsoft.com/office/drawing/2014/main" val="1988534264"/>
                    </a:ext>
                  </a:extLst>
                </a:gridCol>
                <a:gridCol w="1022425">
                  <a:extLst>
                    <a:ext uri="{9D8B030D-6E8A-4147-A177-3AD203B41FA5}">
                      <a16:colId xmlns:a16="http://schemas.microsoft.com/office/drawing/2014/main" val="3455113893"/>
                    </a:ext>
                  </a:extLst>
                </a:gridCol>
                <a:gridCol w="1022425">
                  <a:extLst>
                    <a:ext uri="{9D8B030D-6E8A-4147-A177-3AD203B41FA5}">
                      <a16:colId xmlns:a16="http://schemas.microsoft.com/office/drawing/2014/main" val="2772460010"/>
                    </a:ext>
                  </a:extLst>
                </a:gridCol>
                <a:gridCol w="1022425">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Addition &amp; Subtraction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(1)</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Statistics </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Measurement: </a:t>
                      </a:r>
                      <a:br>
                        <a:rPr lang="en-US" sz="1400" dirty="0">
                          <a:solidFill>
                            <a:schemeClr val="tx1"/>
                          </a:solidFill>
                          <a:latin typeface="Muli" pitchFamily="2" charset="77"/>
                        </a:rPr>
                      </a:br>
                      <a:r>
                        <a:rPr lang="en-US" sz="1400" dirty="0">
                          <a:solidFill>
                            <a:schemeClr val="tx1"/>
                          </a:solidFill>
                          <a:latin typeface="Muli" pitchFamily="2" charset="77"/>
                        </a:rPr>
                        <a:t>Length &amp; Perimeter</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4 – Number: Fractions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(2)</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Fractions (2)</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algn="ctr"/>
                      <a:r>
                        <a:rPr lang="en-US" sz="1400" dirty="0">
                          <a:solidFill>
                            <a:schemeClr val="tx1"/>
                          </a:solidFill>
                          <a:latin typeface="Muli" pitchFamily="2" charset="77"/>
                        </a:rPr>
                        <a:t>Block 3 – Measurement: Time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Geometry: </a:t>
                      </a:r>
                      <a:r>
                        <a:rPr lang="en-US" sz="1400" u="none" dirty="0">
                          <a:solidFill>
                            <a:schemeClr val="tx1"/>
                          </a:solidFill>
                          <a:latin typeface="Muli" pitchFamily="2" charset="77"/>
                        </a:rPr>
                        <a:t>Properties of Shape</a:t>
                      </a:r>
                      <a:endParaRPr lang="en-US" sz="1400" dirty="0">
                        <a:solidFill>
                          <a:schemeClr val="tx1"/>
                        </a:solidFill>
                        <a:latin typeface="Muli"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Measurement: </a:t>
                      </a:r>
                      <a:br>
                        <a:rPr lang="en-US" sz="1400" dirty="0">
                          <a:solidFill>
                            <a:schemeClr val="tx1"/>
                          </a:solidFill>
                          <a:latin typeface="Muli" pitchFamily="2" charset="77"/>
                        </a:rPr>
                      </a:br>
                      <a:r>
                        <a:rPr lang="en-US" sz="1400" dirty="0">
                          <a:solidFill>
                            <a:schemeClr val="tx1"/>
                          </a:solidFill>
                          <a:latin typeface="Muli" pitchFamily="2" charset="77"/>
                        </a:rPr>
                        <a:t>Mass and Capacity</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Money </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3389270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3:</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extLst>
              <p:ext uri="{D42A27DB-BD31-4B8C-83A1-F6EECF244321}">
                <p14:modId xmlns:p14="http://schemas.microsoft.com/office/powerpoint/2010/main" val="1117298980"/>
              </p:ext>
            </p:extLst>
          </p:nvPr>
        </p:nvGraphicFramePr>
        <p:xfrm>
          <a:off x="520699" y="2501899"/>
          <a:ext cx="11150601" cy="2778760"/>
        </p:xfrm>
        <a:graphic>
          <a:graphicData uri="http://schemas.openxmlformats.org/drawingml/2006/table">
            <a:tbl>
              <a:tblPr firstRow="1" bandRow="1">
                <a:tableStyleId>{5940675A-B579-460E-94D1-54222C63F5DA}</a:tableStyleId>
              </a:tblPr>
              <a:tblGrid>
                <a:gridCol w="1013691">
                  <a:extLst>
                    <a:ext uri="{9D8B030D-6E8A-4147-A177-3AD203B41FA5}">
                      <a16:colId xmlns:a16="http://schemas.microsoft.com/office/drawing/2014/main" val="3474413922"/>
                    </a:ext>
                  </a:extLst>
                </a:gridCol>
                <a:gridCol w="1013691">
                  <a:extLst>
                    <a:ext uri="{9D8B030D-6E8A-4147-A177-3AD203B41FA5}">
                      <a16:colId xmlns:a16="http://schemas.microsoft.com/office/drawing/2014/main" val="210936366"/>
                    </a:ext>
                  </a:extLst>
                </a:gridCol>
                <a:gridCol w="1013691">
                  <a:extLst>
                    <a:ext uri="{9D8B030D-6E8A-4147-A177-3AD203B41FA5}">
                      <a16:colId xmlns:a16="http://schemas.microsoft.com/office/drawing/2014/main" val="663053944"/>
                    </a:ext>
                  </a:extLst>
                </a:gridCol>
                <a:gridCol w="1013691">
                  <a:extLst>
                    <a:ext uri="{9D8B030D-6E8A-4147-A177-3AD203B41FA5}">
                      <a16:colId xmlns:a16="http://schemas.microsoft.com/office/drawing/2014/main" val="4260569266"/>
                    </a:ext>
                  </a:extLst>
                </a:gridCol>
                <a:gridCol w="1013691">
                  <a:extLst>
                    <a:ext uri="{9D8B030D-6E8A-4147-A177-3AD203B41FA5}">
                      <a16:colId xmlns:a16="http://schemas.microsoft.com/office/drawing/2014/main" val="2810794725"/>
                    </a:ext>
                  </a:extLst>
                </a:gridCol>
                <a:gridCol w="1013691">
                  <a:extLst>
                    <a:ext uri="{9D8B030D-6E8A-4147-A177-3AD203B41FA5}">
                      <a16:colId xmlns:a16="http://schemas.microsoft.com/office/drawing/2014/main" val="2161613785"/>
                    </a:ext>
                  </a:extLst>
                </a:gridCol>
                <a:gridCol w="1013691">
                  <a:extLst>
                    <a:ext uri="{9D8B030D-6E8A-4147-A177-3AD203B41FA5}">
                      <a16:colId xmlns:a16="http://schemas.microsoft.com/office/drawing/2014/main" val="2792176104"/>
                    </a:ext>
                  </a:extLst>
                </a:gridCol>
                <a:gridCol w="1013691">
                  <a:extLst>
                    <a:ext uri="{9D8B030D-6E8A-4147-A177-3AD203B41FA5}">
                      <a16:colId xmlns:a16="http://schemas.microsoft.com/office/drawing/2014/main" val="1988534264"/>
                    </a:ext>
                  </a:extLst>
                </a:gridCol>
                <a:gridCol w="1013691">
                  <a:extLst>
                    <a:ext uri="{9D8B030D-6E8A-4147-A177-3AD203B41FA5}">
                      <a16:colId xmlns:a16="http://schemas.microsoft.com/office/drawing/2014/main" val="3455113893"/>
                    </a:ext>
                  </a:extLst>
                </a:gridCol>
                <a:gridCol w="1013691">
                  <a:extLst>
                    <a:ext uri="{9D8B030D-6E8A-4147-A177-3AD203B41FA5}">
                      <a16:colId xmlns:a16="http://schemas.microsoft.com/office/drawing/2014/main" val="2772460010"/>
                    </a:ext>
                  </a:extLst>
                </a:gridCol>
                <a:gridCol w="1013691">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dirty="0">
                          <a:solidFill>
                            <a:schemeClr val="tx1"/>
                          </a:solidFill>
                          <a:latin typeface="Muli" pitchFamily="2" charset="77"/>
                        </a:rPr>
                        <a:t>Addition &amp; Subtraction</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Measurement: </a:t>
                      </a:r>
                      <a:br>
                        <a:rPr lang="en-US" sz="1400" dirty="0">
                          <a:solidFill>
                            <a:schemeClr val="tx1"/>
                          </a:solidFill>
                          <a:latin typeface="Muli" pitchFamily="2" charset="77"/>
                        </a:rPr>
                      </a:br>
                      <a:r>
                        <a:rPr lang="en-US" sz="1400" dirty="0">
                          <a:solidFill>
                            <a:schemeClr val="tx1"/>
                          </a:solidFill>
                          <a:latin typeface="Muli" pitchFamily="2" charset="77"/>
                        </a:rPr>
                        <a:t>Length &amp; Perimeter</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(1)</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Area</a:t>
                      </a: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Fractions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Decimals (1)</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(2)</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Decimals (2)</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algn="ctr"/>
                      <a:r>
                        <a:rPr lang="en-US" sz="1400" dirty="0">
                          <a:solidFill>
                            <a:schemeClr val="tx1"/>
                          </a:solidFill>
                          <a:latin typeface="Muli" pitchFamily="2" charset="77"/>
                        </a:rPr>
                        <a:t>Block 4 – Time</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2">
                  <a:txBody>
                    <a:bodyPr/>
                    <a:lstStyle/>
                    <a:p>
                      <a:pPr algn="ctr"/>
                      <a:r>
                        <a:rPr lang="en-US" sz="1400" dirty="0">
                          <a:solidFill>
                            <a:schemeClr val="tx1"/>
                          </a:solidFill>
                          <a:latin typeface="Muli" pitchFamily="2" charset="77"/>
                        </a:rPr>
                        <a:t>Block 1 – Statistics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algn="ctr"/>
                      <a:r>
                        <a:rPr lang="en-US" sz="1400" dirty="0">
                          <a:solidFill>
                            <a:schemeClr val="tx1"/>
                          </a:solidFill>
                          <a:latin typeface="Muli" pitchFamily="2" charset="77"/>
                        </a:rPr>
                        <a:t>Block 2 – Geometry: </a:t>
                      </a:r>
                      <a:br>
                        <a:rPr lang="en-US" sz="1400" dirty="0">
                          <a:solidFill>
                            <a:schemeClr val="tx1"/>
                          </a:solidFill>
                          <a:latin typeface="Muli" pitchFamily="2" charset="77"/>
                        </a:rPr>
                      </a:br>
                      <a:r>
                        <a:rPr lang="en-US" sz="1400" dirty="0">
                          <a:solidFill>
                            <a:schemeClr val="tx1"/>
                          </a:solidFill>
                          <a:latin typeface="Muli" pitchFamily="2" charset="77"/>
                        </a:rPr>
                        <a:t>Properties of Shape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3 – Position &amp; Direction</a:t>
                      </a:r>
                    </a:p>
                  </a:txBody>
                  <a:tcPr anchor="ctr">
                    <a:solidFill>
                      <a:srgbClr val="FFFFFF"/>
                    </a:solidFill>
                  </a:tcPr>
                </a:tc>
                <a:tc gridSpan="2">
                  <a:txBody>
                    <a:bodyPr/>
                    <a:lstStyle/>
                    <a:p>
                      <a:pPr algn="ctr"/>
                      <a:r>
                        <a:rPr lang="en-US" sz="1400" dirty="0">
                          <a:solidFill>
                            <a:schemeClr val="tx1"/>
                          </a:solidFill>
                          <a:latin typeface="Muli" pitchFamily="2" charset="77"/>
                        </a:rPr>
                        <a:t>Block 4 – Money </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4254955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4:</a:t>
            </a:r>
          </a:p>
        </p:txBody>
      </p:sp>
      <p:graphicFrame>
        <p:nvGraphicFramePr>
          <p:cNvPr id="5" name="Table 4">
            <a:extLst>
              <a:ext uri="{FF2B5EF4-FFF2-40B4-BE49-F238E27FC236}">
                <a16:creationId xmlns:a16="http://schemas.microsoft.com/office/drawing/2014/main" id="{0C197F47-EAFF-AD45-83BA-475301D03349}"/>
              </a:ext>
            </a:extLst>
          </p:cNvPr>
          <p:cNvGraphicFramePr>
            <a:graphicFrameLocks noGrp="1"/>
          </p:cNvGraphicFramePr>
          <p:nvPr>
            <p:extLst>
              <p:ext uri="{D42A27DB-BD31-4B8C-83A1-F6EECF244321}">
                <p14:modId xmlns:p14="http://schemas.microsoft.com/office/powerpoint/2010/main" val="906532677"/>
              </p:ext>
            </p:extLst>
          </p:nvPr>
        </p:nvGraphicFramePr>
        <p:xfrm>
          <a:off x="520699" y="2476500"/>
          <a:ext cx="11150601" cy="2778760"/>
        </p:xfrm>
        <a:graphic>
          <a:graphicData uri="http://schemas.openxmlformats.org/drawingml/2006/table">
            <a:tbl>
              <a:tblPr firstRow="1" bandRow="1">
                <a:tableStyleId>{5940675A-B579-460E-94D1-54222C63F5DA}</a:tableStyleId>
              </a:tblPr>
              <a:tblGrid>
                <a:gridCol w="1013691">
                  <a:extLst>
                    <a:ext uri="{9D8B030D-6E8A-4147-A177-3AD203B41FA5}">
                      <a16:colId xmlns:a16="http://schemas.microsoft.com/office/drawing/2014/main" val="3474413922"/>
                    </a:ext>
                  </a:extLst>
                </a:gridCol>
                <a:gridCol w="1013691">
                  <a:extLst>
                    <a:ext uri="{9D8B030D-6E8A-4147-A177-3AD203B41FA5}">
                      <a16:colId xmlns:a16="http://schemas.microsoft.com/office/drawing/2014/main" val="210936366"/>
                    </a:ext>
                  </a:extLst>
                </a:gridCol>
                <a:gridCol w="1013691">
                  <a:extLst>
                    <a:ext uri="{9D8B030D-6E8A-4147-A177-3AD203B41FA5}">
                      <a16:colId xmlns:a16="http://schemas.microsoft.com/office/drawing/2014/main" val="663053944"/>
                    </a:ext>
                  </a:extLst>
                </a:gridCol>
                <a:gridCol w="1013691">
                  <a:extLst>
                    <a:ext uri="{9D8B030D-6E8A-4147-A177-3AD203B41FA5}">
                      <a16:colId xmlns:a16="http://schemas.microsoft.com/office/drawing/2014/main" val="4260569266"/>
                    </a:ext>
                  </a:extLst>
                </a:gridCol>
                <a:gridCol w="1013691">
                  <a:extLst>
                    <a:ext uri="{9D8B030D-6E8A-4147-A177-3AD203B41FA5}">
                      <a16:colId xmlns:a16="http://schemas.microsoft.com/office/drawing/2014/main" val="2810794725"/>
                    </a:ext>
                  </a:extLst>
                </a:gridCol>
                <a:gridCol w="1013691">
                  <a:extLst>
                    <a:ext uri="{9D8B030D-6E8A-4147-A177-3AD203B41FA5}">
                      <a16:colId xmlns:a16="http://schemas.microsoft.com/office/drawing/2014/main" val="2161613785"/>
                    </a:ext>
                  </a:extLst>
                </a:gridCol>
                <a:gridCol w="1013691">
                  <a:extLst>
                    <a:ext uri="{9D8B030D-6E8A-4147-A177-3AD203B41FA5}">
                      <a16:colId xmlns:a16="http://schemas.microsoft.com/office/drawing/2014/main" val="2792176104"/>
                    </a:ext>
                  </a:extLst>
                </a:gridCol>
                <a:gridCol w="1013691">
                  <a:extLst>
                    <a:ext uri="{9D8B030D-6E8A-4147-A177-3AD203B41FA5}">
                      <a16:colId xmlns:a16="http://schemas.microsoft.com/office/drawing/2014/main" val="1988534264"/>
                    </a:ext>
                  </a:extLst>
                </a:gridCol>
                <a:gridCol w="1013691">
                  <a:extLst>
                    <a:ext uri="{9D8B030D-6E8A-4147-A177-3AD203B41FA5}">
                      <a16:colId xmlns:a16="http://schemas.microsoft.com/office/drawing/2014/main" val="3455113893"/>
                    </a:ext>
                  </a:extLst>
                </a:gridCol>
                <a:gridCol w="1013691">
                  <a:extLst>
                    <a:ext uri="{9D8B030D-6E8A-4147-A177-3AD203B41FA5}">
                      <a16:colId xmlns:a16="http://schemas.microsoft.com/office/drawing/2014/main" val="2772460010"/>
                    </a:ext>
                  </a:extLst>
                </a:gridCol>
                <a:gridCol w="1013691">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2 – Number: Addition &amp; Subtraction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Statistics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4 – Number: </a:t>
                      </a:r>
                      <a:r>
                        <a:rPr lang="en-US" sz="1200" u="none" dirty="0">
                          <a:solidFill>
                            <a:schemeClr val="tx1"/>
                          </a:solidFill>
                          <a:latin typeface="Muli" pitchFamily="2" charset="77"/>
                        </a:rPr>
                        <a:t>Multiplication</a:t>
                      </a:r>
                      <a:r>
                        <a:rPr lang="en-US" sz="1200" dirty="0">
                          <a:solidFill>
                            <a:schemeClr val="tx1"/>
                          </a:solidFill>
                          <a:latin typeface="Muli" pitchFamily="2" charset="77"/>
                        </a:rPr>
                        <a:t> &amp; Division</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Measurement: Perimeter &amp; Area</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br>
                        <a:rPr lang="en-US" sz="1400" dirty="0">
                          <a:solidFill>
                            <a:schemeClr val="tx1"/>
                          </a:solidFill>
                          <a:latin typeface="Muli" pitchFamily="2" charset="77"/>
                        </a:rPr>
                      </a:br>
                      <a:r>
                        <a:rPr lang="en-US" sz="1400" u="none" dirty="0">
                          <a:solidFill>
                            <a:schemeClr val="tx1"/>
                          </a:solidFill>
                          <a:latin typeface="Muli" pitchFamily="2" charset="77"/>
                        </a:rPr>
                        <a:t>Multiplication</a:t>
                      </a:r>
                      <a:r>
                        <a:rPr lang="en-US" sz="1400" dirty="0">
                          <a:solidFill>
                            <a:schemeClr val="tx1"/>
                          </a:solidFill>
                          <a:latin typeface="Muli" pitchFamily="2" charset="77"/>
                        </a:rPr>
                        <a:t> &amp; Division (2)</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Fractions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a:txBody>
                    <a:bodyPr/>
                    <a:lstStyle/>
                    <a:p>
                      <a:pPr algn="ctr"/>
                      <a:r>
                        <a:rPr lang="en-US" sz="1400" dirty="0">
                          <a:solidFill>
                            <a:schemeClr val="tx1"/>
                          </a:solidFill>
                          <a:latin typeface="Muli" pitchFamily="2" charset="77"/>
                        </a:rPr>
                        <a:t>Fractions (cont.)</a:t>
                      </a: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uli" pitchFamily="2" charset="77"/>
                        </a:rPr>
                        <a:t>Block 1 – Number: </a:t>
                      </a:r>
                      <a:br>
                        <a:rPr lang="en-US" sz="1100" dirty="0">
                          <a:solidFill>
                            <a:schemeClr val="tx1"/>
                          </a:solidFill>
                          <a:latin typeface="Muli" pitchFamily="2" charset="77"/>
                        </a:rPr>
                      </a:br>
                      <a:r>
                        <a:rPr lang="en-US" sz="1100" u="none" dirty="0">
                          <a:solidFill>
                            <a:schemeClr val="tx1"/>
                          </a:solidFill>
                          <a:latin typeface="Muli" pitchFamily="2" charset="77"/>
                        </a:rPr>
                        <a:t>Decimals</a:t>
                      </a:r>
                      <a:r>
                        <a:rPr lang="en-US" sz="1100" dirty="0">
                          <a:solidFill>
                            <a:schemeClr val="tx1"/>
                          </a:solidFill>
                          <a:latin typeface="Muli" pitchFamily="2" charset="77"/>
                        </a:rPr>
                        <a:t> &amp; Percentages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a:t>
                      </a:r>
                      <a:r>
                        <a:rPr lang="en-US" sz="1400" u="none" dirty="0">
                          <a:solidFill>
                            <a:schemeClr val="tx1"/>
                          </a:solidFill>
                          <a:latin typeface="Muli" pitchFamily="2" charset="77"/>
                        </a:rPr>
                        <a:t>Decimals</a:t>
                      </a:r>
                      <a:endParaRPr lang="en-US" sz="1400" dirty="0">
                        <a:solidFill>
                          <a:schemeClr val="tx1"/>
                        </a:solidFill>
                        <a:latin typeface="Muli"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Geometry: </a:t>
                      </a:r>
                      <a:br>
                        <a:rPr lang="en-US" sz="1400" dirty="0">
                          <a:solidFill>
                            <a:schemeClr val="tx1"/>
                          </a:solidFill>
                          <a:latin typeface="Muli" pitchFamily="2" charset="77"/>
                        </a:rPr>
                      </a:br>
                      <a:r>
                        <a:rPr lang="en-US" sz="1400" dirty="0">
                          <a:solidFill>
                            <a:schemeClr val="tx1"/>
                          </a:solidFill>
                          <a:latin typeface="Muli" pitchFamily="2" charset="77"/>
                        </a:rPr>
                        <a:t>Properties of Shape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2 – Position &amp; Direction</a:t>
                      </a:r>
                    </a:p>
                  </a:txBody>
                  <a:tcPr anchor="ctr">
                    <a:solidFill>
                      <a:srgbClr val="FFFFFF"/>
                    </a:solidFill>
                  </a:tcPr>
                </a:tc>
                <a:tc gridSpan="2">
                  <a:txBody>
                    <a:bodyPr/>
                    <a:lstStyle/>
                    <a:p>
                      <a:pPr algn="ctr"/>
                      <a:r>
                        <a:rPr lang="en-US" sz="1200" dirty="0">
                          <a:solidFill>
                            <a:schemeClr val="tx1"/>
                          </a:solidFill>
                          <a:latin typeface="Muli" pitchFamily="2" charset="77"/>
                        </a:rPr>
                        <a:t>Block 3 – Measurement: Converting Units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algn="ctr"/>
                      <a:r>
                        <a:rPr lang="en-US" sz="1200" dirty="0">
                          <a:solidFill>
                            <a:schemeClr val="tx1"/>
                          </a:solidFill>
                          <a:latin typeface="Muli" pitchFamily="2" charset="77"/>
                        </a:rPr>
                        <a:t>Block 4 – Measure: Volume</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1456450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800" dirty="0"/>
              <a:t>Yearly Overview</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199" y="1825625"/>
            <a:ext cx="10942983" cy="4351338"/>
          </a:xfrm>
        </p:spPr>
        <p:txBody>
          <a:bodyPr/>
          <a:lstStyle/>
          <a:p>
            <a:pPr marL="0" indent="0">
              <a:buNone/>
            </a:pPr>
            <a:r>
              <a:rPr lang="en-GB" dirty="0"/>
              <a:t>Year 5:</a:t>
            </a:r>
          </a:p>
        </p:txBody>
      </p:sp>
      <p:graphicFrame>
        <p:nvGraphicFramePr>
          <p:cNvPr id="6" name="Table 5">
            <a:extLst>
              <a:ext uri="{FF2B5EF4-FFF2-40B4-BE49-F238E27FC236}">
                <a16:creationId xmlns:a16="http://schemas.microsoft.com/office/drawing/2014/main" id="{8D81161E-5687-5542-BF4B-69BEA29CD7B0}"/>
              </a:ext>
            </a:extLst>
          </p:cNvPr>
          <p:cNvGraphicFramePr>
            <a:graphicFrameLocks noGrp="1"/>
          </p:cNvGraphicFramePr>
          <p:nvPr/>
        </p:nvGraphicFramePr>
        <p:xfrm>
          <a:off x="520699" y="2488648"/>
          <a:ext cx="11150601" cy="2565400"/>
        </p:xfrm>
        <a:graphic>
          <a:graphicData uri="http://schemas.openxmlformats.org/drawingml/2006/table">
            <a:tbl>
              <a:tblPr firstRow="1" bandRow="1">
                <a:tableStyleId>{5940675A-B579-460E-94D1-54222C63F5DA}</a:tableStyleId>
              </a:tblPr>
              <a:tblGrid>
                <a:gridCol w="1013691">
                  <a:extLst>
                    <a:ext uri="{9D8B030D-6E8A-4147-A177-3AD203B41FA5}">
                      <a16:colId xmlns:a16="http://schemas.microsoft.com/office/drawing/2014/main" val="3474413922"/>
                    </a:ext>
                  </a:extLst>
                </a:gridCol>
                <a:gridCol w="1013691">
                  <a:extLst>
                    <a:ext uri="{9D8B030D-6E8A-4147-A177-3AD203B41FA5}">
                      <a16:colId xmlns:a16="http://schemas.microsoft.com/office/drawing/2014/main" val="210936366"/>
                    </a:ext>
                  </a:extLst>
                </a:gridCol>
                <a:gridCol w="1013691">
                  <a:extLst>
                    <a:ext uri="{9D8B030D-6E8A-4147-A177-3AD203B41FA5}">
                      <a16:colId xmlns:a16="http://schemas.microsoft.com/office/drawing/2014/main" val="663053944"/>
                    </a:ext>
                  </a:extLst>
                </a:gridCol>
                <a:gridCol w="1013691">
                  <a:extLst>
                    <a:ext uri="{9D8B030D-6E8A-4147-A177-3AD203B41FA5}">
                      <a16:colId xmlns:a16="http://schemas.microsoft.com/office/drawing/2014/main" val="4260569266"/>
                    </a:ext>
                  </a:extLst>
                </a:gridCol>
                <a:gridCol w="1013691">
                  <a:extLst>
                    <a:ext uri="{9D8B030D-6E8A-4147-A177-3AD203B41FA5}">
                      <a16:colId xmlns:a16="http://schemas.microsoft.com/office/drawing/2014/main" val="2810794725"/>
                    </a:ext>
                  </a:extLst>
                </a:gridCol>
                <a:gridCol w="1013691">
                  <a:extLst>
                    <a:ext uri="{9D8B030D-6E8A-4147-A177-3AD203B41FA5}">
                      <a16:colId xmlns:a16="http://schemas.microsoft.com/office/drawing/2014/main" val="2161613785"/>
                    </a:ext>
                  </a:extLst>
                </a:gridCol>
                <a:gridCol w="1013691">
                  <a:extLst>
                    <a:ext uri="{9D8B030D-6E8A-4147-A177-3AD203B41FA5}">
                      <a16:colId xmlns:a16="http://schemas.microsoft.com/office/drawing/2014/main" val="2792176104"/>
                    </a:ext>
                  </a:extLst>
                </a:gridCol>
                <a:gridCol w="1013691">
                  <a:extLst>
                    <a:ext uri="{9D8B030D-6E8A-4147-A177-3AD203B41FA5}">
                      <a16:colId xmlns:a16="http://schemas.microsoft.com/office/drawing/2014/main" val="1988534264"/>
                    </a:ext>
                  </a:extLst>
                </a:gridCol>
                <a:gridCol w="1013691">
                  <a:extLst>
                    <a:ext uri="{9D8B030D-6E8A-4147-A177-3AD203B41FA5}">
                      <a16:colId xmlns:a16="http://schemas.microsoft.com/office/drawing/2014/main" val="3455113893"/>
                    </a:ext>
                  </a:extLst>
                </a:gridCol>
                <a:gridCol w="1013691">
                  <a:extLst>
                    <a:ext uri="{9D8B030D-6E8A-4147-A177-3AD203B41FA5}">
                      <a16:colId xmlns:a16="http://schemas.microsoft.com/office/drawing/2014/main" val="2772460010"/>
                    </a:ext>
                  </a:extLst>
                </a:gridCol>
                <a:gridCol w="1013691">
                  <a:extLst>
                    <a:ext uri="{9D8B030D-6E8A-4147-A177-3AD203B41FA5}">
                      <a16:colId xmlns:a16="http://schemas.microsoft.com/office/drawing/2014/main" val="2587832717"/>
                    </a:ext>
                  </a:extLst>
                </a:gridCol>
              </a:tblGrid>
              <a:tr h="370840">
                <a:tc>
                  <a:txBody>
                    <a:bodyPr/>
                    <a:lstStyle/>
                    <a:p>
                      <a:pPr algn="ctr"/>
                      <a:endParaRPr lang="en-US" sz="1400" dirty="0">
                        <a:solidFill>
                          <a:schemeClr val="tx1"/>
                        </a:solidFill>
                        <a:latin typeface="Muli" pitchFamily="2" charset="77"/>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dirty="0">
                          <a:solidFill>
                            <a:schemeClr val="tx1"/>
                          </a:solidFill>
                          <a:latin typeface="Muli" pitchFamily="2" charset="77"/>
                        </a:rPr>
                        <a:t>week 1</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2</a:t>
                      </a:r>
                    </a:p>
                  </a:txBody>
                  <a:tcPr anchor="ctr">
                    <a:solidFill>
                      <a:srgbClr val="FFDD57"/>
                    </a:solidFill>
                  </a:tcPr>
                </a:tc>
                <a:tc>
                  <a:txBody>
                    <a:bodyPr/>
                    <a:lstStyle/>
                    <a:p>
                      <a:pPr algn="ctr"/>
                      <a:r>
                        <a:rPr lang="en-US" sz="1400" dirty="0">
                          <a:solidFill>
                            <a:schemeClr val="tx1"/>
                          </a:solidFill>
                          <a:latin typeface="Muli" pitchFamily="2" charset="77"/>
                        </a:rPr>
                        <a:t>week 3</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4</a:t>
                      </a:r>
                    </a:p>
                  </a:txBody>
                  <a:tcPr anchor="ctr">
                    <a:solidFill>
                      <a:srgbClr val="FFDD57"/>
                    </a:solidFill>
                  </a:tcPr>
                </a:tc>
                <a:tc>
                  <a:txBody>
                    <a:bodyPr/>
                    <a:lstStyle/>
                    <a:p>
                      <a:pPr algn="ctr"/>
                      <a:r>
                        <a:rPr lang="en-US" sz="1400" dirty="0">
                          <a:solidFill>
                            <a:schemeClr val="tx1"/>
                          </a:solidFill>
                          <a:latin typeface="Muli" pitchFamily="2" charset="77"/>
                        </a:rPr>
                        <a:t>week 5</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6</a:t>
                      </a:r>
                    </a:p>
                  </a:txBody>
                  <a:tcPr anchor="ctr">
                    <a:solidFill>
                      <a:srgbClr val="FFDD57"/>
                    </a:solidFill>
                  </a:tcPr>
                </a:tc>
                <a:tc>
                  <a:txBody>
                    <a:bodyPr/>
                    <a:lstStyle/>
                    <a:p>
                      <a:pPr algn="ctr"/>
                      <a:r>
                        <a:rPr lang="en-US" sz="1400" dirty="0">
                          <a:solidFill>
                            <a:schemeClr val="tx1"/>
                          </a:solidFill>
                          <a:latin typeface="Muli" pitchFamily="2" charset="77"/>
                        </a:rPr>
                        <a:t>week 7</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8</a:t>
                      </a:r>
                    </a:p>
                  </a:txBody>
                  <a:tcPr anchor="ctr">
                    <a:solidFill>
                      <a:srgbClr val="FFDD57"/>
                    </a:solidFill>
                  </a:tcPr>
                </a:tc>
                <a:tc>
                  <a:txBody>
                    <a:bodyPr/>
                    <a:lstStyle/>
                    <a:p>
                      <a:pPr algn="ctr"/>
                      <a:r>
                        <a:rPr lang="en-US" sz="1400" dirty="0">
                          <a:solidFill>
                            <a:schemeClr val="tx1"/>
                          </a:solidFill>
                          <a:latin typeface="Muli" pitchFamily="2" charset="77"/>
                        </a:rPr>
                        <a:t>week 9</a:t>
                      </a:r>
                    </a:p>
                  </a:txBody>
                  <a:tcPr anchor="ctr">
                    <a:solidFill>
                      <a:srgbClr val="FFDD5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week 10</a:t>
                      </a:r>
                    </a:p>
                  </a:txBody>
                  <a:tcPr anchor="ctr">
                    <a:solidFill>
                      <a:srgbClr val="FFDD57"/>
                    </a:solidFill>
                  </a:tcPr>
                </a:tc>
                <a:extLst>
                  <a:ext uri="{0D108BD9-81ED-4DB2-BD59-A6C34878D82A}">
                    <a16:rowId xmlns:a16="http://schemas.microsoft.com/office/drawing/2014/main" val="3868213169"/>
                  </a:ext>
                </a:extLst>
              </a:tr>
              <a:tr h="370840">
                <a:tc>
                  <a:txBody>
                    <a:bodyPr/>
                    <a:lstStyle/>
                    <a:p>
                      <a:pPr algn="ctr"/>
                      <a:r>
                        <a:rPr lang="en-US" sz="1400" dirty="0">
                          <a:solidFill>
                            <a:schemeClr val="tx1"/>
                          </a:solidFill>
                          <a:latin typeface="Muli" pitchFamily="2" charset="77"/>
                        </a:rPr>
                        <a:t>Term 1</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Place Value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Four Operations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Fractions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extLst>
                  <a:ext uri="{0D108BD9-81ED-4DB2-BD59-A6C34878D82A}">
                    <a16:rowId xmlns:a16="http://schemas.microsoft.com/office/drawing/2014/main" val="112336233"/>
                  </a:ext>
                </a:extLst>
              </a:tr>
              <a:tr h="370840">
                <a:tc>
                  <a:txBody>
                    <a:bodyPr/>
                    <a:lstStyle/>
                    <a:p>
                      <a:pPr algn="ctr"/>
                      <a:r>
                        <a:rPr lang="en-US" sz="1400" dirty="0">
                          <a:solidFill>
                            <a:schemeClr val="tx1"/>
                          </a:solidFill>
                          <a:latin typeface="Muli" pitchFamily="2" charset="77"/>
                        </a:rPr>
                        <a:t>Term 2</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1 – Number: Decimals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Percentages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Number: Algebra</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uli" pitchFamily="2" charset="77"/>
                        </a:rPr>
                        <a:t>Block 4 – Measurement: Converting Units</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032957830"/>
                  </a:ext>
                </a:extLst>
              </a:tr>
              <a:tr h="370840">
                <a:tc>
                  <a:txBody>
                    <a:bodyPr/>
                    <a:lstStyle/>
                    <a:p>
                      <a:pPr algn="ctr"/>
                      <a:r>
                        <a:rPr lang="en-US" sz="1400" dirty="0">
                          <a:solidFill>
                            <a:schemeClr val="tx1"/>
                          </a:solidFill>
                          <a:latin typeface="Muli" pitchFamily="2" charset="77"/>
                        </a:rPr>
                        <a:t>Term 3</a:t>
                      </a:r>
                    </a:p>
                  </a:txBody>
                  <a:tcPr anchor="ctr">
                    <a:solidFill>
                      <a:srgbClr val="FFDD5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uli" pitchFamily="2" charset="77"/>
                          <a:ea typeface="+mn-ea"/>
                          <a:cs typeface="+mn-cs"/>
                        </a:rPr>
                        <a:t>Block 4 – Measurement: Perimeter/Area/Volume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Number: Ratio</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3 – Geometry: Properties of Shape</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uli" pitchFamily="2" charset="77"/>
                          <a:ea typeface="+mn-ea"/>
                          <a:cs typeface="+mn-cs"/>
                        </a:rPr>
                        <a:t>Block 4 – Position &amp; Direction</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uli" pitchFamily="2" charset="77"/>
                          <a:ea typeface="+mn-ea"/>
                          <a:cs typeface="+mn-cs"/>
                        </a:rPr>
                        <a:t>Block 5 – Statistics</a:t>
                      </a: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3429813372"/>
                  </a:ext>
                </a:extLst>
              </a:tr>
              <a:tr h="370840">
                <a:tc>
                  <a:txBody>
                    <a:bodyPr/>
                    <a:lstStyle/>
                    <a:p>
                      <a:pPr algn="ctr"/>
                      <a:r>
                        <a:rPr lang="en-US" sz="1400" dirty="0">
                          <a:solidFill>
                            <a:schemeClr val="tx1"/>
                          </a:solidFill>
                          <a:latin typeface="Muli" pitchFamily="2" charset="77"/>
                        </a:rPr>
                        <a:t>Term 4</a:t>
                      </a:r>
                    </a:p>
                  </a:txBody>
                  <a:tcPr anchor="ctr">
                    <a:solidFill>
                      <a:srgbClr val="FFDD57"/>
                    </a:solidFill>
                  </a:tcPr>
                </a:tc>
                <a:tc gridSpan="3">
                  <a:txBody>
                    <a:bodyPr/>
                    <a:lstStyle/>
                    <a:p>
                      <a:pPr algn="ctr"/>
                      <a:r>
                        <a:rPr lang="en-US" sz="1400" dirty="0">
                          <a:solidFill>
                            <a:schemeClr val="tx1"/>
                          </a:solidFill>
                          <a:latin typeface="Muli" pitchFamily="2" charset="77"/>
                        </a:rPr>
                        <a:t>Block 1 – Problem Solving </a:t>
                      </a: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OpenDyslexicAlta" pitchFamily="2" charset="77"/>
                      </a:endParaRPr>
                    </a:p>
                  </a:txBody>
                  <a:tcPr anchor="ctr">
                    <a:solidFill>
                      <a:srgbClr val="FFFFFF"/>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Block 2 – Investigations</a:t>
                      </a: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hMerge="1">
                  <a:txBody>
                    <a:bodyPr/>
                    <a:lstStyle/>
                    <a:p>
                      <a:pPr algn="ctr"/>
                      <a:endParaRPr lang="en-US" sz="1400" dirty="0">
                        <a:solidFill>
                          <a:schemeClr val="tx1"/>
                        </a:solidFill>
                        <a:latin typeface="OpenDyslexicAlta" pitchFamily="2" charset="77"/>
                      </a:endParaRPr>
                    </a:p>
                  </a:txBody>
                  <a:tcPr anchor="c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uli" pitchFamily="2" charset="77"/>
                        </a:rPr>
                        <a:t>Revisit / extend</a:t>
                      </a:r>
                      <a:endParaRPr lang="en-US" sz="1800" dirty="0">
                        <a:solidFill>
                          <a:schemeClr val="tx1"/>
                        </a:solidFill>
                        <a:latin typeface="Muli" pitchFamily="2" charset="77"/>
                      </a:endParaRPr>
                    </a:p>
                  </a:txBody>
                  <a:tcPr anchor="ctr">
                    <a:solidFill>
                      <a:schemeClr val="bg1">
                        <a:lumMod val="85000"/>
                      </a:schemeClr>
                    </a:solidFill>
                  </a:tcPr>
                </a:tc>
                <a:extLst>
                  <a:ext uri="{0D108BD9-81ED-4DB2-BD59-A6C34878D82A}">
                    <a16:rowId xmlns:a16="http://schemas.microsoft.com/office/drawing/2014/main" val="2636079653"/>
                  </a:ext>
                </a:extLst>
              </a:tr>
            </a:tbl>
          </a:graphicData>
        </a:graphic>
      </p:graphicFrame>
    </p:spTree>
    <p:extLst>
      <p:ext uri="{BB962C8B-B14F-4D97-AF65-F5344CB8AC3E}">
        <p14:creationId xmlns:p14="http://schemas.microsoft.com/office/powerpoint/2010/main" val="90219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351338"/>
          </a:xfrm>
        </p:spPr>
        <p:txBody>
          <a:bodyPr/>
          <a:lstStyle/>
          <a:p>
            <a:pPr marL="0" indent="0">
              <a:buNone/>
            </a:pPr>
            <a:r>
              <a:rPr lang="en-GB" dirty="0"/>
              <a:t>Key features</a:t>
            </a:r>
            <a:endParaRPr lang="en-GB" sz="2200" dirty="0"/>
          </a:p>
          <a:p>
            <a:r>
              <a:rPr lang="en-GB" sz="2200" dirty="0"/>
              <a:t>Fully-resourced</a:t>
            </a:r>
          </a:p>
          <a:p>
            <a:r>
              <a:rPr lang="en-GB" sz="2200" dirty="0"/>
              <a:t>Complete curriculum coverage</a:t>
            </a:r>
          </a:p>
          <a:p>
            <a:r>
              <a:rPr lang="en-GB" sz="2200" dirty="0"/>
              <a:t>Practical tasks</a:t>
            </a:r>
          </a:p>
          <a:p>
            <a:r>
              <a:rPr lang="en-GB" sz="2200" dirty="0"/>
              <a:t>Worksheets or worksheet-free teaching options</a:t>
            </a:r>
          </a:p>
          <a:p>
            <a:r>
              <a:rPr lang="en-GB" sz="2200" dirty="0"/>
              <a:t>Whole-class with inbuilt differentiation and extension ideas</a:t>
            </a:r>
          </a:p>
          <a:p>
            <a:r>
              <a:rPr lang="en-GB" sz="2200" dirty="0"/>
              <a:t>Prepared tasks for whole class instruction and practice </a:t>
            </a:r>
          </a:p>
          <a:p>
            <a:r>
              <a:rPr lang="en-GB" sz="2200" dirty="0"/>
              <a:t>Concrete-pictorial-abstract approach applying micro-differentiation </a:t>
            </a:r>
          </a:p>
          <a:p>
            <a:pPr marL="0" indent="0">
              <a:buNone/>
            </a:pPr>
            <a:endParaRPr lang="en-GB" sz="2200" dirty="0"/>
          </a:p>
        </p:txBody>
      </p:sp>
    </p:spTree>
    <p:extLst>
      <p:ext uri="{BB962C8B-B14F-4D97-AF65-F5344CB8AC3E}">
        <p14:creationId xmlns:p14="http://schemas.microsoft.com/office/powerpoint/2010/main" val="77793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351338"/>
          </a:xfrm>
        </p:spPr>
        <p:txBody>
          <a:bodyPr>
            <a:normAutofit/>
          </a:bodyPr>
          <a:lstStyle/>
          <a:p>
            <a:pPr marL="0" indent="0">
              <a:buNone/>
            </a:pPr>
            <a:r>
              <a:rPr lang="en-GB" sz="2400" dirty="0"/>
              <a:t>Introduction</a:t>
            </a:r>
          </a:p>
          <a:p>
            <a:pPr marL="0" indent="0">
              <a:buNone/>
            </a:pPr>
            <a:r>
              <a:rPr lang="en-GB" sz="2000" dirty="0"/>
              <a:t>Our click-and-play teaching slides have been designed to facilitate a discursive, whole-class, teacher-led approach to the teaching and learning of mathematics.</a:t>
            </a:r>
            <a:br>
              <a:rPr lang="en-GB" sz="2000" dirty="0"/>
            </a:br>
            <a:br>
              <a:rPr lang="en-GB" sz="2000" dirty="0"/>
            </a:br>
            <a:r>
              <a:rPr lang="en-GB" sz="2000" dirty="0"/>
              <a:t>We have drawn inspiration from a number of places: Shanghai, Singapore, the USA’s NCTM, the UK’s NCETM, as well as a popular scheme in the UK, White Rose Maths.</a:t>
            </a:r>
            <a:br>
              <a:rPr lang="en-GB" sz="2000" dirty="0"/>
            </a:br>
            <a:br>
              <a:rPr lang="en-GB" sz="2000" dirty="0"/>
            </a:br>
            <a:r>
              <a:rPr lang="en-GB" sz="2000" dirty="0"/>
              <a:t>Each lesson is intended to be accessible for a mixed-ability class, with differentiation possible through adult or peer support (mixed-ability pairings or groupings) and particularly through the use of mathematical equipment (from Base 10 pieces, to Cuisenaire rods, to place value counters) and scaffolds, such as place value charts or times tables grids.</a:t>
            </a:r>
          </a:p>
        </p:txBody>
      </p:sp>
    </p:spTree>
    <p:extLst>
      <p:ext uri="{BB962C8B-B14F-4D97-AF65-F5344CB8AC3E}">
        <p14:creationId xmlns:p14="http://schemas.microsoft.com/office/powerpoint/2010/main" val="150354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351338"/>
          </a:xfrm>
        </p:spPr>
        <p:txBody>
          <a:bodyPr>
            <a:normAutofit/>
          </a:bodyPr>
          <a:lstStyle/>
          <a:p>
            <a:pPr marL="0" indent="0">
              <a:buNone/>
            </a:pPr>
            <a:r>
              <a:rPr lang="en-GB" sz="2400" dirty="0"/>
              <a:t>Worksheets or Worksheet-Free?</a:t>
            </a:r>
          </a:p>
          <a:p>
            <a:pPr marL="0" indent="0">
              <a:buNone/>
            </a:pPr>
            <a:r>
              <a:rPr lang="en-GB" sz="2000" dirty="0"/>
              <a:t>We also hope the way the lesson presentations have been designed to allow teachers the choice of printing our materials or allowing children to work together from an interactive whiteboard.</a:t>
            </a:r>
            <a:br>
              <a:rPr lang="en-GB" sz="2000" dirty="0"/>
            </a:br>
            <a:br>
              <a:rPr lang="en-GB" sz="2000" dirty="0"/>
            </a:br>
            <a:r>
              <a:rPr lang="en-GB" sz="2000" dirty="0"/>
              <a:t>It offers the children an opportunity to grow in independence by taking ownership of the presentation of work in their books, responding to or representing tasks that require fine-motor skill practice, as well as being more environmentally-friendly!</a:t>
            </a:r>
          </a:p>
        </p:txBody>
      </p:sp>
    </p:spTree>
    <p:extLst>
      <p:ext uri="{BB962C8B-B14F-4D97-AF65-F5344CB8AC3E}">
        <p14:creationId xmlns:p14="http://schemas.microsoft.com/office/powerpoint/2010/main" val="185938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351338"/>
          </a:xfrm>
        </p:spPr>
        <p:txBody>
          <a:bodyPr>
            <a:normAutofit/>
          </a:bodyPr>
          <a:lstStyle/>
          <a:p>
            <a:pPr marL="0" indent="0">
              <a:buNone/>
            </a:pPr>
            <a:r>
              <a:rPr lang="en-GB" sz="2400" dirty="0"/>
              <a:t>Starter Activities</a:t>
            </a:r>
          </a:p>
          <a:p>
            <a:pPr marL="0" indent="0">
              <a:buNone/>
            </a:pPr>
            <a:r>
              <a:rPr lang="en-GB" sz="2000" dirty="0"/>
              <a:t>Every lesson begins with a Starter activity that will either follow on from the previous lesson’s learning or begin to introduce the focus of the particular lesson the class are embarking upon. </a:t>
            </a:r>
            <a:br>
              <a:rPr lang="en-GB" sz="2000" dirty="0"/>
            </a:br>
            <a:br>
              <a:rPr lang="en-GB" sz="2000" dirty="0"/>
            </a:br>
            <a:r>
              <a:rPr lang="en-GB" sz="2000" dirty="0"/>
              <a:t>We often lead with a question that requires some reasoning and that introduces children to the mathematical equipment or pictorial representations (such as bar models or part-whole models) that will be used throughout the lesson at hand. </a:t>
            </a:r>
            <a:br>
              <a:rPr lang="en-GB" sz="2000" dirty="0"/>
            </a:br>
            <a:br>
              <a:rPr lang="en-GB" sz="2000" dirty="0"/>
            </a:br>
            <a:r>
              <a:rPr lang="en-GB" sz="2000" dirty="0"/>
              <a:t>With your class or group, it is up to you to choose whether these tasks are completed independently, collaboratively, or as a whole class discussion.</a:t>
            </a:r>
          </a:p>
        </p:txBody>
      </p:sp>
    </p:spTree>
    <p:extLst>
      <p:ext uri="{BB962C8B-B14F-4D97-AF65-F5344CB8AC3E}">
        <p14:creationId xmlns:p14="http://schemas.microsoft.com/office/powerpoint/2010/main" val="452994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Mastery and the Concrete-Pictorial-Abstract Approach</a:t>
            </a:r>
          </a:p>
          <a:p>
            <a:pPr marL="0" indent="0">
              <a:buNone/>
            </a:pPr>
            <a:r>
              <a:rPr lang="en-GB" sz="2000" dirty="0"/>
              <a:t>You will notice when using our whole-class teaching presentations that we provide examples of most possible mathematical equipment that can be used for each topic, as well as various pictorial structures, allowing for optimal conceptual variation. </a:t>
            </a:r>
            <a:br>
              <a:rPr lang="en-GB" sz="2000" dirty="0"/>
            </a:br>
            <a:br>
              <a:rPr lang="en-GB" sz="2000" dirty="0"/>
            </a:br>
            <a:r>
              <a:rPr lang="en-GB" sz="2000" dirty="0"/>
              <a:t>Ultimately, a mastery approach is intended to allow children to become fluent and fluid in identifying, choosing and applying multiple models, structures and strategies when solving calculations, applying reasoning or solving mathematical problems or investigations. </a:t>
            </a:r>
            <a:br>
              <a:rPr lang="en-GB" sz="2000" dirty="0"/>
            </a:br>
            <a:br>
              <a:rPr lang="en-GB" sz="2000" dirty="0"/>
            </a:br>
            <a:r>
              <a:rPr lang="en-GB" sz="2000" dirty="0"/>
              <a:t>By introducing and revisiting multiple forms of representation and strategies, children are given the best possible opportunity of achieving mastery in mathematics! Equally, in doing so, children are able to engage in metacognition (more mindfully too) as they are enabled to grow in awareness of the thinking about the thinking they need to do to solve calculations or problems when choosing and applying mathematical strategies.</a:t>
            </a:r>
          </a:p>
        </p:txBody>
      </p:sp>
    </p:spTree>
    <p:extLst>
      <p:ext uri="{BB962C8B-B14F-4D97-AF65-F5344CB8AC3E}">
        <p14:creationId xmlns:p14="http://schemas.microsoft.com/office/powerpoint/2010/main" val="147273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Talking Time Slides for Whole Class Discussion and Instruction</a:t>
            </a:r>
          </a:p>
          <a:p>
            <a:pPr marL="0" indent="0">
              <a:buNone/>
            </a:pPr>
            <a:r>
              <a:rPr lang="en-GB" sz="2000" dirty="0"/>
              <a:t>Following the Starter activity, generally our lessons have Talking Time slides that either lead to discussions to draw out where the children may have encountered the mathematical concept before in real-life (or where to look out for it in future!).</a:t>
            </a:r>
            <a:br>
              <a:rPr lang="en-GB" sz="2000" dirty="0"/>
            </a:br>
            <a:br>
              <a:rPr lang="en-GB" sz="2000" dirty="0"/>
            </a:br>
            <a:r>
              <a:rPr lang="en-GB" sz="2000" dirty="0"/>
              <a:t>By building in multiple Talking Time slides, you are afforded greater opportunity to gauge the children’s current capabilities or know-how, and/or model the strategy or impart the knowledge the class require to access and succeed in the first activity (and often the following activities too).</a:t>
            </a:r>
          </a:p>
        </p:txBody>
      </p:sp>
    </p:spTree>
    <p:extLst>
      <p:ext uri="{BB962C8B-B14F-4D97-AF65-F5344CB8AC3E}">
        <p14:creationId xmlns:p14="http://schemas.microsoft.com/office/powerpoint/2010/main" val="367657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Progression in Fluency Tasks </a:t>
            </a:r>
          </a:p>
          <a:p>
            <a:pPr marL="0" indent="0">
              <a:buNone/>
            </a:pPr>
            <a:r>
              <a:rPr lang="en-GB" sz="2000" dirty="0"/>
              <a:t>For the majority of lessons, Activities 1, 2 and 3 tend to focus largely on fluency within the topic or method of that particular lesson and its core learning objective. </a:t>
            </a:r>
            <a:br>
              <a:rPr lang="en-GB" sz="2000" dirty="0"/>
            </a:br>
            <a:br>
              <a:rPr lang="en-GB" sz="2000" dirty="0"/>
            </a:br>
            <a:r>
              <a:rPr lang="en-GB" sz="2000" dirty="0"/>
              <a:t>There is also generally a progression through these Activities through using mathematical equipment, to applying that experience to sketches or pictorial representations, through to applying the knowledge gained or skill taught and learned in an abstract, less-scaffolded form. </a:t>
            </a:r>
            <a:br>
              <a:rPr lang="en-GB" sz="2000" dirty="0"/>
            </a:br>
            <a:br>
              <a:rPr lang="en-GB" sz="2000" dirty="0"/>
            </a:br>
            <a:r>
              <a:rPr lang="en-GB" sz="2000" dirty="0"/>
              <a:t>(You always have the choice of allowing pupils to continue using the equipment or scaffolds enabling them to access the later activities - or extension by asking children to write their own questions or problems similar to those included in each activity.)</a:t>
            </a:r>
          </a:p>
        </p:txBody>
      </p:sp>
    </p:spTree>
    <p:extLst>
      <p:ext uri="{BB962C8B-B14F-4D97-AF65-F5344CB8AC3E}">
        <p14:creationId xmlns:p14="http://schemas.microsoft.com/office/powerpoint/2010/main" val="424553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2400" b="1" dirty="0"/>
              <a:t>Maths Shed’s Mastery Scheme and How to Use It</a:t>
            </a:r>
            <a:endParaRPr lang="en-GB" sz="2400" dirty="0"/>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608068"/>
            <a:ext cx="10942983" cy="4983232"/>
          </a:xfrm>
        </p:spPr>
        <p:txBody>
          <a:bodyPr>
            <a:noAutofit/>
          </a:bodyPr>
          <a:lstStyle/>
          <a:p>
            <a:pPr marL="0" indent="0">
              <a:buNone/>
            </a:pPr>
            <a:r>
              <a:rPr lang="en-GB" sz="2400" dirty="0"/>
              <a:t>Micro-differentiation, Confidence and Increasing Attainment</a:t>
            </a:r>
          </a:p>
          <a:p>
            <a:pPr marL="0" indent="0">
              <a:buNone/>
            </a:pPr>
            <a:r>
              <a:rPr lang="en-GB" sz="2000" dirty="0"/>
              <a:t>You may also notice that the questions and activities in our lessons build in difficulty or complexity as the lesson progresses. </a:t>
            </a:r>
            <a:br>
              <a:rPr lang="en-GB" sz="2000" dirty="0"/>
            </a:br>
            <a:br>
              <a:rPr lang="en-GB" sz="2000" dirty="0"/>
            </a:br>
            <a:r>
              <a:rPr lang="en-GB" sz="2000" dirty="0"/>
              <a:t>We are big believers in confidence being the route to mathematical success for children, so have worked hard to make our lessons micro-differentiated so children have the chance to grow in assurance and self-reliance throughout their learning journey in mathematics, both within, through and across lessons and units of learning, leading to acceleration of progress and attainment.</a:t>
            </a:r>
          </a:p>
        </p:txBody>
      </p:sp>
    </p:spTree>
    <p:extLst>
      <p:ext uri="{BB962C8B-B14F-4D97-AF65-F5344CB8AC3E}">
        <p14:creationId xmlns:p14="http://schemas.microsoft.com/office/powerpoint/2010/main" val="1828746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17216</TotalTime>
  <Words>2485</Words>
  <Application>Microsoft Macintosh PowerPoint</Application>
  <PresentationFormat>Widescreen</PresentationFormat>
  <Paragraphs>348</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Lato Light</vt:lpstr>
      <vt:lpstr>Arial</vt:lpstr>
      <vt:lpstr>OpenDyslexicAlta</vt:lpstr>
      <vt:lpstr>Lato</vt:lpstr>
      <vt:lpstr>Muli</vt:lpstr>
      <vt:lpstr>Office Theme</vt:lpstr>
      <vt:lpstr>PowerPoint Presentation</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Maths Shed’s Mastery Scheme and How to Use It</vt:lpstr>
      <vt:lpstr>Yearly Overview</vt:lpstr>
      <vt:lpstr>Yearly Overview</vt:lpstr>
      <vt:lpstr>Yearly Overview</vt:lpstr>
      <vt:lpstr>Yearly Overview</vt:lpstr>
      <vt:lpstr>Yearly Overview</vt:lpstr>
      <vt:lpstr>Yearly Overview</vt:lpstr>
      <vt:lpstr>Yearly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763</cp:revision>
  <cp:lastPrinted>2019-06-17T16:19:05Z</cp:lastPrinted>
  <dcterms:created xsi:type="dcterms:W3CDTF">2018-08-06T08:16:18Z</dcterms:created>
  <dcterms:modified xsi:type="dcterms:W3CDTF">2020-02-03T17:24:34Z</dcterms:modified>
</cp:coreProperties>
</file>