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0" r:id="rId2"/>
    <p:sldId id="321" r:id="rId3"/>
    <p:sldId id="346" r:id="rId4"/>
    <p:sldId id="374" r:id="rId5"/>
    <p:sldId id="375" r:id="rId6"/>
    <p:sldId id="376" r:id="rId7"/>
    <p:sldId id="379" r:id="rId8"/>
    <p:sldId id="378" r:id="rId9"/>
    <p:sldId id="377" r:id="rId10"/>
    <p:sldId id="380" r:id="rId11"/>
    <p:sldId id="381" r:id="rId12"/>
    <p:sldId id="382" r:id="rId13"/>
    <p:sldId id="402" r:id="rId14"/>
    <p:sldId id="403" r:id="rId15"/>
    <p:sldId id="404" r:id="rId16"/>
    <p:sldId id="405" r:id="rId17"/>
    <p:sldId id="383" r:id="rId18"/>
    <p:sldId id="390" r:id="rId19"/>
    <p:sldId id="389" r:id="rId20"/>
    <p:sldId id="388" r:id="rId21"/>
    <p:sldId id="387" r:id="rId22"/>
    <p:sldId id="391" r:id="rId23"/>
    <p:sldId id="392" r:id="rId24"/>
    <p:sldId id="393" r:id="rId25"/>
    <p:sldId id="394" r:id="rId26"/>
    <p:sldId id="397" r:id="rId27"/>
    <p:sldId id="398" r:id="rId28"/>
    <p:sldId id="395" r:id="rId29"/>
    <p:sldId id="396" r:id="rId30"/>
    <p:sldId id="399" r:id="rId31"/>
    <p:sldId id="400" r:id="rId32"/>
    <p:sldId id="386" r:id="rId33"/>
    <p:sldId id="384" r:id="rId34"/>
    <p:sldId id="401" r:id="rId35"/>
  </p:sldIdLst>
  <p:sldSz cx="12192000" cy="6858000"/>
  <p:notesSz cx="6858000" cy="9144000"/>
  <p:embeddedFontLst>
    <p:embeddedFont>
      <p:font typeface="Muli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Dyslexic" panose="00000500000000000000" pitchFamily="2" charset="0"/>
      <p:regular r:id="rId46"/>
      <p:bold r:id="rId47"/>
      <p:italic r:id="rId48"/>
      <p:boldItalic r:id="rId49"/>
    </p:embeddedFont>
    <p:embeddedFont>
      <p:font typeface="OpenDyslexicAlta" panose="00000500000000000000" pitchFamily="2" charset="0"/>
      <p:regular r:id="rId50"/>
      <p:bold r:id="rId51"/>
      <p:italic r:id="rId52"/>
      <p:boldItalic r:id="rId53"/>
    </p:embeddedFont>
    <p:embeddedFont>
      <p:font typeface="Lato Light" panose="020F0302020204030203" pitchFamily="34" charset="0"/>
      <p:regular r:id="rId54"/>
    </p:embeddedFont>
    <p:embeddedFont>
      <p:font typeface="Lato" panose="020F0502020204030203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173DC"/>
    <a:srgbClr val="369CEF"/>
    <a:srgbClr val="62C159"/>
    <a:srgbClr val="CEC925"/>
    <a:srgbClr val="D3982A"/>
    <a:srgbClr val="B4C1C2"/>
    <a:srgbClr val="EB9E31"/>
    <a:srgbClr val="FFDD57"/>
    <a:srgbClr val="23D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798" y="-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5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2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6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57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51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0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4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8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71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9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44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55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35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1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49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8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17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9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7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1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3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0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7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8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5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4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1 - Block 1 - Place Value - Lesson 1 </a:t>
            </a:r>
          </a:p>
          <a:p>
            <a:r>
              <a:rPr lang="en-GB" dirty="0"/>
              <a:t>To be able to represent numbers up to ten million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QKIONDS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3140241" y="35485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50988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4454454" y="37833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4741986" y="348383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494903" y="32529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355104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194905" y="36811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028660" y="332472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9403109" y="35547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080026" y="372416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862256" y="358296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080" y="34286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997504" y="532421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091439" y="574658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729536" y="560657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420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4252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393514" y="5720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7378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26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151221" y="5914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9535709" y="575097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9441838" y="5399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1022800" y="531909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696755" y="590421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9F4B2BCC-575C-8145-A8B8-1DC0658E8BAE}"/>
              </a:ext>
            </a:extLst>
          </p:cNvPr>
          <p:cNvSpPr/>
          <p:nvPr/>
        </p:nvSpPr>
        <p:spPr>
          <a:xfrm>
            <a:off x="5436178" y="590775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3140241" y="35485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50988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4454454" y="37833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4741986" y="348383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494903" y="32529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355104" y="333791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194905" y="36811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028660" y="332472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9403109" y="35547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080026" y="372416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862256" y="358296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080" y="34286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997504" y="532421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091439" y="574658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729536" y="560657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420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4252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393514" y="5720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73788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26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151221" y="5914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23573" y="4115446"/>
            <a:ext cx="1242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21,030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C100ABD-2F31-7240-8AFF-F456240C938D}"/>
              </a:ext>
            </a:extLst>
          </p:cNvPr>
          <p:cNvSpPr/>
          <p:nvPr/>
        </p:nvSpPr>
        <p:spPr>
          <a:xfrm>
            <a:off x="9976925" y="4135267"/>
            <a:ext cx="1430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320,141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DF2F36-2F86-564A-B941-B462DDA18A40}"/>
              </a:ext>
            </a:extLst>
          </p:cNvPr>
          <p:cNvSpPr/>
          <p:nvPr/>
        </p:nvSpPr>
        <p:spPr>
          <a:xfrm>
            <a:off x="4139993" y="6234077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2,103,046</a:t>
            </a: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9535709" y="575097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9441838" y="539918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1022800" y="531909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696755" y="590421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8BB5603B-8494-F445-8AEA-8007339DA1E8}"/>
              </a:ext>
            </a:extLst>
          </p:cNvPr>
          <p:cNvSpPr/>
          <p:nvPr/>
        </p:nvSpPr>
        <p:spPr>
          <a:xfrm>
            <a:off x="9681169" y="6211300"/>
            <a:ext cx="1762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4,030,203</a:t>
            </a:r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9F4B2BCC-575C-8145-A8B8-1DC0658E8BAE}"/>
              </a:ext>
            </a:extLst>
          </p:cNvPr>
          <p:cNvSpPr/>
          <p:nvPr/>
        </p:nvSpPr>
        <p:spPr>
          <a:xfrm>
            <a:off x="5436178" y="590775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29615"/>
              </p:ext>
            </p:extLst>
          </p:nvPr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</p:spTree>
    <p:extLst>
      <p:ext uri="{BB962C8B-B14F-4D97-AF65-F5344CB8AC3E}">
        <p14:creationId xmlns:p14="http://schemas.microsoft.com/office/powerpoint/2010/main" val="286719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DB35D32-8346-CD4B-B2DF-7CB81E027A41}"/>
              </a:ext>
            </a:extLst>
          </p:cNvPr>
          <p:cNvSpPr/>
          <p:nvPr/>
        </p:nvSpPr>
        <p:spPr>
          <a:xfrm>
            <a:off x="6497848" y="5228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5275F38-9C94-464D-878E-15634BED3BBB}"/>
              </a:ext>
            </a:extLst>
          </p:cNvPr>
          <p:cNvSpPr/>
          <p:nvPr/>
        </p:nvSpPr>
        <p:spPr>
          <a:xfrm>
            <a:off x="6811231" y="523301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896EA2F-BDFF-724E-942B-B0F758EE6DC6}"/>
              </a:ext>
            </a:extLst>
          </p:cNvPr>
          <p:cNvSpPr/>
          <p:nvPr/>
        </p:nvSpPr>
        <p:spPr>
          <a:xfrm>
            <a:off x="6811231" y="553086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A817F87-E355-034F-BE56-C387838252D7}"/>
              </a:ext>
            </a:extLst>
          </p:cNvPr>
          <p:cNvSpPr/>
          <p:nvPr/>
        </p:nvSpPr>
        <p:spPr>
          <a:xfrm>
            <a:off x="6529447" y="5818261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11A9112-DCC7-5942-A051-7CDEA2A1249F}"/>
              </a:ext>
            </a:extLst>
          </p:cNvPr>
          <p:cNvSpPr/>
          <p:nvPr/>
        </p:nvSpPr>
        <p:spPr>
          <a:xfrm>
            <a:off x="6814404" y="581189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11D847-4319-F041-8D73-323FFDD4FE7B}"/>
              </a:ext>
            </a:extLst>
          </p:cNvPr>
          <p:cNvSpPr/>
          <p:nvPr/>
        </p:nvSpPr>
        <p:spPr>
          <a:xfrm>
            <a:off x="7176905" y="521091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B019B07-C95E-A848-820D-0BF54D1F3290}"/>
              </a:ext>
            </a:extLst>
          </p:cNvPr>
          <p:cNvSpPr/>
          <p:nvPr/>
        </p:nvSpPr>
        <p:spPr>
          <a:xfrm>
            <a:off x="7490288" y="521580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C385C98-AC8F-B948-8110-1D7B47B37D6A}"/>
              </a:ext>
            </a:extLst>
          </p:cNvPr>
          <p:cNvSpPr/>
          <p:nvPr/>
        </p:nvSpPr>
        <p:spPr>
          <a:xfrm>
            <a:off x="7208504" y="580104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C0B94E7-4841-C74D-A140-22115701CE7B}"/>
              </a:ext>
            </a:extLst>
          </p:cNvPr>
          <p:cNvSpPr/>
          <p:nvPr/>
        </p:nvSpPr>
        <p:spPr>
          <a:xfrm>
            <a:off x="7493461" y="57946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4C7639F-B493-484E-925E-267F5F36F67B}"/>
              </a:ext>
            </a:extLst>
          </p:cNvPr>
          <p:cNvSpPr/>
          <p:nvPr/>
        </p:nvSpPr>
        <p:spPr>
          <a:xfrm>
            <a:off x="8215407" y="5524502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507C40F-889A-8045-BE72-6BA39DB4FFBA}"/>
              </a:ext>
            </a:extLst>
          </p:cNvPr>
          <p:cNvSpPr/>
          <p:nvPr/>
        </p:nvSpPr>
        <p:spPr>
          <a:xfrm>
            <a:off x="7933623" y="581189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B6E2B6-E543-C745-B1D8-1CA6E6F33204}"/>
              </a:ext>
            </a:extLst>
          </p:cNvPr>
          <p:cNvSpPr/>
          <p:nvPr/>
        </p:nvSpPr>
        <p:spPr>
          <a:xfrm>
            <a:off x="8218580" y="580552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7EB8712-29E6-8F46-9837-000238FD7716}"/>
              </a:ext>
            </a:extLst>
          </p:cNvPr>
          <p:cNvSpPr/>
          <p:nvPr/>
        </p:nvSpPr>
        <p:spPr>
          <a:xfrm>
            <a:off x="5079866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28DF290-B526-1F4C-83C7-056E8597D84D}"/>
              </a:ext>
            </a:extLst>
          </p:cNvPr>
          <p:cNvSpPr/>
          <p:nvPr/>
        </p:nvSpPr>
        <p:spPr>
          <a:xfrm>
            <a:off x="5393249" y="522834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758CFE-262B-F249-8595-2C1B0B59440B}"/>
              </a:ext>
            </a:extLst>
          </p:cNvPr>
          <p:cNvSpPr/>
          <p:nvPr/>
        </p:nvSpPr>
        <p:spPr>
          <a:xfrm>
            <a:off x="5079866" y="57793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F19DDA4-08B4-C442-9320-EA2B2A58352B}"/>
              </a:ext>
            </a:extLst>
          </p:cNvPr>
          <p:cNvSpPr/>
          <p:nvPr/>
        </p:nvSpPr>
        <p:spPr>
          <a:xfrm>
            <a:off x="5396422" y="580722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0103630-98DA-4A48-9CD2-E1D9FA4171F1}"/>
              </a:ext>
            </a:extLst>
          </p:cNvPr>
          <p:cNvSpPr/>
          <p:nvPr/>
        </p:nvSpPr>
        <p:spPr>
          <a:xfrm>
            <a:off x="7380153" y="554202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1B3279F-BBE7-5B46-A37D-CB5DC9E1DD9C}"/>
              </a:ext>
            </a:extLst>
          </p:cNvPr>
          <p:cNvSpPr/>
          <p:nvPr/>
        </p:nvSpPr>
        <p:spPr>
          <a:xfrm>
            <a:off x="7872096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63ACA37-BBE8-A24A-80C3-0C494FC71A40}"/>
              </a:ext>
            </a:extLst>
          </p:cNvPr>
          <p:cNvSpPr/>
          <p:nvPr/>
        </p:nvSpPr>
        <p:spPr>
          <a:xfrm>
            <a:off x="8228500" y="522345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C3206A8-E42A-D64F-9CF1-A480D147F0DB}"/>
              </a:ext>
            </a:extLst>
          </p:cNvPr>
          <p:cNvSpPr/>
          <p:nvPr/>
        </p:nvSpPr>
        <p:spPr>
          <a:xfrm>
            <a:off x="8241523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1BE179E-AAF5-1B4C-87AD-59CC5768D6D1}"/>
              </a:ext>
            </a:extLst>
          </p:cNvPr>
          <p:cNvSpPr/>
          <p:nvPr/>
        </p:nvSpPr>
        <p:spPr>
          <a:xfrm>
            <a:off x="7885119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345C547E-3FB4-B945-B4C3-4F93DEDAE223}"/>
              </a:ext>
            </a:extLst>
          </p:cNvPr>
          <p:cNvSpPr/>
          <p:nvPr/>
        </p:nvSpPr>
        <p:spPr>
          <a:xfrm>
            <a:off x="7893316" y="580491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181A4DA-C89C-944F-B5F2-F58D448E552B}"/>
              </a:ext>
            </a:extLst>
          </p:cNvPr>
          <p:cNvSpPr/>
          <p:nvPr/>
        </p:nvSpPr>
        <p:spPr>
          <a:xfrm>
            <a:off x="8241523" y="580491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8D3CE79-3BE0-3D44-A4C2-D2CF7B93D5A7}"/>
              </a:ext>
            </a:extLst>
          </p:cNvPr>
          <p:cNvSpPr/>
          <p:nvPr/>
        </p:nvSpPr>
        <p:spPr>
          <a:xfrm>
            <a:off x="8095900" y="5514186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884D9A-2187-C446-875F-737AF9740ECA}"/>
              </a:ext>
            </a:extLst>
          </p:cNvPr>
          <p:cNvSpPr/>
          <p:nvPr/>
        </p:nvSpPr>
        <p:spPr>
          <a:xfrm>
            <a:off x="6126228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4061A6A-1374-D24C-B1F4-47699132FD05}"/>
              </a:ext>
            </a:extLst>
          </p:cNvPr>
          <p:cNvSpPr/>
          <p:nvPr/>
        </p:nvSpPr>
        <p:spPr>
          <a:xfrm>
            <a:off x="6139251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A300DD0-ED89-B243-A802-74688EFA0B9B}"/>
              </a:ext>
            </a:extLst>
          </p:cNvPr>
          <p:cNvSpPr/>
          <p:nvPr/>
        </p:nvSpPr>
        <p:spPr>
          <a:xfrm>
            <a:off x="5782847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959C711-E4F3-7247-B631-1085AB0B2EE9}"/>
              </a:ext>
            </a:extLst>
          </p:cNvPr>
          <p:cNvSpPr/>
          <p:nvPr/>
        </p:nvSpPr>
        <p:spPr>
          <a:xfrm>
            <a:off x="5791044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B1C706-781A-4549-836A-6D47E4C548A5}"/>
              </a:ext>
            </a:extLst>
          </p:cNvPr>
          <p:cNvSpPr/>
          <p:nvPr/>
        </p:nvSpPr>
        <p:spPr>
          <a:xfrm>
            <a:off x="5993628" y="5522858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11FF3D3-1626-9F43-ACDA-E2F765689C60}"/>
              </a:ext>
            </a:extLst>
          </p:cNvPr>
          <p:cNvSpPr/>
          <p:nvPr/>
        </p:nvSpPr>
        <p:spPr>
          <a:xfrm>
            <a:off x="5769824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DDA1A6CF-BC3D-EE4C-B837-FD0CD372F4DF}"/>
              </a:ext>
            </a:extLst>
          </p:cNvPr>
          <p:cNvSpPr/>
          <p:nvPr/>
        </p:nvSpPr>
        <p:spPr>
          <a:xfrm>
            <a:off x="6139251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772CB66-86C5-DA43-B427-112B27A23813}"/>
              </a:ext>
            </a:extLst>
          </p:cNvPr>
          <p:cNvSpPr/>
          <p:nvPr/>
        </p:nvSpPr>
        <p:spPr>
          <a:xfrm>
            <a:off x="4361857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596241E-8A30-834A-818E-F670DF285DAE}"/>
              </a:ext>
            </a:extLst>
          </p:cNvPr>
          <p:cNvSpPr/>
          <p:nvPr/>
        </p:nvSpPr>
        <p:spPr>
          <a:xfrm>
            <a:off x="4731284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E72D06F-2C3F-9E48-9DAD-20A23F695312}"/>
              </a:ext>
            </a:extLst>
          </p:cNvPr>
          <p:cNvSpPr/>
          <p:nvPr/>
        </p:nvSpPr>
        <p:spPr>
          <a:xfrm>
            <a:off x="6804793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2BE2C63-C3C1-F04C-9A56-0AC415D817A1}"/>
              </a:ext>
            </a:extLst>
          </p:cNvPr>
          <p:cNvSpPr/>
          <p:nvPr/>
        </p:nvSpPr>
        <p:spPr>
          <a:xfrm>
            <a:off x="6469609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653B9CF-2286-0743-8824-5B44EF46E131}"/>
              </a:ext>
            </a:extLst>
          </p:cNvPr>
          <p:cNvSpPr/>
          <p:nvPr/>
        </p:nvSpPr>
        <p:spPr>
          <a:xfrm>
            <a:off x="7522285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014F5E2-CDC9-CD4A-BD61-71147D99E002}"/>
              </a:ext>
            </a:extLst>
          </p:cNvPr>
          <p:cNvSpPr/>
          <p:nvPr/>
        </p:nvSpPr>
        <p:spPr>
          <a:xfrm>
            <a:off x="7187101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3512DCF-5502-FB43-9CBD-D0D659CED1EB}"/>
              </a:ext>
            </a:extLst>
          </p:cNvPr>
          <p:cNvSpPr/>
          <p:nvPr/>
        </p:nvSpPr>
        <p:spPr>
          <a:xfrm>
            <a:off x="7165881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C3EDC4A-2324-D04C-9EEB-F8445DDADAB6}"/>
              </a:ext>
            </a:extLst>
          </p:cNvPr>
          <p:cNvSpPr/>
          <p:nvPr/>
        </p:nvSpPr>
        <p:spPr>
          <a:xfrm>
            <a:off x="7535308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20E836D8-D8CD-7C49-90CA-B66154ADEE0C}"/>
              </a:ext>
            </a:extLst>
          </p:cNvPr>
          <p:cNvSpPr/>
          <p:nvPr/>
        </p:nvSpPr>
        <p:spPr>
          <a:xfrm>
            <a:off x="8218557" y="5232127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9757B0A-7782-DC42-A268-3383E6C46352}"/>
              </a:ext>
            </a:extLst>
          </p:cNvPr>
          <p:cNvSpPr/>
          <p:nvPr/>
        </p:nvSpPr>
        <p:spPr>
          <a:xfrm>
            <a:off x="7883373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E49A503-5CAD-1F4A-87AD-4E64F89D0A95}"/>
              </a:ext>
            </a:extLst>
          </p:cNvPr>
          <p:cNvSpPr/>
          <p:nvPr/>
        </p:nvSpPr>
        <p:spPr>
          <a:xfrm>
            <a:off x="8231580" y="5813589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Make the following numbers in a place value chart…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3633141" y="4833305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83" name="Rounded Rectangle 82">
            <a:extLst>
              <a:ext uri="{FF2B5EF4-FFF2-40B4-BE49-F238E27FC236}">
                <a16:creationId xmlns="" xmlns:a16="http://schemas.microsoft.com/office/drawing/2014/main" id="{ED8648B1-3902-CC4C-9378-79E367591555}"/>
              </a:ext>
            </a:extLst>
          </p:cNvPr>
          <p:cNvSpPr/>
          <p:nvPr/>
        </p:nvSpPr>
        <p:spPr>
          <a:xfrm>
            <a:off x="1069377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543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="" xmlns:a16="http://schemas.microsoft.com/office/drawing/2014/main" id="{FF56F9C7-BEAE-B640-8180-D075F8A44E40}"/>
              </a:ext>
            </a:extLst>
          </p:cNvPr>
          <p:cNvSpPr/>
          <p:nvPr/>
        </p:nvSpPr>
        <p:spPr>
          <a:xfrm>
            <a:off x="3684636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Dyslexic" pitchFamily="2" charset="77"/>
              </a:rPr>
              <a:t>forty thousand and seventeen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="" xmlns:a16="http://schemas.microsoft.com/office/drawing/2014/main" id="{A22E11E3-114A-1146-8145-D7C860484BAF}"/>
              </a:ext>
            </a:extLst>
          </p:cNvPr>
          <p:cNvSpPr/>
          <p:nvPr/>
        </p:nvSpPr>
        <p:spPr>
          <a:xfrm>
            <a:off x="6299895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207,243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="" xmlns:a16="http://schemas.microsoft.com/office/drawing/2014/main" id="{B05D15A5-477D-D84A-8F1E-964D1AAF5500}"/>
              </a:ext>
            </a:extLst>
          </p:cNvPr>
          <p:cNvSpPr/>
          <p:nvPr/>
        </p:nvSpPr>
        <p:spPr>
          <a:xfrm>
            <a:off x="8915154" y="3069418"/>
            <a:ext cx="2160517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eight million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DDC0725-1F82-D144-A9CF-06832DA7DDCA}"/>
              </a:ext>
            </a:extLst>
          </p:cNvPr>
          <p:cNvSpPr/>
          <p:nvPr/>
        </p:nvSpPr>
        <p:spPr>
          <a:xfrm>
            <a:off x="4019820" y="52278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2BD32AE-B5CE-EF48-8EFD-D93874427A8B}"/>
              </a:ext>
            </a:extLst>
          </p:cNvPr>
          <p:cNvSpPr/>
          <p:nvPr/>
        </p:nvSpPr>
        <p:spPr>
          <a:xfrm>
            <a:off x="4032843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50F34BE-7B27-0D42-B01F-17827601E211}"/>
              </a:ext>
            </a:extLst>
          </p:cNvPr>
          <p:cNvSpPr/>
          <p:nvPr/>
        </p:nvSpPr>
        <p:spPr>
          <a:xfrm>
            <a:off x="3676439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49CEB7E-2439-AD40-A5C7-7822F4535009}"/>
              </a:ext>
            </a:extLst>
          </p:cNvPr>
          <p:cNvSpPr/>
          <p:nvPr/>
        </p:nvSpPr>
        <p:spPr>
          <a:xfrm>
            <a:off x="3684636" y="580934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45DE798-34A0-1748-A822-FCF3D6656082}"/>
              </a:ext>
            </a:extLst>
          </p:cNvPr>
          <p:cNvSpPr/>
          <p:nvPr/>
        </p:nvSpPr>
        <p:spPr>
          <a:xfrm>
            <a:off x="3887220" y="551861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0770570-6F3C-8746-B7C0-5C954A792C26}"/>
              </a:ext>
            </a:extLst>
          </p:cNvPr>
          <p:cNvSpPr/>
          <p:nvPr/>
        </p:nvSpPr>
        <p:spPr>
          <a:xfrm>
            <a:off x="3663416" y="5227883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B0E0567-8712-3846-A301-C177107E0740}"/>
              </a:ext>
            </a:extLst>
          </p:cNvPr>
          <p:cNvSpPr/>
          <p:nvPr/>
        </p:nvSpPr>
        <p:spPr>
          <a:xfrm>
            <a:off x="4032843" y="5809345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B52B823-1666-584D-8B13-E31D8E81A276}"/>
              </a:ext>
            </a:extLst>
          </p:cNvPr>
          <p:cNvSpPr/>
          <p:nvPr/>
        </p:nvSpPr>
        <p:spPr>
          <a:xfrm>
            <a:off x="3857914" y="5803994"/>
            <a:ext cx="265200" cy="265200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052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0384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426786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read, write and represent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reading, writing and representing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70,000</a:t>
            </a:r>
          </a:p>
        </p:txBody>
      </p:sp>
    </p:spTree>
    <p:extLst>
      <p:ext uri="{BB962C8B-B14F-4D97-AF65-F5344CB8AC3E}">
        <p14:creationId xmlns:p14="http://schemas.microsoft.com/office/powerpoint/2010/main" val="2485298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33,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3,570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,333,570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70,000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945C256F-D8E8-D64B-B593-2D4E73F41E06}"/>
              </a:ext>
            </a:extLst>
          </p:cNvPr>
          <p:cNvSpPr/>
          <p:nvPr/>
        </p:nvSpPr>
        <p:spPr>
          <a:xfrm>
            <a:off x="8610595" y="547206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7,000,000</a:t>
            </a:r>
          </a:p>
        </p:txBody>
      </p:sp>
    </p:spTree>
    <p:extLst>
      <p:ext uri="{BB962C8B-B14F-4D97-AF65-F5344CB8AC3E}">
        <p14:creationId xmlns:p14="http://schemas.microsoft.com/office/powerpoint/2010/main" val="376427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5,50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u="sng" dirty="0">
                <a:solidFill>
                  <a:schemeClr val="tx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5,505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5,</a:t>
            </a:r>
            <a:r>
              <a:rPr lang="en-US" sz="3600" u="sng" dirty="0">
                <a:solidFill>
                  <a:schemeClr val="tx1"/>
                </a:solidFill>
                <a:latin typeface="OpenDyslexic" pitchFamily="2" charset="77"/>
              </a:rPr>
              <a:t>0</a:t>
            </a:r>
            <a:r>
              <a:rPr lang="en-US" sz="3600" dirty="0">
                <a:solidFill>
                  <a:schemeClr val="tx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22909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value of the underlined digit in each number?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FE60A865-2DD0-D549-826F-29E3EFE58EA6}"/>
              </a:ext>
            </a:extLst>
          </p:cNvPr>
          <p:cNvSpPr/>
          <p:nvPr/>
        </p:nvSpPr>
        <p:spPr>
          <a:xfrm>
            <a:off x="914400" y="291266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5,50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85C8DC64-2CCC-154D-B61C-A0DB3E2ACC68}"/>
              </a:ext>
            </a:extLst>
          </p:cNvPr>
          <p:cNvSpPr/>
          <p:nvPr/>
        </p:nvSpPr>
        <p:spPr>
          <a:xfrm>
            <a:off x="914400" y="3747274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B9D84C5A-3E21-CA47-8960-9541B6F5D44D}"/>
              </a:ext>
            </a:extLst>
          </p:cNvPr>
          <p:cNvSpPr/>
          <p:nvPr/>
        </p:nvSpPr>
        <p:spPr>
          <a:xfrm>
            <a:off x="914400" y="4581885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u="sng" dirty="0">
                <a:solidFill>
                  <a:schemeClr val="bg1"/>
                </a:solidFill>
                <a:latin typeface="OpenDyslexic" pitchFamily="2" charset="77"/>
              </a:rPr>
              <a:t>5</a:t>
            </a:r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5,505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6468C82-9B80-3C43-889D-7103D2D9A86A}"/>
              </a:ext>
            </a:extLst>
          </p:cNvPr>
          <p:cNvSpPr/>
          <p:nvPr/>
        </p:nvSpPr>
        <p:spPr>
          <a:xfrm>
            <a:off x="914400" y="5486328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5,</a:t>
            </a:r>
            <a:r>
              <a:rPr lang="en-US" sz="3600" u="sng" dirty="0">
                <a:solidFill>
                  <a:schemeClr val="bg1"/>
                </a:solidFill>
                <a:latin typeface="OpenDyslexic" pitchFamily="2" charset="77"/>
              </a:rPr>
              <a:t>0</a:t>
            </a:r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E069AF09-FC56-F344-A64B-8BAF167E73CA}"/>
              </a:ext>
            </a:extLst>
          </p:cNvPr>
          <p:cNvSpPr/>
          <p:nvPr/>
        </p:nvSpPr>
        <p:spPr>
          <a:xfrm>
            <a:off x="5594887" y="2912663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A9668AC-227E-4B42-B4DC-95F2DBFE4C24}"/>
              </a:ext>
            </a:extLst>
          </p:cNvPr>
          <p:cNvSpPr/>
          <p:nvPr/>
        </p:nvSpPr>
        <p:spPr>
          <a:xfrm>
            <a:off x="5594888" y="3752709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036AA02-0DB5-744F-A212-39476A4E0153}"/>
              </a:ext>
            </a:extLst>
          </p:cNvPr>
          <p:cNvSpPr/>
          <p:nvPr/>
        </p:nvSpPr>
        <p:spPr>
          <a:xfrm>
            <a:off x="5594886" y="4581885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CF10AB33-357A-AD45-82AC-3AF509526E97}"/>
              </a:ext>
            </a:extLst>
          </p:cNvPr>
          <p:cNvSpPr/>
          <p:nvPr/>
        </p:nvSpPr>
        <p:spPr>
          <a:xfrm>
            <a:off x="5594885" y="5486327"/>
            <a:ext cx="1002223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=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C64DC6B-F0B9-9C4A-9B57-9AEC36EABB47}"/>
              </a:ext>
            </a:extLst>
          </p:cNvPr>
          <p:cNvSpPr/>
          <p:nvPr/>
        </p:nvSpPr>
        <p:spPr>
          <a:xfrm>
            <a:off x="8610595" y="2912663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798BB47-8733-AC45-9269-139D06B0EFB8}"/>
              </a:ext>
            </a:extLst>
          </p:cNvPr>
          <p:cNvSpPr/>
          <p:nvPr/>
        </p:nvSpPr>
        <p:spPr>
          <a:xfrm>
            <a:off x="8610595" y="374727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9EE3F70D-F1E9-1640-B9C0-8F6231203881}"/>
              </a:ext>
            </a:extLst>
          </p:cNvPr>
          <p:cNvSpPr/>
          <p:nvPr/>
        </p:nvSpPr>
        <p:spPr>
          <a:xfrm>
            <a:off x="8610595" y="4581885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50,000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945C256F-D8E8-D64B-B593-2D4E73F41E06}"/>
              </a:ext>
            </a:extLst>
          </p:cNvPr>
          <p:cNvSpPr/>
          <p:nvPr/>
        </p:nvSpPr>
        <p:spPr>
          <a:xfrm>
            <a:off x="8610595" y="5472064"/>
            <a:ext cx="2667000" cy="719161"/>
          </a:xfrm>
          <a:prstGeom prst="roundRect">
            <a:avLst/>
          </a:prstGeom>
          <a:solidFill>
            <a:srgbClr val="FF38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436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following numbers in their worded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4,444,444 = </a:t>
            </a:r>
            <a:r>
              <a:rPr lang="en-GB" sz="1550" dirty="0">
                <a:latin typeface="OpenDyslexic" pitchFamily="2" charset="77"/>
              </a:rPr>
              <a:t>four million, four hundred and forty-four thousand, four hundred and forty-four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4,705 =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47,050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405,075 =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4,557,507 =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85583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following numbers in their worded form.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/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4,444,444 = </a:t>
            </a:r>
            <a:r>
              <a:rPr lang="en-GB" sz="1550" dirty="0">
                <a:latin typeface="OpenDyslexic" pitchFamily="2" charset="77"/>
              </a:rPr>
              <a:t>four million, four hundred and forty-four thousand, four hundred and forty-four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4,705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thousand, seven hundred and five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47,050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forty-seven thousand and fifty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405,075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hundred and five thousand and seventy-five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4,557,507 = </a:t>
            </a:r>
            <a:r>
              <a:rPr lang="en-GB" sz="1550" dirty="0">
                <a:solidFill>
                  <a:srgbClr val="FF3860"/>
                </a:solidFill>
                <a:latin typeface="OpenDyslexic" pitchFamily="2" charset="77"/>
              </a:rPr>
              <a:t>four million, five hundred and fifty-seven thousand, five hundred and seven</a:t>
            </a: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</p:spTree>
    <p:extLst>
      <p:ext uri="{BB962C8B-B14F-4D97-AF65-F5344CB8AC3E}">
        <p14:creationId xmlns:p14="http://schemas.microsoft.com/office/powerpoint/2010/main" val="340192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45,300 = 40,000 + 5,000 + ____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206,570 = 200,000 + ______ + 500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_______ = 400,000 + 20,000 + 700 + 3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23,000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20,000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320,040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300,000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45,300 = 40,000 + 5,000 + </a:t>
            </a:r>
            <a:r>
              <a:rPr lang="en-GB" sz="2200" u="sng" dirty="0">
                <a:solidFill>
                  <a:srgbClr val="FF3860"/>
                </a:solidFill>
              </a:rPr>
              <a:t>300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206,570 = 200,000 + </a:t>
            </a:r>
            <a:r>
              <a:rPr lang="en-GB" sz="2200" u="sng" dirty="0">
                <a:solidFill>
                  <a:srgbClr val="FF3860"/>
                </a:solidFill>
              </a:rPr>
              <a:t>6,000</a:t>
            </a:r>
            <a:r>
              <a:rPr lang="en-GB" sz="2200" dirty="0"/>
              <a:t> + 500 + </a:t>
            </a:r>
            <a:r>
              <a:rPr lang="en-GB" sz="2200" u="sng" dirty="0">
                <a:solidFill>
                  <a:srgbClr val="FF3860"/>
                </a:solidFill>
              </a:rPr>
              <a:t>70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u="sng" dirty="0">
                <a:solidFill>
                  <a:srgbClr val="FF3860"/>
                </a:solidFill>
              </a:rPr>
              <a:t>420,703</a:t>
            </a:r>
            <a:r>
              <a:rPr lang="en-GB" sz="2200" dirty="0"/>
              <a:t> = 400,000 + 20,000 + 700 + 3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23,000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20,000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F3F43E4-DB86-0848-9298-D440E13F9DEF}"/>
              </a:ext>
            </a:extLst>
          </p:cNvPr>
          <p:cNvSpPr/>
          <p:nvPr/>
        </p:nvSpPr>
        <p:spPr>
          <a:xfrm>
            <a:off x="3134813" y="4038125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" pitchFamily="2" charset="77"/>
              </a:rPr>
              <a:t>3,000</a:t>
            </a:r>
            <a:endParaRPr lang="en-US" dirty="0">
              <a:solidFill>
                <a:srgbClr val="FF386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2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320,040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300,000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0E6D624-F2B3-9D48-A34B-424456B5C700}"/>
              </a:ext>
            </a:extLst>
          </p:cNvPr>
          <p:cNvSpPr/>
          <p:nvPr/>
        </p:nvSpPr>
        <p:spPr>
          <a:xfrm>
            <a:off x="6909148" y="4072070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860"/>
                </a:solidFill>
                <a:latin typeface="OpenDyslexic" pitchFamily="2" charset="77"/>
              </a:rPr>
              <a:t>20,040</a:t>
            </a:r>
            <a:endParaRPr lang="en-US" sz="1600" dirty="0">
              <a:solidFill>
                <a:srgbClr val="FF3860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56,400 = 50,000 + 6,000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105,460 = 100,000 + ______ + 400 + ___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________ = 500,000 + 10,000 + 600 + 4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45,000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40,000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450,090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400,000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and number sentences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eriod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56,400 = 50,000 + 6,000 + </a:t>
            </a:r>
            <a:r>
              <a:rPr lang="en-GB" sz="2200" u="sng" dirty="0">
                <a:solidFill>
                  <a:srgbClr val="FF3860"/>
                </a:solidFill>
              </a:rPr>
              <a:t>400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dirty="0"/>
              <a:t>105,460 = 100,000 + </a:t>
            </a:r>
            <a:r>
              <a:rPr lang="en-GB" sz="2200" u="sng" dirty="0">
                <a:solidFill>
                  <a:srgbClr val="FF3860"/>
                </a:solidFill>
              </a:rPr>
              <a:t>5,000</a:t>
            </a:r>
            <a:r>
              <a:rPr lang="en-GB" sz="2200" dirty="0"/>
              <a:t> + 400 + </a:t>
            </a:r>
            <a:r>
              <a:rPr lang="en-GB" sz="2200" u="sng" dirty="0">
                <a:solidFill>
                  <a:srgbClr val="FF3860"/>
                </a:solidFill>
              </a:rPr>
              <a:t>60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r>
              <a:rPr lang="en-GB" sz="2200" u="sng" dirty="0">
                <a:solidFill>
                  <a:srgbClr val="FF3860"/>
                </a:solidFill>
              </a:rPr>
              <a:t>510,604</a:t>
            </a:r>
            <a:r>
              <a:rPr lang="en-GB" sz="2200" dirty="0"/>
              <a:t> = 500,000 + 10,000 + 600 + 4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 startAt="3"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154496D-B428-6442-99D2-060385BB47D3}"/>
              </a:ext>
            </a:extLst>
          </p:cNvPr>
          <p:cNvCxnSpPr>
            <a:cxnSpLocks/>
            <a:stCxn id="19" idx="0"/>
            <a:endCxn id="17" idx="3"/>
          </p:cNvCxnSpPr>
          <p:nvPr/>
        </p:nvCxnSpPr>
        <p:spPr>
          <a:xfrm flipV="1">
            <a:off x="3561373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A9AF403-10C0-D740-85B0-77C6FA7967F0}"/>
              </a:ext>
            </a:extLst>
          </p:cNvPr>
          <p:cNvCxnSpPr>
            <a:cxnSpLocks/>
            <a:stCxn id="21" idx="0"/>
            <a:endCxn id="17" idx="5"/>
          </p:cNvCxnSpPr>
          <p:nvPr/>
        </p:nvCxnSpPr>
        <p:spPr>
          <a:xfrm flipH="1" flipV="1">
            <a:off x="4458742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BC325B1-CEB2-7347-AD0F-0545059C3C26}"/>
              </a:ext>
            </a:extLst>
          </p:cNvPr>
          <p:cNvSpPr/>
          <p:nvPr/>
        </p:nvSpPr>
        <p:spPr>
          <a:xfrm>
            <a:off x="3678253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F853E2-C56F-0C41-B1BB-499B75AF7201}"/>
              </a:ext>
            </a:extLst>
          </p:cNvPr>
          <p:cNvSpPr/>
          <p:nvPr/>
        </p:nvSpPr>
        <p:spPr>
          <a:xfrm>
            <a:off x="3104173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29247F-9B53-C54B-8B05-B064878DB0A4}"/>
              </a:ext>
            </a:extLst>
          </p:cNvPr>
          <p:cNvSpPr/>
          <p:nvPr/>
        </p:nvSpPr>
        <p:spPr>
          <a:xfrm>
            <a:off x="4317930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2BE74B8-611F-554D-9896-587AF8E83ABE}"/>
              </a:ext>
            </a:extLst>
          </p:cNvPr>
          <p:cNvSpPr/>
          <p:nvPr/>
        </p:nvSpPr>
        <p:spPr>
          <a:xfrm>
            <a:off x="3630346" y="312154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45,000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7FC904-870E-834D-8D48-2457C7187314}"/>
              </a:ext>
            </a:extLst>
          </p:cNvPr>
          <p:cNvSpPr/>
          <p:nvPr/>
        </p:nvSpPr>
        <p:spPr>
          <a:xfrm>
            <a:off x="4270023" y="403594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Dyslexic" pitchFamily="2" charset="77"/>
              </a:rPr>
              <a:t>40,000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F3F43E4-DB86-0848-9298-D440E13F9DEF}"/>
              </a:ext>
            </a:extLst>
          </p:cNvPr>
          <p:cNvSpPr/>
          <p:nvPr/>
        </p:nvSpPr>
        <p:spPr>
          <a:xfrm>
            <a:off x="3134813" y="4038125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860"/>
                </a:solidFill>
                <a:latin typeface="OpenDyslexic" pitchFamily="2" charset="77"/>
              </a:rPr>
              <a:t>5,000</a:t>
            </a:r>
            <a:endParaRPr lang="en-US" dirty="0">
              <a:solidFill>
                <a:srgbClr val="FF386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ADCF8F6-5C41-EA41-9849-041ED167F7EE}"/>
              </a:ext>
            </a:extLst>
          </p:cNvPr>
          <p:cNvCxnSpPr>
            <a:cxnSpLocks/>
            <a:stCxn id="31" idx="0"/>
            <a:endCxn id="30" idx="3"/>
          </p:cNvCxnSpPr>
          <p:nvPr/>
        </p:nvCxnSpPr>
        <p:spPr>
          <a:xfrm flipV="1">
            <a:off x="7366348" y="3629496"/>
            <a:ext cx="250791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54C2B18-A3B3-1549-B057-CC9396D8AD72}"/>
              </a:ext>
            </a:extLst>
          </p:cNvPr>
          <p:cNvCxnSpPr>
            <a:cxnSpLocks/>
            <a:stCxn id="32" idx="0"/>
            <a:endCxn id="30" idx="5"/>
          </p:cNvCxnSpPr>
          <p:nvPr/>
        </p:nvCxnSpPr>
        <p:spPr>
          <a:xfrm flipH="1" flipV="1">
            <a:off x="8263717" y="3629496"/>
            <a:ext cx="316388" cy="13391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B218C8C-7218-E04D-B366-300A7F79211B}"/>
              </a:ext>
            </a:extLst>
          </p:cNvPr>
          <p:cNvSpPr/>
          <p:nvPr/>
        </p:nvSpPr>
        <p:spPr>
          <a:xfrm>
            <a:off x="7483228" y="28490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B4E657C-7772-C34D-9F00-456C91CF45F9}"/>
              </a:ext>
            </a:extLst>
          </p:cNvPr>
          <p:cNvSpPr/>
          <p:nvPr/>
        </p:nvSpPr>
        <p:spPr>
          <a:xfrm>
            <a:off x="6909148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12AD9EFA-39FC-2945-8B27-3F435ED6FE35}"/>
              </a:ext>
            </a:extLst>
          </p:cNvPr>
          <p:cNvSpPr/>
          <p:nvPr/>
        </p:nvSpPr>
        <p:spPr>
          <a:xfrm>
            <a:off x="8122905" y="3763407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01B84D7-2537-6E4F-8921-89C7413301C8}"/>
              </a:ext>
            </a:extLst>
          </p:cNvPr>
          <p:cNvSpPr/>
          <p:nvPr/>
        </p:nvSpPr>
        <p:spPr>
          <a:xfrm>
            <a:off x="7432705" y="3146349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450,090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ECFEB41-D1A3-5E4D-A7CA-B1D636400207}"/>
              </a:ext>
            </a:extLst>
          </p:cNvPr>
          <p:cNvSpPr/>
          <p:nvPr/>
        </p:nvSpPr>
        <p:spPr>
          <a:xfrm>
            <a:off x="8052556" y="4072070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OpenDyslexic" pitchFamily="2" charset="77"/>
              </a:rPr>
              <a:t>400,000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0E6D624-F2B3-9D48-A34B-424456B5C700}"/>
              </a:ext>
            </a:extLst>
          </p:cNvPr>
          <p:cNvSpPr/>
          <p:nvPr/>
        </p:nvSpPr>
        <p:spPr>
          <a:xfrm>
            <a:off x="6909148" y="407207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3860"/>
                </a:solidFill>
                <a:latin typeface="OpenDyslexic" pitchFamily="2" charset="77"/>
              </a:rPr>
              <a:t>50,090</a:t>
            </a:r>
            <a:endParaRPr lang="en-US" sz="1600" dirty="0">
              <a:solidFill>
                <a:srgbClr val="FF3860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71A1D87-5727-5C46-87AA-7A97B973DEE5}"/>
              </a:ext>
            </a:extLst>
          </p:cNvPr>
          <p:cNvSpPr/>
          <p:nvPr/>
        </p:nvSpPr>
        <p:spPr>
          <a:xfrm>
            <a:off x="2900431" y="296168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a)</a:t>
            </a:r>
            <a:endParaRPr lang="en-US" dirty="0">
              <a:solidFill>
                <a:srgbClr val="62C159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28B1E7-4ED8-6149-9B41-11A05673F210}"/>
              </a:ext>
            </a:extLst>
          </p:cNvPr>
          <p:cNvSpPr/>
          <p:nvPr/>
        </p:nvSpPr>
        <p:spPr>
          <a:xfrm>
            <a:off x="6795802" y="2961683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2C159"/>
                </a:solidFill>
                <a:latin typeface="OpenDyslexic" pitchFamily="2" charset="77"/>
              </a:rPr>
              <a:t>b)</a:t>
            </a:r>
            <a:endParaRPr lang="en-US" dirty="0">
              <a:solidFill>
                <a:srgbClr val="62C1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35276"/>
              </p:ext>
            </p:extLst>
          </p:nvPr>
        </p:nvGraphicFramePr>
        <p:xfrm>
          <a:off x="5354750" y="1931322"/>
          <a:ext cx="631351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30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4798268-8C67-5641-8C07-6EC548207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842" y="2607866"/>
            <a:ext cx="541914" cy="551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4954E40-0310-4B43-8354-6AF67597F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48" y="2607866"/>
            <a:ext cx="541914" cy="551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7B48700-C69D-6145-97E7-F2D0CB2B1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98" y="3460616"/>
            <a:ext cx="1727172" cy="175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749A9E-6A08-1B48-9B25-0F2EA22A5C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76" y="2715910"/>
            <a:ext cx="1699828" cy="166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050D134-F844-4940-9864-E8D6EBA38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05" y="3549874"/>
            <a:ext cx="1665094" cy="1559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E4C387D-A8CD-B541-AA39-E3CF1774B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4" y="3670869"/>
            <a:ext cx="1675540" cy="133400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2F8857FF-DFB6-6447-A051-5631E2805403}"/>
              </a:ext>
            </a:extLst>
          </p:cNvPr>
          <p:cNvSpPr/>
          <p:nvPr/>
        </p:nvSpPr>
        <p:spPr>
          <a:xfrm>
            <a:off x="4755584" y="397007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one million and one thousand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describing the number 3,456,789.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She says, “It has the digit 3 in the millions place, each digit increase by one as we move down to the ones place.  So, there is a 4 in the hundred thousands column, 5 in the ten thousands column, 6 in the thousands column, 7 in the hundreds column, 8 in the tens column and 9 in the ones column.”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description for 8,765,432.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4185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Yasmin is describing the number 3,456,789.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She says, “It has the digit 3 in the millions place. Each digit increases by one as we move down to the ones place.  So, there is a 4 in the hundred thousands column, 5 in the ten thousands column, 6 in the thousands column, 7 in the hundreds column, 8 in the tens column and 9 in the ones column.”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4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/>
              <a:t>Write your own description for 8,765,432.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400" dirty="0">
                <a:solidFill>
                  <a:srgbClr val="FF3860"/>
                </a:solidFill>
              </a:rPr>
              <a:t>The largest digit is in the millions place, the digit 8. After that each digit is one less than the last. So,  there is a 7 in the hundred thousands place, a 6 in the ten thousands place, a 5 in the thousands place, a 4 in the hundreds place, a 3 in the tens place and a 2 in the ones place.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FFCBED4A-8435-6446-9735-1B5ABD3929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4925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1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Write some five-digit numbers with the digit 7 in the thousands column.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largest possible number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smallest possible number you can make?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How many numbers can you make with a digital total of 35?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173DC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AF2B2F1-0A05-6C4E-9BFB-A9F2E4F1B8C2}"/>
              </a:ext>
            </a:extLst>
          </p:cNvPr>
          <p:cNvSpPr/>
          <p:nvPr/>
        </p:nvSpPr>
        <p:spPr>
          <a:xfrm>
            <a:off x="5052254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_7,___</a:t>
            </a:r>
          </a:p>
        </p:txBody>
      </p:sp>
    </p:spTree>
    <p:extLst>
      <p:ext uri="{BB962C8B-B14F-4D97-AF65-F5344CB8AC3E}">
        <p14:creationId xmlns:p14="http://schemas.microsoft.com/office/powerpoint/2010/main" val="1338208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1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Write some five-digit numbers with the digit 7 in the thousands column.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largest possible number you can make? </a:t>
            </a:r>
            <a:r>
              <a:rPr lang="en-GB" sz="2200" dirty="0">
                <a:solidFill>
                  <a:srgbClr val="FF3860"/>
                </a:solidFill>
              </a:rPr>
              <a:t>97,999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What is the smallest possible number you can make? </a:t>
            </a:r>
            <a:r>
              <a:rPr lang="en-GB" sz="2200" dirty="0">
                <a:solidFill>
                  <a:srgbClr val="FF3860"/>
                </a:solidFill>
              </a:rPr>
              <a:t>17,000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173DC"/>
                </a:solidFill>
              </a:rPr>
              <a:t>How many numbers can you make with a digital total of 35</a:t>
            </a:r>
            <a:r>
              <a:rPr lang="en-GB" sz="2200" dirty="0"/>
              <a:t>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Various responses, including 77,777, 67,877, 57,887…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9FBE774F-4C19-3644-8A08-A8E918CA469C}"/>
              </a:ext>
            </a:extLst>
          </p:cNvPr>
          <p:cNvSpPr/>
          <p:nvPr/>
        </p:nvSpPr>
        <p:spPr>
          <a:xfrm>
            <a:off x="5052254" y="3069419"/>
            <a:ext cx="2160517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Dyslexic" pitchFamily="2" charset="77"/>
              </a:rPr>
              <a:t>_7,___</a:t>
            </a:r>
          </a:p>
        </p:txBody>
      </p:sp>
    </p:spTree>
    <p:extLst>
      <p:ext uri="{BB962C8B-B14F-4D97-AF65-F5344CB8AC3E}">
        <p14:creationId xmlns:p14="http://schemas.microsoft.com/office/powerpoint/2010/main" val="12452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read, write and represent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reasoning to explain my responses when reading, writing and representing numbers up to ten million in various ways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9562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Base 10 pieces are the odd one out as they represent 1,100, whereas the other representations make 1,001,000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5354750" y="1931322"/>
          <a:ext cx="631351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30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901930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4798268-8C67-5641-8C07-6EC5482078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842" y="2607866"/>
            <a:ext cx="541914" cy="551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4954E40-0310-4B43-8354-6AF67597F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548" y="2607866"/>
            <a:ext cx="541914" cy="5516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7B48700-C69D-6145-97E7-F2D0CB2B1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498" y="3460616"/>
            <a:ext cx="1727172" cy="1754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7749A9E-6A08-1B48-9B25-0F2EA22A5C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676" y="2715910"/>
            <a:ext cx="1699828" cy="166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050D134-F844-4940-9864-E8D6EBA382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05" y="3549874"/>
            <a:ext cx="1665094" cy="15595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E4C387D-A8CD-B541-AA39-E3CF1774B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4" y="3670869"/>
            <a:ext cx="1675540" cy="1334007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B4070E40-54E2-9349-A632-A8DDBF00585A}"/>
              </a:ext>
            </a:extLst>
          </p:cNvPr>
          <p:cNvSpPr/>
          <p:nvPr/>
        </p:nvSpPr>
        <p:spPr>
          <a:xfrm>
            <a:off x="4755584" y="3970073"/>
            <a:ext cx="2667000" cy="719161"/>
          </a:xfrm>
          <a:prstGeom prst="roundRect">
            <a:avLst/>
          </a:prstGeom>
          <a:solidFill>
            <a:srgbClr val="369CE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one million and one thousand</a:t>
            </a:r>
          </a:p>
        </p:txBody>
      </p:sp>
    </p:spTree>
    <p:extLst>
      <p:ext uri="{BB962C8B-B14F-4D97-AF65-F5344CB8AC3E}">
        <p14:creationId xmlns:p14="http://schemas.microsoft.com/office/powerpoint/2010/main" val="382095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92292"/>
              </p:ext>
            </p:extLst>
          </p:nvPr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92472"/>
              </p:ext>
            </p:extLst>
          </p:nvPr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41421"/>
              </p:ext>
            </p:extLst>
          </p:nvPr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51557"/>
              </p:ext>
            </p:extLst>
          </p:nvPr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1231256-E03D-AF48-9882-0E3C9BDCBD1D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571B8AE8-B0EB-6940-B74C-A52DFCA43D19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1C97E635-5BDB-5A4C-A2C4-B4D75D695027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D72643E-FE09-6E44-BF42-D2284CFB04A8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2EE81D4D-854D-504B-A87F-A011C1DAB5F1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B5F947F8-AFAB-6D4F-9A2C-9C8A4D3230D1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1352A186-BE82-8D42-8209-2D89D6EBACD8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5532687-36B0-9A46-AD56-77B465E03A52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C29D63F1-AAF1-B24B-AD94-1F6E3AA375C6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5E78C818-22F6-B24B-B682-0BC2B2680F93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40919F17-3A0E-774F-9596-25BC7C77F9AE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C8533846-C93E-8B47-8FA1-D8EBF6F11645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85488A6E-A115-3E46-A8E2-C71D57D72673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DBB07C94-B064-3846-B57A-E980092A38BA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CB866532-1BBD-8049-9ED1-284AE2E1B10D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21D6EBD7-B66F-5E47-96C2-B35243BC5738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7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6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DFB49E5-F2C3-5D4F-BC11-2B4F091BDC4B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</p:spTree>
    <p:extLst>
      <p:ext uri="{BB962C8B-B14F-4D97-AF65-F5344CB8AC3E}">
        <p14:creationId xmlns:p14="http://schemas.microsoft.com/office/powerpoint/2010/main" val="16050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DF2F36-2F86-564A-B941-B462DDA18A40}"/>
              </a:ext>
            </a:extLst>
          </p:cNvPr>
          <p:cNvSpPr/>
          <p:nvPr/>
        </p:nvSpPr>
        <p:spPr>
          <a:xfrm>
            <a:off x="4153618" y="623407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1,203,055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F03AD0C-DDFE-6349-8C72-2FFA43A18441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</p:spTree>
    <p:extLst>
      <p:ext uri="{BB962C8B-B14F-4D97-AF65-F5344CB8AC3E}">
        <p14:creationId xmlns:p14="http://schemas.microsoft.com/office/powerpoint/2010/main" val="249907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each amount in numerals beneath its place value chart.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To be able to represent numbers up to ten million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7997E8E-B458-6C46-B80D-9FB310988402}"/>
              </a:ext>
            </a:extLst>
          </p:cNvPr>
          <p:cNvGraphicFramePr>
            <a:graphicFrameLocks noGrp="1"/>
          </p:cNvGraphicFramePr>
          <p:nvPr/>
        </p:nvGraphicFramePr>
        <p:xfrm>
          <a:off x="842950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B2FB2A6-6E9F-A94E-91B5-9CAD3680344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AF51F9D-B1EE-3148-830E-31CC186D4BA9}"/>
              </a:ext>
            </a:extLst>
          </p:cNvPr>
          <p:cNvGraphicFramePr>
            <a:graphicFrameLocks noGrp="1"/>
          </p:cNvGraphicFramePr>
          <p:nvPr/>
        </p:nvGraphicFramePr>
        <p:xfrm>
          <a:off x="6432832" y="2845720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19BF2EE4-5DD5-4845-85BB-54AD1D30D6ED}"/>
              </a:ext>
            </a:extLst>
          </p:cNvPr>
          <p:cNvGraphicFramePr>
            <a:graphicFrameLocks noGrp="1"/>
          </p:cNvGraphicFramePr>
          <p:nvPr/>
        </p:nvGraphicFramePr>
        <p:xfrm>
          <a:off x="6430457" y="4918363"/>
          <a:ext cx="4925718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674">
                  <a:extLst>
                    <a:ext uri="{9D8B030D-6E8A-4147-A177-3AD203B41FA5}">
                      <a16:colId xmlns="" xmlns:a16="http://schemas.microsoft.com/office/drawing/2014/main" val="2984659507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4847787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4294067288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73652515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303212019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3692987311"/>
                    </a:ext>
                  </a:extLst>
                </a:gridCol>
                <a:gridCol w="703674">
                  <a:extLst>
                    <a:ext uri="{9D8B030D-6E8A-4147-A177-3AD203B41FA5}">
                      <a16:colId xmlns="" xmlns:a16="http://schemas.microsoft.com/office/drawing/2014/main" val="174845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CEC925">
                            <a:tint val="66000"/>
                            <a:satMod val="160000"/>
                          </a:srgbClr>
                        </a:gs>
                        <a:gs pos="50000">
                          <a:srgbClr val="CEC925">
                            <a:tint val="44500"/>
                            <a:satMod val="160000"/>
                          </a:srgbClr>
                        </a:gs>
                        <a:gs pos="100000">
                          <a:srgbClr val="CEC925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B4C1C2">
                            <a:tint val="66000"/>
                            <a:satMod val="160000"/>
                          </a:srgbClr>
                        </a:gs>
                        <a:gs pos="50000">
                          <a:srgbClr val="B4C1C2">
                            <a:tint val="44500"/>
                            <a:satMod val="160000"/>
                          </a:srgbClr>
                        </a:gs>
                        <a:gs pos="100000">
                          <a:srgbClr val="B4C1C2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D3982A">
                            <a:tint val="66000"/>
                            <a:satMod val="160000"/>
                          </a:srgbClr>
                        </a:gs>
                        <a:gs pos="50000">
                          <a:srgbClr val="D3982A">
                            <a:tint val="44500"/>
                            <a:satMod val="160000"/>
                          </a:srgbClr>
                        </a:gs>
                        <a:gs pos="100000">
                          <a:srgbClr val="D3982A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TH</a:t>
                      </a:r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</a:t>
                      </a:r>
                    </a:p>
                  </a:txBody>
                  <a:tcPr>
                    <a:solidFill>
                      <a:srgbClr val="EB9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</a:t>
                      </a:r>
                    </a:p>
                  </a:txBody>
                  <a:tcPr>
                    <a:solidFill>
                      <a:srgbClr val="62C1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28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90339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FEC34E7-FDF4-D748-8708-62B5F6CB7CB2}"/>
              </a:ext>
            </a:extLst>
          </p:cNvPr>
          <p:cNvSpPr/>
          <p:nvPr/>
        </p:nvSpPr>
        <p:spPr>
          <a:xfrm flipV="1">
            <a:off x="2907454" y="4478911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70F4A8-CDEC-AF4C-8734-C3BC8521330E}"/>
              </a:ext>
            </a:extLst>
          </p:cNvPr>
          <p:cNvSpPr/>
          <p:nvPr/>
        </p:nvSpPr>
        <p:spPr>
          <a:xfrm flipV="1">
            <a:off x="2907454" y="661253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9196EE5-A33D-FC40-B2BE-4D2EAC8079E2}"/>
              </a:ext>
            </a:extLst>
          </p:cNvPr>
          <p:cNvSpPr/>
          <p:nvPr/>
        </p:nvSpPr>
        <p:spPr>
          <a:xfrm flipV="1">
            <a:off x="8494960" y="4473203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060A451-5EAC-6847-8653-BFBCF21E5C52}"/>
              </a:ext>
            </a:extLst>
          </p:cNvPr>
          <p:cNvSpPr/>
          <p:nvPr/>
        </p:nvSpPr>
        <p:spPr>
          <a:xfrm flipV="1">
            <a:off x="8494960" y="6606825"/>
            <a:ext cx="285409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C8C62D9-76B4-FC4A-8164-5147AEF12B7D}"/>
              </a:ext>
            </a:extLst>
          </p:cNvPr>
          <p:cNvSpPr/>
          <p:nvPr/>
        </p:nvSpPr>
        <p:spPr>
          <a:xfrm>
            <a:off x="2314303" y="323939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0535F77A-F683-C34A-87E8-514FC1BB1333}"/>
              </a:ext>
            </a:extLst>
          </p:cNvPr>
          <p:cNvSpPr/>
          <p:nvPr/>
        </p:nvSpPr>
        <p:spPr>
          <a:xfrm>
            <a:off x="2320423" y="376625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9DE519-AF60-6342-BA3C-1CABE3A0A714}"/>
              </a:ext>
            </a:extLst>
          </p:cNvPr>
          <p:cNvSpPr/>
          <p:nvPr/>
        </p:nvSpPr>
        <p:spPr>
          <a:xfrm>
            <a:off x="2594300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BF433F-1B53-994E-839E-B36D36C0F2E9}"/>
              </a:ext>
            </a:extLst>
          </p:cNvPr>
          <p:cNvSpPr/>
          <p:nvPr/>
        </p:nvSpPr>
        <p:spPr>
          <a:xfrm>
            <a:off x="3907607" y="351975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7B61A1D-0C2F-384D-85D1-D845D3A66D97}"/>
              </a:ext>
            </a:extLst>
          </p:cNvPr>
          <p:cNvSpPr/>
          <p:nvPr/>
        </p:nvSpPr>
        <p:spPr>
          <a:xfrm>
            <a:off x="512603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0B60936-6802-E845-90CA-13D16BA55D49}"/>
              </a:ext>
            </a:extLst>
          </p:cNvPr>
          <p:cNvSpPr/>
          <p:nvPr/>
        </p:nvSpPr>
        <p:spPr>
          <a:xfrm>
            <a:off x="5391239" y="38199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F44A961-0312-F743-97F1-6FAC2DDB432B}"/>
              </a:ext>
            </a:extLst>
          </p:cNvPr>
          <p:cNvSpPr/>
          <p:nvPr/>
        </p:nvSpPr>
        <p:spPr>
          <a:xfrm>
            <a:off x="4571771" y="351817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8F61C684-C1B6-8E44-89E3-F8FB89B92459}"/>
              </a:ext>
            </a:extLst>
          </p:cNvPr>
          <p:cNvSpPr/>
          <p:nvPr/>
        </p:nvSpPr>
        <p:spPr>
          <a:xfrm>
            <a:off x="7189613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9904773-899C-804E-A4CC-490155D9F31A}"/>
              </a:ext>
            </a:extLst>
          </p:cNvPr>
          <p:cNvSpPr/>
          <p:nvPr/>
        </p:nvSpPr>
        <p:spPr>
          <a:xfrm>
            <a:off x="7502996" y="32833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E46D942-E2FC-814E-919A-6F77E43B49FE}"/>
              </a:ext>
            </a:extLst>
          </p:cNvPr>
          <p:cNvSpPr/>
          <p:nvPr/>
        </p:nvSpPr>
        <p:spPr>
          <a:xfrm>
            <a:off x="7189613" y="368248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A0ECDF6-5E72-2B4B-B504-44C2CC62CF86}"/>
              </a:ext>
            </a:extLst>
          </p:cNvPr>
          <p:cNvSpPr/>
          <p:nvPr/>
        </p:nvSpPr>
        <p:spPr>
          <a:xfrm>
            <a:off x="7502996" y="368737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DFC2ECF-7ED9-6648-90E0-CFE7F3B3F894}"/>
              </a:ext>
            </a:extLst>
          </p:cNvPr>
          <p:cNvSpPr/>
          <p:nvPr/>
        </p:nvSpPr>
        <p:spPr>
          <a:xfrm>
            <a:off x="8588496" y="33455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C1E6229-91C9-614B-952A-C90692A1C6A2}"/>
              </a:ext>
            </a:extLst>
          </p:cNvPr>
          <p:cNvSpPr/>
          <p:nvPr/>
        </p:nvSpPr>
        <p:spPr>
          <a:xfrm>
            <a:off x="8901879" y="335043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106377-B7F3-7A44-B985-75BC1B6AC4D4}"/>
              </a:ext>
            </a:extLst>
          </p:cNvPr>
          <p:cNvSpPr/>
          <p:nvPr/>
        </p:nvSpPr>
        <p:spPr>
          <a:xfrm>
            <a:off x="8760716" y="374283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6FAB9167-8581-EC49-A8CD-DA41641AFC4A}"/>
              </a:ext>
            </a:extLst>
          </p:cNvPr>
          <p:cNvSpPr/>
          <p:nvPr/>
        </p:nvSpPr>
        <p:spPr>
          <a:xfrm>
            <a:off x="10779392" y="330272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8063BA7-6DFA-614F-9301-E673721DBBF9}"/>
              </a:ext>
            </a:extLst>
          </p:cNvPr>
          <p:cNvSpPr/>
          <p:nvPr/>
        </p:nvSpPr>
        <p:spPr>
          <a:xfrm>
            <a:off x="10951612" y="370001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8ED455BD-5BCF-3348-B3D4-C523E41E5861}"/>
              </a:ext>
            </a:extLst>
          </p:cNvPr>
          <p:cNvSpPr/>
          <p:nvPr/>
        </p:nvSpPr>
        <p:spPr>
          <a:xfrm>
            <a:off x="10020026" y="327355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92E4AE-8354-8F4F-9DB3-627A071F26D0}"/>
              </a:ext>
            </a:extLst>
          </p:cNvPr>
          <p:cNvSpPr/>
          <p:nvPr/>
        </p:nvSpPr>
        <p:spPr>
          <a:xfrm>
            <a:off x="10333409" y="32784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9ACF6ACB-3386-4A45-91D3-CB9EFDACA080}"/>
              </a:ext>
            </a:extLst>
          </p:cNvPr>
          <p:cNvSpPr/>
          <p:nvPr/>
        </p:nvSpPr>
        <p:spPr>
          <a:xfrm>
            <a:off x="10020026" y="357309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D2F1518-00B4-2E43-9466-5B006D520F40}"/>
              </a:ext>
            </a:extLst>
          </p:cNvPr>
          <p:cNvSpPr/>
          <p:nvPr/>
        </p:nvSpPr>
        <p:spPr>
          <a:xfrm>
            <a:off x="10333409" y="359104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D766D0F-080B-1A4B-9595-8732A335FBBA}"/>
              </a:ext>
            </a:extLst>
          </p:cNvPr>
          <p:cNvSpPr/>
          <p:nvPr/>
        </p:nvSpPr>
        <p:spPr>
          <a:xfrm>
            <a:off x="10184357" y="38341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E9B6854E-D1F2-2841-BB13-37C7C7AA571B}"/>
              </a:ext>
            </a:extLst>
          </p:cNvPr>
          <p:cNvSpPr/>
          <p:nvPr/>
        </p:nvSpPr>
        <p:spPr>
          <a:xfrm>
            <a:off x="1062034" y="55609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CEC93AD8-9EC8-4C4C-AD4B-8470DA40DDCA}"/>
              </a:ext>
            </a:extLst>
          </p:cNvPr>
          <p:cNvSpPr/>
          <p:nvPr/>
        </p:nvSpPr>
        <p:spPr>
          <a:xfrm>
            <a:off x="1595973" y="533057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D509DD32-8CD0-6C4E-B905-F0A0544D4FA1}"/>
              </a:ext>
            </a:extLst>
          </p:cNvPr>
          <p:cNvSpPr/>
          <p:nvPr/>
        </p:nvSpPr>
        <p:spPr>
          <a:xfrm>
            <a:off x="1861173" y="587210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4B76EA1-F099-4048-BE84-787C4BB5732A}"/>
              </a:ext>
            </a:extLst>
          </p:cNvPr>
          <p:cNvSpPr/>
          <p:nvPr/>
        </p:nvSpPr>
        <p:spPr>
          <a:xfrm>
            <a:off x="3042934" y="53392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651F2346-617C-F144-8154-351B60B4B684}"/>
              </a:ext>
            </a:extLst>
          </p:cNvPr>
          <p:cNvSpPr/>
          <p:nvPr/>
        </p:nvSpPr>
        <p:spPr>
          <a:xfrm>
            <a:off x="3049054" y="58661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BBEAD27-38FA-F34A-B9B3-B622DA82E30D}"/>
              </a:ext>
            </a:extLst>
          </p:cNvPr>
          <p:cNvSpPr/>
          <p:nvPr/>
        </p:nvSpPr>
        <p:spPr>
          <a:xfrm>
            <a:off x="3322931" y="561804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D8A22DA-B316-7542-9A7D-55BD6825CA6D}"/>
              </a:ext>
            </a:extLst>
          </p:cNvPr>
          <p:cNvSpPr/>
          <p:nvPr/>
        </p:nvSpPr>
        <p:spPr>
          <a:xfrm>
            <a:off x="4407440" y="5331908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BC830B9E-7240-B545-A156-C47555871FF9}"/>
              </a:ext>
            </a:extLst>
          </p:cNvPr>
          <p:cNvSpPr/>
          <p:nvPr/>
        </p:nvSpPr>
        <p:spPr>
          <a:xfrm>
            <a:off x="4720823" y="53367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6708EEC-29F6-FC41-86EA-56A471A9ABB5}"/>
              </a:ext>
            </a:extLst>
          </p:cNvPr>
          <p:cNvSpPr/>
          <p:nvPr/>
        </p:nvSpPr>
        <p:spPr>
          <a:xfrm>
            <a:off x="4407440" y="563144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D0F17580-1597-274D-8B62-2F42EB6126F5}"/>
              </a:ext>
            </a:extLst>
          </p:cNvPr>
          <p:cNvSpPr/>
          <p:nvPr/>
        </p:nvSpPr>
        <p:spPr>
          <a:xfrm>
            <a:off x="4720823" y="5649397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355BF46-4D13-1D47-BBA8-5A02002A676E}"/>
              </a:ext>
            </a:extLst>
          </p:cNvPr>
          <p:cNvSpPr/>
          <p:nvPr/>
        </p:nvSpPr>
        <p:spPr>
          <a:xfrm>
            <a:off x="4571771" y="5892546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3AA2C34-EA7D-9F4F-B56C-80E292B0CC34}"/>
              </a:ext>
            </a:extLst>
          </p:cNvPr>
          <p:cNvSpPr/>
          <p:nvPr/>
        </p:nvSpPr>
        <p:spPr>
          <a:xfrm>
            <a:off x="5119622" y="5323985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0FAE47-5DE0-3E4A-AAAF-5200ED1C4A7F}"/>
              </a:ext>
            </a:extLst>
          </p:cNvPr>
          <p:cNvSpPr/>
          <p:nvPr/>
        </p:nvSpPr>
        <p:spPr>
          <a:xfrm>
            <a:off x="5433005" y="53288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C72B744-3DFD-0A47-BCBE-2C6576D6543D}"/>
              </a:ext>
            </a:extLst>
          </p:cNvPr>
          <p:cNvSpPr/>
          <p:nvPr/>
        </p:nvSpPr>
        <p:spPr>
          <a:xfrm>
            <a:off x="5119622" y="562352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5CB81D47-04D4-844A-B649-BB065579B66B}"/>
              </a:ext>
            </a:extLst>
          </p:cNvPr>
          <p:cNvSpPr/>
          <p:nvPr/>
        </p:nvSpPr>
        <p:spPr>
          <a:xfrm>
            <a:off x="5433005" y="564147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C72672A-7125-3A45-8579-5BD75766D65C}"/>
              </a:ext>
            </a:extLst>
          </p:cNvPr>
          <p:cNvSpPr/>
          <p:nvPr/>
        </p:nvSpPr>
        <p:spPr>
          <a:xfrm>
            <a:off x="5283953" y="588462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A390B-C6EB-FB40-A41F-863977F57DAA}"/>
              </a:ext>
            </a:extLst>
          </p:cNvPr>
          <p:cNvSpPr/>
          <p:nvPr/>
        </p:nvSpPr>
        <p:spPr>
          <a:xfrm>
            <a:off x="4633993" y="4115446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30,112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9C100ABD-2F31-7240-8AFF-F456240C938D}"/>
              </a:ext>
            </a:extLst>
          </p:cNvPr>
          <p:cNvSpPr/>
          <p:nvPr/>
        </p:nvSpPr>
        <p:spPr>
          <a:xfrm>
            <a:off x="9960895" y="4109141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403,052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60DF2F36-2F86-564A-B941-B462DDA18A40}"/>
              </a:ext>
            </a:extLst>
          </p:cNvPr>
          <p:cNvSpPr/>
          <p:nvPr/>
        </p:nvSpPr>
        <p:spPr>
          <a:xfrm>
            <a:off x="4153618" y="623407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1,203,055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204B0389-9D34-B84C-A42A-5076D6DCED72}"/>
              </a:ext>
            </a:extLst>
          </p:cNvPr>
          <p:cNvSpPr/>
          <p:nvPr/>
        </p:nvSpPr>
        <p:spPr>
          <a:xfrm>
            <a:off x="6472475" y="53130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05ED63C-1DE5-3B42-A8F2-FEB3C25CD453}"/>
              </a:ext>
            </a:extLst>
          </p:cNvPr>
          <p:cNvSpPr/>
          <p:nvPr/>
        </p:nvSpPr>
        <p:spPr>
          <a:xfrm>
            <a:off x="6785858" y="53179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739DB58-DE58-634B-98D3-FFBC06F146C8}"/>
              </a:ext>
            </a:extLst>
          </p:cNvPr>
          <p:cNvSpPr/>
          <p:nvPr/>
        </p:nvSpPr>
        <p:spPr>
          <a:xfrm>
            <a:off x="6472475" y="55978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15DDE43-100F-3C45-BB2E-3EC8986B679E}"/>
              </a:ext>
            </a:extLst>
          </p:cNvPr>
          <p:cNvSpPr/>
          <p:nvPr/>
        </p:nvSpPr>
        <p:spPr>
          <a:xfrm>
            <a:off x="6785858" y="56158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CEEEE8C-2B42-E84B-BE96-BCA219DFDCB6}"/>
              </a:ext>
            </a:extLst>
          </p:cNvPr>
          <p:cNvSpPr/>
          <p:nvPr/>
        </p:nvSpPr>
        <p:spPr>
          <a:xfrm>
            <a:off x="6469242" y="589736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044EDE7-5761-6642-B351-FB1C32C4FEB5}"/>
              </a:ext>
            </a:extLst>
          </p:cNvPr>
          <p:cNvSpPr/>
          <p:nvPr/>
        </p:nvSpPr>
        <p:spPr>
          <a:xfrm>
            <a:off x="6782625" y="590056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6422AEA-6879-524A-8219-202D1CE7E991}"/>
              </a:ext>
            </a:extLst>
          </p:cNvPr>
          <p:cNvSpPr/>
          <p:nvPr/>
        </p:nvSpPr>
        <p:spPr>
          <a:xfrm>
            <a:off x="7905499" y="539172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A538E16-3F35-7D4C-8DC8-3F9AA060757E}"/>
              </a:ext>
            </a:extLst>
          </p:cNvPr>
          <p:cNvSpPr/>
          <p:nvPr/>
        </p:nvSpPr>
        <p:spPr>
          <a:xfrm>
            <a:off x="8218882" y="539660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53C7FFD-D476-EF45-957D-7DC64AC388FB}"/>
              </a:ext>
            </a:extLst>
          </p:cNvPr>
          <p:cNvSpPr/>
          <p:nvPr/>
        </p:nvSpPr>
        <p:spPr>
          <a:xfrm>
            <a:off x="7905499" y="5795761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E1C0BFB-6A59-1146-8374-ACC239B2231C}"/>
              </a:ext>
            </a:extLst>
          </p:cNvPr>
          <p:cNvSpPr/>
          <p:nvPr/>
        </p:nvSpPr>
        <p:spPr>
          <a:xfrm>
            <a:off x="8218882" y="580065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60E0B28-9E9F-084D-9118-3B27434806B7}"/>
              </a:ext>
            </a:extLst>
          </p:cNvPr>
          <p:cNvSpPr/>
          <p:nvPr/>
        </p:nvSpPr>
        <p:spPr>
          <a:xfrm>
            <a:off x="8664667" y="542889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3B42844-1640-954D-BE7B-6D951E1776E0}"/>
              </a:ext>
            </a:extLst>
          </p:cNvPr>
          <p:cNvSpPr/>
          <p:nvPr/>
        </p:nvSpPr>
        <p:spPr>
          <a:xfrm>
            <a:off x="8836887" y="5826183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9D215528-F0C0-CA45-98D9-98E7AE735E88}"/>
              </a:ext>
            </a:extLst>
          </p:cNvPr>
          <p:cNvSpPr/>
          <p:nvPr/>
        </p:nvSpPr>
        <p:spPr>
          <a:xfrm>
            <a:off x="10820803" y="5614302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95287220-9D77-6A40-9270-2295C413C965}"/>
              </a:ext>
            </a:extLst>
          </p:cNvPr>
          <p:cNvSpPr/>
          <p:nvPr/>
        </p:nvSpPr>
        <p:spPr>
          <a:xfrm>
            <a:off x="9979087" y="5403930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D07B137-F1CA-364E-A9D3-ADC0CDBF8DBE}"/>
              </a:ext>
            </a:extLst>
          </p:cNvPr>
          <p:cNvSpPr/>
          <p:nvPr/>
        </p:nvSpPr>
        <p:spPr>
          <a:xfrm>
            <a:off x="10292470" y="5408819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8427B2E-9373-344F-87C8-008ED4105F12}"/>
              </a:ext>
            </a:extLst>
          </p:cNvPr>
          <p:cNvSpPr/>
          <p:nvPr/>
        </p:nvSpPr>
        <p:spPr>
          <a:xfrm>
            <a:off x="10151307" y="5801214"/>
            <a:ext cx="265200" cy="265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8BB5603B-8494-F445-8AEA-8007339DA1E8}"/>
              </a:ext>
            </a:extLst>
          </p:cNvPr>
          <p:cNvSpPr/>
          <p:nvPr/>
        </p:nvSpPr>
        <p:spPr>
          <a:xfrm>
            <a:off x="9687582" y="6211300"/>
            <a:ext cx="1749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6,042,031</a:t>
            </a:r>
          </a:p>
        </p:txBody>
      </p:sp>
    </p:spTree>
    <p:extLst>
      <p:ext uri="{BB962C8B-B14F-4D97-AF65-F5344CB8AC3E}">
        <p14:creationId xmlns:p14="http://schemas.microsoft.com/office/powerpoint/2010/main" val="16192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8892</TotalTime>
  <Words>1957</Words>
  <Application>Microsoft Office PowerPoint</Application>
  <PresentationFormat>Custom</PresentationFormat>
  <Paragraphs>770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Muli</vt:lpstr>
      <vt:lpstr>Wingdings</vt:lpstr>
      <vt:lpstr>Calibri</vt:lpstr>
      <vt:lpstr>OpenDyslexic</vt:lpstr>
      <vt:lpstr>OpenDyslexicAlta</vt:lpstr>
      <vt:lpstr>Lato Light</vt:lpstr>
      <vt:lpstr>Lato</vt:lpstr>
      <vt:lpstr>Office Theme</vt:lpstr>
      <vt:lpstr>PowerPoint Presentation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  <vt:lpstr>To be able to represent numbers up to ten million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303</cp:revision>
  <cp:lastPrinted>2019-06-17T16:19:05Z</cp:lastPrinted>
  <dcterms:created xsi:type="dcterms:W3CDTF">2018-08-06T08:16:18Z</dcterms:created>
  <dcterms:modified xsi:type="dcterms:W3CDTF">2021-04-07T12:15:42Z</dcterms:modified>
</cp:coreProperties>
</file>