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20" r:id="rId2"/>
    <p:sldId id="321" r:id="rId3"/>
    <p:sldId id="374" r:id="rId4"/>
    <p:sldId id="456" r:id="rId5"/>
    <p:sldId id="458" r:id="rId6"/>
    <p:sldId id="459" r:id="rId7"/>
    <p:sldId id="460" r:id="rId8"/>
    <p:sldId id="461" r:id="rId9"/>
    <p:sldId id="462" r:id="rId10"/>
    <p:sldId id="463" r:id="rId11"/>
    <p:sldId id="464" r:id="rId12"/>
    <p:sldId id="465" r:id="rId13"/>
    <p:sldId id="487" r:id="rId14"/>
    <p:sldId id="488" r:id="rId15"/>
    <p:sldId id="489" r:id="rId16"/>
    <p:sldId id="490" r:id="rId17"/>
    <p:sldId id="491" r:id="rId18"/>
    <p:sldId id="492" r:id="rId19"/>
    <p:sldId id="493" r:id="rId20"/>
    <p:sldId id="494" r:id="rId21"/>
    <p:sldId id="495" r:id="rId22"/>
    <p:sldId id="496" r:id="rId23"/>
    <p:sldId id="497" r:id="rId24"/>
    <p:sldId id="499" r:id="rId25"/>
    <p:sldId id="498" r:id="rId26"/>
    <p:sldId id="500" r:id="rId27"/>
    <p:sldId id="501" r:id="rId28"/>
    <p:sldId id="502" r:id="rId29"/>
    <p:sldId id="503" r:id="rId30"/>
    <p:sldId id="504" r:id="rId31"/>
    <p:sldId id="507" r:id="rId32"/>
    <p:sldId id="508" r:id="rId33"/>
    <p:sldId id="509" r:id="rId34"/>
    <p:sldId id="510" r:id="rId35"/>
    <p:sldId id="455" r:id="rId36"/>
    <p:sldId id="505" r:id="rId37"/>
    <p:sldId id="511" r:id="rId38"/>
  </p:sldIdLst>
  <p:sldSz cx="12192000" cy="6858000"/>
  <p:notesSz cx="6858000" cy="9144000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Cambria Math" panose="02040503050406030204" pitchFamily="18" charset="0"/>
      <p:regular r:id="rId45"/>
    </p:embeddedFont>
    <p:embeddedFont>
      <p:font typeface="Lato" panose="020F0502020204030203" pitchFamily="34" charset="0"/>
      <p:regular r:id="rId46"/>
      <p:bold r:id="rId47"/>
      <p:italic r:id="rId48"/>
      <p:boldItalic r:id="rId49"/>
    </p:embeddedFont>
    <p:embeddedFont>
      <p:font typeface="Lato Light" panose="020F0502020204030203" pitchFamily="34" charset="0"/>
      <p:regular r:id="rId50"/>
      <p:italic r:id="rId51"/>
    </p:embeddedFont>
    <p:embeddedFont>
      <p:font typeface="Muli" panose="02000503000000000000" pitchFamily="2" charset="77"/>
      <p:regular r:id="rId52"/>
      <p:bold r:id="rId53"/>
      <p:italic r:id="rId54"/>
      <p:boldItalic r:id="rId55"/>
    </p:embeddedFont>
    <p:embeddedFont>
      <p:font typeface="OpenDyslexicAlta" pitchFamily="2" charset="77"/>
      <p:regular r:id="rId56"/>
      <p:bold r:id="rId57"/>
      <p:italic r:id="rId58"/>
      <p:boldItalic r:id="rId5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3273DC"/>
    <a:srgbClr val="F237C7"/>
    <a:srgbClr val="23D160"/>
    <a:srgbClr val="FFDD57"/>
    <a:srgbClr val="000000"/>
    <a:srgbClr val="121212"/>
    <a:srgbClr val="7957D5"/>
    <a:srgbClr val="209CEE"/>
    <a:srgbClr val="44A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84" autoAdjust="0"/>
    <p:restoredTop sz="88672" autoAdjust="0"/>
  </p:normalViewPr>
  <p:slideViewPr>
    <p:cSldViewPr snapToGrid="0" snapToObjects="1">
      <p:cViewPr varScale="1">
        <p:scale>
          <a:sx n="106" d="100"/>
          <a:sy n="106" d="100"/>
        </p:scale>
        <p:origin x="760" y="176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160" d="100"/>
        <a:sy n="16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font" Target="fonts/font18.fntdata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59" Type="http://schemas.openxmlformats.org/officeDocument/2006/relationships/font" Target="fonts/font19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57" Type="http://schemas.openxmlformats.org/officeDocument/2006/relationships/font" Target="fonts/font17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D8C-E444-BC59-0D0B936B7CAD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D8C-E444-BC59-0D0B936B7CAD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D8C-E444-BC59-0D0B936B7CAD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D8C-E444-BC59-0D0B936B7CAD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D8C-E444-BC59-0D0B936B7CAD}"/>
              </c:ext>
            </c:extLst>
          </c:dPt>
          <c:dPt>
            <c:idx val="5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D8C-E444-BC59-0D0B936B7CAD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D8C-E444-BC59-0D0B936B7CAD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D8C-E444-BC59-0D0B936B7CAD}"/>
              </c:ext>
            </c:extLst>
          </c:dPt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D8C-E444-BC59-0D0B936B7C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E30-AF45-8F81-53A972FC6C0B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E30-AF45-8F81-53A972FC6C0B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E30-AF45-8F81-53A972FC6C0B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E30-AF45-8F81-53A972FC6C0B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E30-AF45-8F81-53A972FC6C0B}"/>
              </c:ext>
            </c:extLst>
          </c:dPt>
          <c:dPt>
            <c:idx val="5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E30-AF45-8F81-53A972FC6C0B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E30-AF45-8F81-53A972FC6C0B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E30-AF45-8F81-53A972FC6C0B}"/>
              </c:ext>
            </c:extLst>
          </c:dPt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E30-AF45-8F81-53A972FC6C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81D-B34E-9C11-355DA31A6BFB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81D-B34E-9C11-355DA31A6BFB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81D-B34E-9C11-355DA31A6BFB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81D-B34E-9C11-355DA31A6BFB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81D-B34E-9C11-355DA31A6BFB}"/>
              </c:ext>
            </c:extLst>
          </c:dPt>
          <c:dPt>
            <c:idx val="5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81D-B34E-9C11-355DA31A6BFB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81D-B34E-9C11-355DA31A6BFB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81D-B34E-9C11-355DA31A6BFB}"/>
              </c:ext>
            </c:extLst>
          </c:dPt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81D-B34E-9C11-355DA31A6B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D8C-E444-BC59-0D0B936B7CAD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D8C-E444-BC59-0D0B936B7CAD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D8C-E444-BC59-0D0B936B7CAD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D8C-E444-BC59-0D0B936B7CAD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D8C-E444-BC59-0D0B936B7CAD}"/>
              </c:ext>
            </c:extLst>
          </c:dPt>
          <c:dPt>
            <c:idx val="5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D8C-E444-BC59-0D0B936B7CAD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D8C-E444-BC59-0D0B936B7CAD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D8C-E444-BC59-0D0B936B7CAD}"/>
              </c:ext>
            </c:extLst>
          </c:dPt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D8C-E444-BC59-0D0B936B7C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E30-AF45-8F81-53A972FC6C0B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E30-AF45-8F81-53A972FC6C0B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E30-AF45-8F81-53A972FC6C0B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E30-AF45-8F81-53A972FC6C0B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E30-AF45-8F81-53A972FC6C0B}"/>
              </c:ext>
            </c:extLst>
          </c:dPt>
          <c:dPt>
            <c:idx val="5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E30-AF45-8F81-53A972FC6C0B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E30-AF45-8F81-53A972FC6C0B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E30-AF45-8F81-53A972FC6C0B}"/>
              </c:ext>
            </c:extLst>
          </c:dPt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E30-AF45-8F81-53A972FC6C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81D-B34E-9C11-355DA31A6BFB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81D-B34E-9C11-355DA31A6BFB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81D-B34E-9C11-355DA31A6BFB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81D-B34E-9C11-355DA31A6BFB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81D-B34E-9C11-355DA31A6BFB}"/>
              </c:ext>
            </c:extLst>
          </c:dPt>
          <c:dPt>
            <c:idx val="5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81D-B34E-9C11-355DA31A6BFB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81D-B34E-9C11-355DA31A6BFB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81D-B34E-9C11-355DA31A6BFB}"/>
              </c:ext>
            </c:extLst>
          </c:dPt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81D-B34E-9C11-355DA31A6B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149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805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363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3178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520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959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0130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3730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2591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6609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974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7572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8832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1736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6717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5250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7978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6718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6238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0869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3510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881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6014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7468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8953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7825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7633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6069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561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283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3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5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966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693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200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20/01/2023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8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11" Type="http://schemas.openxmlformats.org/officeDocument/2006/relationships/image" Target="../media/image51.png"/><Relationship Id="rId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46.png"/><Relationship Id="rId9" Type="http://schemas.openxmlformats.org/officeDocument/2006/relationships/image" Target="../media/image50.png"/><Relationship Id="rId1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420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0.png"/><Relationship Id="rId10" Type="http://schemas.openxmlformats.org/officeDocument/2006/relationships/image" Target="../media/image78.png"/><Relationship Id="rId4" Type="http://schemas.openxmlformats.org/officeDocument/2006/relationships/image" Target="../media/image73.png"/><Relationship Id="rId9" Type="http://schemas.openxmlformats.org/officeDocument/2006/relationships/image" Target="../media/image7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emf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emf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6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0" Type="http://schemas.openxmlformats.org/officeDocument/2006/relationships/image" Target="../media/image113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Relationship Id="rId14" Type="http://schemas.openxmlformats.org/officeDocument/2006/relationships/image" Target="../media/image1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0.emf"/><Relationship Id="rId7" Type="http://schemas.openxmlformats.org/officeDocument/2006/relationships/image" Target="../media/image120.png"/><Relationship Id="rId12" Type="http://schemas.openxmlformats.org/officeDocument/2006/relationships/image" Target="../media/image1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3.png"/><Relationship Id="rId11" Type="http://schemas.openxmlformats.org/officeDocument/2006/relationships/image" Target="../media/image126.png"/><Relationship Id="rId5" Type="http://schemas.openxmlformats.org/officeDocument/2006/relationships/image" Target="../media/image122.png"/><Relationship Id="rId10" Type="http://schemas.openxmlformats.org/officeDocument/2006/relationships/image" Target="../media/image125.png"/><Relationship Id="rId4" Type="http://schemas.openxmlformats.org/officeDocument/2006/relationships/image" Target="../media/image119.png"/><Relationship Id="rId9" Type="http://schemas.openxmlformats.org/officeDocument/2006/relationships/image" Target="../media/image12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3.png"/><Relationship Id="rId11" Type="http://schemas.openxmlformats.org/officeDocument/2006/relationships/image" Target="../media/image137.png"/><Relationship Id="rId5" Type="http://schemas.openxmlformats.org/officeDocument/2006/relationships/image" Target="../media/image131.png"/><Relationship Id="rId10" Type="http://schemas.openxmlformats.org/officeDocument/2006/relationships/image" Target="../media/image136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30.png"/><Relationship Id="rId4" Type="http://schemas.openxmlformats.org/officeDocument/2006/relationships/image" Target="../media/image11.tif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0.png"/><Relationship Id="rId3" Type="http://schemas.openxmlformats.org/officeDocument/2006/relationships/image" Target="../media/image5.png"/><Relationship Id="rId7" Type="http://schemas.openxmlformats.org/officeDocument/2006/relationships/image" Target="../media/image1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8.png"/><Relationship Id="rId5" Type="http://schemas.openxmlformats.org/officeDocument/2006/relationships/image" Target="../media/image118.png"/><Relationship Id="rId4" Type="http://schemas.openxmlformats.org/officeDocument/2006/relationships/image" Target="../media/image11.tif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Stage 5 </a:t>
            </a:r>
            <a:br>
              <a:rPr lang="en-GB" dirty="0"/>
            </a:br>
            <a:r>
              <a:rPr lang="en-GB" dirty="0"/>
              <a:t>Spring Block 2: Fractions</a:t>
            </a:r>
          </a:p>
          <a:p>
            <a:r>
              <a:rPr lang="en-GB" dirty="0"/>
              <a:t>Lesson 1: To be able to multiply unit fractions by integers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95051" y="6244985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2 – Fractions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Spring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874800" y="331200"/>
            <a:ext cx="2168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  <a:latin typeface="Muli" panose="02000503000000000000" pitchFamily="2" charset="77"/>
              </a:rPr>
              <a:t>Quiz: </a:t>
            </a:r>
            <a:r>
              <a:rPr lang="en-GB" b="1" dirty="0">
                <a:solidFill>
                  <a:schemeClr val="bg1"/>
                </a:solidFill>
                <a:latin typeface="Muli" panose="02000503000000000000" pitchFamily="2" charset="77"/>
              </a:rPr>
              <a:t>QHLCQQN</a:t>
            </a:r>
          </a:p>
        </p:txBody>
      </p:sp>
    </p:spTree>
    <p:extLst>
      <p:ext uri="{BB962C8B-B14F-4D97-AF65-F5344CB8AC3E}">
        <p14:creationId xmlns:p14="http://schemas.microsoft.com/office/powerpoint/2010/main" val="1042471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unit fractions by integers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0930AD65-4F25-3F48-B743-9259D0E82A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889975" cy="4351338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en-GB" dirty="0"/>
                  <a:t>Talking Time:</a:t>
                </a:r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Jamal uses bar models to calculate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200" dirty="0"/>
                  <a:t> x 3.</a:t>
                </a:r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0930AD65-4F25-3F48-B743-9259D0E82A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889975" cy="4351338"/>
              </a:xfrm>
              <a:blipFill>
                <a:blip r:embed="rId3"/>
                <a:stretch>
                  <a:fillRect l="-1049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1BAACBA-C6FF-5F4D-8B7D-5A1F4AAA4B6A}"/>
                  </a:ext>
                </a:extLst>
              </p:cNvPr>
              <p:cNvSpPr/>
              <p:nvPr/>
            </p:nvSpPr>
            <p:spPr>
              <a:xfrm>
                <a:off x="5110394" y="3659551"/>
                <a:ext cx="6782670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 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=</a:t>
                </a: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1BAACBA-C6FF-5F4D-8B7D-5A1F4AAA4B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394" y="3659551"/>
                <a:ext cx="6782670" cy="844918"/>
              </a:xfrm>
              <a:prstGeom prst="roundRect">
                <a:avLst/>
              </a:prstGeom>
              <a:blipFill>
                <a:blip r:embed="rId4"/>
                <a:stretch>
                  <a:fillRect b="-857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81AFEECA-548D-1F49-982A-DF60BA47D815}"/>
                  </a:ext>
                </a:extLst>
              </p:cNvPr>
              <p:cNvSpPr/>
              <p:nvPr/>
            </p:nvSpPr>
            <p:spPr>
              <a:xfrm>
                <a:off x="6554447" y="3659551"/>
                <a:ext cx="2277826" cy="844918"/>
              </a:xfrm>
              <a:prstGeom prst="round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GB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=</a:t>
                </a: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81AFEECA-548D-1F49-982A-DF60BA47D8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447" y="3659551"/>
                <a:ext cx="2277826" cy="844918"/>
              </a:xfrm>
              <a:prstGeom prst="roundRect">
                <a:avLst/>
              </a:prstGeom>
              <a:blipFill>
                <a:blip r:embed="rId5"/>
                <a:stretch>
                  <a:fillRect r="-1117" b="-10448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49E6AE32-C223-D445-812C-85C3A107C89E}"/>
                  </a:ext>
                </a:extLst>
              </p:cNvPr>
              <p:cNvSpPr/>
              <p:nvPr/>
            </p:nvSpPr>
            <p:spPr>
              <a:xfrm>
                <a:off x="9529547" y="3659551"/>
                <a:ext cx="690655" cy="844918"/>
              </a:xfrm>
              <a:prstGeom prst="round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3200" b="0" i="1" smtClean="0">
                        <a:solidFill>
                          <a:srgbClr val="FF386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49E6AE32-C223-D445-812C-85C3A107C8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9547" y="3659551"/>
                <a:ext cx="690655" cy="844918"/>
              </a:xfrm>
              <a:prstGeom prst="roundRect">
                <a:avLst/>
              </a:prstGeom>
              <a:blipFill>
                <a:blip r:embed="rId6"/>
                <a:stretch>
                  <a:fillRect b="-1493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0174FCB-2D33-1F46-9382-51DACED38214}"/>
              </a:ext>
            </a:extLst>
          </p:cNvPr>
          <p:cNvGraphicFramePr>
            <a:graphicFrameLocks noGrp="1"/>
          </p:cNvGraphicFramePr>
          <p:nvPr/>
        </p:nvGraphicFramePr>
        <p:xfrm>
          <a:off x="1287899" y="3392488"/>
          <a:ext cx="3448848" cy="534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48848">
                  <a:extLst>
                    <a:ext uri="{9D8B030D-6E8A-4147-A177-3AD203B41FA5}">
                      <a16:colId xmlns:a16="http://schemas.microsoft.com/office/drawing/2014/main" val="2530403695"/>
                    </a:ext>
                  </a:extLst>
                </a:gridCol>
              </a:tblGrid>
              <a:tr h="5341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53602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FC84B11-C532-D943-B81D-515BA27E2F75}"/>
              </a:ext>
            </a:extLst>
          </p:cNvPr>
          <p:cNvGraphicFramePr>
            <a:graphicFrameLocks noGrp="1"/>
          </p:cNvGraphicFramePr>
          <p:nvPr/>
        </p:nvGraphicFramePr>
        <p:xfrm>
          <a:off x="1287899" y="4018412"/>
          <a:ext cx="3448848" cy="534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48848">
                  <a:extLst>
                    <a:ext uri="{9D8B030D-6E8A-4147-A177-3AD203B41FA5}">
                      <a16:colId xmlns:a16="http://schemas.microsoft.com/office/drawing/2014/main" val="2530403695"/>
                    </a:ext>
                  </a:extLst>
                </a:gridCol>
              </a:tblGrid>
              <a:tr h="5341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53602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94D3F3A8-CDDD-D247-BF00-D910F321DB3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6234267"/>
                  </p:ext>
                </p:extLst>
              </p:nvPr>
            </p:nvGraphicFramePr>
            <p:xfrm>
              <a:off x="1287899" y="3396296"/>
              <a:ext cx="3448848" cy="5341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83205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383206">
                      <a:extLst>
                        <a:ext uri="{9D8B030D-6E8A-4147-A177-3AD203B41FA5}">
                          <a16:colId xmlns:a16="http://schemas.microsoft.com/office/drawing/2014/main" val="3012337927"/>
                        </a:ext>
                      </a:extLst>
                    </a:gridCol>
                    <a:gridCol w="383205">
                      <a:extLst>
                        <a:ext uri="{9D8B030D-6E8A-4147-A177-3AD203B41FA5}">
                          <a16:colId xmlns:a16="http://schemas.microsoft.com/office/drawing/2014/main" val="1573033020"/>
                        </a:ext>
                      </a:extLst>
                    </a:gridCol>
                    <a:gridCol w="383205">
                      <a:extLst>
                        <a:ext uri="{9D8B030D-6E8A-4147-A177-3AD203B41FA5}">
                          <a16:colId xmlns:a16="http://schemas.microsoft.com/office/drawing/2014/main" val="3733621661"/>
                        </a:ext>
                      </a:extLst>
                    </a:gridCol>
                    <a:gridCol w="383206">
                      <a:extLst>
                        <a:ext uri="{9D8B030D-6E8A-4147-A177-3AD203B41FA5}">
                          <a16:colId xmlns:a16="http://schemas.microsoft.com/office/drawing/2014/main" val="2579852651"/>
                        </a:ext>
                      </a:extLst>
                    </a:gridCol>
                    <a:gridCol w="383205">
                      <a:extLst>
                        <a:ext uri="{9D8B030D-6E8A-4147-A177-3AD203B41FA5}">
                          <a16:colId xmlns:a16="http://schemas.microsoft.com/office/drawing/2014/main" val="1392221756"/>
                        </a:ext>
                      </a:extLst>
                    </a:gridCol>
                    <a:gridCol w="383205">
                      <a:extLst>
                        <a:ext uri="{9D8B030D-6E8A-4147-A177-3AD203B41FA5}">
                          <a16:colId xmlns:a16="http://schemas.microsoft.com/office/drawing/2014/main" val="4076123899"/>
                        </a:ext>
                      </a:extLst>
                    </a:gridCol>
                    <a:gridCol w="383206">
                      <a:extLst>
                        <a:ext uri="{9D8B030D-6E8A-4147-A177-3AD203B41FA5}">
                          <a16:colId xmlns:a16="http://schemas.microsoft.com/office/drawing/2014/main" val="2930326574"/>
                        </a:ext>
                      </a:extLst>
                    </a:gridCol>
                    <a:gridCol w="383205">
                      <a:extLst>
                        <a:ext uri="{9D8B030D-6E8A-4147-A177-3AD203B41FA5}">
                          <a16:colId xmlns:a16="http://schemas.microsoft.com/office/drawing/2014/main" val="4078005345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23D1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94D3F3A8-CDDD-D247-BF00-D910F321DB3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6234267"/>
                  </p:ext>
                </p:extLst>
              </p:nvPr>
            </p:nvGraphicFramePr>
            <p:xfrm>
              <a:off x="1287899" y="3396296"/>
              <a:ext cx="3448848" cy="5341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83205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383206">
                      <a:extLst>
                        <a:ext uri="{9D8B030D-6E8A-4147-A177-3AD203B41FA5}">
                          <a16:colId xmlns:a16="http://schemas.microsoft.com/office/drawing/2014/main" val="3012337927"/>
                        </a:ext>
                      </a:extLst>
                    </a:gridCol>
                    <a:gridCol w="383205">
                      <a:extLst>
                        <a:ext uri="{9D8B030D-6E8A-4147-A177-3AD203B41FA5}">
                          <a16:colId xmlns:a16="http://schemas.microsoft.com/office/drawing/2014/main" val="1573033020"/>
                        </a:ext>
                      </a:extLst>
                    </a:gridCol>
                    <a:gridCol w="383205">
                      <a:extLst>
                        <a:ext uri="{9D8B030D-6E8A-4147-A177-3AD203B41FA5}">
                          <a16:colId xmlns:a16="http://schemas.microsoft.com/office/drawing/2014/main" val="3733621661"/>
                        </a:ext>
                      </a:extLst>
                    </a:gridCol>
                    <a:gridCol w="383206">
                      <a:extLst>
                        <a:ext uri="{9D8B030D-6E8A-4147-A177-3AD203B41FA5}">
                          <a16:colId xmlns:a16="http://schemas.microsoft.com/office/drawing/2014/main" val="2579852651"/>
                        </a:ext>
                      </a:extLst>
                    </a:gridCol>
                    <a:gridCol w="383205">
                      <a:extLst>
                        <a:ext uri="{9D8B030D-6E8A-4147-A177-3AD203B41FA5}">
                          <a16:colId xmlns:a16="http://schemas.microsoft.com/office/drawing/2014/main" val="1392221756"/>
                        </a:ext>
                      </a:extLst>
                    </a:gridCol>
                    <a:gridCol w="383205">
                      <a:extLst>
                        <a:ext uri="{9D8B030D-6E8A-4147-A177-3AD203B41FA5}">
                          <a16:colId xmlns:a16="http://schemas.microsoft.com/office/drawing/2014/main" val="4076123899"/>
                        </a:ext>
                      </a:extLst>
                    </a:gridCol>
                    <a:gridCol w="383206">
                      <a:extLst>
                        <a:ext uri="{9D8B030D-6E8A-4147-A177-3AD203B41FA5}">
                          <a16:colId xmlns:a16="http://schemas.microsoft.com/office/drawing/2014/main" val="2930326574"/>
                        </a:ext>
                      </a:extLst>
                    </a:gridCol>
                    <a:gridCol w="383205">
                      <a:extLst>
                        <a:ext uri="{9D8B030D-6E8A-4147-A177-3AD203B41FA5}">
                          <a16:colId xmlns:a16="http://schemas.microsoft.com/office/drawing/2014/main" val="4078005345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333" t="-2326" r="-8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Left Brace 2">
            <a:extLst>
              <a:ext uri="{FF2B5EF4-FFF2-40B4-BE49-F238E27FC236}">
                <a16:creationId xmlns:a16="http://schemas.microsoft.com/office/drawing/2014/main" id="{4E3B0E59-8473-2F46-8A83-3C6733DEACBF}"/>
              </a:ext>
            </a:extLst>
          </p:cNvPr>
          <p:cNvSpPr/>
          <p:nvPr/>
        </p:nvSpPr>
        <p:spPr>
          <a:xfrm>
            <a:off x="1020384" y="3392488"/>
            <a:ext cx="254476" cy="1785974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38E2CF87-7356-EC47-BAA1-3BD6EE92549A}"/>
                  </a:ext>
                </a:extLst>
              </p:cNvPr>
              <p:cNvSpPr/>
              <p:nvPr/>
            </p:nvSpPr>
            <p:spPr>
              <a:xfrm>
                <a:off x="568924" y="3852271"/>
                <a:ext cx="690655" cy="844918"/>
              </a:xfrm>
              <a:prstGeom prst="round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GB" sz="3200" b="0" i="1" smtClean="0">
                        <a:solidFill>
                          <a:srgbClr val="FF386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38E2CF87-7356-EC47-BAA1-3BD6EE9254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24" y="3852271"/>
                <a:ext cx="690655" cy="844918"/>
              </a:xfrm>
              <a:prstGeom prst="roundRect">
                <a:avLst/>
              </a:prstGeom>
              <a:blipFill>
                <a:blip r:embed="rId8"/>
                <a:stretch>
                  <a:fillRect b="-1471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E06486FC-3C4D-494C-A21D-1466CA713B9A}"/>
                  </a:ext>
                </a:extLst>
              </p:cNvPr>
              <p:cNvSpPr/>
              <p:nvPr/>
            </p:nvSpPr>
            <p:spPr>
              <a:xfrm>
                <a:off x="8660278" y="3659551"/>
                <a:ext cx="1947282" cy="844918"/>
              </a:xfrm>
              <a:prstGeom prst="round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 =</a:t>
                </a:r>
              </a:p>
            </p:txBody>
          </p:sp>
        </mc:Choice>
        <mc:Fallback xmlns="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E06486FC-3C4D-494C-A21D-1466CA713B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0278" y="3659551"/>
                <a:ext cx="1947282" cy="844918"/>
              </a:xfrm>
              <a:prstGeom prst="roundRect">
                <a:avLst/>
              </a:prstGeom>
              <a:blipFill>
                <a:blip r:embed="rId9"/>
                <a:stretch>
                  <a:fillRect b="-10448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D809C6A8-95E4-1B4E-90AE-28357779A3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207283"/>
              </p:ext>
            </p:extLst>
          </p:nvPr>
        </p:nvGraphicFramePr>
        <p:xfrm>
          <a:off x="1287900" y="4644336"/>
          <a:ext cx="3448848" cy="534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48848">
                  <a:extLst>
                    <a:ext uri="{9D8B030D-6E8A-4147-A177-3AD203B41FA5}">
                      <a16:colId xmlns:a16="http://schemas.microsoft.com/office/drawing/2014/main" val="2530403695"/>
                    </a:ext>
                  </a:extLst>
                </a:gridCol>
              </a:tblGrid>
              <a:tr h="5341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53602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7D4E6D1E-638E-664D-B836-9ED92B16E7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547834"/>
                  </p:ext>
                </p:extLst>
              </p:nvPr>
            </p:nvGraphicFramePr>
            <p:xfrm>
              <a:off x="1287899" y="4022353"/>
              <a:ext cx="3448848" cy="5341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83205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383206">
                      <a:extLst>
                        <a:ext uri="{9D8B030D-6E8A-4147-A177-3AD203B41FA5}">
                          <a16:colId xmlns:a16="http://schemas.microsoft.com/office/drawing/2014/main" val="3012337927"/>
                        </a:ext>
                      </a:extLst>
                    </a:gridCol>
                    <a:gridCol w="383205">
                      <a:extLst>
                        <a:ext uri="{9D8B030D-6E8A-4147-A177-3AD203B41FA5}">
                          <a16:colId xmlns:a16="http://schemas.microsoft.com/office/drawing/2014/main" val="1573033020"/>
                        </a:ext>
                      </a:extLst>
                    </a:gridCol>
                    <a:gridCol w="383205">
                      <a:extLst>
                        <a:ext uri="{9D8B030D-6E8A-4147-A177-3AD203B41FA5}">
                          <a16:colId xmlns:a16="http://schemas.microsoft.com/office/drawing/2014/main" val="3733621661"/>
                        </a:ext>
                      </a:extLst>
                    </a:gridCol>
                    <a:gridCol w="383206">
                      <a:extLst>
                        <a:ext uri="{9D8B030D-6E8A-4147-A177-3AD203B41FA5}">
                          <a16:colId xmlns:a16="http://schemas.microsoft.com/office/drawing/2014/main" val="2579852651"/>
                        </a:ext>
                      </a:extLst>
                    </a:gridCol>
                    <a:gridCol w="383205">
                      <a:extLst>
                        <a:ext uri="{9D8B030D-6E8A-4147-A177-3AD203B41FA5}">
                          <a16:colId xmlns:a16="http://schemas.microsoft.com/office/drawing/2014/main" val="1392221756"/>
                        </a:ext>
                      </a:extLst>
                    </a:gridCol>
                    <a:gridCol w="383205">
                      <a:extLst>
                        <a:ext uri="{9D8B030D-6E8A-4147-A177-3AD203B41FA5}">
                          <a16:colId xmlns:a16="http://schemas.microsoft.com/office/drawing/2014/main" val="4076123899"/>
                        </a:ext>
                      </a:extLst>
                    </a:gridCol>
                    <a:gridCol w="383206">
                      <a:extLst>
                        <a:ext uri="{9D8B030D-6E8A-4147-A177-3AD203B41FA5}">
                          <a16:colId xmlns:a16="http://schemas.microsoft.com/office/drawing/2014/main" val="2930326574"/>
                        </a:ext>
                      </a:extLst>
                    </a:gridCol>
                    <a:gridCol w="383205">
                      <a:extLst>
                        <a:ext uri="{9D8B030D-6E8A-4147-A177-3AD203B41FA5}">
                          <a16:colId xmlns:a16="http://schemas.microsoft.com/office/drawing/2014/main" val="4078005345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23D1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7D4E6D1E-638E-664D-B836-9ED92B16E7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547834"/>
                  </p:ext>
                </p:extLst>
              </p:nvPr>
            </p:nvGraphicFramePr>
            <p:xfrm>
              <a:off x="1287899" y="4022353"/>
              <a:ext cx="3448848" cy="5341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83205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383206">
                      <a:extLst>
                        <a:ext uri="{9D8B030D-6E8A-4147-A177-3AD203B41FA5}">
                          <a16:colId xmlns:a16="http://schemas.microsoft.com/office/drawing/2014/main" val="3012337927"/>
                        </a:ext>
                      </a:extLst>
                    </a:gridCol>
                    <a:gridCol w="383205">
                      <a:extLst>
                        <a:ext uri="{9D8B030D-6E8A-4147-A177-3AD203B41FA5}">
                          <a16:colId xmlns:a16="http://schemas.microsoft.com/office/drawing/2014/main" val="1573033020"/>
                        </a:ext>
                      </a:extLst>
                    </a:gridCol>
                    <a:gridCol w="383205">
                      <a:extLst>
                        <a:ext uri="{9D8B030D-6E8A-4147-A177-3AD203B41FA5}">
                          <a16:colId xmlns:a16="http://schemas.microsoft.com/office/drawing/2014/main" val="3733621661"/>
                        </a:ext>
                      </a:extLst>
                    </a:gridCol>
                    <a:gridCol w="383206">
                      <a:extLst>
                        <a:ext uri="{9D8B030D-6E8A-4147-A177-3AD203B41FA5}">
                          <a16:colId xmlns:a16="http://schemas.microsoft.com/office/drawing/2014/main" val="2579852651"/>
                        </a:ext>
                      </a:extLst>
                    </a:gridCol>
                    <a:gridCol w="383205">
                      <a:extLst>
                        <a:ext uri="{9D8B030D-6E8A-4147-A177-3AD203B41FA5}">
                          <a16:colId xmlns:a16="http://schemas.microsoft.com/office/drawing/2014/main" val="1392221756"/>
                        </a:ext>
                      </a:extLst>
                    </a:gridCol>
                    <a:gridCol w="383205">
                      <a:extLst>
                        <a:ext uri="{9D8B030D-6E8A-4147-A177-3AD203B41FA5}">
                          <a16:colId xmlns:a16="http://schemas.microsoft.com/office/drawing/2014/main" val="4076123899"/>
                        </a:ext>
                      </a:extLst>
                    </a:gridCol>
                    <a:gridCol w="383206">
                      <a:extLst>
                        <a:ext uri="{9D8B030D-6E8A-4147-A177-3AD203B41FA5}">
                          <a16:colId xmlns:a16="http://schemas.microsoft.com/office/drawing/2014/main" val="2930326574"/>
                        </a:ext>
                      </a:extLst>
                    </a:gridCol>
                    <a:gridCol w="383205">
                      <a:extLst>
                        <a:ext uri="{9D8B030D-6E8A-4147-A177-3AD203B41FA5}">
                          <a16:colId xmlns:a16="http://schemas.microsoft.com/office/drawing/2014/main" val="4078005345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3333" t="-2326" r="-810000" b="-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28EF8061-F270-8E40-83EB-39B966D3A0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6037712"/>
                  </p:ext>
                </p:extLst>
              </p:nvPr>
            </p:nvGraphicFramePr>
            <p:xfrm>
              <a:off x="1287899" y="4640395"/>
              <a:ext cx="3448848" cy="5341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83205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383206">
                      <a:extLst>
                        <a:ext uri="{9D8B030D-6E8A-4147-A177-3AD203B41FA5}">
                          <a16:colId xmlns:a16="http://schemas.microsoft.com/office/drawing/2014/main" val="3012337927"/>
                        </a:ext>
                      </a:extLst>
                    </a:gridCol>
                    <a:gridCol w="383205">
                      <a:extLst>
                        <a:ext uri="{9D8B030D-6E8A-4147-A177-3AD203B41FA5}">
                          <a16:colId xmlns:a16="http://schemas.microsoft.com/office/drawing/2014/main" val="1573033020"/>
                        </a:ext>
                      </a:extLst>
                    </a:gridCol>
                    <a:gridCol w="383205">
                      <a:extLst>
                        <a:ext uri="{9D8B030D-6E8A-4147-A177-3AD203B41FA5}">
                          <a16:colId xmlns:a16="http://schemas.microsoft.com/office/drawing/2014/main" val="3733621661"/>
                        </a:ext>
                      </a:extLst>
                    </a:gridCol>
                    <a:gridCol w="383206">
                      <a:extLst>
                        <a:ext uri="{9D8B030D-6E8A-4147-A177-3AD203B41FA5}">
                          <a16:colId xmlns:a16="http://schemas.microsoft.com/office/drawing/2014/main" val="2579852651"/>
                        </a:ext>
                      </a:extLst>
                    </a:gridCol>
                    <a:gridCol w="383205">
                      <a:extLst>
                        <a:ext uri="{9D8B030D-6E8A-4147-A177-3AD203B41FA5}">
                          <a16:colId xmlns:a16="http://schemas.microsoft.com/office/drawing/2014/main" val="1392221756"/>
                        </a:ext>
                      </a:extLst>
                    </a:gridCol>
                    <a:gridCol w="383205">
                      <a:extLst>
                        <a:ext uri="{9D8B030D-6E8A-4147-A177-3AD203B41FA5}">
                          <a16:colId xmlns:a16="http://schemas.microsoft.com/office/drawing/2014/main" val="4076123899"/>
                        </a:ext>
                      </a:extLst>
                    </a:gridCol>
                    <a:gridCol w="383206">
                      <a:extLst>
                        <a:ext uri="{9D8B030D-6E8A-4147-A177-3AD203B41FA5}">
                          <a16:colId xmlns:a16="http://schemas.microsoft.com/office/drawing/2014/main" val="2930326574"/>
                        </a:ext>
                      </a:extLst>
                    </a:gridCol>
                    <a:gridCol w="383205">
                      <a:extLst>
                        <a:ext uri="{9D8B030D-6E8A-4147-A177-3AD203B41FA5}">
                          <a16:colId xmlns:a16="http://schemas.microsoft.com/office/drawing/2014/main" val="4078005345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23D1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28EF8061-F270-8E40-83EB-39B966D3A0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6037712"/>
                  </p:ext>
                </p:extLst>
              </p:nvPr>
            </p:nvGraphicFramePr>
            <p:xfrm>
              <a:off x="1287899" y="4640395"/>
              <a:ext cx="3448848" cy="5341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83205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383206">
                      <a:extLst>
                        <a:ext uri="{9D8B030D-6E8A-4147-A177-3AD203B41FA5}">
                          <a16:colId xmlns:a16="http://schemas.microsoft.com/office/drawing/2014/main" val="3012337927"/>
                        </a:ext>
                      </a:extLst>
                    </a:gridCol>
                    <a:gridCol w="383205">
                      <a:extLst>
                        <a:ext uri="{9D8B030D-6E8A-4147-A177-3AD203B41FA5}">
                          <a16:colId xmlns:a16="http://schemas.microsoft.com/office/drawing/2014/main" val="1573033020"/>
                        </a:ext>
                      </a:extLst>
                    </a:gridCol>
                    <a:gridCol w="383205">
                      <a:extLst>
                        <a:ext uri="{9D8B030D-6E8A-4147-A177-3AD203B41FA5}">
                          <a16:colId xmlns:a16="http://schemas.microsoft.com/office/drawing/2014/main" val="3733621661"/>
                        </a:ext>
                      </a:extLst>
                    </a:gridCol>
                    <a:gridCol w="383206">
                      <a:extLst>
                        <a:ext uri="{9D8B030D-6E8A-4147-A177-3AD203B41FA5}">
                          <a16:colId xmlns:a16="http://schemas.microsoft.com/office/drawing/2014/main" val="2579852651"/>
                        </a:ext>
                      </a:extLst>
                    </a:gridCol>
                    <a:gridCol w="383205">
                      <a:extLst>
                        <a:ext uri="{9D8B030D-6E8A-4147-A177-3AD203B41FA5}">
                          <a16:colId xmlns:a16="http://schemas.microsoft.com/office/drawing/2014/main" val="1392221756"/>
                        </a:ext>
                      </a:extLst>
                    </a:gridCol>
                    <a:gridCol w="383205">
                      <a:extLst>
                        <a:ext uri="{9D8B030D-6E8A-4147-A177-3AD203B41FA5}">
                          <a16:colId xmlns:a16="http://schemas.microsoft.com/office/drawing/2014/main" val="4076123899"/>
                        </a:ext>
                      </a:extLst>
                    </a:gridCol>
                    <a:gridCol w="383206">
                      <a:extLst>
                        <a:ext uri="{9D8B030D-6E8A-4147-A177-3AD203B41FA5}">
                          <a16:colId xmlns:a16="http://schemas.microsoft.com/office/drawing/2014/main" val="2930326574"/>
                        </a:ext>
                      </a:extLst>
                    </a:gridCol>
                    <a:gridCol w="383205">
                      <a:extLst>
                        <a:ext uri="{9D8B030D-6E8A-4147-A177-3AD203B41FA5}">
                          <a16:colId xmlns:a16="http://schemas.microsoft.com/office/drawing/2014/main" val="4078005345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3333" t="-2326" r="-8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4986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unit fractions by integers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0930AD65-4F25-3F48-B743-9259D0E82A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889975" cy="4351338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en-GB" dirty="0"/>
                  <a:t>Talking Time:</a:t>
                </a:r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Jamal uses bar models to calculate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x 4</a:t>
                </a:r>
                <a:r>
                  <a:rPr lang="en-GB" sz="2200" dirty="0"/>
                  <a:t>.</a:t>
                </a:r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0930AD65-4F25-3F48-B743-9259D0E82A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889975" cy="4351338"/>
              </a:xfrm>
              <a:blipFill>
                <a:blip r:embed="rId3"/>
                <a:stretch>
                  <a:fillRect l="-1049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52F97BC-7CE0-0F49-ACB7-488CC1DC9CB9}"/>
              </a:ext>
            </a:extLst>
          </p:cNvPr>
          <p:cNvGraphicFramePr>
            <a:graphicFrameLocks noGrp="1"/>
          </p:cNvGraphicFramePr>
          <p:nvPr/>
        </p:nvGraphicFramePr>
        <p:xfrm>
          <a:off x="1287900" y="3392488"/>
          <a:ext cx="3448848" cy="534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48848">
                  <a:extLst>
                    <a:ext uri="{9D8B030D-6E8A-4147-A177-3AD203B41FA5}">
                      <a16:colId xmlns:a16="http://schemas.microsoft.com/office/drawing/2014/main" val="2530403695"/>
                    </a:ext>
                  </a:extLst>
                </a:gridCol>
              </a:tblGrid>
              <a:tr h="5341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53602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378FDE8-FE23-5A46-9357-FBD8955BBE7C}"/>
              </a:ext>
            </a:extLst>
          </p:cNvPr>
          <p:cNvGraphicFramePr>
            <a:graphicFrameLocks noGrp="1"/>
          </p:cNvGraphicFramePr>
          <p:nvPr/>
        </p:nvGraphicFramePr>
        <p:xfrm>
          <a:off x="1287900" y="4018412"/>
          <a:ext cx="3448848" cy="534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48848">
                  <a:extLst>
                    <a:ext uri="{9D8B030D-6E8A-4147-A177-3AD203B41FA5}">
                      <a16:colId xmlns:a16="http://schemas.microsoft.com/office/drawing/2014/main" val="2530403695"/>
                    </a:ext>
                  </a:extLst>
                </a:gridCol>
              </a:tblGrid>
              <a:tr h="5341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53602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44F994FD-F0B0-B44D-AA4C-A40B97A3077A}"/>
                  </a:ext>
                </a:extLst>
              </p:cNvPr>
              <p:cNvSpPr/>
              <p:nvPr/>
            </p:nvSpPr>
            <p:spPr>
              <a:xfrm>
                <a:off x="5110394" y="3659551"/>
                <a:ext cx="6782670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 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=</a:t>
                </a:r>
              </a:p>
            </p:txBody>
          </p:sp>
        </mc:Choice>
        <mc:Fallback xmlns="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44F994FD-F0B0-B44D-AA4C-A40B97A307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394" y="3659551"/>
                <a:ext cx="6782670" cy="844918"/>
              </a:xfrm>
              <a:prstGeom prst="roundRect">
                <a:avLst/>
              </a:prstGeom>
              <a:blipFill>
                <a:blip r:embed="rId4"/>
                <a:stretch>
                  <a:fillRect b="-857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C14BB61-2C1A-8B4B-AF07-97D51FEC3E7D}"/>
              </a:ext>
            </a:extLst>
          </p:cNvPr>
          <p:cNvGraphicFramePr>
            <a:graphicFrameLocks noGrp="1"/>
          </p:cNvGraphicFramePr>
          <p:nvPr/>
        </p:nvGraphicFramePr>
        <p:xfrm>
          <a:off x="1287900" y="4644336"/>
          <a:ext cx="3448848" cy="534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48848">
                  <a:extLst>
                    <a:ext uri="{9D8B030D-6E8A-4147-A177-3AD203B41FA5}">
                      <a16:colId xmlns:a16="http://schemas.microsoft.com/office/drawing/2014/main" val="2530403695"/>
                    </a:ext>
                  </a:extLst>
                </a:gridCol>
              </a:tblGrid>
              <a:tr h="5341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53602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1798451-65BB-FB4E-B497-6579997A41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663716"/>
              </p:ext>
            </p:extLst>
          </p:nvPr>
        </p:nvGraphicFramePr>
        <p:xfrm>
          <a:off x="1287900" y="5270260"/>
          <a:ext cx="3448848" cy="534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48848">
                  <a:extLst>
                    <a:ext uri="{9D8B030D-6E8A-4147-A177-3AD203B41FA5}">
                      <a16:colId xmlns:a16="http://schemas.microsoft.com/office/drawing/2014/main" val="2530403695"/>
                    </a:ext>
                  </a:extLst>
                </a:gridCol>
              </a:tblGrid>
              <a:tr h="5341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536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1499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unit fractions by integers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0930AD65-4F25-3F48-B743-9259D0E82A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889975" cy="4351338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en-GB" dirty="0"/>
                  <a:t>Talking Time:</a:t>
                </a:r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Jamal uses bar models to calculate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200" dirty="0"/>
                  <a:t> x 4.</a:t>
                </a:r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0930AD65-4F25-3F48-B743-9259D0E82A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889975" cy="4351338"/>
              </a:xfrm>
              <a:blipFill>
                <a:blip r:embed="rId3"/>
                <a:stretch>
                  <a:fillRect l="-1049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1BAACBA-C6FF-5F4D-8B7D-5A1F4AAA4B6A}"/>
                  </a:ext>
                </a:extLst>
              </p:cNvPr>
              <p:cNvSpPr/>
              <p:nvPr/>
            </p:nvSpPr>
            <p:spPr>
              <a:xfrm>
                <a:off x="5110394" y="3659551"/>
                <a:ext cx="6782670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 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=</a:t>
                </a: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1BAACBA-C6FF-5F4D-8B7D-5A1F4AAA4B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394" y="3659551"/>
                <a:ext cx="6782670" cy="844918"/>
              </a:xfrm>
              <a:prstGeom prst="roundRect">
                <a:avLst/>
              </a:prstGeom>
              <a:blipFill>
                <a:blip r:embed="rId4"/>
                <a:stretch>
                  <a:fillRect b="-857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81AFEECA-548D-1F49-982A-DF60BA47D815}"/>
                  </a:ext>
                </a:extLst>
              </p:cNvPr>
              <p:cNvSpPr/>
              <p:nvPr/>
            </p:nvSpPr>
            <p:spPr>
              <a:xfrm>
                <a:off x="6554447" y="3659551"/>
                <a:ext cx="3064566" cy="844918"/>
              </a:xfrm>
              <a:prstGeom prst="round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sz="3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 =</a:t>
                </a: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81AFEECA-548D-1F49-982A-DF60BA47D8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447" y="3659551"/>
                <a:ext cx="3064566" cy="844918"/>
              </a:xfrm>
              <a:prstGeom prst="roundRect">
                <a:avLst/>
              </a:prstGeom>
              <a:blipFill>
                <a:blip r:embed="rId5"/>
                <a:stretch>
                  <a:fillRect b="-10448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49E6AE32-C223-D445-812C-85C3A107C89E}"/>
                  </a:ext>
                </a:extLst>
              </p:cNvPr>
              <p:cNvSpPr/>
              <p:nvPr/>
            </p:nvSpPr>
            <p:spPr>
              <a:xfrm>
                <a:off x="10222720" y="3659551"/>
                <a:ext cx="690655" cy="844918"/>
              </a:xfrm>
              <a:prstGeom prst="round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3200" b="0" i="1" smtClean="0">
                        <a:solidFill>
                          <a:srgbClr val="FF386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49E6AE32-C223-D445-812C-85C3A107C8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2720" y="3659551"/>
                <a:ext cx="690655" cy="844918"/>
              </a:xfrm>
              <a:prstGeom prst="roundRect">
                <a:avLst/>
              </a:prstGeom>
              <a:blipFill>
                <a:blip r:embed="rId6"/>
                <a:stretch>
                  <a:fillRect b="-1493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0174FCB-2D33-1F46-9382-51DACED38214}"/>
              </a:ext>
            </a:extLst>
          </p:cNvPr>
          <p:cNvGraphicFramePr>
            <a:graphicFrameLocks noGrp="1"/>
          </p:cNvGraphicFramePr>
          <p:nvPr/>
        </p:nvGraphicFramePr>
        <p:xfrm>
          <a:off x="1287899" y="3392488"/>
          <a:ext cx="3448848" cy="534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48848">
                  <a:extLst>
                    <a:ext uri="{9D8B030D-6E8A-4147-A177-3AD203B41FA5}">
                      <a16:colId xmlns:a16="http://schemas.microsoft.com/office/drawing/2014/main" val="2530403695"/>
                    </a:ext>
                  </a:extLst>
                </a:gridCol>
              </a:tblGrid>
              <a:tr h="5341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53602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FC84B11-C532-D943-B81D-515BA27E2F75}"/>
              </a:ext>
            </a:extLst>
          </p:cNvPr>
          <p:cNvGraphicFramePr>
            <a:graphicFrameLocks noGrp="1"/>
          </p:cNvGraphicFramePr>
          <p:nvPr/>
        </p:nvGraphicFramePr>
        <p:xfrm>
          <a:off x="1287899" y="4018412"/>
          <a:ext cx="3448848" cy="534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48848">
                  <a:extLst>
                    <a:ext uri="{9D8B030D-6E8A-4147-A177-3AD203B41FA5}">
                      <a16:colId xmlns:a16="http://schemas.microsoft.com/office/drawing/2014/main" val="2530403695"/>
                    </a:ext>
                  </a:extLst>
                </a:gridCol>
              </a:tblGrid>
              <a:tr h="5341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536024"/>
                  </a:ext>
                </a:extLst>
              </a:tr>
            </a:tbl>
          </a:graphicData>
        </a:graphic>
      </p:graphicFrame>
      <p:sp>
        <p:nvSpPr>
          <p:cNvPr id="3" name="Left Brace 2">
            <a:extLst>
              <a:ext uri="{FF2B5EF4-FFF2-40B4-BE49-F238E27FC236}">
                <a16:creationId xmlns:a16="http://schemas.microsoft.com/office/drawing/2014/main" id="{4E3B0E59-8473-2F46-8A83-3C6733DEACBF}"/>
              </a:ext>
            </a:extLst>
          </p:cNvPr>
          <p:cNvSpPr/>
          <p:nvPr/>
        </p:nvSpPr>
        <p:spPr>
          <a:xfrm>
            <a:off x="1020384" y="3392488"/>
            <a:ext cx="254476" cy="2411898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38E2CF87-7356-EC47-BAA1-3BD6EE92549A}"/>
                  </a:ext>
                </a:extLst>
              </p:cNvPr>
              <p:cNvSpPr/>
              <p:nvPr/>
            </p:nvSpPr>
            <p:spPr>
              <a:xfrm>
                <a:off x="568924" y="4176121"/>
                <a:ext cx="690655" cy="844918"/>
              </a:xfrm>
              <a:prstGeom prst="round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sz="3200" b="0" i="1" smtClean="0">
                        <a:solidFill>
                          <a:srgbClr val="FF386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38E2CF87-7356-EC47-BAA1-3BD6EE9254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24" y="4176121"/>
                <a:ext cx="690655" cy="844918"/>
              </a:xfrm>
              <a:prstGeom prst="roundRect">
                <a:avLst/>
              </a:prstGeom>
              <a:blipFill>
                <a:blip r:embed="rId7"/>
                <a:stretch>
                  <a:fillRect b="-1493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E06486FC-3C4D-494C-A21D-1466CA713B9A}"/>
                  </a:ext>
                </a:extLst>
              </p:cNvPr>
              <p:cNvSpPr/>
              <p:nvPr/>
            </p:nvSpPr>
            <p:spPr>
              <a:xfrm>
                <a:off x="9368199" y="3659551"/>
                <a:ext cx="1947282" cy="844918"/>
              </a:xfrm>
              <a:prstGeom prst="round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 =</a:t>
                </a:r>
              </a:p>
            </p:txBody>
          </p:sp>
        </mc:Choice>
        <mc:Fallback xmlns="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E06486FC-3C4D-494C-A21D-1466CA713B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8199" y="3659551"/>
                <a:ext cx="1947282" cy="844918"/>
              </a:xfrm>
              <a:prstGeom prst="roundRect">
                <a:avLst/>
              </a:prstGeom>
              <a:blipFill>
                <a:blip r:embed="rId8"/>
                <a:stretch>
                  <a:fillRect b="-10448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D809C6A8-95E4-1B4E-90AE-28357779A326}"/>
              </a:ext>
            </a:extLst>
          </p:cNvPr>
          <p:cNvGraphicFramePr>
            <a:graphicFrameLocks noGrp="1"/>
          </p:cNvGraphicFramePr>
          <p:nvPr/>
        </p:nvGraphicFramePr>
        <p:xfrm>
          <a:off x="1287900" y="4644336"/>
          <a:ext cx="3448848" cy="534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48848">
                  <a:extLst>
                    <a:ext uri="{9D8B030D-6E8A-4147-A177-3AD203B41FA5}">
                      <a16:colId xmlns:a16="http://schemas.microsoft.com/office/drawing/2014/main" val="2530403695"/>
                    </a:ext>
                  </a:extLst>
                </a:gridCol>
              </a:tblGrid>
              <a:tr h="5341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53602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7D4E6D1E-638E-664D-B836-9ED92B16E7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3892495"/>
                  </p:ext>
                </p:extLst>
              </p:nvPr>
            </p:nvGraphicFramePr>
            <p:xfrm>
              <a:off x="1287899" y="4022353"/>
              <a:ext cx="3448848" cy="5341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74808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574808">
                      <a:extLst>
                        <a:ext uri="{9D8B030D-6E8A-4147-A177-3AD203B41FA5}">
                          <a16:colId xmlns:a16="http://schemas.microsoft.com/office/drawing/2014/main" val="2882508388"/>
                        </a:ext>
                      </a:extLst>
                    </a:gridCol>
                    <a:gridCol w="574808">
                      <a:extLst>
                        <a:ext uri="{9D8B030D-6E8A-4147-A177-3AD203B41FA5}">
                          <a16:colId xmlns:a16="http://schemas.microsoft.com/office/drawing/2014/main" val="693027620"/>
                        </a:ext>
                      </a:extLst>
                    </a:gridCol>
                    <a:gridCol w="574808">
                      <a:extLst>
                        <a:ext uri="{9D8B030D-6E8A-4147-A177-3AD203B41FA5}">
                          <a16:colId xmlns:a16="http://schemas.microsoft.com/office/drawing/2014/main" val="3386080971"/>
                        </a:ext>
                      </a:extLst>
                    </a:gridCol>
                    <a:gridCol w="574808">
                      <a:extLst>
                        <a:ext uri="{9D8B030D-6E8A-4147-A177-3AD203B41FA5}">
                          <a16:colId xmlns:a16="http://schemas.microsoft.com/office/drawing/2014/main" val="2334389362"/>
                        </a:ext>
                      </a:extLst>
                    </a:gridCol>
                    <a:gridCol w="574808">
                      <a:extLst>
                        <a:ext uri="{9D8B030D-6E8A-4147-A177-3AD203B41FA5}">
                          <a16:colId xmlns:a16="http://schemas.microsoft.com/office/drawing/2014/main" val="3047197620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23D1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7D4E6D1E-638E-664D-B836-9ED92B16E7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3892495"/>
                  </p:ext>
                </p:extLst>
              </p:nvPr>
            </p:nvGraphicFramePr>
            <p:xfrm>
              <a:off x="1287899" y="4022353"/>
              <a:ext cx="3448848" cy="5341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74808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574808">
                      <a:extLst>
                        <a:ext uri="{9D8B030D-6E8A-4147-A177-3AD203B41FA5}">
                          <a16:colId xmlns:a16="http://schemas.microsoft.com/office/drawing/2014/main" val="2882508388"/>
                        </a:ext>
                      </a:extLst>
                    </a:gridCol>
                    <a:gridCol w="574808">
                      <a:extLst>
                        <a:ext uri="{9D8B030D-6E8A-4147-A177-3AD203B41FA5}">
                          <a16:colId xmlns:a16="http://schemas.microsoft.com/office/drawing/2014/main" val="693027620"/>
                        </a:ext>
                      </a:extLst>
                    </a:gridCol>
                    <a:gridCol w="574808">
                      <a:extLst>
                        <a:ext uri="{9D8B030D-6E8A-4147-A177-3AD203B41FA5}">
                          <a16:colId xmlns:a16="http://schemas.microsoft.com/office/drawing/2014/main" val="3386080971"/>
                        </a:ext>
                      </a:extLst>
                    </a:gridCol>
                    <a:gridCol w="574808">
                      <a:extLst>
                        <a:ext uri="{9D8B030D-6E8A-4147-A177-3AD203B41FA5}">
                          <a16:colId xmlns:a16="http://schemas.microsoft.com/office/drawing/2014/main" val="2334389362"/>
                        </a:ext>
                      </a:extLst>
                    </a:gridCol>
                    <a:gridCol w="574808">
                      <a:extLst>
                        <a:ext uri="{9D8B030D-6E8A-4147-A177-3AD203B41FA5}">
                          <a16:colId xmlns:a16="http://schemas.microsoft.com/office/drawing/2014/main" val="3047197620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2222" t="-2326" r="-506667" b="-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E280B665-3433-6442-9A68-7A55EE49EB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701299"/>
              </p:ext>
            </p:extLst>
          </p:nvPr>
        </p:nvGraphicFramePr>
        <p:xfrm>
          <a:off x="1287900" y="5270260"/>
          <a:ext cx="3448848" cy="534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48848">
                  <a:extLst>
                    <a:ext uri="{9D8B030D-6E8A-4147-A177-3AD203B41FA5}">
                      <a16:colId xmlns:a16="http://schemas.microsoft.com/office/drawing/2014/main" val="2530403695"/>
                    </a:ext>
                  </a:extLst>
                </a:gridCol>
              </a:tblGrid>
              <a:tr h="5341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53602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E10B2D70-34E5-A649-ACAB-53DD96F2B7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4373579"/>
                  </p:ext>
                </p:extLst>
              </p:nvPr>
            </p:nvGraphicFramePr>
            <p:xfrm>
              <a:off x="1287899" y="4640395"/>
              <a:ext cx="3448848" cy="5341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74808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574808">
                      <a:extLst>
                        <a:ext uri="{9D8B030D-6E8A-4147-A177-3AD203B41FA5}">
                          <a16:colId xmlns:a16="http://schemas.microsoft.com/office/drawing/2014/main" val="2882508388"/>
                        </a:ext>
                      </a:extLst>
                    </a:gridCol>
                    <a:gridCol w="574808">
                      <a:extLst>
                        <a:ext uri="{9D8B030D-6E8A-4147-A177-3AD203B41FA5}">
                          <a16:colId xmlns:a16="http://schemas.microsoft.com/office/drawing/2014/main" val="693027620"/>
                        </a:ext>
                      </a:extLst>
                    </a:gridCol>
                    <a:gridCol w="574808">
                      <a:extLst>
                        <a:ext uri="{9D8B030D-6E8A-4147-A177-3AD203B41FA5}">
                          <a16:colId xmlns:a16="http://schemas.microsoft.com/office/drawing/2014/main" val="3386080971"/>
                        </a:ext>
                      </a:extLst>
                    </a:gridCol>
                    <a:gridCol w="574808">
                      <a:extLst>
                        <a:ext uri="{9D8B030D-6E8A-4147-A177-3AD203B41FA5}">
                          <a16:colId xmlns:a16="http://schemas.microsoft.com/office/drawing/2014/main" val="2334389362"/>
                        </a:ext>
                      </a:extLst>
                    </a:gridCol>
                    <a:gridCol w="574808">
                      <a:extLst>
                        <a:ext uri="{9D8B030D-6E8A-4147-A177-3AD203B41FA5}">
                          <a16:colId xmlns:a16="http://schemas.microsoft.com/office/drawing/2014/main" val="3047197620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23D1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E10B2D70-34E5-A649-ACAB-53DD96F2B7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4373579"/>
                  </p:ext>
                </p:extLst>
              </p:nvPr>
            </p:nvGraphicFramePr>
            <p:xfrm>
              <a:off x="1287899" y="4640395"/>
              <a:ext cx="3448848" cy="5341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74808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574808">
                      <a:extLst>
                        <a:ext uri="{9D8B030D-6E8A-4147-A177-3AD203B41FA5}">
                          <a16:colId xmlns:a16="http://schemas.microsoft.com/office/drawing/2014/main" val="2882508388"/>
                        </a:ext>
                      </a:extLst>
                    </a:gridCol>
                    <a:gridCol w="574808">
                      <a:extLst>
                        <a:ext uri="{9D8B030D-6E8A-4147-A177-3AD203B41FA5}">
                          <a16:colId xmlns:a16="http://schemas.microsoft.com/office/drawing/2014/main" val="693027620"/>
                        </a:ext>
                      </a:extLst>
                    </a:gridCol>
                    <a:gridCol w="574808">
                      <a:extLst>
                        <a:ext uri="{9D8B030D-6E8A-4147-A177-3AD203B41FA5}">
                          <a16:colId xmlns:a16="http://schemas.microsoft.com/office/drawing/2014/main" val="3386080971"/>
                        </a:ext>
                      </a:extLst>
                    </a:gridCol>
                    <a:gridCol w="574808">
                      <a:extLst>
                        <a:ext uri="{9D8B030D-6E8A-4147-A177-3AD203B41FA5}">
                          <a16:colId xmlns:a16="http://schemas.microsoft.com/office/drawing/2014/main" val="2334389362"/>
                        </a:ext>
                      </a:extLst>
                    </a:gridCol>
                    <a:gridCol w="574808">
                      <a:extLst>
                        <a:ext uri="{9D8B030D-6E8A-4147-A177-3AD203B41FA5}">
                          <a16:colId xmlns:a16="http://schemas.microsoft.com/office/drawing/2014/main" val="3047197620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2222" t="-2326" r="-5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e 24">
                <a:extLst>
                  <a:ext uri="{FF2B5EF4-FFF2-40B4-BE49-F238E27FC236}">
                    <a16:creationId xmlns:a16="http://schemas.microsoft.com/office/drawing/2014/main" id="{321FD2A8-FBE0-D844-9406-724E904EFD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646943"/>
                  </p:ext>
                </p:extLst>
              </p:nvPr>
            </p:nvGraphicFramePr>
            <p:xfrm>
              <a:off x="1287899" y="5270260"/>
              <a:ext cx="3448848" cy="5341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74808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574808">
                      <a:extLst>
                        <a:ext uri="{9D8B030D-6E8A-4147-A177-3AD203B41FA5}">
                          <a16:colId xmlns:a16="http://schemas.microsoft.com/office/drawing/2014/main" val="2882508388"/>
                        </a:ext>
                      </a:extLst>
                    </a:gridCol>
                    <a:gridCol w="574808">
                      <a:extLst>
                        <a:ext uri="{9D8B030D-6E8A-4147-A177-3AD203B41FA5}">
                          <a16:colId xmlns:a16="http://schemas.microsoft.com/office/drawing/2014/main" val="693027620"/>
                        </a:ext>
                      </a:extLst>
                    </a:gridCol>
                    <a:gridCol w="574808">
                      <a:extLst>
                        <a:ext uri="{9D8B030D-6E8A-4147-A177-3AD203B41FA5}">
                          <a16:colId xmlns:a16="http://schemas.microsoft.com/office/drawing/2014/main" val="3386080971"/>
                        </a:ext>
                      </a:extLst>
                    </a:gridCol>
                    <a:gridCol w="574808">
                      <a:extLst>
                        <a:ext uri="{9D8B030D-6E8A-4147-A177-3AD203B41FA5}">
                          <a16:colId xmlns:a16="http://schemas.microsoft.com/office/drawing/2014/main" val="2334389362"/>
                        </a:ext>
                      </a:extLst>
                    </a:gridCol>
                    <a:gridCol w="574808">
                      <a:extLst>
                        <a:ext uri="{9D8B030D-6E8A-4147-A177-3AD203B41FA5}">
                          <a16:colId xmlns:a16="http://schemas.microsoft.com/office/drawing/2014/main" val="3047197620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23D1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e 24">
                <a:extLst>
                  <a:ext uri="{FF2B5EF4-FFF2-40B4-BE49-F238E27FC236}">
                    <a16:creationId xmlns:a16="http://schemas.microsoft.com/office/drawing/2014/main" id="{321FD2A8-FBE0-D844-9406-724E904EFD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646943"/>
                  </p:ext>
                </p:extLst>
              </p:nvPr>
            </p:nvGraphicFramePr>
            <p:xfrm>
              <a:off x="1287899" y="5270260"/>
              <a:ext cx="3448848" cy="5341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74808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574808">
                      <a:extLst>
                        <a:ext uri="{9D8B030D-6E8A-4147-A177-3AD203B41FA5}">
                          <a16:colId xmlns:a16="http://schemas.microsoft.com/office/drawing/2014/main" val="2882508388"/>
                        </a:ext>
                      </a:extLst>
                    </a:gridCol>
                    <a:gridCol w="574808">
                      <a:extLst>
                        <a:ext uri="{9D8B030D-6E8A-4147-A177-3AD203B41FA5}">
                          <a16:colId xmlns:a16="http://schemas.microsoft.com/office/drawing/2014/main" val="693027620"/>
                        </a:ext>
                      </a:extLst>
                    </a:gridCol>
                    <a:gridCol w="574808">
                      <a:extLst>
                        <a:ext uri="{9D8B030D-6E8A-4147-A177-3AD203B41FA5}">
                          <a16:colId xmlns:a16="http://schemas.microsoft.com/office/drawing/2014/main" val="3386080971"/>
                        </a:ext>
                      </a:extLst>
                    </a:gridCol>
                    <a:gridCol w="574808">
                      <a:extLst>
                        <a:ext uri="{9D8B030D-6E8A-4147-A177-3AD203B41FA5}">
                          <a16:colId xmlns:a16="http://schemas.microsoft.com/office/drawing/2014/main" val="2334389362"/>
                        </a:ext>
                      </a:extLst>
                    </a:gridCol>
                    <a:gridCol w="574808">
                      <a:extLst>
                        <a:ext uri="{9D8B030D-6E8A-4147-A177-3AD203B41FA5}">
                          <a16:colId xmlns:a16="http://schemas.microsoft.com/office/drawing/2014/main" val="3047197620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222" r="-5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2D247D3A-C5D1-EE4D-826C-D4C09C1293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28294992"/>
                  </p:ext>
                </p:extLst>
              </p:nvPr>
            </p:nvGraphicFramePr>
            <p:xfrm>
              <a:off x="1287899" y="3392488"/>
              <a:ext cx="3448848" cy="5341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74808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574808">
                      <a:extLst>
                        <a:ext uri="{9D8B030D-6E8A-4147-A177-3AD203B41FA5}">
                          <a16:colId xmlns:a16="http://schemas.microsoft.com/office/drawing/2014/main" val="2882508388"/>
                        </a:ext>
                      </a:extLst>
                    </a:gridCol>
                    <a:gridCol w="574808">
                      <a:extLst>
                        <a:ext uri="{9D8B030D-6E8A-4147-A177-3AD203B41FA5}">
                          <a16:colId xmlns:a16="http://schemas.microsoft.com/office/drawing/2014/main" val="693027620"/>
                        </a:ext>
                      </a:extLst>
                    </a:gridCol>
                    <a:gridCol w="574808">
                      <a:extLst>
                        <a:ext uri="{9D8B030D-6E8A-4147-A177-3AD203B41FA5}">
                          <a16:colId xmlns:a16="http://schemas.microsoft.com/office/drawing/2014/main" val="3386080971"/>
                        </a:ext>
                      </a:extLst>
                    </a:gridCol>
                    <a:gridCol w="574808">
                      <a:extLst>
                        <a:ext uri="{9D8B030D-6E8A-4147-A177-3AD203B41FA5}">
                          <a16:colId xmlns:a16="http://schemas.microsoft.com/office/drawing/2014/main" val="2334389362"/>
                        </a:ext>
                      </a:extLst>
                    </a:gridCol>
                    <a:gridCol w="574808">
                      <a:extLst>
                        <a:ext uri="{9D8B030D-6E8A-4147-A177-3AD203B41FA5}">
                          <a16:colId xmlns:a16="http://schemas.microsoft.com/office/drawing/2014/main" val="3047197620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23D1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2D247D3A-C5D1-EE4D-826C-D4C09C1293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28294992"/>
                  </p:ext>
                </p:extLst>
              </p:nvPr>
            </p:nvGraphicFramePr>
            <p:xfrm>
              <a:off x="1287899" y="3392488"/>
              <a:ext cx="3448848" cy="5341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74808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574808">
                      <a:extLst>
                        <a:ext uri="{9D8B030D-6E8A-4147-A177-3AD203B41FA5}">
                          <a16:colId xmlns:a16="http://schemas.microsoft.com/office/drawing/2014/main" val="2882508388"/>
                        </a:ext>
                      </a:extLst>
                    </a:gridCol>
                    <a:gridCol w="574808">
                      <a:extLst>
                        <a:ext uri="{9D8B030D-6E8A-4147-A177-3AD203B41FA5}">
                          <a16:colId xmlns:a16="http://schemas.microsoft.com/office/drawing/2014/main" val="693027620"/>
                        </a:ext>
                      </a:extLst>
                    </a:gridCol>
                    <a:gridCol w="574808">
                      <a:extLst>
                        <a:ext uri="{9D8B030D-6E8A-4147-A177-3AD203B41FA5}">
                          <a16:colId xmlns:a16="http://schemas.microsoft.com/office/drawing/2014/main" val="3386080971"/>
                        </a:ext>
                      </a:extLst>
                    </a:gridCol>
                    <a:gridCol w="574808">
                      <a:extLst>
                        <a:ext uri="{9D8B030D-6E8A-4147-A177-3AD203B41FA5}">
                          <a16:colId xmlns:a16="http://schemas.microsoft.com/office/drawing/2014/main" val="2334389362"/>
                        </a:ext>
                      </a:extLst>
                    </a:gridCol>
                    <a:gridCol w="574808">
                      <a:extLst>
                        <a:ext uri="{9D8B030D-6E8A-4147-A177-3AD203B41FA5}">
                          <a16:colId xmlns:a16="http://schemas.microsoft.com/office/drawing/2014/main" val="3047197620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2222" t="-2326" r="-5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4580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" grpId="0" animBg="1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88189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bar models to calculate the following: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1446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multiply unit fractions by integers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AE77C8-1D21-234A-B38F-11EE64F32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1446" y="2975978"/>
            <a:ext cx="3715951" cy="23336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151927-B273-684B-B2AD-1D0D825A5774}"/>
                  </a:ext>
                </a:extLst>
              </p:cNvPr>
              <p:cNvSpPr/>
              <p:nvPr/>
            </p:nvSpPr>
            <p:spPr>
              <a:xfrm>
                <a:off x="1205749" y="2970029"/>
                <a:ext cx="6782670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 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=</a:t>
                </a:r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151927-B273-684B-B2AD-1D0D825A57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749" y="2970029"/>
                <a:ext cx="6782670" cy="844918"/>
              </a:xfrm>
              <a:prstGeom prst="roundRect">
                <a:avLst/>
              </a:prstGeom>
              <a:blipFill>
                <a:blip r:embed="rId4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4FC5630D-39C7-0142-8197-473DD774AFA7}"/>
                  </a:ext>
                </a:extLst>
              </p:cNvPr>
              <p:cNvSpPr/>
              <p:nvPr/>
            </p:nvSpPr>
            <p:spPr>
              <a:xfrm>
                <a:off x="1205749" y="4250867"/>
                <a:ext cx="6782670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 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=</a:t>
                </a:r>
              </a:p>
            </p:txBody>
          </p:sp>
        </mc:Choice>
        <mc:Fallback xmlns=""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4FC5630D-39C7-0142-8197-473DD774AF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749" y="4250867"/>
                <a:ext cx="6782670" cy="844918"/>
              </a:xfrm>
              <a:prstGeom prst="roundRect">
                <a:avLst/>
              </a:prstGeom>
              <a:blipFill>
                <a:blip r:embed="rId5"/>
                <a:stretch>
                  <a:fillRect b="-869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ounded Rectangle 50">
                <a:extLst>
                  <a:ext uri="{FF2B5EF4-FFF2-40B4-BE49-F238E27FC236}">
                    <a16:creationId xmlns:a16="http://schemas.microsoft.com/office/drawing/2014/main" id="{B007B7B1-1735-B647-9112-6CC2286F9747}"/>
                  </a:ext>
                </a:extLst>
              </p:cNvPr>
              <p:cNvSpPr/>
              <p:nvPr/>
            </p:nvSpPr>
            <p:spPr>
              <a:xfrm>
                <a:off x="1205748" y="5531705"/>
                <a:ext cx="7696712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 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=</a:t>
                </a:r>
              </a:p>
            </p:txBody>
          </p:sp>
        </mc:Choice>
        <mc:Fallback xmlns="">
          <p:sp>
            <p:nvSpPr>
              <p:cNvPr id="51" name="Rounded Rectangle 50">
                <a:extLst>
                  <a:ext uri="{FF2B5EF4-FFF2-40B4-BE49-F238E27FC236}">
                    <a16:creationId xmlns:a16="http://schemas.microsoft.com/office/drawing/2014/main" id="{B007B7B1-1735-B647-9112-6CC2286F97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748" y="5531705"/>
                <a:ext cx="7696712" cy="844918"/>
              </a:xfrm>
              <a:prstGeom prst="roundRect">
                <a:avLst/>
              </a:prstGeom>
              <a:blipFill>
                <a:blip r:embed="rId6"/>
                <a:stretch>
                  <a:fillRect b="-869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9313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88189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bar models to calculate the following: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1446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multiply unit fractions by integers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151927-B273-684B-B2AD-1D0D825A5774}"/>
                  </a:ext>
                </a:extLst>
              </p:cNvPr>
              <p:cNvSpPr/>
              <p:nvPr/>
            </p:nvSpPr>
            <p:spPr>
              <a:xfrm>
                <a:off x="1205749" y="2970029"/>
                <a:ext cx="6782670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 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=</a:t>
                </a:r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151927-B273-684B-B2AD-1D0D825A57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749" y="2970029"/>
                <a:ext cx="6782670" cy="844918"/>
              </a:xfrm>
              <a:prstGeom prst="roundRect">
                <a:avLst/>
              </a:prstGeom>
              <a:blipFill>
                <a:blip r:embed="rId3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1359A527-F8C0-1645-9D14-F722DF38D170}"/>
                  </a:ext>
                </a:extLst>
              </p:cNvPr>
              <p:cNvSpPr/>
              <p:nvPr/>
            </p:nvSpPr>
            <p:spPr>
              <a:xfrm>
                <a:off x="2649802" y="2970029"/>
                <a:ext cx="3064566" cy="844918"/>
              </a:xfrm>
              <a:prstGeom prst="round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 =</a:t>
                </a:r>
              </a:p>
            </p:txBody>
          </p:sp>
        </mc:Choice>
        <mc:Fallback xmlns="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1359A527-F8C0-1645-9D14-F722DF38D1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802" y="2970029"/>
                <a:ext cx="3064566" cy="844918"/>
              </a:xfrm>
              <a:prstGeom prst="roundRect">
                <a:avLst/>
              </a:prstGeom>
              <a:blipFill>
                <a:blip r:embed="rId4"/>
                <a:stretch>
                  <a:fillRect b="-1194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4121A6D5-23AE-B748-9418-CB92F0B9E157}"/>
                  </a:ext>
                </a:extLst>
              </p:cNvPr>
              <p:cNvSpPr/>
              <p:nvPr/>
            </p:nvSpPr>
            <p:spPr>
              <a:xfrm>
                <a:off x="4903344" y="2970029"/>
                <a:ext cx="690655" cy="844918"/>
              </a:xfrm>
              <a:prstGeom prst="round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3200" b="0" i="1" smtClean="0">
                        <a:solidFill>
                          <a:srgbClr val="FF386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4121A6D5-23AE-B748-9418-CB92F0B9E1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344" y="2970029"/>
                <a:ext cx="690655" cy="844918"/>
              </a:xfrm>
              <a:prstGeom prst="roundRect">
                <a:avLst/>
              </a:prstGeom>
              <a:blipFill>
                <a:blip r:embed="rId5"/>
                <a:stretch>
                  <a:fillRect b="-1493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4FC5630D-39C7-0142-8197-473DD774AFA7}"/>
                  </a:ext>
                </a:extLst>
              </p:cNvPr>
              <p:cNvSpPr/>
              <p:nvPr/>
            </p:nvSpPr>
            <p:spPr>
              <a:xfrm>
                <a:off x="1205749" y="4250867"/>
                <a:ext cx="6782670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 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=</a:t>
                </a:r>
              </a:p>
            </p:txBody>
          </p:sp>
        </mc:Choice>
        <mc:Fallback xmlns=""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4FC5630D-39C7-0142-8197-473DD774AF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749" y="4250867"/>
                <a:ext cx="6782670" cy="844918"/>
              </a:xfrm>
              <a:prstGeom prst="roundRect">
                <a:avLst/>
              </a:prstGeom>
              <a:blipFill>
                <a:blip r:embed="rId6"/>
                <a:stretch>
                  <a:fillRect b="-869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2359288E-C65B-2F43-A9D1-F2459B35B429}"/>
                  </a:ext>
                </a:extLst>
              </p:cNvPr>
              <p:cNvSpPr/>
              <p:nvPr/>
            </p:nvSpPr>
            <p:spPr>
              <a:xfrm>
                <a:off x="2649802" y="4250867"/>
                <a:ext cx="3064566" cy="844918"/>
              </a:xfrm>
              <a:prstGeom prst="round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sz="3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 =</a:t>
                </a:r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2359288E-C65B-2F43-A9D1-F2459B35B4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802" y="4250867"/>
                <a:ext cx="3064566" cy="844918"/>
              </a:xfrm>
              <a:prstGeom prst="roundRect">
                <a:avLst/>
              </a:prstGeom>
              <a:blipFill>
                <a:blip r:embed="rId7"/>
                <a:stretch>
                  <a:fillRect b="-10448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9FC91192-C261-EE49-BEA3-F248C6982EE5}"/>
                  </a:ext>
                </a:extLst>
              </p:cNvPr>
              <p:cNvSpPr/>
              <p:nvPr/>
            </p:nvSpPr>
            <p:spPr>
              <a:xfrm>
                <a:off x="6318075" y="4250867"/>
                <a:ext cx="690655" cy="844918"/>
              </a:xfrm>
              <a:prstGeom prst="round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3200" b="0" i="1" smtClean="0">
                        <a:solidFill>
                          <a:srgbClr val="FF386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9FC91192-C261-EE49-BEA3-F248C6982E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8075" y="4250867"/>
                <a:ext cx="690655" cy="844918"/>
              </a:xfrm>
              <a:prstGeom prst="roundRect">
                <a:avLst/>
              </a:prstGeom>
              <a:blipFill>
                <a:blip r:embed="rId8"/>
                <a:stretch>
                  <a:fillRect b="-1493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ounded Rectangle 45">
                <a:extLst>
                  <a:ext uri="{FF2B5EF4-FFF2-40B4-BE49-F238E27FC236}">
                    <a16:creationId xmlns:a16="http://schemas.microsoft.com/office/drawing/2014/main" id="{90D3888D-7761-EC4D-969F-FEFD640F72E6}"/>
                  </a:ext>
                </a:extLst>
              </p:cNvPr>
              <p:cNvSpPr/>
              <p:nvPr/>
            </p:nvSpPr>
            <p:spPr>
              <a:xfrm>
                <a:off x="5463554" y="4250867"/>
                <a:ext cx="1947282" cy="844918"/>
              </a:xfrm>
              <a:prstGeom prst="round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 =</a:t>
                </a:r>
              </a:p>
            </p:txBody>
          </p:sp>
        </mc:Choice>
        <mc:Fallback xmlns="">
          <p:sp>
            <p:nvSpPr>
              <p:cNvPr id="46" name="Rounded Rectangle 45">
                <a:extLst>
                  <a:ext uri="{FF2B5EF4-FFF2-40B4-BE49-F238E27FC236}">
                    <a16:creationId xmlns:a16="http://schemas.microsoft.com/office/drawing/2014/main" id="{90D3888D-7761-EC4D-969F-FEFD640F72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554" y="4250867"/>
                <a:ext cx="1947282" cy="844918"/>
              </a:xfrm>
              <a:prstGeom prst="roundRect">
                <a:avLst/>
              </a:prstGeom>
              <a:blipFill>
                <a:blip r:embed="rId9"/>
                <a:stretch>
                  <a:fillRect b="-10448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ounded Rectangle 50">
                <a:extLst>
                  <a:ext uri="{FF2B5EF4-FFF2-40B4-BE49-F238E27FC236}">
                    <a16:creationId xmlns:a16="http://schemas.microsoft.com/office/drawing/2014/main" id="{B007B7B1-1735-B647-9112-6CC2286F9747}"/>
                  </a:ext>
                </a:extLst>
              </p:cNvPr>
              <p:cNvSpPr/>
              <p:nvPr/>
            </p:nvSpPr>
            <p:spPr>
              <a:xfrm>
                <a:off x="1205748" y="5531705"/>
                <a:ext cx="7968232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 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=   </a:t>
                </a:r>
              </a:p>
            </p:txBody>
          </p:sp>
        </mc:Choice>
        <mc:Fallback xmlns="">
          <p:sp>
            <p:nvSpPr>
              <p:cNvPr id="51" name="Rounded Rectangle 50">
                <a:extLst>
                  <a:ext uri="{FF2B5EF4-FFF2-40B4-BE49-F238E27FC236}">
                    <a16:creationId xmlns:a16="http://schemas.microsoft.com/office/drawing/2014/main" id="{B007B7B1-1735-B647-9112-6CC2286F97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748" y="5531705"/>
                <a:ext cx="7968232" cy="844918"/>
              </a:xfrm>
              <a:prstGeom prst="roundRect">
                <a:avLst/>
              </a:prstGeom>
              <a:blipFill>
                <a:blip r:embed="rId10"/>
                <a:stretch>
                  <a:fillRect b="-985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8C959216-EAC3-4E4A-9043-0153E242F581}"/>
                  </a:ext>
                </a:extLst>
              </p:cNvPr>
              <p:cNvSpPr/>
              <p:nvPr/>
            </p:nvSpPr>
            <p:spPr>
              <a:xfrm>
                <a:off x="2718812" y="5531705"/>
                <a:ext cx="4574049" cy="844918"/>
              </a:xfrm>
              <a:prstGeom prst="round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GB" sz="3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 =</a:t>
                </a: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8C959216-EAC3-4E4A-9043-0153E242F5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812" y="5531705"/>
                <a:ext cx="4574049" cy="844918"/>
              </a:xfrm>
              <a:prstGeom prst="roundRect">
                <a:avLst/>
              </a:prstGeom>
              <a:blipFill>
                <a:blip r:embed="rId11"/>
                <a:stretch>
                  <a:fillRect r="-277" b="-10448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B557081E-1BA2-9E41-B2AF-3D5FBD3380E0}"/>
                  </a:ext>
                </a:extLst>
              </p:cNvPr>
              <p:cNvSpPr/>
              <p:nvPr/>
            </p:nvSpPr>
            <p:spPr>
              <a:xfrm>
                <a:off x="8060616" y="5566211"/>
                <a:ext cx="690655" cy="844918"/>
              </a:xfrm>
              <a:prstGeom prst="round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3200" b="0" i="1" smtClean="0">
                        <a:solidFill>
                          <a:srgbClr val="FF386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B557081E-1BA2-9E41-B2AF-3D5FBD3380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0616" y="5566211"/>
                <a:ext cx="690655" cy="844918"/>
              </a:xfrm>
              <a:prstGeom prst="roundRect">
                <a:avLst/>
              </a:prstGeom>
              <a:blipFill>
                <a:blip r:embed="rId12"/>
                <a:stretch>
                  <a:fillRect b="-1471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3EF44A83-5FEC-FA49-9197-74524A83B26C}"/>
                  </a:ext>
                </a:extLst>
              </p:cNvPr>
              <p:cNvSpPr/>
              <p:nvPr/>
            </p:nvSpPr>
            <p:spPr>
              <a:xfrm>
                <a:off x="7085323" y="5548958"/>
                <a:ext cx="1947282" cy="844918"/>
              </a:xfrm>
              <a:prstGeom prst="round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 =</a:t>
                </a:r>
              </a:p>
            </p:txBody>
          </p:sp>
        </mc:Choice>
        <mc:Fallback xmlns=""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3EF44A83-5FEC-FA49-9197-74524A83B2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323" y="5548958"/>
                <a:ext cx="1947282" cy="844918"/>
              </a:xfrm>
              <a:prstGeom prst="roundRect">
                <a:avLst/>
              </a:prstGeom>
              <a:blipFill>
                <a:blip r:embed="rId13"/>
                <a:stretch>
                  <a:fillRect b="-1194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6313DB7E-D334-B644-BF6D-1369C1F799B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21446" y="2975978"/>
            <a:ext cx="3715951" cy="23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6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4" grpId="0"/>
      <p:bldP spid="45" grpId="0"/>
      <p:bldP spid="46" grpId="0"/>
      <p:bldP spid="56" grpId="0"/>
      <p:bldP spid="57" grpId="0"/>
      <p:bldP spid="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unit fractions by integers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0930AD65-4F25-3F48-B743-9259D0E82A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889975" cy="4351338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en-GB" dirty="0"/>
                  <a:t>Talking Time:</a:t>
                </a:r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Ahmed uses a single bar model to calculate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x 3</a:t>
                </a:r>
                <a:r>
                  <a:rPr lang="en-GB" sz="2200" dirty="0"/>
                  <a:t>.</a:t>
                </a:r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0930AD65-4F25-3F48-B743-9259D0E82A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889975" cy="4351338"/>
              </a:xfrm>
              <a:blipFill>
                <a:blip r:embed="rId3"/>
                <a:stretch>
                  <a:fillRect l="-1049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378FDE8-FE23-5A46-9357-FBD8955BBE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278203"/>
              </p:ext>
            </p:extLst>
          </p:nvPr>
        </p:nvGraphicFramePr>
        <p:xfrm>
          <a:off x="838199" y="3814947"/>
          <a:ext cx="3955870" cy="534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55870">
                  <a:extLst>
                    <a:ext uri="{9D8B030D-6E8A-4147-A177-3AD203B41FA5}">
                      <a16:colId xmlns:a16="http://schemas.microsoft.com/office/drawing/2014/main" val="2530403695"/>
                    </a:ext>
                  </a:extLst>
                </a:gridCol>
              </a:tblGrid>
              <a:tr h="5341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53602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0D0598CE-98D1-AB4C-A27C-2E91221798E6}"/>
                  </a:ext>
                </a:extLst>
              </p:cNvPr>
              <p:cNvSpPr/>
              <p:nvPr/>
            </p:nvSpPr>
            <p:spPr>
              <a:xfrm>
                <a:off x="5110393" y="3659551"/>
                <a:ext cx="3955869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 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=</a:t>
                </a: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0D0598CE-98D1-AB4C-A27C-2E91221798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393" y="3659551"/>
                <a:ext cx="3955869" cy="844918"/>
              </a:xfrm>
              <a:prstGeom prst="roundRect">
                <a:avLst/>
              </a:prstGeom>
              <a:blipFill>
                <a:blip r:embed="rId4"/>
                <a:stretch>
                  <a:fillRect b="-857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1694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unit fractions by integers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0930AD65-4F25-3F48-B743-9259D0E82A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889975" cy="4351338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en-GB" dirty="0"/>
                  <a:t>Talking Time:</a:t>
                </a:r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Ahmed uses a single bar model to calculate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x 3</a:t>
                </a:r>
                <a:r>
                  <a:rPr lang="en-GB" sz="2200" dirty="0"/>
                  <a:t>.</a:t>
                </a:r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0930AD65-4F25-3F48-B743-9259D0E82A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889975" cy="4351338"/>
              </a:xfrm>
              <a:blipFill>
                <a:blip r:embed="rId3"/>
                <a:stretch>
                  <a:fillRect l="-1049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378FDE8-FE23-5A46-9357-FBD8955BBE7C}"/>
              </a:ext>
            </a:extLst>
          </p:cNvPr>
          <p:cNvGraphicFramePr>
            <a:graphicFrameLocks noGrp="1"/>
          </p:cNvGraphicFramePr>
          <p:nvPr/>
        </p:nvGraphicFramePr>
        <p:xfrm>
          <a:off x="838199" y="3814947"/>
          <a:ext cx="3955870" cy="534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55870">
                  <a:extLst>
                    <a:ext uri="{9D8B030D-6E8A-4147-A177-3AD203B41FA5}">
                      <a16:colId xmlns:a16="http://schemas.microsoft.com/office/drawing/2014/main" val="2530403695"/>
                    </a:ext>
                  </a:extLst>
                </a:gridCol>
              </a:tblGrid>
              <a:tr h="5341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53602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44F994FD-F0B0-B44D-AA4C-A40B97A3077A}"/>
                  </a:ext>
                </a:extLst>
              </p:cNvPr>
              <p:cNvSpPr/>
              <p:nvPr/>
            </p:nvSpPr>
            <p:spPr>
              <a:xfrm>
                <a:off x="5110394" y="3659551"/>
                <a:ext cx="3955870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 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=</a:t>
                </a:r>
              </a:p>
            </p:txBody>
          </p:sp>
        </mc:Choice>
        <mc:Fallback xmlns="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44F994FD-F0B0-B44D-AA4C-A40B97A307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394" y="3659551"/>
                <a:ext cx="3955870" cy="844918"/>
              </a:xfrm>
              <a:prstGeom prst="roundRect">
                <a:avLst/>
              </a:prstGeom>
              <a:blipFill>
                <a:blip r:embed="rId4"/>
                <a:stretch>
                  <a:fillRect b="-857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180042E4-53ED-284C-88EE-4FB58942BBD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8462328"/>
                  </p:ext>
                </p:extLst>
              </p:nvPr>
            </p:nvGraphicFramePr>
            <p:xfrm>
              <a:off x="838189" y="3813515"/>
              <a:ext cx="3955875" cy="5341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65125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565125">
                      <a:extLst>
                        <a:ext uri="{9D8B030D-6E8A-4147-A177-3AD203B41FA5}">
                          <a16:colId xmlns:a16="http://schemas.microsoft.com/office/drawing/2014/main" val="2882508388"/>
                        </a:ext>
                      </a:extLst>
                    </a:gridCol>
                    <a:gridCol w="565125">
                      <a:extLst>
                        <a:ext uri="{9D8B030D-6E8A-4147-A177-3AD203B41FA5}">
                          <a16:colId xmlns:a16="http://schemas.microsoft.com/office/drawing/2014/main" val="693027620"/>
                        </a:ext>
                      </a:extLst>
                    </a:gridCol>
                    <a:gridCol w="565125">
                      <a:extLst>
                        <a:ext uri="{9D8B030D-6E8A-4147-A177-3AD203B41FA5}">
                          <a16:colId xmlns:a16="http://schemas.microsoft.com/office/drawing/2014/main" val="3386080971"/>
                        </a:ext>
                      </a:extLst>
                    </a:gridCol>
                    <a:gridCol w="565125">
                      <a:extLst>
                        <a:ext uri="{9D8B030D-6E8A-4147-A177-3AD203B41FA5}">
                          <a16:colId xmlns:a16="http://schemas.microsoft.com/office/drawing/2014/main" val="2334389362"/>
                        </a:ext>
                      </a:extLst>
                    </a:gridCol>
                    <a:gridCol w="565125">
                      <a:extLst>
                        <a:ext uri="{9D8B030D-6E8A-4147-A177-3AD203B41FA5}">
                          <a16:colId xmlns:a16="http://schemas.microsoft.com/office/drawing/2014/main" val="3047197620"/>
                        </a:ext>
                      </a:extLst>
                    </a:gridCol>
                    <a:gridCol w="565125">
                      <a:extLst>
                        <a:ext uri="{9D8B030D-6E8A-4147-A177-3AD203B41FA5}">
                          <a16:colId xmlns:a16="http://schemas.microsoft.com/office/drawing/2014/main" val="3002995318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F237C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180042E4-53ED-284C-88EE-4FB58942BBD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8462328"/>
                  </p:ext>
                </p:extLst>
              </p:nvPr>
            </p:nvGraphicFramePr>
            <p:xfrm>
              <a:off x="838189" y="3813515"/>
              <a:ext cx="3955875" cy="5341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65125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565125">
                      <a:extLst>
                        <a:ext uri="{9D8B030D-6E8A-4147-A177-3AD203B41FA5}">
                          <a16:colId xmlns:a16="http://schemas.microsoft.com/office/drawing/2014/main" val="2882508388"/>
                        </a:ext>
                      </a:extLst>
                    </a:gridCol>
                    <a:gridCol w="565125">
                      <a:extLst>
                        <a:ext uri="{9D8B030D-6E8A-4147-A177-3AD203B41FA5}">
                          <a16:colId xmlns:a16="http://schemas.microsoft.com/office/drawing/2014/main" val="693027620"/>
                        </a:ext>
                      </a:extLst>
                    </a:gridCol>
                    <a:gridCol w="565125">
                      <a:extLst>
                        <a:ext uri="{9D8B030D-6E8A-4147-A177-3AD203B41FA5}">
                          <a16:colId xmlns:a16="http://schemas.microsoft.com/office/drawing/2014/main" val="3386080971"/>
                        </a:ext>
                      </a:extLst>
                    </a:gridCol>
                    <a:gridCol w="565125">
                      <a:extLst>
                        <a:ext uri="{9D8B030D-6E8A-4147-A177-3AD203B41FA5}">
                          <a16:colId xmlns:a16="http://schemas.microsoft.com/office/drawing/2014/main" val="2334389362"/>
                        </a:ext>
                      </a:extLst>
                    </a:gridCol>
                    <a:gridCol w="565125">
                      <a:extLst>
                        <a:ext uri="{9D8B030D-6E8A-4147-A177-3AD203B41FA5}">
                          <a16:colId xmlns:a16="http://schemas.microsoft.com/office/drawing/2014/main" val="3047197620"/>
                        </a:ext>
                      </a:extLst>
                    </a:gridCol>
                    <a:gridCol w="565125">
                      <a:extLst>
                        <a:ext uri="{9D8B030D-6E8A-4147-A177-3AD203B41FA5}">
                          <a16:colId xmlns:a16="http://schemas.microsoft.com/office/drawing/2014/main" val="3002995318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t="-2326" r="-59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0E6D531E-E823-114A-9D83-DE3BD959E24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8033523"/>
                  </p:ext>
                </p:extLst>
              </p:nvPr>
            </p:nvGraphicFramePr>
            <p:xfrm>
              <a:off x="838194" y="3817035"/>
              <a:ext cx="3955875" cy="5341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65125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565125">
                      <a:extLst>
                        <a:ext uri="{9D8B030D-6E8A-4147-A177-3AD203B41FA5}">
                          <a16:colId xmlns:a16="http://schemas.microsoft.com/office/drawing/2014/main" val="2882508388"/>
                        </a:ext>
                      </a:extLst>
                    </a:gridCol>
                    <a:gridCol w="565125">
                      <a:extLst>
                        <a:ext uri="{9D8B030D-6E8A-4147-A177-3AD203B41FA5}">
                          <a16:colId xmlns:a16="http://schemas.microsoft.com/office/drawing/2014/main" val="693027620"/>
                        </a:ext>
                      </a:extLst>
                    </a:gridCol>
                    <a:gridCol w="565125">
                      <a:extLst>
                        <a:ext uri="{9D8B030D-6E8A-4147-A177-3AD203B41FA5}">
                          <a16:colId xmlns:a16="http://schemas.microsoft.com/office/drawing/2014/main" val="3386080971"/>
                        </a:ext>
                      </a:extLst>
                    </a:gridCol>
                    <a:gridCol w="565125">
                      <a:extLst>
                        <a:ext uri="{9D8B030D-6E8A-4147-A177-3AD203B41FA5}">
                          <a16:colId xmlns:a16="http://schemas.microsoft.com/office/drawing/2014/main" val="2334389362"/>
                        </a:ext>
                      </a:extLst>
                    </a:gridCol>
                    <a:gridCol w="565125">
                      <a:extLst>
                        <a:ext uri="{9D8B030D-6E8A-4147-A177-3AD203B41FA5}">
                          <a16:colId xmlns:a16="http://schemas.microsoft.com/office/drawing/2014/main" val="3047197620"/>
                        </a:ext>
                      </a:extLst>
                    </a:gridCol>
                    <a:gridCol w="565125">
                      <a:extLst>
                        <a:ext uri="{9D8B030D-6E8A-4147-A177-3AD203B41FA5}">
                          <a16:colId xmlns:a16="http://schemas.microsoft.com/office/drawing/2014/main" val="3002995318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F237C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F237C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0E6D531E-E823-114A-9D83-DE3BD959E24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8033523"/>
                  </p:ext>
                </p:extLst>
              </p:nvPr>
            </p:nvGraphicFramePr>
            <p:xfrm>
              <a:off x="838194" y="3817035"/>
              <a:ext cx="3955875" cy="5341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65125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565125">
                      <a:extLst>
                        <a:ext uri="{9D8B030D-6E8A-4147-A177-3AD203B41FA5}">
                          <a16:colId xmlns:a16="http://schemas.microsoft.com/office/drawing/2014/main" val="2882508388"/>
                        </a:ext>
                      </a:extLst>
                    </a:gridCol>
                    <a:gridCol w="565125">
                      <a:extLst>
                        <a:ext uri="{9D8B030D-6E8A-4147-A177-3AD203B41FA5}">
                          <a16:colId xmlns:a16="http://schemas.microsoft.com/office/drawing/2014/main" val="693027620"/>
                        </a:ext>
                      </a:extLst>
                    </a:gridCol>
                    <a:gridCol w="565125">
                      <a:extLst>
                        <a:ext uri="{9D8B030D-6E8A-4147-A177-3AD203B41FA5}">
                          <a16:colId xmlns:a16="http://schemas.microsoft.com/office/drawing/2014/main" val="3386080971"/>
                        </a:ext>
                      </a:extLst>
                    </a:gridCol>
                    <a:gridCol w="565125">
                      <a:extLst>
                        <a:ext uri="{9D8B030D-6E8A-4147-A177-3AD203B41FA5}">
                          <a16:colId xmlns:a16="http://schemas.microsoft.com/office/drawing/2014/main" val="2334389362"/>
                        </a:ext>
                      </a:extLst>
                    </a:gridCol>
                    <a:gridCol w="565125">
                      <a:extLst>
                        <a:ext uri="{9D8B030D-6E8A-4147-A177-3AD203B41FA5}">
                          <a16:colId xmlns:a16="http://schemas.microsoft.com/office/drawing/2014/main" val="3047197620"/>
                        </a:ext>
                      </a:extLst>
                    </a:gridCol>
                    <a:gridCol w="565125">
                      <a:extLst>
                        <a:ext uri="{9D8B030D-6E8A-4147-A177-3AD203B41FA5}">
                          <a16:colId xmlns:a16="http://schemas.microsoft.com/office/drawing/2014/main" val="3002995318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r="-59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2273" r="-5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5AAF0DAB-F37B-2747-8FAE-F7CC71BFA0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8653432"/>
                  </p:ext>
                </p:extLst>
              </p:nvPr>
            </p:nvGraphicFramePr>
            <p:xfrm>
              <a:off x="838194" y="3817036"/>
              <a:ext cx="3955875" cy="5341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65125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565125">
                      <a:extLst>
                        <a:ext uri="{9D8B030D-6E8A-4147-A177-3AD203B41FA5}">
                          <a16:colId xmlns:a16="http://schemas.microsoft.com/office/drawing/2014/main" val="2882508388"/>
                        </a:ext>
                      </a:extLst>
                    </a:gridCol>
                    <a:gridCol w="565125">
                      <a:extLst>
                        <a:ext uri="{9D8B030D-6E8A-4147-A177-3AD203B41FA5}">
                          <a16:colId xmlns:a16="http://schemas.microsoft.com/office/drawing/2014/main" val="693027620"/>
                        </a:ext>
                      </a:extLst>
                    </a:gridCol>
                    <a:gridCol w="565125">
                      <a:extLst>
                        <a:ext uri="{9D8B030D-6E8A-4147-A177-3AD203B41FA5}">
                          <a16:colId xmlns:a16="http://schemas.microsoft.com/office/drawing/2014/main" val="3386080971"/>
                        </a:ext>
                      </a:extLst>
                    </a:gridCol>
                    <a:gridCol w="565125">
                      <a:extLst>
                        <a:ext uri="{9D8B030D-6E8A-4147-A177-3AD203B41FA5}">
                          <a16:colId xmlns:a16="http://schemas.microsoft.com/office/drawing/2014/main" val="2334389362"/>
                        </a:ext>
                      </a:extLst>
                    </a:gridCol>
                    <a:gridCol w="565125">
                      <a:extLst>
                        <a:ext uri="{9D8B030D-6E8A-4147-A177-3AD203B41FA5}">
                          <a16:colId xmlns:a16="http://schemas.microsoft.com/office/drawing/2014/main" val="3047197620"/>
                        </a:ext>
                      </a:extLst>
                    </a:gridCol>
                    <a:gridCol w="565125">
                      <a:extLst>
                        <a:ext uri="{9D8B030D-6E8A-4147-A177-3AD203B41FA5}">
                          <a16:colId xmlns:a16="http://schemas.microsoft.com/office/drawing/2014/main" val="3002995318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F237C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F237C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F237C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5AAF0DAB-F37B-2747-8FAE-F7CC71BFA0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8653432"/>
                  </p:ext>
                </p:extLst>
              </p:nvPr>
            </p:nvGraphicFramePr>
            <p:xfrm>
              <a:off x="838194" y="3817036"/>
              <a:ext cx="3955875" cy="5341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65125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565125">
                      <a:extLst>
                        <a:ext uri="{9D8B030D-6E8A-4147-A177-3AD203B41FA5}">
                          <a16:colId xmlns:a16="http://schemas.microsoft.com/office/drawing/2014/main" val="2882508388"/>
                        </a:ext>
                      </a:extLst>
                    </a:gridCol>
                    <a:gridCol w="565125">
                      <a:extLst>
                        <a:ext uri="{9D8B030D-6E8A-4147-A177-3AD203B41FA5}">
                          <a16:colId xmlns:a16="http://schemas.microsoft.com/office/drawing/2014/main" val="693027620"/>
                        </a:ext>
                      </a:extLst>
                    </a:gridCol>
                    <a:gridCol w="565125">
                      <a:extLst>
                        <a:ext uri="{9D8B030D-6E8A-4147-A177-3AD203B41FA5}">
                          <a16:colId xmlns:a16="http://schemas.microsoft.com/office/drawing/2014/main" val="3386080971"/>
                        </a:ext>
                      </a:extLst>
                    </a:gridCol>
                    <a:gridCol w="565125">
                      <a:extLst>
                        <a:ext uri="{9D8B030D-6E8A-4147-A177-3AD203B41FA5}">
                          <a16:colId xmlns:a16="http://schemas.microsoft.com/office/drawing/2014/main" val="2334389362"/>
                        </a:ext>
                      </a:extLst>
                    </a:gridCol>
                    <a:gridCol w="565125">
                      <a:extLst>
                        <a:ext uri="{9D8B030D-6E8A-4147-A177-3AD203B41FA5}">
                          <a16:colId xmlns:a16="http://schemas.microsoft.com/office/drawing/2014/main" val="3047197620"/>
                        </a:ext>
                      </a:extLst>
                    </a:gridCol>
                    <a:gridCol w="565125">
                      <a:extLst>
                        <a:ext uri="{9D8B030D-6E8A-4147-A177-3AD203B41FA5}">
                          <a16:colId xmlns:a16="http://schemas.microsoft.com/office/drawing/2014/main" val="3002995318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r="-59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2273" r="-5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97778" r="-39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3" name="Left Brace 12">
            <a:extLst>
              <a:ext uri="{FF2B5EF4-FFF2-40B4-BE49-F238E27FC236}">
                <a16:creationId xmlns:a16="http://schemas.microsoft.com/office/drawing/2014/main" id="{2007FFED-D9EB-7041-B131-EC9D8A81EE34}"/>
              </a:ext>
            </a:extLst>
          </p:cNvPr>
          <p:cNvSpPr/>
          <p:nvPr/>
        </p:nvSpPr>
        <p:spPr>
          <a:xfrm rot="16200000">
            <a:off x="1560589" y="3634377"/>
            <a:ext cx="254476" cy="1699265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EAE4EB52-E3CB-F94B-A117-79D11F23DBB2}"/>
                  </a:ext>
                </a:extLst>
              </p:cNvPr>
              <p:cNvSpPr/>
              <p:nvPr/>
            </p:nvSpPr>
            <p:spPr>
              <a:xfrm>
                <a:off x="1452296" y="4611248"/>
                <a:ext cx="690655" cy="844918"/>
              </a:xfrm>
              <a:prstGeom prst="round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GB" sz="3200" b="0" i="1" smtClean="0">
                        <a:solidFill>
                          <a:srgbClr val="FF386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EAE4EB52-E3CB-F94B-A117-79D11F23DB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296" y="4611248"/>
                <a:ext cx="690655" cy="844918"/>
              </a:xfrm>
              <a:prstGeom prst="roundRect">
                <a:avLst/>
              </a:prstGeom>
              <a:blipFill>
                <a:blip r:embed="rId8"/>
                <a:stretch>
                  <a:fillRect b="-1471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5039DD7F-60D5-A24D-B2C6-5A8FAD1EDC6E}"/>
                  </a:ext>
                </a:extLst>
              </p:cNvPr>
              <p:cNvSpPr/>
              <p:nvPr/>
            </p:nvSpPr>
            <p:spPr>
              <a:xfrm>
                <a:off x="6591246" y="3659551"/>
                <a:ext cx="690655" cy="844918"/>
              </a:xfrm>
              <a:prstGeom prst="round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GB" sz="3200" b="0" i="1" smtClean="0">
                        <a:solidFill>
                          <a:srgbClr val="FF386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5039DD7F-60D5-A24D-B2C6-5A8FAD1EDC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246" y="3659551"/>
                <a:ext cx="690655" cy="844918"/>
              </a:xfrm>
              <a:prstGeom prst="roundRect">
                <a:avLst/>
              </a:prstGeom>
              <a:blipFill>
                <a:blip r:embed="rId9"/>
                <a:stretch>
                  <a:fillRect b="-1493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038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unit fractions by integers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0930AD65-4F25-3F48-B743-9259D0E82A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889975" cy="4351338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en-GB" dirty="0"/>
                  <a:t>Talking Time:</a:t>
                </a:r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Ahmed uses a single bar model to calculate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x 6</a:t>
                </a:r>
                <a:r>
                  <a:rPr lang="en-GB" sz="2200" dirty="0"/>
                  <a:t>.</a:t>
                </a:r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0930AD65-4F25-3F48-B743-9259D0E82A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889975" cy="4351338"/>
              </a:xfrm>
              <a:blipFill>
                <a:blip r:embed="rId3"/>
                <a:stretch>
                  <a:fillRect l="-1049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378FDE8-FE23-5A46-9357-FBD8955BBE7C}"/>
              </a:ext>
            </a:extLst>
          </p:cNvPr>
          <p:cNvGraphicFramePr>
            <a:graphicFrameLocks noGrp="1"/>
          </p:cNvGraphicFramePr>
          <p:nvPr/>
        </p:nvGraphicFramePr>
        <p:xfrm>
          <a:off x="838199" y="3814947"/>
          <a:ext cx="3955870" cy="534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55870">
                  <a:extLst>
                    <a:ext uri="{9D8B030D-6E8A-4147-A177-3AD203B41FA5}">
                      <a16:colId xmlns:a16="http://schemas.microsoft.com/office/drawing/2014/main" val="2530403695"/>
                    </a:ext>
                  </a:extLst>
                </a:gridCol>
              </a:tblGrid>
              <a:tr h="5341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53602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0D0598CE-98D1-AB4C-A27C-2E91221798E6}"/>
                  </a:ext>
                </a:extLst>
              </p:cNvPr>
              <p:cNvSpPr/>
              <p:nvPr/>
            </p:nvSpPr>
            <p:spPr>
              <a:xfrm>
                <a:off x="5110393" y="3659551"/>
                <a:ext cx="3955869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 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=</a:t>
                </a: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0D0598CE-98D1-AB4C-A27C-2E91221798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393" y="3659551"/>
                <a:ext cx="3955869" cy="844918"/>
              </a:xfrm>
              <a:prstGeom prst="roundRect">
                <a:avLst/>
              </a:prstGeom>
              <a:blipFill>
                <a:blip r:embed="rId4"/>
                <a:stretch>
                  <a:fillRect b="-857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3077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unit fractions by integers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0930AD65-4F25-3F48-B743-9259D0E82A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889975" cy="4351338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en-GB" dirty="0"/>
                  <a:t>Talking Time:</a:t>
                </a:r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Ahmed uses a single bar model to calculate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x 6</a:t>
                </a:r>
                <a:r>
                  <a:rPr lang="en-GB" sz="2200" dirty="0"/>
                  <a:t>.</a:t>
                </a:r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0930AD65-4F25-3F48-B743-9259D0E82A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889975" cy="4351338"/>
              </a:xfrm>
              <a:blipFill>
                <a:blip r:embed="rId3"/>
                <a:stretch>
                  <a:fillRect l="-1049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378FDE8-FE23-5A46-9357-FBD8955BBE7C}"/>
              </a:ext>
            </a:extLst>
          </p:cNvPr>
          <p:cNvGraphicFramePr>
            <a:graphicFrameLocks noGrp="1"/>
          </p:cNvGraphicFramePr>
          <p:nvPr/>
        </p:nvGraphicFramePr>
        <p:xfrm>
          <a:off x="838199" y="3814947"/>
          <a:ext cx="3955870" cy="534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55870">
                  <a:extLst>
                    <a:ext uri="{9D8B030D-6E8A-4147-A177-3AD203B41FA5}">
                      <a16:colId xmlns:a16="http://schemas.microsoft.com/office/drawing/2014/main" val="2530403695"/>
                    </a:ext>
                  </a:extLst>
                </a:gridCol>
              </a:tblGrid>
              <a:tr h="5341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53602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0D0598CE-98D1-AB4C-A27C-2E91221798E6}"/>
                  </a:ext>
                </a:extLst>
              </p:cNvPr>
              <p:cNvSpPr/>
              <p:nvPr/>
            </p:nvSpPr>
            <p:spPr>
              <a:xfrm>
                <a:off x="5110393" y="3659551"/>
                <a:ext cx="3955869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 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=</a:t>
                </a: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0D0598CE-98D1-AB4C-A27C-2E91221798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393" y="3659551"/>
                <a:ext cx="3955869" cy="844918"/>
              </a:xfrm>
              <a:prstGeom prst="roundRect">
                <a:avLst/>
              </a:prstGeom>
              <a:blipFill>
                <a:blip r:embed="rId4"/>
                <a:stretch>
                  <a:fillRect b="-857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AAFFC76-C41C-4742-8320-4338380E783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5314132"/>
                  </p:ext>
                </p:extLst>
              </p:nvPr>
            </p:nvGraphicFramePr>
            <p:xfrm>
              <a:off x="838199" y="3814947"/>
              <a:ext cx="3955870" cy="5341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9541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2777236256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41838718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774675746"/>
                        </a:ext>
                      </a:extLst>
                    </a:gridCol>
                    <a:gridCol w="439542">
                      <a:extLst>
                        <a:ext uri="{9D8B030D-6E8A-4147-A177-3AD203B41FA5}">
                          <a16:colId xmlns:a16="http://schemas.microsoft.com/office/drawing/2014/main" val="926238420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3421412257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613004968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3178394154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1893149298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F237C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AAFFC76-C41C-4742-8320-4338380E783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5314132"/>
                  </p:ext>
                </p:extLst>
              </p:nvPr>
            </p:nvGraphicFramePr>
            <p:xfrm>
              <a:off x="838199" y="3814947"/>
              <a:ext cx="3955870" cy="5341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9541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2777236256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41838718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774675746"/>
                        </a:ext>
                      </a:extLst>
                    </a:gridCol>
                    <a:gridCol w="439542">
                      <a:extLst>
                        <a:ext uri="{9D8B030D-6E8A-4147-A177-3AD203B41FA5}">
                          <a16:colId xmlns:a16="http://schemas.microsoft.com/office/drawing/2014/main" val="926238420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3421412257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613004968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3178394154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1893149298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t="-2326" r="-79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AF730747-8B93-0442-B5B4-A136CAB4A21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8287119"/>
                  </p:ext>
                </p:extLst>
              </p:nvPr>
            </p:nvGraphicFramePr>
            <p:xfrm>
              <a:off x="838199" y="3814947"/>
              <a:ext cx="3955870" cy="5341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9541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2777236256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41838718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774675746"/>
                        </a:ext>
                      </a:extLst>
                    </a:gridCol>
                    <a:gridCol w="439542">
                      <a:extLst>
                        <a:ext uri="{9D8B030D-6E8A-4147-A177-3AD203B41FA5}">
                          <a16:colId xmlns:a16="http://schemas.microsoft.com/office/drawing/2014/main" val="926238420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3421412257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613004968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3178394154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1893149298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F237C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F237C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AF730747-8B93-0442-B5B4-A136CAB4A21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8287119"/>
                  </p:ext>
                </p:extLst>
              </p:nvPr>
            </p:nvGraphicFramePr>
            <p:xfrm>
              <a:off x="838199" y="3814947"/>
              <a:ext cx="3955870" cy="5341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9541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2777236256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41838718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774675746"/>
                        </a:ext>
                      </a:extLst>
                    </a:gridCol>
                    <a:gridCol w="439542">
                      <a:extLst>
                        <a:ext uri="{9D8B030D-6E8A-4147-A177-3AD203B41FA5}">
                          <a16:colId xmlns:a16="http://schemas.microsoft.com/office/drawing/2014/main" val="926238420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3421412257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613004968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3178394154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1893149298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t="-2326" r="-79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0000" t="-2326" r="-69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F4631203-83FB-AC46-B129-AD73DD98F8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7578169"/>
                  </p:ext>
                </p:extLst>
              </p:nvPr>
            </p:nvGraphicFramePr>
            <p:xfrm>
              <a:off x="838199" y="3814947"/>
              <a:ext cx="3955870" cy="5341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9541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2777236256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41838718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774675746"/>
                        </a:ext>
                      </a:extLst>
                    </a:gridCol>
                    <a:gridCol w="439542">
                      <a:extLst>
                        <a:ext uri="{9D8B030D-6E8A-4147-A177-3AD203B41FA5}">
                          <a16:colId xmlns:a16="http://schemas.microsoft.com/office/drawing/2014/main" val="926238420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3421412257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613004968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3178394154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1893149298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F237C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F237C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F237C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F4631203-83FB-AC46-B129-AD73DD98F8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7578169"/>
                  </p:ext>
                </p:extLst>
              </p:nvPr>
            </p:nvGraphicFramePr>
            <p:xfrm>
              <a:off x="838199" y="3814947"/>
              <a:ext cx="3955870" cy="5341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9541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2777236256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41838718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774675746"/>
                        </a:ext>
                      </a:extLst>
                    </a:gridCol>
                    <a:gridCol w="439542">
                      <a:extLst>
                        <a:ext uri="{9D8B030D-6E8A-4147-A177-3AD203B41FA5}">
                          <a16:colId xmlns:a16="http://schemas.microsoft.com/office/drawing/2014/main" val="926238420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3421412257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613004968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3178394154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1893149298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t="-2326" r="-79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0000" t="-2326" r="-69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5882" t="-2326" r="-6147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6CB26229-7263-D747-A10F-0E79611311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2352939"/>
                  </p:ext>
                </p:extLst>
              </p:nvPr>
            </p:nvGraphicFramePr>
            <p:xfrm>
              <a:off x="838199" y="3814947"/>
              <a:ext cx="3955870" cy="5341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9541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2777236256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41838718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774675746"/>
                        </a:ext>
                      </a:extLst>
                    </a:gridCol>
                    <a:gridCol w="439542">
                      <a:extLst>
                        <a:ext uri="{9D8B030D-6E8A-4147-A177-3AD203B41FA5}">
                          <a16:colId xmlns:a16="http://schemas.microsoft.com/office/drawing/2014/main" val="926238420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3421412257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613004968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3178394154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1893149298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F237C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F237C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F237C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F237C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6CB26229-7263-D747-A10F-0E79611311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2352939"/>
                  </p:ext>
                </p:extLst>
              </p:nvPr>
            </p:nvGraphicFramePr>
            <p:xfrm>
              <a:off x="838199" y="3814947"/>
              <a:ext cx="3955870" cy="5341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9541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2777236256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41838718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774675746"/>
                        </a:ext>
                      </a:extLst>
                    </a:gridCol>
                    <a:gridCol w="439542">
                      <a:extLst>
                        <a:ext uri="{9D8B030D-6E8A-4147-A177-3AD203B41FA5}">
                          <a16:colId xmlns:a16="http://schemas.microsoft.com/office/drawing/2014/main" val="926238420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3421412257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613004968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3178394154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1893149298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t="-2326" r="-79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00000" t="-2326" r="-69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05882" t="-2326" r="-6147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97143" t="-2326" r="-49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6B268F61-DF61-534B-93A6-8BCFB1A73ED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605838"/>
                  </p:ext>
                </p:extLst>
              </p:nvPr>
            </p:nvGraphicFramePr>
            <p:xfrm>
              <a:off x="838199" y="3814947"/>
              <a:ext cx="3955870" cy="5341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9541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2777236256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41838718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774675746"/>
                        </a:ext>
                      </a:extLst>
                    </a:gridCol>
                    <a:gridCol w="439542">
                      <a:extLst>
                        <a:ext uri="{9D8B030D-6E8A-4147-A177-3AD203B41FA5}">
                          <a16:colId xmlns:a16="http://schemas.microsoft.com/office/drawing/2014/main" val="926238420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3421412257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613004968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3178394154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1893149298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F237C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F237C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F237C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F237C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F237C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6B268F61-DF61-534B-93A6-8BCFB1A73ED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605838"/>
                  </p:ext>
                </p:extLst>
              </p:nvPr>
            </p:nvGraphicFramePr>
            <p:xfrm>
              <a:off x="838199" y="3814947"/>
              <a:ext cx="3955870" cy="5341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9541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2777236256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41838718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774675746"/>
                        </a:ext>
                      </a:extLst>
                    </a:gridCol>
                    <a:gridCol w="439542">
                      <a:extLst>
                        <a:ext uri="{9D8B030D-6E8A-4147-A177-3AD203B41FA5}">
                          <a16:colId xmlns:a16="http://schemas.microsoft.com/office/drawing/2014/main" val="926238420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3421412257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613004968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3178394154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1893149298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t="-2326" r="-79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00000" t="-2326" r="-69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205882" t="-2326" r="-6147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297143" t="-2326" r="-49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397143" t="-2326" r="-39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FFD2A44C-A513-1940-A9D0-2E3614BD27B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3893611"/>
                  </p:ext>
                </p:extLst>
              </p:nvPr>
            </p:nvGraphicFramePr>
            <p:xfrm>
              <a:off x="838199" y="3814947"/>
              <a:ext cx="3955870" cy="5341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9541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2777236256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41838718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774675746"/>
                        </a:ext>
                      </a:extLst>
                    </a:gridCol>
                    <a:gridCol w="439542">
                      <a:extLst>
                        <a:ext uri="{9D8B030D-6E8A-4147-A177-3AD203B41FA5}">
                          <a16:colId xmlns:a16="http://schemas.microsoft.com/office/drawing/2014/main" val="926238420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3421412257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613004968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3178394154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1893149298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F237C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F237C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F237C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F237C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F237C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F237C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FFD2A44C-A513-1940-A9D0-2E3614BD27B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3893611"/>
                  </p:ext>
                </p:extLst>
              </p:nvPr>
            </p:nvGraphicFramePr>
            <p:xfrm>
              <a:off x="838199" y="3814947"/>
              <a:ext cx="3955870" cy="5341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9541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2777236256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41838718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774675746"/>
                        </a:ext>
                      </a:extLst>
                    </a:gridCol>
                    <a:gridCol w="439542">
                      <a:extLst>
                        <a:ext uri="{9D8B030D-6E8A-4147-A177-3AD203B41FA5}">
                          <a16:colId xmlns:a16="http://schemas.microsoft.com/office/drawing/2014/main" val="926238420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3421412257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613004968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3178394154"/>
                        </a:ext>
                      </a:extLst>
                    </a:gridCol>
                    <a:gridCol w="439541">
                      <a:extLst>
                        <a:ext uri="{9D8B030D-6E8A-4147-A177-3AD203B41FA5}">
                          <a16:colId xmlns:a16="http://schemas.microsoft.com/office/drawing/2014/main" val="1893149298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t="-2326" r="-79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000" t="-2326" r="-69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205882" t="-2326" r="-6147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297143" t="-2326" r="-49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397143" t="-2326" r="-39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497143" t="-2326" r="-29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5" name="Left Brace 14">
            <a:extLst>
              <a:ext uri="{FF2B5EF4-FFF2-40B4-BE49-F238E27FC236}">
                <a16:creationId xmlns:a16="http://schemas.microsoft.com/office/drawing/2014/main" id="{719AF10C-2034-7C44-9A87-EBD5B32E5AB5}"/>
              </a:ext>
            </a:extLst>
          </p:cNvPr>
          <p:cNvSpPr/>
          <p:nvPr/>
        </p:nvSpPr>
        <p:spPr>
          <a:xfrm rot="16200000">
            <a:off x="2035421" y="3159546"/>
            <a:ext cx="254476" cy="2648927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1D6AD216-2B4B-894D-89FF-4E53A6F97CEC}"/>
                  </a:ext>
                </a:extLst>
              </p:cNvPr>
              <p:cNvSpPr/>
              <p:nvPr/>
            </p:nvSpPr>
            <p:spPr>
              <a:xfrm>
                <a:off x="1924991" y="4611248"/>
                <a:ext cx="690655" cy="844918"/>
              </a:xfrm>
              <a:prstGeom prst="round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GB" sz="3200" b="0" i="1" smtClean="0">
                        <a:solidFill>
                          <a:srgbClr val="FF386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1D6AD216-2B4B-894D-89FF-4E53A6F97C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991" y="4611248"/>
                <a:ext cx="690655" cy="844918"/>
              </a:xfrm>
              <a:prstGeom prst="roundRect">
                <a:avLst/>
              </a:prstGeom>
              <a:blipFill>
                <a:blip r:embed="rId11"/>
                <a:stretch>
                  <a:fillRect b="-1471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9D349F41-F119-4E40-AB63-B1D20D6B8B3F}"/>
                  </a:ext>
                </a:extLst>
              </p:cNvPr>
              <p:cNvSpPr/>
              <p:nvPr/>
            </p:nvSpPr>
            <p:spPr>
              <a:xfrm>
                <a:off x="6591246" y="3659551"/>
                <a:ext cx="1168071" cy="844918"/>
              </a:xfrm>
              <a:prstGeom prst="round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GB" sz="3200" b="0" i="1" smtClean="0">
                        <a:solidFill>
                          <a:srgbClr val="FF386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=</a:t>
                </a: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9D349F41-F119-4E40-AB63-B1D20D6B8B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246" y="3659551"/>
                <a:ext cx="1168071" cy="844918"/>
              </a:xfrm>
              <a:prstGeom prst="roundRect">
                <a:avLst/>
              </a:prstGeom>
              <a:blipFill>
                <a:blip r:embed="rId12"/>
                <a:stretch>
                  <a:fillRect b="-10448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D9A96ACF-9FC3-FC4E-904C-752CB7205DE3}"/>
                  </a:ext>
                </a:extLst>
              </p:cNvPr>
              <p:cNvSpPr/>
              <p:nvPr/>
            </p:nvSpPr>
            <p:spPr>
              <a:xfrm>
                <a:off x="7402323" y="3659551"/>
                <a:ext cx="1168071" cy="844918"/>
              </a:xfrm>
              <a:prstGeom prst="round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D9A96ACF-9FC3-FC4E-904C-752CB7205D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2323" y="3659551"/>
                <a:ext cx="1168071" cy="844918"/>
              </a:xfrm>
              <a:prstGeom prst="roundRect">
                <a:avLst/>
              </a:prstGeom>
              <a:blipFill>
                <a:blip r:embed="rId13"/>
                <a:stretch>
                  <a:fillRect b="-1493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886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unit fractions by integers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0930AD65-4F25-3F48-B743-9259D0E82A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889975" cy="4351338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en-GB" dirty="0"/>
                  <a:t>Talking Time:</a:t>
                </a:r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Ahmed uses a single bar model to calculate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x 4</a:t>
                </a:r>
                <a:r>
                  <a:rPr lang="en-GB" sz="2200" dirty="0"/>
                  <a:t>.</a:t>
                </a:r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0930AD65-4F25-3F48-B743-9259D0E82A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889975" cy="4351338"/>
              </a:xfrm>
              <a:blipFill>
                <a:blip r:embed="rId3"/>
                <a:stretch>
                  <a:fillRect l="-1049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378FDE8-FE23-5A46-9357-FBD8955BBE7C}"/>
              </a:ext>
            </a:extLst>
          </p:cNvPr>
          <p:cNvGraphicFramePr>
            <a:graphicFrameLocks noGrp="1"/>
          </p:cNvGraphicFramePr>
          <p:nvPr/>
        </p:nvGraphicFramePr>
        <p:xfrm>
          <a:off x="838199" y="3814947"/>
          <a:ext cx="3955870" cy="534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55870">
                  <a:extLst>
                    <a:ext uri="{9D8B030D-6E8A-4147-A177-3AD203B41FA5}">
                      <a16:colId xmlns:a16="http://schemas.microsoft.com/office/drawing/2014/main" val="2530403695"/>
                    </a:ext>
                  </a:extLst>
                </a:gridCol>
              </a:tblGrid>
              <a:tr h="5341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53602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0D0598CE-98D1-AB4C-A27C-2E91221798E6}"/>
                  </a:ext>
                </a:extLst>
              </p:cNvPr>
              <p:cNvSpPr/>
              <p:nvPr/>
            </p:nvSpPr>
            <p:spPr>
              <a:xfrm>
                <a:off x="5110393" y="3659551"/>
                <a:ext cx="3955869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 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=</a:t>
                </a: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0D0598CE-98D1-AB4C-A27C-2E91221798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393" y="3659551"/>
                <a:ext cx="3955869" cy="844918"/>
              </a:xfrm>
              <a:prstGeom prst="roundRect">
                <a:avLst/>
              </a:prstGeom>
              <a:blipFill>
                <a:blip r:embed="rId4"/>
                <a:stretch>
                  <a:fillRect b="-857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4778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unit fractions by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pictorial and abstract strategies to multiply a unit fraction by an integer, simplifying fractions when required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pictorial and abstract strategies to multiply a unit fraction by an integer, simplifying fractions when required</a:t>
            </a:r>
          </a:p>
        </p:txBody>
      </p:sp>
    </p:spTree>
    <p:extLst>
      <p:ext uri="{BB962C8B-B14F-4D97-AF65-F5344CB8AC3E}">
        <p14:creationId xmlns:p14="http://schemas.microsoft.com/office/powerpoint/2010/main" val="314703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unit fractions by integers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0930AD65-4F25-3F48-B743-9259D0E82A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889975" cy="4351338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en-GB" dirty="0"/>
                  <a:t>Talking Time:</a:t>
                </a:r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Ahmed uses a single bar model to calculate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x 4</a:t>
                </a:r>
                <a:r>
                  <a:rPr lang="en-GB" sz="2200" dirty="0"/>
                  <a:t>.</a:t>
                </a:r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0930AD65-4F25-3F48-B743-9259D0E82A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889975" cy="4351338"/>
              </a:xfrm>
              <a:blipFill>
                <a:blip r:embed="rId3"/>
                <a:stretch>
                  <a:fillRect l="-1049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378FDE8-FE23-5A46-9357-FBD8955BBE7C}"/>
              </a:ext>
            </a:extLst>
          </p:cNvPr>
          <p:cNvGraphicFramePr>
            <a:graphicFrameLocks noGrp="1"/>
          </p:cNvGraphicFramePr>
          <p:nvPr/>
        </p:nvGraphicFramePr>
        <p:xfrm>
          <a:off x="838199" y="3814947"/>
          <a:ext cx="3955870" cy="534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55870">
                  <a:extLst>
                    <a:ext uri="{9D8B030D-6E8A-4147-A177-3AD203B41FA5}">
                      <a16:colId xmlns:a16="http://schemas.microsoft.com/office/drawing/2014/main" val="2530403695"/>
                    </a:ext>
                  </a:extLst>
                </a:gridCol>
              </a:tblGrid>
              <a:tr h="5341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53602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0D0598CE-98D1-AB4C-A27C-2E91221798E6}"/>
                  </a:ext>
                </a:extLst>
              </p:cNvPr>
              <p:cNvSpPr/>
              <p:nvPr/>
            </p:nvSpPr>
            <p:spPr>
              <a:xfrm>
                <a:off x="5110393" y="3659551"/>
                <a:ext cx="3955869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 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=  </a:t>
                </a: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0D0598CE-98D1-AB4C-A27C-2E91221798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393" y="3659551"/>
                <a:ext cx="3955869" cy="844918"/>
              </a:xfrm>
              <a:prstGeom prst="roundRect">
                <a:avLst/>
              </a:prstGeom>
              <a:blipFill>
                <a:blip r:embed="rId4"/>
                <a:stretch>
                  <a:fillRect b="-985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4D3FC8E6-BE6D-794F-B55E-BAD78AC507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19915406"/>
                  </p:ext>
                </p:extLst>
              </p:nvPr>
            </p:nvGraphicFramePr>
            <p:xfrm>
              <a:off x="838199" y="3814947"/>
              <a:ext cx="3955870" cy="5341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5587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395587">
                      <a:extLst>
                        <a:ext uri="{9D8B030D-6E8A-4147-A177-3AD203B41FA5}">
                          <a16:colId xmlns:a16="http://schemas.microsoft.com/office/drawing/2014/main" val="4075034238"/>
                        </a:ext>
                      </a:extLst>
                    </a:gridCol>
                    <a:gridCol w="395587">
                      <a:extLst>
                        <a:ext uri="{9D8B030D-6E8A-4147-A177-3AD203B41FA5}">
                          <a16:colId xmlns:a16="http://schemas.microsoft.com/office/drawing/2014/main" val="319086891"/>
                        </a:ext>
                      </a:extLst>
                    </a:gridCol>
                    <a:gridCol w="395587">
                      <a:extLst>
                        <a:ext uri="{9D8B030D-6E8A-4147-A177-3AD203B41FA5}">
                          <a16:colId xmlns:a16="http://schemas.microsoft.com/office/drawing/2014/main" val="56193505"/>
                        </a:ext>
                      </a:extLst>
                    </a:gridCol>
                    <a:gridCol w="395587">
                      <a:extLst>
                        <a:ext uri="{9D8B030D-6E8A-4147-A177-3AD203B41FA5}">
                          <a16:colId xmlns:a16="http://schemas.microsoft.com/office/drawing/2014/main" val="4184453987"/>
                        </a:ext>
                      </a:extLst>
                    </a:gridCol>
                    <a:gridCol w="395587">
                      <a:extLst>
                        <a:ext uri="{9D8B030D-6E8A-4147-A177-3AD203B41FA5}">
                          <a16:colId xmlns:a16="http://schemas.microsoft.com/office/drawing/2014/main" val="4151419615"/>
                        </a:ext>
                      </a:extLst>
                    </a:gridCol>
                    <a:gridCol w="395587">
                      <a:extLst>
                        <a:ext uri="{9D8B030D-6E8A-4147-A177-3AD203B41FA5}">
                          <a16:colId xmlns:a16="http://schemas.microsoft.com/office/drawing/2014/main" val="2497116691"/>
                        </a:ext>
                      </a:extLst>
                    </a:gridCol>
                    <a:gridCol w="395587">
                      <a:extLst>
                        <a:ext uri="{9D8B030D-6E8A-4147-A177-3AD203B41FA5}">
                          <a16:colId xmlns:a16="http://schemas.microsoft.com/office/drawing/2014/main" val="3102150844"/>
                        </a:ext>
                      </a:extLst>
                    </a:gridCol>
                    <a:gridCol w="395587">
                      <a:extLst>
                        <a:ext uri="{9D8B030D-6E8A-4147-A177-3AD203B41FA5}">
                          <a16:colId xmlns:a16="http://schemas.microsoft.com/office/drawing/2014/main" val="4135271088"/>
                        </a:ext>
                      </a:extLst>
                    </a:gridCol>
                    <a:gridCol w="395587">
                      <a:extLst>
                        <a:ext uri="{9D8B030D-6E8A-4147-A177-3AD203B41FA5}">
                          <a16:colId xmlns:a16="http://schemas.microsoft.com/office/drawing/2014/main" val="3720060707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F237C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4D3FC8E6-BE6D-794F-B55E-BAD78AC507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19915406"/>
                  </p:ext>
                </p:extLst>
              </p:nvPr>
            </p:nvGraphicFramePr>
            <p:xfrm>
              <a:off x="838199" y="3814947"/>
              <a:ext cx="3955870" cy="5341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5587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395587">
                      <a:extLst>
                        <a:ext uri="{9D8B030D-6E8A-4147-A177-3AD203B41FA5}">
                          <a16:colId xmlns:a16="http://schemas.microsoft.com/office/drawing/2014/main" val="4075034238"/>
                        </a:ext>
                      </a:extLst>
                    </a:gridCol>
                    <a:gridCol w="395587">
                      <a:extLst>
                        <a:ext uri="{9D8B030D-6E8A-4147-A177-3AD203B41FA5}">
                          <a16:colId xmlns:a16="http://schemas.microsoft.com/office/drawing/2014/main" val="319086891"/>
                        </a:ext>
                      </a:extLst>
                    </a:gridCol>
                    <a:gridCol w="395587">
                      <a:extLst>
                        <a:ext uri="{9D8B030D-6E8A-4147-A177-3AD203B41FA5}">
                          <a16:colId xmlns:a16="http://schemas.microsoft.com/office/drawing/2014/main" val="56193505"/>
                        </a:ext>
                      </a:extLst>
                    </a:gridCol>
                    <a:gridCol w="395587">
                      <a:extLst>
                        <a:ext uri="{9D8B030D-6E8A-4147-A177-3AD203B41FA5}">
                          <a16:colId xmlns:a16="http://schemas.microsoft.com/office/drawing/2014/main" val="4184453987"/>
                        </a:ext>
                      </a:extLst>
                    </a:gridCol>
                    <a:gridCol w="395587">
                      <a:extLst>
                        <a:ext uri="{9D8B030D-6E8A-4147-A177-3AD203B41FA5}">
                          <a16:colId xmlns:a16="http://schemas.microsoft.com/office/drawing/2014/main" val="4151419615"/>
                        </a:ext>
                      </a:extLst>
                    </a:gridCol>
                    <a:gridCol w="395587">
                      <a:extLst>
                        <a:ext uri="{9D8B030D-6E8A-4147-A177-3AD203B41FA5}">
                          <a16:colId xmlns:a16="http://schemas.microsoft.com/office/drawing/2014/main" val="2497116691"/>
                        </a:ext>
                      </a:extLst>
                    </a:gridCol>
                    <a:gridCol w="395587">
                      <a:extLst>
                        <a:ext uri="{9D8B030D-6E8A-4147-A177-3AD203B41FA5}">
                          <a16:colId xmlns:a16="http://schemas.microsoft.com/office/drawing/2014/main" val="3102150844"/>
                        </a:ext>
                      </a:extLst>
                    </a:gridCol>
                    <a:gridCol w="395587">
                      <a:extLst>
                        <a:ext uri="{9D8B030D-6E8A-4147-A177-3AD203B41FA5}">
                          <a16:colId xmlns:a16="http://schemas.microsoft.com/office/drawing/2014/main" val="4135271088"/>
                        </a:ext>
                      </a:extLst>
                    </a:gridCol>
                    <a:gridCol w="395587">
                      <a:extLst>
                        <a:ext uri="{9D8B030D-6E8A-4147-A177-3AD203B41FA5}">
                          <a16:colId xmlns:a16="http://schemas.microsoft.com/office/drawing/2014/main" val="3720060707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t="-2326" r="-9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4F7109AB-04B3-564D-8F34-65E99333FB8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5161342"/>
                  </p:ext>
                </p:extLst>
              </p:nvPr>
            </p:nvGraphicFramePr>
            <p:xfrm>
              <a:off x="838199" y="3814947"/>
              <a:ext cx="3955870" cy="5341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5587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395587">
                      <a:extLst>
                        <a:ext uri="{9D8B030D-6E8A-4147-A177-3AD203B41FA5}">
                          <a16:colId xmlns:a16="http://schemas.microsoft.com/office/drawing/2014/main" val="4075034238"/>
                        </a:ext>
                      </a:extLst>
                    </a:gridCol>
                    <a:gridCol w="395587">
                      <a:extLst>
                        <a:ext uri="{9D8B030D-6E8A-4147-A177-3AD203B41FA5}">
                          <a16:colId xmlns:a16="http://schemas.microsoft.com/office/drawing/2014/main" val="319086891"/>
                        </a:ext>
                      </a:extLst>
                    </a:gridCol>
                    <a:gridCol w="395587">
                      <a:extLst>
                        <a:ext uri="{9D8B030D-6E8A-4147-A177-3AD203B41FA5}">
                          <a16:colId xmlns:a16="http://schemas.microsoft.com/office/drawing/2014/main" val="56193505"/>
                        </a:ext>
                      </a:extLst>
                    </a:gridCol>
                    <a:gridCol w="395587">
                      <a:extLst>
                        <a:ext uri="{9D8B030D-6E8A-4147-A177-3AD203B41FA5}">
                          <a16:colId xmlns:a16="http://schemas.microsoft.com/office/drawing/2014/main" val="4184453987"/>
                        </a:ext>
                      </a:extLst>
                    </a:gridCol>
                    <a:gridCol w="395587">
                      <a:extLst>
                        <a:ext uri="{9D8B030D-6E8A-4147-A177-3AD203B41FA5}">
                          <a16:colId xmlns:a16="http://schemas.microsoft.com/office/drawing/2014/main" val="4151419615"/>
                        </a:ext>
                      </a:extLst>
                    </a:gridCol>
                    <a:gridCol w="395587">
                      <a:extLst>
                        <a:ext uri="{9D8B030D-6E8A-4147-A177-3AD203B41FA5}">
                          <a16:colId xmlns:a16="http://schemas.microsoft.com/office/drawing/2014/main" val="2497116691"/>
                        </a:ext>
                      </a:extLst>
                    </a:gridCol>
                    <a:gridCol w="395587">
                      <a:extLst>
                        <a:ext uri="{9D8B030D-6E8A-4147-A177-3AD203B41FA5}">
                          <a16:colId xmlns:a16="http://schemas.microsoft.com/office/drawing/2014/main" val="3102150844"/>
                        </a:ext>
                      </a:extLst>
                    </a:gridCol>
                    <a:gridCol w="395587">
                      <a:extLst>
                        <a:ext uri="{9D8B030D-6E8A-4147-A177-3AD203B41FA5}">
                          <a16:colId xmlns:a16="http://schemas.microsoft.com/office/drawing/2014/main" val="4135271088"/>
                        </a:ext>
                      </a:extLst>
                    </a:gridCol>
                    <a:gridCol w="395587">
                      <a:extLst>
                        <a:ext uri="{9D8B030D-6E8A-4147-A177-3AD203B41FA5}">
                          <a16:colId xmlns:a16="http://schemas.microsoft.com/office/drawing/2014/main" val="3720060707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F237C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rgbClr val="F237C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4F7109AB-04B3-564D-8F34-65E99333FB8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5161342"/>
                  </p:ext>
                </p:extLst>
              </p:nvPr>
            </p:nvGraphicFramePr>
            <p:xfrm>
              <a:off x="838199" y="3814947"/>
              <a:ext cx="3955870" cy="5341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5587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395587">
                      <a:extLst>
                        <a:ext uri="{9D8B030D-6E8A-4147-A177-3AD203B41FA5}">
                          <a16:colId xmlns:a16="http://schemas.microsoft.com/office/drawing/2014/main" val="4075034238"/>
                        </a:ext>
                      </a:extLst>
                    </a:gridCol>
                    <a:gridCol w="395587">
                      <a:extLst>
                        <a:ext uri="{9D8B030D-6E8A-4147-A177-3AD203B41FA5}">
                          <a16:colId xmlns:a16="http://schemas.microsoft.com/office/drawing/2014/main" val="319086891"/>
                        </a:ext>
                      </a:extLst>
                    </a:gridCol>
                    <a:gridCol w="395587">
                      <a:extLst>
                        <a:ext uri="{9D8B030D-6E8A-4147-A177-3AD203B41FA5}">
                          <a16:colId xmlns:a16="http://schemas.microsoft.com/office/drawing/2014/main" val="56193505"/>
                        </a:ext>
                      </a:extLst>
                    </a:gridCol>
                    <a:gridCol w="395587">
                      <a:extLst>
                        <a:ext uri="{9D8B030D-6E8A-4147-A177-3AD203B41FA5}">
                          <a16:colId xmlns:a16="http://schemas.microsoft.com/office/drawing/2014/main" val="4184453987"/>
                        </a:ext>
                      </a:extLst>
                    </a:gridCol>
                    <a:gridCol w="395587">
                      <a:extLst>
                        <a:ext uri="{9D8B030D-6E8A-4147-A177-3AD203B41FA5}">
                          <a16:colId xmlns:a16="http://schemas.microsoft.com/office/drawing/2014/main" val="4151419615"/>
                        </a:ext>
                      </a:extLst>
                    </a:gridCol>
                    <a:gridCol w="395587">
                      <a:extLst>
                        <a:ext uri="{9D8B030D-6E8A-4147-A177-3AD203B41FA5}">
                          <a16:colId xmlns:a16="http://schemas.microsoft.com/office/drawing/2014/main" val="2497116691"/>
                        </a:ext>
                      </a:extLst>
                    </a:gridCol>
                    <a:gridCol w="395587">
                      <a:extLst>
                        <a:ext uri="{9D8B030D-6E8A-4147-A177-3AD203B41FA5}">
                          <a16:colId xmlns:a16="http://schemas.microsoft.com/office/drawing/2014/main" val="3102150844"/>
                        </a:ext>
                      </a:extLst>
                    </a:gridCol>
                    <a:gridCol w="395587">
                      <a:extLst>
                        <a:ext uri="{9D8B030D-6E8A-4147-A177-3AD203B41FA5}">
                          <a16:colId xmlns:a16="http://schemas.microsoft.com/office/drawing/2014/main" val="4135271088"/>
                        </a:ext>
                      </a:extLst>
                    </a:gridCol>
                    <a:gridCol w="395587">
                      <a:extLst>
                        <a:ext uri="{9D8B030D-6E8A-4147-A177-3AD203B41FA5}">
                          <a16:colId xmlns:a16="http://schemas.microsoft.com/office/drawing/2014/main" val="3720060707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t="-2326" r="-9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96875" t="-2326" r="-78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69F5CF36-C423-364B-90B5-F351B2A26E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8187552"/>
                  </p:ext>
                </p:extLst>
              </p:nvPr>
            </p:nvGraphicFramePr>
            <p:xfrm>
              <a:off x="838199" y="3814947"/>
              <a:ext cx="3955870" cy="5341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5587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395587">
                      <a:extLst>
                        <a:ext uri="{9D8B030D-6E8A-4147-A177-3AD203B41FA5}">
                          <a16:colId xmlns:a16="http://schemas.microsoft.com/office/drawing/2014/main" val="4075034238"/>
                        </a:ext>
                      </a:extLst>
                    </a:gridCol>
                    <a:gridCol w="395587">
                      <a:extLst>
                        <a:ext uri="{9D8B030D-6E8A-4147-A177-3AD203B41FA5}">
                          <a16:colId xmlns:a16="http://schemas.microsoft.com/office/drawing/2014/main" val="319086891"/>
                        </a:ext>
                      </a:extLst>
                    </a:gridCol>
                    <a:gridCol w="395587">
                      <a:extLst>
                        <a:ext uri="{9D8B030D-6E8A-4147-A177-3AD203B41FA5}">
                          <a16:colId xmlns:a16="http://schemas.microsoft.com/office/drawing/2014/main" val="56193505"/>
                        </a:ext>
                      </a:extLst>
                    </a:gridCol>
                    <a:gridCol w="395587">
                      <a:extLst>
                        <a:ext uri="{9D8B030D-6E8A-4147-A177-3AD203B41FA5}">
                          <a16:colId xmlns:a16="http://schemas.microsoft.com/office/drawing/2014/main" val="4184453987"/>
                        </a:ext>
                      </a:extLst>
                    </a:gridCol>
                    <a:gridCol w="395587">
                      <a:extLst>
                        <a:ext uri="{9D8B030D-6E8A-4147-A177-3AD203B41FA5}">
                          <a16:colId xmlns:a16="http://schemas.microsoft.com/office/drawing/2014/main" val="4151419615"/>
                        </a:ext>
                      </a:extLst>
                    </a:gridCol>
                    <a:gridCol w="395587">
                      <a:extLst>
                        <a:ext uri="{9D8B030D-6E8A-4147-A177-3AD203B41FA5}">
                          <a16:colId xmlns:a16="http://schemas.microsoft.com/office/drawing/2014/main" val="2497116691"/>
                        </a:ext>
                      </a:extLst>
                    </a:gridCol>
                    <a:gridCol w="395587">
                      <a:extLst>
                        <a:ext uri="{9D8B030D-6E8A-4147-A177-3AD203B41FA5}">
                          <a16:colId xmlns:a16="http://schemas.microsoft.com/office/drawing/2014/main" val="3102150844"/>
                        </a:ext>
                      </a:extLst>
                    </a:gridCol>
                    <a:gridCol w="395587">
                      <a:extLst>
                        <a:ext uri="{9D8B030D-6E8A-4147-A177-3AD203B41FA5}">
                          <a16:colId xmlns:a16="http://schemas.microsoft.com/office/drawing/2014/main" val="4135271088"/>
                        </a:ext>
                      </a:extLst>
                    </a:gridCol>
                    <a:gridCol w="395587">
                      <a:extLst>
                        <a:ext uri="{9D8B030D-6E8A-4147-A177-3AD203B41FA5}">
                          <a16:colId xmlns:a16="http://schemas.microsoft.com/office/drawing/2014/main" val="3720060707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F237C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F237C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rgbClr val="F237C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69F5CF36-C423-364B-90B5-F351B2A26E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8187552"/>
                  </p:ext>
                </p:extLst>
              </p:nvPr>
            </p:nvGraphicFramePr>
            <p:xfrm>
              <a:off x="838199" y="3814947"/>
              <a:ext cx="3955870" cy="5341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5587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395587">
                      <a:extLst>
                        <a:ext uri="{9D8B030D-6E8A-4147-A177-3AD203B41FA5}">
                          <a16:colId xmlns:a16="http://schemas.microsoft.com/office/drawing/2014/main" val="4075034238"/>
                        </a:ext>
                      </a:extLst>
                    </a:gridCol>
                    <a:gridCol w="395587">
                      <a:extLst>
                        <a:ext uri="{9D8B030D-6E8A-4147-A177-3AD203B41FA5}">
                          <a16:colId xmlns:a16="http://schemas.microsoft.com/office/drawing/2014/main" val="319086891"/>
                        </a:ext>
                      </a:extLst>
                    </a:gridCol>
                    <a:gridCol w="395587">
                      <a:extLst>
                        <a:ext uri="{9D8B030D-6E8A-4147-A177-3AD203B41FA5}">
                          <a16:colId xmlns:a16="http://schemas.microsoft.com/office/drawing/2014/main" val="56193505"/>
                        </a:ext>
                      </a:extLst>
                    </a:gridCol>
                    <a:gridCol w="395587">
                      <a:extLst>
                        <a:ext uri="{9D8B030D-6E8A-4147-A177-3AD203B41FA5}">
                          <a16:colId xmlns:a16="http://schemas.microsoft.com/office/drawing/2014/main" val="4184453987"/>
                        </a:ext>
                      </a:extLst>
                    </a:gridCol>
                    <a:gridCol w="395587">
                      <a:extLst>
                        <a:ext uri="{9D8B030D-6E8A-4147-A177-3AD203B41FA5}">
                          <a16:colId xmlns:a16="http://schemas.microsoft.com/office/drawing/2014/main" val="4151419615"/>
                        </a:ext>
                      </a:extLst>
                    </a:gridCol>
                    <a:gridCol w="395587">
                      <a:extLst>
                        <a:ext uri="{9D8B030D-6E8A-4147-A177-3AD203B41FA5}">
                          <a16:colId xmlns:a16="http://schemas.microsoft.com/office/drawing/2014/main" val="2497116691"/>
                        </a:ext>
                      </a:extLst>
                    </a:gridCol>
                    <a:gridCol w="395587">
                      <a:extLst>
                        <a:ext uri="{9D8B030D-6E8A-4147-A177-3AD203B41FA5}">
                          <a16:colId xmlns:a16="http://schemas.microsoft.com/office/drawing/2014/main" val="3102150844"/>
                        </a:ext>
                      </a:extLst>
                    </a:gridCol>
                    <a:gridCol w="395587">
                      <a:extLst>
                        <a:ext uri="{9D8B030D-6E8A-4147-A177-3AD203B41FA5}">
                          <a16:colId xmlns:a16="http://schemas.microsoft.com/office/drawing/2014/main" val="4135271088"/>
                        </a:ext>
                      </a:extLst>
                    </a:gridCol>
                    <a:gridCol w="395587">
                      <a:extLst>
                        <a:ext uri="{9D8B030D-6E8A-4147-A177-3AD203B41FA5}">
                          <a16:colId xmlns:a16="http://schemas.microsoft.com/office/drawing/2014/main" val="3720060707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t="-2326" r="-9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96875" t="-2326" r="-78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3226" t="-2326" r="-7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2E77FD9C-1BD9-2C48-B074-F7291C2CD89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3252730"/>
                  </p:ext>
                </p:extLst>
              </p:nvPr>
            </p:nvGraphicFramePr>
            <p:xfrm>
              <a:off x="838199" y="3814947"/>
              <a:ext cx="3955870" cy="5341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5587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395587">
                      <a:extLst>
                        <a:ext uri="{9D8B030D-6E8A-4147-A177-3AD203B41FA5}">
                          <a16:colId xmlns:a16="http://schemas.microsoft.com/office/drawing/2014/main" val="4075034238"/>
                        </a:ext>
                      </a:extLst>
                    </a:gridCol>
                    <a:gridCol w="395587">
                      <a:extLst>
                        <a:ext uri="{9D8B030D-6E8A-4147-A177-3AD203B41FA5}">
                          <a16:colId xmlns:a16="http://schemas.microsoft.com/office/drawing/2014/main" val="319086891"/>
                        </a:ext>
                      </a:extLst>
                    </a:gridCol>
                    <a:gridCol w="395587">
                      <a:extLst>
                        <a:ext uri="{9D8B030D-6E8A-4147-A177-3AD203B41FA5}">
                          <a16:colId xmlns:a16="http://schemas.microsoft.com/office/drawing/2014/main" val="56193505"/>
                        </a:ext>
                      </a:extLst>
                    </a:gridCol>
                    <a:gridCol w="395587">
                      <a:extLst>
                        <a:ext uri="{9D8B030D-6E8A-4147-A177-3AD203B41FA5}">
                          <a16:colId xmlns:a16="http://schemas.microsoft.com/office/drawing/2014/main" val="4184453987"/>
                        </a:ext>
                      </a:extLst>
                    </a:gridCol>
                    <a:gridCol w="395587">
                      <a:extLst>
                        <a:ext uri="{9D8B030D-6E8A-4147-A177-3AD203B41FA5}">
                          <a16:colId xmlns:a16="http://schemas.microsoft.com/office/drawing/2014/main" val="4151419615"/>
                        </a:ext>
                      </a:extLst>
                    </a:gridCol>
                    <a:gridCol w="395587">
                      <a:extLst>
                        <a:ext uri="{9D8B030D-6E8A-4147-A177-3AD203B41FA5}">
                          <a16:colId xmlns:a16="http://schemas.microsoft.com/office/drawing/2014/main" val="2497116691"/>
                        </a:ext>
                      </a:extLst>
                    </a:gridCol>
                    <a:gridCol w="395587">
                      <a:extLst>
                        <a:ext uri="{9D8B030D-6E8A-4147-A177-3AD203B41FA5}">
                          <a16:colId xmlns:a16="http://schemas.microsoft.com/office/drawing/2014/main" val="3102150844"/>
                        </a:ext>
                      </a:extLst>
                    </a:gridCol>
                    <a:gridCol w="395587">
                      <a:extLst>
                        <a:ext uri="{9D8B030D-6E8A-4147-A177-3AD203B41FA5}">
                          <a16:colId xmlns:a16="http://schemas.microsoft.com/office/drawing/2014/main" val="4135271088"/>
                        </a:ext>
                      </a:extLst>
                    </a:gridCol>
                    <a:gridCol w="395587">
                      <a:extLst>
                        <a:ext uri="{9D8B030D-6E8A-4147-A177-3AD203B41FA5}">
                          <a16:colId xmlns:a16="http://schemas.microsoft.com/office/drawing/2014/main" val="3720060707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F237C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F237C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F237C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F237C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2E77FD9C-1BD9-2C48-B074-F7291C2CD89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3252730"/>
                  </p:ext>
                </p:extLst>
              </p:nvPr>
            </p:nvGraphicFramePr>
            <p:xfrm>
              <a:off x="838199" y="3814947"/>
              <a:ext cx="3955870" cy="5341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5587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395587">
                      <a:extLst>
                        <a:ext uri="{9D8B030D-6E8A-4147-A177-3AD203B41FA5}">
                          <a16:colId xmlns:a16="http://schemas.microsoft.com/office/drawing/2014/main" val="4075034238"/>
                        </a:ext>
                      </a:extLst>
                    </a:gridCol>
                    <a:gridCol w="395587">
                      <a:extLst>
                        <a:ext uri="{9D8B030D-6E8A-4147-A177-3AD203B41FA5}">
                          <a16:colId xmlns:a16="http://schemas.microsoft.com/office/drawing/2014/main" val="319086891"/>
                        </a:ext>
                      </a:extLst>
                    </a:gridCol>
                    <a:gridCol w="395587">
                      <a:extLst>
                        <a:ext uri="{9D8B030D-6E8A-4147-A177-3AD203B41FA5}">
                          <a16:colId xmlns:a16="http://schemas.microsoft.com/office/drawing/2014/main" val="56193505"/>
                        </a:ext>
                      </a:extLst>
                    </a:gridCol>
                    <a:gridCol w="395587">
                      <a:extLst>
                        <a:ext uri="{9D8B030D-6E8A-4147-A177-3AD203B41FA5}">
                          <a16:colId xmlns:a16="http://schemas.microsoft.com/office/drawing/2014/main" val="4184453987"/>
                        </a:ext>
                      </a:extLst>
                    </a:gridCol>
                    <a:gridCol w="395587">
                      <a:extLst>
                        <a:ext uri="{9D8B030D-6E8A-4147-A177-3AD203B41FA5}">
                          <a16:colId xmlns:a16="http://schemas.microsoft.com/office/drawing/2014/main" val="4151419615"/>
                        </a:ext>
                      </a:extLst>
                    </a:gridCol>
                    <a:gridCol w="395587">
                      <a:extLst>
                        <a:ext uri="{9D8B030D-6E8A-4147-A177-3AD203B41FA5}">
                          <a16:colId xmlns:a16="http://schemas.microsoft.com/office/drawing/2014/main" val="2497116691"/>
                        </a:ext>
                      </a:extLst>
                    </a:gridCol>
                    <a:gridCol w="395587">
                      <a:extLst>
                        <a:ext uri="{9D8B030D-6E8A-4147-A177-3AD203B41FA5}">
                          <a16:colId xmlns:a16="http://schemas.microsoft.com/office/drawing/2014/main" val="3102150844"/>
                        </a:ext>
                      </a:extLst>
                    </a:gridCol>
                    <a:gridCol w="395587">
                      <a:extLst>
                        <a:ext uri="{9D8B030D-6E8A-4147-A177-3AD203B41FA5}">
                          <a16:colId xmlns:a16="http://schemas.microsoft.com/office/drawing/2014/main" val="4135271088"/>
                        </a:ext>
                      </a:extLst>
                    </a:gridCol>
                    <a:gridCol w="395587">
                      <a:extLst>
                        <a:ext uri="{9D8B030D-6E8A-4147-A177-3AD203B41FA5}">
                          <a16:colId xmlns:a16="http://schemas.microsoft.com/office/drawing/2014/main" val="3720060707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t="-2326" r="-9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96875" t="-2326" r="-78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03226" t="-2326" r="-7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03226" t="-2326" r="-6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Left Brace 11">
            <a:extLst>
              <a:ext uri="{FF2B5EF4-FFF2-40B4-BE49-F238E27FC236}">
                <a16:creationId xmlns:a16="http://schemas.microsoft.com/office/drawing/2014/main" id="{70027165-855A-BE4A-941C-4CC36CBABAF1}"/>
              </a:ext>
            </a:extLst>
          </p:cNvPr>
          <p:cNvSpPr/>
          <p:nvPr/>
        </p:nvSpPr>
        <p:spPr>
          <a:xfrm rot="16200000">
            <a:off x="1500177" y="3694792"/>
            <a:ext cx="254476" cy="1578436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0C164F1A-9B10-1F48-8734-27CEDBD8C3AD}"/>
                  </a:ext>
                </a:extLst>
              </p:cNvPr>
              <p:cNvSpPr/>
              <p:nvPr/>
            </p:nvSpPr>
            <p:spPr>
              <a:xfrm>
                <a:off x="1320834" y="4611248"/>
                <a:ext cx="690655" cy="844918"/>
              </a:xfrm>
              <a:prstGeom prst="round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GB" sz="3200" b="0" i="1" smtClean="0">
                        <a:solidFill>
                          <a:srgbClr val="FF386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0C164F1A-9B10-1F48-8734-27CEDBD8C3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834" y="4611248"/>
                <a:ext cx="690655" cy="844918"/>
              </a:xfrm>
              <a:prstGeom prst="roundRect">
                <a:avLst/>
              </a:prstGeom>
              <a:blipFill>
                <a:blip r:embed="rId9"/>
                <a:stretch>
                  <a:fillRect r="-21818" b="-1471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35B857BA-42F0-F345-9549-42B4BE15BCB3}"/>
                  </a:ext>
                </a:extLst>
              </p:cNvPr>
              <p:cNvSpPr/>
              <p:nvPr/>
            </p:nvSpPr>
            <p:spPr>
              <a:xfrm>
                <a:off x="6591246" y="3659551"/>
                <a:ext cx="1168071" cy="844918"/>
              </a:xfrm>
              <a:prstGeom prst="round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GB" sz="3200" b="0" i="1" smtClean="0">
                        <a:solidFill>
                          <a:srgbClr val="FF386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=</a:t>
                </a: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35B857BA-42F0-F345-9549-42B4BE15BC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246" y="3659551"/>
                <a:ext cx="1168071" cy="844918"/>
              </a:xfrm>
              <a:prstGeom prst="roundRect">
                <a:avLst/>
              </a:prstGeom>
              <a:blipFill>
                <a:blip r:embed="rId10"/>
                <a:stretch>
                  <a:fillRect r="-3226" b="-10448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592BB60C-7840-B74C-AF6F-2D3E646C6395}"/>
                  </a:ext>
                </a:extLst>
              </p:cNvPr>
              <p:cNvSpPr/>
              <p:nvPr/>
            </p:nvSpPr>
            <p:spPr>
              <a:xfrm>
                <a:off x="7557445" y="3659551"/>
                <a:ext cx="1168071" cy="844918"/>
              </a:xfrm>
              <a:prstGeom prst="round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592BB60C-7840-B74C-AF6F-2D3E646C63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7445" y="3659551"/>
                <a:ext cx="1168071" cy="844918"/>
              </a:xfrm>
              <a:prstGeom prst="roundRect">
                <a:avLst/>
              </a:prstGeom>
              <a:blipFill>
                <a:blip r:embed="rId11"/>
                <a:stretch>
                  <a:fillRect b="-1493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504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88189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single bar model to calculate the following: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1446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multiply unit fractions by integers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151927-B273-684B-B2AD-1D0D825A5774}"/>
                  </a:ext>
                </a:extLst>
              </p:cNvPr>
              <p:cNvSpPr/>
              <p:nvPr/>
            </p:nvSpPr>
            <p:spPr>
              <a:xfrm>
                <a:off x="1205749" y="2970029"/>
                <a:ext cx="3987800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 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=</a:t>
                </a:r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151927-B273-684B-B2AD-1D0D825A57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749" y="2970029"/>
                <a:ext cx="3987800" cy="844918"/>
              </a:xfrm>
              <a:prstGeom prst="roundRect">
                <a:avLst/>
              </a:prstGeom>
              <a:blipFill>
                <a:blip r:embed="rId3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4FC5630D-39C7-0142-8197-473DD774AFA7}"/>
                  </a:ext>
                </a:extLst>
              </p:cNvPr>
              <p:cNvSpPr/>
              <p:nvPr/>
            </p:nvSpPr>
            <p:spPr>
              <a:xfrm>
                <a:off x="1205749" y="4250867"/>
                <a:ext cx="3987800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 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=</a:t>
                </a:r>
              </a:p>
            </p:txBody>
          </p:sp>
        </mc:Choice>
        <mc:Fallback xmlns=""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4FC5630D-39C7-0142-8197-473DD774AF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749" y="4250867"/>
                <a:ext cx="3987800" cy="844918"/>
              </a:xfrm>
              <a:prstGeom prst="roundRect">
                <a:avLst/>
              </a:prstGeom>
              <a:blipFill>
                <a:blip r:embed="rId4"/>
                <a:stretch>
                  <a:fillRect b="-869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ounded Rectangle 50">
                <a:extLst>
                  <a:ext uri="{FF2B5EF4-FFF2-40B4-BE49-F238E27FC236}">
                    <a16:creationId xmlns:a16="http://schemas.microsoft.com/office/drawing/2014/main" id="{B007B7B1-1735-B647-9112-6CC2286F9747}"/>
                  </a:ext>
                </a:extLst>
              </p:cNvPr>
              <p:cNvSpPr/>
              <p:nvPr/>
            </p:nvSpPr>
            <p:spPr>
              <a:xfrm>
                <a:off x="1205748" y="5531705"/>
                <a:ext cx="3987800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 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=</a:t>
                </a:r>
              </a:p>
            </p:txBody>
          </p:sp>
        </mc:Choice>
        <mc:Fallback xmlns="">
          <p:sp>
            <p:nvSpPr>
              <p:cNvPr id="51" name="Rounded Rectangle 50">
                <a:extLst>
                  <a:ext uri="{FF2B5EF4-FFF2-40B4-BE49-F238E27FC236}">
                    <a16:creationId xmlns:a16="http://schemas.microsoft.com/office/drawing/2014/main" id="{B007B7B1-1735-B647-9112-6CC2286F97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748" y="5531705"/>
                <a:ext cx="3987800" cy="844918"/>
              </a:xfrm>
              <a:prstGeom prst="roundRect">
                <a:avLst/>
              </a:prstGeom>
              <a:blipFill>
                <a:blip r:embed="rId5"/>
                <a:stretch>
                  <a:fillRect b="-869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CF76B066-F1D3-084C-B066-B33ABD6298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5626" y="3172864"/>
            <a:ext cx="3987800" cy="2781300"/>
          </a:xfrm>
          <a:prstGeom prst="rect">
            <a:avLst/>
          </a:prstGeom>
        </p:spPr>
      </p:pic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D11E34B7-EDD7-3A47-BFDD-19DED50A7A8E}"/>
              </a:ext>
            </a:extLst>
          </p:cNvPr>
          <p:cNvSpPr/>
          <p:nvPr/>
        </p:nvSpPr>
        <p:spPr>
          <a:xfrm>
            <a:off x="3812452" y="5531705"/>
            <a:ext cx="1168071" cy="844918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6788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88189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single bar model to calculate the following: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1446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multiply unit fractions by integers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151927-B273-684B-B2AD-1D0D825A5774}"/>
                  </a:ext>
                </a:extLst>
              </p:cNvPr>
              <p:cNvSpPr/>
              <p:nvPr/>
            </p:nvSpPr>
            <p:spPr>
              <a:xfrm>
                <a:off x="1205749" y="2970029"/>
                <a:ext cx="3987800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 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=</a:t>
                </a:r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151927-B273-684B-B2AD-1D0D825A57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749" y="2970029"/>
                <a:ext cx="3987800" cy="844918"/>
              </a:xfrm>
              <a:prstGeom prst="roundRect">
                <a:avLst/>
              </a:prstGeom>
              <a:blipFill>
                <a:blip r:embed="rId3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4FC5630D-39C7-0142-8197-473DD774AFA7}"/>
                  </a:ext>
                </a:extLst>
              </p:cNvPr>
              <p:cNvSpPr/>
              <p:nvPr/>
            </p:nvSpPr>
            <p:spPr>
              <a:xfrm>
                <a:off x="1205749" y="4250867"/>
                <a:ext cx="3987800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 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=</a:t>
                </a:r>
              </a:p>
            </p:txBody>
          </p:sp>
        </mc:Choice>
        <mc:Fallback xmlns=""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4FC5630D-39C7-0142-8197-473DD774AF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749" y="4250867"/>
                <a:ext cx="3987800" cy="844918"/>
              </a:xfrm>
              <a:prstGeom prst="roundRect">
                <a:avLst/>
              </a:prstGeom>
              <a:blipFill>
                <a:blip r:embed="rId4"/>
                <a:stretch>
                  <a:fillRect b="-869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ounded Rectangle 50">
                <a:extLst>
                  <a:ext uri="{FF2B5EF4-FFF2-40B4-BE49-F238E27FC236}">
                    <a16:creationId xmlns:a16="http://schemas.microsoft.com/office/drawing/2014/main" id="{B007B7B1-1735-B647-9112-6CC2286F9747}"/>
                  </a:ext>
                </a:extLst>
              </p:cNvPr>
              <p:cNvSpPr/>
              <p:nvPr/>
            </p:nvSpPr>
            <p:spPr>
              <a:xfrm>
                <a:off x="1205748" y="5531705"/>
                <a:ext cx="3987800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 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=</a:t>
                </a:r>
              </a:p>
            </p:txBody>
          </p:sp>
        </mc:Choice>
        <mc:Fallback xmlns="">
          <p:sp>
            <p:nvSpPr>
              <p:cNvPr id="51" name="Rounded Rectangle 50">
                <a:extLst>
                  <a:ext uri="{FF2B5EF4-FFF2-40B4-BE49-F238E27FC236}">
                    <a16:creationId xmlns:a16="http://schemas.microsoft.com/office/drawing/2014/main" id="{B007B7B1-1735-B647-9112-6CC2286F97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748" y="5531705"/>
                <a:ext cx="3987800" cy="844918"/>
              </a:xfrm>
              <a:prstGeom prst="roundRect">
                <a:avLst/>
              </a:prstGeom>
              <a:blipFill>
                <a:blip r:embed="rId5"/>
                <a:stretch>
                  <a:fillRect b="-869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CF76B066-F1D3-084C-B066-B33ABD6298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5626" y="3172864"/>
            <a:ext cx="3987800" cy="2781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0498F2AA-11FA-5447-A98E-DB096A39BA68}"/>
                  </a:ext>
                </a:extLst>
              </p:cNvPr>
              <p:cNvSpPr/>
              <p:nvPr/>
            </p:nvSpPr>
            <p:spPr>
              <a:xfrm>
                <a:off x="2692106" y="2970029"/>
                <a:ext cx="1168071" cy="844918"/>
              </a:xfrm>
              <a:prstGeom prst="round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GB" sz="3200" b="0" i="1" smtClean="0">
                        <a:solidFill>
                          <a:srgbClr val="FF386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=</a:t>
                </a:r>
              </a:p>
            </p:txBody>
          </p:sp>
        </mc:Choice>
        <mc:Fallback xmlns="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0498F2AA-11FA-5447-A98E-DB096A39BA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106" y="2970029"/>
                <a:ext cx="1168071" cy="844918"/>
              </a:xfrm>
              <a:prstGeom prst="roundRect">
                <a:avLst/>
              </a:prstGeom>
              <a:blipFill>
                <a:blip r:embed="rId7"/>
                <a:stretch>
                  <a:fillRect b="-1194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ED0CFE12-C29C-9C47-9709-9B6465F3AEFD}"/>
                  </a:ext>
                </a:extLst>
              </p:cNvPr>
              <p:cNvSpPr/>
              <p:nvPr/>
            </p:nvSpPr>
            <p:spPr>
              <a:xfrm>
                <a:off x="3658305" y="2970029"/>
                <a:ext cx="1168071" cy="844918"/>
              </a:xfrm>
              <a:prstGeom prst="round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ED0CFE12-C29C-9C47-9709-9B6465F3AE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8305" y="2970029"/>
                <a:ext cx="1168071" cy="844918"/>
              </a:xfrm>
              <a:prstGeom prst="roundRect">
                <a:avLst/>
              </a:prstGeom>
              <a:blipFill>
                <a:blip r:embed="rId8"/>
                <a:stretch>
                  <a:fillRect b="-1493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8AF888EF-10B3-BC45-ABAE-3A6D76F1565F}"/>
                  </a:ext>
                </a:extLst>
              </p:cNvPr>
              <p:cNvSpPr/>
              <p:nvPr/>
            </p:nvSpPr>
            <p:spPr>
              <a:xfrm>
                <a:off x="2644381" y="4250867"/>
                <a:ext cx="1168071" cy="844918"/>
              </a:xfrm>
              <a:prstGeom prst="round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sz="3200" b="0" i="1" smtClean="0">
                        <a:solidFill>
                          <a:srgbClr val="FF386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=</a:t>
                </a: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8AF888EF-10B3-BC45-ABAE-3A6D76F156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381" y="4250867"/>
                <a:ext cx="1168071" cy="844918"/>
              </a:xfrm>
              <a:prstGeom prst="roundRect">
                <a:avLst/>
              </a:prstGeom>
              <a:blipFill>
                <a:blip r:embed="rId9"/>
                <a:stretch>
                  <a:fillRect b="-10448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332E64CA-B82E-EE4C-A931-16DDACE19C30}"/>
                  </a:ext>
                </a:extLst>
              </p:cNvPr>
              <p:cNvSpPr/>
              <p:nvPr/>
            </p:nvSpPr>
            <p:spPr>
              <a:xfrm>
                <a:off x="3610580" y="4250867"/>
                <a:ext cx="1168071" cy="844918"/>
              </a:xfrm>
              <a:prstGeom prst="round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332E64CA-B82E-EE4C-A931-16DDACE19C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580" y="4250867"/>
                <a:ext cx="1168071" cy="844918"/>
              </a:xfrm>
              <a:prstGeom prst="roundRect">
                <a:avLst/>
              </a:prstGeom>
              <a:blipFill>
                <a:blip r:embed="rId10"/>
                <a:stretch>
                  <a:fillRect b="-1493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616A55F7-E2B9-294C-8F11-31C33C79085D}"/>
                  </a:ext>
                </a:extLst>
              </p:cNvPr>
              <p:cNvSpPr/>
              <p:nvPr/>
            </p:nvSpPr>
            <p:spPr>
              <a:xfrm>
                <a:off x="2846253" y="5531705"/>
                <a:ext cx="1168071" cy="844918"/>
              </a:xfrm>
              <a:prstGeom prst="round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GB" sz="3200" b="0" i="1" smtClean="0">
                        <a:solidFill>
                          <a:srgbClr val="FF386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=</a:t>
                </a:r>
              </a:p>
            </p:txBody>
          </p:sp>
        </mc:Choice>
        <mc:Fallback xmlns=""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616A55F7-E2B9-294C-8F11-31C33C7908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6253" y="5531705"/>
                <a:ext cx="1168071" cy="844918"/>
              </a:xfrm>
              <a:prstGeom prst="roundRect">
                <a:avLst/>
              </a:prstGeom>
              <a:blipFill>
                <a:blip r:embed="rId11"/>
                <a:stretch>
                  <a:fillRect r="-3226" b="-10448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D11E34B7-EDD7-3A47-BFDD-19DED50A7A8E}"/>
                  </a:ext>
                </a:extLst>
              </p:cNvPr>
              <p:cNvSpPr/>
              <p:nvPr/>
            </p:nvSpPr>
            <p:spPr>
              <a:xfrm>
                <a:off x="3812452" y="5531705"/>
                <a:ext cx="1168071" cy="844918"/>
              </a:xfrm>
              <a:prstGeom prst="round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D11E34B7-EDD7-3A47-BFDD-19DED50A7A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2452" y="5531705"/>
                <a:ext cx="1168071" cy="844918"/>
              </a:xfrm>
              <a:prstGeom prst="roundRect">
                <a:avLst/>
              </a:prstGeom>
              <a:blipFill>
                <a:blip r:embed="rId12"/>
                <a:stretch>
                  <a:fillRect b="-1493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301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unit fractions by integers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0930AD65-4F25-3F48-B743-9259D0E82A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889975" cy="4351338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en-GB" dirty="0"/>
                  <a:t>Talking Time:</a:t>
                </a:r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Ruth uses a number line and repeated addition to calculate </a:t>
                </a:r>
                <a:r>
                  <a:rPr lang="en-GB" sz="2200" dirty="0">
                    <a:solidFill>
                      <a:prstClr val="black"/>
                    </a:solidFill>
                  </a:rPr>
                  <a:t>4 x</a:t>
                </a:r>
                <a:r>
                  <a:rPr lang="en-GB" sz="2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200" dirty="0"/>
                  <a:t>.</a:t>
                </a:r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0930AD65-4F25-3F48-B743-9259D0E82A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889975" cy="4351338"/>
              </a:xfrm>
              <a:blipFill>
                <a:blip r:embed="rId3"/>
                <a:stretch>
                  <a:fillRect l="-1049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0D0598CE-98D1-AB4C-A27C-2E91221798E6}"/>
                  </a:ext>
                </a:extLst>
              </p:cNvPr>
              <p:cNvSpPr/>
              <p:nvPr/>
            </p:nvSpPr>
            <p:spPr>
              <a:xfrm>
                <a:off x="3359615" y="5627827"/>
                <a:ext cx="5399745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4 </m:t>
                    </m:r>
                    <m:r>
                      <a:rPr lang="en-GB" sz="3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 </m:t>
                    </m:r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 =</a:t>
                </a: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0D0598CE-98D1-AB4C-A27C-2E91221798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615" y="5627827"/>
                <a:ext cx="5399745" cy="844918"/>
              </a:xfrm>
              <a:prstGeom prst="roundRect">
                <a:avLst/>
              </a:prstGeom>
              <a:blipFill>
                <a:blip r:embed="rId4"/>
                <a:stretch>
                  <a:fillRect b="-857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C9304FE4-715A-E24A-9BFD-3C286393801F}"/>
              </a:ext>
            </a:extLst>
          </p:cNvPr>
          <p:cNvSpPr/>
          <p:nvPr/>
        </p:nvSpPr>
        <p:spPr>
          <a:xfrm flipV="1">
            <a:off x="2143095" y="4182639"/>
            <a:ext cx="4838034" cy="680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A706A8-9076-3447-B63D-F0E0F9DBC46D}"/>
              </a:ext>
            </a:extLst>
          </p:cNvPr>
          <p:cNvSpPr/>
          <p:nvPr/>
        </p:nvSpPr>
        <p:spPr>
          <a:xfrm rot="16200000" flipV="1">
            <a:off x="1995228" y="4202417"/>
            <a:ext cx="34145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33423C-940F-CD45-8498-B27A03D36EB0}"/>
              </a:ext>
            </a:extLst>
          </p:cNvPr>
          <p:cNvSpPr/>
          <p:nvPr/>
        </p:nvSpPr>
        <p:spPr>
          <a:xfrm rot="16200000" flipV="1">
            <a:off x="2757023" y="4202418"/>
            <a:ext cx="34145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50EEA8-F592-FF4D-8A2D-4BC161062B62}"/>
              </a:ext>
            </a:extLst>
          </p:cNvPr>
          <p:cNvSpPr/>
          <p:nvPr/>
        </p:nvSpPr>
        <p:spPr>
          <a:xfrm rot="16200000" flipV="1">
            <a:off x="3592591" y="4201148"/>
            <a:ext cx="34145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834C7C-D70C-D84F-A140-AC9F38FC46BE}"/>
              </a:ext>
            </a:extLst>
          </p:cNvPr>
          <p:cNvSpPr/>
          <p:nvPr/>
        </p:nvSpPr>
        <p:spPr>
          <a:xfrm rot="16200000" flipV="1">
            <a:off x="4350545" y="4204903"/>
            <a:ext cx="34145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03D2457-E397-644E-A113-80413F957BAE}"/>
              </a:ext>
            </a:extLst>
          </p:cNvPr>
          <p:cNvSpPr/>
          <p:nvPr/>
        </p:nvSpPr>
        <p:spPr>
          <a:xfrm rot="16200000" flipV="1">
            <a:off x="5190180" y="4204904"/>
            <a:ext cx="34145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6411D5-4F64-1B4D-9ABA-A52AAD4FB1AC}"/>
              </a:ext>
            </a:extLst>
          </p:cNvPr>
          <p:cNvSpPr/>
          <p:nvPr/>
        </p:nvSpPr>
        <p:spPr>
          <a:xfrm rot="16200000" flipV="1">
            <a:off x="5948134" y="4196067"/>
            <a:ext cx="34145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29F44E6-9016-4D44-B0D0-9541F1D9CB45}"/>
              </a:ext>
            </a:extLst>
          </p:cNvPr>
          <p:cNvSpPr/>
          <p:nvPr/>
        </p:nvSpPr>
        <p:spPr>
          <a:xfrm rot="16200000" flipV="1">
            <a:off x="6787543" y="4196067"/>
            <a:ext cx="34145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142C655D-F4D2-D644-BB7E-857BF5B8DE4B}"/>
              </a:ext>
            </a:extLst>
          </p:cNvPr>
          <p:cNvSpPr/>
          <p:nvPr/>
        </p:nvSpPr>
        <p:spPr>
          <a:xfrm>
            <a:off x="1874744" y="4317577"/>
            <a:ext cx="587863" cy="844918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DBE4D22-ED9C-2B41-A31F-1DE4396D6A71}"/>
              </a:ext>
            </a:extLst>
          </p:cNvPr>
          <p:cNvSpPr/>
          <p:nvPr/>
        </p:nvSpPr>
        <p:spPr>
          <a:xfrm>
            <a:off x="4245432" y="4317577"/>
            <a:ext cx="587863" cy="844918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DD3A4ACB-058C-AD44-B649-CB62FB52AE0D}"/>
              </a:ext>
            </a:extLst>
          </p:cNvPr>
          <p:cNvSpPr/>
          <p:nvPr/>
        </p:nvSpPr>
        <p:spPr>
          <a:xfrm>
            <a:off x="6688433" y="4317577"/>
            <a:ext cx="587863" cy="844918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8307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unit fractions by integers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0930AD65-4F25-3F48-B743-9259D0E82A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889975" cy="4351338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en-GB" dirty="0"/>
                  <a:t>Talking Time:</a:t>
                </a:r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Ruth uses a number line and repeated addition to calculate </a:t>
                </a:r>
                <a:r>
                  <a:rPr lang="en-GB" sz="2200" dirty="0">
                    <a:solidFill>
                      <a:prstClr val="black"/>
                    </a:solidFill>
                  </a:rPr>
                  <a:t>4 x</a:t>
                </a:r>
                <a:r>
                  <a:rPr lang="en-GB" sz="2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200" dirty="0"/>
                  <a:t>.</a:t>
                </a:r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0930AD65-4F25-3F48-B743-9259D0E82A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889975" cy="4351338"/>
              </a:xfrm>
              <a:blipFill>
                <a:blip r:embed="rId3"/>
                <a:stretch>
                  <a:fillRect l="-1049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0D0598CE-98D1-AB4C-A27C-2E91221798E6}"/>
                  </a:ext>
                </a:extLst>
              </p:cNvPr>
              <p:cNvSpPr/>
              <p:nvPr/>
            </p:nvSpPr>
            <p:spPr>
              <a:xfrm>
                <a:off x="3359615" y="5627827"/>
                <a:ext cx="5399745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4 </m:t>
                    </m:r>
                    <m:r>
                      <a:rPr lang="en-GB" sz="3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 </m:t>
                    </m:r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 =</a:t>
                </a: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0D0598CE-98D1-AB4C-A27C-2E91221798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615" y="5627827"/>
                <a:ext cx="5399745" cy="844918"/>
              </a:xfrm>
              <a:prstGeom prst="roundRect">
                <a:avLst/>
              </a:prstGeom>
              <a:blipFill>
                <a:blip r:embed="rId4"/>
                <a:stretch>
                  <a:fillRect b="-857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C9304FE4-715A-E24A-9BFD-3C286393801F}"/>
              </a:ext>
            </a:extLst>
          </p:cNvPr>
          <p:cNvSpPr/>
          <p:nvPr/>
        </p:nvSpPr>
        <p:spPr>
          <a:xfrm flipV="1">
            <a:off x="2143095" y="4182639"/>
            <a:ext cx="4838034" cy="680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AAFA7AF5-8AFC-E74F-BD0E-6B96960F9E05}"/>
                  </a:ext>
                </a:extLst>
              </p:cNvPr>
              <p:cNvSpPr/>
              <p:nvPr/>
            </p:nvSpPr>
            <p:spPr>
              <a:xfrm>
                <a:off x="2143094" y="3206543"/>
                <a:ext cx="79007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AAFA7AF5-8AFC-E74F-BD0E-6B96960F9E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094" y="3206543"/>
                <a:ext cx="790074" cy="844918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C17B0CA4-5E93-754E-8302-E11EE822D898}"/>
                  </a:ext>
                </a:extLst>
              </p:cNvPr>
              <p:cNvSpPr/>
              <p:nvPr/>
            </p:nvSpPr>
            <p:spPr>
              <a:xfrm>
                <a:off x="2950608" y="3206543"/>
                <a:ext cx="79007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C17B0CA4-5E93-754E-8302-E11EE822D8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608" y="3206543"/>
                <a:ext cx="790074" cy="844918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82BE152E-6CF7-D744-940F-EBF7A1C8725A}"/>
                  </a:ext>
                </a:extLst>
              </p:cNvPr>
              <p:cNvSpPr/>
              <p:nvPr/>
            </p:nvSpPr>
            <p:spPr>
              <a:xfrm>
                <a:off x="3752045" y="3206543"/>
                <a:ext cx="79007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82BE152E-6CF7-D744-940F-EBF7A1C872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045" y="3206543"/>
                <a:ext cx="790074" cy="844918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B036C2FB-A0E7-A34B-86BD-C9D16FDF704B}"/>
                  </a:ext>
                </a:extLst>
              </p:cNvPr>
              <p:cNvSpPr/>
              <p:nvPr/>
            </p:nvSpPr>
            <p:spPr>
              <a:xfrm>
                <a:off x="4552125" y="3206543"/>
                <a:ext cx="79007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B036C2FB-A0E7-A34B-86BD-C9D16FDF70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125" y="3206543"/>
                <a:ext cx="790074" cy="844918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96A706A8-9076-3447-B63D-F0E0F9DBC46D}"/>
              </a:ext>
            </a:extLst>
          </p:cNvPr>
          <p:cNvSpPr/>
          <p:nvPr/>
        </p:nvSpPr>
        <p:spPr>
          <a:xfrm rot="16200000" flipV="1">
            <a:off x="1995228" y="4202417"/>
            <a:ext cx="34145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33423C-940F-CD45-8498-B27A03D36EB0}"/>
              </a:ext>
            </a:extLst>
          </p:cNvPr>
          <p:cNvSpPr/>
          <p:nvPr/>
        </p:nvSpPr>
        <p:spPr>
          <a:xfrm rot="16200000" flipV="1">
            <a:off x="2757023" y="4202418"/>
            <a:ext cx="34145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50EEA8-F592-FF4D-8A2D-4BC161062B62}"/>
              </a:ext>
            </a:extLst>
          </p:cNvPr>
          <p:cNvSpPr/>
          <p:nvPr/>
        </p:nvSpPr>
        <p:spPr>
          <a:xfrm rot="16200000" flipV="1">
            <a:off x="3592591" y="4201148"/>
            <a:ext cx="34145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834C7C-D70C-D84F-A140-AC9F38FC46BE}"/>
              </a:ext>
            </a:extLst>
          </p:cNvPr>
          <p:cNvSpPr/>
          <p:nvPr/>
        </p:nvSpPr>
        <p:spPr>
          <a:xfrm rot="16200000" flipV="1">
            <a:off x="4350545" y="4204903"/>
            <a:ext cx="34145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03D2457-E397-644E-A113-80413F957BAE}"/>
              </a:ext>
            </a:extLst>
          </p:cNvPr>
          <p:cNvSpPr/>
          <p:nvPr/>
        </p:nvSpPr>
        <p:spPr>
          <a:xfrm rot="16200000" flipV="1">
            <a:off x="5190180" y="4204904"/>
            <a:ext cx="34145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6411D5-4F64-1B4D-9ABA-A52AAD4FB1AC}"/>
              </a:ext>
            </a:extLst>
          </p:cNvPr>
          <p:cNvSpPr/>
          <p:nvPr/>
        </p:nvSpPr>
        <p:spPr>
          <a:xfrm rot="16200000" flipV="1">
            <a:off x="5948134" y="4196067"/>
            <a:ext cx="34145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29F44E6-9016-4D44-B0D0-9541F1D9CB45}"/>
              </a:ext>
            </a:extLst>
          </p:cNvPr>
          <p:cNvSpPr/>
          <p:nvPr/>
        </p:nvSpPr>
        <p:spPr>
          <a:xfrm rot="16200000" flipV="1">
            <a:off x="6787543" y="4196067"/>
            <a:ext cx="34145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142C655D-F4D2-D644-BB7E-857BF5B8DE4B}"/>
              </a:ext>
            </a:extLst>
          </p:cNvPr>
          <p:cNvSpPr/>
          <p:nvPr/>
        </p:nvSpPr>
        <p:spPr>
          <a:xfrm>
            <a:off x="1874744" y="4317577"/>
            <a:ext cx="587863" cy="844918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DBE4D22-ED9C-2B41-A31F-1DE4396D6A71}"/>
              </a:ext>
            </a:extLst>
          </p:cNvPr>
          <p:cNvSpPr/>
          <p:nvPr/>
        </p:nvSpPr>
        <p:spPr>
          <a:xfrm>
            <a:off x="4245432" y="4317577"/>
            <a:ext cx="587863" cy="844918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DD3A4ACB-058C-AD44-B649-CB62FB52AE0D}"/>
              </a:ext>
            </a:extLst>
          </p:cNvPr>
          <p:cNvSpPr/>
          <p:nvPr/>
        </p:nvSpPr>
        <p:spPr>
          <a:xfrm>
            <a:off x="6688433" y="4317577"/>
            <a:ext cx="587863" cy="844918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EC063193-26BE-954D-B80C-3F90A0692723}"/>
                  </a:ext>
                </a:extLst>
              </p:cNvPr>
              <p:cNvSpPr/>
              <p:nvPr/>
            </p:nvSpPr>
            <p:spPr>
              <a:xfrm>
                <a:off x="4973648" y="5618990"/>
                <a:ext cx="1168071" cy="844918"/>
              </a:xfrm>
              <a:prstGeom prst="round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 =</a:t>
                </a: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EC063193-26BE-954D-B80C-3F90A06927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648" y="5618990"/>
                <a:ext cx="1168071" cy="844918"/>
              </a:xfrm>
              <a:prstGeom prst="roundRect">
                <a:avLst/>
              </a:prstGeom>
              <a:blipFill>
                <a:blip r:embed="rId7"/>
                <a:stretch>
                  <a:fillRect b="-10294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6EBE008D-6818-1844-A2C6-7C8758F203EA}"/>
                  </a:ext>
                </a:extLst>
              </p:cNvPr>
              <p:cNvSpPr/>
              <p:nvPr/>
            </p:nvSpPr>
            <p:spPr>
              <a:xfrm>
                <a:off x="5819474" y="5618990"/>
                <a:ext cx="1168071" cy="844918"/>
              </a:xfrm>
              <a:prstGeom prst="round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>
                    <a:solidFill>
                      <a:srgbClr val="FF38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6EBE008D-6818-1844-A2C6-7C8758F203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474" y="5618990"/>
                <a:ext cx="1168071" cy="844918"/>
              </a:xfrm>
              <a:prstGeom prst="roundRect">
                <a:avLst/>
              </a:prstGeom>
              <a:blipFill>
                <a:blip r:embed="rId8"/>
                <a:stretch>
                  <a:fillRect l="-8602" b="-7353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342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22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unit fractions by integers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0930AD65-4F25-3F48-B743-9259D0E82A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889975" cy="4351338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en-GB" dirty="0"/>
                  <a:t>Talking Time:</a:t>
                </a:r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Ruth uses a number line and repeated addition to calculate </a:t>
                </a:r>
                <a:r>
                  <a:rPr lang="en-GB" sz="2200" dirty="0">
                    <a:solidFill>
                      <a:prstClr val="black"/>
                    </a:solidFill>
                  </a:rPr>
                  <a:t>6 x</a:t>
                </a:r>
                <a:r>
                  <a:rPr lang="en-GB" sz="2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.</a:t>
                </a:r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0930AD65-4F25-3F48-B743-9259D0E82A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889975" cy="4351338"/>
              </a:xfrm>
              <a:blipFill>
                <a:blip r:embed="rId3"/>
                <a:stretch>
                  <a:fillRect l="-1049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0D0598CE-98D1-AB4C-A27C-2E91221798E6}"/>
                  </a:ext>
                </a:extLst>
              </p:cNvPr>
              <p:cNvSpPr/>
              <p:nvPr/>
            </p:nvSpPr>
            <p:spPr>
              <a:xfrm>
                <a:off x="3359615" y="5627827"/>
                <a:ext cx="5399745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6 </m:t>
                    </m:r>
                    <m:r>
                      <a:rPr lang="en-GB" sz="3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 </m:t>
                    </m:r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 =</a:t>
                </a: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0D0598CE-98D1-AB4C-A27C-2E91221798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615" y="5627827"/>
                <a:ext cx="5399745" cy="844918"/>
              </a:xfrm>
              <a:prstGeom prst="roundRect">
                <a:avLst/>
              </a:prstGeom>
              <a:blipFill>
                <a:blip r:embed="rId4"/>
                <a:stretch>
                  <a:fillRect l="-234" b="-857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C9304FE4-715A-E24A-9BFD-3C286393801F}"/>
              </a:ext>
            </a:extLst>
          </p:cNvPr>
          <p:cNvSpPr/>
          <p:nvPr/>
        </p:nvSpPr>
        <p:spPr>
          <a:xfrm flipV="1">
            <a:off x="2143095" y="4182636"/>
            <a:ext cx="6386061" cy="68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A706A8-9076-3447-B63D-F0E0F9DBC46D}"/>
              </a:ext>
            </a:extLst>
          </p:cNvPr>
          <p:cNvSpPr/>
          <p:nvPr/>
        </p:nvSpPr>
        <p:spPr>
          <a:xfrm rot="16200000" flipV="1">
            <a:off x="1995228" y="4202417"/>
            <a:ext cx="34145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33423C-940F-CD45-8498-B27A03D36EB0}"/>
              </a:ext>
            </a:extLst>
          </p:cNvPr>
          <p:cNvSpPr/>
          <p:nvPr/>
        </p:nvSpPr>
        <p:spPr>
          <a:xfrm rot="16200000" flipV="1">
            <a:off x="2757023" y="4202418"/>
            <a:ext cx="34145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50EEA8-F592-FF4D-8A2D-4BC161062B62}"/>
              </a:ext>
            </a:extLst>
          </p:cNvPr>
          <p:cNvSpPr/>
          <p:nvPr/>
        </p:nvSpPr>
        <p:spPr>
          <a:xfrm rot="16200000" flipV="1">
            <a:off x="3592591" y="4201148"/>
            <a:ext cx="34145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834C7C-D70C-D84F-A140-AC9F38FC46BE}"/>
              </a:ext>
            </a:extLst>
          </p:cNvPr>
          <p:cNvSpPr/>
          <p:nvPr/>
        </p:nvSpPr>
        <p:spPr>
          <a:xfrm rot="16200000" flipV="1">
            <a:off x="4350545" y="4204903"/>
            <a:ext cx="34145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03D2457-E397-644E-A113-80413F957BAE}"/>
              </a:ext>
            </a:extLst>
          </p:cNvPr>
          <p:cNvSpPr/>
          <p:nvPr/>
        </p:nvSpPr>
        <p:spPr>
          <a:xfrm rot="16200000" flipV="1">
            <a:off x="5190180" y="4204904"/>
            <a:ext cx="34145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6411D5-4F64-1B4D-9ABA-A52AAD4FB1AC}"/>
              </a:ext>
            </a:extLst>
          </p:cNvPr>
          <p:cNvSpPr/>
          <p:nvPr/>
        </p:nvSpPr>
        <p:spPr>
          <a:xfrm rot="16200000" flipV="1">
            <a:off x="5948134" y="4196067"/>
            <a:ext cx="34145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29F44E6-9016-4D44-B0D0-9541F1D9CB45}"/>
              </a:ext>
            </a:extLst>
          </p:cNvPr>
          <p:cNvSpPr/>
          <p:nvPr/>
        </p:nvSpPr>
        <p:spPr>
          <a:xfrm rot="16200000" flipV="1">
            <a:off x="6787543" y="4196067"/>
            <a:ext cx="34145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142C655D-F4D2-D644-BB7E-857BF5B8DE4B}"/>
              </a:ext>
            </a:extLst>
          </p:cNvPr>
          <p:cNvSpPr/>
          <p:nvPr/>
        </p:nvSpPr>
        <p:spPr>
          <a:xfrm>
            <a:off x="1874744" y="4317577"/>
            <a:ext cx="587863" cy="844918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DBE4D22-ED9C-2B41-A31F-1DE4396D6A71}"/>
              </a:ext>
            </a:extLst>
          </p:cNvPr>
          <p:cNvSpPr/>
          <p:nvPr/>
        </p:nvSpPr>
        <p:spPr>
          <a:xfrm>
            <a:off x="5108319" y="4317577"/>
            <a:ext cx="587863" cy="844918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DD3A4ACB-058C-AD44-B649-CB62FB52AE0D}"/>
              </a:ext>
            </a:extLst>
          </p:cNvPr>
          <p:cNvSpPr/>
          <p:nvPr/>
        </p:nvSpPr>
        <p:spPr>
          <a:xfrm>
            <a:off x="8259659" y="4317577"/>
            <a:ext cx="587863" cy="844918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7FBAA2F-8F44-FC49-A95B-D5D96A75F8BE}"/>
              </a:ext>
            </a:extLst>
          </p:cNvPr>
          <p:cNvSpPr/>
          <p:nvPr/>
        </p:nvSpPr>
        <p:spPr>
          <a:xfrm rot="16200000" flipV="1">
            <a:off x="7623337" y="4204905"/>
            <a:ext cx="34145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9618A5-DD7F-F749-B18F-80463CF9E266}"/>
              </a:ext>
            </a:extLst>
          </p:cNvPr>
          <p:cNvSpPr/>
          <p:nvPr/>
        </p:nvSpPr>
        <p:spPr>
          <a:xfrm rot="16200000" flipV="1">
            <a:off x="8381291" y="4196068"/>
            <a:ext cx="34145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93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unit fractions by integers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0930AD65-4F25-3F48-B743-9259D0E82A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889975" cy="4351338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en-GB" dirty="0"/>
                  <a:t>Talking Time:</a:t>
                </a:r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Ruth uses a number line and repeated addition to calculate </a:t>
                </a:r>
                <a:r>
                  <a:rPr lang="en-GB" sz="2200" dirty="0">
                    <a:solidFill>
                      <a:prstClr val="black"/>
                    </a:solidFill>
                  </a:rPr>
                  <a:t>6 x</a:t>
                </a:r>
                <a:r>
                  <a:rPr lang="en-GB" sz="2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.</a:t>
                </a:r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0930AD65-4F25-3F48-B743-9259D0E82A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889975" cy="4351338"/>
              </a:xfrm>
              <a:blipFill>
                <a:blip r:embed="rId3"/>
                <a:stretch>
                  <a:fillRect l="-1049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0D0598CE-98D1-AB4C-A27C-2E91221798E6}"/>
                  </a:ext>
                </a:extLst>
              </p:cNvPr>
              <p:cNvSpPr/>
              <p:nvPr/>
            </p:nvSpPr>
            <p:spPr>
              <a:xfrm>
                <a:off x="3359615" y="5627827"/>
                <a:ext cx="5399745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6 </m:t>
                    </m:r>
                    <m:r>
                      <a:rPr lang="en-GB" sz="3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 </m:t>
                    </m:r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 =</a:t>
                </a: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0D0598CE-98D1-AB4C-A27C-2E91221798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615" y="5627827"/>
                <a:ext cx="5399745" cy="844918"/>
              </a:xfrm>
              <a:prstGeom prst="roundRect">
                <a:avLst/>
              </a:prstGeom>
              <a:blipFill>
                <a:blip r:embed="rId4"/>
                <a:stretch>
                  <a:fillRect l="-234" b="-857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C9304FE4-715A-E24A-9BFD-3C286393801F}"/>
              </a:ext>
            </a:extLst>
          </p:cNvPr>
          <p:cNvSpPr/>
          <p:nvPr/>
        </p:nvSpPr>
        <p:spPr>
          <a:xfrm flipV="1">
            <a:off x="2143095" y="4182636"/>
            <a:ext cx="6386061" cy="68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A706A8-9076-3447-B63D-F0E0F9DBC46D}"/>
              </a:ext>
            </a:extLst>
          </p:cNvPr>
          <p:cNvSpPr/>
          <p:nvPr/>
        </p:nvSpPr>
        <p:spPr>
          <a:xfrm rot="16200000" flipV="1">
            <a:off x="1995228" y="4202417"/>
            <a:ext cx="34145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33423C-940F-CD45-8498-B27A03D36EB0}"/>
              </a:ext>
            </a:extLst>
          </p:cNvPr>
          <p:cNvSpPr/>
          <p:nvPr/>
        </p:nvSpPr>
        <p:spPr>
          <a:xfrm rot="16200000" flipV="1">
            <a:off x="2757023" y="4202418"/>
            <a:ext cx="34145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50EEA8-F592-FF4D-8A2D-4BC161062B62}"/>
              </a:ext>
            </a:extLst>
          </p:cNvPr>
          <p:cNvSpPr/>
          <p:nvPr/>
        </p:nvSpPr>
        <p:spPr>
          <a:xfrm rot="16200000" flipV="1">
            <a:off x="3592591" y="4201148"/>
            <a:ext cx="34145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834C7C-D70C-D84F-A140-AC9F38FC46BE}"/>
              </a:ext>
            </a:extLst>
          </p:cNvPr>
          <p:cNvSpPr/>
          <p:nvPr/>
        </p:nvSpPr>
        <p:spPr>
          <a:xfrm rot="16200000" flipV="1">
            <a:off x="4350545" y="4204903"/>
            <a:ext cx="34145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03D2457-E397-644E-A113-80413F957BAE}"/>
              </a:ext>
            </a:extLst>
          </p:cNvPr>
          <p:cNvSpPr/>
          <p:nvPr/>
        </p:nvSpPr>
        <p:spPr>
          <a:xfrm rot="16200000" flipV="1">
            <a:off x="5190180" y="4204904"/>
            <a:ext cx="34145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6411D5-4F64-1B4D-9ABA-A52AAD4FB1AC}"/>
              </a:ext>
            </a:extLst>
          </p:cNvPr>
          <p:cNvSpPr/>
          <p:nvPr/>
        </p:nvSpPr>
        <p:spPr>
          <a:xfrm rot="16200000" flipV="1">
            <a:off x="5948134" y="4196067"/>
            <a:ext cx="34145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29F44E6-9016-4D44-B0D0-9541F1D9CB45}"/>
              </a:ext>
            </a:extLst>
          </p:cNvPr>
          <p:cNvSpPr/>
          <p:nvPr/>
        </p:nvSpPr>
        <p:spPr>
          <a:xfrm rot="16200000" flipV="1">
            <a:off x="6787543" y="4196067"/>
            <a:ext cx="34145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142C655D-F4D2-D644-BB7E-857BF5B8DE4B}"/>
              </a:ext>
            </a:extLst>
          </p:cNvPr>
          <p:cNvSpPr/>
          <p:nvPr/>
        </p:nvSpPr>
        <p:spPr>
          <a:xfrm>
            <a:off x="1874744" y="4317577"/>
            <a:ext cx="587863" cy="844918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DBE4D22-ED9C-2B41-A31F-1DE4396D6A71}"/>
              </a:ext>
            </a:extLst>
          </p:cNvPr>
          <p:cNvSpPr/>
          <p:nvPr/>
        </p:nvSpPr>
        <p:spPr>
          <a:xfrm>
            <a:off x="5108319" y="4317577"/>
            <a:ext cx="587863" cy="844918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DD3A4ACB-058C-AD44-B649-CB62FB52AE0D}"/>
              </a:ext>
            </a:extLst>
          </p:cNvPr>
          <p:cNvSpPr/>
          <p:nvPr/>
        </p:nvSpPr>
        <p:spPr>
          <a:xfrm>
            <a:off x="8259659" y="4317577"/>
            <a:ext cx="587863" cy="844918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7FBAA2F-8F44-FC49-A95B-D5D96A75F8BE}"/>
              </a:ext>
            </a:extLst>
          </p:cNvPr>
          <p:cNvSpPr/>
          <p:nvPr/>
        </p:nvSpPr>
        <p:spPr>
          <a:xfrm rot="16200000" flipV="1">
            <a:off x="7623337" y="4204905"/>
            <a:ext cx="34145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9618A5-DD7F-F749-B18F-80463CF9E266}"/>
              </a:ext>
            </a:extLst>
          </p:cNvPr>
          <p:cNvSpPr/>
          <p:nvPr/>
        </p:nvSpPr>
        <p:spPr>
          <a:xfrm rot="16200000" flipV="1">
            <a:off x="8381291" y="4196068"/>
            <a:ext cx="34145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36A4F831-27D1-DA44-80D4-FA70E80ED419}"/>
                  </a:ext>
                </a:extLst>
              </p:cNvPr>
              <p:cNvSpPr/>
              <p:nvPr/>
            </p:nvSpPr>
            <p:spPr>
              <a:xfrm>
                <a:off x="2143094" y="3206543"/>
                <a:ext cx="79007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36A4F831-27D1-DA44-80D4-FA70E80ED4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094" y="3206543"/>
                <a:ext cx="790074" cy="844918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004B991E-82C4-004F-AB6E-177959E97023}"/>
                  </a:ext>
                </a:extLst>
              </p:cNvPr>
              <p:cNvSpPr/>
              <p:nvPr/>
            </p:nvSpPr>
            <p:spPr>
              <a:xfrm>
                <a:off x="2950608" y="3206543"/>
                <a:ext cx="79007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004B991E-82C4-004F-AB6E-177959E970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608" y="3206543"/>
                <a:ext cx="790074" cy="844918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5786E866-A7B2-AB45-BD55-C29315102570}"/>
                  </a:ext>
                </a:extLst>
              </p:cNvPr>
              <p:cNvSpPr/>
              <p:nvPr/>
            </p:nvSpPr>
            <p:spPr>
              <a:xfrm>
                <a:off x="3752045" y="3206543"/>
                <a:ext cx="79007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5786E866-A7B2-AB45-BD55-C293151025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045" y="3206543"/>
                <a:ext cx="790074" cy="844918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04D56904-97E2-8F4A-8C3E-A2CEF8DD7DF7}"/>
                  </a:ext>
                </a:extLst>
              </p:cNvPr>
              <p:cNvSpPr/>
              <p:nvPr/>
            </p:nvSpPr>
            <p:spPr>
              <a:xfrm>
                <a:off x="4546680" y="3206543"/>
                <a:ext cx="79007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04D56904-97E2-8F4A-8C3E-A2CEF8DD7D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680" y="3206543"/>
                <a:ext cx="790074" cy="844918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47B30819-08D9-844C-8799-7510A82BECF7}"/>
                  </a:ext>
                </a:extLst>
              </p:cNvPr>
              <p:cNvSpPr/>
              <p:nvPr/>
            </p:nvSpPr>
            <p:spPr>
              <a:xfrm>
                <a:off x="5348117" y="3206543"/>
                <a:ext cx="79007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47B30819-08D9-844C-8799-7510A82BEC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117" y="3206543"/>
                <a:ext cx="790074" cy="844918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30A9D05A-3646-BB40-8913-794FF10E8BA6}"/>
                  </a:ext>
                </a:extLst>
              </p:cNvPr>
              <p:cNvSpPr/>
              <p:nvPr/>
            </p:nvSpPr>
            <p:spPr>
              <a:xfrm>
                <a:off x="6155315" y="3206025"/>
                <a:ext cx="79007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30A9D05A-3646-BB40-8913-794FF10E8B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5315" y="3206025"/>
                <a:ext cx="790074" cy="844918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D0BDEDAC-6A37-774F-BD62-311A057628EA}"/>
                  </a:ext>
                </a:extLst>
              </p:cNvPr>
              <p:cNvSpPr/>
              <p:nvPr/>
            </p:nvSpPr>
            <p:spPr>
              <a:xfrm>
                <a:off x="4973648" y="5618990"/>
                <a:ext cx="1168071" cy="844918"/>
              </a:xfrm>
              <a:prstGeom prst="round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 =</a:t>
                </a:r>
              </a:p>
            </p:txBody>
          </p:sp>
        </mc:Choice>
        <mc:Fallback xmlns="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D0BDEDAC-6A37-774F-BD62-311A057628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648" y="5618990"/>
                <a:ext cx="1168071" cy="844918"/>
              </a:xfrm>
              <a:prstGeom prst="roundRect">
                <a:avLst/>
              </a:prstGeom>
              <a:blipFill>
                <a:blip r:embed="rId10"/>
                <a:stretch>
                  <a:fillRect b="-10294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id="{6E392E3B-BE78-004F-A2DE-BE22A120C31C}"/>
                  </a:ext>
                </a:extLst>
              </p:cNvPr>
              <p:cNvSpPr/>
              <p:nvPr/>
            </p:nvSpPr>
            <p:spPr>
              <a:xfrm>
                <a:off x="5819474" y="5618990"/>
                <a:ext cx="1168071" cy="844918"/>
              </a:xfrm>
              <a:prstGeom prst="round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>
                    <a:solidFill>
                      <a:srgbClr val="FF38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 =</a:t>
                </a:r>
              </a:p>
            </p:txBody>
          </p:sp>
        </mc:Choice>
        <mc:Fallback xmlns=""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id="{6E392E3B-BE78-004F-A2DE-BE22A120C3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474" y="5618990"/>
                <a:ext cx="1168071" cy="844918"/>
              </a:xfrm>
              <a:prstGeom prst="roundRect">
                <a:avLst/>
              </a:prstGeom>
              <a:blipFill>
                <a:blip r:embed="rId11"/>
                <a:stretch>
                  <a:fillRect l="-8602" r="-6452" b="-10294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0CF1EE7F-A25B-4A48-997D-6F5EA4557695}"/>
                  </a:ext>
                </a:extLst>
              </p:cNvPr>
              <p:cNvSpPr/>
              <p:nvPr/>
            </p:nvSpPr>
            <p:spPr>
              <a:xfrm>
                <a:off x="6759927" y="5618989"/>
                <a:ext cx="1168071" cy="844918"/>
              </a:xfrm>
              <a:prstGeom prst="round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>
                    <a:solidFill>
                      <a:srgbClr val="FF38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0CF1EE7F-A25B-4A48-997D-6F5EA45576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927" y="5618989"/>
                <a:ext cx="1168071" cy="844918"/>
              </a:xfrm>
              <a:prstGeom prst="roundRect">
                <a:avLst/>
              </a:prstGeom>
              <a:blipFill>
                <a:blip r:embed="rId12"/>
                <a:stretch>
                  <a:fillRect l="-8602" b="-8824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690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unit fractions by integers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0930AD65-4F25-3F48-B743-9259D0E82A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889975" cy="4351338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en-GB" dirty="0"/>
                  <a:t>Talking Time:</a:t>
                </a:r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Ruth uses a number line and repeated addition to calculate </a:t>
                </a:r>
                <a:r>
                  <a:rPr lang="en-GB" sz="2200" dirty="0">
                    <a:solidFill>
                      <a:prstClr val="black"/>
                    </a:solidFill>
                  </a:rPr>
                  <a:t>8 x</a:t>
                </a:r>
                <a:r>
                  <a:rPr lang="en-GB" sz="2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200" dirty="0"/>
                  <a:t>.</a:t>
                </a:r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0930AD65-4F25-3F48-B743-9259D0E82A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889975" cy="4351338"/>
              </a:xfrm>
              <a:blipFill>
                <a:blip r:embed="rId3"/>
                <a:stretch>
                  <a:fillRect l="-1049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0D0598CE-98D1-AB4C-A27C-2E91221798E6}"/>
                  </a:ext>
                </a:extLst>
              </p:cNvPr>
              <p:cNvSpPr/>
              <p:nvPr/>
            </p:nvSpPr>
            <p:spPr>
              <a:xfrm>
                <a:off x="3359615" y="5627827"/>
                <a:ext cx="5399745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8 </m:t>
                    </m:r>
                    <m:r>
                      <a:rPr lang="en-GB" sz="3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 </m:t>
                    </m:r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 =</a:t>
                </a: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0D0598CE-98D1-AB4C-A27C-2E91221798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615" y="5627827"/>
                <a:ext cx="5399745" cy="844918"/>
              </a:xfrm>
              <a:prstGeom prst="roundRect">
                <a:avLst/>
              </a:prstGeom>
              <a:blipFill>
                <a:blip r:embed="rId4"/>
                <a:stretch>
                  <a:fillRect l="-234" b="-857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C9304FE4-715A-E24A-9BFD-3C286393801F}"/>
              </a:ext>
            </a:extLst>
          </p:cNvPr>
          <p:cNvSpPr/>
          <p:nvPr/>
        </p:nvSpPr>
        <p:spPr>
          <a:xfrm flipV="1">
            <a:off x="2143094" y="4182636"/>
            <a:ext cx="9720000" cy="68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A706A8-9076-3447-B63D-F0E0F9DBC46D}"/>
              </a:ext>
            </a:extLst>
          </p:cNvPr>
          <p:cNvSpPr/>
          <p:nvPr/>
        </p:nvSpPr>
        <p:spPr>
          <a:xfrm rot="16200000" flipV="1">
            <a:off x="1995228" y="4202417"/>
            <a:ext cx="34145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33423C-940F-CD45-8498-B27A03D36EB0}"/>
              </a:ext>
            </a:extLst>
          </p:cNvPr>
          <p:cNvSpPr/>
          <p:nvPr/>
        </p:nvSpPr>
        <p:spPr>
          <a:xfrm rot="16200000" flipV="1">
            <a:off x="2757023" y="4202418"/>
            <a:ext cx="34145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50EEA8-F592-FF4D-8A2D-4BC161062B62}"/>
              </a:ext>
            </a:extLst>
          </p:cNvPr>
          <p:cNvSpPr/>
          <p:nvPr/>
        </p:nvSpPr>
        <p:spPr>
          <a:xfrm rot="16200000" flipV="1">
            <a:off x="3592591" y="4201148"/>
            <a:ext cx="34145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834C7C-D70C-D84F-A140-AC9F38FC46BE}"/>
              </a:ext>
            </a:extLst>
          </p:cNvPr>
          <p:cNvSpPr/>
          <p:nvPr/>
        </p:nvSpPr>
        <p:spPr>
          <a:xfrm rot="16200000" flipV="1">
            <a:off x="4350545" y="4204903"/>
            <a:ext cx="34145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03D2457-E397-644E-A113-80413F957BAE}"/>
              </a:ext>
            </a:extLst>
          </p:cNvPr>
          <p:cNvSpPr/>
          <p:nvPr/>
        </p:nvSpPr>
        <p:spPr>
          <a:xfrm rot="16200000" flipV="1">
            <a:off x="5190180" y="4204904"/>
            <a:ext cx="34145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6411D5-4F64-1B4D-9ABA-A52AAD4FB1AC}"/>
              </a:ext>
            </a:extLst>
          </p:cNvPr>
          <p:cNvSpPr/>
          <p:nvPr/>
        </p:nvSpPr>
        <p:spPr>
          <a:xfrm rot="16200000" flipV="1">
            <a:off x="5948134" y="4196067"/>
            <a:ext cx="34145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29F44E6-9016-4D44-B0D0-9541F1D9CB45}"/>
              </a:ext>
            </a:extLst>
          </p:cNvPr>
          <p:cNvSpPr/>
          <p:nvPr/>
        </p:nvSpPr>
        <p:spPr>
          <a:xfrm rot="16200000" flipV="1">
            <a:off x="6787543" y="4196067"/>
            <a:ext cx="34145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142C655D-F4D2-D644-BB7E-857BF5B8DE4B}"/>
              </a:ext>
            </a:extLst>
          </p:cNvPr>
          <p:cNvSpPr/>
          <p:nvPr/>
        </p:nvSpPr>
        <p:spPr>
          <a:xfrm>
            <a:off x="1874744" y="4317577"/>
            <a:ext cx="587863" cy="844918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DBE4D22-ED9C-2B41-A31F-1DE4396D6A71}"/>
              </a:ext>
            </a:extLst>
          </p:cNvPr>
          <p:cNvSpPr/>
          <p:nvPr/>
        </p:nvSpPr>
        <p:spPr>
          <a:xfrm>
            <a:off x="6661543" y="4317577"/>
            <a:ext cx="587863" cy="844918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DD3A4ACB-058C-AD44-B649-CB62FB52AE0D}"/>
              </a:ext>
            </a:extLst>
          </p:cNvPr>
          <p:cNvSpPr/>
          <p:nvPr/>
        </p:nvSpPr>
        <p:spPr>
          <a:xfrm>
            <a:off x="11571819" y="4317577"/>
            <a:ext cx="587863" cy="844918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7FBAA2F-8F44-FC49-A95B-D5D96A75F8BE}"/>
              </a:ext>
            </a:extLst>
          </p:cNvPr>
          <p:cNvSpPr/>
          <p:nvPr/>
        </p:nvSpPr>
        <p:spPr>
          <a:xfrm rot="16200000" flipV="1">
            <a:off x="7623337" y="4204905"/>
            <a:ext cx="34145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9618A5-DD7F-F749-B18F-80463CF9E266}"/>
              </a:ext>
            </a:extLst>
          </p:cNvPr>
          <p:cNvSpPr/>
          <p:nvPr/>
        </p:nvSpPr>
        <p:spPr>
          <a:xfrm rot="16200000" flipV="1">
            <a:off x="8381291" y="4196068"/>
            <a:ext cx="34145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B10DF28-9341-4448-9C64-13E755E66B2F}"/>
              </a:ext>
            </a:extLst>
          </p:cNvPr>
          <p:cNvSpPr/>
          <p:nvPr/>
        </p:nvSpPr>
        <p:spPr>
          <a:xfrm rot="16200000" flipV="1">
            <a:off x="9240330" y="4196066"/>
            <a:ext cx="34145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9E1874F-B321-594B-8F44-B36398E93370}"/>
              </a:ext>
            </a:extLst>
          </p:cNvPr>
          <p:cNvSpPr/>
          <p:nvPr/>
        </p:nvSpPr>
        <p:spPr>
          <a:xfrm rot="16200000" flipV="1">
            <a:off x="10079739" y="4196066"/>
            <a:ext cx="34145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DE41EAB-724D-6F4F-A16B-E21B64D88B2D}"/>
              </a:ext>
            </a:extLst>
          </p:cNvPr>
          <p:cNvSpPr/>
          <p:nvPr/>
        </p:nvSpPr>
        <p:spPr>
          <a:xfrm rot="16200000" flipV="1">
            <a:off x="10915533" y="4204904"/>
            <a:ext cx="34145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A8C8A39-361B-9B4C-AD7C-E1F36266A8E6}"/>
              </a:ext>
            </a:extLst>
          </p:cNvPr>
          <p:cNvSpPr/>
          <p:nvPr/>
        </p:nvSpPr>
        <p:spPr>
          <a:xfrm rot="16200000" flipV="1">
            <a:off x="11673487" y="4196067"/>
            <a:ext cx="34145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032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unit fractions by integers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0930AD65-4F25-3F48-B743-9259D0E82A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889975" cy="4351338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en-GB" dirty="0"/>
                  <a:t>Talking Time:</a:t>
                </a:r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Ruth uses a number line and repeated addition to calculate </a:t>
                </a:r>
                <a:r>
                  <a:rPr lang="en-GB" sz="2200" dirty="0">
                    <a:solidFill>
                      <a:prstClr val="black"/>
                    </a:solidFill>
                  </a:rPr>
                  <a:t>8 x</a:t>
                </a:r>
                <a:r>
                  <a:rPr lang="en-GB" sz="2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200" dirty="0"/>
                  <a:t>.</a:t>
                </a:r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0930AD65-4F25-3F48-B743-9259D0E82A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889975" cy="4351338"/>
              </a:xfrm>
              <a:blipFill>
                <a:blip r:embed="rId3"/>
                <a:stretch>
                  <a:fillRect l="-1049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0D0598CE-98D1-AB4C-A27C-2E91221798E6}"/>
                  </a:ext>
                </a:extLst>
              </p:cNvPr>
              <p:cNvSpPr/>
              <p:nvPr/>
            </p:nvSpPr>
            <p:spPr>
              <a:xfrm>
                <a:off x="3359615" y="5627827"/>
                <a:ext cx="5399745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8 </m:t>
                    </m:r>
                    <m:r>
                      <a:rPr lang="en-GB" sz="3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 </m:t>
                    </m:r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 =</a:t>
                </a: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0D0598CE-98D1-AB4C-A27C-2E91221798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615" y="5627827"/>
                <a:ext cx="5399745" cy="844918"/>
              </a:xfrm>
              <a:prstGeom prst="roundRect">
                <a:avLst/>
              </a:prstGeom>
              <a:blipFill>
                <a:blip r:embed="rId4"/>
                <a:stretch>
                  <a:fillRect l="-234" b="-857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C9304FE4-715A-E24A-9BFD-3C286393801F}"/>
              </a:ext>
            </a:extLst>
          </p:cNvPr>
          <p:cNvSpPr/>
          <p:nvPr/>
        </p:nvSpPr>
        <p:spPr>
          <a:xfrm flipV="1">
            <a:off x="2143094" y="4182636"/>
            <a:ext cx="9720000" cy="68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A706A8-9076-3447-B63D-F0E0F9DBC46D}"/>
              </a:ext>
            </a:extLst>
          </p:cNvPr>
          <p:cNvSpPr/>
          <p:nvPr/>
        </p:nvSpPr>
        <p:spPr>
          <a:xfrm rot="16200000" flipV="1">
            <a:off x="1995228" y="4202417"/>
            <a:ext cx="34145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33423C-940F-CD45-8498-B27A03D36EB0}"/>
              </a:ext>
            </a:extLst>
          </p:cNvPr>
          <p:cNvSpPr/>
          <p:nvPr/>
        </p:nvSpPr>
        <p:spPr>
          <a:xfrm rot="16200000" flipV="1">
            <a:off x="2757023" y="4202418"/>
            <a:ext cx="34145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50EEA8-F592-FF4D-8A2D-4BC161062B62}"/>
              </a:ext>
            </a:extLst>
          </p:cNvPr>
          <p:cNvSpPr/>
          <p:nvPr/>
        </p:nvSpPr>
        <p:spPr>
          <a:xfrm rot="16200000" flipV="1">
            <a:off x="3592591" y="4201148"/>
            <a:ext cx="34145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834C7C-D70C-D84F-A140-AC9F38FC46BE}"/>
              </a:ext>
            </a:extLst>
          </p:cNvPr>
          <p:cNvSpPr/>
          <p:nvPr/>
        </p:nvSpPr>
        <p:spPr>
          <a:xfrm rot="16200000" flipV="1">
            <a:off x="4350545" y="4204903"/>
            <a:ext cx="34145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03D2457-E397-644E-A113-80413F957BAE}"/>
              </a:ext>
            </a:extLst>
          </p:cNvPr>
          <p:cNvSpPr/>
          <p:nvPr/>
        </p:nvSpPr>
        <p:spPr>
          <a:xfrm rot="16200000" flipV="1">
            <a:off x="5190180" y="4204904"/>
            <a:ext cx="34145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6411D5-4F64-1B4D-9ABA-A52AAD4FB1AC}"/>
              </a:ext>
            </a:extLst>
          </p:cNvPr>
          <p:cNvSpPr/>
          <p:nvPr/>
        </p:nvSpPr>
        <p:spPr>
          <a:xfrm rot="16200000" flipV="1">
            <a:off x="5948134" y="4196067"/>
            <a:ext cx="34145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29F44E6-9016-4D44-B0D0-9541F1D9CB45}"/>
              </a:ext>
            </a:extLst>
          </p:cNvPr>
          <p:cNvSpPr/>
          <p:nvPr/>
        </p:nvSpPr>
        <p:spPr>
          <a:xfrm rot="16200000" flipV="1">
            <a:off x="6787543" y="4196067"/>
            <a:ext cx="34145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142C655D-F4D2-D644-BB7E-857BF5B8DE4B}"/>
              </a:ext>
            </a:extLst>
          </p:cNvPr>
          <p:cNvSpPr/>
          <p:nvPr/>
        </p:nvSpPr>
        <p:spPr>
          <a:xfrm>
            <a:off x="1874744" y="4317577"/>
            <a:ext cx="587863" cy="844918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DBE4D22-ED9C-2B41-A31F-1DE4396D6A71}"/>
              </a:ext>
            </a:extLst>
          </p:cNvPr>
          <p:cNvSpPr/>
          <p:nvPr/>
        </p:nvSpPr>
        <p:spPr>
          <a:xfrm>
            <a:off x="6661543" y="4317577"/>
            <a:ext cx="587863" cy="844918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DD3A4ACB-058C-AD44-B649-CB62FB52AE0D}"/>
              </a:ext>
            </a:extLst>
          </p:cNvPr>
          <p:cNvSpPr/>
          <p:nvPr/>
        </p:nvSpPr>
        <p:spPr>
          <a:xfrm>
            <a:off x="11571819" y="4317577"/>
            <a:ext cx="587863" cy="844918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7FBAA2F-8F44-FC49-A95B-D5D96A75F8BE}"/>
              </a:ext>
            </a:extLst>
          </p:cNvPr>
          <p:cNvSpPr/>
          <p:nvPr/>
        </p:nvSpPr>
        <p:spPr>
          <a:xfrm rot="16200000" flipV="1">
            <a:off x="7623337" y="4204905"/>
            <a:ext cx="34145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9618A5-DD7F-F749-B18F-80463CF9E266}"/>
              </a:ext>
            </a:extLst>
          </p:cNvPr>
          <p:cNvSpPr/>
          <p:nvPr/>
        </p:nvSpPr>
        <p:spPr>
          <a:xfrm rot="16200000" flipV="1">
            <a:off x="8381291" y="4196068"/>
            <a:ext cx="34145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B10DF28-9341-4448-9C64-13E755E66B2F}"/>
              </a:ext>
            </a:extLst>
          </p:cNvPr>
          <p:cNvSpPr/>
          <p:nvPr/>
        </p:nvSpPr>
        <p:spPr>
          <a:xfrm rot="16200000" flipV="1">
            <a:off x="9240330" y="4196066"/>
            <a:ext cx="34145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9E1874F-B321-594B-8F44-B36398E93370}"/>
              </a:ext>
            </a:extLst>
          </p:cNvPr>
          <p:cNvSpPr/>
          <p:nvPr/>
        </p:nvSpPr>
        <p:spPr>
          <a:xfrm rot="16200000" flipV="1">
            <a:off x="10079739" y="4196066"/>
            <a:ext cx="34145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DE41EAB-724D-6F4F-A16B-E21B64D88B2D}"/>
              </a:ext>
            </a:extLst>
          </p:cNvPr>
          <p:cNvSpPr/>
          <p:nvPr/>
        </p:nvSpPr>
        <p:spPr>
          <a:xfrm rot="16200000" flipV="1">
            <a:off x="10915533" y="4204904"/>
            <a:ext cx="34145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A8C8A39-361B-9B4C-AD7C-E1F36266A8E6}"/>
              </a:ext>
            </a:extLst>
          </p:cNvPr>
          <p:cNvSpPr/>
          <p:nvPr/>
        </p:nvSpPr>
        <p:spPr>
          <a:xfrm rot="16200000" flipV="1">
            <a:off x="11673487" y="4196067"/>
            <a:ext cx="34145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C9544719-C352-094B-A59C-D602770B8029}"/>
                  </a:ext>
                </a:extLst>
              </p:cNvPr>
              <p:cNvSpPr/>
              <p:nvPr/>
            </p:nvSpPr>
            <p:spPr>
              <a:xfrm>
                <a:off x="2143094" y="3206543"/>
                <a:ext cx="79007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C9544719-C352-094B-A59C-D602770B80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094" y="3206543"/>
                <a:ext cx="790074" cy="844918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D5AA86E8-48CD-464B-866A-46DE8106C367}"/>
                  </a:ext>
                </a:extLst>
              </p:cNvPr>
              <p:cNvSpPr/>
              <p:nvPr/>
            </p:nvSpPr>
            <p:spPr>
              <a:xfrm>
                <a:off x="2950608" y="3206543"/>
                <a:ext cx="79007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D5AA86E8-48CD-464B-866A-46DE8106C3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608" y="3206543"/>
                <a:ext cx="790074" cy="844918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A9D6095E-29C5-744D-ACD6-248D0C248939}"/>
                  </a:ext>
                </a:extLst>
              </p:cNvPr>
              <p:cNvSpPr/>
              <p:nvPr/>
            </p:nvSpPr>
            <p:spPr>
              <a:xfrm>
                <a:off x="3752045" y="3206543"/>
                <a:ext cx="79007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A9D6095E-29C5-744D-ACD6-248D0C2489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045" y="3206543"/>
                <a:ext cx="790074" cy="844918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id="{0111B267-66A5-3443-B8C1-EE34FBB58D6C}"/>
                  </a:ext>
                </a:extLst>
              </p:cNvPr>
              <p:cNvSpPr/>
              <p:nvPr/>
            </p:nvSpPr>
            <p:spPr>
              <a:xfrm>
                <a:off x="4546680" y="3206543"/>
                <a:ext cx="79007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id="{0111B267-66A5-3443-B8C1-EE34FBB58D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680" y="3206543"/>
                <a:ext cx="790074" cy="844918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E62F8AE-0689-A34B-B28B-F2D550BE2F28}"/>
                  </a:ext>
                </a:extLst>
              </p:cNvPr>
              <p:cNvSpPr/>
              <p:nvPr/>
            </p:nvSpPr>
            <p:spPr>
              <a:xfrm>
                <a:off x="5348117" y="3206543"/>
                <a:ext cx="79007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E62F8AE-0689-A34B-B28B-F2D550BE2F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117" y="3206543"/>
                <a:ext cx="790074" cy="844918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891FB7A8-8496-2242-AF42-FA3BE46A01BE}"/>
                  </a:ext>
                </a:extLst>
              </p:cNvPr>
              <p:cNvSpPr/>
              <p:nvPr/>
            </p:nvSpPr>
            <p:spPr>
              <a:xfrm>
                <a:off x="6155315" y="3206025"/>
                <a:ext cx="79007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891FB7A8-8496-2242-AF42-FA3BE46A01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5315" y="3206025"/>
                <a:ext cx="790074" cy="844918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7C1EA118-065E-144A-A2E6-EE51AAA0B787}"/>
                  </a:ext>
                </a:extLst>
              </p:cNvPr>
              <p:cNvSpPr/>
              <p:nvPr/>
            </p:nvSpPr>
            <p:spPr>
              <a:xfrm>
                <a:off x="6942470" y="3202703"/>
                <a:ext cx="79007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7C1EA118-065E-144A-A2E6-EE51AAA0B7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2470" y="3202703"/>
                <a:ext cx="790074" cy="844918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EAC4867B-EAE8-CB45-AC43-58A03A51E06B}"/>
                  </a:ext>
                </a:extLst>
              </p:cNvPr>
              <p:cNvSpPr/>
              <p:nvPr/>
            </p:nvSpPr>
            <p:spPr>
              <a:xfrm>
                <a:off x="7749668" y="3202185"/>
                <a:ext cx="79007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EAC4867B-EAE8-CB45-AC43-58A03A51E0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668" y="3202185"/>
                <a:ext cx="790074" cy="844918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B8E62C2-FFB5-6844-8FE2-B5589740DFFA}"/>
                  </a:ext>
                </a:extLst>
              </p:cNvPr>
              <p:cNvSpPr/>
              <p:nvPr/>
            </p:nvSpPr>
            <p:spPr>
              <a:xfrm>
                <a:off x="4973648" y="5618990"/>
                <a:ext cx="1168071" cy="844918"/>
              </a:xfrm>
              <a:prstGeom prst="round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 =</a:t>
                </a: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B8E62C2-FFB5-6844-8FE2-B5589740DF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648" y="5618990"/>
                <a:ext cx="1168071" cy="844918"/>
              </a:xfrm>
              <a:prstGeom prst="roundRect">
                <a:avLst/>
              </a:prstGeom>
              <a:blipFill>
                <a:blip r:embed="rId12"/>
                <a:stretch>
                  <a:fillRect b="-10294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FBD24141-17B8-5243-8928-EECECBA0EF89}"/>
                  </a:ext>
                </a:extLst>
              </p:cNvPr>
              <p:cNvSpPr/>
              <p:nvPr/>
            </p:nvSpPr>
            <p:spPr>
              <a:xfrm>
                <a:off x="5819474" y="5618990"/>
                <a:ext cx="1168071" cy="844918"/>
              </a:xfrm>
              <a:prstGeom prst="round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>
                    <a:solidFill>
                      <a:srgbClr val="FF38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 =</a:t>
                </a: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FBD24141-17B8-5243-8928-EECECBA0EF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474" y="5618990"/>
                <a:ext cx="1168071" cy="844918"/>
              </a:xfrm>
              <a:prstGeom prst="roundRect">
                <a:avLst/>
              </a:prstGeom>
              <a:blipFill>
                <a:blip r:embed="rId13"/>
                <a:stretch>
                  <a:fillRect l="-8602" r="-6452" b="-10294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FD9BCDC0-5FA1-7147-A89B-6FF10002CC49}"/>
                  </a:ext>
                </a:extLst>
              </p:cNvPr>
              <p:cNvSpPr/>
              <p:nvPr/>
            </p:nvSpPr>
            <p:spPr>
              <a:xfrm>
                <a:off x="6759927" y="5618989"/>
                <a:ext cx="1168071" cy="844918"/>
              </a:xfrm>
              <a:prstGeom prst="round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>
                    <a:solidFill>
                      <a:srgbClr val="FF38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FD9BCDC0-5FA1-7147-A89B-6FF10002CC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927" y="5618989"/>
                <a:ext cx="1168071" cy="844918"/>
              </a:xfrm>
              <a:prstGeom prst="roundRect">
                <a:avLst/>
              </a:prstGeom>
              <a:blipFill>
                <a:blip r:embed="rId14"/>
                <a:stretch>
                  <a:fillRect l="-8602" b="-7353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918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88189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number line and repeated addition to calculate the following: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1446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multiply unit fractions by integers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53631C-4CC6-D945-BA5E-0970BC626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2293" y="3548771"/>
            <a:ext cx="5333332" cy="22491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23F66937-A596-7D4C-929E-4DBA124582C3}"/>
                  </a:ext>
                </a:extLst>
              </p:cNvPr>
              <p:cNvSpPr/>
              <p:nvPr/>
            </p:nvSpPr>
            <p:spPr>
              <a:xfrm>
                <a:off x="1205748" y="2975554"/>
                <a:ext cx="4890252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5 </m:t>
                    </m:r>
                    <m:r>
                      <a:rPr lang="en-GB" sz="3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 </m:t>
                    </m:r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 =</a:t>
                </a:r>
              </a:p>
            </p:txBody>
          </p:sp>
        </mc:Choice>
        <mc:Fallback xmlns="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23F66937-A596-7D4C-929E-4DBA124582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748" y="2975554"/>
                <a:ext cx="4890252" cy="844918"/>
              </a:xfrm>
              <a:prstGeom prst="roundRect">
                <a:avLst/>
              </a:prstGeom>
              <a:blipFill>
                <a:blip r:embed="rId4"/>
                <a:stretch>
                  <a:fillRect b="-857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4FBCF20A-EE65-E146-9637-192F0F93B78D}"/>
                  </a:ext>
                </a:extLst>
              </p:cNvPr>
              <p:cNvSpPr/>
              <p:nvPr/>
            </p:nvSpPr>
            <p:spPr>
              <a:xfrm>
                <a:off x="1205748" y="4253074"/>
                <a:ext cx="4890252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8 </m:t>
                    </m:r>
                    <m:r>
                      <a:rPr lang="en-GB" sz="3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 </m:t>
                    </m:r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 =</a:t>
                </a:r>
              </a:p>
            </p:txBody>
          </p:sp>
        </mc:Choice>
        <mc:Fallback xmlns=""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4FBCF20A-EE65-E146-9637-192F0F93B7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748" y="4253074"/>
                <a:ext cx="4890252" cy="844918"/>
              </a:xfrm>
              <a:prstGeom prst="roundRect">
                <a:avLst/>
              </a:prstGeom>
              <a:blipFill>
                <a:blip r:embed="rId5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B2D20219-514A-C44F-AC15-05BD34E3AB9C}"/>
                  </a:ext>
                </a:extLst>
              </p:cNvPr>
              <p:cNvSpPr/>
              <p:nvPr/>
            </p:nvSpPr>
            <p:spPr>
              <a:xfrm>
                <a:off x="1205748" y="5531705"/>
                <a:ext cx="4890252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15 </m:t>
                    </m:r>
                    <m:r>
                      <a:rPr lang="en-GB" sz="3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 </m:t>
                    </m:r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 =</a:t>
                </a:r>
              </a:p>
            </p:txBody>
          </p:sp>
        </mc:Choice>
        <mc:Fallback xmlns=""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B2D20219-514A-C44F-AC15-05BD34E3AB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748" y="5531705"/>
                <a:ext cx="4890252" cy="844918"/>
              </a:xfrm>
              <a:prstGeom prst="roundRect">
                <a:avLst/>
              </a:prstGeom>
              <a:blipFill>
                <a:blip r:embed="rId6"/>
                <a:stretch>
                  <a:fillRect b="-869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3273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unit fractions by integers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Starter: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What’s the same? What’s different?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D8E557A-C450-4944-B8F2-3B5278A2CD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3757957"/>
              </p:ext>
            </p:extLst>
          </p:nvPr>
        </p:nvGraphicFramePr>
        <p:xfrm>
          <a:off x="838199" y="2997130"/>
          <a:ext cx="2364828" cy="2008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5EBFE42-C690-2642-8762-EAD524B577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2172749"/>
              </p:ext>
            </p:extLst>
          </p:nvPr>
        </p:nvGraphicFramePr>
        <p:xfrm>
          <a:off x="2684488" y="2997130"/>
          <a:ext cx="2364828" cy="2008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570FC97-63EF-6E4D-9787-950646323D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0136526"/>
              </p:ext>
            </p:extLst>
          </p:nvPr>
        </p:nvGraphicFramePr>
        <p:xfrm>
          <a:off x="4530777" y="2997130"/>
          <a:ext cx="2364828" cy="2008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52F97BC-7CE0-0F49-ACB7-488CC1DC9C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113751"/>
              </p:ext>
            </p:extLst>
          </p:nvPr>
        </p:nvGraphicFramePr>
        <p:xfrm>
          <a:off x="7587465" y="2463004"/>
          <a:ext cx="3448848" cy="534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1106">
                  <a:extLst>
                    <a:ext uri="{9D8B030D-6E8A-4147-A177-3AD203B41FA5}">
                      <a16:colId xmlns:a16="http://schemas.microsoft.com/office/drawing/2014/main" val="2530403695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2077083033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151616014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2962873143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2988972376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2156698394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1170932380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961816008"/>
                    </a:ext>
                  </a:extLst>
                </a:gridCol>
              </a:tblGrid>
              <a:tr h="5341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53602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378FDE8-FE23-5A46-9357-FBD8955BBE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852357"/>
              </p:ext>
            </p:extLst>
          </p:nvPr>
        </p:nvGraphicFramePr>
        <p:xfrm>
          <a:off x="7587465" y="3088928"/>
          <a:ext cx="3448848" cy="534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1106">
                  <a:extLst>
                    <a:ext uri="{9D8B030D-6E8A-4147-A177-3AD203B41FA5}">
                      <a16:colId xmlns:a16="http://schemas.microsoft.com/office/drawing/2014/main" val="2530403695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2077083033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151616014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2962873143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2988972376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2156698394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1170932380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961816008"/>
                    </a:ext>
                  </a:extLst>
                </a:gridCol>
              </a:tblGrid>
              <a:tr h="5341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53602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0E6E508-8010-ED49-81A5-6EDF04AF5B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448290"/>
              </p:ext>
            </p:extLst>
          </p:nvPr>
        </p:nvGraphicFramePr>
        <p:xfrm>
          <a:off x="7587465" y="3714852"/>
          <a:ext cx="3448848" cy="534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1106">
                  <a:extLst>
                    <a:ext uri="{9D8B030D-6E8A-4147-A177-3AD203B41FA5}">
                      <a16:colId xmlns:a16="http://schemas.microsoft.com/office/drawing/2014/main" val="2530403695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2077083033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151616014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2962873143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2988972376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2156698394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1170932380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961816008"/>
                    </a:ext>
                  </a:extLst>
                </a:gridCol>
              </a:tblGrid>
              <a:tr h="5341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536024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7BA00CC-0C68-DE4F-B1F3-F36C3FB1FB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844313"/>
              </p:ext>
            </p:extLst>
          </p:nvPr>
        </p:nvGraphicFramePr>
        <p:xfrm>
          <a:off x="7587465" y="4340776"/>
          <a:ext cx="3448848" cy="534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1106">
                  <a:extLst>
                    <a:ext uri="{9D8B030D-6E8A-4147-A177-3AD203B41FA5}">
                      <a16:colId xmlns:a16="http://schemas.microsoft.com/office/drawing/2014/main" val="2530403695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2077083033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151616014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2962873143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2988972376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2156698394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1170932380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961816008"/>
                    </a:ext>
                  </a:extLst>
                </a:gridCol>
              </a:tblGrid>
              <a:tr h="5341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53602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95C11C2-5AF0-DD44-946C-561E4C2A07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183361"/>
              </p:ext>
            </p:extLst>
          </p:nvPr>
        </p:nvGraphicFramePr>
        <p:xfrm>
          <a:off x="7587465" y="4966700"/>
          <a:ext cx="3448848" cy="534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1106">
                  <a:extLst>
                    <a:ext uri="{9D8B030D-6E8A-4147-A177-3AD203B41FA5}">
                      <a16:colId xmlns:a16="http://schemas.microsoft.com/office/drawing/2014/main" val="2530403695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2077083033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151616014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2962873143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2988972376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2156698394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1170932380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961816008"/>
                    </a:ext>
                  </a:extLst>
                </a:gridCol>
              </a:tblGrid>
              <a:tr h="5341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536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42289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88189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number line and repeated addition to calculate the following: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1446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multiply unit fractions by integers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D11E34B7-EDD7-3A47-BFDD-19DED50A7A8E}"/>
              </a:ext>
            </a:extLst>
          </p:cNvPr>
          <p:cNvSpPr/>
          <p:nvPr/>
        </p:nvSpPr>
        <p:spPr>
          <a:xfrm>
            <a:off x="3812452" y="5531705"/>
            <a:ext cx="1168071" cy="844918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53631C-4CC6-D945-BA5E-0970BC626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2293" y="3548771"/>
            <a:ext cx="5333332" cy="22491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23F66937-A596-7D4C-929E-4DBA124582C3}"/>
                  </a:ext>
                </a:extLst>
              </p:cNvPr>
              <p:cNvSpPr/>
              <p:nvPr/>
            </p:nvSpPr>
            <p:spPr>
              <a:xfrm>
                <a:off x="1205748" y="2975554"/>
                <a:ext cx="4890252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5 </m:t>
                    </m:r>
                    <m:r>
                      <a:rPr lang="en-GB" sz="3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 </m:t>
                    </m:r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 =</a:t>
                </a:r>
              </a:p>
            </p:txBody>
          </p:sp>
        </mc:Choice>
        <mc:Fallback xmlns="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23F66937-A596-7D4C-929E-4DBA124582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748" y="2975554"/>
                <a:ext cx="4890252" cy="844918"/>
              </a:xfrm>
              <a:prstGeom prst="roundRect">
                <a:avLst/>
              </a:prstGeom>
              <a:blipFill>
                <a:blip r:embed="rId4"/>
                <a:stretch>
                  <a:fillRect b="-857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E0DFE1C6-5B1D-F54D-95E1-08FBF892E480}"/>
                  </a:ext>
                </a:extLst>
              </p:cNvPr>
              <p:cNvSpPr/>
              <p:nvPr/>
            </p:nvSpPr>
            <p:spPr>
              <a:xfrm>
                <a:off x="2819780" y="2966717"/>
                <a:ext cx="1168071" cy="844918"/>
              </a:xfrm>
              <a:prstGeom prst="round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 =</a:t>
                </a:r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E0DFE1C6-5B1D-F54D-95E1-08FBF892E4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780" y="2966717"/>
                <a:ext cx="1168071" cy="844918"/>
              </a:xfrm>
              <a:prstGeom prst="roundRect">
                <a:avLst/>
              </a:prstGeom>
              <a:blipFill>
                <a:blip r:embed="rId5"/>
                <a:stretch>
                  <a:fillRect b="-1194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017C1107-9954-6449-B609-0ACCC7A8BC70}"/>
                  </a:ext>
                </a:extLst>
              </p:cNvPr>
              <p:cNvSpPr/>
              <p:nvPr/>
            </p:nvSpPr>
            <p:spPr>
              <a:xfrm>
                <a:off x="3665606" y="2966717"/>
                <a:ext cx="1168071" cy="844918"/>
              </a:xfrm>
              <a:prstGeom prst="round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>
                    <a:solidFill>
                      <a:srgbClr val="FF38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017C1107-9954-6449-B609-0ACCC7A8BC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606" y="2966717"/>
                <a:ext cx="1168071" cy="844918"/>
              </a:xfrm>
              <a:prstGeom prst="roundRect">
                <a:avLst/>
              </a:prstGeom>
              <a:blipFill>
                <a:blip r:embed="rId6"/>
                <a:stretch>
                  <a:fillRect l="-9677" b="-7463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C968FAF1-5A62-8244-8978-31325B493FED}"/>
              </a:ext>
            </a:extLst>
          </p:cNvPr>
          <p:cNvSpPr/>
          <p:nvPr/>
        </p:nvSpPr>
        <p:spPr>
          <a:xfrm>
            <a:off x="4606059" y="2966716"/>
            <a:ext cx="1168071" cy="844918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4FBCF20A-EE65-E146-9637-192F0F93B78D}"/>
                  </a:ext>
                </a:extLst>
              </p:cNvPr>
              <p:cNvSpPr/>
              <p:nvPr/>
            </p:nvSpPr>
            <p:spPr>
              <a:xfrm>
                <a:off x="1205748" y="4253074"/>
                <a:ext cx="4890252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8 </m:t>
                    </m:r>
                    <m:r>
                      <a:rPr lang="en-GB" sz="3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 </m:t>
                    </m:r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 =</a:t>
                </a:r>
              </a:p>
            </p:txBody>
          </p:sp>
        </mc:Choice>
        <mc:Fallback xmlns=""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4FBCF20A-EE65-E146-9637-192F0F93B7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748" y="4253074"/>
                <a:ext cx="4890252" cy="844918"/>
              </a:xfrm>
              <a:prstGeom prst="roundRect">
                <a:avLst/>
              </a:prstGeom>
              <a:blipFill>
                <a:blip r:embed="rId7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9877289A-5234-4443-A63B-E8406F11A23E}"/>
                  </a:ext>
                </a:extLst>
              </p:cNvPr>
              <p:cNvSpPr/>
              <p:nvPr/>
            </p:nvSpPr>
            <p:spPr>
              <a:xfrm>
                <a:off x="2819780" y="4244237"/>
                <a:ext cx="1168071" cy="844918"/>
              </a:xfrm>
              <a:prstGeom prst="round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 =</a:t>
                </a:r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9877289A-5234-4443-A63B-E8406F11A2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780" y="4244237"/>
                <a:ext cx="1168071" cy="844918"/>
              </a:xfrm>
              <a:prstGeom prst="roundRect">
                <a:avLst/>
              </a:prstGeom>
              <a:blipFill>
                <a:blip r:embed="rId8"/>
                <a:stretch>
                  <a:fillRect b="-10294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2BB6758D-E210-5743-AE17-18D30F0873DC}"/>
              </a:ext>
            </a:extLst>
          </p:cNvPr>
          <p:cNvSpPr/>
          <p:nvPr/>
        </p:nvSpPr>
        <p:spPr>
          <a:xfrm>
            <a:off x="3665606" y="4244237"/>
            <a:ext cx="1168071" cy="844918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FF38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BC99E4AB-D244-1D40-9082-A04F46EC9ABF}"/>
              </a:ext>
            </a:extLst>
          </p:cNvPr>
          <p:cNvSpPr/>
          <p:nvPr/>
        </p:nvSpPr>
        <p:spPr>
          <a:xfrm>
            <a:off x="4606059" y="4244236"/>
            <a:ext cx="1168071" cy="844918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B2D20219-514A-C44F-AC15-05BD34E3AB9C}"/>
                  </a:ext>
                </a:extLst>
              </p:cNvPr>
              <p:cNvSpPr/>
              <p:nvPr/>
            </p:nvSpPr>
            <p:spPr>
              <a:xfrm>
                <a:off x="1205748" y="5531705"/>
                <a:ext cx="4890252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15 </m:t>
                    </m:r>
                    <m:r>
                      <a:rPr lang="en-GB" sz="3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 </m:t>
                    </m:r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 =</a:t>
                </a:r>
              </a:p>
            </p:txBody>
          </p:sp>
        </mc:Choice>
        <mc:Fallback xmlns=""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B2D20219-514A-C44F-AC15-05BD34E3AB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748" y="5531705"/>
                <a:ext cx="4890252" cy="844918"/>
              </a:xfrm>
              <a:prstGeom prst="roundRect">
                <a:avLst/>
              </a:prstGeom>
              <a:blipFill>
                <a:blip r:embed="rId9"/>
                <a:stretch>
                  <a:fillRect b="-869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2A630960-77E9-934B-8217-39F0279A6289}"/>
                  </a:ext>
                </a:extLst>
              </p:cNvPr>
              <p:cNvSpPr/>
              <p:nvPr/>
            </p:nvSpPr>
            <p:spPr>
              <a:xfrm>
                <a:off x="3141648" y="5522868"/>
                <a:ext cx="1168071" cy="844918"/>
              </a:xfrm>
              <a:prstGeom prst="round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 =</a:t>
                </a:r>
              </a:p>
            </p:txBody>
          </p:sp>
        </mc:Choice>
        <mc:Fallback xmlns=""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2A630960-77E9-934B-8217-39F0279A62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1648" y="5522868"/>
                <a:ext cx="1168071" cy="844918"/>
              </a:xfrm>
              <a:prstGeom prst="roundRect">
                <a:avLst/>
              </a:prstGeom>
              <a:blipFill>
                <a:blip r:embed="rId10"/>
                <a:stretch>
                  <a:fillRect r="-2151" b="-1194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2B6E6C3D-05C4-554B-ADA0-7565C1387520}"/>
                  </a:ext>
                </a:extLst>
              </p:cNvPr>
              <p:cNvSpPr/>
              <p:nvPr/>
            </p:nvSpPr>
            <p:spPr>
              <a:xfrm>
                <a:off x="4038679" y="5522868"/>
                <a:ext cx="1309393" cy="844918"/>
              </a:xfrm>
              <a:prstGeom prst="round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>
                    <a:solidFill>
                      <a:srgbClr val="FF38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 =</a:t>
                </a:r>
              </a:p>
            </p:txBody>
          </p:sp>
        </mc:Choice>
        <mc:Fallback xmlns=""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2B6E6C3D-05C4-554B-ADA0-7565C13875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79" y="5522868"/>
                <a:ext cx="1309393" cy="844918"/>
              </a:xfrm>
              <a:prstGeom prst="roundRect">
                <a:avLst/>
              </a:prstGeom>
              <a:blipFill>
                <a:blip r:embed="rId11"/>
                <a:stretch>
                  <a:fillRect l="-7692" r="-7692" b="-1194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ounded Rectangle 61">
                <a:extLst>
                  <a:ext uri="{FF2B5EF4-FFF2-40B4-BE49-F238E27FC236}">
                    <a16:creationId xmlns:a16="http://schemas.microsoft.com/office/drawing/2014/main" id="{C58B7FBF-CFCC-5F42-BC20-772A0DFD622B}"/>
                  </a:ext>
                </a:extLst>
              </p:cNvPr>
              <p:cNvSpPr/>
              <p:nvPr/>
            </p:nvSpPr>
            <p:spPr>
              <a:xfrm>
                <a:off x="5154696" y="5522867"/>
                <a:ext cx="948620" cy="844918"/>
              </a:xfrm>
              <a:prstGeom prst="round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>
                    <a:solidFill>
                      <a:srgbClr val="FF38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62" name="Rounded Rectangle 61">
                <a:extLst>
                  <a:ext uri="{FF2B5EF4-FFF2-40B4-BE49-F238E27FC236}">
                    <a16:creationId xmlns:a16="http://schemas.microsoft.com/office/drawing/2014/main" id="{C58B7FBF-CFCC-5F42-BC20-772A0DFD62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696" y="5522867"/>
                <a:ext cx="948620" cy="844918"/>
              </a:xfrm>
              <a:prstGeom prst="roundRect">
                <a:avLst/>
              </a:prstGeom>
              <a:blipFill>
                <a:blip r:embed="rId12"/>
                <a:stretch>
                  <a:fillRect l="-11842" b="-8955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381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52" grpId="0"/>
      <p:bldP spid="53" grpId="0"/>
      <p:bldP spid="54" grpId="0"/>
      <p:bldP spid="60" grpId="0"/>
      <p:bldP spid="61" grpId="0"/>
      <p:bldP spid="6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88189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James says. “When I multiply a unit fraction by its denominator, its result is equal to one whole.”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Is James’ statement always, sometimes or never true?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Provide examples to explain your answer.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1446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multiply unit fractions by integers</a:t>
            </a:r>
          </a:p>
        </p:txBody>
      </p:sp>
    </p:spTree>
    <p:extLst>
      <p:ext uri="{BB962C8B-B14F-4D97-AF65-F5344CB8AC3E}">
        <p14:creationId xmlns:p14="http://schemas.microsoft.com/office/powerpoint/2010/main" val="2178705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1088189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Activity 4: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James says. “When I multiply a unit fraction by its denominator, its result is equal to one whole.”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rgbClr val="FF3860"/>
                    </a:solidFill>
                  </a:rPr>
                  <a:t>James’ statement is always true – for example, </a:t>
                </a:r>
                <a:r>
                  <a:rPr lang="en-GB" sz="2000" dirty="0">
                    <a:solidFill>
                      <a:srgbClr val="FF3860"/>
                    </a:solidFill>
                  </a:rPr>
                  <a:t>6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=</a:t>
                </a:r>
                <a:r>
                  <a:rPr lang="en-GB" sz="20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= 1,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3860"/>
                    </a:solidFill>
                  </a:rPr>
                  <a:t> x 7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3860"/>
                    </a:solidFill>
                  </a:rPr>
                  <a:t> = 1 </a:t>
                </a:r>
                <a:br>
                  <a:rPr lang="en-GB" sz="2400" dirty="0">
                    <a:solidFill>
                      <a:srgbClr val="FF3860"/>
                    </a:solidFill>
                  </a:rPr>
                </a:br>
                <a:r>
                  <a:rPr lang="en-GB" sz="2200" dirty="0">
                    <a:solidFill>
                      <a:srgbClr val="FF3860"/>
                    </a:solidFill>
                  </a:rPr>
                  <a:t>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FF3860"/>
                    </a:solidFill>
                  </a:rPr>
                  <a:t> x 10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FF3860"/>
                    </a:solidFill>
                  </a:rPr>
                  <a:t> = 1. </a:t>
                </a:r>
                <a:endParaRPr lang="en-GB" sz="2200" dirty="0">
                  <a:solidFill>
                    <a:srgbClr val="FF386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1088189" cy="4351338"/>
              </a:xfrm>
              <a:blipFill>
                <a:blip r:embed="rId3"/>
                <a:stretch>
                  <a:fillRect l="-1030" t="-2632" b="-1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1446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multiply unit fractions by integers</a:t>
            </a:r>
          </a:p>
        </p:txBody>
      </p:sp>
    </p:spTree>
    <p:extLst>
      <p:ext uri="{BB962C8B-B14F-4D97-AF65-F5344CB8AC3E}">
        <p14:creationId xmlns:p14="http://schemas.microsoft.com/office/powerpoint/2010/main" val="20084758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88189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says. “I am thinking of a unit fraction. When I multiply my fraction by six, the result can be simplified to one half. When I multiply my fraction by four, the result can be simplified to one third.”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Which is the unit fraction Ruth is thinking about?</a:t>
            </a:r>
            <a:br>
              <a:rPr lang="en-GB" sz="2200" dirty="0"/>
            </a:br>
            <a:r>
              <a:rPr lang="en-GB" sz="2200" dirty="0"/>
              <a:t>Explain your answer. </a:t>
            </a:r>
            <a:br>
              <a:rPr lang="en-GB" sz="2200" dirty="0"/>
            </a:b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Write a multiplication sentence using Ruth’s unit fraction that gives a simplified result of three quarters.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1446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multiply unit fractions by integers</a:t>
            </a:r>
          </a:p>
        </p:txBody>
      </p:sp>
    </p:spTree>
    <p:extLst>
      <p:ext uri="{BB962C8B-B14F-4D97-AF65-F5344CB8AC3E}">
        <p14:creationId xmlns:p14="http://schemas.microsoft.com/office/powerpoint/2010/main" val="841854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88189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says. “I am thinking of a unit fraction. When I multiply my fraction by six, the result can be simplified to one half. When I multiply my fraction by four, the result can be simplified to one third.”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>
                <a:solidFill>
                  <a:srgbClr val="FF3860"/>
                </a:solidFill>
              </a:rPr>
              <a:t>Ruth is thinking of the unit fraction one twelfth:</a:t>
            </a:r>
            <a:br>
              <a:rPr lang="en-GB" sz="2200" dirty="0">
                <a:solidFill>
                  <a:srgbClr val="FF3860"/>
                </a:solidFill>
              </a:rPr>
            </a:br>
            <a:br>
              <a:rPr lang="en-GB" sz="2200" dirty="0">
                <a:solidFill>
                  <a:srgbClr val="FF3860"/>
                </a:solidFill>
              </a:rPr>
            </a:br>
            <a:br>
              <a:rPr lang="en-GB" sz="2200" dirty="0">
                <a:solidFill>
                  <a:srgbClr val="FF3860"/>
                </a:solidFill>
              </a:rPr>
            </a:br>
            <a:endParaRPr lang="en-GB" sz="2200" dirty="0">
              <a:solidFill>
                <a:srgbClr val="FF3860"/>
              </a:solidFill>
            </a:endParaRP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Write a multiplication sentence using Ruth’s unit fraction that gives a simplified result of three quarters.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1446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multiply unit fractions by integers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FB9838A1-6E9E-054F-9D56-35989CFE9558}"/>
                  </a:ext>
                </a:extLst>
              </p:cNvPr>
              <p:cNvSpPr/>
              <p:nvPr/>
            </p:nvSpPr>
            <p:spPr>
              <a:xfrm>
                <a:off x="1353666" y="4199236"/>
                <a:ext cx="3984816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6 </m:t>
                    </m:r>
                    <m:r>
                      <a:rPr lang="en-GB" sz="3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 </m:t>
                    </m:r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 =</a:t>
                </a: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FB9838A1-6E9E-054F-9D56-35989CFE95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666" y="4199236"/>
                <a:ext cx="3984816" cy="844918"/>
              </a:xfrm>
              <a:prstGeom prst="roundRect">
                <a:avLst/>
              </a:prstGeom>
              <a:blipFill>
                <a:blip r:embed="rId3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6DD25B7E-9C91-B24D-B17A-3AB902509144}"/>
                  </a:ext>
                </a:extLst>
              </p:cNvPr>
              <p:cNvSpPr/>
              <p:nvPr/>
            </p:nvSpPr>
            <p:spPr>
              <a:xfrm>
                <a:off x="3061827" y="4190399"/>
                <a:ext cx="1168071" cy="844918"/>
              </a:xfrm>
              <a:prstGeom prst="round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 =</a:t>
                </a: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6DD25B7E-9C91-B24D-B17A-3AB9025091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827" y="4190399"/>
                <a:ext cx="1168071" cy="844918"/>
              </a:xfrm>
              <a:prstGeom prst="roundRect">
                <a:avLst/>
              </a:prstGeom>
              <a:blipFill>
                <a:blip r:embed="rId4"/>
                <a:stretch>
                  <a:fillRect r="-2151" b="-1194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A7866B00-E84D-0748-8C05-81B45498A704}"/>
                  </a:ext>
                </a:extLst>
              </p:cNvPr>
              <p:cNvSpPr/>
              <p:nvPr/>
            </p:nvSpPr>
            <p:spPr>
              <a:xfrm>
                <a:off x="3947994" y="4190399"/>
                <a:ext cx="1168071" cy="844918"/>
              </a:xfrm>
              <a:prstGeom prst="round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A7866B00-E84D-0748-8C05-81B45498A7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994" y="4190399"/>
                <a:ext cx="1168071" cy="844918"/>
              </a:xfrm>
              <a:prstGeom prst="roundRect">
                <a:avLst/>
              </a:prstGeom>
              <a:blipFill>
                <a:blip r:embed="rId5"/>
                <a:stretch>
                  <a:fillRect b="-1493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31A2613B-BCF7-1D48-8525-650A17BD9697}"/>
                  </a:ext>
                </a:extLst>
              </p:cNvPr>
              <p:cNvSpPr/>
              <p:nvPr/>
            </p:nvSpPr>
            <p:spPr>
              <a:xfrm>
                <a:off x="5513289" y="4208073"/>
                <a:ext cx="3984816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4 </m:t>
                    </m:r>
                    <m:r>
                      <a:rPr lang="en-GB" sz="3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 </m:t>
                    </m:r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 =</a:t>
                </a: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31A2613B-BCF7-1D48-8525-650A17BD96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289" y="4208073"/>
                <a:ext cx="3984816" cy="844918"/>
              </a:xfrm>
              <a:prstGeom prst="roundRect">
                <a:avLst/>
              </a:prstGeom>
              <a:blipFill>
                <a:blip r:embed="rId6"/>
                <a:stretch>
                  <a:fillRect b="-857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C12F9EF7-EA53-884D-B401-3F94F42DCF88}"/>
                  </a:ext>
                </a:extLst>
              </p:cNvPr>
              <p:cNvSpPr/>
              <p:nvPr/>
            </p:nvSpPr>
            <p:spPr>
              <a:xfrm>
                <a:off x="7221450" y="4199236"/>
                <a:ext cx="1168071" cy="844918"/>
              </a:xfrm>
              <a:prstGeom prst="round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 =</a:t>
                </a: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C12F9EF7-EA53-884D-B401-3F94F42DCF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1450" y="4199236"/>
                <a:ext cx="1168071" cy="844918"/>
              </a:xfrm>
              <a:prstGeom prst="roundRect">
                <a:avLst/>
              </a:prstGeom>
              <a:blipFill>
                <a:blip r:embed="rId7"/>
                <a:stretch>
                  <a:fillRect r="-1075" b="-1194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CA3FC236-1A33-8D42-8ADA-47EC7D78054F}"/>
                  </a:ext>
                </a:extLst>
              </p:cNvPr>
              <p:cNvSpPr/>
              <p:nvPr/>
            </p:nvSpPr>
            <p:spPr>
              <a:xfrm>
                <a:off x="8107617" y="4199236"/>
                <a:ext cx="1168071" cy="844918"/>
              </a:xfrm>
              <a:prstGeom prst="round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CA3FC236-1A33-8D42-8ADA-47EC7D7805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7617" y="4199236"/>
                <a:ext cx="1168071" cy="844918"/>
              </a:xfrm>
              <a:prstGeom prst="roundRect">
                <a:avLst/>
              </a:prstGeom>
              <a:blipFill>
                <a:blip r:embed="rId8"/>
                <a:stretch>
                  <a:fillRect b="-1493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73E1EAFA-DA6C-3442-A64C-7D9373E9FE05}"/>
                  </a:ext>
                </a:extLst>
              </p:cNvPr>
              <p:cNvSpPr/>
              <p:nvPr/>
            </p:nvSpPr>
            <p:spPr>
              <a:xfrm>
                <a:off x="4697501" y="5647957"/>
                <a:ext cx="3984816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GB" sz="3200" b="1" i="0" smtClean="0">
                        <a:solidFill>
                          <a:srgbClr val="FF3860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3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 </m:t>
                    </m:r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 =</a:t>
                </a: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73E1EAFA-DA6C-3442-A64C-7D9373E9FE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501" y="5647957"/>
                <a:ext cx="3984816" cy="844918"/>
              </a:xfrm>
              <a:prstGeom prst="roundRect">
                <a:avLst/>
              </a:prstGeom>
              <a:blipFill>
                <a:blip r:embed="rId9"/>
                <a:stretch>
                  <a:fillRect b="-8824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C17E66B5-BE60-8445-8C50-255FFB7E5D5F}"/>
                  </a:ext>
                </a:extLst>
              </p:cNvPr>
              <p:cNvSpPr/>
              <p:nvPr/>
            </p:nvSpPr>
            <p:spPr>
              <a:xfrm>
                <a:off x="6405662" y="5639120"/>
                <a:ext cx="1168071" cy="844918"/>
              </a:xfrm>
              <a:prstGeom prst="round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 =</a:t>
                </a: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C17E66B5-BE60-8445-8C50-255FFB7E5D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662" y="5639120"/>
                <a:ext cx="1168071" cy="844918"/>
              </a:xfrm>
              <a:prstGeom prst="roundRect">
                <a:avLst/>
              </a:prstGeom>
              <a:blipFill>
                <a:blip r:embed="rId10"/>
                <a:stretch>
                  <a:fillRect r="-2174" b="-10448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E47A95A9-A5D5-CF46-96D3-B86E9B0D7A16}"/>
                  </a:ext>
                </a:extLst>
              </p:cNvPr>
              <p:cNvSpPr/>
              <p:nvPr/>
            </p:nvSpPr>
            <p:spPr>
              <a:xfrm>
                <a:off x="7305276" y="5639120"/>
                <a:ext cx="1168071" cy="844918"/>
              </a:xfrm>
              <a:prstGeom prst="round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E47A95A9-A5D5-CF46-96D3-B86E9B0D7A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276" y="5639120"/>
                <a:ext cx="1168071" cy="844918"/>
              </a:xfrm>
              <a:prstGeom prst="roundRect">
                <a:avLst/>
              </a:prstGeom>
              <a:blipFill>
                <a:blip r:embed="rId11"/>
                <a:stretch>
                  <a:fillRect b="-1493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926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 animBg="1"/>
      <p:bldP spid="11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unit fractions by integers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3350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Do you agree?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25874"/>
            <a:ext cx="4440352" cy="33598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1702E8E-89C0-5241-8AF1-8E4334AE5D89}"/>
                  </a:ext>
                </a:extLst>
              </p:cNvPr>
              <p:cNvSpPr/>
              <p:nvPr/>
            </p:nvSpPr>
            <p:spPr>
              <a:xfrm>
                <a:off x="2613171" y="2569728"/>
                <a:ext cx="3254827" cy="1064266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rgbClr val="23D160"/>
                  </a:buClr>
                  <a:buSzPct val="85000"/>
                </a:pPr>
                <a:r>
                  <a:rPr lang="en-US" sz="3200" dirty="0">
                    <a:solidFill>
                      <a:srgbClr val="3273DC"/>
                    </a:solidFill>
                    <a:latin typeface="OpenDyslexicAlta" pitchFamily="2" charset="77"/>
                  </a:rPr>
                  <a:t>9</a:t>
                </a:r>
                <a14:m>
                  <m:oMath xmlns:m="http://schemas.openxmlformats.org/officeDocument/2006/math">
                    <m:r>
                      <a:rPr lang="en-GB" sz="3200">
                        <a:solidFill>
                          <a:srgbClr val="3273D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3200" b="0" i="0" smtClean="0">
                        <a:solidFill>
                          <a:srgbClr val="3273DC"/>
                        </a:solidFill>
                        <a:latin typeface="Cambria Math" panose="02040503050406030204" pitchFamily="18" charset="0"/>
                      </a:rPr>
                      <m:t>× </m:t>
                    </m:r>
                    <m:f>
                      <m:fPr>
                        <m:ctrlPr>
                          <a:rPr lang="en-US" sz="3200" i="1">
                            <a:solidFill>
                              <a:srgbClr val="3273D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3273D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3273DC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3273DC"/>
                    </a:solidFill>
                    <a:latin typeface="OpenDyslexicAlta" pitchFamily="2" charset="77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3273D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3273DC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3273DC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3273DC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1702E8E-89C0-5241-8AF1-8E4334AE5D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171" y="2569728"/>
                <a:ext cx="3254827" cy="1064266"/>
              </a:xfrm>
              <a:prstGeom prst="rect">
                <a:avLst/>
              </a:prstGeom>
              <a:blipFill>
                <a:blip r:embed="rId5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96164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unit fractions by integers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3350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No, I do not agree. </a:t>
            </a: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has multiplied the numerator </a:t>
            </a:r>
            <a:r>
              <a:rPr lang="en-GB" sz="2200" b="1" u="sng" dirty="0">
                <a:solidFill>
                  <a:srgbClr val="FF3860"/>
                </a:solidFill>
              </a:rPr>
              <a:t>and</a:t>
            </a:r>
            <a:r>
              <a:rPr lang="en-GB" sz="2200" b="1" dirty="0">
                <a:solidFill>
                  <a:srgbClr val="FF3860"/>
                </a:solidFill>
              </a:rPr>
              <a:t> </a:t>
            </a:r>
            <a:r>
              <a:rPr lang="en-GB" sz="2200" dirty="0">
                <a:solidFill>
                  <a:srgbClr val="FF3860"/>
                </a:solidFill>
              </a:rPr>
              <a:t>the denominator.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25874"/>
            <a:ext cx="4440352" cy="33598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49ECD5A5-09FD-954C-A869-A81C18D5A09C}"/>
                  </a:ext>
                </a:extLst>
              </p:cNvPr>
              <p:cNvSpPr/>
              <p:nvPr/>
            </p:nvSpPr>
            <p:spPr>
              <a:xfrm>
                <a:off x="977746" y="5796083"/>
                <a:ext cx="4890252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3273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GB" sz="3200" b="0" i="0" smtClean="0">
                        <a:solidFill>
                          <a:srgbClr val="3273DC"/>
                        </a:solidFill>
                        <a:latin typeface="Cambria Math" panose="02040503050406030204" pitchFamily="18" charset="0"/>
                      </a:rPr>
                      <m:t>9 </m:t>
                    </m:r>
                    <m:r>
                      <a:rPr lang="en-GB" sz="3200">
                        <a:solidFill>
                          <a:srgbClr val="3273DC"/>
                        </a:solidFill>
                        <a:latin typeface="Cambria Math" panose="02040503050406030204" pitchFamily="18" charset="0"/>
                      </a:rPr>
                      <m:t>× </m:t>
                    </m:r>
                    <m:f>
                      <m:fPr>
                        <m:ctrlPr>
                          <a:rPr lang="en-US" sz="3200" i="1" smtClean="0">
                            <a:solidFill>
                              <a:srgbClr val="3273D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3273D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3273DC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3273DC"/>
                    </a:solidFill>
                    <a:latin typeface="OpenDyslexicAlta" pitchFamily="2" charset="77"/>
                  </a:rPr>
                  <a:t> =</a:t>
                </a: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49ECD5A5-09FD-954C-A869-A81C18D5A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746" y="5796083"/>
                <a:ext cx="4890252" cy="844918"/>
              </a:xfrm>
              <a:prstGeom prst="roundRect">
                <a:avLst/>
              </a:prstGeom>
              <a:blipFill>
                <a:blip r:embed="rId5"/>
                <a:stretch>
                  <a:fillRect b="-8571"/>
                </a:stretch>
              </a:blipFill>
              <a:ln w="19050">
                <a:solidFill>
                  <a:srgbClr val="3273D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89FBB609-76AB-BF4D-BB54-31CB183D5C50}"/>
                  </a:ext>
                </a:extLst>
              </p:cNvPr>
              <p:cNvSpPr/>
              <p:nvPr/>
            </p:nvSpPr>
            <p:spPr>
              <a:xfrm>
                <a:off x="2521763" y="5787246"/>
                <a:ext cx="1168071" cy="844918"/>
              </a:xfrm>
              <a:prstGeom prst="round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 =</a:t>
                </a: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89FBB609-76AB-BF4D-BB54-31CB183D5C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763" y="5787246"/>
                <a:ext cx="1168071" cy="844918"/>
              </a:xfrm>
              <a:prstGeom prst="roundRect">
                <a:avLst/>
              </a:prstGeom>
              <a:blipFill>
                <a:blip r:embed="rId6"/>
                <a:stretch>
                  <a:fillRect b="-10606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F2DB25B9-AFBB-3F47-A2D0-51EFCE442C09}"/>
                  </a:ext>
                </a:extLst>
              </p:cNvPr>
              <p:cNvSpPr/>
              <p:nvPr/>
            </p:nvSpPr>
            <p:spPr>
              <a:xfrm>
                <a:off x="3327353" y="5787246"/>
                <a:ext cx="1309393" cy="844918"/>
              </a:xfrm>
              <a:prstGeom prst="round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>
                    <a:solidFill>
                      <a:srgbClr val="FF38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F2DB25B9-AFBB-3F47-A2D0-51EFCE442C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353" y="5787246"/>
                <a:ext cx="1309393" cy="844918"/>
              </a:xfrm>
              <a:prstGeom prst="roundRect">
                <a:avLst/>
              </a:prstGeom>
              <a:blipFill>
                <a:blip r:embed="rId7"/>
                <a:stretch>
                  <a:fillRect l="-7692" b="-9091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D242AC5-D275-2D4B-AF50-D51F8EFC6999}"/>
              </a:ext>
            </a:extLst>
          </p:cNvPr>
          <p:cNvSpPr/>
          <p:nvPr/>
        </p:nvSpPr>
        <p:spPr>
          <a:xfrm>
            <a:off x="4534811" y="5787245"/>
            <a:ext cx="948620" cy="844918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CE18FEF-063A-5F4D-A071-D4EE71B9B1A8}"/>
                  </a:ext>
                </a:extLst>
              </p:cNvPr>
              <p:cNvSpPr/>
              <p:nvPr/>
            </p:nvSpPr>
            <p:spPr>
              <a:xfrm>
                <a:off x="2613171" y="2569728"/>
                <a:ext cx="3254827" cy="1064266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rgbClr val="23D160"/>
                  </a:buClr>
                  <a:buSzPct val="85000"/>
                </a:pPr>
                <a:r>
                  <a:rPr lang="en-US" sz="3200" dirty="0">
                    <a:solidFill>
                      <a:srgbClr val="3273DC"/>
                    </a:solidFill>
                    <a:latin typeface="OpenDyslexicAlta" pitchFamily="2" charset="77"/>
                  </a:rPr>
                  <a:t>9</a:t>
                </a:r>
                <a14:m>
                  <m:oMath xmlns:m="http://schemas.openxmlformats.org/officeDocument/2006/math">
                    <m:r>
                      <a:rPr lang="en-GB" sz="3200">
                        <a:solidFill>
                          <a:srgbClr val="3273D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3200" b="0" i="0" smtClean="0">
                        <a:solidFill>
                          <a:srgbClr val="3273DC"/>
                        </a:solidFill>
                        <a:latin typeface="Cambria Math" panose="02040503050406030204" pitchFamily="18" charset="0"/>
                      </a:rPr>
                      <m:t>× </m:t>
                    </m:r>
                    <m:f>
                      <m:fPr>
                        <m:ctrlPr>
                          <a:rPr lang="en-US" sz="3200" i="1">
                            <a:solidFill>
                              <a:srgbClr val="3273D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3273D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3273DC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3273DC"/>
                    </a:solidFill>
                    <a:latin typeface="OpenDyslexicAlta" pitchFamily="2" charset="77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3273D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3273DC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3273DC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3273DC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CE18FEF-063A-5F4D-A071-D4EE71B9B1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171" y="2569728"/>
                <a:ext cx="3254827" cy="1064266"/>
              </a:xfrm>
              <a:prstGeom prst="rect">
                <a:avLst/>
              </a:prstGeom>
              <a:blipFill>
                <a:blip r:embed="rId8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597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unit fractions by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pictorial and abstract strategies to multiply a unit fraction by an integer, simplifying fractions when required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pictorial and abstract strategies to multiply a unit fraction by an integer, simplifying fractions when required</a:t>
            </a:r>
          </a:p>
        </p:txBody>
      </p:sp>
    </p:spTree>
    <p:extLst>
      <p:ext uri="{BB962C8B-B14F-4D97-AF65-F5344CB8AC3E}">
        <p14:creationId xmlns:p14="http://schemas.microsoft.com/office/powerpoint/2010/main" val="2545518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unit fractions by integers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3401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What’s the same? What’s different?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Both representations are made up of lots of one eighth. The pie chart representation has a total of three eighths. The bar model representation has a total of five eighths.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D8E557A-C450-4944-B8F2-3B5278A2CDDC}"/>
              </a:ext>
            </a:extLst>
          </p:cNvPr>
          <p:cNvGraphicFramePr/>
          <p:nvPr/>
        </p:nvGraphicFramePr>
        <p:xfrm>
          <a:off x="838199" y="2997130"/>
          <a:ext cx="2364828" cy="2008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5EBFE42-C690-2642-8762-EAD524B5777A}"/>
              </a:ext>
            </a:extLst>
          </p:cNvPr>
          <p:cNvGraphicFramePr/>
          <p:nvPr/>
        </p:nvGraphicFramePr>
        <p:xfrm>
          <a:off x="2684488" y="2997130"/>
          <a:ext cx="2364828" cy="2008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570FC97-63EF-6E4D-9787-950646323D8A}"/>
              </a:ext>
            </a:extLst>
          </p:cNvPr>
          <p:cNvGraphicFramePr/>
          <p:nvPr/>
        </p:nvGraphicFramePr>
        <p:xfrm>
          <a:off x="4530777" y="2997130"/>
          <a:ext cx="2364828" cy="2008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52F97BC-7CE0-0F49-ACB7-488CC1DC9CB9}"/>
              </a:ext>
            </a:extLst>
          </p:cNvPr>
          <p:cNvGraphicFramePr>
            <a:graphicFrameLocks noGrp="1"/>
          </p:cNvGraphicFramePr>
          <p:nvPr/>
        </p:nvGraphicFramePr>
        <p:xfrm>
          <a:off x="7587465" y="2463004"/>
          <a:ext cx="3448848" cy="534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1106">
                  <a:extLst>
                    <a:ext uri="{9D8B030D-6E8A-4147-A177-3AD203B41FA5}">
                      <a16:colId xmlns:a16="http://schemas.microsoft.com/office/drawing/2014/main" val="2530403695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2077083033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151616014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2962873143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2988972376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2156698394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1170932380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961816008"/>
                    </a:ext>
                  </a:extLst>
                </a:gridCol>
              </a:tblGrid>
              <a:tr h="5341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53602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378FDE8-FE23-5A46-9357-FBD8955BBE7C}"/>
              </a:ext>
            </a:extLst>
          </p:cNvPr>
          <p:cNvGraphicFramePr>
            <a:graphicFrameLocks noGrp="1"/>
          </p:cNvGraphicFramePr>
          <p:nvPr/>
        </p:nvGraphicFramePr>
        <p:xfrm>
          <a:off x="7587465" y="3088928"/>
          <a:ext cx="3448848" cy="534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1106">
                  <a:extLst>
                    <a:ext uri="{9D8B030D-6E8A-4147-A177-3AD203B41FA5}">
                      <a16:colId xmlns:a16="http://schemas.microsoft.com/office/drawing/2014/main" val="2530403695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2077083033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151616014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2962873143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2988972376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2156698394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1170932380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961816008"/>
                    </a:ext>
                  </a:extLst>
                </a:gridCol>
              </a:tblGrid>
              <a:tr h="5341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53602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0E6E508-8010-ED49-81A5-6EDF04AF5B6B}"/>
              </a:ext>
            </a:extLst>
          </p:cNvPr>
          <p:cNvGraphicFramePr>
            <a:graphicFrameLocks noGrp="1"/>
          </p:cNvGraphicFramePr>
          <p:nvPr/>
        </p:nvGraphicFramePr>
        <p:xfrm>
          <a:off x="7587465" y="3714852"/>
          <a:ext cx="3448848" cy="534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1106">
                  <a:extLst>
                    <a:ext uri="{9D8B030D-6E8A-4147-A177-3AD203B41FA5}">
                      <a16:colId xmlns:a16="http://schemas.microsoft.com/office/drawing/2014/main" val="2530403695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2077083033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151616014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2962873143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2988972376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2156698394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1170932380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961816008"/>
                    </a:ext>
                  </a:extLst>
                </a:gridCol>
              </a:tblGrid>
              <a:tr h="5341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536024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7BA00CC-0C68-DE4F-B1F3-F36C3FB1FBFA}"/>
              </a:ext>
            </a:extLst>
          </p:cNvPr>
          <p:cNvGraphicFramePr>
            <a:graphicFrameLocks noGrp="1"/>
          </p:cNvGraphicFramePr>
          <p:nvPr/>
        </p:nvGraphicFramePr>
        <p:xfrm>
          <a:off x="7587465" y="4340776"/>
          <a:ext cx="3448848" cy="534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1106">
                  <a:extLst>
                    <a:ext uri="{9D8B030D-6E8A-4147-A177-3AD203B41FA5}">
                      <a16:colId xmlns:a16="http://schemas.microsoft.com/office/drawing/2014/main" val="2530403695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2077083033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151616014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2962873143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2988972376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2156698394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1170932380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961816008"/>
                    </a:ext>
                  </a:extLst>
                </a:gridCol>
              </a:tblGrid>
              <a:tr h="5341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53602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95C11C2-5AF0-DD44-946C-561E4C2A072A}"/>
              </a:ext>
            </a:extLst>
          </p:cNvPr>
          <p:cNvGraphicFramePr>
            <a:graphicFrameLocks noGrp="1"/>
          </p:cNvGraphicFramePr>
          <p:nvPr/>
        </p:nvGraphicFramePr>
        <p:xfrm>
          <a:off x="7587465" y="4966700"/>
          <a:ext cx="3448848" cy="534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1106">
                  <a:extLst>
                    <a:ext uri="{9D8B030D-6E8A-4147-A177-3AD203B41FA5}">
                      <a16:colId xmlns:a16="http://schemas.microsoft.com/office/drawing/2014/main" val="2530403695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2077083033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151616014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2962873143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2988972376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2156698394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1170932380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961816008"/>
                    </a:ext>
                  </a:extLst>
                </a:gridCol>
              </a:tblGrid>
              <a:tr h="5341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536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3688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unit fractions by integers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0930AD65-4F25-3F48-B743-9259D0E82A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889975" cy="4351338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en-GB" dirty="0"/>
                  <a:t>Talking Time:</a:t>
                </a:r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Jamal uses bar models to calculate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x 2</a:t>
                </a:r>
                <a:r>
                  <a:rPr lang="en-GB" sz="2200" dirty="0"/>
                  <a:t>.</a:t>
                </a:r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0930AD65-4F25-3F48-B743-9259D0E82A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889975" cy="4351338"/>
              </a:xfrm>
              <a:blipFill>
                <a:blip r:embed="rId3"/>
                <a:stretch>
                  <a:fillRect l="-1049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52F97BC-7CE0-0F49-ACB7-488CC1DC9C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827844"/>
              </p:ext>
            </p:extLst>
          </p:nvPr>
        </p:nvGraphicFramePr>
        <p:xfrm>
          <a:off x="1287900" y="3392488"/>
          <a:ext cx="3448848" cy="534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48848">
                  <a:extLst>
                    <a:ext uri="{9D8B030D-6E8A-4147-A177-3AD203B41FA5}">
                      <a16:colId xmlns:a16="http://schemas.microsoft.com/office/drawing/2014/main" val="2530403695"/>
                    </a:ext>
                  </a:extLst>
                </a:gridCol>
              </a:tblGrid>
              <a:tr h="5341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53602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378FDE8-FE23-5A46-9357-FBD8955BBE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162632"/>
              </p:ext>
            </p:extLst>
          </p:nvPr>
        </p:nvGraphicFramePr>
        <p:xfrm>
          <a:off x="1287900" y="4018412"/>
          <a:ext cx="3448848" cy="534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48848">
                  <a:extLst>
                    <a:ext uri="{9D8B030D-6E8A-4147-A177-3AD203B41FA5}">
                      <a16:colId xmlns:a16="http://schemas.microsoft.com/office/drawing/2014/main" val="2530403695"/>
                    </a:ext>
                  </a:extLst>
                </a:gridCol>
              </a:tblGrid>
              <a:tr h="5341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53602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44F994FD-F0B0-B44D-AA4C-A40B97A3077A}"/>
                  </a:ext>
                </a:extLst>
              </p:cNvPr>
              <p:cNvSpPr/>
              <p:nvPr/>
            </p:nvSpPr>
            <p:spPr>
              <a:xfrm>
                <a:off x="5110394" y="3659551"/>
                <a:ext cx="6782670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 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=</a:t>
                </a:r>
              </a:p>
            </p:txBody>
          </p:sp>
        </mc:Choice>
        <mc:Fallback xmlns="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44F994FD-F0B0-B44D-AA4C-A40B97A307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394" y="3659551"/>
                <a:ext cx="6782670" cy="844918"/>
              </a:xfrm>
              <a:prstGeom prst="roundRect">
                <a:avLst/>
              </a:prstGeom>
              <a:blipFill>
                <a:blip r:embed="rId4"/>
                <a:stretch>
                  <a:fillRect b="-857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306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unit fractions by integers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0930AD65-4F25-3F48-B743-9259D0E82A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889975" cy="4351338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en-GB" dirty="0"/>
                  <a:t>Talking Time:</a:t>
                </a:r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Jamal uses bar models to calculate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x 2</a:t>
                </a:r>
                <a:r>
                  <a:rPr lang="en-GB" sz="2200" dirty="0"/>
                  <a:t>.</a:t>
                </a:r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0930AD65-4F25-3F48-B743-9259D0E82A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889975" cy="4351338"/>
              </a:xfrm>
              <a:blipFill>
                <a:blip r:embed="rId3"/>
                <a:stretch>
                  <a:fillRect l="-1049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1BAACBA-C6FF-5F4D-8B7D-5A1F4AAA4B6A}"/>
                  </a:ext>
                </a:extLst>
              </p:cNvPr>
              <p:cNvSpPr/>
              <p:nvPr/>
            </p:nvSpPr>
            <p:spPr>
              <a:xfrm>
                <a:off x="5110394" y="3659551"/>
                <a:ext cx="6782670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 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=</a:t>
                </a: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1BAACBA-C6FF-5F4D-8B7D-5A1F4AAA4B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394" y="3659551"/>
                <a:ext cx="6782670" cy="844918"/>
              </a:xfrm>
              <a:prstGeom prst="roundRect">
                <a:avLst/>
              </a:prstGeom>
              <a:blipFill>
                <a:blip r:embed="rId4"/>
                <a:stretch>
                  <a:fillRect b="-857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81AFEECA-548D-1F49-982A-DF60BA47D815}"/>
                  </a:ext>
                </a:extLst>
              </p:cNvPr>
              <p:cNvSpPr/>
              <p:nvPr/>
            </p:nvSpPr>
            <p:spPr>
              <a:xfrm>
                <a:off x="6554447" y="3659551"/>
                <a:ext cx="1947282" cy="844918"/>
              </a:xfrm>
              <a:prstGeom prst="round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 =</a:t>
                </a: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81AFEECA-548D-1F49-982A-DF60BA47D8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447" y="3659551"/>
                <a:ext cx="1947282" cy="844918"/>
              </a:xfrm>
              <a:prstGeom prst="roundRect">
                <a:avLst/>
              </a:prstGeom>
              <a:blipFill>
                <a:blip r:embed="rId5"/>
                <a:stretch>
                  <a:fillRect b="-10448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49E6AE32-C223-D445-812C-85C3A107C89E}"/>
                  </a:ext>
                </a:extLst>
              </p:cNvPr>
              <p:cNvSpPr/>
              <p:nvPr/>
            </p:nvSpPr>
            <p:spPr>
              <a:xfrm>
                <a:off x="8078589" y="3659551"/>
                <a:ext cx="690655" cy="844918"/>
              </a:xfrm>
              <a:prstGeom prst="round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3200" b="0" i="1" smtClean="0">
                        <a:solidFill>
                          <a:srgbClr val="FF386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49E6AE32-C223-D445-812C-85C3A107C8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8589" y="3659551"/>
                <a:ext cx="690655" cy="844918"/>
              </a:xfrm>
              <a:prstGeom prst="roundRect">
                <a:avLst/>
              </a:prstGeom>
              <a:blipFill>
                <a:blip r:embed="rId6"/>
                <a:stretch>
                  <a:fillRect b="-1493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0174FCB-2D33-1F46-9382-51DACED382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068034"/>
              </p:ext>
            </p:extLst>
          </p:nvPr>
        </p:nvGraphicFramePr>
        <p:xfrm>
          <a:off x="1287899" y="3392488"/>
          <a:ext cx="3448848" cy="534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48848">
                  <a:extLst>
                    <a:ext uri="{9D8B030D-6E8A-4147-A177-3AD203B41FA5}">
                      <a16:colId xmlns:a16="http://schemas.microsoft.com/office/drawing/2014/main" val="2530403695"/>
                    </a:ext>
                  </a:extLst>
                </a:gridCol>
              </a:tblGrid>
              <a:tr h="5341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53602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FC84B11-C532-D943-B81D-515BA27E2F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874440"/>
              </p:ext>
            </p:extLst>
          </p:nvPr>
        </p:nvGraphicFramePr>
        <p:xfrm>
          <a:off x="1287899" y="4018412"/>
          <a:ext cx="3448848" cy="534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48848">
                  <a:extLst>
                    <a:ext uri="{9D8B030D-6E8A-4147-A177-3AD203B41FA5}">
                      <a16:colId xmlns:a16="http://schemas.microsoft.com/office/drawing/2014/main" val="2530403695"/>
                    </a:ext>
                  </a:extLst>
                </a:gridCol>
              </a:tblGrid>
              <a:tr h="5341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53602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94D3F3A8-CDDD-D247-BF00-D910F321DB3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34738138"/>
                  </p:ext>
                </p:extLst>
              </p:nvPr>
            </p:nvGraphicFramePr>
            <p:xfrm>
              <a:off x="1287899" y="3396296"/>
              <a:ext cx="3448848" cy="5341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49616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1149616">
                      <a:extLst>
                        <a:ext uri="{9D8B030D-6E8A-4147-A177-3AD203B41FA5}">
                          <a16:colId xmlns:a16="http://schemas.microsoft.com/office/drawing/2014/main" val="2247483800"/>
                        </a:ext>
                      </a:extLst>
                    </a:gridCol>
                    <a:gridCol w="1149616">
                      <a:extLst>
                        <a:ext uri="{9D8B030D-6E8A-4147-A177-3AD203B41FA5}">
                          <a16:colId xmlns:a16="http://schemas.microsoft.com/office/drawing/2014/main" val="834320939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23D1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94D3F3A8-CDDD-D247-BF00-D910F321DB3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34738138"/>
                  </p:ext>
                </p:extLst>
              </p:nvPr>
            </p:nvGraphicFramePr>
            <p:xfrm>
              <a:off x="1287899" y="3396296"/>
              <a:ext cx="3448848" cy="5341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49616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1149616">
                      <a:extLst>
                        <a:ext uri="{9D8B030D-6E8A-4147-A177-3AD203B41FA5}">
                          <a16:colId xmlns:a16="http://schemas.microsoft.com/office/drawing/2014/main" val="2247483800"/>
                        </a:ext>
                      </a:extLst>
                    </a:gridCol>
                    <a:gridCol w="1149616">
                      <a:extLst>
                        <a:ext uri="{9D8B030D-6E8A-4147-A177-3AD203B41FA5}">
                          <a16:colId xmlns:a16="http://schemas.microsoft.com/office/drawing/2014/main" val="834320939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99" t="-2326" r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AC2CE4A3-E8BC-8244-89EC-5907901F517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9763414"/>
                  </p:ext>
                </p:extLst>
              </p:nvPr>
            </p:nvGraphicFramePr>
            <p:xfrm>
              <a:off x="1287899" y="4022220"/>
              <a:ext cx="3448848" cy="5341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49616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1149616">
                      <a:extLst>
                        <a:ext uri="{9D8B030D-6E8A-4147-A177-3AD203B41FA5}">
                          <a16:colId xmlns:a16="http://schemas.microsoft.com/office/drawing/2014/main" val="1390314135"/>
                        </a:ext>
                      </a:extLst>
                    </a:gridCol>
                    <a:gridCol w="1149616">
                      <a:extLst>
                        <a:ext uri="{9D8B030D-6E8A-4147-A177-3AD203B41FA5}">
                          <a16:colId xmlns:a16="http://schemas.microsoft.com/office/drawing/2014/main" val="1452750402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>
                        <a:solidFill>
                          <a:srgbClr val="23D1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AC2CE4A3-E8BC-8244-89EC-5907901F517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9763414"/>
                  </p:ext>
                </p:extLst>
              </p:nvPr>
            </p:nvGraphicFramePr>
            <p:xfrm>
              <a:off x="1287899" y="4022220"/>
              <a:ext cx="3448848" cy="5341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49616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1149616">
                      <a:extLst>
                        <a:ext uri="{9D8B030D-6E8A-4147-A177-3AD203B41FA5}">
                          <a16:colId xmlns:a16="http://schemas.microsoft.com/office/drawing/2014/main" val="1390314135"/>
                        </a:ext>
                      </a:extLst>
                    </a:gridCol>
                    <a:gridCol w="1149616">
                      <a:extLst>
                        <a:ext uri="{9D8B030D-6E8A-4147-A177-3AD203B41FA5}">
                          <a16:colId xmlns:a16="http://schemas.microsoft.com/office/drawing/2014/main" val="1452750402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099" t="-2326" r="-200000" b="-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Left Brace 2">
            <a:extLst>
              <a:ext uri="{FF2B5EF4-FFF2-40B4-BE49-F238E27FC236}">
                <a16:creationId xmlns:a16="http://schemas.microsoft.com/office/drawing/2014/main" id="{4E3B0E59-8473-2F46-8A83-3C6733DEACBF}"/>
              </a:ext>
            </a:extLst>
          </p:cNvPr>
          <p:cNvSpPr/>
          <p:nvPr/>
        </p:nvSpPr>
        <p:spPr>
          <a:xfrm>
            <a:off x="1020384" y="3392488"/>
            <a:ext cx="254476" cy="116005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38E2CF87-7356-EC47-BAA1-3BD6EE92549A}"/>
                  </a:ext>
                </a:extLst>
              </p:cNvPr>
              <p:cNvSpPr/>
              <p:nvPr/>
            </p:nvSpPr>
            <p:spPr>
              <a:xfrm>
                <a:off x="568924" y="3550054"/>
                <a:ext cx="690655" cy="844918"/>
              </a:xfrm>
              <a:prstGeom prst="round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3200" b="0" i="1" smtClean="0">
                        <a:solidFill>
                          <a:srgbClr val="FF386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38E2CF87-7356-EC47-BAA1-3BD6EE9254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24" y="3550054"/>
                <a:ext cx="690655" cy="844918"/>
              </a:xfrm>
              <a:prstGeom prst="roundRect">
                <a:avLst/>
              </a:prstGeom>
              <a:blipFill>
                <a:blip r:embed="rId9"/>
                <a:stretch>
                  <a:fillRect b="-1493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936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unit fractions by integers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0930AD65-4F25-3F48-B743-9259D0E82A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889975" cy="4351338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en-GB" dirty="0"/>
                  <a:t>Talking Time:</a:t>
                </a:r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Jamal uses bar models to calculate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x 2</a:t>
                </a:r>
                <a:r>
                  <a:rPr lang="en-GB" sz="2200" dirty="0"/>
                  <a:t>.</a:t>
                </a:r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0930AD65-4F25-3F48-B743-9259D0E82A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889975" cy="4351338"/>
              </a:xfrm>
              <a:blipFill>
                <a:blip r:embed="rId3"/>
                <a:stretch>
                  <a:fillRect l="-1049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52F97BC-7CE0-0F49-ACB7-488CC1DC9CB9}"/>
              </a:ext>
            </a:extLst>
          </p:cNvPr>
          <p:cNvGraphicFramePr>
            <a:graphicFrameLocks noGrp="1"/>
          </p:cNvGraphicFramePr>
          <p:nvPr/>
        </p:nvGraphicFramePr>
        <p:xfrm>
          <a:off x="1287900" y="3392488"/>
          <a:ext cx="3448848" cy="534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48848">
                  <a:extLst>
                    <a:ext uri="{9D8B030D-6E8A-4147-A177-3AD203B41FA5}">
                      <a16:colId xmlns:a16="http://schemas.microsoft.com/office/drawing/2014/main" val="2530403695"/>
                    </a:ext>
                  </a:extLst>
                </a:gridCol>
              </a:tblGrid>
              <a:tr h="5341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53602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378FDE8-FE23-5A46-9357-FBD8955BBE7C}"/>
              </a:ext>
            </a:extLst>
          </p:cNvPr>
          <p:cNvGraphicFramePr>
            <a:graphicFrameLocks noGrp="1"/>
          </p:cNvGraphicFramePr>
          <p:nvPr/>
        </p:nvGraphicFramePr>
        <p:xfrm>
          <a:off x="1287900" y="4018412"/>
          <a:ext cx="3448848" cy="534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48848">
                  <a:extLst>
                    <a:ext uri="{9D8B030D-6E8A-4147-A177-3AD203B41FA5}">
                      <a16:colId xmlns:a16="http://schemas.microsoft.com/office/drawing/2014/main" val="2530403695"/>
                    </a:ext>
                  </a:extLst>
                </a:gridCol>
              </a:tblGrid>
              <a:tr h="5341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53602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44F994FD-F0B0-B44D-AA4C-A40B97A3077A}"/>
                  </a:ext>
                </a:extLst>
              </p:cNvPr>
              <p:cNvSpPr/>
              <p:nvPr/>
            </p:nvSpPr>
            <p:spPr>
              <a:xfrm>
                <a:off x="5110394" y="3659551"/>
                <a:ext cx="6782670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 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=</a:t>
                </a:r>
              </a:p>
            </p:txBody>
          </p:sp>
        </mc:Choice>
        <mc:Fallback xmlns="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44F994FD-F0B0-B44D-AA4C-A40B97A307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394" y="3659551"/>
                <a:ext cx="6782670" cy="844918"/>
              </a:xfrm>
              <a:prstGeom prst="roundRect">
                <a:avLst/>
              </a:prstGeom>
              <a:blipFill>
                <a:blip r:embed="rId4"/>
                <a:stretch>
                  <a:fillRect b="-857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4799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unit fractions by integers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0930AD65-4F25-3F48-B743-9259D0E82A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889975" cy="4351338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en-GB" dirty="0"/>
                  <a:t>Talking Time:</a:t>
                </a:r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Jamal uses bar models to calculate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x 2</a:t>
                </a:r>
                <a:r>
                  <a:rPr lang="en-GB" sz="2200" dirty="0"/>
                  <a:t>.</a:t>
                </a:r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0930AD65-4F25-3F48-B743-9259D0E82A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889975" cy="4351338"/>
              </a:xfrm>
              <a:blipFill>
                <a:blip r:embed="rId3"/>
                <a:stretch>
                  <a:fillRect l="-1049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1BAACBA-C6FF-5F4D-8B7D-5A1F4AAA4B6A}"/>
                  </a:ext>
                </a:extLst>
              </p:cNvPr>
              <p:cNvSpPr/>
              <p:nvPr/>
            </p:nvSpPr>
            <p:spPr>
              <a:xfrm>
                <a:off x="5110394" y="3659551"/>
                <a:ext cx="6782670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 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=</a:t>
                </a: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1BAACBA-C6FF-5F4D-8B7D-5A1F4AAA4B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394" y="3659551"/>
                <a:ext cx="6782670" cy="844918"/>
              </a:xfrm>
              <a:prstGeom prst="roundRect">
                <a:avLst/>
              </a:prstGeom>
              <a:blipFill>
                <a:blip r:embed="rId4"/>
                <a:stretch>
                  <a:fillRect b="-857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81AFEECA-548D-1F49-982A-DF60BA47D815}"/>
                  </a:ext>
                </a:extLst>
              </p:cNvPr>
              <p:cNvSpPr/>
              <p:nvPr/>
            </p:nvSpPr>
            <p:spPr>
              <a:xfrm>
                <a:off x="6554447" y="3659551"/>
                <a:ext cx="1947282" cy="844918"/>
              </a:xfrm>
              <a:prstGeom prst="round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 =</a:t>
                </a: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81AFEECA-548D-1F49-982A-DF60BA47D8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447" y="3659551"/>
                <a:ext cx="1947282" cy="844918"/>
              </a:xfrm>
              <a:prstGeom prst="roundRect">
                <a:avLst/>
              </a:prstGeom>
              <a:blipFill>
                <a:blip r:embed="rId5"/>
                <a:stretch>
                  <a:fillRect b="-10448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49E6AE32-C223-D445-812C-85C3A107C89E}"/>
                  </a:ext>
                </a:extLst>
              </p:cNvPr>
              <p:cNvSpPr/>
              <p:nvPr/>
            </p:nvSpPr>
            <p:spPr>
              <a:xfrm>
                <a:off x="8771004" y="3659551"/>
                <a:ext cx="690655" cy="844918"/>
              </a:xfrm>
              <a:prstGeom prst="round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3200" b="0" i="1" smtClean="0">
                        <a:solidFill>
                          <a:srgbClr val="FF386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49E6AE32-C223-D445-812C-85C3A107C8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1004" y="3659551"/>
                <a:ext cx="690655" cy="844918"/>
              </a:xfrm>
              <a:prstGeom prst="roundRect">
                <a:avLst/>
              </a:prstGeom>
              <a:blipFill>
                <a:blip r:embed="rId6"/>
                <a:stretch>
                  <a:fillRect b="-1493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0174FCB-2D33-1F46-9382-51DACED38214}"/>
              </a:ext>
            </a:extLst>
          </p:cNvPr>
          <p:cNvGraphicFramePr>
            <a:graphicFrameLocks noGrp="1"/>
          </p:cNvGraphicFramePr>
          <p:nvPr/>
        </p:nvGraphicFramePr>
        <p:xfrm>
          <a:off x="1287899" y="3392488"/>
          <a:ext cx="3448848" cy="534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48848">
                  <a:extLst>
                    <a:ext uri="{9D8B030D-6E8A-4147-A177-3AD203B41FA5}">
                      <a16:colId xmlns:a16="http://schemas.microsoft.com/office/drawing/2014/main" val="2530403695"/>
                    </a:ext>
                  </a:extLst>
                </a:gridCol>
              </a:tblGrid>
              <a:tr h="5341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53602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FC84B11-C532-D943-B81D-515BA27E2F75}"/>
              </a:ext>
            </a:extLst>
          </p:cNvPr>
          <p:cNvGraphicFramePr>
            <a:graphicFrameLocks noGrp="1"/>
          </p:cNvGraphicFramePr>
          <p:nvPr/>
        </p:nvGraphicFramePr>
        <p:xfrm>
          <a:off x="1287899" y="4018412"/>
          <a:ext cx="3448848" cy="534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48848">
                  <a:extLst>
                    <a:ext uri="{9D8B030D-6E8A-4147-A177-3AD203B41FA5}">
                      <a16:colId xmlns:a16="http://schemas.microsoft.com/office/drawing/2014/main" val="2530403695"/>
                    </a:ext>
                  </a:extLst>
                </a:gridCol>
              </a:tblGrid>
              <a:tr h="5341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53602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94D3F3A8-CDDD-D247-BF00-D910F321DB3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2588963"/>
                  </p:ext>
                </p:extLst>
              </p:nvPr>
            </p:nvGraphicFramePr>
            <p:xfrm>
              <a:off x="1287899" y="3396296"/>
              <a:ext cx="3448848" cy="5341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2212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862212">
                      <a:extLst>
                        <a:ext uri="{9D8B030D-6E8A-4147-A177-3AD203B41FA5}">
                          <a16:colId xmlns:a16="http://schemas.microsoft.com/office/drawing/2014/main" val="159099344"/>
                        </a:ext>
                      </a:extLst>
                    </a:gridCol>
                    <a:gridCol w="862212">
                      <a:extLst>
                        <a:ext uri="{9D8B030D-6E8A-4147-A177-3AD203B41FA5}">
                          <a16:colId xmlns:a16="http://schemas.microsoft.com/office/drawing/2014/main" val="1481939743"/>
                        </a:ext>
                      </a:extLst>
                    </a:gridCol>
                    <a:gridCol w="862212">
                      <a:extLst>
                        <a:ext uri="{9D8B030D-6E8A-4147-A177-3AD203B41FA5}">
                          <a16:colId xmlns:a16="http://schemas.microsoft.com/office/drawing/2014/main" val="2632557417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23D1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94D3F3A8-CDDD-D247-BF00-D910F321DB3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2588963"/>
                  </p:ext>
                </p:extLst>
              </p:nvPr>
            </p:nvGraphicFramePr>
            <p:xfrm>
              <a:off x="1287899" y="3396296"/>
              <a:ext cx="3448848" cy="5341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2212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862212">
                      <a:extLst>
                        <a:ext uri="{9D8B030D-6E8A-4147-A177-3AD203B41FA5}">
                          <a16:colId xmlns:a16="http://schemas.microsoft.com/office/drawing/2014/main" val="159099344"/>
                        </a:ext>
                      </a:extLst>
                    </a:gridCol>
                    <a:gridCol w="862212">
                      <a:extLst>
                        <a:ext uri="{9D8B030D-6E8A-4147-A177-3AD203B41FA5}">
                          <a16:colId xmlns:a16="http://schemas.microsoft.com/office/drawing/2014/main" val="1481939743"/>
                        </a:ext>
                      </a:extLst>
                    </a:gridCol>
                    <a:gridCol w="862212">
                      <a:extLst>
                        <a:ext uri="{9D8B030D-6E8A-4147-A177-3AD203B41FA5}">
                          <a16:colId xmlns:a16="http://schemas.microsoft.com/office/drawing/2014/main" val="2632557417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471" t="-2326" r="-30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AC2CE4A3-E8BC-8244-89EC-5907901F517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5272585"/>
                  </p:ext>
                </p:extLst>
              </p:nvPr>
            </p:nvGraphicFramePr>
            <p:xfrm>
              <a:off x="1287899" y="4022220"/>
              <a:ext cx="3448848" cy="5341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2212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862212">
                      <a:extLst>
                        <a:ext uri="{9D8B030D-6E8A-4147-A177-3AD203B41FA5}">
                          <a16:colId xmlns:a16="http://schemas.microsoft.com/office/drawing/2014/main" val="482138307"/>
                        </a:ext>
                      </a:extLst>
                    </a:gridCol>
                    <a:gridCol w="862212">
                      <a:extLst>
                        <a:ext uri="{9D8B030D-6E8A-4147-A177-3AD203B41FA5}">
                          <a16:colId xmlns:a16="http://schemas.microsoft.com/office/drawing/2014/main" val="3699866142"/>
                        </a:ext>
                      </a:extLst>
                    </a:gridCol>
                    <a:gridCol w="862212">
                      <a:extLst>
                        <a:ext uri="{9D8B030D-6E8A-4147-A177-3AD203B41FA5}">
                          <a16:colId xmlns:a16="http://schemas.microsoft.com/office/drawing/2014/main" val="2760932623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>
                        <a:solidFill>
                          <a:srgbClr val="23D1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AC2CE4A3-E8BC-8244-89EC-5907901F517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5272585"/>
                  </p:ext>
                </p:extLst>
              </p:nvPr>
            </p:nvGraphicFramePr>
            <p:xfrm>
              <a:off x="1287899" y="4022220"/>
              <a:ext cx="3448848" cy="5341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2212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862212">
                      <a:extLst>
                        <a:ext uri="{9D8B030D-6E8A-4147-A177-3AD203B41FA5}">
                          <a16:colId xmlns:a16="http://schemas.microsoft.com/office/drawing/2014/main" val="482138307"/>
                        </a:ext>
                      </a:extLst>
                    </a:gridCol>
                    <a:gridCol w="862212">
                      <a:extLst>
                        <a:ext uri="{9D8B030D-6E8A-4147-A177-3AD203B41FA5}">
                          <a16:colId xmlns:a16="http://schemas.microsoft.com/office/drawing/2014/main" val="3699866142"/>
                        </a:ext>
                      </a:extLst>
                    </a:gridCol>
                    <a:gridCol w="862212">
                      <a:extLst>
                        <a:ext uri="{9D8B030D-6E8A-4147-A177-3AD203B41FA5}">
                          <a16:colId xmlns:a16="http://schemas.microsoft.com/office/drawing/2014/main" val="2760932623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471" t="-2326" r="-301471" b="-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Left Brace 2">
            <a:extLst>
              <a:ext uri="{FF2B5EF4-FFF2-40B4-BE49-F238E27FC236}">
                <a16:creationId xmlns:a16="http://schemas.microsoft.com/office/drawing/2014/main" id="{4E3B0E59-8473-2F46-8A83-3C6733DEACBF}"/>
              </a:ext>
            </a:extLst>
          </p:cNvPr>
          <p:cNvSpPr/>
          <p:nvPr/>
        </p:nvSpPr>
        <p:spPr>
          <a:xfrm>
            <a:off x="1020384" y="3392488"/>
            <a:ext cx="254476" cy="116005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38E2CF87-7356-EC47-BAA1-3BD6EE92549A}"/>
                  </a:ext>
                </a:extLst>
              </p:cNvPr>
              <p:cNvSpPr/>
              <p:nvPr/>
            </p:nvSpPr>
            <p:spPr>
              <a:xfrm>
                <a:off x="568924" y="3550054"/>
                <a:ext cx="690655" cy="844918"/>
              </a:xfrm>
              <a:prstGeom prst="round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3200" b="0" i="1" smtClean="0">
                        <a:solidFill>
                          <a:srgbClr val="FF386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38E2CF87-7356-EC47-BAA1-3BD6EE9254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24" y="3550054"/>
                <a:ext cx="690655" cy="844918"/>
              </a:xfrm>
              <a:prstGeom prst="roundRect">
                <a:avLst/>
              </a:prstGeom>
              <a:blipFill>
                <a:blip r:embed="rId9"/>
                <a:stretch>
                  <a:fillRect b="-1493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E06486FC-3C4D-494C-A21D-1466CA713B9A}"/>
                  </a:ext>
                </a:extLst>
              </p:cNvPr>
              <p:cNvSpPr/>
              <p:nvPr/>
            </p:nvSpPr>
            <p:spPr>
              <a:xfrm>
                <a:off x="7901735" y="3659551"/>
                <a:ext cx="1947282" cy="844918"/>
              </a:xfrm>
              <a:prstGeom prst="round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 =</a:t>
                </a:r>
              </a:p>
            </p:txBody>
          </p:sp>
        </mc:Choice>
        <mc:Fallback xmlns="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E06486FC-3C4D-494C-A21D-1466CA713B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735" y="3659551"/>
                <a:ext cx="1947282" cy="844918"/>
              </a:xfrm>
              <a:prstGeom prst="roundRect">
                <a:avLst/>
              </a:prstGeom>
              <a:blipFill>
                <a:blip r:embed="rId10"/>
                <a:stretch>
                  <a:fillRect b="-10448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277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" grpId="0" animBg="1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unit fractions by integers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0930AD65-4F25-3F48-B743-9259D0E82A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889975" cy="4351338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en-GB" dirty="0"/>
                  <a:t>Talking Time:</a:t>
                </a:r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Jamal uses bar models to calculate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x 3</a:t>
                </a:r>
                <a:r>
                  <a:rPr lang="en-GB" sz="2200" dirty="0"/>
                  <a:t>.</a:t>
                </a:r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0930AD65-4F25-3F48-B743-9259D0E82A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889975" cy="4351338"/>
              </a:xfrm>
              <a:blipFill>
                <a:blip r:embed="rId3"/>
                <a:stretch>
                  <a:fillRect l="-1049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52F97BC-7CE0-0F49-ACB7-488CC1DC9CB9}"/>
              </a:ext>
            </a:extLst>
          </p:cNvPr>
          <p:cNvGraphicFramePr>
            <a:graphicFrameLocks noGrp="1"/>
          </p:cNvGraphicFramePr>
          <p:nvPr/>
        </p:nvGraphicFramePr>
        <p:xfrm>
          <a:off x="1287900" y="3392488"/>
          <a:ext cx="3448848" cy="534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48848">
                  <a:extLst>
                    <a:ext uri="{9D8B030D-6E8A-4147-A177-3AD203B41FA5}">
                      <a16:colId xmlns:a16="http://schemas.microsoft.com/office/drawing/2014/main" val="2530403695"/>
                    </a:ext>
                  </a:extLst>
                </a:gridCol>
              </a:tblGrid>
              <a:tr h="5341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53602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378FDE8-FE23-5A46-9357-FBD8955BBE7C}"/>
              </a:ext>
            </a:extLst>
          </p:cNvPr>
          <p:cNvGraphicFramePr>
            <a:graphicFrameLocks noGrp="1"/>
          </p:cNvGraphicFramePr>
          <p:nvPr/>
        </p:nvGraphicFramePr>
        <p:xfrm>
          <a:off x="1287900" y="4018412"/>
          <a:ext cx="3448848" cy="534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48848">
                  <a:extLst>
                    <a:ext uri="{9D8B030D-6E8A-4147-A177-3AD203B41FA5}">
                      <a16:colId xmlns:a16="http://schemas.microsoft.com/office/drawing/2014/main" val="2530403695"/>
                    </a:ext>
                  </a:extLst>
                </a:gridCol>
              </a:tblGrid>
              <a:tr h="5341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53602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44F994FD-F0B0-B44D-AA4C-A40B97A3077A}"/>
                  </a:ext>
                </a:extLst>
              </p:cNvPr>
              <p:cNvSpPr/>
              <p:nvPr/>
            </p:nvSpPr>
            <p:spPr>
              <a:xfrm>
                <a:off x="5110394" y="3659551"/>
                <a:ext cx="6782670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 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=</a:t>
                </a:r>
              </a:p>
            </p:txBody>
          </p:sp>
        </mc:Choice>
        <mc:Fallback xmlns="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44F994FD-F0B0-B44D-AA4C-A40B97A307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394" y="3659551"/>
                <a:ext cx="6782670" cy="844918"/>
              </a:xfrm>
              <a:prstGeom prst="roundRect">
                <a:avLst/>
              </a:prstGeom>
              <a:blipFill>
                <a:blip r:embed="rId4"/>
                <a:stretch>
                  <a:fillRect b="-857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C14BB61-2C1A-8B4B-AF07-97D51FEC3E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02560"/>
              </p:ext>
            </p:extLst>
          </p:nvPr>
        </p:nvGraphicFramePr>
        <p:xfrm>
          <a:off x="1287900" y="4644336"/>
          <a:ext cx="3448848" cy="534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48848">
                  <a:extLst>
                    <a:ext uri="{9D8B030D-6E8A-4147-A177-3AD203B41FA5}">
                      <a16:colId xmlns:a16="http://schemas.microsoft.com/office/drawing/2014/main" val="2530403695"/>
                    </a:ext>
                  </a:extLst>
                </a:gridCol>
              </a:tblGrid>
              <a:tr h="5341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536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8125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17893</TotalTime>
  <Words>1792</Words>
  <Application>Microsoft Macintosh PowerPoint</Application>
  <PresentationFormat>Widescreen</PresentationFormat>
  <Paragraphs>535</Paragraphs>
  <Slides>37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Muli</vt:lpstr>
      <vt:lpstr>Lato Light</vt:lpstr>
      <vt:lpstr>Arial</vt:lpstr>
      <vt:lpstr>OpenDyslexicAlta</vt:lpstr>
      <vt:lpstr>Calibri</vt:lpstr>
      <vt:lpstr>Cambria Math</vt:lpstr>
      <vt:lpstr>Wingdings</vt:lpstr>
      <vt:lpstr>Lato</vt:lpstr>
      <vt:lpstr>Office Theme</vt:lpstr>
      <vt:lpstr>PowerPoint Presentation</vt:lpstr>
      <vt:lpstr>To be able to multiply unit fractions by integers</vt:lpstr>
      <vt:lpstr>To be able to multiply unit fractions by integers</vt:lpstr>
      <vt:lpstr>To be able to multiply unit fractions by integers</vt:lpstr>
      <vt:lpstr>To be able to multiply unit fractions by integers</vt:lpstr>
      <vt:lpstr>To be able to multiply unit fractions by integers</vt:lpstr>
      <vt:lpstr>To be able to multiply unit fractions by integers</vt:lpstr>
      <vt:lpstr>To be able to multiply unit fractions by integers</vt:lpstr>
      <vt:lpstr>To be able to multiply unit fractions by integers</vt:lpstr>
      <vt:lpstr>To be able to multiply unit fractions by integers</vt:lpstr>
      <vt:lpstr>To be able to multiply unit fractions by integers</vt:lpstr>
      <vt:lpstr>To be able to multiply unit fractions by integers</vt:lpstr>
      <vt:lpstr>To be able to multiply unit fractions by integers</vt:lpstr>
      <vt:lpstr>To be able to multiply unit fractions by integers</vt:lpstr>
      <vt:lpstr>To be able to multiply unit fractions by integers</vt:lpstr>
      <vt:lpstr>To be able to multiply unit fractions by integers</vt:lpstr>
      <vt:lpstr>To be able to multiply unit fractions by integers</vt:lpstr>
      <vt:lpstr>To be able to multiply unit fractions by integers</vt:lpstr>
      <vt:lpstr>To be able to multiply unit fractions by integers</vt:lpstr>
      <vt:lpstr>To be able to multiply unit fractions by integers</vt:lpstr>
      <vt:lpstr>To be able to multiply unit fractions by integers</vt:lpstr>
      <vt:lpstr>To be able to multiply unit fractions by integers</vt:lpstr>
      <vt:lpstr>To be able to multiply unit fractions by integers</vt:lpstr>
      <vt:lpstr>To be able to multiply unit fractions by integers</vt:lpstr>
      <vt:lpstr>To be able to multiply unit fractions by integers</vt:lpstr>
      <vt:lpstr>To be able to multiply unit fractions by integers</vt:lpstr>
      <vt:lpstr>To be able to multiply unit fractions by integers</vt:lpstr>
      <vt:lpstr>To be able to multiply unit fractions by integers</vt:lpstr>
      <vt:lpstr>To be able to multiply unit fractions by integers</vt:lpstr>
      <vt:lpstr>To be able to multiply unit fractions by integers</vt:lpstr>
      <vt:lpstr>To be able to multiply unit fractions by integers</vt:lpstr>
      <vt:lpstr>To be able to multiply unit fractions by integers</vt:lpstr>
      <vt:lpstr>To be able to multiply unit fractions by integers</vt:lpstr>
      <vt:lpstr>To be able to multiply unit fractions by integers</vt:lpstr>
      <vt:lpstr>To be able to multiply unit fractions by integers</vt:lpstr>
      <vt:lpstr>To be able to multiply unit fractions by integers</vt:lpstr>
      <vt:lpstr>To be able to multiply unit fractions by integers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Alexander Athienitis</cp:lastModifiedBy>
  <cp:revision>1054</cp:revision>
  <cp:lastPrinted>2019-06-17T16:19:05Z</cp:lastPrinted>
  <dcterms:created xsi:type="dcterms:W3CDTF">2018-08-06T08:16:18Z</dcterms:created>
  <dcterms:modified xsi:type="dcterms:W3CDTF">2023-01-20T10:38:26Z</dcterms:modified>
</cp:coreProperties>
</file>