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20" r:id="rId2"/>
    <p:sldId id="321" r:id="rId3"/>
    <p:sldId id="346" r:id="rId4"/>
    <p:sldId id="375" r:id="rId5"/>
    <p:sldId id="376" r:id="rId6"/>
    <p:sldId id="400" r:id="rId7"/>
    <p:sldId id="383" r:id="rId8"/>
    <p:sldId id="401" r:id="rId9"/>
    <p:sldId id="382" r:id="rId10"/>
    <p:sldId id="377" r:id="rId11"/>
    <p:sldId id="381" r:id="rId12"/>
    <p:sldId id="380" r:id="rId13"/>
    <p:sldId id="378" r:id="rId14"/>
    <p:sldId id="379" r:id="rId15"/>
    <p:sldId id="398" r:id="rId16"/>
    <p:sldId id="399" r:id="rId17"/>
    <p:sldId id="384" r:id="rId18"/>
    <p:sldId id="385" r:id="rId19"/>
    <p:sldId id="386" r:id="rId20"/>
    <p:sldId id="389" r:id="rId21"/>
    <p:sldId id="391" r:id="rId22"/>
    <p:sldId id="390" r:id="rId23"/>
    <p:sldId id="387" r:id="rId24"/>
    <p:sldId id="388" r:id="rId25"/>
    <p:sldId id="396" r:id="rId26"/>
    <p:sldId id="397" r:id="rId27"/>
    <p:sldId id="373" r:id="rId28"/>
    <p:sldId id="395" r:id="rId29"/>
    <p:sldId id="374" r:id="rId30"/>
  </p:sldIdLst>
  <p:sldSz cx="12192000" cy="6858000"/>
  <p:notesSz cx="6858000" cy="9144000"/>
  <p:embeddedFontLst>
    <p:embeddedFont>
      <p:font typeface="Lato Light" panose="020F0302020204030203" pitchFamily="34" charset="0"/>
      <p:regular r:id="rId33"/>
    </p:embeddedFont>
    <p:embeddedFont>
      <p:font typeface="OpenDyslexicAlta" panose="00000500000000000000" pitchFamily="2" charset="0"/>
      <p:regular r:id="rId34"/>
      <p:bold r:id="rId35"/>
      <p:italic r:id="rId36"/>
      <p:boldItalic r:id="rId37"/>
    </p:embeddedFont>
    <p:embeddedFont>
      <p:font typeface="OpenDyslexic" panose="00000500000000000000" pitchFamily="2" charset="0"/>
      <p:regular r:id="rId38"/>
      <p:bold r:id="rId39"/>
      <p:italic r:id="rId40"/>
      <p:boldItalic r:id="rId41"/>
    </p:embeddedFont>
    <p:embeddedFont>
      <p:font typeface="Muli" panose="020B0604020202020204" charset="0"/>
      <p:regular r:id="rId42"/>
      <p:bold r:id="rId43"/>
      <p:italic r:id="rId44"/>
      <p:boldItalic r:id="rId45"/>
    </p:embeddedFont>
    <p:embeddedFont>
      <p:font typeface="Lato" panose="020F0502020204030203" pitchFamily="34" charset="0"/>
      <p:regular r:id="rId46"/>
      <p:bold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FFDD57"/>
    <a:srgbClr val="23D160"/>
    <a:srgbClr val="369CEF"/>
    <a:srgbClr val="3173DC"/>
    <a:srgbClr val="3273DC"/>
    <a:srgbClr val="7957D5"/>
    <a:srgbClr val="209CEE"/>
    <a:srgbClr val="000000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41" autoAdjust="0"/>
    <p:restoredTop sz="87347" autoAdjust="0"/>
  </p:normalViewPr>
  <p:slideViewPr>
    <p:cSldViewPr snapToGrid="0" snapToObjects="1">
      <p:cViewPr varScale="1">
        <p:scale>
          <a:sx n="70" d="100"/>
          <a:sy n="70" d="100"/>
        </p:scale>
        <p:origin x="-438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2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font" Target="fonts/font1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font" Target="fonts/font1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410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0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143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973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542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382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3849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5990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779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7787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380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6047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9879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1311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0287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9755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8970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8247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073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Selection of equipment displayed, not modelling for 1,200 – that’d be giving the answer away!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499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Selection of equipment displayed, not modelling for 1,200 – that’d be giving the answer away!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782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Selection of equipment displayed, not modelling for 7,065 – that’d be giving the answer away!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327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Selection of equipment displayed, not modelling for 7,065 – that’d be giving the answer away!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959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318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601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7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10/07/2019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10/07/2019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tif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tif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6435" y="2666346"/>
            <a:ext cx="9541564" cy="1870364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Stage 5 </a:t>
            </a:r>
            <a:endParaRPr lang="en-GB" dirty="0"/>
          </a:p>
          <a:p>
            <a:r>
              <a:rPr lang="en-GB" dirty="0"/>
              <a:t>Term 1 - Block 1 - Place Value Lesson 1 </a:t>
            </a:r>
          </a:p>
          <a:p>
            <a:r>
              <a:rPr lang="en-GB" dirty="0"/>
              <a:t>To be able to explore numbers up to 10,000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1 – Place Value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4800"/>
            <a:ext cx="2128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Quiz:</a:t>
            </a:r>
            <a:r>
              <a:rPr lang="en-GB" sz="2000" b="1" dirty="0" smtClean="0">
                <a:solidFill>
                  <a:schemeClr val="bg1"/>
                </a:solidFill>
              </a:rPr>
              <a:t> </a:t>
            </a:r>
            <a:r>
              <a:rPr lang="en-GB" sz="2000" b="1" dirty="0">
                <a:solidFill>
                  <a:schemeClr val="bg1"/>
                </a:solidFill>
              </a:rPr>
              <a:t>QZTSTEI</a:t>
            </a: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representation to the correct number…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numbers up to 10,000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F801BD2-4627-FE41-81D0-3283F006A3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54" y="2667000"/>
            <a:ext cx="1120967" cy="11387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F31AFE1-B37F-9343-8CC3-BC7D092A4C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54" y="3429000"/>
            <a:ext cx="1120967" cy="11387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7D4A4EA-856F-4E4C-844A-E219060062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167" y="2671287"/>
            <a:ext cx="1126913" cy="11387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B6CBF561-14C5-094F-872E-9DC7A436B3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190" y="3308805"/>
            <a:ext cx="1126913" cy="11387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2F5D78E4-FDF1-9E4A-8D23-18CDEAC2DE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190" y="3952968"/>
            <a:ext cx="1126913" cy="11387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13284D7-6B0C-3D4D-92F3-176F75A0E58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190" y="4606406"/>
            <a:ext cx="1126913" cy="11387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ADD035AD-8F19-1544-8CEA-5F055C8BB77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5368" y="2860148"/>
            <a:ext cx="1353982" cy="12681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7A1DFBA9-A9B9-2A43-A679-7811E9AAD8D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5368" y="4015086"/>
            <a:ext cx="1353982" cy="12681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F0E1243-810F-0840-853C-5D1435F0CC6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5427" y="3505570"/>
            <a:ext cx="558766" cy="11333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C0729D25-800C-3A4A-9CE9-7F914D118FF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4810" y="3505570"/>
            <a:ext cx="558766" cy="11333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856764CA-F074-6446-A41D-3920A26D8B6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4193" y="3505570"/>
            <a:ext cx="558766" cy="11333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9E593CD6-751B-F447-90CE-6C583E14AEC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3576" y="3505570"/>
            <a:ext cx="558766" cy="113333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="" xmlns:a16="http://schemas.microsoft.com/office/drawing/2014/main" id="{1CF1C372-4E2E-3548-81E9-BF24632E9665}"/>
              </a:ext>
            </a:extLst>
          </p:cNvPr>
          <p:cNvSpPr/>
          <p:nvPr/>
        </p:nvSpPr>
        <p:spPr>
          <a:xfrm>
            <a:off x="5534280" y="2746918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52FF8475-28C0-704E-B816-4926CA343292}"/>
              </a:ext>
            </a:extLst>
          </p:cNvPr>
          <p:cNvSpPr/>
          <p:nvPr/>
        </p:nvSpPr>
        <p:spPr>
          <a:xfrm>
            <a:off x="4765962" y="4087282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OpenDyslexic" pitchFamily="2" charset="77"/>
              </a:rPr>
              <a:t>4,000</a:t>
            </a:r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3336C296-8578-024E-A474-BAC40C129A4B}"/>
              </a:ext>
            </a:extLst>
          </p:cNvPr>
          <p:cNvSpPr/>
          <p:nvPr/>
        </p:nvSpPr>
        <p:spPr>
          <a:xfrm>
            <a:off x="6302267" y="4087281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" pitchFamily="2" charset="77"/>
              </a:rPr>
              <a:t>200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159A4ED7-CCEE-BA46-8A7B-573312C3A883}"/>
              </a:ext>
            </a:extLst>
          </p:cNvPr>
          <p:cNvCxnSpPr>
            <a:stCxn id="25" idx="0"/>
            <a:endCxn id="2" idx="3"/>
          </p:cNvCxnSpPr>
          <p:nvPr/>
        </p:nvCxnSpPr>
        <p:spPr>
          <a:xfrm flipV="1">
            <a:off x="5327849" y="3706118"/>
            <a:ext cx="371004" cy="38116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B753C0AA-7DD7-3441-8491-CF5EF0213EA5}"/>
              </a:ext>
            </a:extLst>
          </p:cNvPr>
          <p:cNvCxnSpPr>
            <a:cxnSpLocks/>
            <a:stCxn id="26" idx="0"/>
            <a:endCxn id="2" idx="5"/>
          </p:cNvCxnSpPr>
          <p:nvPr/>
        </p:nvCxnSpPr>
        <p:spPr>
          <a:xfrm flipH="1" flipV="1">
            <a:off x="6493480" y="3706118"/>
            <a:ext cx="370674" cy="38116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95111792-7876-5442-BC3A-FF8A78AD2A8F}"/>
              </a:ext>
            </a:extLst>
          </p:cNvPr>
          <p:cNvSpPr/>
          <p:nvPr/>
        </p:nvSpPr>
        <p:spPr>
          <a:xfrm>
            <a:off x="808955" y="5932039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4,200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="" xmlns:a16="http://schemas.microsoft.com/office/drawing/2014/main" id="{A4F02726-C414-5B4A-822A-BC2E20F27892}"/>
              </a:ext>
            </a:extLst>
          </p:cNvPr>
          <p:cNvSpPr/>
          <p:nvPr/>
        </p:nvSpPr>
        <p:spPr>
          <a:xfrm>
            <a:off x="4765962" y="5927104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2,400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35344F2E-1708-DE46-B880-B3EC56F7A546}"/>
              </a:ext>
            </a:extLst>
          </p:cNvPr>
          <p:cNvSpPr/>
          <p:nvPr/>
        </p:nvSpPr>
        <p:spPr>
          <a:xfrm>
            <a:off x="8611927" y="5936147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2,040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9ECA3C77-50F6-7C43-8D7C-2A509A8B5A93}"/>
              </a:ext>
            </a:extLst>
          </p:cNvPr>
          <p:cNvCxnSpPr>
            <a:stCxn id="17" idx="3"/>
            <a:endCxn id="33" idx="0"/>
          </p:cNvCxnSpPr>
          <p:nvPr/>
        </p:nvCxnSpPr>
        <p:spPr>
          <a:xfrm>
            <a:off x="3094103" y="5175763"/>
            <a:ext cx="3005359" cy="751341"/>
          </a:xfrm>
          <a:prstGeom prst="straightConnector1">
            <a:avLst/>
          </a:prstGeom>
          <a:ln w="38100">
            <a:solidFill>
              <a:srgbClr val="FF38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619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representation to the correct number…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numbers up to 10,000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F801BD2-4627-FE41-81D0-3283F006A3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54" y="2667000"/>
            <a:ext cx="1120967" cy="11387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F31AFE1-B37F-9343-8CC3-BC7D092A4C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54" y="3429000"/>
            <a:ext cx="1120967" cy="11387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7D4A4EA-856F-4E4C-844A-E219060062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167" y="2671287"/>
            <a:ext cx="1126913" cy="11387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B6CBF561-14C5-094F-872E-9DC7A436B3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190" y="3308805"/>
            <a:ext cx="1126913" cy="11387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2F5D78E4-FDF1-9E4A-8D23-18CDEAC2DE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190" y="3952968"/>
            <a:ext cx="1126913" cy="11387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13284D7-6B0C-3D4D-92F3-176F75A0E58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190" y="4606406"/>
            <a:ext cx="1126913" cy="11387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ADD035AD-8F19-1544-8CEA-5F055C8BB77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5368" y="2860148"/>
            <a:ext cx="1353982" cy="12681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7A1DFBA9-A9B9-2A43-A679-7811E9AAD8D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5368" y="4015086"/>
            <a:ext cx="1353982" cy="12681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F0E1243-810F-0840-853C-5D1435F0CC6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5427" y="3505570"/>
            <a:ext cx="558766" cy="11333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C0729D25-800C-3A4A-9CE9-7F914D118FF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4810" y="3505570"/>
            <a:ext cx="558766" cy="11333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856764CA-F074-6446-A41D-3920A26D8B6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4193" y="3505570"/>
            <a:ext cx="558766" cy="11333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9E593CD6-751B-F447-90CE-6C583E14AEC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3576" y="3505570"/>
            <a:ext cx="558766" cy="113333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="" xmlns:a16="http://schemas.microsoft.com/office/drawing/2014/main" id="{1CF1C372-4E2E-3548-81E9-BF24632E9665}"/>
              </a:ext>
            </a:extLst>
          </p:cNvPr>
          <p:cNvSpPr/>
          <p:nvPr/>
        </p:nvSpPr>
        <p:spPr>
          <a:xfrm>
            <a:off x="5534280" y="2746918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52FF8475-28C0-704E-B816-4926CA343292}"/>
              </a:ext>
            </a:extLst>
          </p:cNvPr>
          <p:cNvSpPr/>
          <p:nvPr/>
        </p:nvSpPr>
        <p:spPr>
          <a:xfrm>
            <a:off x="4765962" y="4087282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OpenDyslexic" pitchFamily="2" charset="77"/>
              </a:rPr>
              <a:t>4,000</a:t>
            </a:r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3336C296-8578-024E-A474-BAC40C129A4B}"/>
              </a:ext>
            </a:extLst>
          </p:cNvPr>
          <p:cNvSpPr/>
          <p:nvPr/>
        </p:nvSpPr>
        <p:spPr>
          <a:xfrm>
            <a:off x="6302267" y="4087281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" pitchFamily="2" charset="77"/>
              </a:rPr>
              <a:t>200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159A4ED7-CCEE-BA46-8A7B-573312C3A883}"/>
              </a:ext>
            </a:extLst>
          </p:cNvPr>
          <p:cNvCxnSpPr>
            <a:stCxn id="25" idx="0"/>
            <a:endCxn id="2" idx="3"/>
          </p:cNvCxnSpPr>
          <p:nvPr/>
        </p:nvCxnSpPr>
        <p:spPr>
          <a:xfrm flipV="1">
            <a:off x="5327849" y="3706118"/>
            <a:ext cx="371004" cy="38116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B753C0AA-7DD7-3441-8491-CF5EF0213EA5}"/>
              </a:ext>
            </a:extLst>
          </p:cNvPr>
          <p:cNvCxnSpPr>
            <a:cxnSpLocks/>
            <a:stCxn id="26" idx="0"/>
            <a:endCxn id="2" idx="5"/>
          </p:cNvCxnSpPr>
          <p:nvPr/>
        </p:nvCxnSpPr>
        <p:spPr>
          <a:xfrm flipH="1" flipV="1">
            <a:off x="6493480" y="3706118"/>
            <a:ext cx="370674" cy="38116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95111792-7876-5442-BC3A-FF8A78AD2A8F}"/>
              </a:ext>
            </a:extLst>
          </p:cNvPr>
          <p:cNvSpPr/>
          <p:nvPr/>
        </p:nvSpPr>
        <p:spPr>
          <a:xfrm>
            <a:off x="808955" y="5932039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4,200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="" xmlns:a16="http://schemas.microsoft.com/office/drawing/2014/main" id="{A4F02726-C414-5B4A-822A-BC2E20F27892}"/>
              </a:ext>
            </a:extLst>
          </p:cNvPr>
          <p:cNvSpPr/>
          <p:nvPr/>
        </p:nvSpPr>
        <p:spPr>
          <a:xfrm>
            <a:off x="4765962" y="5927104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2,400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35344F2E-1708-DE46-B880-B3EC56F7A546}"/>
              </a:ext>
            </a:extLst>
          </p:cNvPr>
          <p:cNvSpPr/>
          <p:nvPr/>
        </p:nvSpPr>
        <p:spPr>
          <a:xfrm>
            <a:off x="8611927" y="5936147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2,040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9ECA3C77-50F6-7C43-8D7C-2A509A8B5A93}"/>
              </a:ext>
            </a:extLst>
          </p:cNvPr>
          <p:cNvCxnSpPr>
            <a:stCxn id="17" idx="3"/>
            <a:endCxn id="33" idx="0"/>
          </p:cNvCxnSpPr>
          <p:nvPr/>
        </p:nvCxnSpPr>
        <p:spPr>
          <a:xfrm>
            <a:off x="3094103" y="5175763"/>
            <a:ext cx="3005359" cy="751341"/>
          </a:xfrm>
          <a:prstGeom prst="straightConnector1">
            <a:avLst/>
          </a:prstGeom>
          <a:ln w="38100">
            <a:solidFill>
              <a:srgbClr val="FF38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="" xmlns:a16="http://schemas.microsoft.com/office/drawing/2014/main" id="{C36FABBE-0470-4F44-9480-8E93841A323A}"/>
              </a:ext>
            </a:extLst>
          </p:cNvPr>
          <p:cNvCxnSpPr>
            <a:cxnSpLocks/>
            <a:stCxn id="25" idx="3"/>
            <a:endCxn id="31" idx="0"/>
          </p:cNvCxnSpPr>
          <p:nvPr/>
        </p:nvCxnSpPr>
        <p:spPr>
          <a:xfrm flipH="1">
            <a:off x="2142455" y="5046482"/>
            <a:ext cx="2788080" cy="885557"/>
          </a:xfrm>
          <a:prstGeom prst="straightConnector1">
            <a:avLst/>
          </a:prstGeom>
          <a:ln w="38100">
            <a:solidFill>
              <a:srgbClr val="FF38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708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representation to the correct number…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numbers up to 10,000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F801BD2-4627-FE41-81D0-3283F006A3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54" y="2667000"/>
            <a:ext cx="1120967" cy="11387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F31AFE1-B37F-9343-8CC3-BC7D092A4C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54" y="3429000"/>
            <a:ext cx="1120967" cy="11387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7D4A4EA-856F-4E4C-844A-E219060062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167" y="2671287"/>
            <a:ext cx="1126913" cy="11387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B6CBF561-14C5-094F-872E-9DC7A436B3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190" y="3308805"/>
            <a:ext cx="1126913" cy="11387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2F5D78E4-FDF1-9E4A-8D23-18CDEAC2DE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190" y="3952968"/>
            <a:ext cx="1126913" cy="11387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13284D7-6B0C-3D4D-92F3-176F75A0E58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190" y="4606406"/>
            <a:ext cx="1126913" cy="11387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ADD035AD-8F19-1544-8CEA-5F055C8BB77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5368" y="2860148"/>
            <a:ext cx="1353982" cy="12681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7A1DFBA9-A9B9-2A43-A679-7811E9AAD8D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5368" y="4015086"/>
            <a:ext cx="1353982" cy="12681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F0E1243-810F-0840-853C-5D1435F0CC6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5427" y="3505570"/>
            <a:ext cx="558766" cy="11333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C0729D25-800C-3A4A-9CE9-7F914D118FF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4810" y="3505570"/>
            <a:ext cx="558766" cy="11333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856764CA-F074-6446-A41D-3920A26D8B6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4193" y="3505570"/>
            <a:ext cx="558766" cy="11333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9E593CD6-751B-F447-90CE-6C583E14AEC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3576" y="3505570"/>
            <a:ext cx="558766" cy="113333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="" xmlns:a16="http://schemas.microsoft.com/office/drawing/2014/main" id="{1CF1C372-4E2E-3548-81E9-BF24632E9665}"/>
              </a:ext>
            </a:extLst>
          </p:cNvPr>
          <p:cNvSpPr/>
          <p:nvPr/>
        </p:nvSpPr>
        <p:spPr>
          <a:xfrm>
            <a:off x="5534280" y="2746918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52FF8475-28C0-704E-B816-4926CA343292}"/>
              </a:ext>
            </a:extLst>
          </p:cNvPr>
          <p:cNvSpPr/>
          <p:nvPr/>
        </p:nvSpPr>
        <p:spPr>
          <a:xfrm>
            <a:off x="4765962" y="4087282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OpenDyslexic" pitchFamily="2" charset="77"/>
              </a:rPr>
              <a:t>4,000</a:t>
            </a:r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3336C296-8578-024E-A474-BAC40C129A4B}"/>
              </a:ext>
            </a:extLst>
          </p:cNvPr>
          <p:cNvSpPr/>
          <p:nvPr/>
        </p:nvSpPr>
        <p:spPr>
          <a:xfrm>
            <a:off x="6302267" y="4087281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" pitchFamily="2" charset="77"/>
              </a:rPr>
              <a:t>200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159A4ED7-CCEE-BA46-8A7B-573312C3A883}"/>
              </a:ext>
            </a:extLst>
          </p:cNvPr>
          <p:cNvCxnSpPr>
            <a:stCxn id="25" idx="0"/>
            <a:endCxn id="2" idx="3"/>
          </p:cNvCxnSpPr>
          <p:nvPr/>
        </p:nvCxnSpPr>
        <p:spPr>
          <a:xfrm flipV="1">
            <a:off x="5327849" y="3706118"/>
            <a:ext cx="371004" cy="38116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B753C0AA-7DD7-3441-8491-CF5EF0213EA5}"/>
              </a:ext>
            </a:extLst>
          </p:cNvPr>
          <p:cNvCxnSpPr>
            <a:cxnSpLocks/>
            <a:stCxn id="26" idx="0"/>
            <a:endCxn id="2" idx="5"/>
          </p:cNvCxnSpPr>
          <p:nvPr/>
        </p:nvCxnSpPr>
        <p:spPr>
          <a:xfrm flipH="1" flipV="1">
            <a:off x="6493480" y="3706118"/>
            <a:ext cx="370674" cy="38116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95111792-7876-5442-BC3A-FF8A78AD2A8F}"/>
              </a:ext>
            </a:extLst>
          </p:cNvPr>
          <p:cNvSpPr/>
          <p:nvPr/>
        </p:nvSpPr>
        <p:spPr>
          <a:xfrm>
            <a:off x="808955" y="5932039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4,200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="" xmlns:a16="http://schemas.microsoft.com/office/drawing/2014/main" id="{A4F02726-C414-5B4A-822A-BC2E20F27892}"/>
              </a:ext>
            </a:extLst>
          </p:cNvPr>
          <p:cNvSpPr/>
          <p:nvPr/>
        </p:nvSpPr>
        <p:spPr>
          <a:xfrm>
            <a:off x="4765962" y="5927104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2,400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35344F2E-1708-DE46-B880-B3EC56F7A546}"/>
              </a:ext>
            </a:extLst>
          </p:cNvPr>
          <p:cNvSpPr/>
          <p:nvPr/>
        </p:nvSpPr>
        <p:spPr>
          <a:xfrm>
            <a:off x="8611927" y="5936147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2,040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9ECA3C77-50F6-7C43-8D7C-2A509A8B5A93}"/>
              </a:ext>
            </a:extLst>
          </p:cNvPr>
          <p:cNvCxnSpPr>
            <a:stCxn id="17" idx="3"/>
            <a:endCxn id="33" idx="0"/>
          </p:cNvCxnSpPr>
          <p:nvPr/>
        </p:nvCxnSpPr>
        <p:spPr>
          <a:xfrm>
            <a:off x="3094103" y="5175763"/>
            <a:ext cx="3005359" cy="751341"/>
          </a:xfrm>
          <a:prstGeom prst="straightConnector1">
            <a:avLst/>
          </a:prstGeom>
          <a:ln w="38100">
            <a:solidFill>
              <a:srgbClr val="FF38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="" xmlns:a16="http://schemas.microsoft.com/office/drawing/2014/main" id="{C36FABBE-0470-4F44-9480-8E93841A323A}"/>
              </a:ext>
            </a:extLst>
          </p:cNvPr>
          <p:cNvCxnSpPr>
            <a:cxnSpLocks/>
            <a:stCxn id="25" idx="3"/>
            <a:endCxn id="31" idx="0"/>
          </p:cNvCxnSpPr>
          <p:nvPr/>
        </p:nvCxnSpPr>
        <p:spPr>
          <a:xfrm flipH="1">
            <a:off x="2142455" y="5046482"/>
            <a:ext cx="2788080" cy="885557"/>
          </a:xfrm>
          <a:prstGeom prst="straightConnector1">
            <a:avLst/>
          </a:prstGeom>
          <a:ln w="38100">
            <a:solidFill>
              <a:srgbClr val="FF38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="" xmlns:a16="http://schemas.microsoft.com/office/drawing/2014/main" id="{60E72E28-9A39-AA45-AC84-0B4E24025F5C}"/>
              </a:ext>
            </a:extLst>
          </p:cNvPr>
          <p:cNvCxnSpPr>
            <a:cxnSpLocks/>
            <a:endCxn id="34" idx="0"/>
          </p:cNvCxnSpPr>
          <p:nvPr/>
        </p:nvCxnSpPr>
        <p:spPr>
          <a:xfrm flipH="1">
            <a:off x="9945427" y="4637830"/>
            <a:ext cx="204510" cy="1298317"/>
          </a:xfrm>
          <a:prstGeom prst="straightConnector1">
            <a:avLst/>
          </a:prstGeom>
          <a:ln w="38100">
            <a:solidFill>
              <a:srgbClr val="FF38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137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representation to the correct number…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numbers up to 10,000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F801BD2-4627-FE41-81D0-3283F006A3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54" y="2667000"/>
            <a:ext cx="1120967" cy="11387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F31AFE1-B37F-9343-8CC3-BC7D092A4C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54" y="3327342"/>
            <a:ext cx="1120967" cy="11387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7D4A4EA-856F-4E4C-844A-E219060062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167" y="2671287"/>
            <a:ext cx="1126913" cy="11387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B6CBF561-14C5-094F-872E-9DC7A436B3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190" y="3308805"/>
            <a:ext cx="1126913" cy="11387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2F5D78E4-FDF1-9E4A-8D23-18CDEAC2DE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3389" y="4032115"/>
            <a:ext cx="1126913" cy="11387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ADD035AD-8F19-1544-8CEA-5F055C8BB77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5368" y="2860148"/>
            <a:ext cx="1353982" cy="12681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7A1DFBA9-A9B9-2A43-A679-7811E9AAD8D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5368" y="4015086"/>
            <a:ext cx="1353982" cy="12681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F0E1243-810F-0840-853C-5D1435F0CC6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6405" y="3038737"/>
            <a:ext cx="558766" cy="113333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="" xmlns:a16="http://schemas.microsoft.com/office/drawing/2014/main" id="{1CF1C372-4E2E-3548-81E9-BF24632E9665}"/>
              </a:ext>
            </a:extLst>
          </p:cNvPr>
          <p:cNvSpPr/>
          <p:nvPr/>
        </p:nvSpPr>
        <p:spPr>
          <a:xfrm>
            <a:off x="5534280" y="2746918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52FF8475-28C0-704E-B816-4926CA343292}"/>
              </a:ext>
            </a:extLst>
          </p:cNvPr>
          <p:cNvSpPr/>
          <p:nvPr/>
        </p:nvSpPr>
        <p:spPr>
          <a:xfrm>
            <a:off x="4765962" y="4087282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OpenDyslexic" pitchFamily="2" charset="77"/>
              </a:rPr>
              <a:t>3,000</a:t>
            </a:r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3336C296-8578-024E-A474-BAC40C129A4B}"/>
              </a:ext>
            </a:extLst>
          </p:cNvPr>
          <p:cNvSpPr/>
          <p:nvPr/>
        </p:nvSpPr>
        <p:spPr>
          <a:xfrm>
            <a:off x="6302267" y="4087281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159A4ED7-CCEE-BA46-8A7B-573312C3A883}"/>
              </a:ext>
            </a:extLst>
          </p:cNvPr>
          <p:cNvCxnSpPr>
            <a:stCxn id="25" idx="0"/>
            <a:endCxn id="2" idx="3"/>
          </p:cNvCxnSpPr>
          <p:nvPr/>
        </p:nvCxnSpPr>
        <p:spPr>
          <a:xfrm flipV="1">
            <a:off x="5327849" y="3706118"/>
            <a:ext cx="371004" cy="38116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B753C0AA-7DD7-3441-8491-CF5EF0213EA5}"/>
              </a:ext>
            </a:extLst>
          </p:cNvPr>
          <p:cNvCxnSpPr>
            <a:cxnSpLocks/>
            <a:stCxn id="26" idx="0"/>
            <a:endCxn id="2" idx="5"/>
          </p:cNvCxnSpPr>
          <p:nvPr/>
        </p:nvCxnSpPr>
        <p:spPr>
          <a:xfrm flipH="1" flipV="1">
            <a:off x="6493480" y="3706118"/>
            <a:ext cx="370674" cy="38116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95111792-7876-5442-BC3A-FF8A78AD2A8F}"/>
              </a:ext>
            </a:extLst>
          </p:cNvPr>
          <p:cNvSpPr/>
          <p:nvPr/>
        </p:nvSpPr>
        <p:spPr>
          <a:xfrm>
            <a:off x="808955" y="5932039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3,013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="" xmlns:a16="http://schemas.microsoft.com/office/drawing/2014/main" id="{A4F02726-C414-5B4A-822A-BC2E20F27892}"/>
              </a:ext>
            </a:extLst>
          </p:cNvPr>
          <p:cNvSpPr/>
          <p:nvPr/>
        </p:nvSpPr>
        <p:spPr>
          <a:xfrm>
            <a:off x="4765962" y="5927104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3,300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35344F2E-1708-DE46-B880-B3EC56F7A546}"/>
              </a:ext>
            </a:extLst>
          </p:cNvPr>
          <p:cNvSpPr/>
          <p:nvPr/>
        </p:nvSpPr>
        <p:spPr>
          <a:xfrm>
            <a:off x="8611927" y="5936147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3,003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A5754C2E-C01B-7745-8E67-E9FD99E163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739" y="4015086"/>
            <a:ext cx="1120967" cy="113871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70AD518F-A2F4-7648-8F04-FFC7817E73D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5368" y="1741579"/>
            <a:ext cx="1353982" cy="126816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0E322E50-B18F-1F44-8F2C-EDCFCF317F7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5115" y="3339358"/>
            <a:ext cx="199203" cy="17928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4B0017A3-C445-6A4A-A881-B0F3E50DF2B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1354" y="3513045"/>
            <a:ext cx="199203" cy="17928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EECEA52D-60D8-E84E-8645-ADBE402BA81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7593" y="3686732"/>
            <a:ext cx="199203" cy="17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43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representation to the correct number…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numbers up to 10,000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F801BD2-4627-FE41-81D0-3283F006A3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54" y="2667000"/>
            <a:ext cx="1120967" cy="11387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F31AFE1-B37F-9343-8CC3-BC7D092A4C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54" y="3327342"/>
            <a:ext cx="1120967" cy="11387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7D4A4EA-856F-4E4C-844A-E219060062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167" y="2671287"/>
            <a:ext cx="1126913" cy="11387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B6CBF561-14C5-094F-872E-9DC7A436B3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190" y="3308805"/>
            <a:ext cx="1126913" cy="11387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2F5D78E4-FDF1-9E4A-8D23-18CDEAC2DE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3389" y="4032115"/>
            <a:ext cx="1126913" cy="11387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ADD035AD-8F19-1544-8CEA-5F055C8BB77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5368" y="2860148"/>
            <a:ext cx="1353982" cy="12681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7A1DFBA9-A9B9-2A43-A679-7811E9AAD8D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5368" y="4015086"/>
            <a:ext cx="1353982" cy="12681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F0E1243-810F-0840-853C-5D1435F0CC6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6405" y="3038737"/>
            <a:ext cx="558766" cy="113333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="" xmlns:a16="http://schemas.microsoft.com/office/drawing/2014/main" id="{1CF1C372-4E2E-3548-81E9-BF24632E9665}"/>
              </a:ext>
            </a:extLst>
          </p:cNvPr>
          <p:cNvSpPr/>
          <p:nvPr/>
        </p:nvSpPr>
        <p:spPr>
          <a:xfrm>
            <a:off x="5534280" y="2746918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52FF8475-28C0-704E-B816-4926CA343292}"/>
              </a:ext>
            </a:extLst>
          </p:cNvPr>
          <p:cNvSpPr/>
          <p:nvPr/>
        </p:nvSpPr>
        <p:spPr>
          <a:xfrm>
            <a:off x="4765962" y="4087282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OpenDyslexic" pitchFamily="2" charset="77"/>
              </a:rPr>
              <a:t>3,000</a:t>
            </a:r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3336C296-8578-024E-A474-BAC40C129A4B}"/>
              </a:ext>
            </a:extLst>
          </p:cNvPr>
          <p:cNvSpPr/>
          <p:nvPr/>
        </p:nvSpPr>
        <p:spPr>
          <a:xfrm>
            <a:off x="6302267" y="4087281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159A4ED7-CCEE-BA46-8A7B-573312C3A883}"/>
              </a:ext>
            </a:extLst>
          </p:cNvPr>
          <p:cNvCxnSpPr>
            <a:stCxn id="25" idx="0"/>
            <a:endCxn id="2" idx="3"/>
          </p:cNvCxnSpPr>
          <p:nvPr/>
        </p:nvCxnSpPr>
        <p:spPr>
          <a:xfrm flipV="1">
            <a:off x="5327849" y="3706118"/>
            <a:ext cx="371004" cy="38116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B753C0AA-7DD7-3441-8491-CF5EF0213EA5}"/>
              </a:ext>
            </a:extLst>
          </p:cNvPr>
          <p:cNvCxnSpPr>
            <a:cxnSpLocks/>
            <a:stCxn id="26" idx="0"/>
            <a:endCxn id="2" idx="5"/>
          </p:cNvCxnSpPr>
          <p:nvPr/>
        </p:nvCxnSpPr>
        <p:spPr>
          <a:xfrm flipH="1" flipV="1">
            <a:off x="6493480" y="3706118"/>
            <a:ext cx="370674" cy="38116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95111792-7876-5442-BC3A-FF8A78AD2A8F}"/>
              </a:ext>
            </a:extLst>
          </p:cNvPr>
          <p:cNvSpPr/>
          <p:nvPr/>
        </p:nvSpPr>
        <p:spPr>
          <a:xfrm>
            <a:off x="808955" y="5932039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3,013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="" xmlns:a16="http://schemas.microsoft.com/office/drawing/2014/main" id="{A4F02726-C414-5B4A-822A-BC2E20F27892}"/>
              </a:ext>
            </a:extLst>
          </p:cNvPr>
          <p:cNvSpPr/>
          <p:nvPr/>
        </p:nvSpPr>
        <p:spPr>
          <a:xfrm>
            <a:off x="4765962" y="5927104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3,300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35344F2E-1708-DE46-B880-B3EC56F7A546}"/>
              </a:ext>
            </a:extLst>
          </p:cNvPr>
          <p:cNvSpPr/>
          <p:nvPr/>
        </p:nvSpPr>
        <p:spPr>
          <a:xfrm>
            <a:off x="8611927" y="5936147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3,003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9ECA3C77-50F6-7C43-8D7C-2A509A8B5A93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2792627" y="5046481"/>
            <a:ext cx="3306835" cy="880623"/>
          </a:xfrm>
          <a:prstGeom prst="straightConnector1">
            <a:avLst/>
          </a:prstGeom>
          <a:ln w="38100">
            <a:solidFill>
              <a:srgbClr val="FF38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="" xmlns:a16="http://schemas.microsoft.com/office/drawing/2014/main" id="{C36FABBE-0470-4F44-9480-8E93841A323A}"/>
              </a:ext>
            </a:extLst>
          </p:cNvPr>
          <p:cNvCxnSpPr>
            <a:cxnSpLocks/>
            <a:stCxn id="26" idx="5"/>
            <a:endCxn id="34" idx="0"/>
          </p:cNvCxnSpPr>
          <p:nvPr/>
        </p:nvCxnSpPr>
        <p:spPr>
          <a:xfrm>
            <a:off x="7261467" y="5046481"/>
            <a:ext cx="2683960" cy="889666"/>
          </a:xfrm>
          <a:prstGeom prst="straightConnector1">
            <a:avLst/>
          </a:prstGeom>
          <a:ln w="38100">
            <a:solidFill>
              <a:srgbClr val="FF38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="" xmlns:a16="http://schemas.microsoft.com/office/drawing/2014/main" id="{60E72E28-9A39-AA45-AC84-0B4E24025F5C}"/>
              </a:ext>
            </a:extLst>
          </p:cNvPr>
          <p:cNvCxnSpPr>
            <a:cxnSpLocks/>
            <a:endCxn id="31" idx="0"/>
          </p:cNvCxnSpPr>
          <p:nvPr/>
        </p:nvCxnSpPr>
        <p:spPr>
          <a:xfrm flipH="1">
            <a:off x="2142455" y="5211054"/>
            <a:ext cx="7111722" cy="720985"/>
          </a:xfrm>
          <a:prstGeom prst="straightConnector1">
            <a:avLst/>
          </a:prstGeom>
          <a:ln w="38100">
            <a:solidFill>
              <a:srgbClr val="FF38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A5754C2E-C01B-7745-8E67-E9FD99E163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739" y="4015086"/>
            <a:ext cx="1120967" cy="113871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70AD518F-A2F4-7648-8F04-FFC7817E73D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5368" y="1741579"/>
            <a:ext cx="1353982" cy="126816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0E322E50-B18F-1F44-8F2C-EDCFCF317F7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5115" y="3339358"/>
            <a:ext cx="199203" cy="17928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4B0017A3-C445-6A4A-A881-B0F3E50DF2B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1354" y="3513045"/>
            <a:ext cx="199203" cy="17928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EECEA52D-60D8-E84E-8645-ADBE402BA81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7593" y="3686732"/>
            <a:ext cx="199203" cy="17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6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 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numbers up to 10,000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F801BD2-4627-FE41-81D0-3283F006A3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54" y="2753499"/>
            <a:ext cx="1120967" cy="11387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F31AFE1-B37F-9343-8CC3-BC7D092A4C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54" y="3413841"/>
            <a:ext cx="1120967" cy="11387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7D4A4EA-856F-4E4C-844A-E219060062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167" y="2757786"/>
            <a:ext cx="1126913" cy="11387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B6CBF561-14C5-094F-872E-9DC7A436B3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190" y="3395304"/>
            <a:ext cx="1126913" cy="11387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2F5D78E4-FDF1-9E4A-8D23-18CDEAC2DE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3389" y="4118614"/>
            <a:ext cx="1126913" cy="11387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ADD035AD-8F19-1544-8CEA-5F055C8BB77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149" y="3566788"/>
            <a:ext cx="1353982" cy="12681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7A1DFBA9-A9B9-2A43-A679-7811E9AAD8D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149" y="4721726"/>
            <a:ext cx="1353982" cy="126816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="" xmlns:a16="http://schemas.microsoft.com/office/drawing/2014/main" id="{1CF1C372-4E2E-3548-81E9-BF24632E9665}"/>
              </a:ext>
            </a:extLst>
          </p:cNvPr>
          <p:cNvSpPr/>
          <p:nvPr/>
        </p:nvSpPr>
        <p:spPr>
          <a:xfrm>
            <a:off x="7636980" y="2757185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52FF8475-28C0-704E-B816-4926CA343292}"/>
              </a:ext>
            </a:extLst>
          </p:cNvPr>
          <p:cNvSpPr/>
          <p:nvPr/>
        </p:nvSpPr>
        <p:spPr>
          <a:xfrm>
            <a:off x="6868662" y="4097549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OpenDyslexic" pitchFamily="2" charset="77"/>
              </a:rPr>
              <a:t>3,000</a:t>
            </a:r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3336C296-8578-024E-A474-BAC40C129A4B}"/>
              </a:ext>
            </a:extLst>
          </p:cNvPr>
          <p:cNvSpPr/>
          <p:nvPr/>
        </p:nvSpPr>
        <p:spPr>
          <a:xfrm>
            <a:off x="8404967" y="4097548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" pitchFamily="2" charset="77"/>
              </a:rPr>
              <a:t>300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159A4ED7-CCEE-BA46-8A7B-573312C3A883}"/>
              </a:ext>
            </a:extLst>
          </p:cNvPr>
          <p:cNvCxnSpPr>
            <a:stCxn id="25" idx="0"/>
            <a:endCxn id="2" idx="3"/>
          </p:cNvCxnSpPr>
          <p:nvPr/>
        </p:nvCxnSpPr>
        <p:spPr>
          <a:xfrm flipV="1">
            <a:off x="7430549" y="3716385"/>
            <a:ext cx="371004" cy="38116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B753C0AA-7DD7-3441-8491-CF5EF0213EA5}"/>
              </a:ext>
            </a:extLst>
          </p:cNvPr>
          <p:cNvCxnSpPr>
            <a:cxnSpLocks/>
            <a:stCxn id="26" idx="0"/>
            <a:endCxn id="2" idx="5"/>
          </p:cNvCxnSpPr>
          <p:nvPr/>
        </p:nvCxnSpPr>
        <p:spPr>
          <a:xfrm flipH="1" flipV="1">
            <a:off x="8596180" y="3716385"/>
            <a:ext cx="370674" cy="38116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A5754C2E-C01B-7745-8E67-E9FD99E163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739" y="4101585"/>
            <a:ext cx="1120967" cy="113871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70AD518F-A2F4-7648-8F04-FFC7817E73D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149" y="2448219"/>
            <a:ext cx="1353982" cy="12681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5A043FB-ADEE-1B48-9875-E099C5C84C1B}"/>
              </a:ext>
            </a:extLst>
          </p:cNvPr>
          <p:cNvSpPr/>
          <p:nvPr/>
        </p:nvSpPr>
        <p:spPr>
          <a:xfrm flipV="1">
            <a:off x="3484926" y="3964660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01672E5-A187-CF47-BDBB-F587C9F76FB1}"/>
              </a:ext>
            </a:extLst>
          </p:cNvPr>
          <p:cNvSpPr/>
          <p:nvPr/>
        </p:nvSpPr>
        <p:spPr>
          <a:xfrm>
            <a:off x="3137607" y="4016205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OpenDyslexic" pitchFamily="2" charset="77"/>
              </a:rPr>
              <a:t>3,000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6B855D6-1885-B641-B2C0-CBD0F86576E3}"/>
              </a:ext>
            </a:extLst>
          </p:cNvPr>
          <p:cNvSpPr/>
          <p:nvPr/>
        </p:nvSpPr>
        <p:spPr>
          <a:xfrm>
            <a:off x="5848287" y="4023667"/>
            <a:ext cx="867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OpenDyslexic" pitchFamily="2" charset="77"/>
              </a:rPr>
              <a:t>4,000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="" xmlns:a16="http://schemas.microsoft.com/office/drawing/2014/main" id="{396A595E-D5AB-BE43-9413-475DF21583BD}"/>
              </a:ext>
            </a:extLst>
          </p:cNvPr>
          <p:cNvSpPr/>
          <p:nvPr/>
        </p:nvSpPr>
        <p:spPr>
          <a:xfrm rot="10800000">
            <a:off x="5695457" y="4038636"/>
            <a:ext cx="224929" cy="978408"/>
          </a:xfrm>
          <a:prstGeom prst="downArrow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704716A0-6871-C644-B7DB-18591A0960D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5369" y="2517152"/>
            <a:ext cx="1419679" cy="113029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F161E2C5-38DB-2C4F-968D-F0732D5F474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8748" y="3623460"/>
            <a:ext cx="1419679" cy="113029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EC4089A7-1D69-C94B-9FA8-EDB84D106D8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0320" y="4766704"/>
            <a:ext cx="1419679" cy="113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740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 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number line doesn’t belong.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It shows a number greater than 3,300.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numbers up to 10,000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F801BD2-4627-FE41-81D0-3283F006A3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54" y="2753499"/>
            <a:ext cx="1120967" cy="11387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F31AFE1-B37F-9343-8CC3-BC7D092A4C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54" y="3413841"/>
            <a:ext cx="1120967" cy="11387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7D4A4EA-856F-4E4C-844A-E219060062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167" y="2757786"/>
            <a:ext cx="1126913" cy="11387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B6CBF561-14C5-094F-872E-9DC7A436B3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190" y="3395304"/>
            <a:ext cx="1126913" cy="11387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2F5D78E4-FDF1-9E4A-8D23-18CDEAC2DE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3389" y="4118614"/>
            <a:ext cx="1126913" cy="11387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ADD035AD-8F19-1544-8CEA-5F055C8BB77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149" y="3566788"/>
            <a:ext cx="1353982" cy="12681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7A1DFBA9-A9B9-2A43-A679-7811E9AAD8D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149" y="4721726"/>
            <a:ext cx="1353982" cy="126816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="" xmlns:a16="http://schemas.microsoft.com/office/drawing/2014/main" id="{1CF1C372-4E2E-3548-81E9-BF24632E9665}"/>
              </a:ext>
            </a:extLst>
          </p:cNvPr>
          <p:cNvSpPr/>
          <p:nvPr/>
        </p:nvSpPr>
        <p:spPr>
          <a:xfrm>
            <a:off x="7636980" y="2757185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52FF8475-28C0-704E-B816-4926CA343292}"/>
              </a:ext>
            </a:extLst>
          </p:cNvPr>
          <p:cNvSpPr/>
          <p:nvPr/>
        </p:nvSpPr>
        <p:spPr>
          <a:xfrm>
            <a:off x="6868662" y="4097549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OpenDyslexic" pitchFamily="2" charset="77"/>
              </a:rPr>
              <a:t>3,000</a:t>
            </a:r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3336C296-8578-024E-A474-BAC40C129A4B}"/>
              </a:ext>
            </a:extLst>
          </p:cNvPr>
          <p:cNvSpPr/>
          <p:nvPr/>
        </p:nvSpPr>
        <p:spPr>
          <a:xfrm>
            <a:off x="8404967" y="4097548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" pitchFamily="2" charset="77"/>
              </a:rPr>
              <a:t>300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159A4ED7-CCEE-BA46-8A7B-573312C3A883}"/>
              </a:ext>
            </a:extLst>
          </p:cNvPr>
          <p:cNvCxnSpPr>
            <a:stCxn id="25" idx="0"/>
            <a:endCxn id="2" idx="3"/>
          </p:cNvCxnSpPr>
          <p:nvPr/>
        </p:nvCxnSpPr>
        <p:spPr>
          <a:xfrm flipV="1">
            <a:off x="7430549" y="3716385"/>
            <a:ext cx="371004" cy="38116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B753C0AA-7DD7-3441-8491-CF5EF0213EA5}"/>
              </a:ext>
            </a:extLst>
          </p:cNvPr>
          <p:cNvCxnSpPr>
            <a:cxnSpLocks/>
            <a:stCxn id="26" idx="0"/>
            <a:endCxn id="2" idx="5"/>
          </p:cNvCxnSpPr>
          <p:nvPr/>
        </p:nvCxnSpPr>
        <p:spPr>
          <a:xfrm flipH="1" flipV="1">
            <a:off x="8596180" y="3716385"/>
            <a:ext cx="370674" cy="38116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A5754C2E-C01B-7745-8E67-E9FD99E163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739" y="4101585"/>
            <a:ext cx="1120967" cy="113871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70AD518F-A2F4-7648-8F04-FFC7817E73D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149" y="2448219"/>
            <a:ext cx="1353982" cy="12681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5A043FB-ADEE-1B48-9875-E099C5C84C1B}"/>
              </a:ext>
            </a:extLst>
          </p:cNvPr>
          <p:cNvSpPr/>
          <p:nvPr/>
        </p:nvSpPr>
        <p:spPr>
          <a:xfrm flipV="1">
            <a:off x="3484926" y="3964660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01672E5-A187-CF47-BDBB-F587C9F76FB1}"/>
              </a:ext>
            </a:extLst>
          </p:cNvPr>
          <p:cNvSpPr/>
          <p:nvPr/>
        </p:nvSpPr>
        <p:spPr>
          <a:xfrm>
            <a:off x="3137607" y="4016205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OpenDyslexic" pitchFamily="2" charset="77"/>
              </a:rPr>
              <a:t>3,000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6B855D6-1885-B641-B2C0-CBD0F86576E3}"/>
              </a:ext>
            </a:extLst>
          </p:cNvPr>
          <p:cNvSpPr/>
          <p:nvPr/>
        </p:nvSpPr>
        <p:spPr>
          <a:xfrm>
            <a:off x="5848287" y="4023667"/>
            <a:ext cx="867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OpenDyslexic" pitchFamily="2" charset="77"/>
              </a:rPr>
              <a:t>4,000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="" xmlns:a16="http://schemas.microsoft.com/office/drawing/2014/main" id="{396A595E-D5AB-BE43-9413-475DF21583BD}"/>
              </a:ext>
            </a:extLst>
          </p:cNvPr>
          <p:cNvSpPr/>
          <p:nvPr/>
        </p:nvSpPr>
        <p:spPr>
          <a:xfrm rot="10800000">
            <a:off x="5695457" y="4038636"/>
            <a:ext cx="224929" cy="978408"/>
          </a:xfrm>
          <a:prstGeom prst="downArrow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3EF6D4CF-6984-C444-8169-4BDD0DFC3CC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5369" y="2517152"/>
            <a:ext cx="1419679" cy="113029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7F854BE4-238F-FC4A-961E-4C8D0A0CD2A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8748" y="3623460"/>
            <a:ext cx="1419679" cy="113029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5823FC99-3A36-114D-A9EB-76458EDC167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0320" y="4766704"/>
            <a:ext cx="1419679" cy="113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11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numbers up to 10,000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519A332F-0617-264D-98F1-26757AA446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51429"/>
              </p:ext>
            </p:extLst>
          </p:nvPr>
        </p:nvGraphicFramePr>
        <p:xfrm>
          <a:off x="2032000" y="3429000"/>
          <a:ext cx="8128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2242438790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380531985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1762109466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16476934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+ 10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+ 100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+ 1,000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6995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4,004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4,014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4,104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5,004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30247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4,400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56412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5,444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97318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8406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numbers up to 10,000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519A332F-0617-264D-98F1-26757AA446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686088"/>
              </p:ext>
            </p:extLst>
          </p:nvPr>
        </p:nvGraphicFramePr>
        <p:xfrm>
          <a:off x="2032000" y="3429000"/>
          <a:ext cx="8128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2242438790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380531985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1762109466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16476934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+ 10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+ 100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+ 1,000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6995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4,004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4,014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4,104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5,004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30247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4,400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4,410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5,400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56412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5,444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97318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4541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numbers up to 10,000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519A332F-0617-264D-98F1-26757AA446C1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3429000"/>
          <a:ext cx="8128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2242438790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380531985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1762109466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16476934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+ 10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+ 100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+ 1,000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6995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4,004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4,014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4,104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5,004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30247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4,400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4,410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5,400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56412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4,444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4,454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4,544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5,444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97318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0223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numbers up to 10,000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dirty="0"/>
              <a:t> </a:t>
            </a:r>
            <a:r>
              <a:rPr lang="en-GB" sz="2200" dirty="0"/>
              <a:t>I can use concrete and pictorial representations for numbers up to 10,000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reasoning to explain my responses when performing addition and subtraction of 10s, 100s and 1,000s with numbers of values up to 10,000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numbers up to 10,000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519A332F-0617-264D-98F1-26757AA446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507471"/>
              </p:ext>
            </p:extLst>
          </p:nvPr>
        </p:nvGraphicFramePr>
        <p:xfrm>
          <a:off x="2032000" y="3429000"/>
          <a:ext cx="8128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2242438790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380531985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1762109466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16476934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- 10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- 100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- 1,000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6995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4,004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3,994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3,904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3,004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30247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4,400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4,300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56412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3,444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97318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1167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numbers up to 10,000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519A332F-0617-264D-98F1-26757AA446C1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3429000"/>
          <a:ext cx="8128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2242438790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380531985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1762109466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16476934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- 10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- 100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- 1,000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6995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4,004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3,994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3,904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3,004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30247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4,400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4,390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4,300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3,400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56412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3,444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97318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5441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numbers up to 10,000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519A332F-0617-264D-98F1-26757AA446C1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3429000"/>
          <a:ext cx="8128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2242438790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380531985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1762109466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16476934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- 10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- 100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- 1,000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6995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4,004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3,994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3,904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3,004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30247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4,400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4,390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4,300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3,400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56412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4,444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4,434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4,344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3,444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97318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1040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numbers up to 10,000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519A332F-0617-264D-98F1-26757AA446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280045"/>
              </p:ext>
            </p:extLst>
          </p:nvPr>
        </p:nvGraphicFramePr>
        <p:xfrm>
          <a:off x="2032000" y="2786449"/>
          <a:ext cx="8128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2242438790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380531985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1762109466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16476934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+ 10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+ 100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+ 1,000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6995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1,001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1,011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0247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1,100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2,100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56412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1,211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731848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CAD6F94F-8920-FC40-9A0F-A26C21BFF8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400166"/>
              </p:ext>
            </p:extLst>
          </p:nvPr>
        </p:nvGraphicFramePr>
        <p:xfrm>
          <a:off x="2032000" y="4693603"/>
          <a:ext cx="8128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2242438790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380531985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1762109466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16476934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- 10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- 100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- 1,000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6995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9,009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8,009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0247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9,900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9,800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56412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8,999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7318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499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numbers up to 10,000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519A332F-0617-264D-98F1-26757AA446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627632"/>
              </p:ext>
            </p:extLst>
          </p:nvPr>
        </p:nvGraphicFramePr>
        <p:xfrm>
          <a:off x="2032000" y="2786449"/>
          <a:ext cx="8128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2242438790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380531985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1762109466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16476934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+ 10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+ 100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+ 1,000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6995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1,001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1,011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1,101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2,001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0247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1,100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1,110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1,200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2,100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56412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1,111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1,121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1,211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2,111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731848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CAD6F94F-8920-FC40-9A0F-A26C21BFF8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739752"/>
              </p:ext>
            </p:extLst>
          </p:nvPr>
        </p:nvGraphicFramePr>
        <p:xfrm>
          <a:off x="2032000" y="4693603"/>
          <a:ext cx="8128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2242438790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380531985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1762109466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16476934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- 10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- 100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- 1,000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6995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9,009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8,999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8,909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8,009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0247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9,900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9,890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9,800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8,900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56412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9,999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9,989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9,899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8,999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7318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0790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Haroon has made five numbers. </a:t>
            </a:r>
            <a:br>
              <a:rPr lang="en-GB" sz="2200" dirty="0"/>
            </a:br>
            <a:r>
              <a:rPr lang="en-GB" sz="2200" dirty="0"/>
              <a:t>Each number is made up of the digits 6, 7, 8 and 9.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He has changed each number into a letter.</a:t>
            </a:r>
            <a:br>
              <a:rPr lang="en-GB" sz="2200" dirty="0"/>
            </a:br>
            <a:r>
              <a:rPr lang="en-GB" sz="2200" dirty="0"/>
              <a:t>Figure out each number.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 err="1"/>
              <a:t>ww,xyz</a:t>
            </a:r>
            <a:r>
              <a:rPr lang="en-GB" sz="2200" dirty="0"/>
              <a:t> </a:t>
            </a:r>
            <a:endParaRPr lang="en-GB" sz="2200" dirty="0">
              <a:solidFill>
                <a:srgbClr val="FF3860"/>
              </a:solidFill>
            </a:endParaRPr>
          </a:p>
          <a:p>
            <a:pPr>
              <a:buClr>
                <a:srgbClr val="23D160"/>
              </a:buClr>
              <a:buSzPct val="85000"/>
            </a:pPr>
            <a:r>
              <a:rPr lang="en-GB" sz="2200" dirty="0" err="1"/>
              <a:t>xw,zyz</a:t>
            </a:r>
            <a:r>
              <a:rPr lang="en-GB" sz="2200" dirty="0"/>
              <a:t> </a:t>
            </a:r>
            <a:endParaRPr lang="en-GB" sz="2200" dirty="0">
              <a:solidFill>
                <a:srgbClr val="FF3860"/>
              </a:solidFill>
            </a:endParaRPr>
          </a:p>
          <a:p>
            <a:pPr>
              <a:buClr>
                <a:srgbClr val="23D160"/>
              </a:buClr>
              <a:buSzPct val="85000"/>
            </a:pPr>
            <a:r>
              <a:rPr lang="en-GB" sz="2200" dirty="0" err="1"/>
              <a:t>zy,www</a:t>
            </a:r>
            <a:r>
              <a:rPr lang="en-GB" sz="2200" dirty="0"/>
              <a:t> </a:t>
            </a:r>
            <a:endParaRPr lang="en-GB" sz="2200" dirty="0">
              <a:solidFill>
                <a:srgbClr val="FF3860"/>
              </a:solidFill>
            </a:endParaRPr>
          </a:p>
          <a:p>
            <a:pPr>
              <a:buClr>
                <a:srgbClr val="23D160"/>
              </a:buClr>
              <a:buSzPct val="85000"/>
            </a:pPr>
            <a:r>
              <a:rPr lang="en-GB" sz="2200" dirty="0" err="1"/>
              <a:t>yy,yyy</a:t>
            </a:r>
            <a:r>
              <a:rPr lang="en-GB" sz="2200" dirty="0"/>
              <a:t> </a:t>
            </a:r>
            <a:endParaRPr lang="en-GB" sz="2200" dirty="0">
              <a:solidFill>
                <a:srgbClr val="FF3860"/>
              </a:solidFill>
            </a:endParaRPr>
          </a:p>
          <a:p>
            <a:pPr>
              <a:buClr>
                <a:srgbClr val="23D160"/>
              </a:buClr>
              <a:buSzPct val="85000"/>
            </a:pPr>
            <a:r>
              <a:rPr lang="en-GB" sz="2200" dirty="0" err="1"/>
              <a:t>wy,wzx</a:t>
            </a:r>
            <a:r>
              <a:rPr lang="en-GB" sz="2200" dirty="0"/>
              <a:t> </a:t>
            </a: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numbers up to 10,000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79F6EDA-3A8F-FF4D-A15D-C28AEB391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450" y="5338886"/>
            <a:ext cx="1689100" cy="1244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BB16A5A-E7B0-E142-B22E-021222D1E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4790" y="2764911"/>
            <a:ext cx="5630562" cy="361531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58ABB4D-F9BC-C24E-BA55-C2487188A47B}"/>
              </a:ext>
            </a:extLst>
          </p:cNvPr>
          <p:cNvSpPr/>
          <p:nvPr/>
        </p:nvSpPr>
        <p:spPr>
          <a:xfrm>
            <a:off x="6752486" y="3693128"/>
            <a:ext cx="39715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Clr>
                <a:srgbClr val="23D160"/>
              </a:buClr>
              <a:buSzPct val="85000"/>
              <a:buFont typeface="+mj-lt"/>
              <a:buAutoNum type="arabicPeriod"/>
            </a:pPr>
            <a:r>
              <a:rPr lang="en-GB" dirty="0">
                <a:latin typeface="OpenDyslexic" pitchFamily="2" charset="77"/>
              </a:rPr>
              <a:t>The first number is the largest number.</a:t>
            </a:r>
          </a:p>
          <a:p>
            <a:pPr marL="342900" indent="-342900" algn="ctr">
              <a:buClr>
                <a:srgbClr val="23D160"/>
              </a:buClr>
              <a:buSzPct val="85000"/>
              <a:buFont typeface="+mj-lt"/>
              <a:buAutoNum type="arabicPeriod"/>
            </a:pPr>
            <a:r>
              <a:rPr lang="en-GB" dirty="0">
                <a:latin typeface="OpenDyslexic" pitchFamily="2" charset="77"/>
              </a:rPr>
              <a:t>The fourth number has a digital total of 35.</a:t>
            </a:r>
          </a:p>
          <a:p>
            <a:pPr marL="342900" indent="-342900" algn="ctr">
              <a:buClr>
                <a:srgbClr val="23D160"/>
              </a:buClr>
              <a:buSzPct val="85000"/>
              <a:buFont typeface="+mj-lt"/>
              <a:buAutoNum type="arabicPeriod"/>
            </a:pPr>
            <a:r>
              <a:rPr lang="en-GB" dirty="0">
                <a:latin typeface="OpenDyslexic" pitchFamily="2" charset="77"/>
              </a:rPr>
              <a:t>The third number is the smallest number.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3825DC0-53A5-854C-A9F6-0E3F0F0B77D9}"/>
              </a:ext>
            </a:extLst>
          </p:cNvPr>
          <p:cNvSpPr/>
          <p:nvPr/>
        </p:nvSpPr>
        <p:spPr>
          <a:xfrm>
            <a:off x="6814270" y="3314350"/>
            <a:ext cx="3971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b="1" u="sng" dirty="0">
                <a:latin typeface="OpenDyslexic" pitchFamily="2" charset="77"/>
              </a:rPr>
              <a:t>Clues:</a:t>
            </a:r>
          </a:p>
        </p:txBody>
      </p:sp>
    </p:spTree>
    <p:extLst>
      <p:ext uri="{BB962C8B-B14F-4D97-AF65-F5344CB8AC3E}">
        <p14:creationId xmlns:p14="http://schemas.microsoft.com/office/powerpoint/2010/main" val="1131757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Haroon has made five numbers. </a:t>
            </a:r>
            <a:br>
              <a:rPr lang="en-GB" sz="2200" dirty="0"/>
            </a:br>
            <a:r>
              <a:rPr lang="en-GB" sz="2200" dirty="0"/>
              <a:t>Each number is made up of the digits 6, 7, 8 and 9.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He has changed each number into a letter.</a:t>
            </a:r>
            <a:br>
              <a:rPr lang="en-GB" sz="2200" dirty="0"/>
            </a:br>
            <a:r>
              <a:rPr lang="en-GB" sz="2200" dirty="0"/>
              <a:t>Figure out each number.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 err="1"/>
              <a:t>ww,xyz</a:t>
            </a:r>
            <a:r>
              <a:rPr lang="en-GB" sz="2200" dirty="0"/>
              <a:t> = </a:t>
            </a:r>
            <a:r>
              <a:rPr lang="en-GB" sz="2200" dirty="0">
                <a:solidFill>
                  <a:srgbClr val="FF3860"/>
                </a:solidFill>
              </a:rPr>
              <a:t>99,876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 err="1"/>
              <a:t>xw,zyz</a:t>
            </a:r>
            <a:r>
              <a:rPr lang="en-GB" sz="2200" dirty="0"/>
              <a:t> = </a:t>
            </a:r>
            <a:r>
              <a:rPr lang="en-GB" sz="2200" dirty="0">
                <a:solidFill>
                  <a:srgbClr val="FF3860"/>
                </a:solidFill>
              </a:rPr>
              <a:t>89,676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 err="1"/>
              <a:t>zy,www</a:t>
            </a:r>
            <a:r>
              <a:rPr lang="en-GB" sz="2200" dirty="0"/>
              <a:t> = </a:t>
            </a:r>
            <a:r>
              <a:rPr lang="en-GB" sz="2200" dirty="0">
                <a:solidFill>
                  <a:srgbClr val="FF3860"/>
                </a:solidFill>
              </a:rPr>
              <a:t>67,999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 err="1"/>
              <a:t>yy,yyy</a:t>
            </a:r>
            <a:r>
              <a:rPr lang="en-GB" sz="2200" dirty="0"/>
              <a:t> = </a:t>
            </a:r>
            <a:r>
              <a:rPr lang="en-GB" sz="2200" dirty="0">
                <a:solidFill>
                  <a:srgbClr val="FF3860"/>
                </a:solidFill>
              </a:rPr>
              <a:t>77,777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 err="1"/>
              <a:t>wy,wzx</a:t>
            </a:r>
            <a:r>
              <a:rPr lang="en-GB" sz="2200" dirty="0"/>
              <a:t> = </a:t>
            </a:r>
            <a:r>
              <a:rPr lang="en-GB" sz="2200" dirty="0">
                <a:solidFill>
                  <a:srgbClr val="FF3860"/>
                </a:solidFill>
              </a:rPr>
              <a:t>97,968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numbers up to 10,000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79F6EDA-3A8F-FF4D-A15D-C28AEB391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450" y="5338886"/>
            <a:ext cx="1689100" cy="1244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BB16A5A-E7B0-E142-B22E-021222D1E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4790" y="2764911"/>
            <a:ext cx="5630562" cy="361531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58ABB4D-F9BC-C24E-BA55-C2487188A47B}"/>
              </a:ext>
            </a:extLst>
          </p:cNvPr>
          <p:cNvSpPr/>
          <p:nvPr/>
        </p:nvSpPr>
        <p:spPr>
          <a:xfrm>
            <a:off x="6752486" y="3693128"/>
            <a:ext cx="39715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Clr>
                <a:srgbClr val="23D160"/>
              </a:buClr>
              <a:buSzPct val="85000"/>
              <a:buFont typeface="+mj-lt"/>
              <a:buAutoNum type="arabicPeriod"/>
            </a:pPr>
            <a:r>
              <a:rPr lang="en-GB" dirty="0">
                <a:latin typeface="OpenDyslexic" pitchFamily="2" charset="77"/>
              </a:rPr>
              <a:t>The first number is the largest number.</a:t>
            </a:r>
          </a:p>
          <a:p>
            <a:pPr marL="342900" indent="-342900" algn="ctr">
              <a:buClr>
                <a:srgbClr val="23D160"/>
              </a:buClr>
              <a:buSzPct val="85000"/>
              <a:buFont typeface="+mj-lt"/>
              <a:buAutoNum type="arabicPeriod"/>
            </a:pPr>
            <a:r>
              <a:rPr lang="en-GB" dirty="0">
                <a:latin typeface="OpenDyslexic" pitchFamily="2" charset="77"/>
              </a:rPr>
              <a:t>The fourth number has a digital total of 35.</a:t>
            </a:r>
          </a:p>
          <a:p>
            <a:pPr marL="342900" indent="-342900" algn="ctr">
              <a:buClr>
                <a:srgbClr val="23D160"/>
              </a:buClr>
              <a:buSzPct val="85000"/>
              <a:buFont typeface="+mj-lt"/>
              <a:buAutoNum type="arabicPeriod"/>
            </a:pPr>
            <a:r>
              <a:rPr lang="en-GB" dirty="0">
                <a:latin typeface="OpenDyslexic" pitchFamily="2" charset="77"/>
              </a:rPr>
              <a:t>The third number is the smallest number.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3825DC0-53A5-854C-A9F6-0E3F0F0B77D9}"/>
              </a:ext>
            </a:extLst>
          </p:cNvPr>
          <p:cNvSpPr/>
          <p:nvPr/>
        </p:nvSpPr>
        <p:spPr>
          <a:xfrm>
            <a:off x="6814270" y="3314350"/>
            <a:ext cx="3971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b="1" u="sng" dirty="0">
                <a:latin typeface="OpenDyslexic" pitchFamily="2" charset="77"/>
              </a:rPr>
              <a:t>Clues:</a:t>
            </a:r>
          </a:p>
        </p:txBody>
      </p:sp>
    </p:spTree>
    <p:extLst>
      <p:ext uri="{BB962C8B-B14F-4D97-AF65-F5344CB8AC3E}">
        <p14:creationId xmlns:p14="http://schemas.microsoft.com/office/powerpoint/2010/main" val="5061749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131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 </a:t>
            </a: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r>
              <a:rPr lang="en-GB" sz="2200" dirty="0">
                <a:solidFill>
                  <a:srgbClr val="3273DC"/>
                </a:solidFill>
              </a:rPr>
              <a:t/>
            </a:r>
            <a:br>
              <a:rPr lang="en-GB" sz="2200" dirty="0">
                <a:solidFill>
                  <a:srgbClr val="3273DC"/>
                </a:solidFill>
              </a:rPr>
            </a:b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r>
              <a:rPr lang="en-GB" sz="2200" dirty="0">
                <a:solidFill>
                  <a:srgbClr val="3273DC"/>
                </a:solidFill>
              </a:rPr>
              <a:t>Do you agree with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statement?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C775B79-6FD8-7042-AA4B-5BA485961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159" y="3528993"/>
            <a:ext cx="1689100" cy="1244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D35BB5-A56E-3444-84FC-CBE2FF9B8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0709" y="1257300"/>
            <a:ext cx="4354694" cy="32950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8862C32-ABC9-F24B-9697-1A3B150F7C3B}"/>
              </a:ext>
            </a:extLst>
          </p:cNvPr>
          <p:cNvSpPr/>
          <p:nvPr/>
        </p:nvSpPr>
        <p:spPr>
          <a:xfrm>
            <a:off x="2945781" y="1935330"/>
            <a:ext cx="33845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" pitchFamily="2" charset="77"/>
              </a:rPr>
              <a:t>I can order the numbers to the right looking </a:t>
            </a:r>
            <a:r>
              <a:rPr lang="en-GB" sz="2400" u="sng" dirty="0">
                <a:solidFill>
                  <a:srgbClr val="3273DC"/>
                </a:solidFill>
                <a:latin typeface="OpenDyslexic" pitchFamily="2" charset="77"/>
              </a:rPr>
              <a:t>only</a:t>
            </a:r>
            <a:r>
              <a:rPr lang="en-GB" sz="2400" dirty="0">
                <a:solidFill>
                  <a:srgbClr val="3273DC"/>
                </a:solidFill>
                <a:latin typeface="OpenDyslexic" pitchFamily="2" charset="77"/>
              </a:rPr>
              <a:t> at the first three digits.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8949CA55-E71A-5645-8CFC-4E2680F3A3D9}"/>
              </a:ext>
            </a:extLst>
          </p:cNvPr>
          <p:cNvSpPr txBox="1">
            <a:spLocks/>
          </p:cNvSpPr>
          <p:nvPr/>
        </p:nvSpPr>
        <p:spPr>
          <a:xfrm>
            <a:off x="838200" y="495755"/>
            <a:ext cx="87808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Lato Light" panose="020F0302020204030203" pitchFamily="34" charset="77"/>
                <a:ea typeface="+mj-ea"/>
                <a:cs typeface="+mj-cs"/>
              </a:defRPr>
            </a:lvl1pPr>
          </a:lstStyle>
          <a:p>
            <a:r>
              <a:rPr lang="en-GB" sz="3200" dirty="0"/>
              <a:t>To be able to explore numbers up to 10,000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A16A5894-6988-AD41-8BDF-AD6B509E578B}"/>
              </a:ext>
            </a:extLst>
          </p:cNvPr>
          <p:cNvSpPr/>
          <p:nvPr/>
        </p:nvSpPr>
        <p:spPr>
          <a:xfrm>
            <a:off x="7751101" y="1466114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11,411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E40C0E25-3A73-2743-B11B-8A0E6DBAF35E}"/>
              </a:ext>
            </a:extLst>
          </p:cNvPr>
          <p:cNvSpPr/>
          <p:nvPr/>
        </p:nvSpPr>
        <p:spPr>
          <a:xfrm>
            <a:off x="7751101" y="3896208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11,414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9C5D5CCD-150B-F345-A0A8-246ECC6AFEBD}"/>
              </a:ext>
            </a:extLst>
          </p:cNvPr>
          <p:cNvSpPr/>
          <p:nvPr/>
        </p:nvSpPr>
        <p:spPr>
          <a:xfrm>
            <a:off x="7751101" y="2284509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14,114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357115EC-119B-0B4C-AE5B-9BCD3A411CA7}"/>
              </a:ext>
            </a:extLst>
          </p:cNvPr>
          <p:cNvSpPr/>
          <p:nvPr/>
        </p:nvSpPr>
        <p:spPr>
          <a:xfrm>
            <a:off x="7744200" y="3084180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41,111</a:t>
            </a:r>
          </a:p>
        </p:txBody>
      </p:sp>
    </p:spTree>
    <p:extLst>
      <p:ext uri="{BB962C8B-B14F-4D97-AF65-F5344CB8AC3E}">
        <p14:creationId xmlns:p14="http://schemas.microsoft.com/office/powerpoint/2010/main" val="9076155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131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 </a:t>
            </a: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r>
              <a:rPr lang="en-GB" sz="2200" dirty="0">
                <a:solidFill>
                  <a:srgbClr val="3273DC"/>
                </a:solidFill>
              </a:rPr>
              <a:t/>
            </a:r>
            <a:br>
              <a:rPr lang="en-GB" sz="2200" dirty="0">
                <a:solidFill>
                  <a:srgbClr val="3273DC"/>
                </a:solidFill>
              </a:rPr>
            </a:b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r>
              <a:rPr lang="en-GB" sz="2200" dirty="0">
                <a:solidFill>
                  <a:srgbClr val="FF3860"/>
                </a:solidFill>
              </a:rPr>
              <a:t>Although it helps to start ordering the numbers by looking at the first three digits, we have two numbers that share the same first three digits: 11,411 and 11,414. So, we need to look at all five digits to order these numbers!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C775B79-6FD8-7042-AA4B-5BA485961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159" y="3528993"/>
            <a:ext cx="1689100" cy="1244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D35BB5-A56E-3444-84FC-CBE2FF9B8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0709" y="1257300"/>
            <a:ext cx="4354694" cy="32950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8862C32-ABC9-F24B-9697-1A3B150F7C3B}"/>
              </a:ext>
            </a:extLst>
          </p:cNvPr>
          <p:cNvSpPr/>
          <p:nvPr/>
        </p:nvSpPr>
        <p:spPr>
          <a:xfrm>
            <a:off x="2945781" y="1935330"/>
            <a:ext cx="33845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" pitchFamily="2" charset="77"/>
              </a:rPr>
              <a:t>I can order the numbers to the right looking </a:t>
            </a:r>
            <a:r>
              <a:rPr lang="en-GB" sz="2400" u="sng" dirty="0">
                <a:solidFill>
                  <a:srgbClr val="3273DC"/>
                </a:solidFill>
                <a:latin typeface="OpenDyslexic" pitchFamily="2" charset="77"/>
              </a:rPr>
              <a:t>only</a:t>
            </a:r>
            <a:r>
              <a:rPr lang="en-GB" sz="2400" dirty="0">
                <a:solidFill>
                  <a:srgbClr val="3273DC"/>
                </a:solidFill>
                <a:latin typeface="OpenDyslexic" pitchFamily="2" charset="77"/>
              </a:rPr>
              <a:t> at the first three digits.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8949CA55-E71A-5645-8CFC-4E2680F3A3D9}"/>
              </a:ext>
            </a:extLst>
          </p:cNvPr>
          <p:cNvSpPr txBox="1">
            <a:spLocks/>
          </p:cNvSpPr>
          <p:nvPr/>
        </p:nvSpPr>
        <p:spPr>
          <a:xfrm>
            <a:off x="838200" y="495755"/>
            <a:ext cx="87808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Lato Light" panose="020F0302020204030203" pitchFamily="34" charset="77"/>
                <a:ea typeface="+mj-ea"/>
                <a:cs typeface="+mj-cs"/>
              </a:defRPr>
            </a:lvl1pPr>
          </a:lstStyle>
          <a:p>
            <a:r>
              <a:rPr lang="en-GB" sz="3200" dirty="0"/>
              <a:t>To be able to explore numbers up to 10,000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6AAE7B8C-0A37-3B4B-B507-6FC568AF3F49}"/>
              </a:ext>
            </a:extLst>
          </p:cNvPr>
          <p:cNvSpPr/>
          <p:nvPr/>
        </p:nvSpPr>
        <p:spPr>
          <a:xfrm>
            <a:off x="7751101" y="1466114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11,411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91DE6EC5-BF21-A643-8466-C3B67E379027}"/>
              </a:ext>
            </a:extLst>
          </p:cNvPr>
          <p:cNvSpPr/>
          <p:nvPr/>
        </p:nvSpPr>
        <p:spPr>
          <a:xfrm>
            <a:off x="7751101" y="3896208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11,414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5AD39BA4-6835-414F-9C09-9E0F161533B5}"/>
              </a:ext>
            </a:extLst>
          </p:cNvPr>
          <p:cNvSpPr/>
          <p:nvPr/>
        </p:nvSpPr>
        <p:spPr>
          <a:xfrm>
            <a:off x="7751101" y="2284509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14,114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115DAA85-082E-E74D-B281-7F71D9A12A5A}"/>
              </a:ext>
            </a:extLst>
          </p:cNvPr>
          <p:cNvSpPr/>
          <p:nvPr/>
        </p:nvSpPr>
        <p:spPr>
          <a:xfrm>
            <a:off x="7744200" y="3084180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41,111</a:t>
            </a:r>
          </a:p>
        </p:txBody>
      </p:sp>
    </p:spTree>
    <p:extLst>
      <p:ext uri="{BB962C8B-B14F-4D97-AF65-F5344CB8AC3E}">
        <p14:creationId xmlns:p14="http://schemas.microsoft.com/office/powerpoint/2010/main" val="16131469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numbers up to 10,000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dirty="0"/>
              <a:t> </a:t>
            </a:r>
            <a:r>
              <a:rPr lang="en-GB" sz="2200" dirty="0"/>
              <a:t>I can use concrete and pictorial representations for numbers up to 10,000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reasoning to explain my responses when performing addition and subtraction of 10s, 100s and 1,000s with numbers of values up to 10,000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893769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numbers up to 10,000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B35170EE-3510-D248-978F-787BF32CA071}"/>
              </a:ext>
            </a:extLst>
          </p:cNvPr>
          <p:cNvSpPr/>
          <p:nvPr/>
        </p:nvSpPr>
        <p:spPr>
          <a:xfrm>
            <a:off x="7700723" y="3319650"/>
            <a:ext cx="1273459" cy="1359522"/>
          </a:xfrm>
          <a:prstGeom prst="roundRect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9600" dirty="0">
                <a:solidFill>
                  <a:schemeClr val="tx1"/>
                </a:solidFill>
                <a:latin typeface="OpenDyslexic" pitchFamily="2" charset="77"/>
              </a:rPr>
              <a:t>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761B097-F8E8-2D48-A89C-2A717FD96A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119875"/>
            <a:ext cx="1740843" cy="17590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467B364-3FB8-FF4A-B795-83D5477EB1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073" y="2753223"/>
            <a:ext cx="2661032" cy="2492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0EE2E9E-58D8-B244-881A-EC6A434ABA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1703" y="3194375"/>
            <a:ext cx="1555200" cy="155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67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Base 10 cube does not belong as it has a value of 1,000, whereas the place value counter is worth 100, C is the Roman Numeral for 100 and </a:t>
            </a:r>
            <a:r>
              <a:rPr lang="en-GB" sz="2200" dirty="0" smtClean="0">
                <a:solidFill>
                  <a:srgbClr val="FF3860"/>
                </a:solidFill>
              </a:rPr>
              <a:t>$1 </a:t>
            </a:r>
            <a:r>
              <a:rPr lang="en-GB" sz="2200" dirty="0">
                <a:solidFill>
                  <a:srgbClr val="FF3860"/>
                </a:solidFill>
              </a:rPr>
              <a:t>= </a:t>
            </a:r>
            <a:r>
              <a:rPr lang="en-GB" sz="2200" dirty="0" smtClean="0">
                <a:solidFill>
                  <a:srgbClr val="FF3860"/>
                </a:solidFill>
              </a:rPr>
              <a:t>100c.</a:t>
            </a:r>
            <a:endParaRPr lang="en-GB" sz="2200" dirty="0">
              <a:solidFill>
                <a:srgbClr val="FF3860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numbers up to 10,000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B35170EE-3510-D248-978F-787BF32CA071}"/>
              </a:ext>
            </a:extLst>
          </p:cNvPr>
          <p:cNvSpPr/>
          <p:nvPr/>
        </p:nvSpPr>
        <p:spPr>
          <a:xfrm>
            <a:off x="7700723" y="3319650"/>
            <a:ext cx="1273459" cy="1359522"/>
          </a:xfrm>
          <a:prstGeom prst="roundRect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9600" dirty="0">
                <a:solidFill>
                  <a:schemeClr val="tx1"/>
                </a:solidFill>
                <a:latin typeface="OpenDyslexic" pitchFamily="2" charset="77"/>
              </a:rPr>
              <a:t>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761B097-F8E8-2D48-A89C-2A717FD96A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119875"/>
            <a:ext cx="1740843" cy="17590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467B364-3FB8-FF4A-B795-83D5477EB1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073" y="2753223"/>
            <a:ext cx="2661032" cy="2492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0EE2E9E-58D8-B244-881A-EC6A434ABA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1703" y="3194375"/>
            <a:ext cx="1555200" cy="155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726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your preferred concrete equipment, make the number 1,200…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Why have you chosen to use that type of concrete equipment?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numbers up to 10,000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F801BD2-4627-FE41-81D0-3283F006A3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7080" y="3505590"/>
            <a:ext cx="1125207" cy="11430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7D4A4EA-856F-4E4C-844A-E219060062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1339" y="3509897"/>
            <a:ext cx="1126913" cy="11387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ADD035AD-8F19-1544-8CEA-5F055C8BB77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5139" y="3429000"/>
            <a:ext cx="1353982" cy="12681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F0E1243-810F-0840-853C-5D1435F0CC6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2751" y="3499450"/>
            <a:ext cx="558766" cy="113333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3E5ED157-A65B-F14C-839A-11E42209B02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717" y="3943929"/>
            <a:ext cx="199203" cy="17928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AE475D76-4EF8-6E43-92B2-66F3F370F70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2281" y="3499450"/>
            <a:ext cx="1419679" cy="113029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AEF0A956-5969-8942-8EC3-885457420F3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4092" y="3509897"/>
            <a:ext cx="1125207" cy="116339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C576AD48-773F-5C48-9149-94D0DB69797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304" y="3518868"/>
            <a:ext cx="1125207" cy="114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your preferred concrete equipment, make the number 1,200…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Why have you chosen to use that type of concrete equipment?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>
                <a:solidFill>
                  <a:srgbClr val="FF0000"/>
                </a:solidFill>
              </a:rPr>
              <a:t>Teacher/peer assessment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numbers up to 10,000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F801BD2-4627-FE41-81D0-3283F006A3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7080" y="3505590"/>
            <a:ext cx="1125207" cy="11430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7D4A4EA-856F-4E4C-844A-E219060062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1339" y="3509897"/>
            <a:ext cx="1126913" cy="11387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ADD035AD-8F19-1544-8CEA-5F055C8BB77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5139" y="3429000"/>
            <a:ext cx="1353982" cy="12681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F0E1243-810F-0840-853C-5D1435F0CC6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2751" y="3499450"/>
            <a:ext cx="558766" cy="113333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3E5ED157-A65B-F14C-839A-11E42209B02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717" y="3943929"/>
            <a:ext cx="199203" cy="17928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AE475D76-4EF8-6E43-92B2-66F3F370F70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2281" y="3499450"/>
            <a:ext cx="1419679" cy="113029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AEF0A956-5969-8942-8EC3-885457420F3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4092" y="3509897"/>
            <a:ext cx="1125207" cy="116339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C576AD48-773F-5C48-9149-94D0DB69797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304" y="3518868"/>
            <a:ext cx="1125207" cy="114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02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as many representations – concrete and pictorial – show me 7,065…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Concrete resources…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Drawings / pictorials…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do you prefer? Why?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numbers up to 10,000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F801BD2-4627-FE41-81D0-3283F006A3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026" y="3701811"/>
            <a:ext cx="1125207" cy="11430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7D4A4EA-856F-4E4C-844A-E219060062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2285" y="3706118"/>
            <a:ext cx="1126913" cy="11387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ADD035AD-8F19-1544-8CEA-5F055C8BB77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7595" y="3448418"/>
            <a:ext cx="1353982" cy="12681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F0E1243-810F-0840-853C-5D1435F0CC6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5207" y="3518868"/>
            <a:ext cx="558766" cy="113333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="" xmlns:a16="http://schemas.microsoft.com/office/drawing/2014/main" id="{1CF1C372-4E2E-3548-81E9-BF24632E9665}"/>
              </a:ext>
            </a:extLst>
          </p:cNvPr>
          <p:cNvSpPr/>
          <p:nvPr/>
        </p:nvSpPr>
        <p:spPr>
          <a:xfrm>
            <a:off x="5534280" y="2746918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52FF8475-28C0-704E-B816-4926CA343292}"/>
              </a:ext>
            </a:extLst>
          </p:cNvPr>
          <p:cNvSpPr/>
          <p:nvPr/>
        </p:nvSpPr>
        <p:spPr>
          <a:xfrm>
            <a:off x="4765962" y="4087282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OpenDyslexic" pitchFamily="2" charset="77"/>
              </a:rPr>
              <a:t>7,000</a:t>
            </a:r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3336C296-8578-024E-A474-BAC40C129A4B}"/>
              </a:ext>
            </a:extLst>
          </p:cNvPr>
          <p:cNvSpPr/>
          <p:nvPr/>
        </p:nvSpPr>
        <p:spPr>
          <a:xfrm>
            <a:off x="6302267" y="4087281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159A4ED7-CCEE-BA46-8A7B-573312C3A883}"/>
              </a:ext>
            </a:extLst>
          </p:cNvPr>
          <p:cNvCxnSpPr>
            <a:stCxn id="25" idx="0"/>
            <a:endCxn id="2" idx="3"/>
          </p:cNvCxnSpPr>
          <p:nvPr/>
        </p:nvCxnSpPr>
        <p:spPr>
          <a:xfrm flipV="1">
            <a:off x="5327849" y="3706118"/>
            <a:ext cx="371004" cy="38116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B753C0AA-7DD7-3441-8491-CF5EF0213EA5}"/>
              </a:ext>
            </a:extLst>
          </p:cNvPr>
          <p:cNvCxnSpPr>
            <a:cxnSpLocks/>
            <a:stCxn id="26" idx="0"/>
            <a:endCxn id="2" idx="5"/>
          </p:cNvCxnSpPr>
          <p:nvPr/>
        </p:nvCxnSpPr>
        <p:spPr>
          <a:xfrm flipH="1" flipV="1">
            <a:off x="6493480" y="3706118"/>
            <a:ext cx="370674" cy="38116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3E5ED157-A65B-F14C-839A-11E42209B02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8173" y="3963347"/>
            <a:ext cx="199203" cy="17928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AE475D76-4EF8-6E43-92B2-66F3F370F70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4737" y="3518868"/>
            <a:ext cx="1419679" cy="113029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AEF0A956-5969-8942-8EC3-885457420F3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5038" y="3706118"/>
            <a:ext cx="1125207" cy="116339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C576AD48-773F-5C48-9149-94D0DB69797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8250" y="3715089"/>
            <a:ext cx="1125207" cy="1145455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="" xmlns:a16="http://schemas.microsoft.com/office/drawing/2014/main" id="{9DBBE122-4413-774C-AA52-3F8F0C88A4EF}"/>
              </a:ext>
            </a:extLst>
          </p:cNvPr>
          <p:cNvSpPr/>
          <p:nvPr/>
        </p:nvSpPr>
        <p:spPr>
          <a:xfrm>
            <a:off x="5540502" y="5189297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5EDA8ABC-8F62-7240-BC53-1DEAFD9C3340}"/>
              </a:ext>
            </a:extLst>
          </p:cNvPr>
          <p:cNvCxnSpPr>
            <a:cxnSpLocks/>
            <a:stCxn id="39" idx="0"/>
            <a:endCxn id="2" idx="4"/>
          </p:cNvCxnSpPr>
          <p:nvPr/>
        </p:nvCxnSpPr>
        <p:spPr>
          <a:xfrm flipH="1" flipV="1">
            <a:off x="6096167" y="3870691"/>
            <a:ext cx="6222" cy="131860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726D6A02-68F5-B742-8EB2-E0438A1D5945}"/>
              </a:ext>
            </a:extLst>
          </p:cNvPr>
          <p:cNvSpPr/>
          <p:nvPr/>
        </p:nvSpPr>
        <p:spPr>
          <a:xfrm>
            <a:off x="5698853" y="3157724"/>
            <a:ext cx="843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OpenDyslexic" pitchFamily="2" charset="77"/>
              </a:rPr>
              <a:t>7,065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080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52120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as many representations – concrete and pictorial – show me 7,065…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Concrete resources…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Drawings / pictorials…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do you prefer? Why?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>
                <a:solidFill>
                  <a:srgbClr val="FF0000"/>
                </a:solidFill>
              </a:rPr>
              <a:t>Teacher/peer assessment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numbers up to 10,000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F801BD2-4627-FE41-81D0-3283F006A3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026" y="3483443"/>
            <a:ext cx="1125207" cy="11430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7D4A4EA-856F-4E4C-844A-E219060062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2285" y="3487750"/>
            <a:ext cx="1126913" cy="11387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ADD035AD-8F19-1544-8CEA-5F055C8BB77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7595" y="3448418"/>
            <a:ext cx="1353982" cy="12681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F0E1243-810F-0840-853C-5D1435F0CC6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5207" y="3518868"/>
            <a:ext cx="558766" cy="113333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="" xmlns:a16="http://schemas.microsoft.com/office/drawing/2014/main" id="{1CF1C372-4E2E-3548-81E9-BF24632E9665}"/>
              </a:ext>
            </a:extLst>
          </p:cNvPr>
          <p:cNvSpPr/>
          <p:nvPr/>
        </p:nvSpPr>
        <p:spPr>
          <a:xfrm>
            <a:off x="5534280" y="2746918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52FF8475-28C0-704E-B816-4926CA343292}"/>
              </a:ext>
            </a:extLst>
          </p:cNvPr>
          <p:cNvSpPr/>
          <p:nvPr/>
        </p:nvSpPr>
        <p:spPr>
          <a:xfrm>
            <a:off x="4765962" y="4087282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OpenDyslexic" pitchFamily="2" charset="77"/>
              </a:rPr>
              <a:t>7,000</a:t>
            </a:r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3336C296-8578-024E-A474-BAC40C129A4B}"/>
              </a:ext>
            </a:extLst>
          </p:cNvPr>
          <p:cNvSpPr/>
          <p:nvPr/>
        </p:nvSpPr>
        <p:spPr>
          <a:xfrm>
            <a:off x="6302267" y="4087281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159A4ED7-CCEE-BA46-8A7B-573312C3A883}"/>
              </a:ext>
            </a:extLst>
          </p:cNvPr>
          <p:cNvCxnSpPr>
            <a:stCxn id="25" idx="0"/>
            <a:endCxn id="2" idx="3"/>
          </p:cNvCxnSpPr>
          <p:nvPr/>
        </p:nvCxnSpPr>
        <p:spPr>
          <a:xfrm flipV="1">
            <a:off x="5327849" y="3706118"/>
            <a:ext cx="371004" cy="38116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B753C0AA-7DD7-3441-8491-CF5EF0213EA5}"/>
              </a:ext>
            </a:extLst>
          </p:cNvPr>
          <p:cNvCxnSpPr>
            <a:cxnSpLocks/>
            <a:stCxn id="26" idx="0"/>
            <a:endCxn id="2" idx="5"/>
          </p:cNvCxnSpPr>
          <p:nvPr/>
        </p:nvCxnSpPr>
        <p:spPr>
          <a:xfrm flipH="1" flipV="1">
            <a:off x="6493480" y="3706118"/>
            <a:ext cx="370674" cy="38116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3E5ED157-A65B-F14C-839A-11E42209B02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8173" y="3963347"/>
            <a:ext cx="199203" cy="17928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AE475D76-4EF8-6E43-92B2-66F3F370F70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4737" y="3518868"/>
            <a:ext cx="1419679" cy="113029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AEF0A956-5969-8942-8EC3-885457420F3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5038" y="3487750"/>
            <a:ext cx="1125207" cy="116339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C576AD48-773F-5C48-9149-94D0DB69797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8250" y="3496721"/>
            <a:ext cx="1125207" cy="1145455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="" xmlns:a16="http://schemas.microsoft.com/office/drawing/2014/main" id="{9DBBE122-4413-774C-AA52-3F8F0C88A4EF}"/>
              </a:ext>
            </a:extLst>
          </p:cNvPr>
          <p:cNvSpPr/>
          <p:nvPr/>
        </p:nvSpPr>
        <p:spPr>
          <a:xfrm>
            <a:off x="5540502" y="5189297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5EDA8ABC-8F62-7240-BC53-1DEAFD9C3340}"/>
              </a:ext>
            </a:extLst>
          </p:cNvPr>
          <p:cNvCxnSpPr>
            <a:cxnSpLocks/>
            <a:stCxn id="39" idx="0"/>
            <a:endCxn id="2" idx="4"/>
          </p:cNvCxnSpPr>
          <p:nvPr/>
        </p:nvCxnSpPr>
        <p:spPr>
          <a:xfrm flipH="1" flipV="1">
            <a:off x="6096167" y="3870691"/>
            <a:ext cx="6222" cy="131860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726D6A02-68F5-B742-8EB2-E0438A1D5945}"/>
              </a:ext>
            </a:extLst>
          </p:cNvPr>
          <p:cNvSpPr/>
          <p:nvPr/>
        </p:nvSpPr>
        <p:spPr>
          <a:xfrm>
            <a:off x="5698853" y="3157724"/>
            <a:ext cx="843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OpenDyslexic" pitchFamily="2" charset="77"/>
              </a:rPr>
              <a:t>7,065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283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representation to the correct number…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numbers up to 10,000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F801BD2-4627-FE41-81D0-3283F006A3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54" y="2667000"/>
            <a:ext cx="1120967" cy="11387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F31AFE1-B37F-9343-8CC3-BC7D092A4C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54" y="3429000"/>
            <a:ext cx="1120967" cy="11387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7D4A4EA-856F-4E4C-844A-E219060062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167" y="2671287"/>
            <a:ext cx="1126913" cy="11387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B6CBF561-14C5-094F-872E-9DC7A436B3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190" y="3308805"/>
            <a:ext cx="1126913" cy="11387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2F5D78E4-FDF1-9E4A-8D23-18CDEAC2DE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190" y="3952968"/>
            <a:ext cx="1126913" cy="11387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13284D7-6B0C-3D4D-92F3-176F75A0E58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190" y="4606406"/>
            <a:ext cx="1126913" cy="11387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ADD035AD-8F19-1544-8CEA-5F055C8BB77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5368" y="2860148"/>
            <a:ext cx="1353982" cy="12681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7A1DFBA9-A9B9-2A43-A679-7811E9AAD8D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5368" y="4015086"/>
            <a:ext cx="1353982" cy="12681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F0E1243-810F-0840-853C-5D1435F0CC6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5427" y="3505570"/>
            <a:ext cx="558766" cy="11333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C0729D25-800C-3A4A-9CE9-7F914D118FF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4810" y="3505570"/>
            <a:ext cx="558766" cy="11333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856764CA-F074-6446-A41D-3920A26D8B6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4193" y="3505570"/>
            <a:ext cx="558766" cy="11333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9E593CD6-751B-F447-90CE-6C583E14AEC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3576" y="3505570"/>
            <a:ext cx="558766" cy="113333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="" xmlns:a16="http://schemas.microsoft.com/office/drawing/2014/main" id="{1CF1C372-4E2E-3548-81E9-BF24632E9665}"/>
              </a:ext>
            </a:extLst>
          </p:cNvPr>
          <p:cNvSpPr/>
          <p:nvPr/>
        </p:nvSpPr>
        <p:spPr>
          <a:xfrm>
            <a:off x="5534280" y="2746918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52FF8475-28C0-704E-B816-4926CA343292}"/>
              </a:ext>
            </a:extLst>
          </p:cNvPr>
          <p:cNvSpPr/>
          <p:nvPr/>
        </p:nvSpPr>
        <p:spPr>
          <a:xfrm>
            <a:off x="4765962" y="4087282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OpenDyslexic" pitchFamily="2" charset="77"/>
              </a:rPr>
              <a:t>4,000</a:t>
            </a:r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3336C296-8578-024E-A474-BAC40C129A4B}"/>
              </a:ext>
            </a:extLst>
          </p:cNvPr>
          <p:cNvSpPr/>
          <p:nvPr/>
        </p:nvSpPr>
        <p:spPr>
          <a:xfrm>
            <a:off x="6302267" y="4087281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" pitchFamily="2" charset="77"/>
              </a:rPr>
              <a:t>200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159A4ED7-CCEE-BA46-8A7B-573312C3A883}"/>
              </a:ext>
            </a:extLst>
          </p:cNvPr>
          <p:cNvCxnSpPr>
            <a:stCxn id="25" idx="0"/>
            <a:endCxn id="2" idx="3"/>
          </p:cNvCxnSpPr>
          <p:nvPr/>
        </p:nvCxnSpPr>
        <p:spPr>
          <a:xfrm flipV="1">
            <a:off x="5327849" y="3706118"/>
            <a:ext cx="371004" cy="38116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B753C0AA-7DD7-3441-8491-CF5EF0213EA5}"/>
              </a:ext>
            </a:extLst>
          </p:cNvPr>
          <p:cNvCxnSpPr>
            <a:cxnSpLocks/>
            <a:stCxn id="26" idx="0"/>
            <a:endCxn id="2" idx="5"/>
          </p:cNvCxnSpPr>
          <p:nvPr/>
        </p:nvCxnSpPr>
        <p:spPr>
          <a:xfrm flipH="1" flipV="1">
            <a:off x="6493480" y="3706118"/>
            <a:ext cx="370674" cy="38116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95111792-7876-5442-BC3A-FF8A78AD2A8F}"/>
              </a:ext>
            </a:extLst>
          </p:cNvPr>
          <p:cNvSpPr/>
          <p:nvPr/>
        </p:nvSpPr>
        <p:spPr>
          <a:xfrm>
            <a:off x="808955" y="5932039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4,200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="" xmlns:a16="http://schemas.microsoft.com/office/drawing/2014/main" id="{A4F02726-C414-5B4A-822A-BC2E20F27892}"/>
              </a:ext>
            </a:extLst>
          </p:cNvPr>
          <p:cNvSpPr/>
          <p:nvPr/>
        </p:nvSpPr>
        <p:spPr>
          <a:xfrm>
            <a:off x="4765962" y="5927104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2,400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35344F2E-1708-DE46-B880-B3EC56F7A546}"/>
              </a:ext>
            </a:extLst>
          </p:cNvPr>
          <p:cNvSpPr/>
          <p:nvPr/>
        </p:nvSpPr>
        <p:spPr>
          <a:xfrm>
            <a:off x="8611927" y="5936147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2,040</a:t>
            </a:r>
          </a:p>
        </p:txBody>
      </p:sp>
    </p:spTree>
    <p:extLst>
      <p:ext uri="{BB962C8B-B14F-4D97-AF65-F5344CB8AC3E}">
        <p14:creationId xmlns:p14="http://schemas.microsoft.com/office/powerpoint/2010/main" val="737253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8429</TotalTime>
  <Words>1234</Words>
  <Application>Microsoft Office PowerPoint</Application>
  <PresentationFormat>Custom</PresentationFormat>
  <Paragraphs>485</Paragraphs>
  <Slides>29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Lato Light</vt:lpstr>
      <vt:lpstr>OpenDyslexicAlta</vt:lpstr>
      <vt:lpstr>OpenDyslexic</vt:lpstr>
      <vt:lpstr>Muli</vt:lpstr>
      <vt:lpstr>Lato</vt:lpstr>
      <vt:lpstr>Wingdings</vt:lpstr>
      <vt:lpstr>Calibri</vt:lpstr>
      <vt:lpstr>Office Theme</vt:lpstr>
      <vt:lpstr>PowerPoint Presentation</vt:lpstr>
      <vt:lpstr>To be able to explore numbers up to 10,000</vt:lpstr>
      <vt:lpstr>To be able to explore numbers up to 10,000</vt:lpstr>
      <vt:lpstr>To be able to explore numbers up to 10,000</vt:lpstr>
      <vt:lpstr>To be able to explore numbers up to 10,000</vt:lpstr>
      <vt:lpstr>To be able to explore numbers up to 10,000</vt:lpstr>
      <vt:lpstr>To be able to explore numbers up to 10,000</vt:lpstr>
      <vt:lpstr>To be able to explore numbers up to 10,000</vt:lpstr>
      <vt:lpstr>To be able to explore numbers up to 10,000</vt:lpstr>
      <vt:lpstr>To be able to explore numbers up to 10,000</vt:lpstr>
      <vt:lpstr>To be able to explore numbers up to 10,000</vt:lpstr>
      <vt:lpstr>To be able to explore numbers up to 10,000</vt:lpstr>
      <vt:lpstr>To be able to explore numbers up to 10,000</vt:lpstr>
      <vt:lpstr>To be able to explore numbers up to 10,000</vt:lpstr>
      <vt:lpstr>To be able to explore numbers up to 10,000</vt:lpstr>
      <vt:lpstr>To be able to explore numbers up to 10,000</vt:lpstr>
      <vt:lpstr>To be able to explore numbers up to 10,000</vt:lpstr>
      <vt:lpstr>To be able to explore numbers up to 10,000</vt:lpstr>
      <vt:lpstr>To be able to explore numbers up to 10,000</vt:lpstr>
      <vt:lpstr>To be able to explore numbers up to 10,000</vt:lpstr>
      <vt:lpstr>To be able to explore numbers up to 10,000</vt:lpstr>
      <vt:lpstr>To be able to explore numbers up to 10,000</vt:lpstr>
      <vt:lpstr>To be able to explore numbers up to 10,000</vt:lpstr>
      <vt:lpstr>To be able to explore numbers up to 10,000</vt:lpstr>
      <vt:lpstr>To be able to explore numbers up to 10,000</vt:lpstr>
      <vt:lpstr>To be able to explore numbers up to 10,000</vt:lpstr>
      <vt:lpstr>PowerPoint Presentation</vt:lpstr>
      <vt:lpstr>PowerPoint Presentation</vt:lpstr>
      <vt:lpstr>To be able to explore numbers up to 10,000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285</cp:revision>
  <cp:lastPrinted>2019-06-17T16:19:05Z</cp:lastPrinted>
  <dcterms:created xsi:type="dcterms:W3CDTF">2018-08-06T08:16:18Z</dcterms:created>
  <dcterms:modified xsi:type="dcterms:W3CDTF">2021-04-19T08:13:00Z</dcterms:modified>
</cp:coreProperties>
</file>