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3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webextensions/taskpanes.xml" ContentType="application/vnd.ms-office.webextensiontaskpanes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0" r:id="rId2"/>
    <p:sldId id="321" r:id="rId3"/>
    <p:sldId id="669" r:id="rId4"/>
    <p:sldId id="759" r:id="rId5"/>
    <p:sldId id="601" r:id="rId6"/>
    <p:sldId id="713" r:id="rId7"/>
    <p:sldId id="710" r:id="rId8"/>
    <p:sldId id="714" r:id="rId9"/>
    <p:sldId id="711" r:id="rId10"/>
    <p:sldId id="715" r:id="rId11"/>
    <p:sldId id="712" r:id="rId12"/>
    <p:sldId id="716" r:id="rId13"/>
    <p:sldId id="717" r:id="rId14"/>
    <p:sldId id="718" r:id="rId15"/>
    <p:sldId id="719" r:id="rId16"/>
    <p:sldId id="720" r:id="rId17"/>
    <p:sldId id="721" r:id="rId18"/>
    <p:sldId id="672" r:id="rId19"/>
    <p:sldId id="722" r:id="rId20"/>
    <p:sldId id="723" r:id="rId21"/>
    <p:sldId id="725" r:id="rId22"/>
    <p:sldId id="724" r:id="rId23"/>
    <p:sldId id="670" r:id="rId24"/>
    <p:sldId id="728" r:id="rId25"/>
    <p:sldId id="726" r:id="rId26"/>
    <p:sldId id="729" r:id="rId27"/>
    <p:sldId id="727" r:id="rId28"/>
    <p:sldId id="730" r:id="rId29"/>
    <p:sldId id="731" r:id="rId30"/>
    <p:sldId id="732" r:id="rId31"/>
    <p:sldId id="733" r:id="rId32"/>
    <p:sldId id="734" r:id="rId33"/>
    <p:sldId id="735" r:id="rId34"/>
    <p:sldId id="736" r:id="rId35"/>
    <p:sldId id="737" r:id="rId36"/>
    <p:sldId id="738" r:id="rId37"/>
    <p:sldId id="739" r:id="rId38"/>
    <p:sldId id="740" r:id="rId39"/>
    <p:sldId id="741" r:id="rId40"/>
    <p:sldId id="742" r:id="rId41"/>
    <p:sldId id="743" r:id="rId42"/>
    <p:sldId id="744" r:id="rId43"/>
    <p:sldId id="673" r:id="rId44"/>
    <p:sldId id="747" r:id="rId45"/>
    <p:sldId id="745" r:id="rId46"/>
    <p:sldId id="748" r:id="rId47"/>
    <p:sldId id="746" r:id="rId48"/>
    <p:sldId id="749" r:id="rId49"/>
    <p:sldId id="750" r:id="rId50"/>
    <p:sldId id="751" r:id="rId51"/>
    <p:sldId id="671" r:id="rId52"/>
    <p:sldId id="754" r:id="rId53"/>
    <p:sldId id="752" r:id="rId54"/>
    <p:sldId id="755" r:id="rId55"/>
    <p:sldId id="753" r:id="rId56"/>
    <p:sldId id="756" r:id="rId57"/>
    <p:sldId id="757" r:id="rId58"/>
    <p:sldId id="758" r:id="rId59"/>
    <p:sldId id="662" r:id="rId60"/>
    <p:sldId id="760" r:id="rId61"/>
    <p:sldId id="373" r:id="rId62"/>
  </p:sldIdLst>
  <p:sldSz cx="12192000" cy="6858000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Lato" panose="020F0502020204030203" pitchFamily="34" charset="0"/>
      <p:regular r:id="rId69"/>
      <p:bold r:id="rId70"/>
      <p:italic r:id="rId71"/>
      <p:boldItalic r:id="rId72"/>
    </p:embeddedFont>
    <p:embeddedFont>
      <p:font typeface="Lato Light" panose="020F0502020204030203" pitchFamily="34" charset="0"/>
      <p:regular r:id="rId73"/>
      <p:italic r:id="rId74"/>
    </p:embeddedFont>
    <p:embeddedFont>
      <p:font typeface="Muli" panose="020B0604020202020204" charset="0"/>
      <p:regular r:id="rId75"/>
      <p:bold r:id="rId76"/>
      <p:italic r:id="rId77"/>
      <p:boldItalic r:id="rId78"/>
    </p:embeddedFont>
    <p:embeddedFont>
      <p:font typeface="OpenDyslexic" panose="020B0604020202020204" charset="0"/>
      <p:regular r:id="rId79"/>
      <p:bold r:id="rId80"/>
      <p:italic r:id="rId81"/>
      <p:boldItalic r:id="rId82"/>
    </p:embeddedFont>
    <p:embeddedFont>
      <p:font typeface="OpenDyslexicAlta" panose="020B0604020202020204" charset="0"/>
      <p:regular r:id="rId83"/>
      <p:bold r:id="rId84"/>
      <p:italic r:id="rId85"/>
      <p:boldItalic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FFDD57"/>
    <a:srgbClr val="3273DD"/>
    <a:srgbClr val="23D160"/>
    <a:srgbClr val="3273DC"/>
    <a:srgbClr val="7957D5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5820" autoAdjust="0"/>
  </p:normalViewPr>
  <p:slideViewPr>
    <p:cSldViewPr snapToGrid="0" snapToObjects="1">
      <p:cViewPr varScale="1">
        <p:scale>
          <a:sx n="78" d="100"/>
          <a:sy n="78" d="100"/>
        </p:scale>
        <p:origin x="912" y="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84" Type="http://schemas.openxmlformats.org/officeDocument/2006/relationships/font" Target="fonts/font20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font" Target="fonts/font21.fntdata"/><Relationship Id="rId93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88" Type="http://schemas.openxmlformats.org/officeDocument/2006/relationships/viewProps" Target="viewProps.xml"/><Relationship Id="rId9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92" Type="http://schemas.openxmlformats.org/officeDocument/2006/relationships/customXml" Target="../customXml/item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6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2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83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48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7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4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0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00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05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03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08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41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4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80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5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97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32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6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12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82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72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86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686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30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31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5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25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58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81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52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9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06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87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899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77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414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287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206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42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49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4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732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287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279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527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271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655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490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510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733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6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9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0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2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03/11/2023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Stage 4 </a:t>
            </a:r>
            <a:br>
              <a:rPr lang="en-GB" dirty="0"/>
            </a:br>
            <a:r>
              <a:rPr lang="en-GB" dirty="0"/>
              <a:t>Spring Block 2: </a:t>
            </a:r>
            <a:r>
              <a:rPr lang="en-GB" sz="2400" b="0" i="0" dirty="0">
                <a:effectLst/>
              </a:rPr>
              <a:t>Length and Perimeter </a:t>
            </a:r>
          </a:p>
          <a:p>
            <a:r>
              <a:rPr lang="en-GB" dirty="0"/>
              <a:t>Lesson 1: </a:t>
            </a:r>
            <a:r>
              <a:rPr lang="en-GB" sz="2400" b="0" i="0" dirty="0">
                <a:effectLst/>
              </a:rPr>
              <a:t>To be able to measure in metres and kilometres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2 - Length and Perimeter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anose="02000503000000000000" pitchFamily="2" charset="77"/>
              </a:rPr>
              <a:t>QUDYJAH</a:t>
            </a:r>
            <a:endParaRPr lang="en-GB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unit would you use to measure the length of a country?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1531917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5056909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8714510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218444-D72F-4303-858B-D2CA37B4D659}"/>
              </a:ext>
            </a:extLst>
          </p:cNvPr>
          <p:cNvSpPr/>
          <p:nvPr/>
        </p:nvSpPr>
        <p:spPr>
          <a:xfrm>
            <a:off x="8108868" y="3601192"/>
            <a:ext cx="3526971" cy="1475509"/>
          </a:xfrm>
          <a:prstGeom prst="ellipse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9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What unit would you use to measure the length of a pencil?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1531917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5056909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8714510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</p:spTree>
    <p:extLst>
      <p:ext uri="{BB962C8B-B14F-4D97-AF65-F5344CB8AC3E}">
        <p14:creationId xmlns:p14="http://schemas.microsoft.com/office/powerpoint/2010/main" val="425147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What unit would you use to measure the length of a pencil?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1531917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5056909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8714510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59B71-011B-654F-CE34-072EBCE2C7DB}"/>
              </a:ext>
            </a:extLst>
          </p:cNvPr>
          <p:cNvSpPr/>
          <p:nvPr/>
        </p:nvSpPr>
        <p:spPr>
          <a:xfrm>
            <a:off x="925286" y="3601192"/>
            <a:ext cx="3526971" cy="1475509"/>
          </a:xfrm>
          <a:prstGeom prst="ellipse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0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Can you match the units to their abbreviations?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2044065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2044064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2044063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15379-ED35-9ED0-9791-3DE7A3177C7F}"/>
              </a:ext>
            </a:extLst>
          </p:cNvPr>
          <p:cNvSpPr/>
          <p:nvPr/>
        </p:nvSpPr>
        <p:spPr>
          <a:xfrm>
            <a:off x="2044063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Millimetres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3DB219-7D0B-B47B-F37B-CC354A12C0DE}"/>
              </a:ext>
            </a:extLst>
          </p:cNvPr>
          <p:cNvSpPr/>
          <p:nvPr/>
        </p:nvSpPr>
        <p:spPr>
          <a:xfrm>
            <a:off x="7160538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E82CC7-8CAC-67B1-9E7C-0B642637FD4D}"/>
              </a:ext>
            </a:extLst>
          </p:cNvPr>
          <p:cNvSpPr/>
          <p:nvPr/>
        </p:nvSpPr>
        <p:spPr>
          <a:xfrm>
            <a:off x="7160537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FC299B-1214-0F1B-AB2D-4EA2395FABCF}"/>
              </a:ext>
            </a:extLst>
          </p:cNvPr>
          <p:cNvSpPr/>
          <p:nvPr/>
        </p:nvSpPr>
        <p:spPr>
          <a:xfrm>
            <a:off x="7160536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295B4B-9D02-46C6-B99F-8ECEA5022928}"/>
              </a:ext>
            </a:extLst>
          </p:cNvPr>
          <p:cNvSpPr/>
          <p:nvPr/>
        </p:nvSpPr>
        <p:spPr>
          <a:xfrm>
            <a:off x="7160536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00469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Can you match the units to their abbreviations?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2044065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2044064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2044063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15379-ED35-9ED0-9791-3DE7A3177C7F}"/>
              </a:ext>
            </a:extLst>
          </p:cNvPr>
          <p:cNvSpPr/>
          <p:nvPr/>
        </p:nvSpPr>
        <p:spPr>
          <a:xfrm>
            <a:off x="2044063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Millimetres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3DB219-7D0B-B47B-F37B-CC354A12C0DE}"/>
              </a:ext>
            </a:extLst>
          </p:cNvPr>
          <p:cNvSpPr/>
          <p:nvPr/>
        </p:nvSpPr>
        <p:spPr>
          <a:xfrm>
            <a:off x="7160538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E82CC7-8CAC-67B1-9E7C-0B642637FD4D}"/>
              </a:ext>
            </a:extLst>
          </p:cNvPr>
          <p:cNvSpPr/>
          <p:nvPr/>
        </p:nvSpPr>
        <p:spPr>
          <a:xfrm>
            <a:off x="7160537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FC299B-1214-0F1B-AB2D-4EA2395FABCF}"/>
              </a:ext>
            </a:extLst>
          </p:cNvPr>
          <p:cNvSpPr/>
          <p:nvPr/>
        </p:nvSpPr>
        <p:spPr>
          <a:xfrm>
            <a:off x="7160536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295B4B-9D02-46C6-B99F-8ECEA5022928}"/>
              </a:ext>
            </a:extLst>
          </p:cNvPr>
          <p:cNvSpPr/>
          <p:nvPr/>
        </p:nvSpPr>
        <p:spPr>
          <a:xfrm>
            <a:off x="7160536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97FD7-288C-DC89-0A93-63ABCC4E14E2}"/>
              </a:ext>
            </a:extLst>
          </p:cNvPr>
          <p:cNvCxnSpPr>
            <a:endCxn id="10" idx="1"/>
          </p:cNvCxnSpPr>
          <p:nvPr/>
        </p:nvCxnSpPr>
        <p:spPr>
          <a:xfrm>
            <a:off x="4076722" y="3282975"/>
            <a:ext cx="3083814" cy="267711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3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Can you match the units to their abbreviations?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2044065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2044064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2044063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15379-ED35-9ED0-9791-3DE7A3177C7F}"/>
              </a:ext>
            </a:extLst>
          </p:cNvPr>
          <p:cNvSpPr/>
          <p:nvPr/>
        </p:nvSpPr>
        <p:spPr>
          <a:xfrm>
            <a:off x="2044063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Millimetres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3DB219-7D0B-B47B-F37B-CC354A12C0DE}"/>
              </a:ext>
            </a:extLst>
          </p:cNvPr>
          <p:cNvSpPr/>
          <p:nvPr/>
        </p:nvSpPr>
        <p:spPr>
          <a:xfrm>
            <a:off x="7160538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E82CC7-8CAC-67B1-9E7C-0B642637FD4D}"/>
              </a:ext>
            </a:extLst>
          </p:cNvPr>
          <p:cNvSpPr/>
          <p:nvPr/>
        </p:nvSpPr>
        <p:spPr>
          <a:xfrm>
            <a:off x="7160537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FC299B-1214-0F1B-AB2D-4EA2395FABCF}"/>
              </a:ext>
            </a:extLst>
          </p:cNvPr>
          <p:cNvSpPr/>
          <p:nvPr/>
        </p:nvSpPr>
        <p:spPr>
          <a:xfrm>
            <a:off x="7160536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295B4B-9D02-46C6-B99F-8ECEA5022928}"/>
              </a:ext>
            </a:extLst>
          </p:cNvPr>
          <p:cNvSpPr/>
          <p:nvPr/>
        </p:nvSpPr>
        <p:spPr>
          <a:xfrm>
            <a:off x="7160536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97FD7-288C-DC89-0A93-63ABCC4E14E2}"/>
              </a:ext>
            </a:extLst>
          </p:cNvPr>
          <p:cNvCxnSpPr>
            <a:endCxn id="10" idx="1"/>
          </p:cNvCxnSpPr>
          <p:nvPr/>
        </p:nvCxnSpPr>
        <p:spPr>
          <a:xfrm>
            <a:off x="4076722" y="3282975"/>
            <a:ext cx="3083814" cy="267711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C58B31-79EF-F8F5-BD9A-79E9EBCA551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076721" y="3417912"/>
            <a:ext cx="3083816" cy="8309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2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Can you match the units to their abbreviations?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2044065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2044064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2044063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15379-ED35-9ED0-9791-3DE7A3177C7F}"/>
              </a:ext>
            </a:extLst>
          </p:cNvPr>
          <p:cNvSpPr/>
          <p:nvPr/>
        </p:nvSpPr>
        <p:spPr>
          <a:xfrm>
            <a:off x="2044063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Millimetres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3DB219-7D0B-B47B-F37B-CC354A12C0DE}"/>
              </a:ext>
            </a:extLst>
          </p:cNvPr>
          <p:cNvSpPr/>
          <p:nvPr/>
        </p:nvSpPr>
        <p:spPr>
          <a:xfrm>
            <a:off x="7160538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E82CC7-8CAC-67B1-9E7C-0B642637FD4D}"/>
              </a:ext>
            </a:extLst>
          </p:cNvPr>
          <p:cNvSpPr/>
          <p:nvPr/>
        </p:nvSpPr>
        <p:spPr>
          <a:xfrm>
            <a:off x="7160537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FC299B-1214-0F1B-AB2D-4EA2395FABCF}"/>
              </a:ext>
            </a:extLst>
          </p:cNvPr>
          <p:cNvSpPr/>
          <p:nvPr/>
        </p:nvSpPr>
        <p:spPr>
          <a:xfrm>
            <a:off x="7160536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295B4B-9D02-46C6-B99F-8ECEA5022928}"/>
              </a:ext>
            </a:extLst>
          </p:cNvPr>
          <p:cNvSpPr/>
          <p:nvPr/>
        </p:nvSpPr>
        <p:spPr>
          <a:xfrm>
            <a:off x="7160536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97FD7-288C-DC89-0A93-63ABCC4E14E2}"/>
              </a:ext>
            </a:extLst>
          </p:cNvPr>
          <p:cNvCxnSpPr>
            <a:endCxn id="10" idx="1"/>
          </p:cNvCxnSpPr>
          <p:nvPr/>
        </p:nvCxnSpPr>
        <p:spPr>
          <a:xfrm>
            <a:off x="4076722" y="3282975"/>
            <a:ext cx="3083814" cy="267711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C58B31-79EF-F8F5-BD9A-79E9EBCA551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076721" y="3417912"/>
            <a:ext cx="3083816" cy="8309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9FE891-FBB3-C298-D536-0675C5AF2AC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76721" y="4248864"/>
            <a:ext cx="3083815" cy="82911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8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Can you match the units to their abbreviations?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2044065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2044064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2044063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15379-ED35-9ED0-9791-3DE7A3177C7F}"/>
              </a:ext>
            </a:extLst>
          </p:cNvPr>
          <p:cNvSpPr/>
          <p:nvPr/>
        </p:nvSpPr>
        <p:spPr>
          <a:xfrm>
            <a:off x="2044063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Millimetres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3DB219-7D0B-B47B-F37B-CC354A12C0DE}"/>
              </a:ext>
            </a:extLst>
          </p:cNvPr>
          <p:cNvSpPr/>
          <p:nvPr/>
        </p:nvSpPr>
        <p:spPr>
          <a:xfrm>
            <a:off x="7160538" y="4742563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km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E82CC7-8CAC-67B1-9E7C-0B642637FD4D}"/>
              </a:ext>
            </a:extLst>
          </p:cNvPr>
          <p:cNvSpPr/>
          <p:nvPr/>
        </p:nvSpPr>
        <p:spPr>
          <a:xfrm>
            <a:off x="7160537" y="3066105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FC299B-1214-0F1B-AB2D-4EA2395FABCF}"/>
              </a:ext>
            </a:extLst>
          </p:cNvPr>
          <p:cNvSpPr/>
          <p:nvPr/>
        </p:nvSpPr>
        <p:spPr>
          <a:xfrm>
            <a:off x="7160536" y="560828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295B4B-9D02-46C6-B99F-8ECEA5022928}"/>
              </a:ext>
            </a:extLst>
          </p:cNvPr>
          <p:cNvSpPr/>
          <p:nvPr/>
        </p:nvSpPr>
        <p:spPr>
          <a:xfrm>
            <a:off x="7160536" y="3897057"/>
            <a:ext cx="2032659" cy="7036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cm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97FD7-288C-DC89-0A93-63ABCC4E14E2}"/>
              </a:ext>
            </a:extLst>
          </p:cNvPr>
          <p:cNvCxnSpPr>
            <a:endCxn id="10" idx="1"/>
          </p:cNvCxnSpPr>
          <p:nvPr/>
        </p:nvCxnSpPr>
        <p:spPr>
          <a:xfrm>
            <a:off x="4076722" y="3282975"/>
            <a:ext cx="3083814" cy="267711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C58B31-79EF-F8F5-BD9A-79E9EBCA551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076721" y="3417912"/>
            <a:ext cx="3083816" cy="8309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9FE891-FBB3-C298-D536-0675C5AF2AC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76721" y="4248864"/>
            <a:ext cx="3083815" cy="82911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F60167-E9F1-EDDF-7256-7E476F59D06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076722" y="5094370"/>
            <a:ext cx="3083816" cy="84550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0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greater than and less than symbols to compare the lengths.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dirty="0"/>
              <a:t>1m		  1cm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1km 		  1mm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1mm 	  1m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1967356" y="3405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1960755" y="439559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1966030" y="5454123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4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greater than and less than symbols to compare the lengths.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dirty="0"/>
              <a:t>1m		  1cm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1km 		  1mm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1mm 	  1m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1967356" y="3405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&gt;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1960755" y="439559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&gt;</a:t>
            </a:r>
            <a:endParaRPr lang="en-GB" sz="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1966030" y="5454123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127676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in metres and kilometres and use my knowledge to solve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measuring in metres and kilometres and when using my knowledge to solve problems 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Use the greater than and less than symbols to compare the lengths.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dirty="0"/>
              <a:t>1mm		  1km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1cm 		  1m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1mm 	  1cm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1967356" y="3405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1960755" y="439559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1966030" y="5454123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4BCF-41E4-59BD-082E-99F745F750A4}"/>
              </a:ext>
            </a:extLst>
          </p:cNvPr>
          <p:cNvSpPr txBox="1">
            <a:spLocks/>
          </p:cNvSpPr>
          <p:nvPr/>
        </p:nvSpPr>
        <p:spPr>
          <a:xfrm>
            <a:off x="5842660" y="3176700"/>
            <a:ext cx="3776353" cy="329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2200" dirty="0"/>
          </a:p>
          <a:p>
            <a:pPr marL="0" indent="0">
              <a:buFont typeface="Arial"/>
              <a:buNone/>
            </a:pPr>
            <a:r>
              <a:rPr lang="en-GB" dirty="0"/>
              <a:t>1mm		  1m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1km 		  1m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1m 	  	  1cm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D62A11-99E2-F49A-3605-654F78B9338B}"/>
              </a:ext>
            </a:extLst>
          </p:cNvPr>
          <p:cNvSpPr/>
          <p:nvPr/>
        </p:nvSpPr>
        <p:spPr>
          <a:xfrm>
            <a:off x="6971816" y="3405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F41B96-D44A-7A0B-F42A-67752DB8E5FE}"/>
              </a:ext>
            </a:extLst>
          </p:cNvPr>
          <p:cNvSpPr/>
          <p:nvPr/>
        </p:nvSpPr>
        <p:spPr>
          <a:xfrm>
            <a:off x="6973142" y="4428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20CCC7-4498-AB56-5DF4-55C61F4A3CF7}"/>
              </a:ext>
            </a:extLst>
          </p:cNvPr>
          <p:cNvSpPr/>
          <p:nvPr/>
        </p:nvSpPr>
        <p:spPr>
          <a:xfrm>
            <a:off x="6971816" y="5455845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5720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Use the greater than and less than symbols to compare the lengths.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dirty="0"/>
              <a:t>1mm		  1km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1cm 		  1m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1mm 	  1cm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1967356" y="3405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1960755" y="439559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  <a:endParaRPr lang="en-GB" sz="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1966030" y="5454123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  <a:endParaRPr lang="en-GB" sz="5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4BCF-41E4-59BD-082E-99F745F750A4}"/>
              </a:ext>
            </a:extLst>
          </p:cNvPr>
          <p:cNvSpPr txBox="1">
            <a:spLocks/>
          </p:cNvSpPr>
          <p:nvPr/>
        </p:nvSpPr>
        <p:spPr>
          <a:xfrm>
            <a:off x="5842660" y="3176700"/>
            <a:ext cx="3776353" cy="329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2200" dirty="0"/>
          </a:p>
          <a:p>
            <a:pPr marL="0" indent="0">
              <a:buFont typeface="Arial"/>
              <a:buNone/>
            </a:pPr>
            <a:r>
              <a:rPr lang="en-GB" dirty="0"/>
              <a:t>1mm		  1m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1km 		  1m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1m 	  	  1cm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D62A11-99E2-F49A-3605-654F78B9338B}"/>
              </a:ext>
            </a:extLst>
          </p:cNvPr>
          <p:cNvSpPr/>
          <p:nvPr/>
        </p:nvSpPr>
        <p:spPr>
          <a:xfrm>
            <a:off x="6971816" y="3405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F41B96-D44A-7A0B-F42A-67752DB8E5FE}"/>
              </a:ext>
            </a:extLst>
          </p:cNvPr>
          <p:cNvSpPr/>
          <p:nvPr/>
        </p:nvSpPr>
        <p:spPr>
          <a:xfrm>
            <a:off x="6973142" y="4428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20CCC7-4498-AB56-5DF4-55C61F4A3CF7}"/>
              </a:ext>
            </a:extLst>
          </p:cNvPr>
          <p:cNvSpPr/>
          <p:nvPr/>
        </p:nvSpPr>
        <p:spPr>
          <a:xfrm>
            <a:off x="6971816" y="5455845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939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Use the greater than and less than symbols to compare the lengths.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dirty="0"/>
              <a:t>1mm		  1km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1cm 		  1m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1mm 	  1cm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1967356" y="3405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1960755" y="439559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  <a:endParaRPr lang="en-GB" sz="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1966030" y="5454123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  <a:endParaRPr lang="en-GB" sz="5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14BCF-41E4-59BD-082E-99F745F750A4}"/>
              </a:ext>
            </a:extLst>
          </p:cNvPr>
          <p:cNvSpPr txBox="1">
            <a:spLocks/>
          </p:cNvSpPr>
          <p:nvPr/>
        </p:nvSpPr>
        <p:spPr>
          <a:xfrm>
            <a:off x="5842660" y="3176700"/>
            <a:ext cx="3776353" cy="329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2200" dirty="0"/>
          </a:p>
          <a:p>
            <a:pPr marL="0" indent="0">
              <a:buFont typeface="Arial"/>
              <a:buNone/>
            </a:pPr>
            <a:r>
              <a:rPr lang="en-GB" dirty="0"/>
              <a:t>1mm		  1m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1km 		  1m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1m 	  	  1cm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D62A11-99E2-F49A-3605-654F78B9338B}"/>
              </a:ext>
            </a:extLst>
          </p:cNvPr>
          <p:cNvSpPr/>
          <p:nvPr/>
        </p:nvSpPr>
        <p:spPr>
          <a:xfrm>
            <a:off x="6971816" y="3405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F41B96-D44A-7A0B-F42A-67752DB8E5FE}"/>
              </a:ext>
            </a:extLst>
          </p:cNvPr>
          <p:cNvSpPr/>
          <p:nvPr/>
        </p:nvSpPr>
        <p:spPr>
          <a:xfrm>
            <a:off x="6973142" y="442863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&gt;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20CCC7-4498-AB56-5DF4-55C61F4A3CF7}"/>
              </a:ext>
            </a:extLst>
          </p:cNvPr>
          <p:cNvSpPr/>
          <p:nvPr/>
        </p:nvSpPr>
        <p:spPr>
          <a:xfrm>
            <a:off x="6971816" y="5455845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7477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part whole model.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5C9DA0-32CC-F2AA-1C2A-24ADAB0B18E0}"/>
              </a:ext>
            </a:extLst>
          </p:cNvPr>
          <p:cNvSpPr/>
          <p:nvPr/>
        </p:nvSpPr>
        <p:spPr>
          <a:xfrm>
            <a:off x="5549735" y="2897579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4km 550m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E881C1-0C8E-298A-14F2-83FA3A20439E}"/>
              </a:ext>
            </a:extLst>
          </p:cNvPr>
          <p:cNvSpPr/>
          <p:nvPr/>
        </p:nvSpPr>
        <p:spPr>
          <a:xfrm>
            <a:off x="4215740" y="4522519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4km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32469D-9E73-DCA0-083E-5076128E6250}"/>
              </a:ext>
            </a:extLst>
          </p:cNvPr>
          <p:cNvSpPr/>
          <p:nvPr/>
        </p:nvSpPr>
        <p:spPr>
          <a:xfrm>
            <a:off x="6957208" y="4541404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24BE79-19E7-0B89-4855-685061BF8EA9}"/>
              </a:ext>
            </a:extLst>
          </p:cNvPr>
          <p:cNvCxnSpPr>
            <a:endCxn id="4" idx="3"/>
          </p:cNvCxnSpPr>
          <p:nvPr/>
        </p:nvCxnSpPr>
        <p:spPr>
          <a:xfrm flipV="1">
            <a:off x="5228606" y="4007638"/>
            <a:ext cx="510111" cy="6237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037E9A-08F2-B7F8-0EFA-A30C45274BC6}"/>
              </a:ext>
            </a:extLst>
          </p:cNvPr>
          <p:cNvCxnSpPr>
            <a:cxnSpLocks/>
          </p:cNvCxnSpPr>
          <p:nvPr/>
        </p:nvCxnSpPr>
        <p:spPr>
          <a:xfrm flipH="1" flipV="1">
            <a:off x="6675076" y="4001294"/>
            <a:ext cx="640124" cy="630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36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part whole model.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5C9DA0-32CC-F2AA-1C2A-24ADAB0B18E0}"/>
              </a:ext>
            </a:extLst>
          </p:cNvPr>
          <p:cNvSpPr/>
          <p:nvPr/>
        </p:nvSpPr>
        <p:spPr>
          <a:xfrm>
            <a:off x="5549735" y="2897579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4km 550m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E881C1-0C8E-298A-14F2-83FA3A20439E}"/>
              </a:ext>
            </a:extLst>
          </p:cNvPr>
          <p:cNvSpPr/>
          <p:nvPr/>
        </p:nvSpPr>
        <p:spPr>
          <a:xfrm>
            <a:off x="4215740" y="4522519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4km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32469D-9E73-DCA0-083E-5076128E6250}"/>
              </a:ext>
            </a:extLst>
          </p:cNvPr>
          <p:cNvSpPr/>
          <p:nvPr/>
        </p:nvSpPr>
        <p:spPr>
          <a:xfrm>
            <a:off x="6957208" y="4541404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860"/>
                </a:solidFill>
                <a:latin typeface="Muli" panose="02000503000000000000" pitchFamily="2" charset="77"/>
              </a:rPr>
              <a:t>550m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24BE79-19E7-0B89-4855-685061BF8EA9}"/>
              </a:ext>
            </a:extLst>
          </p:cNvPr>
          <p:cNvCxnSpPr>
            <a:endCxn id="4" idx="3"/>
          </p:cNvCxnSpPr>
          <p:nvPr/>
        </p:nvCxnSpPr>
        <p:spPr>
          <a:xfrm flipV="1">
            <a:off x="5228606" y="4007638"/>
            <a:ext cx="510111" cy="6237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037E9A-08F2-B7F8-0EFA-A30C45274BC6}"/>
              </a:ext>
            </a:extLst>
          </p:cNvPr>
          <p:cNvCxnSpPr>
            <a:cxnSpLocks/>
          </p:cNvCxnSpPr>
          <p:nvPr/>
        </p:nvCxnSpPr>
        <p:spPr>
          <a:xfrm flipH="1" flipV="1">
            <a:off x="6675076" y="4001294"/>
            <a:ext cx="640124" cy="630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3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bar model.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8960D-44C9-5066-04D7-A0548A71E373}"/>
              </a:ext>
            </a:extLst>
          </p:cNvPr>
          <p:cNvSpPr/>
          <p:nvPr/>
        </p:nvSpPr>
        <p:spPr>
          <a:xfrm>
            <a:off x="4023756" y="3716286"/>
            <a:ext cx="4144488" cy="570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9 km 670 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47CF8-77C3-9A53-39BB-DE20A5CB78C2}"/>
              </a:ext>
            </a:extLst>
          </p:cNvPr>
          <p:cNvSpPr/>
          <p:nvPr/>
        </p:nvSpPr>
        <p:spPr>
          <a:xfrm>
            <a:off x="4023756" y="4286302"/>
            <a:ext cx="3291444" cy="570016"/>
          </a:xfrm>
          <a:prstGeom prst="rect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Muli" panose="02000503000000000000" pitchFamily="2" charset="77"/>
              </a:rPr>
              <a:t>9 km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4529C-98EF-2C99-50EB-5DA970FAF421}"/>
              </a:ext>
            </a:extLst>
          </p:cNvPr>
          <p:cNvSpPr/>
          <p:nvPr/>
        </p:nvSpPr>
        <p:spPr>
          <a:xfrm>
            <a:off x="7315200" y="4286302"/>
            <a:ext cx="853044" cy="57001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005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bar model.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8960D-44C9-5066-04D7-A0548A71E373}"/>
              </a:ext>
            </a:extLst>
          </p:cNvPr>
          <p:cNvSpPr/>
          <p:nvPr/>
        </p:nvSpPr>
        <p:spPr>
          <a:xfrm>
            <a:off x="4023756" y="3716286"/>
            <a:ext cx="4144488" cy="570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9 km 670 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47CF8-77C3-9A53-39BB-DE20A5CB78C2}"/>
              </a:ext>
            </a:extLst>
          </p:cNvPr>
          <p:cNvSpPr/>
          <p:nvPr/>
        </p:nvSpPr>
        <p:spPr>
          <a:xfrm>
            <a:off x="4023756" y="4286302"/>
            <a:ext cx="3291444" cy="570016"/>
          </a:xfrm>
          <a:prstGeom prst="rect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Muli" panose="02000503000000000000" pitchFamily="2" charset="77"/>
              </a:rPr>
              <a:t>9 km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4529C-98EF-2C99-50EB-5DA970FAF421}"/>
              </a:ext>
            </a:extLst>
          </p:cNvPr>
          <p:cNvSpPr/>
          <p:nvPr/>
        </p:nvSpPr>
        <p:spPr>
          <a:xfrm>
            <a:off x="7315200" y="4286302"/>
            <a:ext cx="853044" cy="57001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3860"/>
                </a:solidFill>
                <a:latin typeface="Muli" panose="02000503000000000000" pitchFamily="2" charset="77"/>
              </a:rPr>
              <a:t>670m</a:t>
            </a:r>
          </a:p>
        </p:txBody>
      </p:sp>
    </p:spTree>
    <p:extLst>
      <p:ext uri="{BB962C8B-B14F-4D97-AF65-F5344CB8AC3E}">
        <p14:creationId xmlns:p14="http://schemas.microsoft.com/office/powerpoint/2010/main" val="1654635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bar model.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8960D-44C9-5066-04D7-A0548A71E373}"/>
              </a:ext>
            </a:extLst>
          </p:cNvPr>
          <p:cNvSpPr/>
          <p:nvPr/>
        </p:nvSpPr>
        <p:spPr>
          <a:xfrm>
            <a:off x="4023756" y="3716286"/>
            <a:ext cx="4144488" cy="570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7 km 200 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47CF8-77C3-9A53-39BB-DE20A5CB78C2}"/>
              </a:ext>
            </a:extLst>
          </p:cNvPr>
          <p:cNvSpPr/>
          <p:nvPr/>
        </p:nvSpPr>
        <p:spPr>
          <a:xfrm>
            <a:off x="4023756" y="4286302"/>
            <a:ext cx="3291444" cy="570016"/>
          </a:xfrm>
          <a:prstGeom prst="rect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Muli" panose="02000503000000000000" pitchFamily="2" charset="77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4529C-98EF-2C99-50EB-5DA970FAF421}"/>
              </a:ext>
            </a:extLst>
          </p:cNvPr>
          <p:cNvSpPr/>
          <p:nvPr/>
        </p:nvSpPr>
        <p:spPr>
          <a:xfrm>
            <a:off x="7315200" y="4286302"/>
            <a:ext cx="853044" cy="57001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Muli" panose="02000503000000000000" pitchFamily="2" charset="77"/>
              </a:rPr>
              <a:t>200m</a:t>
            </a:r>
          </a:p>
        </p:txBody>
      </p:sp>
    </p:spTree>
    <p:extLst>
      <p:ext uri="{BB962C8B-B14F-4D97-AF65-F5344CB8AC3E}">
        <p14:creationId xmlns:p14="http://schemas.microsoft.com/office/powerpoint/2010/main" val="205384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bar model.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8960D-44C9-5066-04D7-A0548A71E373}"/>
              </a:ext>
            </a:extLst>
          </p:cNvPr>
          <p:cNvSpPr/>
          <p:nvPr/>
        </p:nvSpPr>
        <p:spPr>
          <a:xfrm>
            <a:off x="4023756" y="3716286"/>
            <a:ext cx="4144488" cy="570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7 km 200 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47CF8-77C3-9A53-39BB-DE20A5CB78C2}"/>
              </a:ext>
            </a:extLst>
          </p:cNvPr>
          <p:cNvSpPr/>
          <p:nvPr/>
        </p:nvSpPr>
        <p:spPr>
          <a:xfrm>
            <a:off x="4023756" y="4286302"/>
            <a:ext cx="3291444" cy="570016"/>
          </a:xfrm>
          <a:prstGeom prst="rect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Muli" panose="02000503000000000000" pitchFamily="2" charset="77"/>
              </a:rPr>
              <a:t>7 km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4529C-98EF-2C99-50EB-5DA970FAF421}"/>
              </a:ext>
            </a:extLst>
          </p:cNvPr>
          <p:cNvSpPr/>
          <p:nvPr/>
        </p:nvSpPr>
        <p:spPr>
          <a:xfrm>
            <a:off x="7315200" y="4286302"/>
            <a:ext cx="853044" cy="57001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Muli" panose="02000503000000000000" pitchFamily="2" charset="77"/>
              </a:rPr>
              <a:t>200m</a:t>
            </a:r>
          </a:p>
        </p:txBody>
      </p:sp>
    </p:spTree>
    <p:extLst>
      <p:ext uri="{BB962C8B-B14F-4D97-AF65-F5344CB8AC3E}">
        <p14:creationId xmlns:p14="http://schemas.microsoft.com/office/powerpoint/2010/main" val="2112579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Complete the part whole model and bar model.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8960D-44C9-5066-04D7-A0548A71E373}"/>
              </a:ext>
            </a:extLst>
          </p:cNvPr>
          <p:cNvSpPr/>
          <p:nvPr/>
        </p:nvSpPr>
        <p:spPr>
          <a:xfrm>
            <a:off x="6909460" y="3874945"/>
            <a:ext cx="4144488" cy="570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47CF8-77C3-9A53-39BB-DE20A5CB78C2}"/>
              </a:ext>
            </a:extLst>
          </p:cNvPr>
          <p:cNvSpPr/>
          <p:nvPr/>
        </p:nvSpPr>
        <p:spPr>
          <a:xfrm>
            <a:off x="6909459" y="4444961"/>
            <a:ext cx="3481447" cy="570016"/>
          </a:xfrm>
          <a:prstGeom prst="rect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12 km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4529C-98EF-2C99-50EB-5DA970FAF421}"/>
              </a:ext>
            </a:extLst>
          </p:cNvPr>
          <p:cNvSpPr/>
          <p:nvPr/>
        </p:nvSpPr>
        <p:spPr>
          <a:xfrm>
            <a:off x="10390908" y="4444961"/>
            <a:ext cx="663039" cy="57001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Muli" panose="02000503000000000000" pitchFamily="2" charset="77"/>
              </a:rPr>
              <a:t>125m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EE84FD-3731-F955-92F1-058D01DD8BCA}"/>
              </a:ext>
            </a:extLst>
          </p:cNvPr>
          <p:cNvSpPr/>
          <p:nvPr/>
        </p:nvSpPr>
        <p:spPr>
          <a:xfrm>
            <a:off x="1645876" y="3562597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6km 450m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B35562-A514-845D-3676-47648045A613}"/>
              </a:ext>
            </a:extLst>
          </p:cNvPr>
          <p:cNvSpPr/>
          <p:nvPr/>
        </p:nvSpPr>
        <p:spPr>
          <a:xfrm>
            <a:off x="3657600" y="2893601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450m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2EEF26-C49A-4213-6187-C2D672C3D03B}"/>
              </a:ext>
            </a:extLst>
          </p:cNvPr>
          <p:cNvSpPr/>
          <p:nvPr/>
        </p:nvSpPr>
        <p:spPr>
          <a:xfrm>
            <a:off x="3657600" y="4543941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045A64-DCDE-6256-B1B8-D3ABE4905E3A}"/>
              </a:ext>
            </a:extLst>
          </p:cNvPr>
          <p:cNvCxnSpPr>
            <a:cxnSpLocks/>
          </p:cNvCxnSpPr>
          <p:nvPr/>
        </p:nvCxnSpPr>
        <p:spPr>
          <a:xfrm flipV="1">
            <a:off x="2831199" y="3562597"/>
            <a:ext cx="826401" cy="3123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AEA032-C4BF-098F-5DB6-11FDF0022A64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2766385" y="4622542"/>
            <a:ext cx="891215" cy="571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91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1,000 grams in 1 kilogram.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this fact to complete the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		metres in 1 kilometre.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1,000 m is equal to 		    km.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893E1A9-5047-9E41-4836-6C623CDC8D3A}"/>
              </a:ext>
            </a:extLst>
          </p:cNvPr>
          <p:cNvSpPr/>
          <p:nvPr/>
        </p:nvSpPr>
        <p:spPr>
          <a:xfrm>
            <a:off x="2327564" y="4001294"/>
            <a:ext cx="1235034" cy="5106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B24196-E5A9-9664-676C-F1CD6C69B915}"/>
              </a:ext>
            </a:extLst>
          </p:cNvPr>
          <p:cNvSpPr/>
          <p:nvPr/>
        </p:nvSpPr>
        <p:spPr>
          <a:xfrm>
            <a:off x="3562598" y="4833808"/>
            <a:ext cx="1235034" cy="5106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93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Complete the part whole model and bar model.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8960D-44C9-5066-04D7-A0548A71E373}"/>
              </a:ext>
            </a:extLst>
          </p:cNvPr>
          <p:cNvSpPr/>
          <p:nvPr/>
        </p:nvSpPr>
        <p:spPr>
          <a:xfrm>
            <a:off x="6909460" y="3874945"/>
            <a:ext cx="4144488" cy="570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Muli" panose="02000503000000000000" pitchFamily="2" charset="77"/>
              </a:rPr>
              <a:t>12km 125m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47CF8-77C3-9A53-39BB-DE20A5CB78C2}"/>
              </a:ext>
            </a:extLst>
          </p:cNvPr>
          <p:cNvSpPr/>
          <p:nvPr/>
        </p:nvSpPr>
        <p:spPr>
          <a:xfrm>
            <a:off x="6909459" y="4444961"/>
            <a:ext cx="3481447" cy="570016"/>
          </a:xfrm>
          <a:prstGeom prst="rect">
            <a:avLst/>
          </a:prstGeom>
          <a:solidFill>
            <a:srgbClr val="209C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Muli" panose="02000503000000000000" pitchFamily="2" charset="77"/>
              </a:rPr>
              <a:t>12 km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4529C-98EF-2C99-50EB-5DA970FAF421}"/>
              </a:ext>
            </a:extLst>
          </p:cNvPr>
          <p:cNvSpPr/>
          <p:nvPr/>
        </p:nvSpPr>
        <p:spPr>
          <a:xfrm>
            <a:off x="10390908" y="4444961"/>
            <a:ext cx="663039" cy="57001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Muli" panose="02000503000000000000" pitchFamily="2" charset="77"/>
              </a:rPr>
              <a:t>125m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EE84FD-3731-F955-92F1-058D01DD8BCA}"/>
              </a:ext>
            </a:extLst>
          </p:cNvPr>
          <p:cNvSpPr/>
          <p:nvPr/>
        </p:nvSpPr>
        <p:spPr>
          <a:xfrm>
            <a:off x="1645876" y="3562597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6km 450m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B35562-A514-845D-3676-47648045A613}"/>
              </a:ext>
            </a:extLst>
          </p:cNvPr>
          <p:cNvSpPr/>
          <p:nvPr/>
        </p:nvSpPr>
        <p:spPr>
          <a:xfrm>
            <a:off x="3657600" y="2893601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uli" panose="02000503000000000000" pitchFamily="2" charset="77"/>
              </a:rPr>
              <a:t>450m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2EEF26-C49A-4213-6187-C2D672C3D03B}"/>
              </a:ext>
            </a:extLst>
          </p:cNvPr>
          <p:cNvSpPr/>
          <p:nvPr/>
        </p:nvSpPr>
        <p:spPr>
          <a:xfrm>
            <a:off x="3657600" y="4543941"/>
            <a:ext cx="1290452" cy="1300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860"/>
                </a:solidFill>
                <a:latin typeface="Muli" panose="02000503000000000000" pitchFamily="2" charset="77"/>
              </a:rPr>
              <a:t>6km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045A64-DCDE-6256-B1B8-D3ABE4905E3A}"/>
              </a:ext>
            </a:extLst>
          </p:cNvPr>
          <p:cNvCxnSpPr>
            <a:cxnSpLocks/>
          </p:cNvCxnSpPr>
          <p:nvPr/>
        </p:nvCxnSpPr>
        <p:spPr>
          <a:xfrm flipV="1">
            <a:off x="2831199" y="3562597"/>
            <a:ext cx="826401" cy="3123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AEA032-C4BF-098F-5DB6-11FDF0022A64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2766385" y="4622542"/>
            <a:ext cx="891215" cy="571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48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837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greater than, equal to and less than symbols to compare the lengths.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12km 125m		  12km 100m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3km 789m 		  6km 125m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1km 999m		  5km + 100m + 20m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2839529" y="333706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2839529" y="432702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2839529" y="5276009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171113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Use the greater than, equal to and less than symbols to compare the lengths.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12km 125m		  12km 100m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3km 789m 		  6km 125m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1km 999m		  5km + 100m + 20m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2839529" y="333706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&gt;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2839529" y="432702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  <a:endParaRPr lang="en-GB" sz="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2839529" y="5276009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496937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</a:t>
            </a:r>
          </a:p>
          <a:p>
            <a:pPr marL="0" indent="0">
              <a:buNone/>
            </a:pPr>
            <a:r>
              <a:rPr lang="en-GB" sz="2200" dirty="0"/>
              <a:t>Use the greater than, equal to and less than symbols to compare the lengths.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2km 205m		  20km 100m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5km 120m 		  1km 500m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8km 420m		  400m + 20m + 8km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2839529" y="333706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>
              <a:solidFill>
                <a:srgbClr val="FF3860"/>
              </a:solidFill>
              <a:latin typeface="Muli" panose="02000503000000000000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2839529" y="432702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2839529" y="5276009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551796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</a:t>
            </a:r>
          </a:p>
          <a:p>
            <a:pPr marL="0" indent="0">
              <a:buNone/>
            </a:pPr>
            <a:r>
              <a:rPr lang="en-GB" sz="2200" dirty="0"/>
              <a:t>Use the greater than, equal to and less than symbols to compare the lengths.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2km 205m		  20km 100m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5km 120m 		  1km 500m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8km 420m		  400m + 20m + 8km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7F298B-C16A-9FDB-6078-450D6D1F39DC}"/>
              </a:ext>
            </a:extLst>
          </p:cNvPr>
          <p:cNvSpPr/>
          <p:nvPr/>
        </p:nvSpPr>
        <p:spPr>
          <a:xfrm>
            <a:off x="2839529" y="3337061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&lt;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9B51B-3273-5182-225D-AF4ED4BDB93D}"/>
              </a:ext>
            </a:extLst>
          </p:cNvPr>
          <p:cNvSpPr/>
          <p:nvPr/>
        </p:nvSpPr>
        <p:spPr>
          <a:xfrm>
            <a:off x="2839529" y="4327022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&gt;</a:t>
            </a:r>
            <a:endParaRPr lang="en-GB" sz="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FD6BCE-809E-D5C5-899D-71C61D8911BD}"/>
              </a:ext>
            </a:extLst>
          </p:cNvPr>
          <p:cNvSpPr/>
          <p:nvPr/>
        </p:nvSpPr>
        <p:spPr>
          <a:xfrm>
            <a:off x="2839529" y="5276009"/>
            <a:ext cx="878774" cy="855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rgbClr val="FF3860"/>
                </a:solidFill>
                <a:latin typeface="Muli" panose="02000503000000000000" pitchFamily="2" charset="77"/>
              </a:rPr>
              <a:t>=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1473468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None/>
            </a:pPr>
            <a:r>
              <a:rPr lang="en-GB" sz="2200" dirty="0"/>
              <a:t>Can you order these measurements from smallest to largest?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26A10-9A85-158A-B27E-300721481FF2}"/>
              </a:ext>
            </a:extLst>
          </p:cNvPr>
          <p:cNvSpPr/>
          <p:nvPr/>
        </p:nvSpPr>
        <p:spPr>
          <a:xfrm>
            <a:off x="838200" y="3705101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12 km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294B-3D68-3B14-87C3-F37D3EF7F48D}"/>
              </a:ext>
            </a:extLst>
          </p:cNvPr>
          <p:cNvSpPr/>
          <p:nvPr/>
        </p:nvSpPr>
        <p:spPr>
          <a:xfrm>
            <a:off x="9075223" y="370081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12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23151-03D9-6351-3593-A343B9E0D621}"/>
              </a:ext>
            </a:extLst>
          </p:cNvPr>
          <p:cNvSpPr/>
          <p:nvPr/>
        </p:nvSpPr>
        <p:spPr>
          <a:xfrm>
            <a:off x="6263246" y="3705099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12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749E1-E276-3BA3-8948-9FBD852AA82E}"/>
              </a:ext>
            </a:extLst>
          </p:cNvPr>
          <p:cNvSpPr/>
          <p:nvPr/>
        </p:nvSpPr>
        <p:spPr>
          <a:xfrm>
            <a:off x="3577440" y="3700817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12 mm</a:t>
            </a:r>
          </a:p>
        </p:txBody>
      </p:sp>
    </p:spTree>
    <p:extLst>
      <p:ext uri="{BB962C8B-B14F-4D97-AF65-F5344CB8AC3E}">
        <p14:creationId xmlns:p14="http://schemas.microsoft.com/office/powerpoint/2010/main" val="3087446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None/>
            </a:pPr>
            <a:r>
              <a:rPr lang="en-GB" sz="2200" dirty="0"/>
              <a:t>Can you order these measurements from smallest to largest?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26A10-9A85-158A-B27E-300721481FF2}"/>
              </a:ext>
            </a:extLst>
          </p:cNvPr>
          <p:cNvSpPr/>
          <p:nvPr/>
        </p:nvSpPr>
        <p:spPr>
          <a:xfrm>
            <a:off x="9125196" y="3825205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12 km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294B-3D68-3B14-87C3-F37D3EF7F48D}"/>
              </a:ext>
            </a:extLst>
          </p:cNvPr>
          <p:cNvSpPr/>
          <p:nvPr/>
        </p:nvSpPr>
        <p:spPr>
          <a:xfrm>
            <a:off x="6395853" y="382520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12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23151-03D9-6351-3593-A343B9E0D621}"/>
              </a:ext>
            </a:extLst>
          </p:cNvPr>
          <p:cNvSpPr/>
          <p:nvPr/>
        </p:nvSpPr>
        <p:spPr>
          <a:xfrm>
            <a:off x="3666510" y="382851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12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749E1-E276-3BA3-8948-9FBD852AA82E}"/>
              </a:ext>
            </a:extLst>
          </p:cNvPr>
          <p:cNvSpPr/>
          <p:nvPr/>
        </p:nvSpPr>
        <p:spPr>
          <a:xfrm>
            <a:off x="838200" y="382520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12 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10AB6-910F-1CF7-83DA-BDEDC3949058}"/>
              </a:ext>
            </a:extLst>
          </p:cNvPr>
          <p:cNvSpPr txBox="1"/>
          <p:nvPr/>
        </p:nvSpPr>
        <p:spPr>
          <a:xfrm>
            <a:off x="1220210" y="5366059"/>
            <a:ext cx="15872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3860"/>
                </a:solidFill>
                <a:latin typeface="Muli" panose="02000503000000000000" pitchFamily="2" charset="77"/>
              </a:rPr>
              <a:t>Smallest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FB938-AB8E-3A02-4AF9-7655915FDDBD}"/>
              </a:ext>
            </a:extLst>
          </p:cNvPr>
          <p:cNvSpPr txBox="1"/>
          <p:nvPr/>
        </p:nvSpPr>
        <p:spPr>
          <a:xfrm>
            <a:off x="9709087" y="5366058"/>
            <a:ext cx="14350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3860"/>
                </a:solidFill>
                <a:latin typeface="Muli" panose="02000503000000000000" pitchFamily="2" charset="77"/>
              </a:rPr>
              <a:t>Largest </a:t>
            </a:r>
          </a:p>
        </p:txBody>
      </p:sp>
    </p:spTree>
    <p:extLst>
      <p:ext uri="{BB962C8B-B14F-4D97-AF65-F5344CB8AC3E}">
        <p14:creationId xmlns:p14="http://schemas.microsoft.com/office/powerpoint/2010/main" val="3774256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None/>
            </a:pPr>
            <a:r>
              <a:rPr lang="en-GB" sz="2200" dirty="0"/>
              <a:t>Can you order these measurements from smallest to largest?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26A10-9A85-158A-B27E-300721481FF2}"/>
              </a:ext>
            </a:extLst>
          </p:cNvPr>
          <p:cNvSpPr/>
          <p:nvPr/>
        </p:nvSpPr>
        <p:spPr>
          <a:xfrm>
            <a:off x="9125196" y="3825205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13 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294B-3D68-3B14-87C3-F37D3EF7F48D}"/>
              </a:ext>
            </a:extLst>
          </p:cNvPr>
          <p:cNvSpPr/>
          <p:nvPr/>
        </p:nvSpPr>
        <p:spPr>
          <a:xfrm>
            <a:off x="6395853" y="382520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mm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23151-03D9-6351-3593-A343B9E0D621}"/>
              </a:ext>
            </a:extLst>
          </p:cNvPr>
          <p:cNvSpPr/>
          <p:nvPr/>
        </p:nvSpPr>
        <p:spPr>
          <a:xfrm>
            <a:off x="3666510" y="382851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13 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749E1-E276-3BA3-8948-9FBD852AA82E}"/>
              </a:ext>
            </a:extLst>
          </p:cNvPr>
          <p:cNvSpPr/>
          <p:nvPr/>
        </p:nvSpPr>
        <p:spPr>
          <a:xfrm>
            <a:off x="838200" y="382520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km</a:t>
            </a:r>
          </a:p>
        </p:txBody>
      </p:sp>
    </p:spTree>
    <p:extLst>
      <p:ext uri="{BB962C8B-B14F-4D97-AF65-F5344CB8AC3E}">
        <p14:creationId xmlns:p14="http://schemas.microsoft.com/office/powerpoint/2010/main" val="4033058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None/>
            </a:pPr>
            <a:r>
              <a:rPr lang="en-GB" sz="2200" dirty="0"/>
              <a:t>Can you order these measurements from smallest to largest?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26A10-9A85-158A-B27E-300721481FF2}"/>
              </a:ext>
            </a:extLst>
          </p:cNvPr>
          <p:cNvSpPr/>
          <p:nvPr/>
        </p:nvSpPr>
        <p:spPr>
          <a:xfrm>
            <a:off x="9125196" y="3825205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km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294B-3D68-3B14-87C3-F37D3EF7F48D}"/>
              </a:ext>
            </a:extLst>
          </p:cNvPr>
          <p:cNvSpPr/>
          <p:nvPr/>
        </p:nvSpPr>
        <p:spPr>
          <a:xfrm>
            <a:off x="6395853" y="382520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13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23151-03D9-6351-3593-A343B9E0D621}"/>
              </a:ext>
            </a:extLst>
          </p:cNvPr>
          <p:cNvSpPr/>
          <p:nvPr/>
        </p:nvSpPr>
        <p:spPr>
          <a:xfrm>
            <a:off x="3666510" y="382851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13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749E1-E276-3BA3-8948-9FBD852AA82E}"/>
              </a:ext>
            </a:extLst>
          </p:cNvPr>
          <p:cNvSpPr/>
          <p:nvPr/>
        </p:nvSpPr>
        <p:spPr>
          <a:xfrm>
            <a:off x="838200" y="382520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10AB6-910F-1CF7-83DA-BDEDC3949058}"/>
              </a:ext>
            </a:extLst>
          </p:cNvPr>
          <p:cNvSpPr txBox="1"/>
          <p:nvPr/>
        </p:nvSpPr>
        <p:spPr>
          <a:xfrm>
            <a:off x="1220210" y="5366059"/>
            <a:ext cx="15872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3860"/>
                </a:solidFill>
                <a:latin typeface="Muli" panose="02000503000000000000" pitchFamily="2" charset="77"/>
              </a:rPr>
              <a:t>Smallest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FB938-AB8E-3A02-4AF9-7655915FDDBD}"/>
              </a:ext>
            </a:extLst>
          </p:cNvPr>
          <p:cNvSpPr txBox="1"/>
          <p:nvPr/>
        </p:nvSpPr>
        <p:spPr>
          <a:xfrm>
            <a:off x="9709087" y="5366058"/>
            <a:ext cx="14350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3860"/>
                </a:solidFill>
                <a:latin typeface="Muli" panose="02000503000000000000" pitchFamily="2" charset="77"/>
              </a:rPr>
              <a:t>Largest </a:t>
            </a:r>
          </a:p>
        </p:txBody>
      </p:sp>
    </p:spTree>
    <p:extLst>
      <p:ext uri="{BB962C8B-B14F-4D97-AF65-F5344CB8AC3E}">
        <p14:creationId xmlns:p14="http://schemas.microsoft.com/office/powerpoint/2010/main" val="4158708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None/>
            </a:pPr>
            <a:r>
              <a:rPr lang="en-GB" sz="2200" dirty="0"/>
              <a:t>Can you order these measurements from smallest to largest?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26A10-9A85-158A-B27E-300721481FF2}"/>
              </a:ext>
            </a:extLst>
          </p:cNvPr>
          <p:cNvSpPr/>
          <p:nvPr/>
        </p:nvSpPr>
        <p:spPr>
          <a:xfrm>
            <a:off x="9125196" y="3825205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294B-3D68-3B14-87C3-F37D3EF7F48D}"/>
              </a:ext>
            </a:extLst>
          </p:cNvPr>
          <p:cNvSpPr/>
          <p:nvPr/>
        </p:nvSpPr>
        <p:spPr>
          <a:xfrm>
            <a:off x="6395853" y="382520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100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23151-03D9-6351-3593-A343B9E0D621}"/>
              </a:ext>
            </a:extLst>
          </p:cNvPr>
          <p:cNvSpPr/>
          <p:nvPr/>
        </p:nvSpPr>
        <p:spPr>
          <a:xfrm>
            <a:off x="3666510" y="382851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749E1-E276-3BA3-8948-9FBD852AA82E}"/>
              </a:ext>
            </a:extLst>
          </p:cNvPr>
          <p:cNvSpPr/>
          <p:nvPr/>
        </p:nvSpPr>
        <p:spPr>
          <a:xfrm>
            <a:off x="838200" y="382520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20 mm</a:t>
            </a:r>
          </a:p>
        </p:txBody>
      </p:sp>
    </p:spTree>
    <p:extLst>
      <p:ext uri="{BB962C8B-B14F-4D97-AF65-F5344CB8AC3E}">
        <p14:creationId xmlns:p14="http://schemas.microsoft.com/office/powerpoint/2010/main" val="391693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1,000 grams in 1 kilogram.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this fact to complete the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		metres in 1 kilometre.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1,000 m is equal to 		    km.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893E1A9-5047-9E41-4836-6C623CDC8D3A}"/>
              </a:ext>
            </a:extLst>
          </p:cNvPr>
          <p:cNvSpPr/>
          <p:nvPr/>
        </p:nvSpPr>
        <p:spPr>
          <a:xfrm>
            <a:off x="2327564" y="4001294"/>
            <a:ext cx="1235034" cy="5106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Muli" panose="02000503000000000000" pitchFamily="2" charset="77"/>
              </a:rPr>
              <a:t>1,000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B24196-E5A9-9664-676C-F1CD6C69B915}"/>
              </a:ext>
            </a:extLst>
          </p:cNvPr>
          <p:cNvSpPr/>
          <p:nvPr/>
        </p:nvSpPr>
        <p:spPr>
          <a:xfrm>
            <a:off x="3562598" y="4833808"/>
            <a:ext cx="1235034" cy="5106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Muli" panose="02000503000000000000" pitchFamily="2" charset="77"/>
              </a:rPr>
              <a:t>1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54574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None/>
            </a:pPr>
            <a:r>
              <a:rPr lang="en-GB" sz="2200" dirty="0"/>
              <a:t>Can you order these measurements from smallest to largest?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26A10-9A85-158A-B27E-300721481FF2}"/>
              </a:ext>
            </a:extLst>
          </p:cNvPr>
          <p:cNvSpPr/>
          <p:nvPr/>
        </p:nvSpPr>
        <p:spPr>
          <a:xfrm>
            <a:off x="838199" y="3825205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3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294B-3D68-3B14-87C3-F37D3EF7F48D}"/>
              </a:ext>
            </a:extLst>
          </p:cNvPr>
          <p:cNvSpPr/>
          <p:nvPr/>
        </p:nvSpPr>
        <p:spPr>
          <a:xfrm>
            <a:off x="8929758" y="380201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100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23151-03D9-6351-3593-A343B9E0D621}"/>
              </a:ext>
            </a:extLst>
          </p:cNvPr>
          <p:cNvSpPr/>
          <p:nvPr/>
        </p:nvSpPr>
        <p:spPr>
          <a:xfrm>
            <a:off x="6256815" y="3802017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749E1-E276-3BA3-8948-9FBD852AA82E}"/>
              </a:ext>
            </a:extLst>
          </p:cNvPr>
          <p:cNvSpPr/>
          <p:nvPr/>
        </p:nvSpPr>
        <p:spPr>
          <a:xfrm>
            <a:off x="3583872" y="3814680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20 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A371C-007A-CDB6-2684-14186A45F5F5}"/>
              </a:ext>
            </a:extLst>
          </p:cNvPr>
          <p:cNvSpPr txBox="1"/>
          <p:nvPr/>
        </p:nvSpPr>
        <p:spPr>
          <a:xfrm>
            <a:off x="1220210" y="5366059"/>
            <a:ext cx="15872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3860"/>
                </a:solidFill>
                <a:latin typeface="Muli" panose="02000503000000000000" pitchFamily="2" charset="77"/>
              </a:rPr>
              <a:t>Smallest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F88EA-6643-2B8D-330E-BDB0A7780AEF}"/>
              </a:ext>
            </a:extLst>
          </p:cNvPr>
          <p:cNvSpPr txBox="1"/>
          <p:nvPr/>
        </p:nvSpPr>
        <p:spPr>
          <a:xfrm>
            <a:off x="9709087" y="5366058"/>
            <a:ext cx="14350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3860"/>
                </a:solidFill>
                <a:latin typeface="Muli" panose="02000503000000000000" pitchFamily="2" charset="77"/>
              </a:rPr>
              <a:t>Largest </a:t>
            </a:r>
          </a:p>
        </p:txBody>
      </p:sp>
    </p:spTree>
    <p:extLst>
      <p:ext uri="{BB962C8B-B14F-4D97-AF65-F5344CB8AC3E}">
        <p14:creationId xmlns:p14="http://schemas.microsoft.com/office/powerpoint/2010/main" val="2931777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</a:t>
            </a:r>
          </a:p>
          <a:p>
            <a:pPr marL="0" indent="0">
              <a:buNone/>
            </a:pPr>
            <a:r>
              <a:rPr lang="en-GB" sz="2200" dirty="0"/>
              <a:t>Can you order these measurements from smallest to largest? How do you know?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26A10-9A85-158A-B27E-300721481FF2}"/>
              </a:ext>
            </a:extLst>
          </p:cNvPr>
          <p:cNvSpPr/>
          <p:nvPr/>
        </p:nvSpPr>
        <p:spPr>
          <a:xfrm>
            <a:off x="838199" y="3825205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km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294B-3D68-3B14-87C3-F37D3EF7F48D}"/>
              </a:ext>
            </a:extLst>
          </p:cNvPr>
          <p:cNvSpPr/>
          <p:nvPr/>
        </p:nvSpPr>
        <p:spPr>
          <a:xfrm>
            <a:off x="8929758" y="380201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50 mm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23151-03D9-6351-3593-A343B9E0D621}"/>
              </a:ext>
            </a:extLst>
          </p:cNvPr>
          <p:cNvSpPr/>
          <p:nvPr/>
        </p:nvSpPr>
        <p:spPr>
          <a:xfrm>
            <a:off x="6256815" y="3802017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200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749E1-E276-3BA3-8948-9FBD852AA82E}"/>
              </a:ext>
            </a:extLst>
          </p:cNvPr>
          <p:cNvSpPr/>
          <p:nvPr/>
        </p:nvSpPr>
        <p:spPr>
          <a:xfrm>
            <a:off x="3583872" y="3814680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11 m</a:t>
            </a:r>
          </a:p>
        </p:txBody>
      </p:sp>
    </p:spTree>
    <p:extLst>
      <p:ext uri="{BB962C8B-B14F-4D97-AF65-F5344CB8AC3E}">
        <p14:creationId xmlns:p14="http://schemas.microsoft.com/office/powerpoint/2010/main" val="1832858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</a:t>
            </a:r>
          </a:p>
          <a:p>
            <a:pPr marL="0" indent="0">
              <a:buNone/>
            </a:pPr>
            <a:r>
              <a:rPr lang="en-GB" sz="2200" dirty="0"/>
              <a:t>Can you order these measurements from smallest to largest? How do you know?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26A10-9A85-158A-B27E-300721481FF2}"/>
              </a:ext>
            </a:extLst>
          </p:cNvPr>
          <p:cNvSpPr/>
          <p:nvPr/>
        </p:nvSpPr>
        <p:spPr>
          <a:xfrm>
            <a:off x="838199" y="3825205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50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294B-3D68-3B14-87C3-F37D3EF7F48D}"/>
              </a:ext>
            </a:extLst>
          </p:cNvPr>
          <p:cNvSpPr/>
          <p:nvPr/>
        </p:nvSpPr>
        <p:spPr>
          <a:xfrm>
            <a:off x="8929758" y="3802016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10 km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23151-03D9-6351-3593-A343B9E0D621}"/>
              </a:ext>
            </a:extLst>
          </p:cNvPr>
          <p:cNvSpPr/>
          <p:nvPr/>
        </p:nvSpPr>
        <p:spPr>
          <a:xfrm>
            <a:off x="6256815" y="3802017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11 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749E1-E276-3BA3-8948-9FBD852AA82E}"/>
              </a:ext>
            </a:extLst>
          </p:cNvPr>
          <p:cNvSpPr/>
          <p:nvPr/>
        </p:nvSpPr>
        <p:spPr>
          <a:xfrm>
            <a:off x="3583872" y="3814680"/>
            <a:ext cx="2351315" cy="1207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Muli" panose="02000503000000000000" pitchFamily="2" charset="77"/>
              </a:rPr>
              <a:t>200 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A371C-007A-CDB6-2684-14186A45F5F5}"/>
              </a:ext>
            </a:extLst>
          </p:cNvPr>
          <p:cNvSpPr txBox="1"/>
          <p:nvPr/>
        </p:nvSpPr>
        <p:spPr>
          <a:xfrm>
            <a:off x="1220210" y="5366059"/>
            <a:ext cx="15872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3860"/>
                </a:solidFill>
                <a:latin typeface="Muli" panose="02000503000000000000" pitchFamily="2" charset="77"/>
              </a:rPr>
              <a:t>Smallest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F88EA-6643-2B8D-330E-BDB0A7780AEF}"/>
              </a:ext>
            </a:extLst>
          </p:cNvPr>
          <p:cNvSpPr txBox="1"/>
          <p:nvPr/>
        </p:nvSpPr>
        <p:spPr>
          <a:xfrm>
            <a:off x="9709087" y="5366058"/>
            <a:ext cx="14350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3860"/>
                </a:solidFill>
                <a:latin typeface="Muli" panose="02000503000000000000" pitchFamily="2" charset="77"/>
              </a:rPr>
              <a:t>Largest </a:t>
            </a:r>
          </a:p>
        </p:txBody>
      </p:sp>
    </p:spTree>
    <p:extLst>
      <p:ext uri="{BB962C8B-B14F-4D97-AF65-F5344CB8AC3E}">
        <p14:creationId xmlns:p14="http://schemas.microsoft.com/office/powerpoint/2010/main" val="1844968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 err="1"/>
              <a:t>Astrobee</a:t>
            </a:r>
            <a:r>
              <a:rPr lang="en-GB" sz="2200" dirty="0"/>
              <a:t> walks 2km 300m. James walks 1km 100m.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far do they walk altogether?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much further does </a:t>
            </a:r>
            <a:r>
              <a:rPr lang="en-GB" sz="2200" dirty="0" err="1"/>
              <a:t>Astrobee</a:t>
            </a:r>
            <a:r>
              <a:rPr lang="en-GB" sz="2200" dirty="0"/>
              <a:t> walk than James?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9221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 err="1"/>
              <a:t>Astrobee</a:t>
            </a:r>
            <a:r>
              <a:rPr lang="en-GB" sz="2200" dirty="0"/>
              <a:t> walks 2km 300m. James walks 1km 100m.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far do they walk altogether? </a:t>
            </a:r>
            <a:r>
              <a:rPr lang="en-GB" sz="2200" dirty="0">
                <a:solidFill>
                  <a:srgbClr val="FF3860"/>
                </a:solidFill>
              </a:rPr>
              <a:t>2km 300m + 1km 100m = 3km 400m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much further does </a:t>
            </a:r>
            <a:r>
              <a:rPr lang="en-GB" sz="2200" dirty="0" err="1"/>
              <a:t>Astrobee</a:t>
            </a:r>
            <a:r>
              <a:rPr lang="en-GB" sz="2200" dirty="0"/>
              <a:t> walk than James?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2km 300m – 1km 100m = 1km 200m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9831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/>
              <a:t>Chen walks 5km 520m. James walks 400m.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far do they walk altogether?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much further does Chen walk than James?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9149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/>
              <a:t>Chen walks 5km 520m. James walks 400m.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far do they walk altogether? </a:t>
            </a:r>
            <a:r>
              <a:rPr lang="en-GB" sz="2200" dirty="0">
                <a:solidFill>
                  <a:srgbClr val="FF3860"/>
                </a:solidFill>
              </a:rPr>
              <a:t>5km 520m + 400m = 5km 920m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much further does Chen walk than James?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5km 520m – 400m = 5km 120m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0943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/>
              <a:t>Chen walks 6km 300m. </a:t>
            </a:r>
            <a:r>
              <a:rPr lang="en-GB" sz="2200" dirty="0" err="1"/>
              <a:t>Astrobee</a:t>
            </a:r>
            <a:r>
              <a:rPr lang="en-GB" sz="2200" dirty="0"/>
              <a:t> walks 2km 200m.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far do they walk altogether?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much further does Chen walk than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27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/>
              <a:t>Chen walks 6km 300m. </a:t>
            </a:r>
            <a:r>
              <a:rPr lang="en-GB" sz="2200" dirty="0" err="1"/>
              <a:t>Astrobee</a:t>
            </a:r>
            <a:r>
              <a:rPr lang="en-GB" sz="2200" dirty="0"/>
              <a:t> walks 2km 200m.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far do they walk altogether? </a:t>
            </a:r>
            <a:r>
              <a:rPr lang="en-GB" sz="2200" dirty="0">
                <a:solidFill>
                  <a:srgbClr val="FF3860"/>
                </a:solidFill>
              </a:rPr>
              <a:t>6km 300m + 2km 200m = 8km 500m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much further does Chen walk than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6km 300m – 2km 200m = 4km 100m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412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/>
              <a:t>Chen walks 9km 850m. </a:t>
            </a:r>
            <a:r>
              <a:rPr lang="en-GB" sz="2200" dirty="0" err="1"/>
              <a:t>Astrobee</a:t>
            </a:r>
            <a:r>
              <a:rPr lang="en-GB" sz="2200" dirty="0"/>
              <a:t> walks 4km 100m.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far do they walk altogether?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much further does Chen walk than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173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unit would you use to measure the length of a book?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1531917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5056909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8714510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</p:spTree>
    <p:extLst>
      <p:ext uri="{BB962C8B-B14F-4D97-AF65-F5344CB8AC3E}">
        <p14:creationId xmlns:p14="http://schemas.microsoft.com/office/powerpoint/2010/main" val="3115968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/>
              <a:t>Chen walks 9km 850m. </a:t>
            </a:r>
            <a:r>
              <a:rPr lang="en-GB" sz="2200" dirty="0" err="1"/>
              <a:t>Astrobee</a:t>
            </a:r>
            <a:r>
              <a:rPr lang="en-GB" sz="2200" dirty="0"/>
              <a:t> walks 4km 100m.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far do they walk altogether? </a:t>
            </a:r>
            <a:r>
              <a:rPr lang="en-GB" sz="2200" dirty="0">
                <a:solidFill>
                  <a:srgbClr val="FF3860"/>
                </a:solidFill>
              </a:rPr>
              <a:t>9km 850m + 4km 100m = 13km 950m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How much further does Chen walk than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9km 850m – 4km 100m = 5km 750m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7517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Here are distances between 3 locations.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000" dirty="0"/>
              <a:t>The distance from the school to the house is 150m further than the distance from the shop to the school.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is the distance from the shop to the school?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1E376-C42B-B83C-B6A9-32CAC1313AF6}"/>
              </a:ext>
            </a:extLst>
          </p:cNvPr>
          <p:cNvCxnSpPr>
            <a:cxnSpLocks/>
          </p:cNvCxnSpPr>
          <p:nvPr/>
        </p:nvCxnSpPr>
        <p:spPr>
          <a:xfrm>
            <a:off x="1460665" y="3666507"/>
            <a:ext cx="9013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B18908-580C-C22A-44ED-D577614EE7D0}"/>
              </a:ext>
            </a:extLst>
          </p:cNvPr>
          <p:cNvSpPr/>
          <p:nvPr/>
        </p:nvSpPr>
        <p:spPr>
          <a:xfrm>
            <a:off x="1199408" y="3429000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DFEB7D-2AB3-7BB4-03EC-B5F2FE6BAACF}"/>
              </a:ext>
            </a:extLst>
          </p:cNvPr>
          <p:cNvSpPr/>
          <p:nvPr/>
        </p:nvSpPr>
        <p:spPr>
          <a:xfrm>
            <a:off x="10268198" y="342899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816E8C-7488-2D74-1EED-C9D618357278}"/>
              </a:ext>
            </a:extLst>
          </p:cNvPr>
          <p:cNvSpPr/>
          <p:nvPr/>
        </p:nvSpPr>
        <p:spPr>
          <a:xfrm>
            <a:off x="5117276" y="3383234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93B16-8466-A153-8F5A-8371BE53EEC7}"/>
              </a:ext>
            </a:extLst>
          </p:cNvPr>
          <p:cNvSpPr txBox="1"/>
          <p:nvPr/>
        </p:nvSpPr>
        <p:spPr>
          <a:xfrm>
            <a:off x="1027215" y="3941465"/>
            <a:ext cx="8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E646-0ED8-E8DE-D6E8-7BFCE4235A8A}"/>
              </a:ext>
            </a:extLst>
          </p:cNvPr>
          <p:cNvSpPr txBox="1"/>
          <p:nvPr/>
        </p:nvSpPr>
        <p:spPr>
          <a:xfrm>
            <a:off x="4891150" y="3895700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F1D94-9894-1FCB-C17E-75C30657C0E5}"/>
              </a:ext>
            </a:extLst>
          </p:cNvPr>
          <p:cNvSpPr txBox="1"/>
          <p:nvPr/>
        </p:nvSpPr>
        <p:spPr>
          <a:xfrm>
            <a:off x="10096004" y="3941465"/>
            <a:ext cx="9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house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F3D1F215-5CBE-70E2-83B2-04BB54B43146}"/>
              </a:ext>
            </a:extLst>
          </p:cNvPr>
          <p:cNvSpPr/>
          <p:nvPr/>
        </p:nvSpPr>
        <p:spPr>
          <a:xfrm>
            <a:off x="5747657" y="3352383"/>
            <a:ext cx="4520541" cy="234546"/>
          </a:xfrm>
          <a:prstGeom prst="leftRightArrow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DBE3-1F48-12AD-34F2-4231B813E075}"/>
              </a:ext>
            </a:extLst>
          </p:cNvPr>
          <p:cNvSpPr txBox="1"/>
          <p:nvPr/>
        </p:nvSpPr>
        <p:spPr>
          <a:xfrm>
            <a:off x="7426530" y="2949335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4km 300m</a:t>
            </a:r>
          </a:p>
        </p:txBody>
      </p:sp>
    </p:spTree>
    <p:extLst>
      <p:ext uri="{BB962C8B-B14F-4D97-AF65-F5344CB8AC3E}">
        <p14:creationId xmlns:p14="http://schemas.microsoft.com/office/powerpoint/2010/main" val="1676370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Here are distances between 3 locations.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000" dirty="0"/>
              <a:t>The distance from the school to the house is 150m further than the distance from the shop to the school.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is the distance from the shop to the school? </a:t>
            </a:r>
            <a:r>
              <a:rPr lang="en-GB" sz="2000" dirty="0">
                <a:solidFill>
                  <a:srgbClr val="FF3860"/>
                </a:solidFill>
              </a:rPr>
              <a:t>4km 300m - 150m = 4km 150m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1E376-C42B-B83C-B6A9-32CAC1313AF6}"/>
              </a:ext>
            </a:extLst>
          </p:cNvPr>
          <p:cNvCxnSpPr>
            <a:cxnSpLocks/>
          </p:cNvCxnSpPr>
          <p:nvPr/>
        </p:nvCxnSpPr>
        <p:spPr>
          <a:xfrm>
            <a:off x="1460665" y="3666507"/>
            <a:ext cx="9013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B18908-580C-C22A-44ED-D577614EE7D0}"/>
              </a:ext>
            </a:extLst>
          </p:cNvPr>
          <p:cNvSpPr/>
          <p:nvPr/>
        </p:nvSpPr>
        <p:spPr>
          <a:xfrm>
            <a:off x="1199408" y="3429000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DFEB7D-2AB3-7BB4-03EC-B5F2FE6BAACF}"/>
              </a:ext>
            </a:extLst>
          </p:cNvPr>
          <p:cNvSpPr/>
          <p:nvPr/>
        </p:nvSpPr>
        <p:spPr>
          <a:xfrm>
            <a:off x="10268198" y="342899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816E8C-7488-2D74-1EED-C9D618357278}"/>
              </a:ext>
            </a:extLst>
          </p:cNvPr>
          <p:cNvSpPr/>
          <p:nvPr/>
        </p:nvSpPr>
        <p:spPr>
          <a:xfrm>
            <a:off x="5117276" y="3383234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93B16-8466-A153-8F5A-8371BE53EEC7}"/>
              </a:ext>
            </a:extLst>
          </p:cNvPr>
          <p:cNvSpPr txBox="1"/>
          <p:nvPr/>
        </p:nvSpPr>
        <p:spPr>
          <a:xfrm>
            <a:off x="1027215" y="3941465"/>
            <a:ext cx="8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E646-0ED8-E8DE-D6E8-7BFCE4235A8A}"/>
              </a:ext>
            </a:extLst>
          </p:cNvPr>
          <p:cNvSpPr txBox="1"/>
          <p:nvPr/>
        </p:nvSpPr>
        <p:spPr>
          <a:xfrm>
            <a:off x="4891150" y="3895700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F1D94-9894-1FCB-C17E-75C30657C0E5}"/>
              </a:ext>
            </a:extLst>
          </p:cNvPr>
          <p:cNvSpPr txBox="1"/>
          <p:nvPr/>
        </p:nvSpPr>
        <p:spPr>
          <a:xfrm>
            <a:off x="10096004" y="3941465"/>
            <a:ext cx="9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house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F3D1F215-5CBE-70E2-83B2-04BB54B43146}"/>
              </a:ext>
            </a:extLst>
          </p:cNvPr>
          <p:cNvSpPr/>
          <p:nvPr/>
        </p:nvSpPr>
        <p:spPr>
          <a:xfrm>
            <a:off x="5747657" y="3352383"/>
            <a:ext cx="4520541" cy="234546"/>
          </a:xfrm>
          <a:prstGeom prst="leftRightArrow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DBE3-1F48-12AD-34F2-4231B813E075}"/>
              </a:ext>
            </a:extLst>
          </p:cNvPr>
          <p:cNvSpPr txBox="1"/>
          <p:nvPr/>
        </p:nvSpPr>
        <p:spPr>
          <a:xfrm>
            <a:off x="7426530" y="2949335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4km 300m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FCBEFAC0-D699-A4BF-5DE3-225CF2E6172E}"/>
              </a:ext>
            </a:extLst>
          </p:cNvPr>
          <p:cNvSpPr/>
          <p:nvPr/>
        </p:nvSpPr>
        <p:spPr>
          <a:xfrm>
            <a:off x="1733797" y="3349706"/>
            <a:ext cx="3287487" cy="234539"/>
          </a:xfrm>
          <a:prstGeom prst="leftRightArrow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CF6D2-23D2-E80F-404B-AE36BF8F8B78}"/>
              </a:ext>
            </a:extLst>
          </p:cNvPr>
          <p:cNvSpPr txBox="1"/>
          <p:nvPr/>
        </p:nvSpPr>
        <p:spPr>
          <a:xfrm>
            <a:off x="2580136" y="2947480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3860"/>
                </a:solidFill>
                <a:latin typeface="Muli" panose="02000503000000000000" pitchFamily="2" charset="77"/>
              </a:rPr>
              <a:t>4km 150m</a:t>
            </a:r>
          </a:p>
        </p:txBody>
      </p:sp>
    </p:spTree>
    <p:extLst>
      <p:ext uri="{BB962C8B-B14F-4D97-AF65-F5344CB8AC3E}">
        <p14:creationId xmlns:p14="http://schemas.microsoft.com/office/powerpoint/2010/main" val="3136179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Here are distances between 3 locations.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000" dirty="0"/>
              <a:t>The distance from the school to the house is 1km 200m further than the distance from the shop to the school.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is the distance from the shop to the school?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1E376-C42B-B83C-B6A9-32CAC1313AF6}"/>
              </a:ext>
            </a:extLst>
          </p:cNvPr>
          <p:cNvCxnSpPr>
            <a:cxnSpLocks/>
          </p:cNvCxnSpPr>
          <p:nvPr/>
        </p:nvCxnSpPr>
        <p:spPr>
          <a:xfrm>
            <a:off x="1460665" y="3666507"/>
            <a:ext cx="9013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B18908-580C-C22A-44ED-D577614EE7D0}"/>
              </a:ext>
            </a:extLst>
          </p:cNvPr>
          <p:cNvSpPr/>
          <p:nvPr/>
        </p:nvSpPr>
        <p:spPr>
          <a:xfrm>
            <a:off x="1199408" y="3429000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DFEB7D-2AB3-7BB4-03EC-B5F2FE6BAACF}"/>
              </a:ext>
            </a:extLst>
          </p:cNvPr>
          <p:cNvSpPr/>
          <p:nvPr/>
        </p:nvSpPr>
        <p:spPr>
          <a:xfrm>
            <a:off x="10268198" y="342899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816E8C-7488-2D74-1EED-C9D618357278}"/>
              </a:ext>
            </a:extLst>
          </p:cNvPr>
          <p:cNvSpPr/>
          <p:nvPr/>
        </p:nvSpPr>
        <p:spPr>
          <a:xfrm>
            <a:off x="5117276" y="3383234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93B16-8466-A153-8F5A-8371BE53EEC7}"/>
              </a:ext>
            </a:extLst>
          </p:cNvPr>
          <p:cNvSpPr txBox="1"/>
          <p:nvPr/>
        </p:nvSpPr>
        <p:spPr>
          <a:xfrm>
            <a:off x="1027215" y="3941465"/>
            <a:ext cx="8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E646-0ED8-E8DE-D6E8-7BFCE4235A8A}"/>
              </a:ext>
            </a:extLst>
          </p:cNvPr>
          <p:cNvSpPr txBox="1"/>
          <p:nvPr/>
        </p:nvSpPr>
        <p:spPr>
          <a:xfrm>
            <a:off x="4891150" y="3895700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F1D94-9894-1FCB-C17E-75C30657C0E5}"/>
              </a:ext>
            </a:extLst>
          </p:cNvPr>
          <p:cNvSpPr txBox="1"/>
          <p:nvPr/>
        </p:nvSpPr>
        <p:spPr>
          <a:xfrm>
            <a:off x="10096004" y="3941465"/>
            <a:ext cx="9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house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F3D1F215-5CBE-70E2-83B2-04BB54B43146}"/>
              </a:ext>
            </a:extLst>
          </p:cNvPr>
          <p:cNvSpPr/>
          <p:nvPr/>
        </p:nvSpPr>
        <p:spPr>
          <a:xfrm>
            <a:off x="5747657" y="3352383"/>
            <a:ext cx="4520541" cy="234546"/>
          </a:xfrm>
          <a:prstGeom prst="leftRightArrow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DBE3-1F48-12AD-34F2-4231B813E075}"/>
              </a:ext>
            </a:extLst>
          </p:cNvPr>
          <p:cNvSpPr txBox="1"/>
          <p:nvPr/>
        </p:nvSpPr>
        <p:spPr>
          <a:xfrm>
            <a:off x="7426530" y="2949335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6km 850m</a:t>
            </a:r>
          </a:p>
        </p:txBody>
      </p:sp>
    </p:spTree>
    <p:extLst>
      <p:ext uri="{BB962C8B-B14F-4D97-AF65-F5344CB8AC3E}">
        <p14:creationId xmlns:p14="http://schemas.microsoft.com/office/powerpoint/2010/main" val="2585072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738" cy="486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Here are distances between 3 locations.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000" dirty="0"/>
              <a:t>The distance from the school to the house is 1km 200m further than the distance from the shop to the school.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is the distance from the shop to the school?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3860"/>
                </a:solidFill>
              </a:rPr>
              <a:t>6km 850m - 1km 200m = 5km 650m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1E376-C42B-B83C-B6A9-32CAC1313AF6}"/>
              </a:ext>
            </a:extLst>
          </p:cNvPr>
          <p:cNvCxnSpPr>
            <a:cxnSpLocks/>
          </p:cNvCxnSpPr>
          <p:nvPr/>
        </p:nvCxnSpPr>
        <p:spPr>
          <a:xfrm>
            <a:off x="1460665" y="3666507"/>
            <a:ext cx="9013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B18908-580C-C22A-44ED-D577614EE7D0}"/>
              </a:ext>
            </a:extLst>
          </p:cNvPr>
          <p:cNvSpPr/>
          <p:nvPr/>
        </p:nvSpPr>
        <p:spPr>
          <a:xfrm>
            <a:off x="1199408" y="3429000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DFEB7D-2AB3-7BB4-03EC-B5F2FE6BAACF}"/>
              </a:ext>
            </a:extLst>
          </p:cNvPr>
          <p:cNvSpPr/>
          <p:nvPr/>
        </p:nvSpPr>
        <p:spPr>
          <a:xfrm>
            <a:off x="10268198" y="342899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816E8C-7488-2D74-1EED-C9D618357278}"/>
              </a:ext>
            </a:extLst>
          </p:cNvPr>
          <p:cNvSpPr/>
          <p:nvPr/>
        </p:nvSpPr>
        <p:spPr>
          <a:xfrm>
            <a:off x="5117276" y="3383234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93B16-8466-A153-8F5A-8371BE53EEC7}"/>
              </a:ext>
            </a:extLst>
          </p:cNvPr>
          <p:cNvSpPr txBox="1"/>
          <p:nvPr/>
        </p:nvSpPr>
        <p:spPr>
          <a:xfrm>
            <a:off x="1027215" y="3941465"/>
            <a:ext cx="8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E646-0ED8-E8DE-D6E8-7BFCE4235A8A}"/>
              </a:ext>
            </a:extLst>
          </p:cNvPr>
          <p:cNvSpPr txBox="1"/>
          <p:nvPr/>
        </p:nvSpPr>
        <p:spPr>
          <a:xfrm>
            <a:off x="4891150" y="3895700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F1D94-9894-1FCB-C17E-75C30657C0E5}"/>
              </a:ext>
            </a:extLst>
          </p:cNvPr>
          <p:cNvSpPr txBox="1"/>
          <p:nvPr/>
        </p:nvSpPr>
        <p:spPr>
          <a:xfrm>
            <a:off x="10096004" y="3941465"/>
            <a:ext cx="9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house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F3D1F215-5CBE-70E2-83B2-04BB54B43146}"/>
              </a:ext>
            </a:extLst>
          </p:cNvPr>
          <p:cNvSpPr/>
          <p:nvPr/>
        </p:nvSpPr>
        <p:spPr>
          <a:xfrm>
            <a:off x="5747657" y="3352383"/>
            <a:ext cx="4520541" cy="234546"/>
          </a:xfrm>
          <a:prstGeom prst="leftRightArrow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DBE3-1F48-12AD-34F2-4231B813E075}"/>
              </a:ext>
            </a:extLst>
          </p:cNvPr>
          <p:cNvSpPr txBox="1"/>
          <p:nvPr/>
        </p:nvSpPr>
        <p:spPr>
          <a:xfrm>
            <a:off x="7426530" y="2949335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6km 850m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E7C97AFA-0A1E-EB60-972F-7B007AC1975C}"/>
              </a:ext>
            </a:extLst>
          </p:cNvPr>
          <p:cNvSpPr/>
          <p:nvPr/>
        </p:nvSpPr>
        <p:spPr>
          <a:xfrm>
            <a:off x="1733797" y="3349706"/>
            <a:ext cx="3287487" cy="234539"/>
          </a:xfrm>
          <a:prstGeom prst="leftRightArrow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82C6C-1361-F9A2-DC17-AA7D8CE3E1E3}"/>
              </a:ext>
            </a:extLst>
          </p:cNvPr>
          <p:cNvSpPr txBox="1"/>
          <p:nvPr/>
        </p:nvSpPr>
        <p:spPr>
          <a:xfrm>
            <a:off x="2580136" y="2947480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3860"/>
                </a:solidFill>
                <a:latin typeface="Muli" panose="02000503000000000000" pitchFamily="2" charset="77"/>
              </a:rPr>
              <a:t>5km 650m</a:t>
            </a:r>
          </a:p>
        </p:txBody>
      </p:sp>
    </p:spTree>
    <p:extLst>
      <p:ext uri="{BB962C8B-B14F-4D97-AF65-F5344CB8AC3E}">
        <p14:creationId xmlns:p14="http://schemas.microsoft.com/office/powerpoint/2010/main" val="2644682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68990" cy="486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Here are distances between 3 locations.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000" dirty="0"/>
              <a:t>The distance from the school to the house is 500m shorter than the distance from the school to the house.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is the distance from the school to the house?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1E376-C42B-B83C-B6A9-32CAC1313AF6}"/>
              </a:ext>
            </a:extLst>
          </p:cNvPr>
          <p:cNvCxnSpPr>
            <a:cxnSpLocks/>
          </p:cNvCxnSpPr>
          <p:nvPr/>
        </p:nvCxnSpPr>
        <p:spPr>
          <a:xfrm>
            <a:off x="1460665" y="3666507"/>
            <a:ext cx="9013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B18908-580C-C22A-44ED-D577614EE7D0}"/>
              </a:ext>
            </a:extLst>
          </p:cNvPr>
          <p:cNvSpPr/>
          <p:nvPr/>
        </p:nvSpPr>
        <p:spPr>
          <a:xfrm>
            <a:off x="1199408" y="3429000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DFEB7D-2AB3-7BB4-03EC-B5F2FE6BAACF}"/>
              </a:ext>
            </a:extLst>
          </p:cNvPr>
          <p:cNvSpPr/>
          <p:nvPr/>
        </p:nvSpPr>
        <p:spPr>
          <a:xfrm>
            <a:off x="10268198" y="342899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816E8C-7488-2D74-1EED-C9D618357278}"/>
              </a:ext>
            </a:extLst>
          </p:cNvPr>
          <p:cNvSpPr/>
          <p:nvPr/>
        </p:nvSpPr>
        <p:spPr>
          <a:xfrm>
            <a:off x="5883236" y="335321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93B16-8466-A153-8F5A-8371BE53EEC7}"/>
              </a:ext>
            </a:extLst>
          </p:cNvPr>
          <p:cNvSpPr txBox="1"/>
          <p:nvPr/>
        </p:nvSpPr>
        <p:spPr>
          <a:xfrm>
            <a:off x="1027215" y="3941465"/>
            <a:ext cx="8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E646-0ED8-E8DE-D6E8-7BFCE4235A8A}"/>
              </a:ext>
            </a:extLst>
          </p:cNvPr>
          <p:cNvSpPr txBox="1"/>
          <p:nvPr/>
        </p:nvSpPr>
        <p:spPr>
          <a:xfrm>
            <a:off x="5607132" y="3855605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F1D94-9894-1FCB-C17E-75C30657C0E5}"/>
              </a:ext>
            </a:extLst>
          </p:cNvPr>
          <p:cNvSpPr txBox="1"/>
          <p:nvPr/>
        </p:nvSpPr>
        <p:spPr>
          <a:xfrm>
            <a:off x="10096004" y="3941465"/>
            <a:ext cx="9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house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F3D1F215-5CBE-70E2-83B2-04BB54B43146}"/>
              </a:ext>
            </a:extLst>
          </p:cNvPr>
          <p:cNvSpPr/>
          <p:nvPr/>
        </p:nvSpPr>
        <p:spPr>
          <a:xfrm>
            <a:off x="1927265" y="3364852"/>
            <a:ext cx="3784765" cy="220307"/>
          </a:xfrm>
          <a:prstGeom prst="leftRightArrow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DBE3-1F48-12AD-34F2-4231B813E075}"/>
              </a:ext>
            </a:extLst>
          </p:cNvPr>
          <p:cNvSpPr txBox="1"/>
          <p:nvPr/>
        </p:nvSpPr>
        <p:spPr>
          <a:xfrm>
            <a:off x="3026958" y="2973031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3km 400m</a:t>
            </a:r>
          </a:p>
        </p:txBody>
      </p:sp>
    </p:spTree>
    <p:extLst>
      <p:ext uri="{BB962C8B-B14F-4D97-AF65-F5344CB8AC3E}">
        <p14:creationId xmlns:p14="http://schemas.microsoft.com/office/powerpoint/2010/main" val="24567441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Here are distances between 3 locations.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000" dirty="0"/>
              <a:t>The distance from the shop to the school is 500m shorter than the distance from the school to the house.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is the distance from the school to the house? </a:t>
            </a:r>
            <a:r>
              <a:rPr lang="en-GB" sz="2000" dirty="0">
                <a:solidFill>
                  <a:srgbClr val="FF3860"/>
                </a:solidFill>
              </a:rPr>
              <a:t>3km 400m + 500m = 3km 900m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1E376-C42B-B83C-B6A9-32CAC1313AF6}"/>
              </a:ext>
            </a:extLst>
          </p:cNvPr>
          <p:cNvCxnSpPr>
            <a:cxnSpLocks/>
          </p:cNvCxnSpPr>
          <p:nvPr/>
        </p:nvCxnSpPr>
        <p:spPr>
          <a:xfrm>
            <a:off x="1460665" y="3666507"/>
            <a:ext cx="9013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B18908-580C-C22A-44ED-D577614EE7D0}"/>
              </a:ext>
            </a:extLst>
          </p:cNvPr>
          <p:cNvSpPr/>
          <p:nvPr/>
        </p:nvSpPr>
        <p:spPr>
          <a:xfrm>
            <a:off x="1199408" y="3429000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DFEB7D-2AB3-7BB4-03EC-B5F2FE6BAACF}"/>
              </a:ext>
            </a:extLst>
          </p:cNvPr>
          <p:cNvSpPr/>
          <p:nvPr/>
        </p:nvSpPr>
        <p:spPr>
          <a:xfrm>
            <a:off x="10268198" y="342899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816E8C-7488-2D74-1EED-C9D618357278}"/>
              </a:ext>
            </a:extLst>
          </p:cNvPr>
          <p:cNvSpPr/>
          <p:nvPr/>
        </p:nvSpPr>
        <p:spPr>
          <a:xfrm>
            <a:off x="5883236" y="335321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93B16-8466-A153-8F5A-8371BE53EEC7}"/>
              </a:ext>
            </a:extLst>
          </p:cNvPr>
          <p:cNvSpPr txBox="1"/>
          <p:nvPr/>
        </p:nvSpPr>
        <p:spPr>
          <a:xfrm>
            <a:off x="1027215" y="3941465"/>
            <a:ext cx="8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E646-0ED8-E8DE-D6E8-7BFCE4235A8A}"/>
              </a:ext>
            </a:extLst>
          </p:cNvPr>
          <p:cNvSpPr txBox="1"/>
          <p:nvPr/>
        </p:nvSpPr>
        <p:spPr>
          <a:xfrm>
            <a:off x="5607132" y="3855605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F1D94-9894-1FCB-C17E-75C30657C0E5}"/>
              </a:ext>
            </a:extLst>
          </p:cNvPr>
          <p:cNvSpPr txBox="1"/>
          <p:nvPr/>
        </p:nvSpPr>
        <p:spPr>
          <a:xfrm>
            <a:off x="10096004" y="3941465"/>
            <a:ext cx="9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house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F3D1F215-5CBE-70E2-83B2-04BB54B43146}"/>
              </a:ext>
            </a:extLst>
          </p:cNvPr>
          <p:cNvSpPr/>
          <p:nvPr/>
        </p:nvSpPr>
        <p:spPr>
          <a:xfrm>
            <a:off x="1927265" y="3364852"/>
            <a:ext cx="3784765" cy="220307"/>
          </a:xfrm>
          <a:prstGeom prst="leftRightArrow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DBE3-1F48-12AD-34F2-4231B813E075}"/>
              </a:ext>
            </a:extLst>
          </p:cNvPr>
          <p:cNvSpPr txBox="1"/>
          <p:nvPr/>
        </p:nvSpPr>
        <p:spPr>
          <a:xfrm>
            <a:off x="3026958" y="2973031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3km 400m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8656A6E4-267A-F9B5-C69A-AEF163C87228}"/>
              </a:ext>
            </a:extLst>
          </p:cNvPr>
          <p:cNvSpPr/>
          <p:nvPr/>
        </p:nvSpPr>
        <p:spPr>
          <a:xfrm>
            <a:off x="6458097" y="3325405"/>
            <a:ext cx="3806638" cy="232528"/>
          </a:xfrm>
          <a:prstGeom prst="leftRightArrow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A01A2-DC9A-913D-E660-4369F7D356D7}"/>
              </a:ext>
            </a:extLst>
          </p:cNvPr>
          <p:cNvSpPr txBox="1"/>
          <p:nvPr/>
        </p:nvSpPr>
        <p:spPr>
          <a:xfrm>
            <a:off x="7770581" y="2937968"/>
            <a:ext cx="2267140" cy="39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3860"/>
                </a:solidFill>
                <a:latin typeface="Muli" panose="02000503000000000000" pitchFamily="2" charset="77"/>
              </a:rPr>
              <a:t>3km 900m</a:t>
            </a:r>
          </a:p>
        </p:txBody>
      </p:sp>
    </p:spTree>
    <p:extLst>
      <p:ext uri="{BB962C8B-B14F-4D97-AF65-F5344CB8AC3E}">
        <p14:creationId xmlns:p14="http://schemas.microsoft.com/office/powerpoint/2010/main" val="134196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None/>
            </a:pPr>
            <a:r>
              <a:rPr lang="en-GB" sz="2200" dirty="0"/>
              <a:t>Here are distances between 3 locations.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000" dirty="0"/>
              <a:t>The distance from the shop to the school is 2km 350m shorter than the distance from the school to the house.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is the distance from the school to the house?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1E376-C42B-B83C-B6A9-32CAC1313AF6}"/>
              </a:ext>
            </a:extLst>
          </p:cNvPr>
          <p:cNvCxnSpPr>
            <a:cxnSpLocks/>
          </p:cNvCxnSpPr>
          <p:nvPr/>
        </p:nvCxnSpPr>
        <p:spPr>
          <a:xfrm>
            <a:off x="1460665" y="3666507"/>
            <a:ext cx="9013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B18908-580C-C22A-44ED-D577614EE7D0}"/>
              </a:ext>
            </a:extLst>
          </p:cNvPr>
          <p:cNvSpPr/>
          <p:nvPr/>
        </p:nvSpPr>
        <p:spPr>
          <a:xfrm>
            <a:off x="1199408" y="3429000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DFEB7D-2AB3-7BB4-03EC-B5F2FE6BAACF}"/>
              </a:ext>
            </a:extLst>
          </p:cNvPr>
          <p:cNvSpPr/>
          <p:nvPr/>
        </p:nvSpPr>
        <p:spPr>
          <a:xfrm>
            <a:off x="10268198" y="342899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816E8C-7488-2D74-1EED-C9D618357278}"/>
              </a:ext>
            </a:extLst>
          </p:cNvPr>
          <p:cNvSpPr/>
          <p:nvPr/>
        </p:nvSpPr>
        <p:spPr>
          <a:xfrm>
            <a:off x="5883236" y="335321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93B16-8466-A153-8F5A-8371BE53EEC7}"/>
              </a:ext>
            </a:extLst>
          </p:cNvPr>
          <p:cNvSpPr txBox="1"/>
          <p:nvPr/>
        </p:nvSpPr>
        <p:spPr>
          <a:xfrm>
            <a:off x="1027215" y="3941465"/>
            <a:ext cx="8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E646-0ED8-E8DE-D6E8-7BFCE4235A8A}"/>
              </a:ext>
            </a:extLst>
          </p:cNvPr>
          <p:cNvSpPr txBox="1"/>
          <p:nvPr/>
        </p:nvSpPr>
        <p:spPr>
          <a:xfrm>
            <a:off x="5607132" y="3855605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F1D94-9894-1FCB-C17E-75C30657C0E5}"/>
              </a:ext>
            </a:extLst>
          </p:cNvPr>
          <p:cNvSpPr txBox="1"/>
          <p:nvPr/>
        </p:nvSpPr>
        <p:spPr>
          <a:xfrm>
            <a:off x="10096004" y="3941465"/>
            <a:ext cx="9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house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F3D1F215-5CBE-70E2-83B2-04BB54B43146}"/>
              </a:ext>
            </a:extLst>
          </p:cNvPr>
          <p:cNvSpPr/>
          <p:nvPr/>
        </p:nvSpPr>
        <p:spPr>
          <a:xfrm>
            <a:off x="1927265" y="3364852"/>
            <a:ext cx="3784765" cy="220307"/>
          </a:xfrm>
          <a:prstGeom prst="leftRightArrow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DBE3-1F48-12AD-34F2-4231B813E075}"/>
              </a:ext>
            </a:extLst>
          </p:cNvPr>
          <p:cNvSpPr txBox="1"/>
          <p:nvPr/>
        </p:nvSpPr>
        <p:spPr>
          <a:xfrm>
            <a:off x="3026958" y="2973031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4km 410m</a:t>
            </a:r>
          </a:p>
        </p:txBody>
      </p:sp>
    </p:spTree>
    <p:extLst>
      <p:ext uri="{BB962C8B-B14F-4D97-AF65-F5344CB8AC3E}">
        <p14:creationId xmlns:p14="http://schemas.microsoft.com/office/powerpoint/2010/main" val="1331491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None/>
            </a:pPr>
            <a:r>
              <a:rPr lang="en-GB" sz="2200" dirty="0"/>
              <a:t>Here are distances between 3 locations.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000" dirty="0"/>
              <a:t>The distance from the shop to the school is 2km 350m shorter than the distance from the school to the house.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is the distance from the school to the house?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3860"/>
                </a:solidFill>
              </a:rPr>
              <a:t>4km 410m + 2km 350m = 6km 760m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A1E376-C42B-B83C-B6A9-32CAC1313AF6}"/>
              </a:ext>
            </a:extLst>
          </p:cNvPr>
          <p:cNvCxnSpPr>
            <a:cxnSpLocks/>
          </p:cNvCxnSpPr>
          <p:nvPr/>
        </p:nvCxnSpPr>
        <p:spPr>
          <a:xfrm>
            <a:off x="1460665" y="3666507"/>
            <a:ext cx="9013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9B18908-580C-C22A-44ED-D577614EE7D0}"/>
              </a:ext>
            </a:extLst>
          </p:cNvPr>
          <p:cNvSpPr/>
          <p:nvPr/>
        </p:nvSpPr>
        <p:spPr>
          <a:xfrm>
            <a:off x="1199408" y="3429000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DFEB7D-2AB3-7BB4-03EC-B5F2FE6BAACF}"/>
              </a:ext>
            </a:extLst>
          </p:cNvPr>
          <p:cNvSpPr/>
          <p:nvPr/>
        </p:nvSpPr>
        <p:spPr>
          <a:xfrm>
            <a:off x="10268198" y="342899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816E8C-7488-2D74-1EED-C9D618357278}"/>
              </a:ext>
            </a:extLst>
          </p:cNvPr>
          <p:cNvSpPr/>
          <p:nvPr/>
        </p:nvSpPr>
        <p:spPr>
          <a:xfrm>
            <a:off x="5883236" y="3353219"/>
            <a:ext cx="510639" cy="4750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93B16-8466-A153-8F5A-8371BE53EEC7}"/>
              </a:ext>
            </a:extLst>
          </p:cNvPr>
          <p:cNvSpPr txBox="1"/>
          <p:nvPr/>
        </p:nvSpPr>
        <p:spPr>
          <a:xfrm>
            <a:off x="1027215" y="3941465"/>
            <a:ext cx="8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E646-0ED8-E8DE-D6E8-7BFCE4235A8A}"/>
              </a:ext>
            </a:extLst>
          </p:cNvPr>
          <p:cNvSpPr txBox="1"/>
          <p:nvPr/>
        </p:nvSpPr>
        <p:spPr>
          <a:xfrm>
            <a:off x="5607132" y="3855605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DF1D94-9894-1FCB-C17E-75C30657C0E5}"/>
              </a:ext>
            </a:extLst>
          </p:cNvPr>
          <p:cNvSpPr txBox="1"/>
          <p:nvPr/>
        </p:nvSpPr>
        <p:spPr>
          <a:xfrm>
            <a:off x="10096004" y="3941465"/>
            <a:ext cx="9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house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F3D1F215-5CBE-70E2-83B2-04BB54B43146}"/>
              </a:ext>
            </a:extLst>
          </p:cNvPr>
          <p:cNvSpPr/>
          <p:nvPr/>
        </p:nvSpPr>
        <p:spPr>
          <a:xfrm>
            <a:off x="1927265" y="3364852"/>
            <a:ext cx="3784765" cy="220307"/>
          </a:xfrm>
          <a:prstGeom prst="leftRightArrow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DBE3-1F48-12AD-34F2-4231B813E075}"/>
              </a:ext>
            </a:extLst>
          </p:cNvPr>
          <p:cNvSpPr txBox="1"/>
          <p:nvPr/>
        </p:nvSpPr>
        <p:spPr>
          <a:xfrm>
            <a:off x="3026958" y="2973031"/>
            <a:ext cx="195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4km 410m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8656A6E4-267A-F9B5-C69A-AEF163C87228}"/>
              </a:ext>
            </a:extLst>
          </p:cNvPr>
          <p:cNvSpPr/>
          <p:nvPr/>
        </p:nvSpPr>
        <p:spPr>
          <a:xfrm>
            <a:off x="6458097" y="3325405"/>
            <a:ext cx="3806638" cy="232528"/>
          </a:xfrm>
          <a:prstGeom prst="leftRightArrow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A01A2-DC9A-913D-E660-4369F7D356D7}"/>
              </a:ext>
            </a:extLst>
          </p:cNvPr>
          <p:cNvSpPr txBox="1"/>
          <p:nvPr/>
        </p:nvSpPr>
        <p:spPr>
          <a:xfrm>
            <a:off x="7770581" y="2937968"/>
            <a:ext cx="2267140" cy="39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3860"/>
                </a:solidFill>
                <a:latin typeface="Muli" panose="02000503000000000000" pitchFamily="2" charset="77"/>
              </a:rPr>
              <a:t>6km 760m</a:t>
            </a:r>
          </a:p>
        </p:txBody>
      </p:sp>
    </p:spTree>
    <p:extLst>
      <p:ext uri="{BB962C8B-B14F-4D97-AF65-F5344CB8AC3E}">
        <p14:creationId xmlns:p14="http://schemas.microsoft.com/office/powerpoint/2010/main" val="3577230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>
                <a:solidFill>
                  <a:srgbClr val="FF3860"/>
                </a:solidFill>
                <a:latin typeface="Muli" panose="02000503000000000000" pitchFamily="2" charset="77"/>
              </a:rPr>
              <a:t>						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  <a:latin typeface="Muli" panose="02000503000000000000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  <a:latin typeface="Muli" panose="02000503000000000000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  <a:latin typeface="Muli" panose="02000503000000000000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dirty="0">
                <a:latin typeface="Muli" panose="02000503000000000000" pitchFamily="2" charset="77"/>
              </a:rPr>
              <a:t>				      2km 450m &gt; _________ &lt; 4km 300m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dirty="0">
              <a:latin typeface="Muli" panose="02000503000000000000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96DB2-2B2B-8C6E-EC56-BB71D968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48546" cy="329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2C0B6-7F05-6D41-BD00-F69AD189AE29}"/>
              </a:ext>
            </a:extLst>
          </p:cNvPr>
          <p:cNvSpPr txBox="1"/>
          <p:nvPr/>
        </p:nvSpPr>
        <p:spPr>
          <a:xfrm>
            <a:off x="2679687" y="2675553"/>
            <a:ext cx="3029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3273DD"/>
                </a:solidFill>
                <a:latin typeface="Muli" panose="02000503000000000000" pitchFamily="2" charset="77"/>
              </a:rPr>
              <a:t>4km 400m could be the middle missing number.</a:t>
            </a:r>
          </a:p>
        </p:txBody>
      </p:sp>
    </p:spTree>
    <p:extLst>
      <p:ext uri="{BB962C8B-B14F-4D97-AF65-F5344CB8AC3E}">
        <p14:creationId xmlns:p14="http://schemas.microsoft.com/office/powerpoint/2010/main" val="411101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unit would you use to measure the length of a book?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1531917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5056909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8714510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0C8FB4-D3F1-BDB8-6CC3-3CDCBF768788}"/>
              </a:ext>
            </a:extLst>
          </p:cNvPr>
          <p:cNvSpPr/>
          <p:nvPr/>
        </p:nvSpPr>
        <p:spPr>
          <a:xfrm>
            <a:off x="925286" y="3601192"/>
            <a:ext cx="3526971" cy="1475509"/>
          </a:xfrm>
          <a:prstGeom prst="ellipse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437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>
                <a:solidFill>
                  <a:srgbClr val="FF3860"/>
                </a:solidFill>
                <a:latin typeface="Muli" panose="02000503000000000000" pitchFamily="2" charset="77"/>
              </a:rPr>
              <a:t>						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  <a:latin typeface="Muli" panose="02000503000000000000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  <a:latin typeface="Muli" panose="02000503000000000000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  <a:latin typeface="Muli" panose="02000503000000000000" pitchFamily="2" charset="77"/>
            </a:endParaRPr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dirty="0">
                <a:latin typeface="Muli" panose="02000503000000000000" pitchFamily="2" charset="77"/>
              </a:rPr>
              <a:t>				      2km 450m &gt; _________ &lt; 4km 300m</a:t>
            </a:r>
          </a:p>
          <a:p>
            <a:pPr marL="0" indent="0" algn="ctr">
              <a:buClr>
                <a:srgbClr val="23D160"/>
              </a:buClr>
              <a:buSzPct val="85000"/>
              <a:buNone/>
            </a:pPr>
            <a:endParaRPr lang="en-GB" dirty="0">
              <a:latin typeface="Muli" panose="02000503000000000000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 </a:t>
            </a:r>
            <a:r>
              <a:rPr lang="en-GB" sz="2200" dirty="0">
                <a:solidFill>
                  <a:srgbClr val="FF3860"/>
                </a:solidFill>
              </a:rPr>
              <a:t>False. The missing number would need to be larger than </a:t>
            </a:r>
            <a:r>
              <a:rPr lang="en-GB" sz="2200" dirty="0">
                <a:solidFill>
                  <a:srgbClr val="FF3860"/>
                </a:solidFill>
                <a:latin typeface="Muli" panose="02000503000000000000" pitchFamily="2" charset="77"/>
              </a:rPr>
              <a:t>2km 450m  and less than 4km 300m e.g. 3km 100m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96DB2-2B2B-8C6E-EC56-BB71D968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48546" cy="329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2C0B6-7F05-6D41-BD00-F69AD189AE29}"/>
              </a:ext>
            </a:extLst>
          </p:cNvPr>
          <p:cNvSpPr txBox="1"/>
          <p:nvPr/>
        </p:nvSpPr>
        <p:spPr>
          <a:xfrm>
            <a:off x="2679687" y="2675553"/>
            <a:ext cx="3029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3273DD"/>
                </a:solidFill>
                <a:latin typeface="Muli" panose="02000503000000000000" pitchFamily="2" charset="77"/>
              </a:rPr>
              <a:t>4km 400m could be the middle missing number.</a:t>
            </a:r>
          </a:p>
        </p:txBody>
      </p:sp>
    </p:spTree>
    <p:extLst>
      <p:ext uri="{BB962C8B-B14F-4D97-AF65-F5344CB8AC3E}">
        <p14:creationId xmlns:p14="http://schemas.microsoft.com/office/powerpoint/2010/main" val="37806162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in metres and kilometres and use my knowledge to solve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measuring in metres and kilometres and when using my knowledge to solve problems 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1594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unit would you use to measure the length of a school hall?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1531917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5056909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8714510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</p:spTree>
    <p:extLst>
      <p:ext uri="{BB962C8B-B14F-4D97-AF65-F5344CB8AC3E}">
        <p14:creationId xmlns:p14="http://schemas.microsoft.com/office/powerpoint/2010/main" val="208761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unit would you use to measure the length of a school hall?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1531917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5056909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8714510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5F1D4C-7B04-8FB4-F445-F103EFE79365}"/>
              </a:ext>
            </a:extLst>
          </p:cNvPr>
          <p:cNvSpPr/>
          <p:nvPr/>
        </p:nvSpPr>
        <p:spPr>
          <a:xfrm>
            <a:off x="4451267" y="3601192"/>
            <a:ext cx="3526971" cy="1475509"/>
          </a:xfrm>
          <a:prstGeom prst="ellipse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2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measure in metres and kilometres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unit would you use to measure the length of a country?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99A2FE-FC2E-06C7-1A33-8F7F43777F23}"/>
              </a:ext>
            </a:extLst>
          </p:cNvPr>
          <p:cNvSpPr/>
          <p:nvPr/>
        </p:nvSpPr>
        <p:spPr>
          <a:xfrm>
            <a:off x="1531917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Centimetres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EDECFA-9E80-7735-C8DB-19C494330AC7}"/>
              </a:ext>
            </a:extLst>
          </p:cNvPr>
          <p:cNvSpPr/>
          <p:nvPr/>
        </p:nvSpPr>
        <p:spPr>
          <a:xfrm>
            <a:off x="5056909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Metres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3B5515-E5D2-F12A-E3E6-D7AEDDDAE654}"/>
              </a:ext>
            </a:extLst>
          </p:cNvPr>
          <p:cNvSpPr/>
          <p:nvPr/>
        </p:nvSpPr>
        <p:spPr>
          <a:xfrm>
            <a:off x="8714510" y="3904013"/>
            <a:ext cx="2315688" cy="8698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Muli" panose="02000503000000000000" pitchFamily="2" charset="77"/>
              </a:rPr>
              <a:t>Kilometres</a:t>
            </a:r>
          </a:p>
        </p:txBody>
      </p:sp>
    </p:spTree>
    <p:extLst>
      <p:ext uri="{BB962C8B-B14F-4D97-AF65-F5344CB8AC3E}">
        <p14:creationId xmlns:p14="http://schemas.microsoft.com/office/powerpoint/2010/main" val="144493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28676C-376B-44AC-ACD8-1ABF8D18AF08}"/>
</file>

<file path=customXml/itemProps2.xml><?xml version="1.0" encoding="utf-8"?>
<ds:datastoreItem xmlns:ds="http://schemas.openxmlformats.org/officeDocument/2006/customXml" ds:itemID="{E51C2FDD-E89F-49BE-B372-D0F5E0263F84}"/>
</file>

<file path=customXml/itemProps3.xml><?xml version="1.0" encoding="utf-8"?>
<ds:datastoreItem xmlns:ds="http://schemas.openxmlformats.org/officeDocument/2006/customXml" ds:itemID="{C2D7097B-D9BF-4ADF-85C1-CF6619D6B4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16424</TotalTime>
  <Words>2819</Words>
  <Application>Microsoft Office PowerPoint</Application>
  <PresentationFormat>Widescreen</PresentationFormat>
  <Paragraphs>779</Paragraphs>
  <Slides>61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Lato Light</vt:lpstr>
      <vt:lpstr>OpenDyslexic</vt:lpstr>
      <vt:lpstr>Muli</vt:lpstr>
      <vt:lpstr>Arial</vt:lpstr>
      <vt:lpstr>Lato</vt:lpstr>
      <vt:lpstr>Calibri</vt:lpstr>
      <vt:lpstr>OpenDyslexicAlta</vt:lpstr>
      <vt:lpstr>Wingdings</vt:lpstr>
      <vt:lpstr>Office Theme</vt:lpstr>
      <vt:lpstr>PowerPoint Presentation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  <vt:lpstr>To be able to measure in metres and kilometres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Gill Sloan</cp:lastModifiedBy>
  <cp:revision>626</cp:revision>
  <cp:lastPrinted>2019-06-17T16:19:05Z</cp:lastPrinted>
  <dcterms:created xsi:type="dcterms:W3CDTF">2018-08-06T08:16:18Z</dcterms:created>
  <dcterms:modified xsi:type="dcterms:W3CDTF">2023-11-03T12:35:02Z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