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3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webextensions/taskpanes.xml" ContentType="application/vnd.ms-office.webextensiontaskpane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0" r:id="rId2"/>
    <p:sldId id="321" r:id="rId3"/>
    <p:sldId id="574" r:id="rId4"/>
    <p:sldId id="681" r:id="rId5"/>
    <p:sldId id="682" r:id="rId6"/>
    <p:sldId id="683" r:id="rId7"/>
    <p:sldId id="684" r:id="rId8"/>
    <p:sldId id="685" r:id="rId9"/>
    <p:sldId id="686" r:id="rId10"/>
    <p:sldId id="687" r:id="rId11"/>
    <p:sldId id="688" r:id="rId12"/>
    <p:sldId id="689" r:id="rId13"/>
    <p:sldId id="690" r:id="rId14"/>
    <p:sldId id="691" r:id="rId15"/>
    <p:sldId id="692" r:id="rId16"/>
    <p:sldId id="693" r:id="rId17"/>
    <p:sldId id="694" r:id="rId18"/>
    <p:sldId id="695" r:id="rId19"/>
    <p:sldId id="696" r:id="rId20"/>
    <p:sldId id="697" r:id="rId21"/>
    <p:sldId id="698" r:id="rId22"/>
    <p:sldId id="699" r:id="rId23"/>
    <p:sldId id="700" r:id="rId24"/>
    <p:sldId id="701" r:id="rId25"/>
    <p:sldId id="702" r:id="rId26"/>
    <p:sldId id="703" r:id="rId27"/>
    <p:sldId id="704" r:id="rId28"/>
    <p:sldId id="705" r:id="rId29"/>
    <p:sldId id="706" r:id="rId30"/>
    <p:sldId id="707" r:id="rId31"/>
    <p:sldId id="708" r:id="rId32"/>
    <p:sldId id="709" r:id="rId33"/>
    <p:sldId id="711" r:id="rId34"/>
    <p:sldId id="710" r:id="rId35"/>
    <p:sldId id="712" r:id="rId36"/>
    <p:sldId id="713" r:id="rId37"/>
    <p:sldId id="714" r:id="rId38"/>
    <p:sldId id="715" r:id="rId39"/>
    <p:sldId id="716" r:id="rId40"/>
    <p:sldId id="717" r:id="rId41"/>
    <p:sldId id="718" r:id="rId42"/>
    <p:sldId id="719" r:id="rId43"/>
    <p:sldId id="720" r:id="rId44"/>
    <p:sldId id="721" r:id="rId45"/>
    <p:sldId id="722" r:id="rId46"/>
    <p:sldId id="723" r:id="rId47"/>
    <p:sldId id="724" r:id="rId48"/>
    <p:sldId id="725" r:id="rId49"/>
    <p:sldId id="730" r:id="rId50"/>
    <p:sldId id="731" r:id="rId51"/>
    <p:sldId id="728" r:id="rId52"/>
    <p:sldId id="729" r:id="rId53"/>
    <p:sldId id="732" r:id="rId54"/>
    <p:sldId id="733" r:id="rId55"/>
    <p:sldId id="680" r:id="rId56"/>
    <p:sldId id="734" r:id="rId57"/>
    <p:sldId id="397" r:id="rId58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Lato" panose="020F0502020204030203" pitchFamily="34" charset="0"/>
      <p:regular r:id="rId65"/>
      <p:bold r:id="rId66"/>
      <p:italic r:id="rId67"/>
      <p:boldItalic r:id="rId68"/>
    </p:embeddedFont>
    <p:embeddedFont>
      <p:font typeface="Lato Light" panose="020F0502020204030203" pitchFamily="34" charset="0"/>
      <p:regular r:id="rId69"/>
      <p:italic r:id="rId70"/>
    </p:embeddedFont>
    <p:embeddedFont>
      <p:font typeface="Muli" panose="020B0604020202020204" charset="0"/>
      <p:regular r:id="rId71"/>
      <p:bold r:id="rId72"/>
      <p:italic r:id="rId73"/>
      <p:boldItalic r:id="rId74"/>
    </p:embeddedFont>
    <p:embeddedFont>
      <p:font typeface="OpenDyslexicAlta" panose="020B0604020202020204" charset="0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E8E9EF"/>
    <a:srgbClr val="7957D5"/>
    <a:srgbClr val="3172DC"/>
    <a:srgbClr val="23D160"/>
    <a:srgbClr val="F338C6"/>
    <a:srgbClr val="EAE8EF"/>
    <a:srgbClr val="FFDD57"/>
    <a:srgbClr val="E9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65510" autoAdjust="0"/>
  </p:normalViewPr>
  <p:slideViewPr>
    <p:cSldViewPr snapToGrid="0" snapToObjects="1">
      <p:cViewPr varScale="1">
        <p:scale>
          <a:sx n="82" d="100"/>
          <a:sy n="82" d="100"/>
        </p:scale>
        <p:origin x="58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viewProps" Target="viewProps.xml"/><Relationship Id="rId85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Relationship Id="rId61" Type="http://schemas.openxmlformats.org/officeDocument/2006/relationships/font" Target="fonts/font1.fntdata"/><Relationship Id="rId8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8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7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4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97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9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68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6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85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5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3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450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07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76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73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27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51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48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73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78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16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46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66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66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02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65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218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28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7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12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9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58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03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16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35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69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437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98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126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194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792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6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391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4870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810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068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835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47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922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2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6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6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26/10/2023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7" y="2666346"/>
            <a:ext cx="10122196" cy="187036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Stage 3 </a:t>
            </a:r>
            <a:br>
              <a:rPr lang="en-GB" dirty="0"/>
            </a:br>
            <a:r>
              <a:rPr lang="en-GB" dirty="0"/>
              <a:t>Spring Block 2: Length and Perimeter</a:t>
            </a:r>
          </a:p>
          <a:p>
            <a:r>
              <a:rPr lang="en-GB" dirty="0"/>
              <a:t>Lesson 1: To be able to measure length in centimetres and metres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2 – Length and Perimeter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11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itchFamily="2" charset="77"/>
              </a:rPr>
              <a:t>QCVQAZJ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78941">
            <a:off x="4291366" y="3945612"/>
            <a:ext cx="5873722" cy="7050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E3DC2-C21C-9844-AD9B-9301B6E85E82}"/>
              </a:ext>
            </a:extLst>
          </p:cNvPr>
          <p:cNvCxnSpPr>
            <a:cxnSpLocks/>
          </p:cNvCxnSpPr>
          <p:nvPr/>
        </p:nvCxnSpPr>
        <p:spPr>
          <a:xfrm flipH="1">
            <a:off x="4689113" y="3258589"/>
            <a:ext cx="2881011" cy="241817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03A2FF7-FE5A-4297-23D5-7F5228F2F3C2}"/>
              </a:ext>
            </a:extLst>
          </p:cNvPr>
          <p:cNvSpPr txBox="1"/>
          <p:nvPr/>
        </p:nvSpPr>
        <p:spPr>
          <a:xfrm>
            <a:off x="4975072" y="191351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1588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05" y="4127744"/>
            <a:ext cx="8452861" cy="10146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E3DC2-C21C-9844-AD9B-9301B6E85E82}"/>
              </a:ext>
            </a:extLst>
          </p:cNvPr>
          <p:cNvCxnSpPr>
            <a:cxnSpLocks/>
          </p:cNvCxnSpPr>
          <p:nvPr/>
        </p:nvCxnSpPr>
        <p:spPr>
          <a:xfrm flipH="1">
            <a:off x="977031" y="3784682"/>
            <a:ext cx="4860098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5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05" y="4127744"/>
            <a:ext cx="8452861" cy="10146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E3DC2-C21C-9844-AD9B-9301B6E85E82}"/>
              </a:ext>
            </a:extLst>
          </p:cNvPr>
          <p:cNvCxnSpPr>
            <a:cxnSpLocks/>
          </p:cNvCxnSpPr>
          <p:nvPr/>
        </p:nvCxnSpPr>
        <p:spPr>
          <a:xfrm flipH="1">
            <a:off x="977031" y="3784682"/>
            <a:ext cx="4860098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03A2FF7-FE5A-4297-23D5-7F5228F2F3C2}"/>
              </a:ext>
            </a:extLst>
          </p:cNvPr>
          <p:cNvSpPr txBox="1"/>
          <p:nvPr/>
        </p:nvSpPr>
        <p:spPr>
          <a:xfrm>
            <a:off x="4975072" y="1913512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11340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pencil?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8269"/>
            <a:ext cx="8870250" cy="1064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689CD-6D70-0628-D17E-2545ADDC0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3" y="3053734"/>
            <a:ext cx="7411915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pencil?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8269"/>
            <a:ext cx="8870250" cy="1064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3A2FF7-FE5A-4297-23D5-7F5228F2F3C2}"/>
              </a:ext>
            </a:extLst>
          </p:cNvPr>
          <p:cNvSpPr txBox="1"/>
          <p:nvPr/>
        </p:nvSpPr>
        <p:spPr>
          <a:xfrm>
            <a:off x="5253064" y="1898104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13cm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689CD-6D70-0628-D17E-2545ADDC0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3" y="3053734"/>
            <a:ext cx="7411915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pencil?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8269"/>
            <a:ext cx="8870250" cy="1064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415BB-E007-D453-F15D-4846977E2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724">
            <a:off x="1189958" y="2736160"/>
            <a:ext cx="2493184" cy="20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pencil?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8269"/>
            <a:ext cx="8870250" cy="1064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3A2FF7-FE5A-4297-23D5-7F5228F2F3C2}"/>
              </a:ext>
            </a:extLst>
          </p:cNvPr>
          <p:cNvSpPr txBox="1"/>
          <p:nvPr/>
        </p:nvSpPr>
        <p:spPr>
          <a:xfrm>
            <a:off x="5253064" y="1898104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5cm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3415BB-E007-D453-F15D-4846977E2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724">
            <a:off x="1189958" y="2736160"/>
            <a:ext cx="2493184" cy="20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pencil?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8269"/>
            <a:ext cx="8870250" cy="1064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689CD-6D70-0628-D17E-2545ADDC0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3" y="3053734"/>
            <a:ext cx="8011747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9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pencil?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8269"/>
            <a:ext cx="8870250" cy="1064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3A2FF7-FE5A-4297-23D5-7F5228F2F3C2}"/>
              </a:ext>
            </a:extLst>
          </p:cNvPr>
          <p:cNvSpPr txBox="1"/>
          <p:nvPr/>
        </p:nvSpPr>
        <p:spPr>
          <a:xfrm>
            <a:off x="5253064" y="1898104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14cm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689CD-6D70-0628-D17E-2545ADDC0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3" y="3053734"/>
            <a:ext cx="8011747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loaf of bread?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8269"/>
            <a:ext cx="8870250" cy="1064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415BB-E007-D453-F15D-4846977E2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724">
            <a:off x="1094042" y="2361349"/>
            <a:ext cx="3107051" cy="25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30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line an object up with ‘0cm’ when measuring its length or height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estimating the height or length of an object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ruler to measure in centimetres and metres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loaf of bread?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8269"/>
            <a:ext cx="8870250" cy="1064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3A2FF7-FE5A-4297-23D5-7F5228F2F3C2}"/>
              </a:ext>
            </a:extLst>
          </p:cNvPr>
          <p:cNvSpPr txBox="1"/>
          <p:nvPr/>
        </p:nvSpPr>
        <p:spPr>
          <a:xfrm>
            <a:off x="6288843" y="1878059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6cm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3415BB-E007-D453-F15D-4846977E2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724">
            <a:off x="1094042" y="2361349"/>
            <a:ext cx="3107051" cy="25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Draw a line that is 7cm.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870250" cy="10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0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Draw a line that is 7cm.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870250" cy="10647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F4B75-94E4-84FC-809D-824EC5C32503}"/>
              </a:ext>
            </a:extLst>
          </p:cNvPr>
          <p:cNvCxnSpPr>
            <a:cxnSpLocks/>
          </p:cNvCxnSpPr>
          <p:nvPr/>
        </p:nvCxnSpPr>
        <p:spPr>
          <a:xfrm flipH="1">
            <a:off x="1002431" y="3136982"/>
            <a:ext cx="3950569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7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Draw a line that is 11cm.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870250" cy="10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8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Draw a line that is 11cm.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870250" cy="10647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F4B75-94E4-84FC-809D-824EC5C32503}"/>
              </a:ext>
            </a:extLst>
          </p:cNvPr>
          <p:cNvCxnSpPr>
            <a:cxnSpLocks/>
          </p:cNvCxnSpPr>
          <p:nvPr/>
        </p:nvCxnSpPr>
        <p:spPr>
          <a:xfrm flipH="1">
            <a:off x="1002431" y="3136982"/>
            <a:ext cx="6236569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2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Draw a line that is 8cm.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870250" cy="10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3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Draw a line that is 8cm.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870250" cy="10647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F4B75-94E4-84FC-809D-824EC5C32503}"/>
              </a:ext>
            </a:extLst>
          </p:cNvPr>
          <p:cNvCxnSpPr>
            <a:cxnSpLocks/>
          </p:cNvCxnSpPr>
          <p:nvPr/>
        </p:nvCxnSpPr>
        <p:spPr>
          <a:xfrm flipH="1">
            <a:off x="1002431" y="3136982"/>
            <a:ext cx="4534769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45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Draw a line that is 13cm.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870250" cy="10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4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/>
              <a:t>Draw a line that is 13cm.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870250" cy="10647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F4B75-94E4-84FC-809D-824EC5C32503}"/>
              </a:ext>
            </a:extLst>
          </p:cNvPr>
          <p:cNvCxnSpPr>
            <a:cxnSpLocks/>
          </p:cNvCxnSpPr>
          <p:nvPr/>
        </p:nvCxnSpPr>
        <p:spPr>
          <a:xfrm flipH="1">
            <a:off x="1002431" y="3136982"/>
            <a:ext cx="7366869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24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Eve is measuring the length of the toy car.</a:t>
            </a:r>
          </a:p>
          <a:p>
            <a:pPr marL="0" indent="0">
              <a:buNone/>
            </a:pPr>
            <a:r>
              <a:rPr lang="en-GB" sz="2200" dirty="0"/>
              <a:t>What mistake has she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4119"/>
            <a:ext cx="6870700" cy="824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5A470-0EBA-378A-739B-45740F3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32" y="3672840"/>
            <a:ext cx="1936368" cy="276732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A935A66-E7F9-5ECE-8326-695532658FD5}"/>
              </a:ext>
            </a:extLst>
          </p:cNvPr>
          <p:cNvSpPr/>
          <p:nvPr/>
        </p:nvSpPr>
        <p:spPr>
          <a:xfrm>
            <a:off x="7030720" y="1869440"/>
            <a:ext cx="3149600" cy="1971946"/>
          </a:xfrm>
          <a:prstGeom prst="wedgeEllipseCallout">
            <a:avLst>
              <a:gd name="adj1" fmla="val 21748"/>
              <a:gd name="adj2" fmla="val 810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The toy car is 5cm long.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16" y="3672840"/>
            <a:ext cx="1763103" cy="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9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True or false?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height of a person is measured in centimetres.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08537-2047-0528-B61F-785AC3E6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276" y="2491173"/>
            <a:ext cx="2036795" cy="34988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F976A7-88CD-CDC2-A63F-A3C4E9C223EC}"/>
              </a:ext>
            </a:extLst>
          </p:cNvPr>
          <p:cNvCxnSpPr>
            <a:cxnSpLocks/>
          </p:cNvCxnSpPr>
          <p:nvPr/>
        </p:nvCxnSpPr>
        <p:spPr>
          <a:xfrm>
            <a:off x="7903029" y="2491173"/>
            <a:ext cx="0" cy="34988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322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Eve is measuring the length of the toy car.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Eve has not lined up the start of the car with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zero on the ruler. The car is 4cm 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4119"/>
            <a:ext cx="6870700" cy="824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5A470-0EBA-378A-739B-45740F3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32" y="3672840"/>
            <a:ext cx="1936368" cy="276732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A935A66-E7F9-5ECE-8326-695532658FD5}"/>
              </a:ext>
            </a:extLst>
          </p:cNvPr>
          <p:cNvSpPr/>
          <p:nvPr/>
        </p:nvSpPr>
        <p:spPr>
          <a:xfrm>
            <a:off x="7030720" y="1869440"/>
            <a:ext cx="3149600" cy="1971946"/>
          </a:xfrm>
          <a:prstGeom prst="wedgeEllipseCallout">
            <a:avLst>
              <a:gd name="adj1" fmla="val 21748"/>
              <a:gd name="adj2" fmla="val 810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The toy car is 5cm long.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16" y="3672840"/>
            <a:ext cx="1763103" cy="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Eve is measuring the length of the toy car.</a:t>
            </a:r>
          </a:p>
          <a:p>
            <a:pPr marL="0" indent="0">
              <a:buNone/>
            </a:pPr>
            <a:r>
              <a:rPr lang="en-GB" sz="2200" dirty="0"/>
              <a:t>What mistake has she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4119"/>
            <a:ext cx="6870700" cy="824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5A470-0EBA-378A-739B-45740F3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32" y="3672840"/>
            <a:ext cx="1936368" cy="276732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A935A66-E7F9-5ECE-8326-695532658FD5}"/>
              </a:ext>
            </a:extLst>
          </p:cNvPr>
          <p:cNvSpPr/>
          <p:nvPr/>
        </p:nvSpPr>
        <p:spPr>
          <a:xfrm>
            <a:off x="7030720" y="1869440"/>
            <a:ext cx="3149600" cy="1971946"/>
          </a:xfrm>
          <a:prstGeom prst="wedgeEllipseCallout">
            <a:avLst>
              <a:gd name="adj1" fmla="val 21748"/>
              <a:gd name="adj2" fmla="val 810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The toy car is 6cm long.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16" y="3429000"/>
            <a:ext cx="2210144" cy="11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4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Eve is measuring the length of the toy car.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Eve has not lined up the start of the car with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zero on the ruler. The car is 5cm 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4119"/>
            <a:ext cx="6870700" cy="824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5A470-0EBA-378A-739B-45740F3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32" y="3672840"/>
            <a:ext cx="1936368" cy="276732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A935A66-E7F9-5ECE-8326-695532658FD5}"/>
              </a:ext>
            </a:extLst>
          </p:cNvPr>
          <p:cNvSpPr/>
          <p:nvPr/>
        </p:nvSpPr>
        <p:spPr>
          <a:xfrm>
            <a:off x="7030720" y="1869440"/>
            <a:ext cx="3149600" cy="1971946"/>
          </a:xfrm>
          <a:prstGeom prst="wedgeEllipseCallout">
            <a:avLst>
              <a:gd name="adj1" fmla="val 21748"/>
              <a:gd name="adj2" fmla="val 810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The toy car is 6cm long.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16" y="3429000"/>
            <a:ext cx="2210144" cy="11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Eve is measuring the length of the toy car.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mistake has she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16646"/>
            <a:ext cx="6870700" cy="824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5A470-0EBA-378A-739B-45740F3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32" y="3672840"/>
            <a:ext cx="1936368" cy="276732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A935A66-E7F9-5ECE-8326-695532658FD5}"/>
              </a:ext>
            </a:extLst>
          </p:cNvPr>
          <p:cNvSpPr/>
          <p:nvPr/>
        </p:nvSpPr>
        <p:spPr>
          <a:xfrm>
            <a:off x="7030720" y="1869440"/>
            <a:ext cx="3149600" cy="1971946"/>
          </a:xfrm>
          <a:prstGeom prst="wedgeEllipseCallout">
            <a:avLst>
              <a:gd name="adj1" fmla="val 21748"/>
              <a:gd name="adj2" fmla="val 810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The toy car is 7cm long.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16" y="3737802"/>
            <a:ext cx="2657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7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Eve is measuring the length of the toy car.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Eve has not lined up the start of the car with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zero on the ruler. The car is 6cm 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16646"/>
            <a:ext cx="6870700" cy="824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5A470-0EBA-378A-739B-45740F3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32" y="3672840"/>
            <a:ext cx="1936368" cy="276732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A935A66-E7F9-5ECE-8326-695532658FD5}"/>
              </a:ext>
            </a:extLst>
          </p:cNvPr>
          <p:cNvSpPr/>
          <p:nvPr/>
        </p:nvSpPr>
        <p:spPr>
          <a:xfrm>
            <a:off x="7030720" y="1869440"/>
            <a:ext cx="3149600" cy="1971946"/>
          </a:xfrm>
          <a:prstGeom prst="wedgeEllipseCallout">
            <a:avLst>
              <a:gd name="adj1" fmla="val 21748"/>
              <a:gd name="adj2" fmla="val 810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The toy car is 7cm long.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16" y="3737802"/>
            <a:ext cx="2657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Eve is measuring the length of the toy car.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mistake has she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592499"/>
            <a:ext cx="6870700" cy="824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5A470-0EBA-378A-739B-45740F3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32" y="3672840"/>
            <a:ext cx="1936368" cy="276732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A935A66-E7F9-5ECE-8326-695532658FD5}"/>
              </a:ext>
            </a:extLst>
          </p:cNvPr>
          <p:cNvSpPr/>
          <p:nvPr/>
        </p:nvSpPr>
        <p:spPr>
          <a:xfrm>
            <a:off x="7030720" y="1869440"/>
            <a:ext cx="3149600" cy="1971946"/>
          </a:xfrm>
          <a:prstGeom prst="wedgeEllipseCallout">
            <a:avLst>
              <a:gd name="adj1" fmla="val 21748"/>
              <a:gd name="adj2" fmla="val 810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The toy car is 9cm long.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16" y="3757497"/>
            <a:ext cx="3571584" cy="17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43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Eve is measuring the length of the toy car.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Eve has not lined up the start of the car with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zero on the ruler. The car is 8cm 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592499"/>
            <a:ext cx="6870700" cy="824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5A470-0EBA-378A-739B-45740F389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432" y="3672840"/>
            <a:ext cx="1936368" cy="276732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A935A66-E7F9-5ECE-8326-695532658FD5}"/>
              </a:ext>
            </a:extLst>
          </p:cNvPr>
          <p:cNvSpPr/>
          <p:nvPr/>
        </p:nvSpPr>
        <p:spPr>
          <a:xfrm>
            <a:off x="7030720" y="1869440"/>
            <a:ext cx="3149600" cy="1971946"/>
          </a:xfrm>
          <a:prstGeom prst="wedgeEllipseCallout">
            <a:avLst>
              <a:gd name="adj1" fmla="val 21748"/>
              <a:gd name="adj2" fmla="val 810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The toy car is 9cm long.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16" y="3757497"/>
            <a:ext cx="3571584" cy="17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long is the toy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19847"/>
            <a:ext cx="6870700" cy="82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696" y="2858294"/>
            <a:ext cx="2657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6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long is the toy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19847"/>
            <a:ext cx="6870700" cy="82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696" y="2858294"/>
            <a:ext cx="2657184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6E4C2-3EB1-5935-2724-C23CAAF4B9C0}"/>
              </a:ext>
            </a:extLst>
          </p:cNvPr>
          <p:cNvSpPr txBox="1"/>
          <p:nvPr/>
        </p:nvSpPr>
        <p:spPr>
          <a:xfrm>
            <a:off x="4442288" y="1769681"/>
            <a:ext cx="1425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11823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long is the toy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90553"/>
            <a:ext cx="6870700" cy="82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40" y="2960344"/>
            <a:ext cx="3596640" cy="17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False!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The height of a person is measured in centimetres, 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metres or a combination of the two.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08537-2047-0528-B61F-785AC3E6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276" y="2491173"/>
            <a:ext cx="2036795" cy="34988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F976A7-88CD-CDC2-A63F-A3C4E9C223EC}"/>
              </a:ext>
            </a:extLst>
          </p:cNvPr>
          <p:cNvCxnSpPr>
            <a:cxnSpLocks/>
          </p:cNvCxnSpPr>
          <p:nvPr/>
        </p:nvCxnSpPr>
        <p:spPr>
          <a:xfrm>
            <a:off x="7903029" y="2491173"/>
            <a:ext cx="0" cy="34988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3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long is the toy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90553"/>
            <a:ext cx="6870700" cy="82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40" y="2960344"/>
            <a:ext cx="3596640" cy="1794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6E4C2-3EB1-5935-2724-C23CAAF4B9C0}"/>
              </a:ext>
            </a:extLst>
          </p:cNvPr>
          <p:cNvSpPr txBox="1"/>
          <p:nvPr/>
        </p:nvSpPr>
        <p:spPr>
          <a:xfrm>
            <a:off x="4442288" y="1769681"/>
            <a:ext cx="1433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3816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long is the toy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60829"/>
            <a:ext cx="6870700" cy="82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40" y="3027680"/>
            <a:ext cx="4551680" cy="21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6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long is the toy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60829"/>
            <a:ext cx="6870700" cy="82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40" y="3027680"/>
            <a:ext cx="4551680" cy="2197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6E4C2-3EB1-5935-2724-C23CAAF4B9C0}"/>
              </a:ext>
            </a:extLst>
          </p:cNvPr>
          <p:cNvSpPr txBox="1"/>
          <p:nvPr/>
        </p:nvSpPr>
        <p:spPr>
          <a:xfrm>
            <a:off x="4442288" y="1769681"/>
            <a:ext cx="1754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19652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long is the toy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60829"/>
            <a:ext cx="6870700" cy="82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760" y="3058404"/>
            <a:ext cx="4551680" cy="21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99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long is the toy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60829"/>
            <a:ext cx="6870700" cy="824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0C310-B829-6229-1E81-D99E55BE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760" y="3058404"/>
            <a:ext cx="4551680" cy="2197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6E4C2-3EB1-5935-2724-C23CAAF4B9C0}"/>
              </a:ext>
            </a:extLst>
          </p:cNvPr>
          <p:cNvSpPr txBox="1"/>
          <p:nvPr/>
        </p:nvSpPr>
        <p:spPr>
          <a:xfrm>
            <a:off x="4442288" y="1769681"/>
            <a:ext cx="1754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40678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tall is the llama?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438C8-27DB-2580-DE21-02F5BB9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71" y="3123918"/>
            <a:ext cx="2725296" cy="3856637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6F4DD6C7-CC23-E0F8-9AB5-E26F99B7B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49" t="58652" r="-1"/>
          <a:stretch/>
        </p:blipFill>
        <p:spPr>
          <a:xfrm>
            <a:off x="6714052" y="2822734"/>
            <a:ext cx="1322173" cy="3355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5672B-767E-F616-CE96-B215556FE445}"/>
              </a:ext>
            </a:extLst>
          </p:cNvPr>
          <p:cNvCxnSpPr>
            <a:cxnSpLocks/>
          </p:cNvCxnSpPr>
          <p:nvPr/>
        </p:nvCxnSpPr>
        <p:spPr>
          <a:xfrm>
            <a:off x="5403745" y="4087210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BE645-4AED-49C6-37E5-04CB02C78382}"/>
              </a:ext>
            </a:extLst>
          </p:cNvPr>
          <p:cNvCxnSpPr>
            <a:cxnSpLocks/>
          </p:cNvCxnSpPr>
          <p:nvPr/>
        </p:nvCxnSpPr>
        <p:spPr>
          <a:xfrm>
            <a:off x="5403745" y="6026021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6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tall is the llama?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438C8-27DB-2580-DE21-02F5BB9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71" y="3123918"/>
            <a:ext cx="2725296" cy="3856637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6F4DD6C7-CC23-E0F8-9AB5-E26F99B7B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49" t="58652" r="-1"/>
          <a:stretch/>
        </p:blipFill>
        <p:spPr>
          <a:xfrm>
            <a:off x="6714052" y="2822734"/>
            <a:ext cx="1322173" cy="3355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5672B-767E-F616-CE96-B215556FE445}"/>
              </a:ext>
            </a:extLst>
          </p:cNvPr>
          <p:cNvCxnSpPr>
            <a:cxnSpLocks/>
          </p:cNvCxnSpPr>
          <p:nvPr/>
        </p:nvCxnSpPr>
        <p:spPr>
          <a:xfrm>
            <a:off x="5403745" y="4087210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BE645-4AED-49C6-37E5-04CB02C78382}"/>
              </a:ext>
            </a:extLst>
          </p:cNvPr>
          <p:cNvCxnSpPr>
            <a:cxnSpLocks/>
          </p:cNvCxnSpPr>
          <p:nvPr/>
        </p:nvCxnSpPr>
        <p:spPr>
          <a:xfrm>
            <a:off x="5403745" y="6026021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391461-8F8D-B4BB-431E-072D31E0C8CB}"/>
              </a:ext>
            </a:extLst>
          </p:cNvPr>
          <p:cNvSpPr txBox="1"/>
          <p:nvPr/>
        </p:nvSpPr>
        <p:spPr>
          <a:xfrm>
            <a:off x="838200" y="2493819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1.5m</a:t>
            </a:r>
          </a:p>
        </p:txBody>
      </p:sp>
    </p:spTree>
    <p:extLst>
      <p:ext uri="{BB962C8B-B14F-4D97-AF65-F5344CB8AC3E}">
        <p14:creationId xmlns:p14="http://schemas.microsoft.com/office/powerpoint/2010/main" val="2903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tall is the llama?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438C8-27DB-2580-DE21-02F5BB9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332" y="3545581"/>
            <a:ext cx="2340724" cy="331241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6F4DD6C7-CC23-E0F8-9AB5-E26F99B7B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49" t="58652" r="-1"/>
          <a:stretch/>
        </p:blipFill>
        <p:spPr>
          <a:xfrm>
            <a:off x="6714052" y="2822734"/>
            <a:ext cx="1322173" cy="3355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5672B-767E-F616-CE96-B215556FE445}"/>
              </a:ext>
            </a:extLst>
          </p:cNvPr>
          <p:cNvCxnSpPr>
            <a:cxnSpLocks/>
          </p:cNvCxnSpPr>
          <p:nvPr/>
        </p:nvCxnSpPr>
        <p:spPr>
          <a:xfrm>
            <a:off x="5403745" y="4405048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BE645-4AED-49C6-37E5-04CB02C78382}"/>
              </a:ext>
            </a:extLst>
          </p:cNvPr>
          <p:cNvCxnSpPr>
            <a:cxnSpLocks/>
          </p:cNvCxnSpPr>
          <p:nvPr/>
        </p:nvCxnSpPr>
        <p:spPr>
          <a:xfrm>
            <a:off x="5403745" y="6026021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120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tall is the llama?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438C8-27DB-2580-DE21-02F5BB9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332" y="3545581"/>
            <a:ext cx="2340724" cy="3312419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6F4DD6C7-CC23-E0F8-9AB5-E26F99B7B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49" t="58652" r="-1"/>
          <a:stretch/>
        </p:blipFill>
        <p:spPr>
          <a:xfrm>
            <a:off x="6714052" y="2822734"/>
            <a:ext cx="1322173" cy="3355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5672B-767E-F616-CE96-B215556FE445}"/>
              </a:ext>
            </a:extLst>
          </p:cNvPr>
          <p:cNvCxnSpPr>
            <a:cxnSpLocks/>
          </p:cNvCxnSpPr>
          <p:nvPr/>
        </p:nvCxnSpPr>
        <p:spPr>
          <a:xfrm>
            <a:off x="5403745" y="4405048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BE645-4AED-49C6-37E5-04CB02C78382}"/>
              </a:ext>
            </a:extLst>
          </p:cNvPr>
          <p:cNvCxnSpPr>
            <a:cxnSpLocks/>
          </p:cNvCxnSpPr>
          <p:nvPr/>
        </p:nvCxnSpPr>
        <p:spPr>
          <a:xfrm>
            <a:off x="5403745" y="6026021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391461-8F8D-B4BB-431E-072D31E0C8CB}"/>
              </a:ext>
            </a:extLst>
          </p:cNvPr>
          <p:cNvSpPr txBox="1"/>
          <p:nvPr/>
        </p:nvSpPr>
        <p:spPr>
          <a:xfrm>
            <a:off x="838200" y="249381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1.25m</a:t>
            </a:r>
          </a:p>
        </p:txBody>
      </p:sp>
    </p:spTree>
    <p:extLst>
      <p:ext uri="{BB962C8B-B14F-4D97-AF65-F5344CB8AC3E}">
        <p14:creationId xmlns:p14="http://schemas.microsoft.com/office/powerpoint/2010/main" val="33145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tall is the llama?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438C8-27DB-2580-DE21-02F5BB9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692" y="1636382"/>
            <a:ext cx="4112866" cy="5820222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6F4DD6C7-CC23-E0F8-9AB5-E26F99B7B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49" t="58652" r="-1"/>
          <a:stretch/>
        </p:blipFill>
        <p:spPr>
          <a:xfrm>
            <a:off x="6714052" y="2822734"/>
            <a:ext cx="1322173" cy="3355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5672B-767E-F616-CE96-B215556FE445}"/>
              </a:ext>
            </a:extLst>
          </p:cNvPr>
          <p:cNvCxnSpPr>
            <a:cxnSpLocks/>
          </p:cNvCxnSpPr>
          <p:nvPr/>
        </p:nvCxnSpPr>
        <p:spPr>
          <a:xfrm>
            <a:off x="5403745" y="3108589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BE645-4AED-49C6-37E5-04CB02C78382}"/>
              </a:ext>
            </a:extLst>
          </p:cNvPr>
          <p:cNvCxnSpPr>
            <a:cxnSpLocks/>
          </p:cNvCxnSpPr>
          <p:nvPr/>
        </p:nvCxnSpPr>
        <p:spPr>
          <a:xfrm>
            <a:off x="5403745" y="6026021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6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72840"/>
            <a:ext cx="7772400" cy="9330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E3DC2-C21C-9844-AD9B-9301B6E85E82}"/>
              </a:ext>
            </a:extLst>
          </p:cNvPr>
          <p:cNvCxnSpPr/>
          <p:nvPr/>
        </p:nvCxnSpPr>
        <p:spPr>
          <a:xfrm>
            <a:off x="999744" y="3429000"/>
            <a:ext cx="1975104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728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tall is the llama?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438C8-27DB-2580-DE21-02F5BB9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692" y="1636382"/>
            <a:ext cx="4112866" cy="5820222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6F4DD6C7-CC23-E0F8-9AB5-E26F99B7B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49" t="58652" r="-1"/>
          <a:stretch/>
        </p:blipFill>
        <p:spPr>
          <a:xfrm>
            <a:off x="6714052" y="2822734"/>
            <a:ext cx="1322173" cy="3355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5672B-767E-F616-CE96-B215556FE445}"/>
              </a:ext>
            </a:extLst>
          </p:cNvPr>
          <p:cNvCxnSpPr>
            <a:cxnSpLocks/>
          </p:cNvCxnSpPr>
          <p:nvPr/>
        </p:nvCxnSpPr>
        <p:spPr>
          <a:xfrm>
            <a:off x="5403745" y="3108589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BE645-4AED-49C6-37E5-04CB02C78382}"/>
              </a:ext>
            </a:extLst>
          </p:cNvPr>
          <p:cNvCxnSpPr>
            <a:cxnSpLocks/>
          </p:cNvCxnSpPr>
          <p:nvPr/>
        </p:nvCxnSpPr>
        <p:spPr>
          <a:xfrm>
            <a:off x="5403745" y="6026021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391461-8F8D-B4BB-431E-072D31E0C8CB}"/>
              </a:ext>
            </a:extLst>
          </p:cNvPr>
          <p:cNvSpPr txBox="1"/>
          <p:nvPr/>
        </p:nvSpPr>
        <p:spPr>
          <a:xfrm>
            <a:off x="838200" y="2493819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2.25m</a:t>
            </a:r>
          </a:p>
        </p:txBody>
      </p:sp>
    </p:spTree>
    <p:extLst>
      <p:ext uri="{BB962C8B-B14F-4D97-AF65-F5344CB8AC3E}">
        <p14:creationId xmlns:p14="http://schemas.microsoft.com/office/powerpoint/2010/main" val="34773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tall is the llama?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438C8-27DB-2580-DE21-02F5BB9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2663602"/>
            <a:ext cx="3116376" cy="44100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6F4DD6C7-CC23-E0F8-9AB5-E26F99B7B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49" t="58652" r="-1"/>
          <a:stretch/>
        </p:blipFill>
        <p:spPr>
          <a:xfrm>
            <a:off x="6714052" y="2822734"/>
            <a:ext cx="1322173" cy="3355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5672B-767E-F616-CE96-B215556FE445}"/>
              </a:ext>
            </a:extLst>
          </p:cNvPr>
          <p:cNvCxnSpPr>
            <a:cxnSpLocks/>
          </p:cNvCxnSpPr>
          <p:nvPr/>
        </p:nvCxnSpPr>
        <p:spPr>
          <a:xfrm>
            <a:off x="5403745" y="3752842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BE645-4AED-49C6-37E5-04CB02C78382}"/>
              </a:ext>
            </a:extLst>
          </p:cNvPr>
          <p:cNvCxnSpPr>
            <a:cxnSpLocks/>
          </p:cNvCxnSpPr>
          <p:nvPr/>
        </p:nvCxnSpPr>
        <p:spPr>
          <a:xfrm>
            <a:off x="5403745" y="6026021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539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tall is the llama?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C438C8-27DB-2580-DE21-02F5BB9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2663602"/>
            <a:ext cx="3116376" cy="44100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6F4DD6C7-CC23-E0F8-9AB5-E26F99B7B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49" t="58652" r="-1"/>
          <a:stretch/>
        </p:blipFill>
        <p:spPr>
          <a:xfrm>
            <a:off x="6714052" y="2822734"/>
            <a:ext cx="1322173" cy="33557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F5672B-767E-F616-CE96-B215556FE445}"/>
              </a:ext>
            </a:extLst>
          </p:cNvPr>
          <p:cNvCxnSpPr>
            <a:cxnSpLocks/>
          </p:cNvCxnSpPr>
          <p:nvPr/>
        </p:nvCxnSpPr>
        <p:spPr>
          <a:xfrm>
            <a:off x="5403745" y="3752842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BE645-4AED-49C6-37E5-04CB02C78382}"/>
              </a:ext>
            </a:extLst>
          </p:cNvPr>
          <p:cNvCxnSpPr>
            <a:cxnSpLocks/>
          </p:cNvCxnSpPr>
          <p:nvPr/>
        </p:nvCxnSpPr>
        <p:spPr>
          <a:xfrm>
            <a:off x="5403745" y="6026021"/>
            <a:ext cx="161922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391461-8F8D-B4BB-431E-072D31E0C8CB}"/>
              </a:ext>
            </a:extLst>
          </p:cNvPr>
          <p:cNvSpPr txBox="1"/>
          <p:nvPr/>
        </p:nvSpPr>
        <p:spPr>
          <a:xfrm>
            <a:off x="838200" y="249381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1.75m</a:t>
            </a:r>
          </a:p>
        </p:txBody>
      </p:sp>
    </p:spTree>
    <p:extLst>
      <p:ext uri="{BB962C8B-B14F-4D97-AF65-F5344CB8AC3E}">
        <p14:creationId xmlns:p14="http://schemas.microsoft.com/office/powerpoint/2010/main" val="38929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items in the classroom that are the following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AB74DF-00E0-6E46-543C-D0663FB5A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191228"/>
              </p:ext>
            </p:extLst>
          </p:nvPr>
        </p:nvGraphicFramePr>
        <p:xfrm>
          <a:off x="838200" y="2739549"/>
          <a:ext cx="101346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1341912108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1447382968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4223562280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Less than 10cm long</a:t>
                      </a:r>
                    </a:p>
                  </a:txBody>
                  <a:tcPr>
                    <a:solidFill>
                      <a:srgbClr val="209CEE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OpenDyslexicAlta" pitchFamily="2" charset="77"/>
                        </a:rPr>
                        <a:t>Between 10cm and 1m long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209CEE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OpenDyslexicAlta" pitchFamily="2" charset="77"/>
                        </a:rPr>
                        <a:t>More than 1m long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209CEE">
                        <a:alpha val="4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786855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403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Answers will vary.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AB74DF-00E0-6E46-543C-D0663FB5A20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39549"/>
          <a:ext cx="101346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1341912108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1447382968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4223562280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Less than 10cm long</a:t>
                      </a:r>
                    </a:p>
                  </a:txBody>
                  <a:tcPr>
                    <a:solidFill>
                      <a:srgbClr val="209CEE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OpenDyslexicAlta" pitchFamily="2" charset="77"/>
                        </a:rPr>
                        <a:t>Between 10cm and 1m long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209CEE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OpenDyslexicAlta" pitchFamily="2" charset="77"/>
                        </a:rPr>
                        <a:t>More than 1m long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209CEE">
                        <a:alpha val="4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786855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29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Whose estimate is the most sensible for the height of the door? Explain your answer.</a:t>
            </a: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72" y="4220440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8" y="1889549"/>
            <a:ext cx="4669794" cy="3078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26298-E95F-C604-58E3-F6312E67F526}"/>
              </a:ext>
            </a:extLst>
          </p:cNvPr>
          <p:cNvSpPr txBox="1"/>
          <p:nvPr/>
        </p:nvSpPr>
        <p:spPr>
          <a:xfrm>
            <a:off x="3115705" y="2690336"/>
            <a:ext cx="2539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172DC"/>
                </a:solidFill>
                <a:latin typeface="OpenDyslexicAlta" pitchFamily="2" charset="77"/>
              </a:rPr>
              <a:t>I think that the height of the door is 2m. My friend Yasmin thinks it is 20cm.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35B48-7E69-43A2-197A-2D7115DF1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312" y="2215513"/>
            <a:ext cx="1781280" cy="32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27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2m is the most sensible estimate. 20cm is too small an estimate for the height of the door.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72" y="4220440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8" y="1889549"/>
            <a:ext cx="4669794" cy="3078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26298-E95F-C604-58E3-F6312E67F526}"/>
              </a:ext>
            </a:extLst>
          </p:cNvPr>
          <p:cNvSpPr txBox="1"/>
          <p:nvPr/>
        </p:nvSpPr>
        <p:spPr>
          <a:xfrm>
            <a:off x="3115705" y="2690336"/>
            <a:ext cx="2539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172DC"/>
                </a:solidFill>
                <a:latin typeface="OpenDyslexicAlta" pitchFamily="2" charset="77"/>
              </a:rPr>
              <a:t>I think that the height of the door is 2m. My friend Yasmin thinks it is 20cm.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35B48-7E69-43A2-197A-2D7115DF1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312" y="2215513"/>
            <a:ext cx="1781280" cy="32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line an object up with ‘0cm’ when measuring its length or height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estimating the height or length of an object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ruler to measure in centimetres and metres</a:t>
            </a:r>
          </a:p>
        </p:txBody>
      </p:sp>
    </p:spTree>
    <p:extLst>
      <p:ext uri="{BB962C8B-B14F-4D97-AF65-F5344CB8AC3E}">
        <p14:creationId xmlns:p14="http://schemas.microsoft.com/office/powerpoint/2010/main" val="52127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72840"/>
            <a:ext cx="7772400" cy="9330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E3DC2-C21C-9844-AD9B-9301B6E85E82}"/>
              </a:ext>
            </a:extLst>
          </p:cNvPr>
          <p:cNvCxnSpPr/>
          <p:nvPr/>
        </p:nvCxnSpPr>
        <p:spPr>
          <a:xfrm>
            <a:off x="999744" y="3429000"/>
            <a:ext cx="1975104" cy="0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03A2FF7-FE5A-4297-23D5-7F5228F2F3C2}"/>
              </a:ext>
            </a:extLst>
          </p:cNvPr>
          <p:cNvSpPr txBox="1"/>
          <p:nvPr/>
        </p:nvSpPr>
        <p:spPr>
          <a:xfrm>
            <a:off x="4975072" y="1913512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36645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59520" y="3907786"/>
            <a:ext cx="4697130" cy="5638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E3DC2-C21C-9844-AD9B-9301B6E85E82}"/>
              </a:ext>
            </a:extLst>
          </p:cNvPr>
          <p:cNvCxnSpPr>
            <a:cxnSpLocks/>
          </p:cNvCxnSpPr>
          <p:nvPr/>
        </p:nvCxnSpPr>
        <p:spPr>
          <a:xfrm>
            <a:off x="7851413" y="4048125"/>
            <a:ext cx="0" cy="2390641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5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59520" y="3907786"/>
            <a:ext cx="4697130" cy="5638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E3DC2-C21C-9844-AD9B-9301B6E85E82}"/>
              </a:ext>
            </a:extLst>
          </p:cNvPr>
          <p:cNvCxnSpPr>
            <a:cxnSpLocks/>
          </p:cNvCxnSpPr>
          <p:nvPr/>
        </p:nvCxnSpPr>
        <p:spPr>
          <a:xfrm>
            <a:off x="7851413" y="4048125"/>
            <a:ext cx="0" cy="2390641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03A2FF7-FE5A-4297-23D5-7F5228F2F3C2}"/>
              </a:ext>
            </a:extLst>
          </p:cNvPr>
          <p:cNvSpPr txBox="1"/>
          <p:nvPr/>
        </p:nvSpPr>
        <p:spPr>
          <a:xfrm>
            <a:off x="4975072" y="191351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21637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length in centimetres and metres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5BAD-D21D-5BE3-817A-7F310A6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78941">
            <a:off x="4291366" y="3945612"/>
            <a:ext cx="5873722" cy="7050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E3DC2-C21C-9844-AD9B-9301B6E85E82}"/>
              </a:ext>
            </a:extLst>
          </p:cNvPr>
          <p:cNvCxnSpPr>
            <a:cxnSpLocks/>
          </p:cNvCxnSpPr>
          <p:nvPr/>
        </p:nvCxnSpPr>
        <p:spPr>
          <a:xfrm flipH="1">
            <a:off x="4689113" y="3258589"/>
            <a:ext cx="2881011" cy="2418177"/>
          </a:xfrm>
          <a:prstGeom prst="line">
            <a:avLst/>
          </a:prstGeom>
          <a:ln w="38100">
            <a:solidFill>
              <a:srgbClr val="795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7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3E1DD-D1A7-44BD-B1C5-475A4C9DC47B}"/>
</file>

<file path=customXml/itemProps2.xml><?xml version="1.0" encoding="utf-8"?>
<ds:datastoreItem xmlns:ds="http://schemas.openxmlformats.org/officeDocument/2006/customXml" ds:itemID="{4D941983-5225-42AF-976B-FAE2E777DF5A}"/>
</file>

<file path=customXml/itemProps3.xml><?xml version="1.0" encoding="utf-8"?>
<ds:datastoreItem xmlns:ds="http://schemas.openxmlformats.org/officeDocument/2006/customXml" ds:itemID="{C4E27D91-AC42-4423-8AC5-A0B5F1B00F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20474</TotalTime>
  <Words>1546</Words>
  <Application>Microsoft Office PowerPoint</Application>
  <PresentationFormat>Widescreen</PresentationFormat>
  <Paragraphs>304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Lato</vt:lpstr>
      <vt:lpstr>OpenDyslexicAlta</vt:lpstr>
      <vt:lpstr>Muli</vt:lpstr>
      <vt:lpstr>Lato Light</vt:lpstr>
      <vt:lpstr>Arial</vt:lpstr>
      <vt:lpstr>Wingdings</vt:lpstr>
      <vt:lpstr>Calibri</vt:lpstr>
      <vt:lpstr>Office Theme</vt:lpstr>
      <vt:lpstr>PowerPoint Presentation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  <vt:lpstr>To be able to measure length in centimetres and metres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Gill Sloan</cp:lastModifiedBy>
  <cp:revision>911</cp:revision>
  <cp:lastPrinted>2022-10-19T12:38:00Z</cp:lastPrinted>
  <dcterms:created xsi:type="dcterms:W3CDTF">2018-08-06T08:16:18Z</dcterms:created>
  <dcterms:modified xsi:type="dcterms:W3CDTF">2023-10-26T08:40:59Z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