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0" r:id="rId2"/>
    <p:sldId id="321" r:id="rId3"/>
    <p:sldId id="372" r:id="rId4"/>
    <p:sldId id="446" r:id="rId5"/>
    <p:sldId id="414" r:id="rId6"/>
    <p:sldId id="447" r:id="rId7"/>
    <p:sldId id="448" r:id="rId8"/>
    <p:sldId id="452" r:id="rId9"/>
    <p:sldId id="451" r:id="rId10"/>
    <p:sldId id="449" r:id="rId11"/>
    <p:sldId id="450" r:id="rId12"/>
    <p:sldId id="453" r:id="rId13"/>
    <p:sldId id="454" r:id="rId14"/>
    <p:sldId id="458" r:id="rId15"/>
    <p:sldId id="457" r:id="rId16"/>
    <p:sldId id="456" r:id="rId17"/>
    <p:sldId id="455" r:id="rId18"/>
    <p:sldId id="459" r:id="rId19"/>
    <p:sldId id="460" r:id="rId20"/>
    <p:sldId id="470" r:id="rId21"/>
    <p:sldId id="471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2" r:id="rId32"/>
    <p:sldId id="474" r:id="rId33"/>
    <p:sldId id="475" r:id="rId34"/>
    <p:sldId id="476" r:id="rId35"/>
    <p:sldId id="477" r:id="rId36"/>
    <p:sldId id="478" r:id="rId37"/>
    <p:sldId id="479" r:id="rId38"/>
    <p:sldId id="483" r:id="rId39"/>
    <p:sldId id="482" r:id="rId40"/>
    <p:sldId id="481" r:id="rId41"/>
    <p:sldId id="484" r:id="rId42"/>
    <p:sldId id="473" r:id="rId43"/>
    <p:sldId id="485" r:id="rId44"/>
    <p:sldId id="487" r:id="rId45"/>
    <p:sldId id="488" r:id="rId46"/>
    <p:sldId id="370" r:id="rId47"/>
    <p:sldId id="486" r:id="rId48"/>
    <p:sldId id="373" r:id="rId49"/>
  </p:sldIdLst>
  <p:sldSz cx="12192000" cy="6858000"/>
  <p:notesSz cx="6858000" cy="9144000"/>
  <p:embeddedFontLst>
    <p:embeddedFont>
      <p:font typeface="Lato Light" panose="020F0302020204030203" pitchFamily="34" charset="0"/>
      <p:regular r:id="rId52"/>
    </p:embeddedFont>
    <p:embeddedFont>
      <p:font typeface="Lato" panose="020F0502020204030203" pitchFamily="34" charset="0"/>
      <p:regular r:id="rId53"/>
      <p:bold r:id="rId54"/>
    </p:embeddedFont>
    <p:embeddedFont>
      <p:font typeface="Cambria Math" panose="02040503050406030204" pitchFamily="18" charset="0"/>
      <p:regular r:id="rId55"/>
    </p:embeddedFont>
    <p:embeddedFont>
      <p:font typeface="OpenDyslexicAlta" panose="00000500000000000000" pitchFamily="2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OpenDyslexic" panose="00000500000000000000" pitchFamily="2" charset="0"/>
      <p:regular r:id="rId64"/>
      <p:bold r:id="rId65"/>
      <p:italic r:id="rId66"/>
      <p:boldItalic r:id="rId67"/>
    </p:embeddedFont>
    <p:embeddedFont>
      <p:font typeface="Muli" panose="020B0604020202020204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57"/>
    <a:srgbClr val="FF3860"/>
    <a:srgbClr val="3273DC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7" autoAdjust="0"/>
    <p:restoredTop sz="87823" autoAdjust="0"/>
  </p:normalViewPr>
  <p:slideViewPr>
    <p:cSldViewPr snapToGrid="0" snapToObjects="1">
      <p:cViewPr varScale="1">
        <p:scale>
          <a:sx n="60" d="100"/>
          <a:sy n="60" d="100"/>
        </p:scale>
        <p:origin x="-720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2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8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9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1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3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9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09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5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2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9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9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0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2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63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7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0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47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53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84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6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0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8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32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03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2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1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5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04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8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3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3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07/01/2021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Autumn Block 3: Fractions</a:t>
            </a:r>
          </a:p>
          <a:p>
            <a:r>
              <a:rPr lang="en-GB" dirty="0"/>
              <a:t>Lesson 1: To be able to simplify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QWRWDKJ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bar models have half shaded in. The top model has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shaded in, whereas the bottom bar model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parts shaded in (equivalent to half).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9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7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=""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76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In the top bar 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been shaded in, while the bottom bar model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>
                    <a:solidFill>
                      <a:srgbClr val="FF3860"/>
                    </a:solidFill>
                  </a:rPr>
                  <a:t>shaded</a:t>
                </a:r>
                <a:r>
                  <a:rPr lang="en-GB" sz="2200" dirty="0">
                    <a:solidFill>
                      <a:srgbClr val="FF3860"/>
                    </a:solidFill>
                  </a:rPr>
                  <a:t> in. In both instances a third of the model has been shaded in.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  <a:blipFill>
                <a:blip r:embed="rId3"/>
                <a:stretch>
                  <a:fillRect l="-1123" t="-2381" b="-5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=""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505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02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4B71DD2-6158-4644-A133-40637733C456}"/>
              </a:ext>
            </a:extLst>
          </p:cNvPr>
          <p:cNvSpPr/>
          <p:nvPr/>
        </p:nvSpPr>
        <p:spPr>
          <a:xfrm>
            <a:off x="4217469" y="525372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5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6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=""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  <a:blipFill>
                <a:blip r:embed="rId13"/>
                <a:stretch>
                  <a:fillRect l="-250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15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9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67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  <a:blipFill>
                <a:blip r:embed="rId11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12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=""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450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Autumn Block 3 – Fractions - Lesson 1 – To be able to simplify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067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of the two bar models have the same amount shaded in, the yellow bar model 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in, while the blue bar model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506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7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04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9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8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5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28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307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  <a:endParaRPr lang="en-GB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=""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0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645EEF-4063-C94C-9B62-CE853088C504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69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5F0360-B243-F047-A400-2564E0AF1223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861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252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540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15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855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669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731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36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561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and white cylinder stack doesn’t belong as 2 of the 6 (or a third) of the pieces are purple, whereas the other representations each show a different part of a quarter (2 of the 8 cubes are pink; 3 of the 12 counters are red). </a:t>
            </a: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=""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6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8590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410826" y="5848372"/>
            <a:ext cx="6655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9 and 10’s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6527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EDD07D-8DD1-C74E-BE32-0768FFFB7E57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8287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A7AADE-FA5F-3B49-B2F0-3AF7F9E6CE1A}"/>
              </a:ext>
            </a:extLst>
          </p:cNvPr>
          <p:cNvSpPr/>
          <p:nvPr/>
        </p:nvSpPr>
        <p:spPr>
          <a:xfrm>
            <a:off x="5228606" y="5848372"/>
            <a:ext cx="6801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11 and 12’s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1468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55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63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If you simplify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, you will get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5"/>
                <a:stretch>
                  <a:fillRect r="-241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 has simplified the fraction correctly, as 20 and 25’s highest common factor is 5; however, the whole number should stay the same, but </a:t>
                </a:r>
                <a:r>
                  <a:rPr lang="en-GB" sz="2200" dirty="0" err="1">
                    <a:solidFill>
                      <a:srgbClr val="FF3860"/>
                    </a:solidFill>
                  </a:rPr>
                  <a:t>Astrobee</a:t>
                </a:r>
                <a:r>
                  <a:rPr lang="en-GB" sz="2200" dirty="0">
                    <a:solidFill>
                      <a:srgbClr val="FF3860"/>
                    </a:solidFill>
                  </a:rPr>
                  <a:t> has reduced the whole number from 4 to 1. The correct simplification is 4</a:t>
                </a:r>
                <a:r>
                  <a:rPr lang="en-GB" sz="20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  <a:latin typeface="OpenDyslexic" pitchFamily="2" charset="77"/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21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If you simplify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, you will get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6"/>
                <a:stretch>
                  <a:fillRect r="-241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81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Autumn Block 3 – Fractions - Lesson 1 – To be able to simplify fractions</a:t>
            </a:r>
          </a:p>
        </p:txBody>
      </p:sp>
    </p:spTree>
    <p:extLst>
      <p:ext uri="{BB962C8B-B14F-4D97-AF65-F5344CB8AC3E}">
        <p14:creationId xmlns:p14="http://schemas.microsoft.com/office/powerpoint/2010/main" val="329539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They eat the same amount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models below, how many counters are equal in value to a cube?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Looking at the models below, how many counters are equal in value to a cube?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 cube is worth 2 counters,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cubes are red, whilst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counters are 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be 13">
            <a:extLst>
              <a:ext uri="{FF2B5EF4-FFF2-40B4-BE49-F238E27FC236}">
                <a16:creationId xmlns=""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07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13561</TotalTime>
  <Words>5025</Words>
  <Application>Microsoft Office PowerPoint</Application>
  <PresentationFormat>Custom</PresentationFormat>
  <Paragraphs>764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Lato Light</vt:lpstr>
      <vt:lpstr>Lato</vt:lpstr>
      <vt:lpstr>Cambria Math</vt:lpstr>
      <vt:lpstr>Wingdings</vt:lpstr>
      <vt:lpstr>OpenDyslexicAlta</vt:lpstr>
      <vt:lpstr>Calibri</vt:lpstr>
      <vt:lpstr>OpenDyslexic</vt:lpstr>
      <vt:lpstr>Muli</vt:lpstr>
      <vt:lpstr>Office Theme</vt:lpstr>
      <vt:lpstr>PowerPoint Presentation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636</cp:revision>
  <cp:lastPrinted>2019-06-17T16:19:05Z</cp:lastPrinted>
  <dcterms:created xsi:type="dcterms:W3CDTF">2018-08-06T08:16:18Z</dcterms:created>
  <dcterms:modified xsi:type="dcterms:W3CDTF">2021-01-07T09:57:17Z</dcterms:modified>
</cp:coreProperties>
</file>