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46" r:id="rId4"/>
    <p:sldId id="374" r:id="rId5"/>
    <p:sldId id="390" r:id="rId6"/>
    <p:sldId id="389" r:id="rId7"/>
    <p:sldId id="378" r:id="rId8"/>
    <p:sldId id="376" r:id="rId9"/>
    <p:sldId id="377" r:id="rId10"/>
    <p:sldId id="391" r:id="rId11"/>
    <p:sldId id="392" r:id="rId12"/>
    <p:sldId id="379" r:id="rId13"/>
    <p:sldId id="380" r:id="rId14"/>
    <p:sldId id="381" r:id="rId15"/>
    <p:sldId id="382" r:id="rId16"/>
    <p:sldId id="387" r:id="rId17"/>
    <p:sldId id="388" r:id="rId18"/>
    <p:sldId id="385" r:id="rId19"/>
    <p:sldId id="386" r:id="rId20"/>
    <p:sldId id="383" r:id="rId21"/>
    <p:sldId id="384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2" r:id="rId31"/>
    <p:sldId id="406" r:id="rId32"/>
    <p:sldId id="403" r:id="rId33"/>
    <p:sldId id="404" r:id="rId34"/>
    <p:sldId id="405" r:id="rId35"/>
    <p:sldId id="407" r:id="rId36"/>
    <p:sldId id="408" r:id="rId37"/>
    <p:sldId id="409" r:id="rId38"/>
    <p:sldId id="373" r:id="rId39"/>
    <p:sldId id="410" r:id="rId40"/>
    <p:sldId id="401" r:id="rId41"/>
  </p:sldIdLst>
  <p:sldSz cx="12192000" cy="6858000"/>
  <p:notesSz cx="6858000" cy="9144000"/>
  <p:embeddedFontLst>
    <p:embeddedFont>
      <p:font typeface="Muli" panose="020B0604020202020204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</p:embeddedFont>
    <p:embeddedFont>
      <p:font typeface="OpenDyslexic" panose="00000500000000000000" pitchFamily="2" charset="0"/>
      <p:regular r:id="rId56"/>
      <p:bold r:id="rId57"/>
      <p:italic r:id="rId58"/>
      <p:boldItalic r:id="rId59"/>
    </p:embeddedFont>
    <p:embeddedFont>
      <p:font typeface="OpenDyslexicAlta" panose="00000500000000000000" pitchFamily="2" charset="0"/>
      <p:regular r:id="rId60"/>
      <p:bold r:id="rId61"/>
      <p:italic r:id="rId62"/>
      <p:boldItalic r:id="rId63"/>
    </p:embeddedFont>
    <p:embeddedFont>
      <p:font typeface="Lato Light" panose="020F0302020204030203" pitchFamily="34" charset="0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69CEF"/>
    <a:srgbClr val="3173DC"/>
    <a:srgbClr val="FFDD57"/>
    <a:srgbClr val="3273DC"/>
    <a:srgbClr val="23D160"/>
    <a:srgbClr val="7957D5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 autoAdjust="0"/>
    <p:restoredTop sz="87347" autoAdjust="0"/>
  </p:normalViewPr>
  <p:slideViewPr>
    <p:cSldViewPr snapToGrid="0" snapToObjects="1">
      <p:cViewPr varScale="1">
        <p:scale>
          <a:sx n="60" d="100"/>
          <a:sy n="60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2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1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12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8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46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5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0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1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72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6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65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17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5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289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2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02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2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8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46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16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47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83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17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52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09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1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0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7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8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4</a:t>
            </a:r>
          </a:p>
          <a:p>
            <a:r>
              <a:rPr lang="en-GB" dirty="0" smtClean="0"/>
              <a:t>Term </a:t>
            </a:r>
            <a:r>
              <a:rPr lang="en-GB" dirty="0"/>
              <a:t>1 - Block 1 - Place Value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explore Roman Numerals up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QJABHUX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OpenDyslexic" pitchFamily="2" charset="77"/>
              </a:rPr>
              <a:t>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F5712A-FD5F-F546-9F9A-6A6733B58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67" y="2861904"/>
            <a:ext cx="2166433" cy="2166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5E38A6-93F8-A84B-ADA0-3D7881787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0345" y="2781254"/>
            <a:ext cx="2301228" cy="23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D4B4AB-1129-154A-AB8C-B9EAEB8FA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451" y="2922416"/>
            <a:ext cx="1314892" cy="1359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CE951D-AADB-4740-AB24-F6124E4AF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2" y="3277465"/>
            <a:ext cx="1335490" cy="1359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FEE9FE-46F6-5441-A6B2-D48B43F9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13" y="3602177"/>
            <a:ext cx="1314892" cy="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6" y="2870620"/>
            <a:ext cx="2673350" cy="275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XXIX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71775B-0974-114D-9FBC-A8614894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6" y="2870620"/>
            <a:ext cx="2673350" cy="275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6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Oval 1"/>
          <p:cNvSpPr/>
          <p:nvPr/>
        </p:nvSpPr>
        <p:spPr>
          <a:xfrm>
            <a:off x="1537200" y="3060000"/>
            <a:ext cx="1891437" cy="18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</a:t>
            </a:r>
            <a:endParaRPr lang="en-GB" sz="6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58400" y="3430800"/>
            <a:ext cx="1134000" cy="113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4371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LI</a:t>
            </a:r>
          </a:p>
        </p:txBody>
      </p:sp>
      <p:sp>
        <p:nvSpPr>
          <p:cNvPr id="7" name="Oval 6"/>
          <p:cNvSpPr/>
          <p:nvPr/>
        </p:nvSpPr>
        <p:spPr>
          <a:xfrm>
            <a:off x="1537200" y="3060000"/>
            <a:ext cx="1891437" cy="18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</a:t>
            </a:r>
            <a:endParaRPr lang="en-GB" sz="6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58400" y="3430800"/>
            <a:ext cx="1134000" cy="113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1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64556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XLIV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BDA572-2920-304B-A4BC-210B35A7F8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35" y="2766346"/>
            <a:ext cx="141992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11F67A-5110-1A49-AB40-DB28903F3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278" y="2700593"/>
            <a:ext cx="1419924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B46754-090C-D641-A88B-C9E011371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02" y="2700593"/>
            <a:ext cx="1419924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7DEE1A-4D13-D847-A596-C112B5081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17" y="4965470"/>
            <a:ext cx="480000" cy="43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09E62-65EB-C945-9CD8-530FAFDB6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18" y="4540579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46ACDD-09DD-4345-9C6D-C6CD8AD1E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50" y="2707178"/>
            <a:ext cx="1419924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9CABBF-9C35-5E46-997D-BA7C8DF57B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4149862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84DFC8-CA0A-2245-8422-160350C78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65" y="3727520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remember the numbers 3, 6, 9 and 12 in Roman Numerals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identifying Roman Numerals up to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XCIX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D57B8C-F065-9246-9D13-33A73E8C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56" y="2870620"/>
            <a:ext cx="26670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E5C473-957D-5D48-9F14-00E3F0AB6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01" y="2870620"/>
            <a:ext cx="2667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6C4701-6815-7045-85A6-759FF47FA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2915107"/>
            <a:ext cx="1125321" cy="11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C4115-FDA2-F342-8868-35BF56FE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2222"/>
            <a:ext cx="1142950" cy="116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F107DE-8E4C-C542-B7A4-446F2306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3753980"/>
            <a:ext cx="1125321" cy="116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F7CC6C-99D4-BB47-BBFA-B17EEE9C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8" y="4522790"/>
            <a:ext cx="1125321" cy="1163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31CF9A-7526-CC4D-AA91-E161A58E7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5309508"/>
            <a:ext cx="1125321" cy="1163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BA9918-B4C6-154F-B687-CC6C459C6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1983"/>
            <a:ext cx="1142950" cy="1163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616B0A6-53FE-DF45-8287-341C747E2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1773"/>
            <a:ext cx="1142950" cy="1163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9E34E4-E553-9B4B-B0D9-12BDF6E5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" y="5287658"/>
            <a:ext cx="1142950" cy="1163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3E7F249-08CC-474C-A687-C6F235A1F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3" y="3635120"/>
            <a:ext cx="1142950" cy="116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CB3761-A735-D848-9548-96B184643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07" y="4367333"/>
            <a:ext cx="1142950" cy="1163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C9CF6CF-E41C-9345-BA5E-432CD2A20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1" y="5149525"/>
            <a:ext cx="1142950" cy="11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6C4701-6815-7045-85A6-759FF47FA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2915107"/>
            <a:ext cx="1125321" cy="116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EC4115-FDA2-F342-8868-35BF56FEA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2222"/>
            <a:ext cx="1142950" cy="1163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F107DE-8E4C-C542-B7A4-446F2306B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9" y="3753980"/>
            <a:ext cx="1125321" cy="116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F7CC6C-99D4-BB47-BBFA-B17EEE9CE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38" y="4522790"/>
            <a:ext cx="1125321" cy="11635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31CF9A-7526-CC4D-AA91-E161A58E74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85" y="5309508"/>
            <a:ext cx="1125321" cy="1163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BA9918-B4C6-154F-B687-CC6C459C6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51983"/>
            <a:ext cx="1142950" cy="1163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616B0A6-53FE-DF45-8287-341C747E23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1773"/>
            <a:ext cx="1142950" cy="1163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9E34E4-E553-9B4B-B0D9-12BDF6E5C8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" y="5287658"/>
            <a:ext cx="1142950" cy="1163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3E7F249-08CC-474C-A687-C6F235A1F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83" y="3635120"/>
            <a:ext cx="1142950" cy="1163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CB3761-A735-D848-9548-96B184643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07" y="4367333"/>
            <a:ext cx="1142950" cy="11635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C9CF6CF-E41C-9345-BA5E-432CD2A20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1" y="5149525"/>
            <a:ext cx="1142950" cy="11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0" y="2926875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8" y="292687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8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2667000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enDyslexic" pitchFamily="2" charset="77"/>
              </a:rPr>
              <a:t>CXI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95AE2EA-53EA-C44E-8ADE-743A5F95D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0" y="2926875"/>
            <a:ext cx="1745401" cy="18046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2D6146B-853A-094B-8B6B-63204DF2D6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28" y="292687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B80AECC-2E11-4144-B4C6-3D1B554D62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72447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9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230304" y="363196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twelve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634654" y="326263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22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-one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9029490" y="521951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8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230304" y="3631962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twelve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65449" y="363196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12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634654" y="326263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XII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0D24EF-A19B-F843-BE93-E3EE7027AB1B}"/>
              </a:ext>
            </a:extLst>
          </p:cNvPr>
          <p:cNvSpPr/>
          <p:nvPr/>
        </p:nvSpPr>
        <p:spPr>
          <a:xfrm>
            <a:off x="3238437" y="5582804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-two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FD0D82-19F6-A34B-AF6A-DA83E9C33BAD}"/>
              </a:ext>
            </a:extLst>
          </p:cNvPr>
          <p:cNvSpPr/>
          <p:nvPr/>
        </p:nvSpPr>
        <p:spPr>
          <a:xfrm>
            <a:off x="2548209" y="5219513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XXII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-one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21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A2A06C-EB26-3C4B-9D0E-59E9DBABB29E}"/>
              </a:ext>
            </a:extLst>
          </p:cNvPr>
          <p:cNvSpPr/>
          <p:nvPr/>
        </p:nvSpPr>
        <p:spPr>
          <a:xfrm>
            <a:off x="9047910" y="3262630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8C43C3A-395B-E041-A16B-1C27E485AA1D}"/>
              </a:ext>
            </a:extLst>
          </p:cNvPr>
          <p:cNvSpPr/>
          <p:nvPr/>
        </p:nvSpPr>
        <p:spPr>
          <a:xfrm>
            <a:off x="9705171" y="5582804"/>
            <a:ext cx="91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forty-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two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1DDDE6D-6009-3448-98B4-0E645CF6636F}"/>
              </a:ext>
            </a:extLst>
          </p:cNvPr>
          <p:cNvSpPr/>
          <p:nvPr/>
        </p:nvSpPr>
        <p:spPr>
          <a:xfrm>
            <a:off x="8240316" y="5582804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42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9029490" y="5219513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9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missing sections.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121299" y="3799631"/>
            <a:ext cx="12522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fourteen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4764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14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6110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XIV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988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44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enDyslexic" pitchFamily="2" charset="77"/>
              </a:rPr>
              <a:t>twenty</a:t>
            </a:r>
            <a:br>
              <a:rPr lang="en-US" dirty="0">
                <a:latin typeface="OpenDyslexic" pitchFamily="2" charset="77"/>
              </a:rPr>
            </a:br>
            <a:r>
              <a:rPr lang="en-US" dirty="0"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8982996" y="5219513"/>
            <a:ext cx="7809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XCIV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diagrams below show a number in Roman Numerals, numerals and words. Complete </a:t>
            </a:r>
            <a:r>
              <a:rPr lang="en-GB" sz="2200"/>
              <a:t>the missing sections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9E45C8AD-6D08-EC4E-8DCE-39D1A8FF2D33}"/>
              </a:ext>
            </a:extLst>
          </p:cNvPr>
          <p:cNvSpPr/>
          <p:nvPr/>
        </p:nvSpPr>
        <p:spPr>
          <a:xfrm>
            <a:off x="1126435" y="2835422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CBEF0C49-05FE-5C4A-BF3E-B80B280CD6BC}"/>
              </a:ext>
            </a:extLst>
          </p:cNvPr>
          <p:cNvSpPr/>
          <p:nvPr/>
        </p:nvSpPr>
        <p:spPr>
          <a:xfrm>
            <a:off x="2873767" y="2835421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xmlns="" id="{648B2244-03F8-CA42-9D88-48DE26E8EFD0}"/>
              </a:ext>
            </a:extLst>
          </p:cNvPr>
          <p:cNvSpPr/>
          <p:nvPr/>
        </p:nvSpPr>
        <p:spPr>
          <a:xfrm rot="10800000">
            <a:off x="2000101" y="2818108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54F270-3795-3D49-8444-F1FE4B1D191B}"/>
              </a:ext>
            </a:extLst>
          </p:cNvPr>
          <p:cNvSpPr/>
          <p:nvPr/>
        </p:nvSpPr>
        <p:spPr>
          <a:xfrm>
            <a:off x="3121299" y="379963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fourteen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97E159-D74B-C844-AB79-E0A53E6C32F9}"/>
              </a:ext>
            </a:extLst>
          </p:cNvPr>
          <p:cNvSpPr/>
          <p:nvPr/>
        </p:nvSpPr>
        <p:spPr>
          <a:xfrm>
            <a:off x="1750273" y="376149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14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850E54-717B-2C4F-AE43-529426888529}"/>
              </a:ext>
            </a:extLst>
          </p:cNvPr>
          <p:cNvSpPr/>
          <p:nvPr/>
        </p:nvSpPr>
        <p:spPr>
          <a:xfrm>
            <a:off x="2572662" y="326263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XIV</a:t>
            </a:r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xmlns="" id="{CEE80490-ED33-2249-82EB-8193298C28EF}"/>
              </a:ext>
            </a:extLst>
          </p:cNvPr>
          <p:cNvSpPr/>
          <p:nvPr/>
        </p:nvSpPr>
        <p:spPr>
          <a:xfrm>
            <a:off x="1134568" y="4786264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xmlns="" id="{A0A0595C-FE1D-E74C-9BC3-A8883A8EA989}"/>
              </a:ext>
            </a:extLst>
          </p:cNvPr>
          <p:cNvSpPr/>
          <p:nvPr/>
        </p:nvSpPr>
        <p:spPr>
          <a:xfrm>
            <a:off x="2881900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A7E7997B-B49E-7F44-9663-A357D8FA7BC3}"/>
              </a:ext>
            </a:extLst>
          </p:cNvPr>
          <p:cNvSpPr/>
          <p:nvPr/>
        </p:nvSpPr>
        <p:spPr>
          <a:xfrm rot="10800000">
            <a:off x="2008234" y="4768950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0D24EF-A19B-F843-BE93-E3EE7027AB1B}"/>
              </a:ext>
            </a:extLst>
          </p:cNvPr>
          <p:cNvSpPr/>
          <p:nvPr/>
        </p:nvSpPr>
        <p:spPr>
          <a:xfrm>
            <a:off x="3360265" y="5582804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6346248-C21E-594B-ABD2-50B3DD989824}"/>
              </a:ext>
            </a:extLst>
          </p:cNvPr>
          <p:cNvSpPr/>
          <p:nvPr/>
        </p:nvSpPr>
        <p:spPr>
          <a:xfrm>
            <a:off x="1773582" y="558280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44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FD0D82-19F6-A34B-AF6A-DA83E9C33BAD}"/>
              </a:ext>
            </a:extLst>
          </p:cNvPr>
          <p:cNvSpPr/>
          <p:nvPr/>
        </p:nvSpPr>
        <p:spPr>
          <a:xfrm>
            <a:off x="2548209" y="5219513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XLIV</a:t>
            </a:r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xmlns="" id="{9B5ACC98-80E4-7947-ADBE-78FB07BCE3B0}"/>
              </a:ext>
            </a:extLst>
          </p:cNvPr>
          <p:cNvSpPr/>
          <p:nvPr/>
        </p:nvSpPr>
        <p:spPr>
          <a:xfrm>
            <a:off x="7582052" y="2826451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xmlns="" id="{5854A072-C0FD-704D-B154-03EEDB3CE801}"/>
              </a:ext>
            </a:extLst>
          </p:cNvPr>
          <p:cNvSpPr/>
          <p:nvPr/>
        </p:nvSpPr>
        <p:spPr>
          <a:xfrm>
            <a:off x="9329384" y="28264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xmlns="" id="{3C45E46C-6FFA-144B-9A87-FB785D795A77}"/>
              </a:ext>
            </a:extLst>
          </p:cNvPr>
          <p:cNvSpPr/>
          <p:nvPr/>
        </p:nvSpPr>
        <p:spPr>
          <a:xfrm rot="10800000">
            <a:off x="8455718" y="2809137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467FB-F63A-DA42-BE20-7733C76D4371}"/>
              </a:ext>
            </a:extLst>
          </p:cNvPr>
          <p:cNvSpPr/>
          <p:nvPr/>
        </p:nvSpPr>
        <p:spPr>
          <a:xfrm>
            <a:off x="9685921" y="3622991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twenty</a:t>
            </a:r>
            <a:br>
              <a:rPr lang="en-US" dirty="0">
                <a:solidFill>
                  <a:schemeClr val="bg1"/>
                </a:solidFill>
                <a:latin typeface="OpenDyslexic" pitchFamily="2" charset="77"/>
              </a:rPr>
            </a:br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-four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614E5C7-9A6E-D441-8017-AF3644D5AA91}"/>
              </a:ext>
            </a:extLst>
          </p:cNvPr>
          <p:cNvSpPr/>
          <p:nvPr/>
        </p:nvSpPr>
        <p:spPr>
          <a:xfrm>
            <a:off x="8221066" y="3622991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24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DA2A06C-EB26-3C4B-9D0E-59E9DBABB29E}"/>
              </a:ext>
            </a:extLst>
          </p:cNvPr>
          <p:cNvSpPr/>
          <p:nvPr/>
        </p:nvSpPr>
        <p:spPr>
          <a:xfrm>
            <a:off x="8939424" y="3262630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XXIV</a:t>
            </a:r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xmlns="" id="{A7B9E3FA-B260-0E49-A6B8-BDA37DECDECF}"/>
              </a:ext>
            </a:extLst>
          </p:cNvPr>
          <p:cNvSpPr/>
          <p:nvPr/>
        </p:nvSpPr>
        <p:spPr>
          <a:xfrm>
            <a:off x="7601302" y="4786264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Dyslexic" pitchFamily="2" charset="77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xmlns="" id="{761617EE-14B0-2649-8EDB-A7EB7C7148FD}"/>
              </a:ext>
            </a:extLst>
          </p:cNvPr>
          <p:cNvSpPr/>
          <p:nvPr/>
        </p:nvSpPr>
        <p:spPr>
          <a:xfrm>
            <a:off x="9348634" y="4786263"/>
            <a:ext cx="1747332" cy="1506321"/>
          </a:xfrm>
          <a:prstGeom prst="triangle">
            <a:avLst/>
          </a:prstGeom>
          <a:solidFill>
            <a:srgbClr val="FF386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xmlns="" id="{D309DB19-3ED1-0142-B50B-C0BC4EE879F3}"/>
              </a:ext>
            </a:extLst>
          </p:cNvPr>
          <p:cNvSpPr/>
          <p:nvPr/>
        </p:nvSpPr>
        <p:spPr>
          <a:xfrm rot="10800000">
            <a:off x="8474968" y="4768950"/>
            <a:ext cx="1747332" cy="1506321"/>
          </a:xfrm>
          <a:prstGeom prst="triangle">
            <a:avLst/>
          </a:prstGeom>
          <a:solidFill>
            <a:srgbClr val="369CE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8C43C3A-395B-E041-A16B-1C27E485AA1D}"/>
              </a:ext>
            </a:extLst>
          </p:cNvPr>
          <p:cNvSpPr/>
          <p:nvPr/>
        </p:nvSpPr>
        <p:spPr>
          <a:xfrm>
            <a:off x="9637044" y="5582804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ninety-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four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1DDDE6D-6009-3448-98B4-0E645CF6636F}"/>
              </a:ext>
            </a:extLst>
          </p:cNvPr>
          <p:cNvSpPr/>
          <p:nvPr/>
        </p:nvSpPr>
        <p:spPr>
          <a:xfrm>
            <a:off x="8240316" y="558280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94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62EE31-C58A-B84D-A466-EE2D16F184B7}"/>
              </a:ext>
            </a:extLst>
          </p:cNvPr>
          <p:cNvSpPr/>
          <p:nvPr/>
        </p:nvSpPr>
        <p:spPr>
          <a:xfrm>
            <a:off x="8982996" y="521951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XCIV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7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970" y="2269107"/>
            <a:ext cx="1575661" cy="31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1DB96C-EB78-524D-9BE2-E05588C42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49" y="2964724"/>
            <a:ext cx="1772744" cy="180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2" y="3329606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35170EE-3510-D248-978F-787BF32CA071}"/>
              </a:ext>
            </a:extLst>
          </p:cNvPr>
          <p:cNvSpPr/>
          <p:nvPr/>
        </p:nvSpPr>
        <p:spPr>
          <a:xfrm>
            <a:off x="7700723" y="31672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07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022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LXXXIV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LXIV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LXXV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68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87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C647A4A5-90BA-094B-B806-612C65D6A39C}"/>
              </a:ext>
            </a:extLst>
          </p:cNvPr>
          <p:cNvSpPr/>
          <p:nvPr/>
        </p:nvSpPr>
        <p:spPr>
          <a:xfrm>
            <a:off x="914400" y="4774232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3807BC0-FB5F-904E-B365-E3064D54A282}"/>
              </a:ext>
            </a:extLst>
          </p:cNvPr>
          <p:cNvSpPr/>
          <p:nvPr/>
        </p:nvSpPr>
        <p:spPr>
          <a:xfrm>
            <a:off x="5187276" y="4774232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F55DA38-C67F-DC40-A7FC-E2469E1594BD}"/>
              </a:ext>
            </a:extLst>
          </p:cNvPr>
          <p:cNvSpPr/>
          <p:nvPr/>
        </p:nvSpPr>
        <p:spPr>
          <a:xfrm>
            <a:off x="8594830" y="4774232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872E12-C044-F642-84CA-80AE72FEBF70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3581400" y="513381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0A790D4C-62B1-B844-8144-7137BF295B32}"/>
              </a:ext>
            </a:extLst>
          </p:cNvPr>
          <p:cNvCxnSpPr/>
          <p:nvPr/>
        </p:nvCxnSpPr>
        <p:spPr>
          <a:xfrm>
            <a:off x="6988954" y="5135103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89E873F2-0567-5A48-9E06-F87AFC712775}"/>
              </a:ext>
            </a:extLst>
          </p:cNvPr>
          <p:cNvSpPr/>
          <p:nvPr/>
        </p:nvSpPr>
        <p:spPr>
          <a:xfrm>
            <a:off x="914400" y="5748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DD1C258-3A0D-7745-996C-3E91F16960C7}"/>
              </a:ext>
            </a:extLst>
          </p:cNvPr>
          <p:cNvSpPr/>
          <p:nvPr/>
        </p:nvSpPr>
        <p:spPr>
          <a:xfrm>
            <a:off x="5187276" y="5748328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6C32C2D5-F91A-DC4F-9E40-6B5754666316}"/>
              </a:ext>
            </a:extLst>
          </p:cNvPr>
          <p:cNvSpPr/>
          <p:nvPr/>
        </p:nvSpPr>
        <p:spPr>
          <a:xfrm>
            <a:off x="8594830" y="5748328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XXXIX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E6F1C72-9E0E-FA4D-8B57-87A61C8CFFAF}"/>
              </a:ext>
            </a:extLst>
          </p:cNvPr>
          <p:cNvCxnSpPr>
            <a:stCxn id="48" idx="3"/>
            <a:endCxn id="49" idx="1"/>
          </p:cNvCxnSpPr>
          <p:nvPr/>
        </p:nvCxnSpPr>
        <p:spPr>
          <a:xfrm>
            <a:off x="3581400" y="610790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EC7DD26-52A3-7741-AC7A-DEDC02E608B7}"/>
              </a:ext>
            </a:extLst>
          </p:cNvPr>
          <p:cNvCxnSpPr/>
          <p:nvPr/>
        </p:nvCxnSpPr>
        <p:spPr>
          <a:xfrm>
            <a:off x="6988954" y="6109199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5223439" y="2795413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+ 1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8630993" y="279541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43B9F41-74E7-A848-BF42-45E24CD685D5}"/>
              </a:ext>
            </a:extLst>
          </p:cNvPr>
          <p:cNvCxnSpPr>
            <a:stCxn id="53" idx="3"/>
            <a:endCxn id="54" idx="1"/>
          </p:cNvCxnSpPr>
          <p:nvPr/>
        </p:nvCxnSpPr>
        <p:spPr>
          <a:xfrm>
            <a:off x="3617563" y="315499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47475D1-A845-714E-B369-94390B5A48DE}"/>
              </a:ext>
            </a:extLst>
          </p:cNvPr>
          <p:cNvCxnSpPr/>
          <p:nvPr/>
        </p:nvCxnSpPr>
        <p:spPr>
          <a:xfrm>
            <a:off x="7025117" y="3156284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3167506-DAD8-7945-A160-0DEB4E2FE954}"/>
              </a:ext>
            </a:extLst>
          </p:cNvPr>
          <p:cNvSpPr/>
          <p:nvPr/>
        </p:nvSpPr>
        <p:spPr>
          <a:xfrm>
            <a:off x="950563" y="376950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XLIX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3D29145-55F2-EA44-9E6E-6EBAF4C11765}"/>
              </a:ext>
            </a:extLst>
          </p:cNvPr>
          <p:cNvSpPr/>
          <p:nvPr/>
        </p:nvSpPr>
        <p:spPr>
          <a:xfrm>
            <a:off x="5223439" y="3769509"/>
            <a:ext cx="1801678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- 1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802F43BF-B4C2-7243-AA75-D9C351265F03}"/>
              </a:ext>
            </a:extLst>
          </p:cNvPr>
          <p:cNvSpPr/>
          <p:nvPr/>
        </p:nvSpPr>
        <p:spPr>
          <a:xfrm>
            <a:off x="8630993" y="3769509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XLVIII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EB95646-A8D7-D44B-8530-D2FA3AF1F372}"/>
              </a:ext>
            </a:extLst>
          </p:cNvPr>
          <p:cNvCxnSpPr>
            <a:stCxn id="58" idx="3"/>
            <a:endCxn id="59" idx="1"/>
          </p:cNvCxnSpPr>
          <p:nvPr/>
        </p:nvCxnSpPr>
        <p:spPr>
          <a:xfrm>
            <a:off x="3617563" y="412909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A435DA3-9013-A64D-AC29-7A6AE08DD621}"/>
              </a:ext>
            </a:extLst>
          </p:cNvPr>
          <p:cNvCxnSpPr/>
          <p:nvPr/>
        </p:nvCxnSpPr>
        <p:spPr>
          <a:xfrm>
            <a:off x="7025117" y="4130380"/>
            <a:ext cx="1605876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8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F985A99-7BD5-8842-82FA-9A7C14CB71D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997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1F0DAA0-EF2A-584F-82AE-81C1DDCE3BB3}"/>
              </a:ext>
            </a:extLst>
          </p:cNvPr>
          <p:cNvSpPr/>
          <p:nvPr/>
        </p:nvSpPr>
        <p:spPr>
          <a:xfrm>
            <a:off x="10019653" y="3074379"/>
            <a:ext cx="1880799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78617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more Roman Numerals addition sentences that total the same amount can you think of?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Other number sentences include: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XC + X = C, XCIX + I = C, XXXV + LXV = C…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8AE0E59E-A381-A545-B490-DDFD418CB50F}"/>
              </a:ext>
            </a:extLst>
          </p:cNvPr>
          <p:cNvSpPr/>
          <p:nvPr/>
        </p:nvSpPr>
        <p:spPr>
          <a:xfrm>
            <a:off x="950563" y="3074380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XXVI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02082-F6F6-8948-8CAC-E9B0C41A7819}"/>
              </a:ext>
            </a:extLst>
          </p:cNvPr>
          <p:cNvSpPr/>
          <p:nvPr/>
        </p:nvSpPr>
        <p:spPr>
          <a:xfrm>
            <a:off x="4050224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D8FCF183-6FA9-9945-8E01-D1AE185FB70F}"/>
              </a:ext>
            </a:extLst>
          </p:cNvPr>
          <p:cNvSpPr/>
          <p:nvPr/>
        </p:nvSpPr>
        <p:spPr>
          <a:xfrm>
            <a:off x="5485108" y="3074379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LXXIV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5524AC0-5679-5A43-A01C-26862E7CB115}"/>
              </a:ext>
            </a:extLst>
          </p:cNvPr>
          <p:cNvSpPr/>
          <p:nvPr/>
        </p:nvSpPr>
        <p:spPr>
          <a:xfrm>
            <a:off x="8584769" y="307437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52E7F5C-B233-AB46-A125-AA2A49C72C9A}"/>
              </a:ext>
            </a:extLst>
          </p:cNvPr>
          <p:cNvSpPr/>
          <p:nvPr/>
        </p:nvSpPr>
        <p:spPr>
          <a:xfrm>
            <a:off x="10019653" y="3074379"/>
            <a:ext cx="1002223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36132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 true, sometimes true or never true?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63372" y="2122258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Multiples of 10 end in an X when written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/>
              <a:t>To be able to explore Roman Numerals up to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– although most multiples of 10 will end in an X when written in Roman Numerals, there are exceptions, like C = 100</a:t>
            </a:r>
            <a:r>
              <a:rPr lang="en-GB" sz="2200">
                <a:solidFill>
                  <a:srgbClr val="FF3860"/>
                </a:solidFill>
              </a:rPr>
              <a:t>, XL = 40, L = 50, XC = 90…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63372" y="2122258"/>
            <a:ext cx="3384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Multiples of 10 end in an X when written in Roman Numerals.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949CA55-E71A-5645-8CFC-4E2680F3A3D9}"/>
              </a:ext>
            </a:extLst>
          </p:cNvPr>
          <p:cNvSpPr txBox="1">
            <a:spLocks/>
          </p:cNvSpPr>
          <p:nvPr/>
        </p:nvSpPr>
        <p:spPr>
          <a:xfrm>
            <a:off x="838200" y="495755"/>
            <a:ext cx="878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 Light" panose="020F0302020204030203" pitchFamily="34" charset="77"/>
                <a:ea typeface="+mj-ea"/>
                <a:cs typeface="+mj-cs"/>
              </a:defRPr>
            </a:lvl1pPr>
          </a:lstStyle>
          <a:p>
            <a:r>
              <a:rPr lang="en-GB" sz="3200"/>
              <a:t>To be able to explore Roman Numerals up to 100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8161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Numicon Shape doesn’t belong as it is blue.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Otherwise, all the objects match as they all show values of 10.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970" y="2269107"/>
            <a:ext cx="1575661" cy="319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1DB96C-EB78-524D-9BE2-E05588C42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49" y="2964724"/>
            <a:ext cx="1772744" cy="1804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0193E8-9A68-8E45-881D-BEE2586DD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22" y="3329606"/>
            <a:ext cx="2155234" cy="10348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35170EE-3510-D248-978F-787BF32CA071}"/>
              </a:ext>
            </a:extLst>
          </p:cNvPr>
          <p:cNvSpPr/>
          <p:nvPr/>
        </p:nvSpPr>
        <p:spPr>
          <a:xfrm>
            <a:off x="7700723" y="3167250"/>
            <a:ext cx="1273459" cy="1359522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OpenDyslexic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9234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remember the numbers 3, 6, 9 and 12 in Roman Numerals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identifying Roman Numerals up to 100</a:t>
            </a:r>
          </a:p>
        </p:txBody>
      </p:sp>
    </p:spTree>
    <p:extLst>
      <p:ext uri="{BB962C8B-B14F-4D97-AF65-F5344CB8AC3E}">
        <p14:creationId xmlns:p14="http://schemas.microsoft.com/office/powerpoint/2010/main" val="165731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Spend a couple of minutes revising some Roman Numerals facts…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56B22C-BF33-D546-9BC9-D8D079543791}"/>
              </a:ext>
            </a:extLst>
          </p:cNvPr>
          <p:cNvSpPr/>
          <p:nvPr/>
        </p:nvSpPr>
        <p:spPr>
          <a:xfrm>
            <a:off x="838200" y="2742628"/>
            <a:ext cx="1051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1 = I			10 = X		11 = XI	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2 = II			20 = XX		22 = XXII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3 = III			30 = XXX		33 = XXXIII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4 = IV		40 = XL		44 = XLIV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5 = V			50 = L		55 = LV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6 = VI		60 = LX		66 = LXVI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7 = VII		70 = LXX		77 = LXXVII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8 = VIII		80 = LXXX		88 = LXXXVIII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9 = IX		90 = XC		99 = XCIX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10 = X		100 = C		111 = CXI</a:t>
            </a:r>
            <a:endParaRPr lang="en-GB" dirty="0"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74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28DA7C-AEF2-0A45-B5A2-1422EABCE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29" y="34648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23B3C8-CC87-E84F-AC3D-C2D15CF6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206" y="2779005"/>
            <a:ext cx="1037754" cy="107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28DA7C-AEF2-0A45-B5A2-1422EABCE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029" y="3464805"/>
            <a:ext cx="1037754" cy="1072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76A06E-3B2A-0349-975B-E53225CB8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2" y="4124411"/>
            <a:ext cx="1037754" cy="107297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FCC8F2A-A0B2-2F44-8705-A1F3620E18C3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" pitchFamily="2" charset="77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5500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902B08-5154-C946-8E50-974B01C55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sticks, twigs or rulers, make the following numbers as Roman Numerals…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explore Roman Numerals up to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B0EF21-FA16-7E4C-B65C-4591E7AF60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66" y="3334578"/>
            <a:ext cx="2155234" cy="103481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BAE6F64-2908-1A4D-9E64-6F0559797366}"/>
              </a:ext>
            </a:extLst>
          </p:cNvPr>
          <p:cNvSpPr/>
          <p:nvPr/>
        </p:nvSpPr>
        <p:spPr>
          <a:xfrm>
            <a:off x="7300650" y="3172222"/>
            <a:ext cx="1273459" cy="1359522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Dyslexic" pitchFamily="2" charset="77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4207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8515</TotalTime>
  <Words>1495</Words>
  <Application>Microsoft Office PowerPoint</Application>
  <PresentationFormat>Custom</PresentationFormat>
  <Paragraphs>513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Muli</vt:lpstr>
      <vt:lpstr>Wingdings</vt:lpstr>
      <vt:lpstr>Roboto</vt:lpstr>
      <vt:lpstr>Calibri</vt:lpstr>
      <vt:lpstr>Lato</vt:lpstr>
      <vt:lpstr>OpenDyslexic</vt:lpstr>
      <vt:lpstr>OpenDyslexicAlta</vt:lpstr>
      <vt:lpstr>Lato Light</vt:lpstr>
      <vt:lpstr>Office Theme</vt:lpstr>
      <vt:lpstr>PowerPoint Presentation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To be able to explore Roman Numerals up to 100</vt:lpstr>
      <vt:lpstr>PowerPoint Presentation</vt:lpstr>
      <vt:lpstr>PowerPoint Presentation</vt:lpstr>
      <vt:lpstr>To be able to explore Roman Numerals up to 100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278</cp:revision>
  <cp:lastPrinted>2019-06-17T16:19:05Z</cp:lastPrinted>
  <dcterms:created xsi:type="dcterms:W3CDTF">2018-08-06T08:16:18Z</dcterms:created>
  <dcterms:modified xsi:type="dcterms:W3CDTF">2021-04-16T08:38:15Z</dcterms:modified>
</cp:coreProperties>
</file>