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35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4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webextensions/taskpanes.xml" ContentType="application/vnd.ms-office.webextensiontaskpan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webextensions/webextension1.xml" ContentType="application/vnd.ms-office.webextension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0" r:id="rId2"/>
    <p:sldId id="321" r:id="rId3"/>
    <p:sldId id="574" r:id="rId4"/>
    <p:sldId id="682" r:id="rId5"/>
    <p:sldId id="683" r:id="rId6"/>
    <p:sldId id="684" r:id="rId7"/>
    <p:sldId id="685" r:id="rId8"/>
    <p:sldId id="686" r:id="rId9"/>
    <p:sldId id="687" r:id="rId10"/>
    <p:sldId id="688" r:id="rId11"/>
    <p:sldId id="689" r:id="rId12"/>
    <p:sldId id="690" r:id="rId13"/>
    <p:sldId id="691" r:id="rId14"/>
    <p:sldId id="692" r:id="rId15"/>
    <p:sldId id="693" r:id="rId16"/>
    <p:sldId id="694" r:id="rId17"/>
    <p:sldId id="695" r:id="rId18"/>
    <p:sldId id="696" r:id="rId19"/>
    <p:sldId id="697" r:id="rId20"/>
    <p:sldId id="699" r:id="rId21"/>
    <p:sldId id="700" r:id="rId22"/>
    <p:sldId id="701" r:id="rId23"/>
    <p:sldId id="702" r:id="rId24"/>
    <p:sldId id="703" r:id="rId25"/>
    <p:sldId id="704" r:id="rId26"/>
    <p:sldId id="705" r:id="rId27"/>
    <p:sldId id="706" r:id="rId28"/>
    <p:sldId id="707" r:id="rId29"/>
    <p:sldId id="708" r:id="rId30"/>
    <p:sldId id="709" r:id="rId31"/>
    <p:sldId id="710" r:id="rId32"/>
    <p:sldId id="711" r:id="rId33"/>
    <p:sldId id="712" r:id="rId34"/>
    <p:sldId id="713" r:id="rId35"/>
    <p:sldId id="714" r:id="rId36"/>
    <p:sldId id="715" r:id="rId37"/>
    <p:sldId id="716" r:id="rId38"/>
    <p:sldId id="717" r:id="rId39"/>
    <p:sldId id="718" r:id="rId40"/>
    <p:sldId id="719" r:id="rId41"/>
    <p:sldId id="735" r:id="rId42"/>
    <p:sldId id="720" r:id="rId43"/>
    <p:sldId id="721" r:id="rId44"/>
    <p:sldId id="722" r:id="rId45"/>
    <p:sldId id="723" r:id="rId46"/>
    <p:sldId id="724" r:id="rId47"/>
    <p:sldId id="725" r:id="rId48"/>
    <p:sldId id="736" r:id="rId49"/>
    <p:sldId id="726" r:id="rId50"/>
    <p:sldId id="727" r:id="rId51"/>
    <p:sldId id="728" r:id="rId52"/>
    <p:sldId id="729" r:id="rId53"/>
    <p:sldId id="730" r:id="rId54"/>
    <p:sldId id="731" r:id="rId55"/>
    <p:sldId id="732" r:id="rId56"/>
    <p:sldId id="733" r:id="rId57"/>
    <p:sldId id="680" r:id="rId58"/>
    <p:sldId id="734" r:id="rId59"/>
    <p:sldId id="397" r:id="rId60"/>
  </p:sldIdLst>
  <p:sldSz cx="12192000" cy="6858000"/>
  <p:notesSz cx="6858000" cy="9144000"/>
  <p:embeddedFontLst>
    <p:embeddedFont>
      <p:font typeface="Lato" panose="020F0502020204030203" pitchFamily="34" charset="0"/>
      <p:regular r:id="rId63"/>
      <p:bold r:id="rId64"/>
      <p:italic r:id="rId65"/>
      <p:boldItalic r:id="rId66"/>
    </p:embeddedFont>
    <p:embeddedFont>
      <p:font typeface="Lato Light" panose="020F0502020204030203" pitchFamily="34" charset="0"/>
      <p:regular r:id="rId67"/>
      <p:italic r:id="rId68"/>
    </p:embeddedFont>
    <p:embeddedFont>
      <p:font typeface="Muli" panose="020B0604020202020204" charset="0"/>
      <p:regular r:id="rId69"/>
      <p:bold r:id="rId70"/>
      <p:italic r:id="rId71"/>
      <p:boldItalic r:id="rId72"/>
    </p:embeddedFont>
    <p:embeddedFont>
      <p:font typeface="OpenDyslexicAlta" panose="020B0604020202020204" charset="0"/>
      <p:regular r:id="rId73"/>
      <p:bold r:id="rId74"/>
      <p:italic r:id="rId75"/>
      <p:boldItalic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209CEE"/>
    <a:srgbClr val="7957D5"/>
    <a:srgbClr val="23D160"/>
    <a:srgbClr val="F338C6"/>
    <a:srgbClr val="EAE8EF"/>
    <a:srgbClr val="FFDD57"/>
    <a:srgbClr val="E9E9EF"/>
    <a:srgbClr val="E8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24" autoAdjust="0"/>
    <p:restoredTop sz="65510" autoAdjust="0"/>
  </p:normalViewPr>
  <p:slideViewPr>
    <p:cSldViewPr snapToGrid="0" snapToObjects="1">
      <p:cViewPr varScale="1">
        <p:scale>
          <a:sx n="82" d="100"/>
          <a:sy n="82" d="100"/>
        </p:scale>
        <p:origin x="245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2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82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83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viewProps" Target="viewProps.xml"/><Relationship Id="rId8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16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75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72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35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74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591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002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99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676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48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450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894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362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287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147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967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958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108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028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968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91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48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15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475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702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705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9040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110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514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5730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0078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61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3138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872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3749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665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696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9068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2783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9368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6795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5589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2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301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3346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8309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48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880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0496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6267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847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605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82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94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31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32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60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0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0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0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 b="0" i="0">
                <a:latin typeface="Muli" pitchFamily="2" charset="77"/>
              </a:defRPr>
            </a:lvl1pPr>
            <a:lvl2pPr>
              <a:defRPr b="0" i="0">
                <a:latin typeface="Muli" pitchFamily="2" charset="77"/>
              </a:defRPr>
            </a:lvl2pPr>
            <a:lvl3pPr>
              <a:defRPr b="0" i="0">
                <a:latin typeface="Muli" pitchFamily="2" charset="77"/>
              </a:defRPr>
            </a:lvl3pPr>
            <a:lvl4pPr>
              <a:defRPr b="0" i="0">
                <a:latin typeface="Muli" pitchFamily="2" charset="77"/>
              </a:defRPr>
            </a:lvl4pPr>
            <a:lvl5pPr>
              <a:defRPr b="0" i="0"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li" pitchFamily="2" charset="77"/>
              </a:defRPr>
            </a:lvl1pPr>
            <a:lvl2pPr>
              <a:defRPr b="0" i="0">
                <a:latin typeface="Muli" pitchFamily="2" charset="77"/>
              </a:defRPr>
            </a:lvl2pPr>
            <a:lvl3pPr>
              <a:defRPr b="0" i="0">
                <a:latin typeface="Muli" pitchFamily="2" charset="77"/>
              </a:defRPr>
            </a:lvl3pPr>
            <a:lvl4pPr>
              <a:defRPr b="0" i="0">
                <a:latin typeface="Muli" pitchFamily="2" charset="77"/>
              </a:defRPr>
            </a:lvl4pPr>
            <a:lvl5pPr>
              <a:defRPr b="0" i="0"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b="0" i="0" smtClean="0">
                <a:latin typeface="Muli" pitchFamily="2" charset="77"/>
              </a:rPr>
              <a:pPr/>
              <a:t>22/11/2023</a:t>
            </a:fld>
            <a:endParaRPr lang="en-GB" b="0" i="0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357" y="2666346"/>
            <a:ext cx="10122196" cy="1870364"/>
          </a:xfrm>
        </p:spPr>
        <p:txBody>
          <a:bodyPr>
            <a:normAutofit/>
          </a:bodyPr>
          <a:lstStyle/>
          <a:p>
            <a:r>
              <a:rPr lang="en-GB" dirty="0"/>
              <a:t>Stage 6 </a:t>
            </a:r>
            <a:br>
              <a:rPr lang="en-GB" dirty="0"/>
            </a:br>
            <a:r>
              <a:rPr lang="en-GB" dirty="0"/>
              <a:t>Spring Block 1: Ratio</a:t>
            </a:r>
          </a:p>
          <a:p>
            <a:r>
              <a:rPr lang="en-GB" dirty="0"/>
              <a:t>Lesson 1: To be able to decide whether to add or multiply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Ratio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uli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uli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211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effectLst/>
                <a:latin typeface="Muli" pitchFamily="2" charset="77"/>
              </a:rPr>
              <a:t>QCRCBPQ</a:t>
            </a:r>
            <a:endParaRPr lang="en-GB" b="1" dirty="0">
              <a:solidFill>
                <a:schemeClr val="bg1"/>
              </a:solidFill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With the same starting number and the same number in the operation, the answer is different for add and multiply.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3CF361-7851-A231-A816-62A21D55B699}"/>
              </a:ext>
            </a:extLst>
          </p:cNvPr>
          <p:cNvGrpSpPr/>
          <p:nvPr/>
        </p:nvGrpSpPr>
        <p:grpSpPr>
          <a:xfrm>
            <a:off x="2055250" y="3012033"/>
            <a:ext cx="6492640" cy="3267899"/>
            <a:chOff x="1929990" y="3262865"/>
            <a:chExt cx="6492640" cy="326789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D6A152-A84B-2727-54EE-7EAD7FC3D70C}"/>
                </a:ext>
              </a:extLst>
            </p:cNvPr>
            <p:cNvGrpSpPr/>
            <p:nvPr/>
          </p:nvGrpSpPr>
          <p:grpSpPr>
            <a:xfrm>
              <a:off x="1929990" y="3262865"/>
              <a:ext cx="6492640" cy="3267899"/>
              <a:chOff x="1980094" y="2924662"/>
              <a:chExt cx="6492640" cy="3267899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4EE303-08BE-6144-A072-AB4B4FDC9D47}"/>
                  </a:ext>
                </a:extLst>
              </p:cNvPr>
              <p:cNvSpPr txBox="1"/>
              <p:nvPr/>
            </p:nvSpPr>
            <p:spPr>
              <a:xfrm>
                <a:off x="1980094" y="3781136"/>
                <a:ext cx="8002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20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6382C-0091-4644-0362-F145865AF9D7}"/>
                  </a:ext>
                </a:extLst>
              </p:cNvPr>
              <p:cNvSpPr txBox="1"/>
              <p:nvPr/>
            </p:nvSpPr>
            <p:spPr>
              <a:xfrm>
                <a:off x="7740284" y="5484675"/>
                <a:ext cx="732450" cy="70788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3860"/>
                    </a:solidFill>
                    <a:latin typeface="Muli" pitchFamily="2" charset="77"/>
                  </a:rPr>
                  <a:t> 6</a:t>
                </a:r>
              </a:p>
            </p:txBody>
          </p:sp>
          <p:sp>
            <p:nvSpPr>
              <p:cNvPr id="8" name="Curved Down Arrow 7">
                <a:extLst>
                  <a:ext uri="{FF2B5EF4-FFF2-40B4-BE49-F238E27FC236}">
                    <a16:creationId xmlns:a16="http://schemas.microsoft.com/office/drawing/2014/main" id="{97D989EC-147E-49B2-862C-BDBC2FDF8098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9" name="Curved Down Arrow 8">
                <a:extLst>
                  <a:ext uri="{FF2B5EF4-FFF2-40B4-BE49-F238E27FC236}">
                    <a16:creationId xmlns:a16="http://schemas.microsoft.com/office/drawing/2014/main" id="{DADE12A9-ADA7-9667-6BD4-3F73C805D96A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7CCE81-D6C0-0C97-2584-BBDB71316643}"/>
                </a:ext>
              </a:extLst>
            </p:cNvPr>
            <p:cNvSpPr txBox="1"/>
            <p:nvPr/>
          </p:nvSpPr>
          <p:spPr>
            <a:xfrm>
              <a:off x="3836523" y="4075338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dirty="0">
                <a:latin typeface="Muli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F49F70-A5DB-7010-ED00-147F49523BB3}"/>
                </a:ext>
              </a:extLst>
            </p:cNvPr>
            <p:cNvSpPr txBox="1"/>
            <p:nvPr/>
          </p:nvSpPr>
          <p:spPr>
            <a:xfrm>
              <a:off x="2645803" y="5822878"/>
              <a:ext cx="4042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-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B12E1-537D-0983-6066-1B5346D43F31}"/>
              </a:ext>
            </a:extLst>
          </p:cNvPr>
          <p:cNvGrpSpPr/>
          <p:nvPr/>
        </p:nvGrpSpPr>
        <p:grpSpPr>
          <a:xfrm>
            <a:off x="6711298" y="2277076"/>
            <a:ext cx="2434789" cy="4002856"/>
            <a:chOff x="1961847" y="2527908"/>
            <a:chExt cx="2434789" cy="40028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749A5F-4CB9-8450-E644-63EBACE88ED2}"/>
                </a:ext>
              </a:extLst>
            </p:cNvPr>
            <p:cNvGrpSpPr/>
            <p:nvPr/>
          </p:nvGrpSpPr>
          <p:grpSpPr>
            <a:xfrm>
              <a:off x="1961847" y="3262865"/>
              <a:ext cx="2434789" cy="2436167"/>
              <a:chOff x="2011951" y="2924662"/>
              <a:chExt cx="2434789" cy="24361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1C6FF5-66E9-3403-F152-8C4814C55125}"/>
                  </a:ext>
                </a:extLst>
              </p:cNvPr>
              <p:cNvSpPr txBox="1"/>
              <p:nvPr/>
            </p:nvSpPr>
            <p:spPr>
              <a:xfrm>
                <a:off x="2011951" y="3770335"/>
                <a:ext cx="8002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20</a:t>
                </a:r>
              </a:p>
            </p:txBody>
          </p: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7140BF09-6354-2DD5-51FA-B50B4AE3C935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21" name="Curved Down Arrow 20">
                <a:extLst>
                  <a:ext uri="{FF2B5EF4-FFF2-40B4-BE49-F238E27FC236}">
                    <a16:creationId xmlns:a16="http://schemas.microsoft.com/office/drawing/2014/main" id="{E7A25279-4951-22F5-B3AA-40E9731D4E3C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A91A5-D439-D33A-30D3-FB0D78F79761}"/>
                </a:ext>
              </a:extLst>
            </p:cNvPr>
            <p:cNvSpPr txBox="1"/>
            <p:nvPr/>
          </p:nvSpPr>
          <p:spPr>
            <a:xfrm>
              <a:off x="2830799" y="2527908"/>
              <a:ext cx="10695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02124"/>
                  </a:solidFill>
                  <a:effectLst/>
                  <a:latin typeface="Muli" pitchFamily="2" charset="77"/>
                </a:rPr>
                <a:t>× 6 </a:t>
              </a:r>
              <a:endParaRPr lang="en-US" sz="4000" dirty="0">
                <a:latin typeface="Muli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6F310D-55A7-73CD-5596-2BBD33156DA9}"/>
                </a:ext>
              </a:extLst>
            </p:cNvPr>
            <p:cNvSpPr txBox="1"/>
            <p:nvPr/>
          </p:nvSpPr>
          <p:spPr>
            <a:xfrm>
              <a:off x="2622224" y="5822878"/>
              <a:ext cx="6014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÷</a:t>
              </a:r>
              <a:r>
                <a:rPr lang="en-US" sz="4000" dirty="0">
                  <a:latin typeface="Muli" pitchFamily="2" charset="77"/>
                </a:rPr>
                <a:t>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3B84F9-0695-9275-49FF-99C7B3DF4401}"/>
              </a:ext>
            </a:extLst>
          </p:cNvPr>
          <p:cNvSpPr txBox="1"/>
          <p:nvPr/>
        </p:nvSpPr>
        <p:spPr>
          <a:xfrm>
            <a:off x="3013767" y="2289936"/>
            <a:ext cx="934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uli" pitchFamily="2" charset="77"/>
              </a:rPr>
              <a:t>+ 6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8E9042-87AA-F795-0C1D-CC9D0B4D78FE}"/>
              </a:ext>
            </a:extLst>
          </p:cNvPr>
          <p:cNvSpPr txBox="1"/>
          <p:nvPr/>
        </p:nvSpPr>
        <p:spPr>
          <a:xfrm>
            <a:off x="3123459" y="5596861"/>
            <a:ext cx="7324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Muli" pitchFamily="2" charset="77"/>
              </a:rPr>
              <a:t>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06744-4A63-DF14-18B9-E14F04EAC44A}"/>
              </a:ext>
            </a:extLst>
          </p:cNvPr>
          <p:cNvSpPr txBox="1"/>
          <p:nvPr/>
        </p:nvSpPr>
        <p:spPr>
          <a:xfrm>
            <a:off x="4006838" y="3843122"/>
            <a:ext cx="89879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Muli" pitchFamily="2" charset="77"/>
              </a:rPr>
              <a:t>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2D08B-F582-5DBE-C696-4076F19357A3}"/>
              </a:ext>
            </a:extLst>
          </p:cNvPr>
          <p:cNvSpPr txBox="1"/>
          <p:nvPr/>
        </p:nvSpPr>
        <p:spPr>
          <a:xfrm>
            <a:off x="8511127" y="3881971"/>
            <a:ext cx="110788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Muli" pitchFamily="2" charset="77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9745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Fill in the missing numbers. What do you notice?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3CF361-7851-A231-A816-62A21D55B699}"/>
              </a:ext>
            </a:extLst>
          </p:cNvPr>
          <p:cNvGrpSpPr/>
          <p:nvPr/>
        </p:nvGrpSpPr>
        <p:grpSpPr>
          <a:xfrm>
            <a:off x="2266240" y="2489493"/>
            <a:ext cx="6263086" cy="3939098"/>
            <a:chOff x="2116899" y="2480803"/>
            <a:chExt cx="6263086" cy="39390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D6A152-A84B-2727-54EE-7EAD7FC3D70C}"/>
                </a:ext>
              </a:extLst>
            </p:cNvPr>
            <p:cNvGrpSpPr/>
            <p:nvPr/>
          </p:nvGrpSpPr>
          <p:grpSpPr>
            <a:xfrm>
              <a:off x="2116899" y="2480803"/>
              <a:ext cx="6263086" cy="3218229"/>
              <a:chOff x="2167003" y="2142600"/>
              <a:chExt cx="6263086" cy="3218229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4EE303-08BE-6144-A072-AB4B4FDC9D47}"/>
                  </a:ext>
                </a:extLst>
              </p:cNvPr>
              <p:cNvSpPr txBox="1"/>
              <p:nvPr/>
            </p:nvSpPr>
            <p:spPr>
              <a:xfrm>
                <a:off x="3978992" y="3737135"/>
                <a:ext cx="8002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17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6382C-0091-4644-0362-F145865AF9D7}"/>
                  </a:ext>
                </a:extLst>
              </p:cNvPr>
              <p:cNvSpPr txBox="1"/>
              <p:nvPr/>
            </p:nvSpPr>
            <p:spPr>
              <a:xfrm>
                <a:off x="7697639" y="2142600"/>
                <a:ext cx="732450" cy="64633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Muli" pitchFamily="2" charset="77"/>
                </a:endParaRPr>
              </a:p>
              <a:p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8" name="Curved Down Arrow 7">
                <a:extLst>
                  <a:ext uri="{FF2B5EF4-FFF2-40B4-BE49-F238E27FC236}">
                    <a16:creationId xmlns:a16="http://schemas.microsoft.com/office/drawing/2014/main" id="{97D989EC-147E-49B2-862C-BDBC2FDF8098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9" name="Curved Down Arrow 8">
                <a:extLst>
                  <a:ext uri="{FF2B5EF4-FFF2-40B4-BE49-F238E27FC236}">
                    <a16:creationId xmlns:a16="http://schemas.microsoft.com/office/drawing/2014/main" id="{DADE12A9-ADA7-9667-6BD4-3F73C805D96A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7CCE81-D6C0-0C97-2584-BBDB71316643}"/>
                </a:ext>
              </a:extLst>
            </p:cNvPr>
            <p:cNvSpPr txBox="1"/>
            <p:nvPr/>
          </p:nvSpPr>
          <p:spPr>
            <a:xfrm>
              <a:off x="3836523" y="4075338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dirty="0">
                <a:latin typeface="Muli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F49F70-A5DB-7010-ED00-147F49523BB3}"/>
                </a:ext>
              </a:extLst>
            </p:cNvPr>
            <p:cNvSpPr txBox="1"/>
            <p:nvPr/>
          </p:nvSpPr>
          <p:spPr>
            <a:xfrm>
              <a:off x="2937399" y="5712015"/>
              <a:ext cx="8467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- 7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B12E1-537D-0983-6066-1B5346D43F31}"/>
              </a:ext>
            </a:extLst>
          </p:cNvPr>
          <p:cNvGrpSpPr/>
          <p:nvPr/>
        </p:nvGrpSpPr>
        <p:grpSpPr>
          <a:xfrm>
            <a:off x="6797702" y="2589711"/>
            <a:ext cx="2619889" cy="3888053"/>
            <a:chOff x="2116899" y="2568039"/>
            <a:chExt cx="2619889" cy="388805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749A5F-4CB9-8450-E644-63EBACE88ED2}"/>
                </a:ext>
              </a:extLst>
            </p:cNvPr>
            <p:cNvGrpSpPr/>
            <p:nvPr/>
          </p:nvGrpSpPr>
          <p:grpSpPr>
            <a:xfrm>
              <a:off x="2116899" y="3262865"/>
              <a:ext cx="2619889" cy="2436167"/>
              <a:chOff x="2167003" y="2924662"/>
              <a:chExt cx="2619889" cy="24361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1C6FF5-66E9-3403-F152-8C4814C55125}"/>
                  </a:ext>
                </a:extLst>
              </p:cNvPr>
              <p:cNvSpPr txBox="1"/>
              <p:nvPr/>
            </p:nvSpPr>
            <p:spPr>
              <a:xfrm>
                <a:off x="3986673" y="3743651"/>
                <a:ext cx="8002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70</a:t>
                </a:r>
              </a:p>
            </p:txBody>
          </p: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7140BF09-6354-2DD5-51FA-B50B4AE3C935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21" name="Curved Down Arrow 20">
                <a:extLst>
                  <a:ext uri="{FF2B5EF4-FFF2-40B4-BE49-F238E27FC236}">
                    <a16:creationId xmlns:a16="http://schemas.microsoft.com/office/drawing/2014/main" id="{E7A25279-4951-22F5-B3AA-40E9731D4E3C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A91A5-D439-D33A-30D3-FB0D78F79761}"/>
                </a:ext>
              </a:extLst>
            </p:cNvPr>
            <p:cNvSpPr txBox="1"/>
            <p:nvPr/>
          </p:nvSpPr>
          <p:spPr>
            <a:xfrm>
              <a:off x="2630034" y="2568039"/>
              <a:ext cx="7617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02124"/>
                  </a:solidFill>
                  <a:effectLst/>
                  <a:latin typeface="Muli" pitchFamily="2" charset="77"/>
                </a:rPr>
                <a:t>×  </a:t>
              </a:r>
              <a:endParaRPr lang="en-US" sz="4000" dirty="0">
                <a:latin typeface="Muli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6F310D-55A7-73CD-5596-2BBD33156DA9}"/>
                </a:ext>
              </a:extLst>
            </p:cNvPr>
            <p:cNvSpPr txBox="1"/>
            <p:nvPr/>
          </p:nvSpPr>
          <p:spPr>
            <a:xfrm>
              <a:off x="2918460" y="5748206"/>
              <a:ext cx="10695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02124"/>
                  </a:solidFill>
                  <a:effectLst/>
                  <a:latin typeface="Muli" pitchFamily="2" charset="77"/>
                </a:rPr>
                <a:t>÷ 7</a:t>
              </a:r>
              <a:r>
                <a:rPr lang="en-US" sz="4000" dirty="0">
                  <a:latin typeface="Muli" pitchFamily="2" charset="77"/>
                </a:rPr>
                <a:t>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3B84F9-0695-9275-49FF-99C7B3DF4401}"/>
              </a:ext>
            </a:extLst>
          </p:cNvPr>
          <p:cNvSpPr txBox="1"/>
          <p:nvPr/>
        </p:nvSpPr>
        <p:spPr>
          <a:xfrm>
            <a:off x="2742395" y="2498377"/>
            <a:ext cx="627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uli" pitchFamily="2" charset="77"/>
              </a:rPr>
              <a:t>+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8E9042-87AA-F795-0C1D-CC9D0B4D78FE}"/>
              </a:ext>
            </a:extLst>
          </p:cNvPr>
          <p:cNvSpPr txBox="1"/>
          <p:nvPr/>
        </p:nvSpPr>
        <p:spPr>
          <a:xfrm>
            <a:off x="3231554" y="2459082"/>
            <a:ext cx="732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Muli" pitchFamily="2" charset="77"/>
            </a:endParaRPr>
          </a:p>
          <a:p>
            <a:endParaRPr lang="en-US" dirty="0">
              <a:latin typeface="Muli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06744-4A63-DF14-18B9-E14F04EAC44A}"/>
              </a:ext>
            </a:extLst>
          </p:cNvPr>
          <p:cNvSpPr txBox="1"/>
          <p:nvPr/>
        </p:nvSpPr>
        <p:spPr>
          <a:xfrm>
            <a:off x="2016645" y="4126830"/>
            <a:ext cx="732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Muli" pitchFamily="2" charset="77"/>
            </a:endParaRPr>
          </a:p>
          <a:p>
            <a:endParaRPr lang="en-US" dirty="0">
              <a:latin typeface="Muli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2D08B-F582-5DBE-C696-4076F19357A3}"/>
              </a:ext>
            </a:extLst>
          </p:cNvPr>
          <p:cNvSpPr txBox="1"/>
          <p:nvPr/>
        </p:nvSpPr>
        <p:spPr>
          <a:xfrm>
            <a:off x="6509605" y="4166738"/>
            <a:ext cx="732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Muli" pitchFamily="2" charset="77"/>
            </a:endParaRPr>
          </a:p>
          <a:p>
            <a:endParaRPr lang="en-US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164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With the same starting number and the same number in the operation, the answer is different for add and multiply.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3CF361-7851-A231-A816-62A21D55B699}"/>
              </a:ext>
            </a:extLst>
          </p:cNvPr>
          <p:cNvGrpSpPr/>
          <p:nvPr/>
        </p:nvGrpSpPr>
        <p:grpSpPr>
          <a:xfrm>
            <a:off x="2266240" y="3271555"/>
            <a:ext cx="2612208" cy="3157036"/>
            <a:chOff x="2116899" y="3262865"/>
            <a:chExt cx="2612208" cy="315703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D6A152-A84B-2727-54EE-7EAD7FC3D70C}"/>
                </a:ext>
              </a:extLst>
            </p:cNvPr>
            <p:cNvGrpSpPr/>
            <p:nvPr/>
          </p:nvGrpSpPr>
          <p:grpSpPr>
            <a:xfrm>
              <a:off x="2116899" y="3262865"/>
              <a:ext cx="2612208" cy="2436167"/>
              <a:chOff x="2167003" y="2924662"/>
              <a:chExt cx="2612208" cy="243616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4EE303-08BE-6144-A072-AB4B4FDC9D47}"/>
                  </a:ext>
                </a:extLst>
              </p:cNvPr>
              <p:cNvSpPr txBox="1"/>
              <p:nvPr/>
            </p:nvSpPr>
            <p:spPr>
              <a:xfrm>
                <a:off x="3978992" y="3737135"/>
                <a:ext cx="8002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17</a:t>
                </a:r>
              </a:p>
            </p:txBody>
          </p:sp>
          <p:sp>
            <p:nvSpPr>
              <p:cNvPr id="8" name="Curved Down Arrow 7">
                <a:extLst>
                  <a:ext uri="{FF2B5EF4-FFF2-40B4-BE49-F238E27FC236}">
                    <a16:creationId xmlns:a16="http://schemas.microsoft.com/office/drawing/2014/main" id="{97D989EC-147E-49B2-862C-BDBC2FDF8098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9" name="Curved Down Arrow 8">
                <a:extLst>
                  <a:ext uri="{FF2B5EF4-FFF2-40B4-BE49-F238E27FC236}">
                    <a16:creationId xmlns:a16="http://schemas.microsoft.com/office/drawing/2014/main" id="{DADE12A9-ADA7-9667-6BD4-3F73C805D96A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7CCE81-D6C0-0C97-2584-BBDB71316643}"/>
                </a:ext>
              </a:extLst>
            </p:cNvPr>
            <p:cNvSpPr txBox="1"/>
            <p:nvPr/>
          </p:nvSpPr>
          <p:spPr>
            <a:xfrm>
              <a:off x="3836523" y="4075338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dirty="0">
                <a:latin typeface="Muli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F49F70-A5DB-7010-ED00-147F49523BB3}"/>
                </a:ext>
              </a:extLst>
            </p:cNvPr>
            <p:cNvSpPr txBox="1"/>
            <p:nvPr/>
          </p:nvSpPr>
          <p:spPr>
            <a:xfrm>
              <a:off x="2937399" y="5712015"/>
              <a:ext cx="8467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- 7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B12E1-537D-0983-6066-1B5346D43F31}"/>
              </a:ext>
            </a:extLst>
          </p:cNvPr>
          <p:cNvGrpSpPr/>
          <p:nvPr/>
        </p:nvGrpSpPr>
        <p:grpSpPr>
          <a:xfrm>
            <a:off x="6797702" y="2563744"/>
            <a:ext cx="2619889" cy="3914020"/>
            <a:chOff x="2116899" y="2542072"/>
            <a:chExt cx="2619889" cy="39140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749A5F-4CB9-8450-E644-63EBACE88ED2}"/>
                </a:ext>
              </a:extLst>
            </p:cNvPr>
            <p:cNvGrpSpPr/>
            <p:nvPr/>
          </p:nvGrpSpPr>
          <p:grpSpPr>
            <a:xfrm>
              <a:off x="2116899" y="3262865"/>
              <a:ext cx="2619889" cy="2436167"/>
              <a:chOff x="2167003" y="2924662"/>
              <a:chExt cx="2619889" cy="24361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1C6FF5-66E9-3403-F152-8C4814C55125}"/>
                  </a:ext>
                </a:extLst>
              </p:cNvPr>
              <p:cNvSpPr txBox="1"/>
              <p:nvPr/>
            </p:nvSpPr>
            <p:spPr>
              <a:xfrm>
                <a:off x="3986673" y="3743651"/>
                <a:ext cx="8002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70</a:t>
                </a:r>
              </a:p>
            </p:txBody>
          </p: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7140BF09-6354-2DD5-51FA-B50B4AE3C935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21" name="Curved Down Arrow 20">
                <a:extLst>
                  <a:ext uri="{FF2B5EF4-FFF2-40B4-BE49-F238E27FC236}">
                    <a16:creationId xmlns:a16="http://schemas.microsoft.com/office/drawing/2014/main" id="{E7A25279-4951-22F5-B3AA-40E9731D4E3C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A91A5-D439-D33A-30D3-FB0D78F79761}"/>
                </a:ext>
              </a:extLst>
            </p:cNvPr>
            <p:cNvSpPr txBox="1"/>
            <p:nvPr/>
          </p:nvSpPr>
          <p:spPr>
            <a:xfrm>
              <a:off x="2836583" y="2542072"/>
              <a:ext cx="12041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02124"/>
                  </a:solidFill>
                  <a:effectLst/>
                  <a:latin typeface="Muli" pitchFamily="2" charset="77"/>
                </a:rPr>
                <a:t>× </a:t>
              </a:r>
              <a:r>
                <a:rPr lang="en-GB" sz="4000" dirty="0">
                  <a:solidFill>
                    <a:srgbClr val="FF3860"/>
                  </a:solidFill>
                  <a:effectLst/>
                  <a:latin typeface="Muli" pitchFamily="2" charset="77"/>
                </a:rPr>
                <a:t>7</a:t>
              </a:r>
              <a:r>
                <a:rPr lang="en-GB" sz="4000" dirty="0">
                  <a:solidFill>
                    <a:srgbClr val="202124"/>
                  </a:solidFill>
                  <a:effectLst/>
                  <a:latin typeface="Muli" pitchFamily="2" charset="77"/>
                </a:rPr>
                <a:t>  </a:t>
              </a:r>
              <a:endParaRPr lang="en-US" sz="4000" dirty="0">
                <a:latin typeface="Muli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6F310D-55A7-73CD-5596-2BBD33156DA9}"/>
                </a:ext>
              </a:extLst>
            </p:cNvPr>
            <p:cNvSpPr txBox="1"/>
            <p:nvPr/>
          </p:nvSpPr>
          <p:spPr>
            <a:xfrm>
              <a:off x="2918460" y="5748206"/>
              <a:ext cx="10695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02124"/>
                  </a:solidFill>
                  <a:effectLst/>
                  <a:latin typeface="Muli" pitchFamily="2" charset="77"/>
                </a:rPr>
                <a:t>÷ 7</a:t>
              </a:r>
              <a:r>
                <a:rPr lang="en-US" sz="4000" dirty="0">
                  <a:latin typeface="Muli" pitchFamily="2" charset="77"/>
                </a:rPr>
                <a:t>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3B84F9-0695-9275-49FF-99C7B3DF4401}"/>
              </a:ext>
            </a:extLst>
          </p:cNvPr>
          <p:cNvSpPr txBox="1"/>
          <p:nvPr/>
        </p:nvSpPr>
        <p:spPr>
          <a:xfrm>
            <a:off x="2988956" y="2498318"/>
            <a:ext cx="934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uli" pitchFamily="2" charset="77"/>
              </a:rPr>
              <a:t>+ </a:t>
            </a:r>
            <a:r>
              <a:rPr lang="en-US" sz="4000" dirty="0">
                <a:solidFill>
                  <a:srgbClr val="FF3860"/>
                </a:solidFill>
                <a:latin typeface="Muli" pitchFamily="2" charset="77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06744-4A63-DF14-18B9-E14F04EAC44A}"/>
              </a:ext>
            </a:extLst>
          </p:cNvPr>
          <p:cNvSpPr txBox="1"/>
          <p:nvPr/>
        </p:nvSpPr>
        <p:spPr>
          <a:xfrm>
            <a:off x="2016645" y="4126830"/>
            <a:ext cx="80021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Muli" pitchFamily="2" charset="77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2D08B-F582-5DBE-C696-4076F19357A3}"/>
              </a:ext>
            </a:extLst>
          </p:cNvPr>
          <p:cNvSpPr txBox="1"/>
          <p:nvPr/>
        </p:nvSpPr>
        <p:spPr>
          <a:xfrm>
            <a:off x="6509605" y="4166738"/>
            <a:ext cx="82249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Muli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6954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090106" y="3415007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more than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AA1F8F-2CA0-E856-E312-0BBF05573ABF}"/>
              </a:ext>
            </a:extLst>
          </p:cNvPr>
          <p:cNvGrpSpPr/>
          <p:nvPr/>
        </p:nvGrpSpPr>
        <p:grpSpPr>
          <a:xfrm>
            <a:off x="6764575" y="2753281"/>
            <a:ext cx="3057526" cy="936728"/>
            <a:chOff x="1785257" y="3243943"/>
            <a:chExt cx="3057526" cy="93672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3DB6A9-CC0B-61DA-9B98-A70693F50BBD}"/>
                </a:ext>
              </a:extLst>
            </p:cNvPr>
            <p:cNvSpPr txBox="1"/>
            <p:nvPr/>
          </p:nvSpPr>
          <p:spPr>
            <a:xfrm>
              <a:off x="1878510" y="3429934"/>
              <a:ext cx="2964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OpenDyslexicAlta" pitchFamily="2" charset="77"/>
                  <a:ea typeface="Cambria Math" panose="02040503050406030204" pitchFamily="18" charset="0"/>
                </a:rPr>
                <a:t>times the size of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C6A8BCA-2854-7BB3-3FB0-DE88E5A9D5C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79928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12 is 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8.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12 is 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2728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79928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12 is 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8.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12 is 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2.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E546C-6D7B-ACBB-ED1D-D0D0836533C2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8AB43A-00AA-83A7-8613-2AE1A4BA1071}"/>
                </a:ext>
              </a:extLst>
            </p:cNvPr>
            <p:cNvSpPr txBox="1"/>
            <p:nvPr/>
          </p:nvSpPr>
          <p:spPr>
            <a:xfrm>
              <a:off x="2090106" y="3415007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more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5F176A9-E35A-D24F-B7D5-883D3C4EA028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B2F0BF-EF4B-576E-B608-7E7EA916239C}"/>
              </a:ext>
            </a:extLst>
          </p:cNvPr>
          <p:cNvGrpSpPr/>
          <p:nvPr/>
        </p:nvGrpSpPr>
        <p:grpSpPr>
          <a:xfrm>
            <a:off x="6764575" y="2753281"/>
            <a:ext cx="3057526" cy="936728"/>
            <a:chOff x="1785257" y="3243943"/>
            <a:chExt cx="3057526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EC752A-4AF5-0528-BD24-11F9A728F63A}"/>
                </a:ext>
              </a:extLst>
            </p:cNvPr>
            <p:cNvSpPr txBox="1"/>
            <p:nvPr/>
          </p:nvSpPr>
          <p:spPr>
            <a:xfrm>
              <a:off x="1878510" y="3429934"/>
              <a:ext cx="2964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OpenDyslexicAlta" pitchFamily="2" charset="77"/>
                  <a:ea typeface="Cambria Math" panose="02040503050406030204" pitchFamily="18" charset="0"/>
                </a:rPr>
                <a:t>times 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4C79477-E52D-4114-0C5B-63C30425B498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1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82990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15 is 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5.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15 is 10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5.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4AF8E4-1227-87AC-C2AF-4E0BCD33579F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1D50FC-5F3C-A4E5-7854-AC2D39A84B6F}"/>
                </a:ext>
              </a:extLst>
            </p:cNvPr>
            <p:cNvSpPr txBox="1"/>
            <p:nvPr/>
          </p:nvSpPr>
          <p:spPr>
            <a:xfrm>
              <a:off x="2090106" y="3415007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more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CE7DF35-CBDF-3CDA-42A4-4DF12944A0D8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FAB282-4412-CC61-AA7A-F28E664C1D1C}"/>
              </a:ext>
            </a:extLst>
          </p:cNvPr>
          <p:cNvGrpSpPr/>
          <p:nvPr/>
        </p:nvGrpSpPr>
        <p:grpSpPr>
          <a:xfrm>
            <a:off x="6764575" y="2753281"/>
            <a:ext cx="3057526" cy="936728"/>
            <a:chOff x="1785257" y="3243943"/>
            <a:chExt cx="3057526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027313-F95E-F6F1-F548-84F84AB9FD41}"/>
                </a:ext>
              </a:extLst>
            </p:cNvPr>
            <p:cNvSpPr txBox="1"/>
            <p:nvPr/>
          </p:nvSpPr>
          <p:spPr>
            <a:xfrm>
              <a:off x="1878510" y="3429934"/>
              <a:ext cx="2964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OpenDyslexicAlta" pitchFamily="2" charset="77"/>
                  <a:ea typeface="Cambria Math" panose="02040503050406030204" pitchFamily="18" charset="0"/>
                </a:rPr>
                <a:t>times 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E6AADA0-C54F-24C7-AFBE-5973DF044560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2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82990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15 is 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5.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15 is 10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5.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C93F96-8863-634F-04D3-BB94D9B67795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F85C6A-482D-CFA2-0AA2-9D057F3DCACD}"/>
                </a:ext>
              </a:extLst>
            </p:cNvPr>
            <p:cNvSpPr txBox="1"/>
            <p:nvPr/>
          </p:nvSpPr>
          <p:spPr>
            <a:xfrm>
              <a:off x="2090106" y="3415007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more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BB5E3F7-5FE4-00D3-2970-845B239C1AC3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E9C570-A6FD-1918-69D5-97061FFCCA1A}"/>
              </a:ext>
            </a:extLst>
          </p:cNvPr>
          <p:cNvGrpSpPr/>
          <p:nvPr/>
        </p:nvGrpSpPr>
        <p:grpSpPr>
          <a:xfrm>
            <a:off x="6764575" y="2753281"/>
            <a:ext cx="3057526" cy="936728"/>
            <a:chOff x="1785257" y="3243943"/>
            <a:chExt cx="3057526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316206-0DC1-D513-B7DC-BA0C24B25328}"/>
                </a:ext>
              </a:extLst>
            </p:cNvPr>
            <p:cNvSpPr txBox="1"/>
            <p:nvPr/>
          </p:nvSpPr>
          <p:spPr>
            <a:xfrm>
              <a:off x="1878510" y="3429934"/>
              <a:ext cx="2964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OpenDyslexicAlta" pitchFamily="2" charset="77"/>
                  <a:ea typeface="Cambria Math" panose="02040503050406030204" pitchFamily="18" charset="0"/>
                </a:rPr>
                <a:t>times 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8C21152-5940-1EA3-3FD8-70F2AD834CB9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8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89146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100 is 75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25.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100 is 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25.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A6950B-4213-9F33-9862-0841B96CE706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3FB08E-C033-BC30-AC47-8717D65564DD}"/>
                </a:ext>
              </a:extLst>
            </p:cNvPr>
            <p:cNvSpPr txBox="1"/>
            <p:nvPr/>
          </p:nvSpPr>
          <p:spPr>
            <a:xfrm>
              <a:off x="2090106" y="3415007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more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1FD3F8C-161A-487F-5F17-318B8388543E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94BC14-6255-1D17-0FB2-6433E3F6AA84}"/>
              </a:ext>
            </a:extLst>
          </p:cNvPr>
          <p:cNvGrpSpPr/>
          <p:nvPr/>
        </p:nvGrpSpPr>
        <p:grpSpPr>
          <a:xfrm>
            <a:off x="6764575" y="2753281"/>
            <a:ext cx="3057526" cy="936728"/>
            <a:chOff x="1785257" y="3243943"/>
            <a:chExt cx="3057526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CF9006-01C7-E9DE-7AB9-138658B12007}"/>
                </a:ext>
              </a:extLst>
            </p:cNvPr>
            <p:cNvSpPr txBox="1"/>
            <p:nvPr/>
          </p:nvSpPr>
          <p:spPr>
            <a:xfrm>
              <a:off x="1878510" y="3429934"/>
              <a:ext cx="2964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OpenDyslexicAlta" pitchFamily="2" charset="77"/>
                  <a:ea typeface="Cambria Math" panose="02040503050406030204" pitchFamily="18" charset="0"/>
                </a:rPr>
                <a:t>times 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8197C04-863E-04BA-D03C-BF98B111B0F8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97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89146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100 is 75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25.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100 is 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25.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4115E7-CC71-380D-A5D3-1B540B1CA683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2E0ED5-6B94-F5D7-A467-5BDCFE7D7823}"/>
                </a:ext>
              </a:extLst>
            </p:cNvPr>
            <p:cNvSpPr txBox="1"/>
            <p:nvPr/>
          </p:nvSpPr>
          <p:spPr>
            <a:xfrm>
              <a:off x="2090106" y="3415007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more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A0FCE0A-E703-8905-1086-C4BDE0C96595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0C6DEC-54D3-303E-3B3B-6255C8281B48}"/>
              </a:ext>
            </a:extLst>
          </p:cNvPr>
          <p:cNvGrpSpPr/>
          <p:nvPr/>
        </p:nvGrpSpPr>
        <p:grpSpPr>
          <a:xfrm>
            <a:off x="6764575" y="2753281"/>
            <a:ext cx="3057526" cy="936728"/>
            <a:chOff x="1785257" y="3243943"/>
            <a:chExt cx="3057526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AF1949-5BB8-88AA-6233-E3C32CAB7333}"/>
                </a:ext>
              </a:extLst>
            </p:cNvPr>
            <p:cNvSpPr txBox="1"/>
            <p:nvPr/>
          </p:nvSpPr>
          <p:spPr>
            <a:xfrm>
              <a:off x="1878510" y="3429934"/>
              <a:ext cx="2964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OpenDyslexicAlta" pitchFamily="2" charset="77"/>
                  <a:ea typeface="Cambria Math" panose="02040503050406030204" pitchFamily="18" charset="0"/>
                </a:rPr>
                <a:t>times 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53E2CC6-0672-7068-460A-AFBC55917355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0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86068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66 is 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33.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66 is 33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33.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3BE52F-3A2A-30A0-A815-932BA6078385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48D177-28C0-A5D2-904C-3C4FAAC0D289}"/>
                </a:ext>
              </a:extLst>
            </p:cNvPr>
            <p:cNvSpPr txBox="1"/>
            <p:nvPr/>
          </p:nvSpPr>
          <p:spPr>
            <a:xfrm>
              <a:off x="2090106" y="3415007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more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8F3428C-2622-393D-D0F6-EE4C7D7319B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C273D7-ED49-C8F9-940B-A6EC7C4BA45A}"/>
              </a:ext>
            </a:extLst>
          </p:cNvPr>
          <p:cNvGrpSpPr/>
          <p:nvPr/>
        </p:nvGrpSpPr>
        <p:grpSpPr>
          <a:xfrm>
            <a:off x="6764575" y="2753281"/>
            <a:ext cx="3057526" cy="936728"/>
            <a:chOff x="1785257" y="3243943"/>
            <a:chExt cx="3057526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9DAADD-3E56-54F7-F230-F90FF79580DF}"/>
                </a:ext>
              </a:extLst>
            </p:cNvPr>
            <p:cNvSpPr txBox="1"/>
            <p:nvPr/>
          </p:nvSpPr>
          <p:spPr>
            <a:xfrm>
              <a:off x="1878510" y="3429934"/>
              <a:ext cx="2964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OpenDyslexicAlta" pitchFamily="2" charset="77"/>
                  <a:ea typeface="Cambria Math" panose="02040503050406030204" pitchFamily="18" charset="0"/>
                </a:rPr>
                <a:t>times 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6BA9013-292E-D207-DCE5-9DEFDBEF3EF9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7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sequences to decide whether to add or multiply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additive and multiplicative relationships when deciding whether to add or multiply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deciding whether to add or multiply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244796" y="3418986"/>
              <a:ext cx="21836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less than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AA1F8F-2CA0-E856-E312-0BBF05573ABF}"/>
              </a:ext>
            </a:extLst>
          </p:cNvPr>
          <p:cNvGrpSpPr/>
          <p:nvPr/>
        </p:nvGrpSpPr>
        <p:grpSpPr>
          <a:xfrm>
            <a:off x="6764575" y="2753281"/>
            <a:ext cx="3049790" cy="936728"/>
            <a:chOff x="1785257" y="3243943"/>
            <a:chExt cx="3049790" cy="93672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3DB6A9-CC0B-61DA-9B98-A70693F50BBD}"/>
                </a:ext>
              </a:extLst>
            </p:cNvPr>
            <p:cNvSpPr txBox="1"/>
            <p:nvPr/>
          </p:nvSpPr>
          <p:spPr>
            <a:xfrm>
              <a:off x="2056303" y="3450697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uli" pitchFamily="2" charset="77"/>
                  <a:ea typeface="Cambria Math" panose="02040503050406030204" pitchFamily="18" charset="0"/>
                </a:rPr>
                <a:t> </a:t>
              </a:r>
              <a:r>
                <a:rPr lang="en-US" sz="2800" dirty="0">
                  <a:latin typeface="OpenDyslexicAlta" pitchFamily="2" charset="77"/>
                  <a:ea typeface="Cambria Math" panose="02040503050406030204" pitchFamily="18" charset="0"/>
                </a:rPr>
                <a:t>the size of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C6A8BCA-2854-7BB3-3FB0-DE88E5A9D5C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109167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10 is 30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40.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10 is one-quarter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40.</a:t>
            </a:r>
          </a:p>
        </p:txBody>
      </p:sp>
    </p:spTree>
    <p:extLst>
      <p:ext uri="{BB962C8B-B14F-4D97-AF65-F5344CB8AC3E}">
        <p14:creationId xmlns:p14="http://schemas.microsoft.com/office/powerpoint/2010/main" val="32436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109167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10 is 30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40.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10 is one-quarter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40.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ABCCE0-7049-85F1-0283-179C7E6A7E08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B527F6-852D-1089-FC9C-92B77AE5048F}"/>
                </a:ext>
              </a:extLst>
            </p:cNvPr>
            <p:cNvSpPr txBox="1"/>
            <p:nvPr/>
          </p:nvSpPr>
          <p:spPr>
            <a:xfrm>
              <a:off x="2244796" y="3418986"/>
              <a:ext cx="21836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less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152BB23-8B96-00A8-316B-602E188FC165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E7E86FE-788C-3B4D-9BE5-F17F8B8B7EAF}"/>
              </a:ext>
            </a:extLst>
          </p:cNvPr>
          <p:cNvGrpSpPr/>
          <p:nvPr/>
        </p:nvGrpSpPr>
        <p:grpSpPr>
          <a:xfrm>
            <a:off x="6764575" y="2753281"/>
            <a:ext cx="3049790" cy="936728"/>
            <a:chOff x="1785257" y="3243943"/>
            <a:chExt cx="3049790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B65B29-8559-FFEA-BFFE-F0500BF0B26A}"/>
                </a:ext>
              </a:extLst>
            </p:cNvPr>
            <p:cNvSpPr txBox="1"/>
            <p:nvPr/>
          </p:nvSpPr>
          <p:spPr>
            <a:xfrm>
              <a:off x="2056303" y="3450697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uli" pitchFamily="2" charset="77"/>
                  <a:ea typeface="Cambria Math" panose="02040503050406030204" pitchFamily="18" charset="0"/>
                </a:rPr>
                <a:t> </a:t>
              </a:r>
              <a:r>
                <a:rPr lang="en-US" sz="2800" dirty="0">
                  <a:latin typeface="OpenDyslexicAlta" pitchFamily="2" charset="77"/>
                  <a:ea typeface="Cambria Math" panose="02040503050406030204" pitchFamily="18" charset="0"/>
                </a:rPr>
                <a:t>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AD0C367-AAB1-A4B6-6A1B-52CD56EB5E27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5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92400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50 is half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100.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50 is 50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100.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9E6ADE-3CA6-7DC5-F4ED-AB9C08C87622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06D137-E04C-8AC8-0C67-F367924F9E6E}"/>
                </a:ext>
              </a:extLst>
            </p:cNvPr>
            <p:cNvSpPr txBox="1"/>
            <p:nvPr/>
          </p:nvSpPr>
          <p:spPr>
            <a:xfrm>
              <a:off x="2244796" y="3418986"/>
              <a:ext cx="21836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less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75F1CBE-CCF1-22E1-0D5F-CDC37EA10C7E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D575AD-4718-5827-886F-503A99134020}"/>
              </a:ext>
            </a:extLst>
          </p:cNvPr>
          <p:cNvGrpSpPr/>
          <p:nvPr/>
        </p:nvGrpSpPr>
        <p:grpSpPr>
          <a:xfrm>
            <a:off x="6764575" y="2753281"/>
            <a:ext cx="3049790" cy="936728"/>
            <a:chOff x="1785257" y="3243943"/>
            <a:chExt cx="3049790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8CDAF3-5780-5819-9D25-C470B2651EBA}"/>
                </a:ext>
              </a:extLst>
            </p:cNvPr>
            <p:cNvSpPr txBox="1"/>
            <p:nvPr/>
          </p:nvSpPr>
          <p:spPr>
            <a:xfrm>
              <a:off x="2056303" y="3450697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uli" pitchFamily="2" charset="77"/>
                  <a:ea typeface="Cambria Math" panose="02040503050406030204" pitchFamily="18" charset="0"/>
                </a:rPr>
                <a:t> </a:t>
              </a:r>
              <a:r>
                <a:rPr lang="en-US" sz="2800" dirty="0">
                  <a:latin typeface="OpenDyslexicAlta" pitchFamily="2" charset="77"/>
                  <a:ea typeface="Cambria Math" panose="02040503050406030204" pitchFamily="18" charset="0"/>
                </a:rPr>
                <a:t>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D735EBC-E114-C6E5-1B6F-9EFFEAB5395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98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92400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50 is half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100.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50 is 50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100.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10106-DDA3-F3F7-EAE8-4860F75A5A42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272E6D-60D0-7CD9-FC4D-723887837875}"/>
                </a:ext>
              </a:extLst>
            </p:cNvPr>
            <p:cNvSpPr txBox="1"/>
            <p:nvPr/>
          </p:nvSpPr>
          <p:spPr>
            <a:xfrm>
              <a:off x="2244796" y="3418986"/>
              <a:ext cx="21836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less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BE2408D-7DE5-B791-8D27-19FAB750AAF6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253C4A-1FE0-6C52-F712-2D87856C77E9}"/>
              </a:ext>
            </a:extLst>
          </p:cNvPr>
          <p:cNvGrpSpPr/>
          <p:nvPr/>
        </p:nvGrpSpPr>
        <p:grpSpPr>
          <a:xfrm>
            <a:off x="6764575" y="2753281"/>
            <a:ext cx="3049790" cy="936728"/>
            <a:chOff x="1785257" y="3243943"/>
            <a:chExt cx="3049790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45D87E-96C8-E7F8-046A-539AC28699F2}"/>
                </a:ext>
              </a:extLst>
            </p:cNvPr>
            <p:cNvSpPr txBox="1"/>
            <p:nvPr/>
          </p:nvSpPr>
          <p:spPr>
            <a:xfrm>
              <a:off x="2056303" y="3450697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uli" pitchFamily="2" charset="77"/>
                  <a:ea typeface="Cambria Math" panose="02040503050406030204" pitchFamily="18" charset="0"/>
                </a:rPr>
                <a:t> </a:t>
              </a:r>
              <a:r>
                <a:rPr lang="en-US" sz="2800" dirty="0">
                  <a:latin typeface="OpenDyslexicAlta" pitchFamily="2" charset="77"/>
                  <a:ea typeface="Cambria Math" panose="02040503050406030204" pitchFamily="18" charset="0"/>
                </a:rPr>
                <a:t>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7EB21F4-3D81-2A47-88DB-D9D44C744F70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0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102370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30 is one-third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90.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30 is 60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90.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0C235F-7143-5133-981A-D8FCD55701D7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76F79F-E17E-51E0-70D0-CC06C9C573A8}"/>
                </a:ext>
              </a:extLst>
            </p:cNvPr>
            <p:cNvSpPr txBox="1"/>
            <p:nvPr/>
          </p:nvSpPr>
          <p:spPr>
            <a:xfrm>
              <a:off x="2244796" y="3418986"/>
              <a:ext cx="21836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less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6CC59C2-8498-2964-D6BA-A6C24BB2CE2E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B26735-72EB-1C83-BE43-99BD1317EBAE}"/>
              </a:ext>
            </a:extLst>
          </p:cNvPr>
          <p:cNvGrpSpPr/>
          <p:nvPr/>
        </p:nvGrpSpPr>
        <p:grpSpPr>
          <a:xfrm>
            <a:off x="6764575" y="2753281"/>
            <a:ext cx="3049790" cy="936728"/>
            <a:chOff x="1785257" y="3243943"/>
            <a:chExt cx="3049790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D1CC07-AA15-9D15-26E8-616DD58B3BD4}"/>
                </a:ext>
              </a:extLst>
            </p:cNvPr>
            <p:cNvSpPr txBox="1"/>
            <p:nvPr/>
          </p:nvSpPr>
          <p:spPr>
            <a:xfrm>
              <a:off x="2056303" y="3450697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uli" pitchFamily="2" charset="77"/>
                  <a:ea typeface="Cambria Math" panose="02040503050406030204" pitchFamily="18" charset="0"/>
                </a:rPr>
                <a:t> </a:t>
              </a:r>
              <a:r>
                <a:rPr lang="en-US" sz="2800" dirty="0">
                  <a:latin typeface="OpenDyslexicAlta" pitchFamily="2" charset="77"/>
                  <a:ea typeface="Cambria Math" panose="02040503050406030204" pitchFamily="18" charset="0"/>
                </a:rPr>
                <a:t>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D0178CD-126B-F930-485D-66460B0E571A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1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102370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30 is one-third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90.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30 is 60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90.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75A604-D8B6-1E4D-575D-DF0B08FBE126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367325-4DFC-4B64-DA41-F002D635F44C}"/>
                </a:ext>
              </a:extLst>
            </p:cNvPr>
            <p:cNvSpPr txBox="1"/>
            <p:nvPr/>
          </p:nvSpPr>
          <p:spPr>
            <a:xfrm>
              <a:off x="2244796" y="3418986"/>
              <a:ext cx="21836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less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7A66F0F-D0BD-C874-34AC-7FCFAC2739E7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97F05C-9ACD-53CB-FD31-D5DC460A9D89}"/>
              </a:ext>
            </a:extLst>
          </p:cNvPr>
          <p:cNvGrpSpPr/>
          <p:nvPr/>
        </p:nvGrpSpPr>
        <p:grpSpPr>
          <a:xfrm>
            <a:off x="6764575" y="2753281"/>
            <a:ext cx="3049790" cy="936728"/>
            <a:chOff x="1785257" y="3243943"/>
            <a:chExt cx="3049790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B8F702-5CE1-C51B-F284-BC1012F90E69}"/>
                </a:ext>
              </a:extLst>
            </p:cNvPr>
            <p:cNvSpPr txBox="1"/>
            <p:nvPr/>
          </p:nvSpPr>
          <p:spPr>
            <a:xfrm>
              <a:off x="2056303" y="3450697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uli" pitchFamily="2" charset="77"/>
                  <a:ea typeface="Cambria Math" panose="02040503050406030204" pitchFamily="18" charset="0"/>
                </a:rPr>
                <a:t> </a:t>
              </a:r>
              <a:r>
                <a:rPr lang="en-US" sz="2800" dirty="0">
                  <a:latin typeface="OpenDyslexicAlta" pitchFamily="2" charset="77"/>
                  <a:ea typeface="Cambria Math" panose="02040503050406030204" pitchFamily="18" charset="0"/>
                </a:rPr>
                <a:t>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731C47D-CFB0-77F4-00A8-237B3F45C62B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7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103941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22 is one-fifth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110.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22 is 88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110.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2C1F54-B950-90C5-24C5-62BC64F01570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D04583-DDB6-01AB-A9BC-13F7835677D5}"/>
                </a:ext>
              </a:extLst>
            </p:cNvPr>
            <p:cNvSpPr txBox="1"/>
            <p:nvPr/>
          </p:nvSpPr>
          <p:spPr>
            <a:xfrm>
              <a:off x="2244796" y="3418986"/>
              <a:ext cx="21836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less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F2617CE-7BB5-9A19-B4F2-A926D51185EA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3B79A62-64E6-FB0C-D422-A52ABFE0B3FC}"/>
              </a:ext>
            </a:extLst>
          </p:cNvPr>
          <p:cNvGrpSpPr/>
          <p:nvPr/>
        </p:nvGrpSpPr>
        <p:grpSpPr>
          <a:xfrm>
            <a:off x="6764575" y="2753281"/>
            <a:ext cx="3049790" cy="936728"/>
            <a:chOff x="1785257" y="3243943"/>
            <a:chExt cx="3049790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8B75E0-F383-89AA-19FC-F08FF3434DFC}"/>
                </a:ext>
              </a:extLst>
            </p:cNvPr>
            <p:cNvSpPr txBox="1"/>
            <p:nvPr/>
          </p:nvSpPr>
          <p:spPr>
            <a:xfrm>
              <a:off x="2056303" y="3450697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uli" pitchFamily="2" charset="77"/>
                  <a:ea typeface="Cambria Math" panose="02040503050406030204" pitchFamily="18" charset="0"/>
                </a:rPr>
                <a:t> </a:t>
              </a:r>
              <a:r>
                <a:rPr lang="en-US" sz="2800" dirty="0">
                  <a:latin typeface="OpenDyslexicAlta" pitchFamily="2" charset="77"/>
                  <a:ea typeface="Cambria Math" panose="02040503050406030204" pitchFamily="18" charset="0"/>
                </a:rPr>
                <a:t>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3FA615F-055E-43E4-5015-07E00B8B0AB1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1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/>
              <a:t>Choose a phrase to complete the sentences.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7BB1BB-4268-4826-32F7-35E19794134F}"/>
              </a:ext>
            </a:extLst>
          </p:cNvPr>
          <p:cNvSpPr txBox="1"/>
          <p:nvPr/>
        </p:nvSpPr>
        <p:spPr>
          <a:xfrm>
            <a:off x="1077238" y="4308953"/>
            <a:ext cx="103941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22 is one-fifth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110.</a:t>
            </a:r>
          </a:p>
          <a:p>
            <a:pPr marL="342900" indent="-342900">
              <a:buAutoNum type="arabicParenR"/>
            </a:pPr>
            <a:endParaRPr lang="en-US" sz="40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sz="4000" dirty="0">
                <a:latin typeface="Muli" pitchFamily="2" charset="77"/>
              </a:rPr>
              <a:t> 22 is 88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US" sz="4000" dirty="0">
                <a:latin typeface="Muli" pitchFamily="2" charset="77"/>
              </a:rPr>
              <a:t> 110.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3017F2-6425-44D9-0EA6-ACDD568BF877}"/>
              </a:ext>
            </a:extLst>
          </p:cNvPr>
          <p:cNvGrpSpPr/>
          <p:nvPr/>
        </p:nvGrpSpPr>
        <p:grpSpPr>
          <a:xfrm>
            <a:off x="1918096" y="2754215"/>
            <a:ext cx="3049790" cy="936728"/>
            <a:chOff x="1785257" y="3243943"/>
            <a:chExt cx="3049790" cy="936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87D193-F082-5A8F-3EBF-B14595EBE413}"/>
                </a:ext>
              </a:extLst>
            </p:cNvPr>
            <p:cNvSpPr txBox="1"/>
            <p:nvPr/>
          </p:nvSpPr>
          <p:spPr>
            <a:xfrm>
              <a:off x="2244796" y="3418986"/>
              <a:ext cx="21836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DyslexicAlta" pitchFamily="2" charset="77"/>
                  <a:ea typeface="Cambria Math" panose="02040503050406030204" pitchFamily="18" charset="0"/>
                </a:rPr>
                <a:t>less than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DF72501-6135-BB49-D0D0-1EC0285CF73E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4E4862-0B5E-9C0C-DA7A-0A982059A68F}"/>
              </a:ext>
            </a:extLst>
          </p:cNvPr>
          <p:cNvGrpSpPr/>
          <p:nvPr/>
        </p:nvGrpSpPr>
        <p:grpSpPr>
          <a:xfrm>
            <a:off x="6764575" y="2753281"/>
            <a:ext cx="3049790" cy="936728"/>
            <a:chOff x="1785257" y="3243943"/>
            <a:chExt cx="3049790" cy="9367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588270-845A-02B0-17EC-09195992140B}"/>
                </a:ext>
              </a:extLst>
            </p:cNvPr>
            <p:cNvSpPr txBox="1"/>
            <p:nvPr/>
          </p:nvSpPr>
          <p:spPr>
            <a:xfrm>
              <a:off x="2056303" y="3450697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uli" pitchFamily="2" charset="77"/>
                  <a:ea typeface="Cambria Math" panose="02040503050406030204" pitchFamily="18" charset="0"/>
                </a:rPr>
                <a:t> </a:t>
              </a:r>
              <a:r>
                <a:rPr lang="en-US" sz="2800" dirty="0">
                  <a:latin typeface="OpenDyslexicAlta" pitchFamily="2" charset="77"/>
                  <a:ea typeface="Cambria Math" panose="02040503050406030204" pitchFamily="18" charset="0"/>
                </a:rPr>
                <a:t>the size of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5E6E58C-A7B0-46D3-1FF0-893087E4E919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9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Describe the additive and multiplicative relationship between the pair of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346600" y="3476171"/>
              <a:ext cx="1927103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12 and 4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5268681"/>
            <a:ext cx="742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Subtract 8 and divide by 3.</a:t>
            </a:r>
          </a:p>
        </p:txBody>
      </p:sp>
    </p:spTree>
    <p:extLst>
      <p:ext uri="{BB962C8B-B14F-4D97-AF65-F5344CB8AC3E}">
        <p14:creationId xmlns:p14="http://schemas.microsoft.com/office/powerpoint/2010/main" val="20963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Describe the additive and multiplicative relationship between the pair of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416563" y="3466996"/>
              <a:ext cx="1927103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4 and 12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5268681"/>
            <a:ext cx="742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Add 8 and multiply by 3.</a:t>
            </a:r>
          </a:p>
        </p:txBody>
      </p:sp>
    </p:spTree>
    <p:extLst>
      <p:ext uri="{BB962C8B-B14F-4D97-AF65-F5344CB8AC3E}">
        <p14:creationId xmlns:p14="http://schemas.microsoft.com/office/powerpoint/2010/main" val="5893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None/>
            </a:pPr>
            <a:r>
              <a:rPr lang="en-GB" sz="2200" dirty="0">
                <a:latin typeface="OpenDyslexicAlta" pitchFamily="2" charset="77"/>
                <a:cs typeface="Calibri" panose="020F0502020204030204" pitchFamily="34" charset="0"/>
              </a:rPr>
              <a:t>True or false?</a:t>
            </a:r>
            <a:endParaRPr lang="en-GB" sz="22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03F32-6B99-6A32-BFAD-26448F1F4020}"/>
              </a:ext>
            </a:extLst>
          </p:cNvPr>
          <p:cNvSpPr txBox="1"/>
          <p:nvPr/>
        </p:nvSpPr>
        <p:spPr>
          <a:xfrm>
            <a:off x="1928567" y="3437460"/>
            <a:ext cx="8432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OpenDyslexicAlta" pitchFamily="2" charset="77"/>
                <a:ea typeface="Cambria Math" panose="02040503050406030204" pitchFamily="18" charset="0"/>
              </a:rPr>
              <a:t>Nine is four times greater than three.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710F8D6-CB16-B373-980F-C5A496B47248}"/>
              </a:ext>
            </a:extLst>
          </p:cNvPr>
          <p:cNvSpPr/>
          <p:nvPr/>
        </p:nvSpPr>
        <p:spPr>
          <a:xfrm>
            <a:off x="1785257" y="3243943"/>
            <a:ext cx="8588408" cy="936728"/>
          </a:xfrm>
          <a:prstGeom prst="roundRect">
            <a:avLst/>
          </a:prstGeom>
          <a:noFill/>
          <a:ln w="38100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53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Describe the additive and multiplicative relationship between the pair of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389528" y="3476171"/>
              <a:ext cx="1981173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4 and 40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5268681"/>
            <a:ext cx="742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Add 36 and multiply by 10.</a:t>
            </a:r>
          </a:p>
        </p:txBody>
      </p:sp>
    </p:spTree>
    <p:extLst>
      <p:ext uri="{BB962C8B-B14F-4D97-AF65-F5344CB8AC3E}">
        <p14:creationId xmlns:p14="http://schemas.microsoft.com/office/powerpoint/2010/main" val="11338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Describe the additive and multiplicative relationship between the pair of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389528" y="3476171"/>
              <a:ext cx="1981173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40 and 4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199" y="5268681"/>
            <a:ext cx="8256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Subtract 36 and divide by 10.</a:t>
            </a:r>
          </a:p>
        </p:txBody>
      </p:sp>
    </p:spTree>
    <p:extLst>
      <p:ext uri="{BB962C8B-B14F-4D97-AF65-F5344CB8AC3E}">
        <p14:creationId xmlns:p14="http://schemas.microsoft.com/office/powerpoint/2010/main" val="3870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Describe the additive and multiplicative relationship between the pair of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315796" y="3476171"/>
              <a:ext cx="2128637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11 and 22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5268681"/>
            <a:ext cx="742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Add 11 and multiply by 2.</a:t>
            </a:r>
          </a:p>
        </p:txBody>
      </p:sp>
    </p:spTree>
    <p:extLst>
      <p:ext uri="{BB962C8B-B14F-4D97-AF65-F5344CB8AC3E}">
        <p14:creationId xmlns:p14="http://schemas.microsoft.com/office/powerpoint/2010/main" val="5159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Describe the additive and multiplicative relationship between the pair of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315796" y="3476171"/>
              <a:ext cx="2128637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22 and 11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5268681"/>
            <a:ext cx="1135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Subtract 11 and divide by 2.</a:t>
            </a:r>
          </a:p>
        </p:txBody>
      </p:sp>
    </p:spTree>
    <p:extLst>
      <p:ext uri="{BB962C8B-B14F-4D97-AF65-F5344CB8AC3E}">
        <p14:creationId xmlns:p14="http://schemas.microsoft.com/office/powerpoint/2010/main" val="5489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Describe the additive and multiplicative relationship between the pair of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180006" y="3476171"/>
              <a:ext cx="2400215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10 and 120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076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Describe the additive and multiplicative relationship between the pair of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110044" y="3476171"/>
              <a:ext cx="2400215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120 and 10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199" y="5046325"/>
            <a:ext cx="973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Subtract 110 and divide by 12.</a:t>
            </a:r>
          </a:p>
        </p:txBody>
      </p:sp>
    </p:spTree>
    <p:extLst>
      <p:ext uri="{BB962C8B-B14F-4D97-AF65-F5344CB8AC3E}">
        <p14:creationId xmlns:p14="http://schemas.microsoft.com/office/powerpoint/2010/main" val="32111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why the next number in the sequence below could be 15.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468872" y="3476171"/>
              <a:ext cx="1682559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5, 10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4858594"/>
            <a:ext cx="10823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If the rule for the sequence is ‘add 5’, the next number is 10 + 5 = 15.</a:t>
            </a:r>
          </a:p>
        </p:txBody>
      </p:sp>
    </p:spTree>
    <p:extLst>
      <p:ext uri="{BB962C8B-B14F-4D97-AF65-F5344CB8AC3E}">
        <p14:creationId xmlns:p14="http://schemas.microsoft.com/office/powerpoint/2010/main" val="22580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why the next number in the sequence below could be 20.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468872" y="3471869"/>
              <a:ext cx="1682559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5, 10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4858594"/>
            <a:ext cx="10823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If the rule for the sequence is ‘multiply by 2’, the next number is 10 </a:t>
            </a:r>
            <a:r>
              <a:rPr lang="en-GB" sz="4400" dirty="0">
                <a:solidFill>
                  <a:srgbClr val="FF3860"/>
                </a:solidFill>
                <a:latin typeface="Muli" pitchFamily="2" charset="77"/>
              </a:rPr>
              <a:t>×</a:t>
            </a:r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 2 = 20.</a:t>
            </a:r>
          </a:p>
        </p:txBody>
      </p:sp>
    </p:spTree>
    <p:extLst>
      <p:ext uri="{BB962C8B-B14F-4D97-AF65-F5344CB8AC3E}">
        <p14:creationId xmlns:p14="http://schemas.microsoft.com/office/powerpoint/2010/main" val="24966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why the next number in the sequence below could be 30.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342914" y="3476171"/>
              <a:ext cx="1934477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10, 20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4858594"/>
            <a:ext cx="10823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If the rule for the sequence is ‘add 10’, the next number is 20 + 10 = 30.</a:t>
            </a:r>
          </a:p>
        </p:txBody>
      </p:sp>
    </p:spTree>
    <p:extLst>
      <p:ext uri="{BB962C8B-B14F-4D97-AF65-F5344CB8AC3E}">
        <p14:creationId xmlns:p14="http://schemas.microsoft.com/office/powerpoint/2010/main" val="36328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why the next number in the sequence below could be 40.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342914" y="3476171"/>
              <a:ext cx="1934477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10, 20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4858594"/>
            <a:ext cx="10823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If the rule for the sequence is ‘multiply by 2’, the next number is 20 </a:t>
            </a:r>
            <a:r>
              <a:rPr lang="en-GB" sz="4400" dirty="0">
                <a:solidFill>
                  <a:srgbClr val="FF3860"/>
                </a:solidFill>
                <a:latin typeface="Muli" pitchFamily="2" charset="77"/>
              </a:rPr>
              <a:t>×</a:t>
            </a:r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 2 = 40.</a:t>
            </a:r>
          </a:p>
        </p:txBody>
      </p:sp>
    </p:spTree>
    <p:extLst>
      <p:ext uri="{BB962C8B-B14F-4D97-AF65-F5344CB8AC3E}">
        <p14:creationId xmlns:p14="http://schemas.microsoft.com/office/powerpoint/2010/main" val="161977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318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4400" dirty="0">
                <a:solidFill>
                  <a:srgbClr val="FF0000"/>
                </a:solidFill>
                <a:latin typeface="OpenDyslexicAlta" pitchFamily="2" charset="77"/>
              </a:rPr>
              <a:t>False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03F32-6B99-6A32-BFAD-26448F1F4020}"/>
              </a:ext>
            </a:extLst>
          </p:cNvPr>
          <p:cNvSpPr txBox="1"/>
          <p:nvPr/>
        </p:nvSpPr>
        <p:spPr>
          <a:xfrm>
            <a:off x="2066611" y="5751527"/>
            <a:ext cx="904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enDyslexicAlta" pitchFamily="2" charset="77"/>
                <a:ea typeface="Cambria Math" panose="02040503050406030204" pitchFamily="18" charset="0"/>
              </a:rPr>
              <a:t>Nine is three times greater than three.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710F8D6-CB16-B373-980F-C5A496B47248}"/>
              </a:ext>
            </a:extLst>
          </p:cNvPr>
          <p:cNvSpPr/>
          <p:nvPr/>
        </p:nvSpPr>
        <p:spPr>
          <a:xfrm>
            <a:off x="2090057" y="5556147"/>
            <a:ext cx="8588408" cy="936728"/>
          </a:xfrm>
          <a:prstGeom prst="roundRect">
            <a:avLst/>
          </a:prstGeom>
          <a:noFill/>
          <a:ln w="38100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uli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C6FD03-067E-D4E5-FDD6-A0FE875EFECB}"/>
              </a:ext>
            </a:extLst>
          </p:cNvPr>
          <p:cNvGrpSpPr/>
          <p:nvPr/>
        </p:nvGrpSpPr>
        <p:grpSpPr>
          <a:xfrm>
            <a:off x="5228606" y="2602600"/>
            <a:ext cx="2100685" cy="676763"/>
            <a:chOff x="4824371" y="2849896"/>
            <a:chExt cx="2100685" cy="67676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A83B4D1-9304-3344-0C3D-C446A62B204A}"/>
                </a:ext>
              </a:extLst>
            </p:cNvPr>
            <p:cNvSpPr/>
            <p:nvPr/>
          </p:nvSpPr>
          <p:spPr>
            <a:xfrm>
              <a:off x="4824371" y="2849896"/>
              <a:ext cx="2100685" cy="676763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0230C7-7D46-2E8E-25CA-FEBA15987E87}"/>
                </a:ext>
              </a:extLst>
            </p:cNvPr>
            <p:cNvSpPr/>
            <p:nvPr/>
          </p:nvSpPr>
          <p:spPr>
            <a:xfrm>
              <a:off x="4978670" y="2968944"/>
              <a:ext cx="499872" cy="454152"/>
            </a:xfrm>
            <a:prstGeom prst="ellipse">
              <a:avLst/>
            </a:prstGeom>
            <a:solidFill>
              <a:srgbClr val="795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64AA48-40C9-2018-A27B-6957115FC5F6}"/>
                </a:ext>
              </a:extLst>
            </p:cNvPr>
            <p:cNvSpPr/>
            <p:nvPr/>
          </p:nvSpPr>
          <p:spPr>
            <a:xfrm>
              <a:off x="5632841" y="2968944"/>
              <a:ext cx="499872" cy="454152"/>
            </a:xfrm>
            <a:prstGeom prst="ellipse">
              <a:avLst/>
            </a:prstGeom>
            <a:solidFill>
              <a:srgbClr val="795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86995CA-4A5A-F468-08D8-FE2D2F6E5EC4}"/>
                </a:ext>
              </a:extLst>
            </p:cNvPr>
            <p:cNvSpPr/>
            <p:nvPr/>
          </p:nvSpPr>
          <p:spPr>
            <a:xfrm>
              <a:off x="6287012" y="2968944"/>
              <a:ext cx="499872" cy="454152"/>
            </a:xfrm>
            <a:prstGeom prst="ellipse">
              <a:avLst/>
            </a:prstGeom>
            <a:solidFill>
              <a:srgbClr val="795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D9B292-160C-9D1D-6C45-F4BCB7E56B5F}"/>
              </a:ext>
            </a:extLst>
          </p:cNvPr>
          <p:cNvGrpSpPr/>
          <p:nvPr/>
        </p:nvGrpSpPr>
        <p:grpSpPr>
          <a:xfrm>
            <a:off x="5236669" y="3415872"/>
            <a:ext cx="2100685" cy="676763"/>
            <a:chOff x="4824371" y="2849896"/>
            <a:chExt cx="2100685" cy="67676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0B1D2D8-C44B-892E-F6D0-82EE0FD36DA7}"/>
                </a:ext>
              </a:extLst>
            </p:cNvPr>
            <p:cNvSpPr/>
            <p:nvPr/>
          </p:nvSpPr>
          <p:spPr>
            <a:xfrm>
              <a:off x="4824371" y="2849896"/>
              <a:ext cx="2100685" cy="676763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EF8A39-1AAB-A11F-B4CF-78E2FAD6AC36}"/>
                </a:ext>
              </a:extLst>
            </p:cNvPr>
            <p:cNvSpPr/>
            <p:nvPr/>
          </p:nvSpPr>
          <p:spPr>
            <a:xfrm>
              <a:off x="4978670" y="2968944"/>
              <a:ext cx="499872" cy="454152"/>
            </a:xfrm>
            <a:prstGeom prst="ellipse">
              <a:avLst/>
            </a:prstGeom>
            <a:solidFill>
              <a:srgbClr val="795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C4709D-F1C9-7B56-84AE-9CF6B9BE5F7A}"/>
                </a:ext>
              </a:extLst>
            </p:cNvPr>
            <p:cNvSpPr/>
            <p:nvPr/>
          </p:nvSpPr>
          <p:spPr>
            <a:xfrm>
              <a:off x="5632841" y="2968944"/>
              <a:ext cx="499872" cy="454152"/>
            </a:xfrm>
            <a:prstGeom prst="ellipse">
              <a:avLst/>
            </a:prstGeom>
            <a:solidFill>
              <a:srgbClr val="795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C01E8C7-99C9-2D1C-D096-131831256CD7}"/>
                </a:ext>
              </a:extLst>
            </p:cNvPr>
            <p:cNvSpPr/>
            <p:nvPr/>
          </p:nvSpPr>
          <p:spPr>
            <a:xfrm>
              <a:off x="6287012" y="2968944"/>
              <a:ext cx="499872" cy="454152"/>
            </a:xfrm>
            <a:prstGeom prst="ellipse">
              <a:avLst/>
            </a:prstGeom>
            <a:solidFill>
              <a:srgbClr val="795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1BD1C9-DA11-6087-114B-B84E6775A07C}"/>
              </a:ext>
            </a:extLst>
          </p:cNvPr>
          <p:cNvGrpSpPr/>
          <p:nvPr/>
        </p:nvGrpSpPr>
        <p:grpSpPr>
          <a:xfrm>
            <a:off x="5236669" y="4252614"/>
            <a:ext cx="2100685" cy="676763"/>
            <a:chOff x="4824371" y="2849896"/>
            <a:chExt cx="2100685" cy="67676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7CA371D-4446-9622-32E9-7A907690F1BD}"/>
                </a:ext>
              </a:extLst>
            </p:cNvPr>
            <p:cNvSpPr/>
            <p:nvPr/>
          </p:nvSpPr>
          <p:spPr>
            <a:xfrm>
              <a:off x="4824371" y="2849896"/>
              <a:ext cx="2100685" cy="676763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033DFA-1968-8A10-4B7A-C385173063AC}"/>
                </a:ext>
              </a:extLst>
            </p:cNvPr>
            <p:cNvSpPr/>
            <p:nvPr/>
          </p:nvSpPr>
          <p:spPr>
            <a:xfrm>
              <a:off x="4978670" y="2968944"/>
              <a:ext cx="499872" cy="454152"/>
            </a:xfrm>
            <a:prstGeom prst="ellipse">
              <a:avLst/>
            </a:prstGeom>
            <a:solidFill>
              <a:srgbClr val="795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DA7916-E570-3F50-C00E-CA4A3D94D692}"/>
                </a:ext>
              </a:extLst>
            </p:cNvPr>
            <p:cNvSpPr/>
            <p:nvPr/>
          </p:nvSpPr>
          <p:spPr>
            <a:xfrm>
              <a:off x="5632841" y="2968944"/>
              <a:ext cx="499872" cy="454152"/>
            </a:xfrm>
            <a:prstGeom prst="ellipse">
              <a:avLst/>
            </a:prstGeom>
            <a:solidFill>
              <a:srgbClr val="795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6F4E47A-D20C-5999-B61D-4F916D870EFC}"/>
                </a:ext>
              </a:extLst>
            </p:cNvPr>
            <p:cNvSpPr/>
            <p:nvPr/>
          </p:nvSpPr>
          <p:spPr>
            <a:xfrm>
              <a:off x="6287012" y="2968944"/>
              <a:ext cx="499872" cy="454152"/>
            </a:xfrm>
            <a:prstGeom prst="ellipse">
              <a:avLst/>
            </a:prstGeom>
            <a:solidFill>
              <a:srgbClr val="795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F56B901-1145-C2AA-E3C4-7B54FC5CD97B}"/>
              </a:ext>
            </a:extLst>
          </p:cNvPr>
          <p:cNvSpPr txBox="1"/>
          <p:nvPr/>
        </p:nvSpPr>
        <p:spPr>
          <a:xfrm>
            <a:off x="2992507" y="3408460"/>
            <a:ext cx="2390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OpenDyslexicAlta" pitchFamily="2" charset="77"/>
                <a:ea typeface="Cambria Math" panose="02040503050406030204" pitchFamily="18" charset="0"/>
              </a:rPr>
              <a:t>3 </a:t>
            </a:r>
            <a:r>
              <a:rPr lang="en-GB" sz="4000" b="0" i="0" dirty="0">
                <a:solidFill>
                  <a:srgbClr val="202124"/>
                </a:solidFill>
                <a:effectLst/>
                <a:latin typeface="OpenDyslexicAlta" pitchFamily="2" charset="77"/>
                <a:ea typeface="Cambria Math" panose="02040503050406030204" pitchFamily="18" charset="0"/>
              </a:rPr>
              <a:t>× 3 = </a:t>
            </a:r>
            <a:endParaRPr lang="en-US" sz="4000" dirty="0">
              <a:latin typeface="OpenDyslexicAlta" pitchFamily="2" charset="77"/>
              <a:ea typeface="Cambria Math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7D95DE-D0E0-0A35-12FD-6235FAC5296E}"/>
              </a:ext>
            </a:extLst>
          </p:cNvPr>
          <p:cNvSpPr txBox="1"/>
          <p:nvPr/>
        </p:nvSpPr>
        <p:spPr>
          <a:xfrm>
            <a:off x="7667838" y="3384749"/>
            <a:ext cx="1314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0" dirty="0">
                <a:solidFill>
                  <a:srgbClr val="202124"/>
                </a:solidFill>
                <a:effectLst/>
                <a:latin typeface="OpenDyslexicAlta" pitchFamily="2" charset="77"/>
                <a:ea typeface="Cambria Math" panose="02040503050406030204" pitchFamily="18" charset="0"/>
              </a:rPr>
              <a:t>= 9</a:t>
            </a:r>
            <a:r>
              <a:rPr lang="en-GB" sz="4000" b="0" i="0" dirty="0">
                <a:solidFill>
                  <a:srgbClr val="202124"/>
                </a:solidFill>
                <a:effectLst/>
                <a:latin typeface="OpenDyslexicAlta" pitchFamily="2" charset="77"/>
                <a:ea typeface="Cambria Math" panose="02040503050406030204" pitchFamily="18" charset="0"/>
              </a:rPr>
              <a:t> </a:t>
            </a:r>
            <a:endParaRPr lang="en-US" sz="4000" dirty="0">
              <a:latin typeface="OpenDyslexicAlta" pitchFamily="2" charset="77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6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why the next number in the sequence below could be 21.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465185" y="3476171"/>
              <a:ext cx="1689933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7, 14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657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why the next number in the sequence below could be 21.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465185" y="3476171"/>
              <a:ext cx="1689933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7, 14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4858594"/>
            <a:ext cx="10823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If the rule for the sequence is ‘add 7’, the next number is 14 + 7 = 21.</a:t>
            </a:r>
          </a:p>
        </p:txBody>
      </p:sp>
    </p:spTree>
    <p:extLst>
      <p:ext uri="{BB962C8B-B14F-4D97-AF65-F5344CB8AC3E}">
        <p14:creationId xmlns:p14="http://schemas.microsoft.com/office/powerpoint/2010/main" val="33234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why the next number in the sequence below could be 28.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465185" y="3476171"/>
              <a:ext cx="1689933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7, 14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4858594"/>
            <a:ext cx="10823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If the rule for the sequence is ‘multiply by 2’, the next number is 14 </a:t>
            </a:r>
            <a:r>
              <a:rPr lang="en-GB" sz="4400" dirty="0">
                <a:solidFill>
                  <a:srgbClr val="FF3860"/>
                </a:solidFill>
                <a:latin typeface="Muli" pitchFamily="2" charset="77"/>
              </a:rPr>
              <a:t>×</a:t>
            </a:r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 2 = 28.</a:t>
            </a:r>
          </a:p>
        </p:txBody>
      </p:sp>
    </p:spTree>
    <p:extLst>
      <p:ext uri="{BB962C8B-B14F-4D97-AF65-F5344CB8AC3E}">
        <p14:creationId xmlns:p14="http://schemas.microsoft.com/office/powerpoint/2010/main" val="32414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could the next number in the sequence be?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two possible answers.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345985" y="3476171"/>
              <a:ext cx="1928332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15, 30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4858594"/>
            <a:ext cx="10823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45 or 60</a:t>
            </a:r>
          </a:p>
        </p:txBody>
      </p:sp>
    </p:spTree>
    <p:extLst>
      <p:ext uri="{BB962C8B-B14F-4D97-AF65-F5344CB8AC3E}">
        <p14:creationId xmlns:p14="http://schemas.microsoft.com/office/powerpoint/2010/main" val="14084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could the next number in the sequence be?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two possible answers.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465185" y="3476171"/>
              <a:ext cx="1689933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9, 27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4858594"/>
            <a:ext cx="10823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45 or 81</a:t>
            </a:r>
          </a:p>
        </p:txBody>
      </p:sp>
    </p:spTree>
    <p:extLst>
      <p:ext uri="{BB962C8B-B14F-4D97-AF65-F5344CB8AC3E}">
        <p14:creationId xmlns:p14="http://schemas.microsoft.com/office/powerpoint/2010/main" val="283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could the next number in the sequence be?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two possible answers.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347829" y="3476171"/>
              <a:ext cx="1924646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12, 36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4858594"/>
            <a:ext cx="10823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60 or 108</a:t>
            </a:r>
          </a:p>
        </p:txBody>
      </p:sp>
    </p:spTree>
    <p:extLst>
      <p:ext uri="{BB962C8B-B14F-4D97-AF65-F5344CB8AC3E}">
        <p14:creationId xmlns:p14="http://schemas.microsoft.com/office/powerpoint/2010/main" val="28180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could the next number in the sequence be?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two possible answers.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4106835" y="3127997"/>
            <a:ext cx="3978330" cy="1404058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2463402" y="3476171"/>
              <a:ext cx="1929561" cy="47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OpenDyslexicAlta" pitchFamily="2" charset="77"/>
                  <a:ea typeface="Cambria Math" panose="02040503050406030204" pitchFamily="18" charset="0"/>
                </a:rPr>
                <a:t>12, 24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838200" y="4858594"/>
            <a:ext cx="10823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36 or 48</a:t>
            </a:r>
          </a:p>
        </p:txBody>
      </p:sp>
    </p:spTree>
    <p:extLst>
      <p:ext uri="{BB962C8B-B14F-4D97-AF65-F5344CB8AC3E}">
        <p14:creationId xmlns:p14="http://schemas.microsoft.com/office/powerpoint/2010/main" val="4803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2307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641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could the next number be in each sequence?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two possible answers for each sequence.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838200" y="2773025"/>
            <a:ext cx="4623148" cy="1118327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1863412" y="3424727"/>
              <a:ext cx="1446740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5, 20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3B3BDA-2BC1-09E3-52E7-32AB75BEE801}"/>
              </a:ext>
            </a:extLst>
          </p:cNvPr>
          <p:cNvGrpSpPr/>
          <p:nvPr/>
        </p:nvGrpSpPr>
        <p:grpSpPr>
          <a:xfrm>
            <a:off x="838200" y="4028931"/>
            <a:ext cx="4623148" cy="1118327"/>
            <a:chOff x="1785257" y="3243943"/>
            <a:chExt cx="3049790" cy="9367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FEE32C-67C7-3D56-3F4A-F2AD34CA8EC5}"/>
                </a:ext>
              </a:extLst>
            </p:cNvPr>
            <p:cNvSpPr txBox="1"/>
            <p:nvPr/>
          </p:nvSpPr>
          <p:spPr>
            <a:xfrm>
              <a:off x="1863412" y="3424727"/>
              <a:ext cx="1446740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6, 18 …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671B22A-8B5C-2EFF-C9A9-2DF3D8D2F207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523E60A-43B4-E4E4-1F1B-C2D5BDCB0572}"/>
              </a:ext>
            </a:extLst>
          </p:cNvPr>
          <p:cNvGrpSpPr/>
          <p:nvPr/>
        </p:nvGrpSpPr>
        <p:grpSpPr>
          <a:xfrm>
            <a:off x="838200" y="5284837"/>
            <a:ext cx="4623148" cy="1118327"/>
            <a:chOff x="1785257" y="3243943"/>
            <a:chExt cx="3049790" cy="9367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A342E9-D86B-E110-C79C-4E6D0E90D257}"/>
                </a:ext>
              </a:extLst>
            </p:cNvPr>
            <p:cNvSpPr txBox="1"/>
            <p:nvPr/>
          </p:nvSpPr>
          <p:spPr>
            <a:xfrm>
              <a:off x="1863412" y="3424727"/>
              <a:ext cx="1814793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12, 48 …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76E2AA-859E-0566-AE4E-C89B68C2967E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B0658F-BFB4-9477-B93D-50C2516EA080}"/>
              </a:ext>
            </a:extLst>
          </p:cNvPr>
          <p:cNvGrpSpPr/>
          <p:nvPr/>
        </p:nvGrpSpPr>
        <p:grpSpPr>
          <a:xfrm>
            <a:off x="5900802" y="2773025"/>
            <a:ext cx="4623148" cy="1118327"/>
            <a:chOff x="1785257" y="3243943"/>
            <a:chExt cx="3049790" cy="9367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4F9F17-C4D3-00D2-7C2B-7E6A16FC8A3A}"/>
                </a:ext>
              </a:extLst>
            </p:cNvPr>
            <p:cNvSpPr txBox="1"/>
            <p:nvPr/>
          </p:nvSpPr>
          <p:spPr>
            <a:xfrm>
              <a:off x="1863412" y="3424727"/>
              <a:ext cx="1446740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7, 21 …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6F0A7F0-7B7B-D769-3B23-97DD056C9555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A091FB-AA21-D92C-FDD0-EE1650D4F85F}"/>
              </a:ext>
            </a:extLst>
          </p:cNvPr>
          <p:cNvGrpSpPr/>
          <p:nvPr/>
        </p:nvGrpSpPr>
        <p:grpSpPr>
          <a:xfrm>
            <a:off x="5900802" y="4028931"/>
            <a:ext cx="4623148" cy="1118327"/>
            <a:chOff x="1785257" y="3243943"/>
            <a:chExt cx="3049790" cy="9367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888B0B-8EB7-A4AF-E291-31330F173271}"/>
                </a:ext>
              </a:extLst>
            </p:cNvPr>
            <p:cNvSpPr txBox="1"/>
            <p:nvPr/>
          </p:nvSpPr>
          <p:spPr>
            <a:xfrm>
              <a:off x="1863411" y="3424727"/>
              <a:ext cx="1922110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10, 30 …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A0649B3-572F-E924-3B69-71CECD22183E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903350-EDA5-AD17-E0F3-837FD35B1707}"/>
              </a:ext>
            </a:extLst>
          </p:cNvPr>
          <p:cNvGrpSpPr/>
          <p:nvPr/>
        </p:nvGrpSpPr>
        <p:grpSpPr>
          <a:xfrm>
            <a:off x="5900802" y="5284837"/>
            <a:ext cx="4623148" cy="1118327"/>
            <a:chOff x="1785257" y="3243943"/>
            <a:chExt cx="3049790" cy="9367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CE8453-847A-858A-7FA8-C34BC640FABC}"/>
                </a:ext>
              </a:extLst>
            </p:cNvPr>
            <p:cNvSpPr txBox="1"/>
            <p:nvPr/>
          </p:nvSpPr>
          <p:spPr>
            <a:xfrm>
              <a:off x="1863412" y="3424727"/>
              <a:ext cx="1446740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9, 45 …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22E2890-ACFD-2111-D00E-BB51E576E469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064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2307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641"/>
            <a:ext cx="10698126" cy="16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could the next number be in each sequence?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two possible answers for each sequence.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2967A4-E203-895E-4097-025512265BA5}"/>
              </a:ext>
            </a:extLst>
          </p:cNvPr>
          <p:cNvGrpSpPr/>
          <p:nvPr/>
        </p:nvGrpSpPr>
        <p:grpSpPr>
          <a:xfrm>
            <a:off x="838200" y="2773025"/>
            <a:ext cx="4623148" cy="1118327"/>
            <a:chOff x="1785257" y="3243943"/>
            <a:chExt cx="3049790" cy="936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9F6A7-AF99-C449-769F-9411B9BFBDEF}"/>
                </a:ext>
              </a:extLst>
            </p:cNvPr>
            <p:cNvSpPr txBox="1"/>
            <p:nvPr/>
          </p:nvSpPr>
          <p:spPr>
            <a:xfrm>
              <a:off x="1863412" y="3424727"/>
              <a:ext cx="1446740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5, 20 …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5AF8699-4595-92B4-95EB-969E35310DDF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ABC41-35D1-462C-E516-668A2F55AF61}"/>
              </a:ext>
            </a:extLst>
          </p:cNvPr>
          <p:cNvSpPr txBox="1"/>
          <p:nvPr/>
        </p:nvSpPr>
        <p:spPr>
          <a:xfrm>
            <a:off x="3035506" y="2927302"/>
            <a:ext cx="2193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3860"/>
                </a:solidFill>
                <a:latin typeface="Muli" pitchFamily="2" charset="77"/>
              </a:rPr>
              <a:t>35 or 80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3B3BDA-2BC1-09E3-52E7-32AB75BEE801}"/>
              </a:ext>
            </a:extLst>
          </p:cNvPr>
          <p:cNvGrpSpPr/>
          <p:nvPr/>
        </p:nvGrpSpPr>
        <p:grpSpPr>
          <a:xfrm>
            <a:off x="838200" y="4028931"/>
            <a:ext cx="4623148" cy="1118327"/>
            <a:chOff x="1785257" y="3243943"/>
            <a:chExt cx="3049790" cy="9367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FEE32C-67C7-3D56-3F4A-F2AD34CA8EC5}"/>
                </a:ext>
              </a:extLst>
            </p:cNvPr>
            <p:cNvSpPr txBox="1"/>
            <p:nvPr/>
          </p:nvSpPr>
          <p:spPr>
            <a:xfrm>
              <a:off x="1863412" y="3424727"/>
              <a:ext cx="1446740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6, 18 …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671B22A-8B5C-2EFF-C9A9-2DF3D8D2F207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523E60A-43B4-E4E4-1F1B-C2D5BDCB0572}"/>
              </a:ext>
            </a:extLst>
          </p:cNvPr>
          <p:cNvGrpSpPr/>
          <p:nvPr/>
        </p:nvGrpSpPr>
        <p:grpSpPr>
          <a:xfrm>
            <a:off x="838200" y="5284837"/>
            <a:ext cx="4623148" cy="1118327"/>
            <a:chOff x="1785257" y="3243943"/>
            <a:chExt cx="3049790" cy="9367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A342E9-D86B-E110-C79C-4E6D0E90D257}"/>
                </a:ext>
              </a:extLst>
            </p:cNvPr>
            <p:cNvSpPr txBox="1"/>
            <p:nvPr/>
          </p:nvSpPr>
          <p:spPr>
            <a:xfrm>
              <a:off x="1863412" y="3424727"/>
              <a:ext cx="1814793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12, 48 …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76E2AA-859E-0566-AE4E-C89B68C2967E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B0658F-BFB4-9477-B93D-50C2516EA080}"/>
              </a:ext>
            </a:extLst>
          </p:cNvPr>
          <p:cNvGrpSpPr/>
          <p:nvPr/>
        </p:nvGrpSpPr>
        <p:grpSpPr>
          <a:xfrm>
            <a:off x="5900802" y="2773025"/>
            <a:ext cx="4623148" cy="1118327"/>
            <a:chOff x="1785257" y="3243943"/>
            <a:chExt cx="3049790" cy="9367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4F9F17-C4D3-00D2-7C2B-7E6A16FC8A3A}"/>
                </a:ext>
              </a:extLst>
            </p:cNvPr>
            <p:cNvSpPr txBox="1"/>
            <p:nvPr/>
          </p:nvSpPr>
          <p:spPr>
            <a:xfrm>
              <a:off x="1863412" y="3424727"/>
              <a:ext cx="1446740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7, 21 …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6F0A7F0-7B7B-D769-3B23-97DD056C9555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A091FB-AA21-D92C-FDD0-EE1650D4F85F}"/>
              </a:ext>
            </a:extLst>
          </p:cNvPr>
          <p:cNvGrpSpPr/>
          <p:nvPr/>
        </p:nvGrpSpPr>
        <p:grpSpPr>
          <a:xfrm>
            <a:off x="5900802" y="4028931"/>
            <a:ext cx="4623148" cy="1118327"/>
            <a:chOff x="1785257" y="3243943"/>
            <a:chExt cx="3049790" cy="9367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888B0B-8EB7-A4AF-E291-31330F173271}"/>
                </a:ext>
              </a:extLst>
            </p:cNvPr>
            <p:cNvSpPr txBox="1"/>
            <p:nvPr/>
          </p:nvSpPr>
          <p:spPr>
            <a:xfrm>
              <a:off x="1863411" y="3424727"/>
              <a:ext cx="1922110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10, 30 …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A0649B3-572F-E924-3B69-71CECD22183E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903350-EDA5-AD17-E0F3-837FD35B1707}"/>
              </a:ext>
            </a:extLst>
          </p:cNvPr>
          <p:cNvGrpSpPr/>
          <p:nvPr/>
        </p:nvGrpSpPr>
        <p:grpSpPr>
          <a:xfrm>
            <a:off x="5900802" y="5284837"/>
            <a:ext cx="4623148" cy="1118327"/>
            <a:chOff x="1785257" y="3243943"/>
            <a:chExt cx="3049790" cy="9367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CE8453-847A-858A-7FA8-C34BC640FABC}"/>
                </a:ext>
              </a:extLst>
            </p:cNvPr>
            <p:cNvSpPr txBox="1"/>
            <p:nvPr/>
          </p:nvSpPr>
          <p:spPr>
            <a:xfrm>
              <a:off x="1863412" y="3424727"/>
              <a:ext cx="1446740" cy="59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  <a:ea typeface="Cambria Math" panose="02040503050406030204" pitchFamily="18" charset="0"/>
                </a:rPr>
                <a:t>9, 45 …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22E2890-ACFD-2111-D00E-BB51E576E469}"/>
                </a:ext>
              </a:extLst>
            </p:cNvPr>
            <p:cNvSpPr/>
            <p:nvPr/>
          </p:nvSpPr>
          <p:spPr>
            <a:xfrm>
              <a:off x="1785257" y="3243943"/>
              <a:ext cx="3049790" cy="936728"/>
            </a:xfrm>
            <a:prstGeom prst="roundRect">
              <a:avLst/>
            </a:prstGeom>
            <a:noFill/>
            <a:ln w="38100">
              <a:solidFill>
                <a:srgbClr val="23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D606372-21A6-A48E-3170-38B647AB940B}"/>
              </a:ext>
            </a:extLst>
          </p:cNvPr>
          <p:cNvSpPr txBox="1"/>
          <p:nvPr/>
        </p:nvSpPr>
        <p:spPr>
          <a:xfrm>
            <a:off x="3035505" y="4173043"/>
            <a:ext cx="2193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3860"/>
                </a:solidFill>
                <a:latin typeface="Muli" pitchFamily="2" charset="77"/>
              </a:rPr>
              <a:t>30 or 54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5D8933-8FD1-7908-652F-9663F4358261}"/>
              </a:ext>
            </a:extLst>
          </p:cNvPr>
          <p:cNvSpPr txBox="1"/>
          <p:nvPr/>
        </p:nvSpPr>
        <p:spPr>
          <a:xfrm>
            <a:off x="3035504" y="5439114"/>
            <a:ext cx="24258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3860"/>
                </a:solidFill>
                <a:latin typeface="Muli" pitchFamily="2" charset="77"/>
              </a:rPr>
              <a:t>84 or 192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0F0A86-A975-D3E9-594D-18D51262BBFF}"/>
              </a:ext>
            </a:extLst>
          </p:cNvPr>
          <p:cNvSpPr txBox="1"/>
          <p:nvPr/>
        </p:nvSpPr>
        <p:spPr>
          <a:xfrm>
            <a:off x="8109096" y="2913579"/>
            <a:ext cx="2425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35 or 63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FFAC34-9596-2B74-3A2D-44F5A81CCB84}"/>
              </a:ext>
            </a:extLst>
          </p:cNvPr>
          <p:cNvSpPr txBox="1"/>
          <p:nvPr/>
        </p:nvSpPr>
        <p:spPr>
          <a:xfrm>
            <a:off x="8109096" y="4183208"/>
            <a:ext cx="2425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Muli" pitchFamily="2" charset="77"/>
              </a:rPr>
              <a:t>50 or 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97FFDF-6483-55E0-7474-68693C7FADA8}"/>
              </a:ext>
            </a:extLst>
          </p:cNvPr>
          <p:cNvSpPr txBox="1"/>
          <p:nvPr/>
        </p:nvSpPr>
        <p:spPr>
          <a:xfrm>
            <a:off x="8109096" y="5439113"/>
            <a:ext cx="24258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3860"/>
                </a:solidFill>
                <a:latin typeface="Muli" pitchFamily="2" charset="77"/>
              </a:rPr>
              <a:t>81 or 225</a:t>
            </a:r>
          </a:p>
        </p:txBody>
      </p:sp>
    </p:spTree>
    <p:extLst>
      <p:ext uri="{BB962C8B-B14F-4D97-AF65-F5344CB8AC3E}">
        <p14:creationId xmlns:p14="http://schemas.microsoft.com/office/powerpoint/2010/main" val="22911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239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675"/>
            <a:ext cx="10698126" cy="1186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double number line. What other additive and multiplicative relationships can you see?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C5698-9134-C461-894A-791F286C16DA}"/>
              </a:ext>
            </a:extLst>
          </p:cNvPr>
          <p:cNvGrpSpPr/>
          <p:nvPr/>
        </p:nvGrpSpPr>
        <p:grpSpPr>
          <a:xfrm>
            <a:off x="2039648" y="2411252"/>
            <a:ext cx="8925694" cy="3856764"/>
            <a:chOff x="1990221" y="2423609"/>
            <a:chExt cx="8925694" cy="385676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6B184B7-AC7E-38F0-2C5D-C5FF8CA4ECED}"/>
                </a:ext>
              </a:extLst>
            </p:cNvPr>
            <p:cNvGrpSpPr/>
            <p:nvPr/>
          </p:nvGrpSpPr>
          <p:grpSpPr>
            <a:xfrm>
              <a:off x="1990221" y="2423609"/>
              <a:ext cx="8925694" cy="3856764"/>
              <a:chOff x="1631633" y="2405680"/>
              <a:chExt cx="8925694" cy="385676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ECE4EF-42F9-1F20-5D37-062A99B289AF}"/>
                  </a:ext>
                </a:extLst>
              </p:cNvPr>
              <p:cNvGrpSpPr/>
              <p:nvPr/>
            </p:nvGrpSpPr>
            <p:grpSpPr>
              <a:xfrm>
                <a:off x="1631633" y="2405680"/>
                <a:ext cx="7953142" cy="3856764"/>
                <a:chOff x="2268767" y="2823943"/>
                <a:chExt cx="7953142" cy="385676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C0232-CE9C-4EE2-13A2-E04BFD35AE94}"/>
                    </a:ext>
                  </a:extLst>
                </p:cNvPr>
                <p:cNvGrpSpPr/>
                <p:nvPr/>
              </p:nvGrpSpPr>
              <p:grpSpPr>
                <a:xfrm>
                  <a:off x="2268767" y="3363158"/>
                  <a:ext cx="7953142" cy="2809901"/>
                  <a:chOff x="2508609" y="3487403"/>
                  <a:chExt cx="7953142" cy="238049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B79A8FD9-F56B-C341-96FB-FB680223DD9D}"/>
                      </a:ext>
                    </a:extLst>
                  </p:cNvPr>
                  <p:cNvGrpSpPr/>
                  <p:nvPr/>
                </p:nvGrpSpPr>
                <p:grpSpPr>
                  <a:xfrm>
                    <a:off x="2508609" y="3487403"/>
                    <a:ext cx="7953142" cy="2380491"/>
                    <a:chOff x="2086867" y="2953062"/>
                    <a:chExt cx="8291008" cy="2856429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5F0C691A-41D0-7698-F118-848876C814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6867" y="3337895"/>
                      <a:ext cx="8291008" cy="2091849"/>
                      <a:chOff x="2122050" y="3129978"/>
                      <a:chExt cx="8291008" cy="2091849"/>
                    </a:xfrm>
                  </p:grpSpPr>
                  <p:pic>
                    <p:nvPicPr>
                      <p:cNvPr id="7" name="Picture 6" descr="Shape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98A27C80-FDD5-FE3D-EBCE-194ED2E035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t="20810" b="19342"/>
                      <a:stretch/>
                    </p:blipFill>
                    <p:spPr>
                      <a:xfrm>
                        <a:off x="2297550" y="3584486"/>
                        <a:ext cx="7772400" cy="11860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7E7C51A1-6CEA-52B5-7CEB-4022CBC7F6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22050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033484DA-FC83-D903-C510-A5A5AAE085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44233" y="466984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BC1B5329-A295-7B37-60C9-E5B436B113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80406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5</a:t>
                        </a:r>
                      </a:p>
                    </p:txBody>
                  </p: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9219763F-C805-9103-F7A9-7FE0B892F5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89034" y="4689943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CCA0B9E1-5F14-7EA8-911D-A80EC2B14B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3" y="313557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58469E8D-EA63-34AB-70E6-FCCBFAC2D3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314187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15</a:t>
                        </a:r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039665A0-3DD4-EAED-A0A2-D976108314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1" y="466984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20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70EBAD96-8B31-5A10-B162-21385B123E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27435" y="3224752"/>
                        <a:ext cx="542164" cy="37544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US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136A797B-95D4-7607-DA21-8D860BB2FA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4662509"/>
                        <a:ext cx="192579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sz="2800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B14D0444-DCD6-D71C-9FC8-D90A7E11CC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19448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40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BE6CCF1-D98C-4411-0EF3-C82E9EE206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72691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50</a:t>
                        </a:r>
                      </a:p>
                    </p:txBody>
                  </p:sp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73370FC-A357-71A5-D4DB-E2BCE4470E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59580" y="316739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25</a:t>
                        </a:r>
                      </a:p>
                    </p:txBody>
                  </p:sp>
                </p:grpSp>
                <p:sp>
                  <p:nvSpPr>
                    <p:cNvPr id="33" name="Curved Down Arrow 32">
                      <a:extLst>
                        <a:ext uri="{FF2B5EF4-FFF2-40B4-BE49-F238E27FC236}">
                          <a16:creationId xmlns:a16="http://schemas.microsoft.com/office/drawing/2014/main" id="{61A9393D-DCB1-44A5-ECEB-CD145F188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571" y="2953062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4" name="Curved Down Arrow 33">
                      <a:extLst>
                        <a:ext uri="{FF2B5EF4-FFF2-40B4-BE49-F238E27FC236}">
                          <a16:creationId xmlns:a16="http://schemas.microsoft.com/office/drawing/2014/main" id="{7761186D-93A2-D326-A18F-441CEB4B5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443" y="2984932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5" name="Curved Down Arrow 34">
                      <a:extLst>
                        <a:ext uri="{FF2B5EF4-FFF2-40B4-BE49-F238E27FC236}">
                          <a16:creationId xmlns:a16="http://schemas.microsoft.com/office/drawing/2014/main" id="{D7A3B8AD-24A5-D92B-33C0-28574B111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429" y="3000106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6" name="Curved Down Arrow 35">
                      <a:extLst>
                        <a:ext uri="{FF2B5EF4-FFF2-40B4-BE49-F238E27FC236}">
                          <a16:creationId xmlns:a16="http://schemas.microsoft.com/office/drawing/2014/main" id="{47E10A5E-20BE-D592-889E-CCB4DB2FB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210" y="3006606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7" name="Curved Down Arrow 36">
                      <a:extLst>
                        <a:ext uri="{FF2B5EF4-FFF2-40B4-BE49-F238E27FC236}">
                          <a16:creationId xmlns:a16="http://schemas.microsoft.com/office/drawing/2014/main" id="{3247F710-BDAB-5739-F50B-FF25403DD5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3413" y="300772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8" name="Curved Down Arrow 37">
                      <a:extLst>
                        <a:ext uri="{FF2B5EF4-FFF2-40B4-BE49-F238E27FC236}">
                          <a16:creationId xmlns:a16="http://schemas.microsoft.com/office/drawing/2014/main" id="{67ED7FF7-11FE-750A-0B11-C45CEB8FDBC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95538" y="5369998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9" name="Curved Down Arrow 38">
                      <a:extLst>
                        <a:ext uri="{FF2B5EF4-FFF2-40B4-BE49-F238E27FC236}">
                          <a16:creationId xmlns:a16="http://schemas.microsoft.com/office/drawing/2014/main" id="{1DD813B5-FD5B-0CD3-206A-E68F915DE00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822410" y="5401868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0" name="Curved Down Arrow 39">
                      <a:extLst>
                        <a:ext uri="{FF2B5EF4-FFF2-40B4-BE49-F238E27FC236}">
                          <a16:creationId xmlns:a16="http://schemas.microsoft.com/office/drawing/2014/main" id="{B61446EA-AAE3-9C32-DB81-19DA61A2324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355396" y="5417042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1" name="Curved Down Arrow 40">
                      <a:extLst>
                        <a:ext uri="{FF2B5EF4-FFF2-40B4-BE49-F238E27FC236}">
                          <a16:creationId xmlns:a16="http://schemas.microsoft.com/office/drawing/2014/main" id="{61C2B50A-4FBD-ECB9-C3AE-FADA4CB05FC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844177" y="542354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2" name="Curved Down Arrow 41">
                      <a:extLst>
                        <a:ext uri="{FF2B5EF4-FFF2-40B4-BE49-F238E27FC236}">
                          <a16:creationId xmlns:a16="http://schemas.microsoft.com/office/drawing/2014/main" id="{390C3923-84FB-BBBA-C81F-E4B962D3489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428380" y="5424658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</p:grpSp>
              <p:sp>
                <p:nvSpPr>
                  <p:cNvPr id="44" name="Curved Down Arrow 43">
                    <a:extLst>
                      <a:ext uri="{FF2B5EF4-FFF2-40B4-BE49-F238E27FC236}">
                        <a16:creationId xmlns:a16="http://schemas.microsoft.com/office/drawing/2014/main" id="{EC1DD812-2CF1-0667-E04B-7375FD8319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26285" y="4508944"/>
                    <a:ext cx="1287717" cy="337410"/>
                  </a:xfrm>
                  <a:prstGeom prst="curvedDownArrow">
                    <a:avLst/>
                  </a:prstGeom>
                  <a:solidFill>
                    <a:srgbClr val="7957D5"/>
                  </a:solidFill>
                  <a:ln>
                    <a:solidFill>
                      <a:srgbClr val="7957D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656D09A-37AA-117E-4281-BD231D92EA59}"/>
                    </a:ext>
                  </a:extLst>
                </p:cNvPr>
                <p:cNvGrpSpPr/>
                <p:nvPr/>
              </p:nvGrpSpPr>
              <p:grpSpPr>
                <a:xfrm>
                  <a:off x="2925915" y="28239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BC720DA9-AFBC-E27E-A58A-399DFB6FDABE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52EB448-FF19-46D5-ACDD-A1BCECF9229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0C6AC33-932D-9E01-98CF-B9A589DD1F7D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1D236BD-DDC9-1590-652B-6E8BD0DF232C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44F80A3-2597-2CCC-B283-91EC39BB83D4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CE17407D-BE0E-B33A-C66A-9A4844524768}"/>
                    </a:ext>
                  </a:extLst>
                </p:cNvPr>
                <p:cNvGrpSpPr/>
                <p:nvPr/>
              </p:nvGrpSpPr>
              <p:grpSpPr>
                <a:xfrm>
                  <a:off x="2925915" y="63050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E39F165-5D41-5107-981A-13DCF6B44EF7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451F8062-1E26-92F7-F72A-750C7D75362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34575C6-3583-3280-391A-7502EA938917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AE80358-5EA9-2BEB-14B4-2AC0CB0F758A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995A058-B260-BD17-84EC-C0491614EE98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DF3D1AB-72A2-958F-2FBE-8A152254A4B9}"/>
                  </a:ext>
                </a:extLst>
              </p:cNvPr>
              <p:cNvSpPr txBox="1"/>
              <p:nvPr/>
            </p:nvSpPr>
            <p:spPr>
              <a:xfrm>
                <a:off x="7839844" y="415912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÷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8D0B1C-9943-A3B1-B1E8-8AD9063837E5}"/>
                  </a:ext>
                </a:extLst>
              </p:cNvPr>
              <p:cNvSpPr txBox="1"/>
              <p:nvPr/>
            </p:nvSpPr>
            <p:spPr>
              <a:xfrm>
                <a:off x="9958613" y="416926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×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4430D9-3C3C-6E32-2F2C-0EE440158E03}"/>
                  </a:ext>
                </a:extLst>
              </p:cNvPr>
              <p:cNvSpPr txBox="1"/>
              <p:nvPr/>
            </p:nvSpPr>
            <p:spPr>
              <a:xfrm>
                <a:off x="6010850" y="4953130"/>
                <a:ext cx="52007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Muli" pitchFamily="2" charset="77"/>
                </a:endParaRPr>
              </a:p>
            </p:txBody>
          </p:sp>
        </p:grpSp>
        <p:sp>
          <p:nvSpPr>
            <p:cNvPr id="65" name="Curved Left Arrow 64">
              <a:extLst>
                <a:ext uri="{FF2B5EF4-FFF2-40B4-BE49-F238E27FC236}">
                  <a16:creationId xmlns:a16="http://schemas.microsoft.com/office/drawing/2014/main" id="{310AFC85-3885-57D2-EA18-08D755E50A5F}"/>
                </a:ext>
              </a:extLst>
            </p:cNvPr>
            <p:cNvSpPr/>
            <p:nvPr/>
          </p:nvSpPr>
          <p:spPr>
            <a:xfrm>
              <a:off x="9818087" y="3635540"/>
              <a:ext cx="340903" cy="1520006"/>
            </a:xfrm>
            <a:prstGeom prst="curvedLeftArrow">
              <a:avLst/>
            </a:prstGeom>
            <a:solidFill>
              <a:srgbClr val="7957D5"/>
            </a:solidFill>
            <a:ln>
              <a:solidFill>
                <a:srgbClr val="795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18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Fill in the missing numbers. What do you notice?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3CF361-7851-A231-A816-62A21D55B699}"/>
              </a:ext>
            </a:extLst>
          </p:cNvPr>
          <p:cNvGrpSpPr/>
          <p:nvPr/>
        </p:nvGrpSpPr>
        <p:grpSpPr>
          <a:xfrm>
            <a:off x="2267211" y="2659729"/>
            <a:ext cx="2433020" cy="3833146"/>
            <a:chOff x="2116899" y="2573773"/>
            <a:chExt cx="2433020" cy="3833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D6A152-A84B-2727-54EE-7EAD7FC3D70C}"/>
                </a:ext>
              </a:extLst>
            </p:cNvPr>
            <p:cNvGrpSpPr/>
            <p:nvPr/>
          </p:nvGrpSpPr>
          <p:grpSpPr>
            <a:xfrm>
              <a:off x="2116899" y="3262865"/>
              <a:ext cx="2433020" cy="2436167"/>
              <a:chOff x="2167003" y="2924662"/>
              <a:chExt cx="2433020" cy="243616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4EE303-08BE-6144-A072-AB4B4FDC9D47}"/>
                  </a:ext>
                </a:extLst>
              </p:cNvPr>
              <p:cNvSpPr txBox="1"/>
              <p:nvPr/>
            </p:nvSpPr>
            <p:spPr>
              <a:xfrm>
                <a:off x="2167003" y="3770335"/>
                <a:ext cx="4924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4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6382C-0091-4644-0362-F145865AF9D7}"/>
                  </a:ext>
                </a:extLst>
              </p:cNvPr>
              <p:cNvSpPr txBox="1"/>
              <p:nvPr/>
            </p:nvSpPr>
            <p:spPr>
              <a:xfrm>
                <a:off x="3867573" y="3770335"/>
                <a:ext cx="732450" cy="64633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Muli" pitchFamily="2" charset="77"/>
                </a:endParaRPr>
              </a:p>
              <a:p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8" name="Curved Down Arrow 7">
                <a:extLst>
                  <a:ext uri="{FF2B5EF4-FFF2-40B4-BE49-F238E27FC236}">
                    <a16:creationId xmlns:a16="http://schemas.microsoft.com/office/drawing/2014/main" id="{97D989EC-147E-49B2-862C-BDBC2FDF8098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9" name="Curved Down Arrow 8">
                <a:extLst>
                  <a:ext uri="{FF2B5EF4-FFF2-40B4-BE49-F238E27FC236}">
                    <a16:creationId xmlns:a16="http://schemas.microsoft.com/office/drawing/2014/main" id="{DADE12A9-ADA7-9667-6BD4-3F73C805D96A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7CCE81-D6C0-0C97-2584-BBDB71316643}"/>
                </a:ext>
              </a:extLst>
            </p:cNvPr>
            <p:cNvSpPr txBox="1"/>
            <p:nvPr/>
          </p:nvSpPr>
          <p:spPr>
            <a:xfrm>
              <a:off x="2888507" y="2573773"/>
              <a:ext cx="9348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+ 5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F49F70-A5DB-7010-ED00-147F49523BB3}"/>
                </a:ext>
              </a:extLst>
            </p:cNvPr>
            <p:cNvSpPr txBox="1"/>
            <p:nvPr/>
          </p:nvSpPr>
          <p:spPr>
            <a:xfrm>
              <a:off x="2888507" y="5699033"/>
              <a:ext cx="8467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- 5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B12E1-537D-0983-6066-1B5346D43F31}"/>
              </a:ext>
            </a:extLst>
          </p:cNvPr>
          <p:cNvGrpSpPr/>
          <p:nvPr/>
        </p:nvGrpSpPr>
        <p:grpSpPr>
          <a:xfrm>
            <a:off x="6891402" y="2659729"/>
            <a:ext cx="2433020" cy="3833146"/>
            <a:chOff x="2116899" y="2573773"/>
            <a:chExt cx="2433020" cy="38331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749A5F-4CB9-8450-E644-63EBACE88ED2}"/>
                </a:ext>
              </a:extLst>
            </p:cNvPr>
            <p:cNvGrpSpPr/>
            <p:nvPr/>
          </p:nvGrpSpPr>
          <p:grpSpPr>
            <a:xfrm>
              <a:off x="2116899" y="3262865"/>
              <a:ext cx="2433020" cy="2436167"/>
              <a:chOff x="2167003" y="2924662"/>
              <a:chExt cx="2433020" cy="24361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1C6FF5-66E9-3403-F152-8C4814C55125}"/>
                  </a:ext>
                </a:extLst>
              </p:cNvPr>
              <p:cNvSpPr txBox="1"/>
              <p:nvPr/>
            </p:nvSpPr>
            <p:spPr>
              <a:xfrm>
                <a:off x="2167003" y="3770335"/>
                <a:ext cx="4924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C864E3-23C2-FEFF-C26C-82BA5774DD0F}"/>
                  </a:ext>
                </a:extLst>
              </p:cNvPr>
              <p:cNvSpPr txBox="1"/>
              <p:nvPr/>
            </p:nvSpPr>
            <p:spPr>
              <a:xfrm>
                <a:off x="3867573" y="3770335"/>
                <a:ext cx="732450" cy="64633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Muli" pitchFamily="2" charset="77"/>
                </a:endParaRPr>
              </a:p>
              <a:p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7140BF09-6354-2DD5-51FA-B50B4AE3C935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21" name="Curved Down Arrow 20">
                <a:extLst>
                  <a:ext uri="{FF2B5EF4-FFF2-40B4-BE49-F238E27FC236}">
                    <a16:creationId xmlns:a16="http://schemas.microsoft.com/office/drawing/2014/main" id="{E7A25279-4951-22F5-B3AA-40E9731D4E3C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A91A5-D439-D33A-30D3-FB0D78F79761}"/>
                </a:ext>
              </a:extLst>
            </p:cNvPr>
            <p:cNvSpPr txBox="1"/>
            <p:nvPr/>
          </p:nvSpPr>
          <p:spPr>
            <a:xfrm>
              <a:off x="2888507" y="2573773"/>
              <a:ext cx="9348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× </a:t>
              </a:r>
              <a:r>
                <a:rPr lang="en-US" sz="4000" dirty="0">
                  <a:latin typeface="Muli" pitchFamily="2" charset="77"/>
                </a:rPr>
                <a:t>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6F310D-55A7-73CD-5596-2BBD33156DA9}"/>
                </a:ext>
              </a:extLst>
            </p:cNvPr>
            <p:cNvSpPr txBox="1"/>
            <p:nvPr/>
          </p:nvSpPr>
          <p:spPr>
            <a:xfrm>
              <a:off x="2888507" y="5699033"/>
              <a:ext cx="9092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÷</a:t>
              </a:r>
              <a:r>
                <a:rPr lang="en-US" sz="4000" dirty="0">
                  <a:latin typeface="Muli" pitchFamily="2" charset="77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338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239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675"/>
            <a:ext cx="10698126" cy="1186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Except 0, the numbers in the bottom row are 2 times the size of the numbers in the top row.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6253E6-624B-D806-D9A6-BCE761E12599}"/>
              </a:ext>
            </a:extLst>
          </p:cNvPr>
          <p:cNvGrpSpPr/>
          <p:nvPr/>
        </p:nvGrpSpPr>
        <p:grpSpPr>
          <a:xfrm>
            <a:off x="1990221" y="2423609"/>
            <a:ext cx="8925694" cy="3856764"/>
            <a:chOff x="1990221" y="2423609"/>
            <a:chExt cx="8925694" cy="385676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6B184B7-AC7E-38F0-2C5D-C5FF8CA4ECED}"/>
                </a:ext>
              </a:extLst>
            </p:cNvPr>
            <p:cNvGrpSpPr/>
            <p:nvPr/>
          </p:nvGrpSpPr>
          <p:grpSpPr>
            <a:xfrm>
              <a:off x="1990221" y="2423609"/>
              <a:ext cx="8925694" cy="3856764"/>
              <a:chOff x="1631633" y="2405680"/>
              <a:chExt cx="8925694" cy="385676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ECE4EF-42F9-1F20-5D37-062A99B289AF}"/>
                  </a:ext>
                </a:extLst>
              </p:cNvPr>
              <p:cNvGrpSpPr/>
              <p:nvPr/>
            </p:nvGrpSpPr>
            <p:grpSpPr>
              <a:xfrm>
                <a:off x="1631633" y="2405680"/>
                <a:ext cx="7953142" cy="3856764"/>
                <a:chOff x="2268767" y="2823943"/>
                <a:chExt cx="7953142" cy="385676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C0232-CE9C-4EE2-13A2-E04BFD35AE94}"/>
                    </a:ext>
                  </a:extLst>
                </p:cNvPr>
                <p:cNvGrpSpPr/>
                <p:nvPr/>
              </p:nvGrpSpPr>
              <p:grpSpPr>
                <a:xfrm>
                  <a:off x="2268767" y="3363158"/>
                  <a:ext cx="7953142" cy="2809901"/>
                  <a:chOff x="2508609" y="3487403"/>
                  <a:chExt cx="7953142" cy="238049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B79A8FD9-F56B-C341-96FB-FB680223DD9D}"/>
                      </a:ext>
                    </a:extLst>
                  </p:cNvPr>
                  <p:cNvGrpSpPr/>
                  <p:nvPr/>
                </p:nvGrpSpPr>
                <p:grpSpPr>
                  <a:xfrm>
                    <a:off x="2508609" y="3487403"/>
                    <a:ext cx="7953142" cy="2380491"/>
                    <a:chOff x="2086867" y="2953062"/>
                    <a:chExt cx="8291008" cy="2856429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5F0C691A-41D0-7698-F118-848876C814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6867" y="3337895"/>
                      <a:ext cx="8291008" cy="2091849"/>
                      <a:chOff x="2122050" y="3129978"/>
                      <a:chExt cx="8291008" cy="2091849"/>
                    </a:xfrm>
                  </p:grpSpPr>
                  <p:pic>
                    <p:nvPicPr>
                      <p:cNvPr id="7" name="Picture 6" descr="Shape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98A27C80-FDD5-FE3D-EBCE-194ED2E035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t="20810" b="19342"/>
                      <a:stretch/>
                    </p:blipFill>
                    <p:spPr>
                      <a:xfrm>
                        <a:off x="2297550" y="3584486"/>
                        <a:ext cx="7772400" cy="11860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7E7C51A1-6CEA-52B5-7CEB-4022CBC7F6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22050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033484DA-FC83-D903-C510-A5A5AAE085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44233" y="466984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BC1B5329-A295-7B37-60C9-E5B436B113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80406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5</a:t>
                        </a:r>
                      </a:p>
                    </p:txBody>
                  </p: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9219763F-C805-9103-F7A9-7FE0B892F5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89034" y="4689943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CCA0B9E1-5F14-7EA8-911D-A80EC2B14B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3" y="313557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58469E8D-EA63-34AB-70E6-FCCBFAC2D3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314187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15</a:t>
                        </a:r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039665A0-3DD4-EAED-A0A2-D976108314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1" y="466984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20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70EBAD96-8B31-5A10-B162-21385B123E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27435" y="3224752"/>
                        <a:ext cx="542164" cy="37544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b="0" i="0" dirty="0">
                            <a:solidFill>
                              <a:srgbClr val="FF3860"/>
                            </a:solidFill>
                            <a:effectLst/>
                            <a:latin typeface="arial" panose="020B0604020202020204" pitchFamily="34" charset="0"/>
                          </a:rPr>
                          <a:t> 20</a:t>
                        </a:r>
                        <a:endParaRPr lang="en-US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136A797B-95D4-7607-DA21-8D860BB2FA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4662509"/>
                        <a:ext cx="192579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sz="2800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B14D0444-DCD6-D71C-9FC8-D90A7E11CC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19448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40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BE6CCF1-D98C-4411-0EF3-C82E9EE206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72691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50</a:t>
                        </a:r>
                      </a:p>
                    </p:txBody>
                  </p:sp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73370FC-A357-71A5-D4DB-E2BCE4470E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59580" y="316739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25</a:t>
                        </a:r>
                      </a:p>
                    </p:txBody>
                  </p:sp>
                </p:grpSp>
                <p:sp>
                  <p:nvSpPr>
                    <p:cNvPr id="33" name="Curved Down Arrow 32">
                      <a:extLst>
                        <a:ext uri="{FF2B5EF4-FFF2-40B4-BE49-F238E27FC236}">
                          <a16:creationId xmlns:a16="http://schemas.microsoft.com/office/drawing/2014/main" id="{61A9393D-DCB1-44A5-ECEB-CD145F188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571" y="2953062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4" name="Curved Down Arrow 33">
                      <a:extLst>
                        <a:ext uri="{FF2B5EF4-FFF2-40B4-BE49-F238E27FC236}">
                          <a16:creationId xmlns:a16="http://schemas.microsoft.com/office/drawing/2014/main" id="{7761186D-93A2-D326-A18F-441CEB4B5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443" y="2984932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5" name="Curved Down Arrow 34">
                      <a:extLst>
                        <a:ext uri="{FF2B5EF4-FFF2-40B4-BE49-F238E27FC236}">
                          <a16:creationId xmlns:a16="http://schemas.microsoft.com/office/drawing/2014/main" id="{D7A3B8AD-24A5-D92B-33C0-28574B111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429" y="3000106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6" name="Curved Down Arrow 35">
                      <a:extLst>
                        <a:ext uri="{FF2B5EF4-FFF2-40B4-BE49-F238E27FC236}">
                          <a16:creationId xmlns:a16="http://schemas.microsoft.com/office/drawing/2014/main" id="{47E10A5E-20BE-D592-889E-CCB4DB2FB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210" y="3006606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7" name="Curved Down Arrow 36">
                      <a:extLst>
                        <a:ext uri="{FF2B5EF4-FFF2-40B4-BE49-F238E27FC236}">
                          <a16:creationId xmlns:a16="http://schemas.microsoft.com/office/drawing/2014/main" id="{3247F710-BDAB-5739-F50B-FF25403DD5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3413" y="300772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8" name="Curved Down Arrow 37">
                      <a:extLst>
                        <a:ext uri="{FF2B5EF4-FFF2-40B4-BE49-F238E27FC236}">
                          <a16:creationId xmlns:a16="http://schemas.microsoft.com/office/drawing/2014/main" id="{67ED7FF7-11FE-750A-0B11-C45CEB8FDBC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95538" y="5369998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9" name="Curved Down Arrow 38">
                      <a:extLst>
                        <a:ext uri="{FF2B5EF4-FFF2-40B4-BE49-F238E27FC236}">
                          <a16:creationId xmlns:a16="http://schemas.microsoft.com/office/drawing/2014/main" id="{1DD813B5-FD5B-0CD3-206A-E68F915DE00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822410" y="5401868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0" name="Curved Down Arrow 39">
                      <a:extLst>
                        <a:ext uri="{FF2B5EF4-FFF2-40B4-BE49-F238E27FC236}">
                          <a16:creationId xmlns:a16="http://schemas.microsoft.com/office/drawing/2014/main" id="{B61446EA-AAE3-9C32-DB81-19DA61A2324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355396" y="5417042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1" name="Curved Down Arrow 40">
                      <a:extLst>
                        <a:ext uri="{FF2B5EF4-FFF2-40B4-BE49-F238E27FC236}">
                          <a16:creationId xmlns:a16="http://schemas.microsoft.com/office/drawing/2014/main" id="{61C2B50A-4FBD-ECB9-C3AE-FADA4CB05FC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844177" y="542354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2" name="Curved Down Arrow 41">
                      <a:extLst>
                        <a:ext uri="{FF2B5EF4-FFF2-40B4-BE49-F238E27FC236}">
                          <a16:creationId xmlns:a16="http://schemas.microsoft.com/office/drawing/2014/main" id="{390C3923-84FB-BBBA-C81F-E4B962D3489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428380" y="5424658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</p:grpSp>
              <p:sp>
                <p:nvSpPr>
                  <p:cNvPr id="44" name="Curved Down Arrow 43">
                    <a:extLst>
                      <a:ext uri="{FF2B5EF4-FFF2-40B4-BE49-F238E27FC236}">
                        <a16:creationId xmlns:a16="http://schemas.microsoft.com/office/drawing/2014/main" id="{EC1DD812-2CF1-0667-E04B-7375FD8319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26285" y="4508944"/>
                    <a:ext cx="1287717" cy="337410"/>
                  </a:xfrm>
                  <a:prstGeom prst="curvedDownArrow">
                    <a:avLst/>
                  </a:prstGeom>
                  <a:solidFill>
                    <a:srgbClr val="7957D5"/>
                  </a:solidFill>
                  <a:ln>
                    <a:solidFill>
                      <a:srgbClr val="7957D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656D09A-37AA-117E-4281-BD231D92EA59}"/>
                    </a:ext>
                  </a:extLst>
                </p:cNvPr>
                <p:cNvGrpSpPr/>
                <p:nvPr/>
              </p:nvGrpSpPr>
              <p:grpSpPr>
                <a:xfrm>
                  <a:off x="2925915" y="28239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BC720DA9-AFBC-E27E-A58A-399DFB6FDABE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5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52EB448-FF19-46D5-ACDD-A1BCECF9229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5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0C6AC33-932D-9E01-98CF-B9A589DD1F7D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5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1D236BD-DDC9-1590-652B-6E8BD0DF232C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5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44F80A3-2597-2CCC-B283-91EC39BB83D4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5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CE17407D-BE0E-B33A-C66A-9A4844524768}"/>
                    </a:ext>
                  </a:extLst>
                </p:cNvPr>
                <p:cNvGrpSpPr/>
                <p:nvPr/>
              </p:nvGrpSpPr>
              <p:grpSpPr>
                <a:xfrm>
                  <a:off x="2925915" y="63050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E39F165-5D41-5107-981A-13DCF6B44EF7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arial" panose="020B0604020202020204" pitchFamily="34" charset="0"/>
                      </a:rPr>
                      <a:t>1</a:t>
                    </a:r>
                    <a:r>
                      <a:rPr lang="en-US" b="0" i="0" dirty="0">
                        <a:solidFill>
                          <a:srgbClr val="FF3860"/>
                        </a:solidFill>
                        <a:effectLst/>
                        <a:latin typeface="arial" panose="020B0604020202020204" pitchFamily="34" charset="0"/>
                      </a:rPr>
                      <a:t>0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451F8062-1E26-92F7-F72A-750C7D75362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arial" panose="020B0604020202020204" pitchFamily="34" charset="0"/>
                      </a:rPr>
                      <a:t>1</a:t>
                    </a:r>
                    <a:r>
                      <a:rPr lang="en-US" b="0" i="0" dirty="0">
                        <a:solidFill>
                          <a:srgbClr val="FF3860"/>
                        </a:solidFill>
                        <a:effectLst/>
                        <a:latin typeface="arial" panose="020B0604020202020204" pitchFamily="34" charset="0"/>
                      </a:rPr>
                      <a:t>0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34575C6-3583-3280-391A-7502EA938917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arial" panose="020B0604020202020204" pitchFamily="34" charset="0"/>
                      </a:rPr>
                      <a:t>1</a:t>
                    </a:r>
                    <a:r>
                      <a:rPr lang="en-US" b="0" i="0" dirty="0">
                        <a:solidFill>
                          <a:srgbClr val="FF3860"/>
                        </a:solidFill>
                        <a:effectLst/>
                        <a:latin typeface="arial" panose="020B0604020202020204" pitchFamily="34" charset="0"/>
                      </a:rPr>
                      <a:t>0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AE80358-5EA9-2BEB-14B4-2AC0CB0F758A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arial" panose="020B0604020202020204" pitchFamily="34" charset="0"/>
                      </a:rPr>
                      <a:t>1</a:t>
                    </a:r>
                    <a:r>
                      <a:rPr lang="en-US" b="0" i="0" dirty="0">
                        <a:solidFill>
                          <a:srgbClr val="FF3860"/>
                        </a:solidFill>
                        <a:effectLst/>
                        <a:latin typeface="arial" panose="020B0604020202020204" pitchFamily="34" charset="0"/>
                      </a:rPr>
                      <a:t>0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995A058-B260-BD17-84EC-C0491614EE98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arial" panose="020B0604020202020204" pitchFamily="34" charset="0"/>
                      </a:rPr>
                      <a:t>1</a:t>
                    </a:r>
                    <a:r>
                      <a:rPr lang="en-US" b="0" i="0" dirty="0">
                        <a:solidFill>
                          <a:srgbClr val="FF3860"/>
                        </a:solidFill>
                        <a:effectLst/>
                        <a:latin typeface="arial" panose="020B0604020202020204" pitchFamily="34" charset="0"/>
                      </a:rPr>
                      <a:t>0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DF3D1AB-72A2-958F-2FBE-8A152254A4B9}"/>
                  </a:ext>
                </a:extLst>
              </p:cNvPr>
              <p:cNvSpPr txBox="1"/>
              <p:nvPr/>
            </p:nvSpPr>
            <p:spPr>
              <a:xfrm>
                <a:off x="7839844" y="415912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÷ </a:t>
                </a:r>
                <a:r>
                  <a:rPr lang="en-US" b="0" i="0" dirty="0">
                    <a:solidFill>
                      <a:srgbClr val="FF386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8D0B1C-9943-A3B1-B1E8-8AD9063837E5}"/>
                  </a:ext>
                </a:extLst>
              </p:cNvPr>
              <p:cNvSpPr txBox="1"/>
              <p:nvPr/>
            </p:nvSpPr>
            <p:spPr>
              <a:xfrm>
                <a:off x="9958613" y="416926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× </a:t>
                </a:r>
                <a:r>
                  <a:rPr lang="en-US" b="0" i="0" dirty="0">
                    <a:solidFill>
                      <a:srgbClr val="FF386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4430D9-3C3C-6E32-2F2C-0EE440158E03}"/>
                  </a:ext>
                </a:extLst>
              </p:cNvPr>
              <p:cNvSpPr txBox="1"/>
              <p:nvPr/>
            </p:nvSpPr>
            <p:spPr>
              <a:xfrm>
                <a:off x="6010850" y="4953130"/>
                <a:ext cx="52007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3860"/>
                    </a:solidFill>
                    <a:latin typeface="arial" panose="020B0604020202020204" pitchFamily="34" charset="0"/>
                  </a:rPr>
                  <a:t> 30</a:t>
                </a:r>
                <a:endParaRPr lang="en-US" dirty="0">
                  <a:latin typeface="Muli" pitchFamily="2" charset="77"/>
                </a:endParaRPr>
              </a:p>
            </p:txBody>
          </p:sp>
        </p:grpSp>
        <p:sp>
          <p:nvSpPr>
            <p:cNvPr id="4" name="Curved Left Arrow 3">
              <a:extLst>
                <a:ext uri="{FF2B5EF4-FFF2-40B4-BE49-F238E27FC236}">
                  <a16:creationId xmlns:a16="http://schemas.microsoft.com/office/drawing/2014/main" id="{B76B64E8-D6E3-C5B2-68CC-711AAEE98BC2}"/>
                </a:ext>
              </a:extLst>
            </p:cNvPr>
            <p:cNvSpPr/>
            <p:nvPr/>
          </p:nvSpPr>
          <p:spPr>
            <a:xfrm>
              <a:off x="9818087" y="3635540"/>
              <a:ext cx="340903" cy="1520006"/>
            </a:xfrm>
            <a:prstGeom prst="curvedLeftArrow">
              <a:avLst/>
            </a:prstGeom>
            <a:solidFill>
              <a:srgbClr val="7957D5"/>
            </a:solidFill>
            <a:ln>
              <a:solidFill>
                <a:srgbClr val="795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994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239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675"/>
            <a:ext cx="10698126" cy="1186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double number line. What other additive and multiplicative relationships can you see?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C5698-9134-C461-894A-791F286C16DA}"/>
              </a:ext>
            </a:extLst>
          </p:cNvPr>
          <p:cNvGrpSpPr/>
          <p:nvPr/>
        </p:nvGrpSpPr>
        <p:grpSpPr>
          <a:xfrm>
            <a:off x="1990221" y="2423609"/>
            <a:ext cx="8925694" cy="3856764"/>
            <a:chOff x="1990221" y="2423609"/>
            <a:chExt cx="8925694" cy="385676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6B184B7-AC7E-38F0-2C5D-C5FF8CA4ECED}"/>
                </a:ext>
              </a:extLst>
            </p:cNvPr>
            <p:cNvGrpSpPr/>
            <p:nvPr/>
          </p:nvGrpSpPr>
          <p:grpSpPr>
            <a:xfrm>
              <a:off x="1990221" y="2423609"/>
              <a:ext cx="8925694" cy="3856764"/>
              <a:chOff x="1631633" y="2405680"/>
              <a:chExt cx="8925694" cy="385676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ECE4EF-42F9-1F20-5D37-062A99B289AF}"/>
                  </a:ext>
                </a:extLst>
              </p:cNvPr>
              <p:cNvGrpSpPr/>
              <p:nvPr/>
            </p:nvGrpSpPr>
            <p:grpSpPr>
              <a:xfrm>
                <a:off x="1631633" y="2405680"/>
                <a:ext cx="7953142" cy="3856764"/>
                <a:chOff x="2268767" y="2823943"/>
                <a:chExt cx="7953142" cy="385676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C0232-CE9C-4EE2-13A2-E04BFD35AE94}"/>
                    </a:ext>
                  </a:extLst>
                </p:cNvPr>
                <p:cNvGrpSpPr/>
                <p:nvPr/>
              </p:nvGrpSpPr>
              <p:grpSpPr>
                <a:xfrm>
                  <a:off x="2268767" y="3363158"/>
                  <a:ext cx="7953142" cy="2809901"/>
                  <a:chOff x="2508609" y="3487403"/>
                  <a:chExt cx="7953142" cy="238049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B79A8FD9-F56B-C341-96FB-FB680223DD9D}"/>
                      </a:ext>
                    </a:extLst>
                  </p:cNvPr>
                  <p:cNvGrpSpPr/>
                  <p:nvPr/>
                </p:nvGrpSpPr>
                <p:grpSpPr>
                  <a:xfrm>
                    <a:off x="2508609" y="3487403"/>
                    <a:ext cx="7953142" cy="2380491"/>
                    <a:chOff x="2086867" y="2953062"/>
                    <a:chExt cx="8291008" cy="2856429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5F0C691A-41D0-7698-F118-848876C814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6867" y="3337895"/>
                      <a:ext cx="8291008" cy="2091849"/>
                      <a:chOff x="2122050" y="3129978"/>
                      <a:chExt cx="8291008" cy="2091849"/>
                    </a:xfrm>
                  </p:grpSpPr>
                  <p:pic>
                    <p:nvPicPr>
                      <p:cNvPr id="7" name="Picture 6" descr="Shape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98A27C80-FDD5-FE3D-EBCE-194ED2E035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t="20810" b="19342"/>
                      <a:stretch/>
                    </p:blipFill>
                    <p:spPr>
                      <a:xfrm>
                        <a:off x="2297550" y="3584486"/>
                        <a:ext cx="7772400" cy="11860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7E7C51A1-6CEA-52B5-7CEB-4022CBC7F6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22050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033484DA-FC83-D903-C510-A5A5AAE085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44233" y="466984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BC1B5329-A295-7B37-60C9-E5B436B113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80406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9219763F-C805-9103-F7A9-7FE0B892F5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89034" y="4689943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CCA0B9E1-5F14-7EA8-911D-A80EC2B14B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3" y="313557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58469E8D-EA63-34AB-70E6-FCCBFAC2D3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314187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18</a:t>
                        </a:r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039665A0-3DD4-EAED-A0A2-D976108314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1" y="466984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24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70EBAD96-8B31-5A10-B162-21385B123E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27435" y="3224752"/>
                        <a:ext cx="542164" cy="37544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US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136A797B-95D4-7607-DA21-8D860BB2FA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4662509"/>
                        <a:ext cx="192579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sz="2800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B14D0444-DCD6-D71C-9FC8-D90A7E11CC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19448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48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BE6CCF1-D98C-4411-0EF3-C82E9EE206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72691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60</a:t>
                        </a:r>
                      </a:p>
                    </p:txBody>
                  </p:sp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73370FC-A357-71A5-D4DB-E2BCE4470E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59580" y="316739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30</a:t>
                        </a:r>
                      </a:p>
                    </p:txBody>
                  </p:sp>
                </p:grpSp>
                <p:sp>
                  <p:nvSpPr>
                    <p:cNvPr id="33" name="Curved Down Arrow 32">
                      <a:extLst>
                        <a:ext uri="{FF2B5EF4-FFF2-40B4-BE49-F238E27FC236}">
                          <a16:creationId xmlns:a16="http://schemas.microsoft.com/office/drawing/2014/main" id="{61A9393D-DCB1-44A5-ECEB-CD145F188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571" y="2953062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4" name="Curved Down Arrow 33">
                      <a:extLst>
                        <a:ext uri="{FF2B5EF4-FFF2-40B4-BE49-F238E27FC236}">
                          <a16:creationId xmlns:a16="http://schemas.microsoft.com/office/drawing/2014/main" id="{7761186D-93A2-D326-A18F-441CEB4B5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443" y="2984932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5" name="Curved Down Arrow 34">
                      <a:extLst>
                        <a:ext uri="{FF2B5EF4-FFF2-40B4-BE49-F238E27FC236}">
                          <a16:creationId xmlns:a16="http://schemas.microsoft.com/office/drawing/2014/main" id="{D7A3B8AD-24A5-D92B-33C0-28574B111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429" y="3000106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6" name="Curved Down Arrow 35">
                      <a:extLst>
                        <a:ext uri="{FF2B5EF4-FFF2-40B4-BE49-F238E27FC236}">
                          <a16:creationId xmlns:a16="http://schemas.microsoft.com/office/drawing/2014/main" id="{47E10A5E-20BE-D592-889E-CCB4DB2FB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210" y="3006606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7" name="Curved Down Arrow 36">
                      <a:extLst>
                        <a:ext uri="{FF2B5EF4-FFF2-40B4-BE49-F238E27FC236}">
                          <a16:creationId xmlns:a16="http://schemas.microsoft.com/office/drawing/2014/main" id="{3247F710-BDAB-5739-F50B-FF25403DD5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3413" y="300772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8" name="Curved Down Arrow 37">
                      <a:extLst>
                        <a:ext uri="{FF2B5EF4-FFF2-40B4-BE49-F238E27FC236}">
                          <a16:creationId xmlns:a16="http://schemas.microsoft.com/office/drawing/2014/main" id="{67ED7FF7-11FE-750A-0B11-C45CEB8FDBC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95538" y="5369998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9" name="Curved Down Arrow 38">
                      <a:extLst>
                        <a:ext uri="{FF2B5EF4-FFF2-40B4-BE49-F238E27FC236}">
                          <a16:creationId xmlns:a16="http://schemas.microsoft.com/office/drawing/2014/main" id="{1DD813B5-FD5B-0CD3-206A-E68F915DE00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822410" y="5401868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0" name="Curved Down Arrow 39">
                      <a:extLst>
                        <a:ext uri="{FF2B5EF4-FFF2-40B4-BE49-F238E27FC236}">
                          <a16:creationId xmlns:a16="http://schemas.microsoft.com/office/drawing/2014/main" id="{B61446EA-AAE3-9C32-DB81-19DA61A2324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355396" y="5417042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1" name="Curved Down Arrow 40">
                      <a:extLst>
                        <a:ext uri="{FF2B5EF4-FFF2-40B4-BE49-F238E27FC236}">
                          <a16:creationId xmlns:a16="http://schemas.microsoft.com/office/drawing/2014/main" id="{61C2B50A-4FBD-ECB9-C3AE-FADA4CB05FC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844177" y="542354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2" name="Curved Down Arrow 41">
                      <a:extLst>
                        <a:ext uri="{FF2B5EF4-FFF2-40B4-BE49-F238E27FC236}">
                          <a16:creationId xmlns:a16="http://schemas.microsoft.com/office/drawing/2014/main" id="{390C3923-84FB-BBBA-C81F-E4B962D3489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428380" y="5424658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</p:grpSp>
              <p:sp>
                <p:nvSpPr>
                  <p:cNvPr id="44" name="Curved Down Arrow 43">
                    <a:extLst>
                      <a:ext uri="{FF2B5EF4-FFF2-40B4-BE49-F238E27FC236}">
                        <a16:creationId xmlns:a16="http://schemas.microsoft.com/office/drawing/2014/main" id="{EC1DD812-2CF1-0667-E04B-7375FD8319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26285" y="4508944"/>
                    <a:ext cx="1287717" cy="337410"/>
                  </a:xfrm>
                  <a:prstGeom prst="curvedDownArrow">
                    <a:avLst/>
                  </a:prstGeom>
                  <a:solidFill>
                    <a:srgbClr val="7957D5"/>
                  </a:solidFill>
                  <a:ln>
                    <a:solidFill>
                      <a:srgbClr val="7957D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656D09A-37AA-117E-4281-BD231D92EA59}"/>
                    </a:ext>
                  </a:extLst>
                </p:cNvPr>
                <p:cNvGrpSpPr/>
                <p:nvPr/>
              </p:nvGrpSpPr>
              <p:grpSpPr>
                <a:xfrm>
                  <a:off x="2925915" y="28239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BC720DA9-AFBC-E27E-A58A-399DFB6FDABE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52EB448-FF19-46D5-ACDD-A1BCECF9229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0C6AC33-932D-9E01-98CF-B9A589DD1F7D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1D236BD-DDC9-1590-652B-6E8BD0DF232C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44F80A3-2597-2CCC-B283-91EC39BB83D4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CE17407D-BE0E-B33A-C66A-9A4844524768}"/>
                    </a:ext>
                  </a:extLst>
                </p:cNvPr>
                <p:cNvGrpSpPr/>
                <p:nvPr/>
              </p:nvGrpSpPr>
              <p:grpSpPr>
                <a:xfrm>
                  <a:off x="2925915" y="63050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E39F165-5D41-5107-981A-13DCF6B44EF7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451F8062-1E26-92F7-F72A-750C7D75362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34575C6-3583-3280-391A-7502EA938917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AE80358-5EA9-2BEB-14B4-2AC0CB0F758A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995A058-B260-BD17-84EC-C0491614EE98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DF3D1AB-72A2-958F-2FBE-8A152254A4B9}"/>
                  </a:ext>
                </a:extLst>
              </p:cNvPr>
              <p:cNvSpPr txBox="1"/>
              <p:nvPr/>
            </p:nvSpPr>
            <p:spPr>
              <a:xfrm>
                <a:off x="7839844" y="415912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÷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8D0B1C-9943-A3B1-B1E8-8AD9063837E5}"/>
                  </a:ext>
                </a:extLst>
              </p:cNvPr>
              <p:cNvSpPr txBox="1"/>
              <p:nvPr/>
            </p:nvSpPr>
            <p:spPr>
              <a:xfrm>
                <a:off x="9958613" y="416926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×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4430D9-3C3C-6E32-2F2C-0EE440158E03}"/>
                  </a:ext>
                </a:extLst>
              </p:cNvPr>
              <p:cNvSpPr txBox="1"/>
              <p:nvPr/>
            </p:nvSpPr>
            <p:spPr>
              <a:xfrm>
                <a:off x="6010850" y="4953130"/>
                <a:ext cx="52007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Muli" pitchFamily="2" charset="77"/>
                </a:endParaRPr>
              </a:p>
            </p:txBody>
          </p:sp>
        </p:grpSp>
        <p:sp>
          <p:nvSpPr>
            <p:cNvPr id="65" name="Curved Left Arrow 64">
              <a:extLst>
                <a:ext uri="{FF2B5EF4-FFF2-40B4-BE49-F238E27FC236}">
                  <a16:creationId xmlns:a16="http://schemas.microsoft.com/office/drawing/2014/main" id="{310AFC85-3885-57D2-EA18-08D755E50A5F}"/>
                </a:ext>
              </a:extLst>
            </p:cNvPr>
            <p:cNvSpPr/>
            <p:nvPr/>
          </p:nvSpPr>
          <p:spPr>
            <a:xfrm>
              <a:off x="9818087" y="3635540"/>
              <a:ext cx="340903" cy="1520006"/>
            </a:xfrm>
            <a:prstGeom prst="curvedLeftArrow">
              <a:avLst/>
            </a:prstGeom>
            <a:solidFill>
              <a:srgbClr val="7957D5"/>
            </a:solidFill>
            <a:ln>
              <a:solidFill>
                <a:srgbClr val="795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633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239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675"/>
            <a:ext cx="10698126" cy="1186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Except 0, the numbers in the bottom row are 2 times the size of the numbers in the top row.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C5698-9134-C461-894A-791F286C16DA}"/>
              </a:ext>
            </a:extLst>
          </p:cNvPr>
          <p:cNvGrpSpPr/>
          <p:nvPr/>
        </p:nvGrpSpPr>
        <p:grpSpPr>
          <a:xfrm>
            <a:off x="1990221" y="2423609"/>
            <a:ext cx="8925694" cy="3856764"/>
            <a:chOff x="1990221" y="2423609"/>
            <a:chExt cx="8925694" cy="385676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6B184B7-AC7E-38F0-2C5D-C5FF8CA4ECED}"/>
                </a:ext>
              </a:extLst>
            </p:cNvPr>
            <p:cNvGrpSpPr/>
            <p:nvPr/>
          </p:nvGrpSpPr>
          <p:grpSpPr>
            <a:xfrm>
              <a:off x="1990221" y="2423609"/>
              <a:ext cx="8925694" cy="3856764"/>
              <a:chOff x="1631633" y="2405680"/>
              <a:chExt cx="8925694" cy="385676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ECE4EF-42F9-1F20-5D37-062A99B289AF}"/>
                  </a:ext>
                </a:extLst>
              </p:cNvPr>
              <p:cNvGrpSpPr/>
              <p:nvPr/>
            </p:nvGrpSpPr>
            <p:grpSpPr>
              <a:xfrm>
                <a:off x="1631633" y="2405680"/>
                <a:ext cx="7953142" cy="3856764"/>
                <a:chOff x="2268767" y="2823943"/>
                <a:chExt cx="7953142" cy="385676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C0232-CE9C-4EE2-13A2-E04BFD35AE94}"/>
                    </a:ext>
                  </a:extLst>
                </p:cNvPr>
                <p:cNvGrpSpPr/>
                <p:nvPr/>
              </p:nvGrpSpPr>
              <p:grpSpPr>
                <a:xfrm>
                  <a:off x="2268767" y="3363158"/>
                  <a:ext cx="7953142" cy="2809901"/>
                  <a:chOff x="2508609" y="3487403"/>
                  <a:chExt cx="7953142" cy="238049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B79A8FD9-F56B-C341-96FB-FB680223DD9D}"/>
                      </a:ext>
                    </a:extLst>
                  </p:cNvPr>
                  <p:cNvGrpSpPr/>
                  <p:nvPr/>
                </p:nvGrpSpPr>
                <p:grpSpPr>
                  <a:xfrm>
                    <a:off x="2508609" y="3487403"/>
                    <a:ext cx="7953142" cy="2380491"/>
                    <a:chOff x="2086867" y="2953062"/>
                    <a:chExt cx="8291008" cy="2856429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5F0C691A-41D0-7698-F118-848876C814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6867" y="3337895"/>
                      <a:ext cx="8291008" cy="2091849"/>
                      <a:chOff x="2122050" y="3129978"/>
                      <a:chExt cx="8291008" cy="2091849"/>
                    </a:xfrm>
                  </p:grpSpPr>
                  <p:pic>
                    <p:nvPicPr>
                      <p:cNvPr id="7" name="Picture 6" descr="Shape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98A27C80-FDD5-FE3D-EBCE-194ED2E035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t="20810" b="19342"/>
                      <a:stretch/>
                    </p:blipFill>
                    <p:spPr>
                      <a:xfrm>
                        <a:off x="2297550" y="3584486"/>
                        <a:ext cx="7772400" cy="11860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7E7C51A1-6CEA-52B5-7CEB-4022CBC7F6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22050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033484DA-FC83-D903-C510-A5A5AAE085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44233" y="466984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BC1B5329-A295-7B37-60C9-E5B436B113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80406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9219763F-C805-9103-F7A9-7FE0B892F5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89034" y="4689943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CCA0B9E1-5F14-7EA8-911D-A80EC2B14B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3" y="313557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58469E8D-EA63-34AB-70E6-FCCBFAC2D3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314187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18</a:t>
                        </a:r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039665A0-3DD4-EAED-A0A2-D976108314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1" y="466984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24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70EBAD96-8B31-5A10-B162-21385B123E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27434" y="3224752"/>
                        <a:ext cx="640367" cy="37544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rgbClr val="FF3860"/>
                            </a:solidFill>
                            <a:latin typeface="Muli" pitchFamily="2" charset="77"/>
                          </a:rPr>
                          <a:t> 24</a:t>
                        </a:r>
                      </a:p>
                    </p:txBody>
                  </p: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136A797B-95D4-7607-DA21-8D860BB2FA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4662509"/>
                        <a:ext cx="192579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sz="2800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B14D0444-DCD6-D71C-9FC8-D90A7E11CC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19448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48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BE6CCF1-D98C-4411-0EF3-C82E9EE206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72691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60</a:t>
                        </a:r>
                      </a:p>
                    </p:txBody>
                  </p:sp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73370FC-A357-71A5-D4DB-E2BCE4470E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59580" y="316739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30</a:t>
                        </a:r>
                      </a:p>
                    </p:txBody>
                  </p:sp>
                </p:grpSp>
                <p:sp>
                  <p:nvSpPr>
                    <p:cNvPr id="33" name="Curved Down Arrow 32">
                      <a:extLst>
                        <a:ext uri="{FF2B5EF4-FFF2-40B4-BE49-F238E27FC236}">
                          <a16:creationId xmlns:a16="http://schemas.microsoft.com/office/drawing/2014/main" id="{61A9393D-DCB1-44A5-ECEB-CD145F188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571" y="2953062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4" name="Curved Down Arrow 33">
                      <a:extLst>
                        <a:ext uri="{FF2B5EF4-FFF2-40B4-BE49-F238E27FC236}">
                          <a16:creationId xmlns:a16="http://schemas.microsoft.com/office/drawing/2014/main" id="{7761186D-93A2-D326-A18F-441CEB4B5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443" y="2984932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5" name="Curved Down Arrow 34">
                      <a:extLst>
                        <a:ext uri="{FF2B5EF4-FFF2-40B4-BE49-F238E27FC236}">
                          <a16:creationId xmlns:a16="http://schemas.microsoft.com/office/drawing/2014/main" id="{D7A3B8AD-24A5-D92B-33C0-28574B111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429" y="3000106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6" name="Curved Down Arrow 35">
                      <a:extLst>
                        <a:ext uri="{FF2B5EF4-FFF2-40B4-BE49-F238E27FC236}">
                          <a16:creationId xmlns:a16="http://schemas.microsoft.com/office/drawing/2014/main" id="{47E10A5E-20BE-D592-889E-CCB4DB2FB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210" y="3006606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7" name="Curved Down Arrow 36">
                      <a:extLst>
                        <a:ext uri="{FF2B5EF4-FFF2-40B4-BE49-F238E27FC236}">
                          <a16:creationId xmlns:a16="http://schemas.microsoft.com/office/drawing/2014/main" id="{3247F710-BDAB-5739-F50B-FF25403DD5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3413" y="300772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8" name="Curved Down Arrow 37">
                      <a:extLst>
                        <a:ext uri="{FF2B5EF4-FFF2-40B4-BE49-F238E27FC236}">
                          <a16:creationId xmlns:a16="http://schemas.microsoft.com/office/drawing/2014/main" id="{67ED7FF7-11FE-750A-0B11-C45CEB8FDBC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95538" y="5369998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9" name="Curved Down Arrow 38">
                      <a:extLst>
                        <a:ext uri="{FF2B5EF4-FFF2-40B4-BE49-F238E27FC236}">
                          <a16:creationId xmlns:a16="http://schemas.microsoft.com/office/drawing/2014/main" id="{1DD813B5-FD5B-0CD3-206A-E68F915DE00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822410" y="5401868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0" name="Curved Down Arrow 39">
                      <a:extLst>
                        <a:ext uri="{FF2B5EF4-FFF2-40B4-BE49-F238E27FC236}">
                          <a16:creationId xmlns:a16="http://schemas.microsoft.com/office/drawing/2014/main" id="{B61446EA-AAE3-9C32-DB81-19DA61A2324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355396" y="5417042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1" name="Curved Down Arrow 40">
                      <a:extLst>
                        <a:ext uri="{FF2B5EF4-FFF2-40B4-BE49-F238E27FC236}">
                          <a16:creationId xmlns:a16="http://schemas.microsoft.com/office/drawing/2014/main" id="{61C2B50A-4FBD-ECB9-C3AE-FADA4CB05FC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844177" y="542354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2" name="Curved Down Arrow 41">
                      <a:extLst>
                        <a:ext uri="{FF2B5EF4-FFF2-40B4-BE49-F238E27FC236}">
                          <a16:creationId xmlns:a16="http://schemas.microsoft.com/office/drawing/2014/main" id="{390C3923-84FB-BBBA-C81F-E4B962D3489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428380" y="5424658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</p:grpSp>
              <p:sp>
                <p:nvSpPr>
                  <p:cNvPr id="44" name="Curved Down Arrow 43">
                    <a:extLst>
                      <a:ext uri="{FF2B5EF4-FFF2-40B4-BE49-F238E27FC236}">
                        <a16:creationId xmlns:a16="http://schemas.microsoft.com/office/drawing/2014/main" id="{EC1DD812-2CF1-0667-E04B-7375FD8319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26285" y="4508944"/>
                    <a:ext cx="1287717" cy="337410"/>
                  </a:xfrm>
                  <a:prstGeom prst="curvedDownArrow">
                    <a:avLst/>
                  </a:prstGeom>
                  <a:solidFill>
                    <a:srgbClr val="7957D5"/>
                  </a:solidFill>
                  <a:ln>
                    <a:solidFill>
                      <a:srgbClr val="7957D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656D09A-37AA-117E-4281-BD231D92EA59}"/>
                    </a:ext>
                  </a:extLst>
                </p:cNvPr>
                <p:cNvGrpSpPr/>
                <p:nvPr/>
              </p:nvGrpSpPr>
              <p:grpSpPr>
                <a:xfrm>
                  <a:off x="2925915" y="28239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BC720DA9-AFBC-E27E-A58A-399DFB6FDABE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6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52EB448-FF19-46D5-ACDD-A1BCECF9229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6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0C6AC33-932D-9E01-98CF-B9A589DD1F7D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6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1D236BD-DDC9-1590-652B-6E8BD0DF232C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6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44F80A3-2597-2CCC-B283-91EC39BB83D4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6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CE17407D-BE0E-B33A-C66A-9A4844524768}"/>
                    </a:ext>
                  </a:extLst>
                </p:cNvPr>
                <p:cNvGrpSpPr/>
                <p:nvPr/>
              </p:nvGrpSpPr>
              <p:grpSpPr>
                <a:xfrm>
                  <a:off x="2925915" y="6305043"/>
                  <a:ext cx="6773092" cy="375664"/>
                  <a:chOff x="2925915" y="2823943"/>
                  <a:chExt cx="6773092" cy="375664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E39F165-5D41-5107-981A-13DCF6B44EF7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849110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12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451F8062-1E26-92F7-F72A-750C7D75362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849110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12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34575C6-3583-3280-391A-7502EA938917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849110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12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AE80358-5EA9-2BEB-14B4-2AC0CB0F758A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849110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12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995A058-B260-BD17-84EC-C0491614EE98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849110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12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DF3D1AB-72A2-958F-2FBE-8A152254A4B9}"/>
                  </a:ext>
                </a:extLst>
              </p:cNvPr>
              <p:cNvSpPr txBox="1"/>
              <p:nvPr/>
            </p:nvSpPr>
            <p:spPr>
              <a:xfrm>
                <a:off x="7839844" y="415912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÷ </a:t>
                </a:r>
                <a:r>
                  <a:rPr lang="en-US" dirty="0">
                    <a:solidFill>
                      <a:srgbClr val="FF3860"/>
                    </a:solidFill>
                    <a:latin typeface="Muli" pitchFamily="2" charset="77"/>
                  </a:rPr>
                  <a:t>2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8D0B1C-9943-A3B1-B1E8-8AD9063837E5}"/>
                  </a:ext>
                </a:extLst>
              </p:cNvPr>
              <p:cNvSpPr txBox="1"/>
              <p:nvPr/>
            </p:nvSpPr>
            <p:spPr>
              <a:xfrm>
                <a:off x="9958613" y="416926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× </a:t>
                </a:r>
                <a:r>
                  <a:rPr lang="en-US" dirty="0">
                    <a:solidFill>
                      <a:srgbClr val="FF3860"/>
                    </a:solidFill>
                    <a:latin typeface="Muli" pitchFamily="2" charset="77"/>
                  </a:rPr>
                  <a:t>2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4430D9-3C3C-6E32-2F2C-0EE440158E03}"/>
                  </a:ext>
                </a:extLst>
              </p:cNvPr>
              <p:cNvSpPr txBox="1"/>
              <p:nvPr/>
            </p:nvSpPr>
            <p:spPr>
              <a:xfrm>
                <a:off x="6010849" y="4953130"/>
                <a:ext cx="614271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uli" pitchFamily="2" charset="77"/>
                  </a:rPr>
                  <a:t> </a:t>
                </a:r>
                <a:r>
                  <a:rPr lang="en-US" dirty="0">
                    <a:solidFill>
                      <a:srgbClr val="FF3860"/>
                    </a:solidFill>
                    <a:latin typeface="Muli" pitchFamily="2" charset="77"/>
                  </a:rPr>
                  <a:t>36</a:t>
                </a:r>
              </a:p>
            </p:txBody>
          </p:sp>
        </p:grpSp>
        <p:sp>
          <p:nvSpPr>
            <p:cNvPr id="65" name="Curved Left Arrow 64">
              <a:extLst>
                <a:ext uri="{FF2B5EF4-FFF2-40B4-BE49-F238E27FC236}">
                  <a16:creationId xmlns:a16="http://schemas.microsoft.com/office/drawing/2014/main" id="{310AFC85-3885-57D2-EA18-08D755E50A5F}"/>
                </a:ext>
              </a:extLst>
            </p:cNvPr>
            <p:cNvSpPr/>
            <p:nvPr/>
          </p:nvSpPr>
          <p:spPr>
            <a:xfrm>
              <a:off x="9818087" y="3635540"/>
              <a:ext cx="340903" cy="1520006"/>
            </a:xfrm>
            <a:prstGeom prst="curvedLeftArrow">
              <a:avLst/>
            </a:prstGeom>
            <a:solidFill>
              <a:srgbClr val="7957D5"/>
            </a:solidFill>
            <a:ln>
              <a:solidFill>
                <a:srgbClr val="795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413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239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675"/>
            <a:ext cx="10698126" cy="1186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double number line. What other additive and multiplicative relationships can you see?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C5698-9134-C461-894A-791F286C16DA}"/>
              </a:ext>
            </a:extLst>
          </p:cNvPr>
          <p:cNvGrpSpPr/>
          <p:nvPr/>
        </p:nvGrpSpPr>
        <p:grpSpPr>
          <a:xfrm>
            <a:off x="1990221" y="2423609"/>
            <a:ext cx="8925694" cy="3856764"/>
            <a:chOff x="1990221" y="2423609"/>
            <a:chExt cx="8925694" cy="385676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6B184B7-AC7E-38F0-2C5D-C5FF8CA4ECED}"/>
                </a:ext>
              </a:extLst>
            </p:cNvPr>
            <p:cNvGrpSpPr/>
            <p:nvPr/>
          </p:nvGrpSpPr>
          <p:grpSpPr>
            <a:xfrm>
              <a:off x="1990221" y="2423609"/>
              <a:ext cx="8925694" cy="3856764"/>
              <a:chOff x="1631633" y="2405680"/>
              <a:chExt cx="8925694" cy="385676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ECE4EF-42F9-1F20-5D37-062A99B289AF}"/>
                  </a:ext>
                </a:extLst>
              </p:cNvPr>
              <p:cNvGrpSpPr/>
              <p:nvPr/>
            </p:nvGrpSpPr>
            <p:grpSpPr>
              <a:xfrm>
                <a:off x="1631633" y="2405680"/>
                <a:ext cx="7992538" cy="3856764"/>
                <a:chOff x="2268767" y="2823943"/>
                <a:chExt cx="7992538" cy="385676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C0232-CE9C-4EE2-13A2-E04BFD35AE94}"/>
                    </a:ext>
                  </a:extLst>
                </p:cNvPr>
                <p:cNvGrpSpPr/>
                <p:nvPr/>
              </p:nvGrpSpPr>
              <p:grpSpPr>
                <a:xfrm>
                  <a:off x="2268767" y="3363158"/>
                  <a:ext cx="7992538" cy="2809901"/>
                  <a:chOff x="2508609" y="3487403"/>
                  <a:chExt cx="7992538" cy="238049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B79A8FD9-F56B-C341-96FB-FB680223DD9D}"/>
                      </a:ext>
                    </a:extLst>
                  </p:cNvPr>
                  <p:cNvGrpSpPr/>
                  <p:nvPr/>
                </p:nvGrpSpPr>
                <p:grpSpPr>
                  <a:xfrm>
                    <a:off x="2508609" y="3487403"/>
                    <a:ext cx="7992538" cy="2380491"/>
                    <a:chOff x="2086867" y="2953062"/>
                    <a:chExt cx="8332078" cy="2856429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5F0C691A-41D0-7698-F118-848876C814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6867" y="3337895"/>
                      <a:ext cx="8332078" cy="2091849"/>
                      <a:chOff x="2122050" y="3129978"/>
                      <a:chExt cx="8332078" cy="2091849"/>
                    </a:xfrm>
                  </p:grpSpPr>
                  <p:pic>
                    <p:nvPicPr>
                      <p:cNvPr id="7" name="Picture 6" descr="Shape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98A27C80-FDD5-FE3D-EBCE-194ED2E035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t="20810" b="19342"/>
                      <a:stretch/>
                    </p:blipFill>
                    <p:spPr>
                      <a:xfrm>
                        <a:off x="2297550" y="3584486"/>
                        <a:ext cx="7772400" cy="11860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7E7C51A1-6CEA-52B5-7CEB-4022CBC7F6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22050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033484DA-FC83-D903-C510-A5A5AAE085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44233" y="466984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BC1B5329-A295-7B37-60C9-E5B436B113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80406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9219763F-C805-9103-F7A9-7FE0B892F5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89034" y="4689943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CCA0B9E1-5F14-7EA8-911D-A80EC2B14B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17189" y="314590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58469E8D-EA63-34AB-70E6-FCCBFAC2D3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65095" y="3143144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9</a:t>
                        </a:r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039665A0-3DD4-EAED-A0A2-D976108314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1" y="466984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24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70EBAD96-8B31-5A10-B162-21385B123E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27435" y="3224752"/>
                        <a:ext cx="542164" cy="37544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US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136A797B-95D4-7607-DA21-8D860BB2FA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4662509"/>
                        <a:ext cx="192579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sz="2800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B14D0444-DCD6-D71C-9FC8-D90A7E11CC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19448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48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BE6CCF1-D98C-4411-0EF3-C82E9EE206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813761" y="4653994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60</a:t>
                        </a:r>
                      </a:p>
                    </p:txBody>
                  </p:sp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73370FC-A357-71A5-D4DB-E2BCE4470E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59579" y="316739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15</a:t>
                        </a:r>
                      </a:p>
                    </p:txBody>
                  </p:sp>
                </p:grpSp>
                <p:sp>
                  <p:nvSpPr>
                    <p:cNvPr id="33" name="Curved Down Arrow 32">
                      <a:extLst>
                        <a:ext uri="{FF2B5EF4-FFF2-40B4-BE49-F238E27FC236}">
                          <a16:creationId xmlns:a16="http://schemas.microsoft.com/office/drawing/2014/main" id="{61A9393D-DCB1-44A5-ECEB-CD145F188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571" y="2953062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4" name="Curved Down Arrow 33">
                      <a:extLst>
                        <a:ext uri="{FF2B5EF4-FFF2-40B4-BE49-F238E27FC236}">
                          <a16:creationId xmlns:a16="http://schemas.microsoft.com/office/drawing/2014/main" id="{7761186D-93A2-D326-A18F-441CEB4B5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443" y="2984932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5" name="Curved Down Arrow 34">
                      <a:extLst>
                        <a:ext uri="{FF2B5EF4-FFF2-40B4-BE49-F238E27FC236}">
                          <a16:creationId xmlns:a16="http://schemas.microsoft.com/office/drawing/2014/main" id="{D7A3B8AD-24A5-D92B-33C0-28574B111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429" y="3000106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6" name="Curved Down Arrow 35">
                      <a:extLst>
                        <a:ext uri="{FF2B5EF4-FFF2-40B4-BE49-F238E27FC236}">
                          <a16:creationId xmlns:a16="http://schemas.microsoft.com/office/drawing/2014/main" id="{47E10A5E-20BE-D592-889E-CCB4DB2FB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210" y="3006606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7" name="Curved Down Arrow 36">
                      <a:extLst>
                        <a:ext uri="{FF2B5EF4-FFF2-40B4-BE49-F238E27FC236}">
                          <a16:creationId xmlns:a16="http://schemas.microsoft.com/office/drawing/2014/main" id="{3247F710-BDAB-5739-F50B-FF25403DD5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3413" y="300772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8" name="Curved Down Arrow 37">
                      <a:extLst>
                        <a:ext uri="{FF2B5EF4-FFF2-40B4-BE49-F238E27FC236}">
                          <a16:creationId xmlns:a16="http://schemas.microsoft.com/office/drawing/2014/main" id="{67ED7FF7-11FE-750A-0B11-C45CEB8FDBC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95538" y="5369998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9" name="Curved Down Arrow 38">
                      <a:extLst>
                        <a:ext uri="{FF2B5EF4-FFF2-40B4-BE49-F238E27FC236}">
                          <a16:creationId xmlns:a16="http://schemas.microsoft.com/office/drawing/2014/main" id="{1DD813B5-FD5B-0CD3-206A-E68F915DE00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822410" y="5401868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0" name="Curved Down Arrow 39">
                      <a:extLst>
                        <a:ext uri="{FF2B5EF4-FFF2-40B4-BE49-F238E27FC236}">
                          <a16:creationId xmlns:a16="http://schemas.microsoft.com/office/drawing/2014/main" id="{B61446EA-AAE3-9C32-DB81-19DA61A2324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355396" y="5417042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1" name="Curved Down Arrow 40">
                      <a:extLst>
                        <a:ext uri="{FF2B5EF4-FFF2-40B4-BE49-F238E27FC236}">
                          <a16:creationId xmlns:a16="http://schemas.microsoft.com/office/drawing/2014/main" id="{61C2B50A-4FBD-ECB9-C3AE-FADA4CB05FC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844177" y="542354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2" name="Curved Down Arrow 41">
                      <a:extLst>
                        <a:ext uri="{FF2B5EF4-FFF2-40B4-BE49-F238E27FC236}">
                          <a16:creationId xmlns:a16="http://schemas.microsoft.com/office/drawing/2014/main" id="{390C3923-84FB-BBBA-C81F-E4B962D3489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428380" y="5424658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</p:grpSp>
              <p:sp>
                <p:nvSpPr>
                  <p:cNvPr id="44" name="Curved Down Arrow 43">
                    <a:extLst>
                      <a:ext uri="{FF2B5EF4-FFF2-40B4-BE49-F238E27FC236}">
                        <a16:creationId xmlns:a16="http://schemas.microsoft.com/office/drawing/2014/main" id="{EC1DD812-2CF1-0667-E04B-7375FD8319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26285" y="4508944"/>
                    <a:ext cx="1287717" cy="337410"/>
                  </a:xfrm>
                  <a:prstGeom prst="curvedDownArrow">
                    <a:avLst/>
                  </a:prstGeom>
                  <a:solidFill>
                    <a:srgbClr val="7957D5"/>
                  </a:solidFill>
                  <a:ln>
                    <a:solidFill>
                      <a:srgbClr val="7957D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656D09A-37AA-117E-4281-BD231D92EA59}"/>
                    </a:ext>
                  </a:extLst>
                </p:cNvPr>
                <p:cNvGrpSpPr/>
                <p:nvPr/>
              </p:nvGrpSpPr>
              <p:grpSpPr>
                <a:xfrm>
                  <a:off x="2925915" y="28239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BC720DA9-AFBC-E27E-A58A-399DFB6FDABE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52EB448-FF19-46D5-ACDD-A1BCECF9229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0C6AC33-932D-9E01-98CF-B9A589DD1F7D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1D236BD-DDC9-1590-652B-6E8BD0DF232C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44F80A3-2597-2CCC-B283-91EC39BB83D4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CE17407D-BE0E-B33A-C66A-9A4844524768}"/>
                    </a:ext>
                  </a:extLst>
                </p:cNvPr>
                <p:cNvGrpSpPr/>
                <p:nvPr/>
              </p:nvGrpSpPr>
              <p:grpSpPr>
                <a:xfrm>
                  <a:off x="2925915" y="63050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E39F165-5D41-5107-981A-13DCF6B44EF7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451F8062-1E26-92F7-F72A-750C7D75362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34575C6-3583-3280-391A-7502EA938917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AE80358-5EA9-2BEB-14B4-2AC0CB0F758A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995A058-B260-BD17-84EC-C0491614EE98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DF3D1AB-72A2-958F-2FBE-8A152254A4B9}"/>
                  </a:ext>
                </a:extLst>
              </p:cNvPr>
              <p:cNvSpPr txBox="1"/>
              <p:nvPr/>
            </p:nvSpPr>
            <p:spPr>
              <a:xfrm>
                <a:off x="7839844" y="415912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÷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8D0B1C-9943-A3B1-B1E8-8AD9063837E5}"/>
                  </a:ext>
                </a:extLst>
              </p:cNvPr>
              <p:cNvSpPr txBox="1"/>
              <p:nvPr/>
            </p:nvSpPr>
            <p:spPr>
              <a:xfrm>
                <a:off x="9958613" y="416926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×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4430D9-3C3C-6E32-2F2C-0EE440158E03}"/>
                  </a:ext>
                </a:extLst>
              </p:cNvPr>
              <p:cNvSpPr txBox="1"/>
              <p:nvPr/>
            </p:nvSpPr>
            <p:spPr>
              <a:xfrm>
                <a:off x="6010850" y="4953130"/>
                <a:ext cx="52007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Muli" pitchFamily="2" charset="77"/>
                </a:endParaRPr>
              </a:p>
            </p:txBody>
          </p:sp>
        </p:grpSp>
        <p:sp>
          <p:nvSpPr>
            <p:cNvPr id="65" name="Curved Left Arrow 64">
              <a:extLst>
                <a:ext uri="{FF2B5EF4-FFF2-40B4-BE49-F238E27FC236}">
                  <a16:creationId xmlns:a16="http://schemas.microsoft.com/office/drawing/2014/main" id="{310AFC85-3885-57D2-EA18-08D755E50A5F}"/>
                </a:ext>
              </a:extLst>
            </p:cNvPr>
            <p:cNvSpPr/>
            <p:nvPr/>
          </p:nvSpPr>
          <p:spPr>
            <a:xfrm>
              <a:off x="9818087" y="3635540"/>
              <a:ext cx="340903" cy="1520006"/>
            </a:xfrm>
            <a:prstGeom prst="curvedLeftArrow">
              <a:avLst/>
            </a:prstGeom>
            <a:solidFill>
              <a:srgbClr val="7957D5"/>
            </a:solidFill>
            <a:ln>
              <a:solidFill>
                <a:srgbClr val="795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299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239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675"/>
            <a:ext cx="10698126" cy="1186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Except 0, the numbers in the bottom row are 4 times the size of the numbers in the top row.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C5698-9134-C461-894A-791F286C16DA}"/>
              </a:ext>
            </a:extLst>
          </p:cNvPr>
          <p:cNvGrpSpPr/>
          <p:nvPr/>
        </p:nvGrpSpPr>
        <p:grpSpPr>
          <a:xfrm>
            <a:off x="1990221" y="2423609"/>
            <a:ext cx="8925694" cy="3856764"/>
            <a:chOff x="1990221" y="2423609"/>
            <a:chExt cx="8925694" cy="385676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6B184B7-AC7E-38F0-2C5D-C5FF8CA4ECED}"/>
                </a:ext>
              </a:extLst>
            </p:cNvPr>
            <p:cNvGrpSpPr/>
            <p:nvPr/>
          </p:nvGrpSpPr>
          <p:grpSpPr>
            <a:xfrm>
              <a:off x="1990221" y="2423609"/>
              <a:ext cx="8925694" cy="3856764"/>
              <a:chOff x="1631633" y="2405680"/>
              <a:chExt cx="8925694" cy="385676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ECE4EF-42F9-1F20-5D37-062A99B289AF}"/>
                  </a:ext>
                </a:extLst>
              </p:cNvPr>
              <p:cNvGrpSpPr/>
              <p:nvPr/>
            </p:nvGrpSpPr>
            <p:grpSpPr>
              <a:xfrm>
                <a:off x="1631633" y="2405680"/>
                <a:ext cx="7953142" cy="3856764"/>
                <a:chOff x="2268767" y="2823943"/>
                <a:chExt cx="7953142" cy="385676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C0232-CE9C-4EE2-13A2-E04BFD35AE94}"/>
                    </a:ext>
                  </a:extLst>
                </p:cNvPr>
                <p:cNvGrpSpPr/>
                <p:nvPr/>
              </p:nvGrpSpPr>
              <p:grpSpPr>
                <a:xfrm>
                  <a:off x="2268767" y="3363158"/>
                  <a:ext cx="7953142" cy="2809901"/>
                  <a:chOff x="2508609" y="3487403"/>
                  <a:chExt cx="7953142" cy="238049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B79A8FD9-F56B-C341-96FB-FB680223DD9D}"/>
                      </a:ext>
                    </a:extLst>
                  </p:cNvPr>
                  <p:cNvGrpSpPr/>
                  <p:nvPr/>
                </p:nvGrpSpPr>
                <p:grpSpPr>
                  <a:xfrm>
                    <a:off x="2508609" y="3487403"/>
                    <a:ext cx="7953142" cy="2380491"/>
                    <a:chOff x="2086867" y="2953062"/>
                    <a:chExt cx="8291008" cy="2856429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5F0C691A-41D0-7698-F118-848876C814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6867" y="3337895"/>
                      <a:ext cx="8291008" cy="2091849"/>
                      <a:chOff x="2122050" y="3129978"/>
                      <a:chExt cx="8291008" cy="2091849"/>
                    </a:xfrm>
                  </p:grpSpPr>
                  <p:pic>
                    <p:nvPicPr>
                      <p:cNvPr id="7" name="Picture 6" descr="Shape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98A27C80-FDD5-FE3D-EBCE-194ED2E035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t="20810" b="19342"/>
                      <a:stretch/>
                    </p:blipFill>
                    <p:spPr>
                      <a:xfrm>
                        <a:off x="2297550" y="3584486"/>
                        <a:ext cx="7772400" cy="11860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7E7C51A1-6CEA-52B5-7CEB-4022CBC7F6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22050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033484DA-FC83-D903-C510-A5A5AAE085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44233" y="466984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BC1B5329-A295-7B37-60C9-E5B436B113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80406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9219763F-C805-9103-F7A9-7FE0B892F5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89034" y="4689943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CCA0B9E1-5F14-7EA8-911D-A80EC2B14B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23002" y="3134830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58469E8D-EA63-34AB-70E6-FCCBFAC2D3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75607" y="3142877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9</a:t>
                        </a:r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039665A0-3DD4-EAED-A0A2-D976108314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1" y="466984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24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70EBAD96-8B31-5A10-B162-21385B123E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27435" y="3224752"/>
                        <a:ext cx="686170" cy="37544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rgbClr val="FF3860"/>
                            </a:solidFill>
                            <a:latin typeface="Muli" pitchFamily="2" charset="77"/>
                          </a:rPr>
                          <a:t> 12</a:t>
                        </a:r>
                      </a:p>
                    </p:txBody>
                  </p: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136A797B-95D4-7607-DA21-8D860BB2FA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4662509"/>
                        <a:ext cx="192579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sz="2800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B14D0444-DCD6-D71C-9FC8-D90A7E11CC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19448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48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BE6CCF1-D98C-4411-0EF3-C82E9EE206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72691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60</a:t>
                        </a:r>
                      </a:p>
                    </p:txBody>
                  </p:sp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73370FC-A357-71A5-D4DB-E2BCE4470E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59580" y="316739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15</a:t>
                        </a:r>
                      </a:p>
                    </p:txBody>
                  </p:sp>
                </p:grpSp>
                <p:sp>
                  <p:nvSpPr>
                    <p:cNvPr id="33" name="Curved Down Arrow 32">
                      <a:extLst>
                        <a:ext uri="{FF2B5EF4-FFF2-40B4-BE49-F238E27FC236}">
                          <a16:creationId xmlns:a16="http://schemas.microsoft.com/office/drawing/2014/main" id="{61A9393D-DCB1-44A5-ECEB-CD145F188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571" y="2953062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4" name="Curved Down Arrow 33">
                      <a:extLst>
                        <a:ext uri="{FF2B5EF4-FFF2-40B4-BE49-F238E27FC236}">
                          <a16:creationId xmlns:a16="http://schemas.microsoft.com/office/drawing/2014/main" id="{7761186D-93A2-D326-A18F-441CEB4B5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443" y="2984932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5" name="Curved Down Arrow 34">
                      <a:extLst>
                        <a:ext uri="{FF2B5EF4-FFF2-40B4-BE49-F238E27FC236}">
                          <a16:creationId xmlns:a16="http://schemas.microsoft.com/office/drawing/2014/main" id="{D7A3B8AD-24A5-D92B-33C0-28574B111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429" y="3000106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6" name="Curved Down Arrow 35">
                      <a:extLst>
                        <a:ext uri="{FF2B5EF4-FFF2-40B4-BE49-F238E27FC236}">
                          <a16:creationId xmlns:a16="http://schemas.microsoft.com/office/drawing/2014/main" id="{47E10A5E-20BE-D592-889E-CCB4DB2FB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210" y="3006606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7" name="Curved Down Arrow 36">
                      <a:extLst>
                        <a:ext uri="{FF2B5EF4-FFF2-40B4-BE49-F238E27FC236}">
                          <a16:creationId xmlns:a16="http://schemas.microsoft.com/office/drawing/2014/main" id="{3247F710-BDAB-5739-F50B-FF25403DD5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3413" y="300772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8" name="Curved Down Arrow 37">
                      <a:extLst>
                        <a:ext uri="{FF2B5EF4-FFF2-40B4-BE49-F238E27FC236}">
                          <a16:creationId xmlns:a16="http://schemas.microsoft.com/office/drawing/2014/main" id="{67ED7FF7-11FE-750A-0B11-C45CEB8FDBC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95538" y="5369998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9" name="Curved Down Arrow 38">
                      <a:extLst>
                        <a:ext uri="{FF2B5EF4-FFF2-40B4-BE49-F238E27FC236}">
                          <a16:creationId xmlns:a16="http://schemas.microsoft.com/office/drawing/2014/main" id="{1DD813B5-FD5B-0CD3-206A-E68F915DE00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822410" y="5401868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0" name="Curved Down Arrow 39">
                      <a:extLst>
                        <a:ext uri="{FF2B5EF4-FFF2-40B4-BE49-F238E27FC236}">
                          <a16:creationId xmlns:a16="http://schemas.microsoft.com/office/drawing/2014/main" id="{B61446EA-AAE3-9C32-DB81-19DA61A2324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355396" y="5417042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1" name="Curved Down Arrow 40">
                      <a:extLst>
                        <a:ext uri="{FF2B5EF4-FFF2-40B4-BE49-F238E27FC236}">
                          <a16:creationId xmlns:a16="http://schemas.microsoft.com/office/drawing/2014/main" id="{61C2B50A-4FBD-ECB9-C3AE-FADA4CB05FC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844177" y="542354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2" name="Curved Down Arrow 41">
                      <a:extLst>
                        <a:ext uri="{FF2B5EF4-FFF2-40B4-BE49-F238E27FC236}">
                          <a16:creationId xmlns:a16="http://schemas.microsoft.com/office/drawing/2014/main" id="{390C3923-84FB-BBBA-C81F-E4B962D3489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428380" y="5424658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</p:grpSp>
              <p:sp>
                <p:nvSpPr>
                  <p:cNvPr id="44" name="Curved Down Arrow 43">
                    <a:extLst>
                      <a:ext uri="{FF2B5EF4-FFF2-40B4-BE49-F238E27FC236}">
                        <a16:creationId xmlns:a16="http://schemas.microsoft.com/office/drawing/2014/main" id="{EC1DD812-2CF1-0667-E04B-7375FD8319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26285" y="4508944"/>
                    <a:ext cx="1287717" cy="337410"/>
                  </a:xfrm>
                  <a:prstGeom prst="curvedDownArrow">
                    <a:avLst/>
                  </a:prstGeom>
                  <a:solidFill>
                    <a:srgbClr val="7957D5"/>
                  </a:solidFill>
                  <a:ln>
                    <a:solidFill>
                      <a:srgbClr val="7957D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656D09A-37AA-117E-4281-BD231D92EA59}"/>
                    </a:ext>
                  </a:extLst>
                </p:cNvPr>
                <p:cNvGrpSpPr/>
                <p:nvPr/>
              </p:nvGrpSpPr>
              <p:grpSpPr>
                <a:xfrm>
                  <a:off x="2925915" y="28239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BC720DA9-AFBC-E27E-A58A-399DFB6FDABE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3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52EB448-FF19-46D5-ACDD-A1BCECF9229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3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0C6AC33-932D-9E01-98CF-B9A589DD1F7D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3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1D236BD-DDC9-1590-652B-6E8BD0DF232C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3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44F80A3-2597-2CCC-B283-91EC39BB83D4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3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CE17407D-BE0E-B33A-C66A-9A4844524768}"/>
                    </a:ext>
                  </a:extLst>
                </p:cNvPr>
                <p:cNvGrpSpPr/>
                <p:nvPr/>
              </p:nvGrpSpPr>
              <p:grpSpPr>
                <a:xfrm>
                  <a:off x="2925914" y="6305043"/>
                  <a:ext cx="6681723" cy="375664"/>
                  <a:chOff x="2925914" y="2823943"/>
                  <a:chExt cx="6681723" cy="375664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E39F165-5D41-5107-981A-13DCF6B44EF7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4" y="2830275"/>
                    <a:ext cx="757741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12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451F8062-1E26-92F7-F72A-750C7D75362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4" y="2830275"/>
                    <a:ext cx="757741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12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34575C6-3583-3280-391A-7502EA938917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5" y="2823943"/>
                    <a:ext cx="757741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12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AE80358-5EA9-2BEB-14B4-2AC0CB0F758A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4" y="2823943"/>
                    <a:ext cx="757741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12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995A058-B260-BD17-84EC-C0491614EE98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6" y="2825098"/>
                    <a:ext cx="757741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12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DF3D1AB-72A2-958F-2FBE-8A152254A4B9}"/>
                  </a:ext>
                </a:extLst>
              </p:cNvPr>
              <p:cNvSpPr txBox="1"/>
              <p:nvPr/>
            </p:nvSpPr>
            <p:spPr>
              <a:xfrm>
                <a:off x="7839844" y="415912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÷ </a:t>
                </a:r>
                <a:r>
                  <a:rPr lang="en-US" b="0" i="0" dirty="0">
                    <a:solidFill>
                      <a:srgbClr val="FF3860"/>
                    </a:solidFill>
                    <a:effectLst/>
                    <a:latin typeface="Muli" pitchFamily="2" charset="77"/>
                  </a:rPr>
                  <a:t>4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8D0B1C-9943-A3B1-B1E8-8AD9063837E5}"/>
                  </a:ext>
                </a:extLst>
              </p:cNvPr>
              <p:cNvSpPr txBox="1"/>
              <p:nvPr/>
            </p:nvSpPr>
            <p:spPr>
              <a:xfrm>
                <a:off x="9958613" y="416926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× </a:t>
                </a:r>
                <a:r>
                  <a:rPr lang="en-US" b="0" i="0" dirty="0">
                    <a:solidFill>
                      <a:srgbClr val="FF3860"/>
                    </a:solidFill>
                    <a:effectLst/>
                    <a:latin typeface="Muli" pitchFamily="2" charset="77"/>
                  </a:rPr>
                  <a:t>4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4430D9-3C3C-6E32-2F2C-0EE440158E03}"/>
                  </a:ext>
                </a:extLst>
              </p:cNvPr>
              <p:cNvSpPr txBox="1"/>
              <p:nvPr/>
            </p:nvSpPr>
            <p:spPr>
              <a:xfrm>
                <a:off x="6010850" y="4953130"/>
                <a:ext cx="658208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uli" pitchFamily="2" charset="77"/>
                  </a:rPr>
                  <a:t> </a:t>
                </a:r>
                <a:r>
                  <a:rPr lang="en-US" dirty="0">
                    <a:solidFill>
                      <a:srgbClr val="FF3860"/>
                    </a:solidFill>
                    <a:latin typeface="Muli" pitchFamily="2" charset="77"/>
                  </a:rPr>
                  <a:t>36</a:t>
                </a:r>
              </a:p>
            </p:txBody>
          </p:sp>
        </p:grpSp>
        <p:sp>
          <p:nvSpPr>
            <p:cNvPr id="65" name="Curved Left Arrow 64">
              <a:extLst>
                <a:ext uri="{FF2B5EF4-FFF2-40B4-BE49-F238E27FC236}">
                  <a16:creationId xmlns:a16="http://schemas.microsoft.com/office/drawing/2014/main" id="{310AFC85-3885-57D2-EA18-08D755E50A5F}"/>
                </a:ext>
              </a:extLst>
            </p:cNvPr>
            <p:cNvSpPr/>
            <p:nvPr/>
          </p:nvSpPr>
          <p:spPr>
            <a:xfrm>
              <a:off x="9818087" y="3635540"/>
              <a:ext cx="340903" cy="1520006"/>
            </a:xfrm>
            <a:prstGeom prst="curvedLeftArrow">
              <a:avLst/>
            </a:prstGeom>
            <a:solidFill>
              <a:srgbClr val="7957D5"/>
            </a:solidFill>
            <a:ln>
              <a:solidFill>
                <a:srgbClr val="795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8581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239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675"/>
            <a:ext cx="10698126" cy="1186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double number line. What other additive and multiplicative relationships can you see?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C5698-9134-C461-894A-791F286C16DA}"/>
              </a:ext>
            </a:extLst>
          </p:cNvPr>
          <p:cNvGrpSpPr/>
          <p:nvPr/>
        </p:nvGrpSpPr>
        <p:grpSpPr>
          <a:xfrm>
            <a:off x="1990221" y="2423609"/>
            <a:ext cx="8925694" cy="3856764"/>
            <a:chOff x="1990221" y="2423609"/>
            <a:chExt cx="8925694" cy="385676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6B184B7-AC7E-38F0-2C5D-C5FF8CA4ECED}"/>
                </a:ext>
              </a:extLst>
            </p:cNvPr>
            <p:cNvGrpSpPr/>
            <p:nvPr/>
          </p:nvGrpSpPr>
          <p:grpSpPr>
            <a:xfrm>
              <a:off x="1990221" y="2423609"/>
              <a:ext cx="8925694" cy="3856764"/>
              <a:chOff x="1631633" y="2405680"/>
              <a:chExt cx="8925694" cy="385676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ECE4EF-42F9-1F20-5D37-062A99B289AF}"/>
                  </a:ext>
                </a:extLst>
              </p:cNvPr>
              <p:cNvGrpSpPr/>
              <p:nvPr/>
            </p:nvGrpSpPr>
            <p:grpSpPr>
              <a:xfrm>
                <a:off x="1631633" y="2405680"/>
                <a:ext cx="7992538" cy="3856764"/>
                <a:chOff x="2268767" y="2823943"/>
                <a:chExt cx="7992538" cy="385676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C0232-CE9C-4EE2-13A2-E04BFD35AE94}"/>
                    </a:ext>
                  </a:extLst>
                </p:cNvPr>
                <p:cNvGrpSpPr/>
                <p:nvPr/>
              </p:nvGrpSpPr>
              <p:grpSpPr>
                <a:xfrm>
                  <a:off x="2268767" y="3363158"/>
                  <a:ext cx="7992538" cy="2809901"/>
                  <a:chOff x="2508609" y="3487403"/>
                  <a:chExt cx="7992538" cy="238049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B79A8FD9-F56B-C341-96FB-FB680223DD9D}"/>
                      </a:ext>
                    </a:extLst>
                  </p:cNvPr>
                  <p:cNvGrpSpPr/>
                  <p:nvPr/>
                </p:nvGrpSpPr>
                <p:grpSpPr>
                  <a:xfrm>
                    <a:off x="2508609" y="3487403"/>
                    <a:ext cx="7992538" cy="2380491"/>
                    <a:chOff x="2086867" y="2953062"/>
                    <a:chExt cx="8332078" cy="2856429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5F0C691A-41D0-7698-F118-848876C814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6867" y="3337895"/>
                      <a:ext cx="8332078" cy="2091849"/>
                      <a:chOff x="2122050" y="3129978"/>
                      <a:chExt cx="8332078" cy="2091849"/>
                    </a:xfrm>
                  </p:grpSpPr>
                  <p:pic>
                    <p:nvPicPr>
                      <p:cNvPr id="7" name="Picture 6" descr="Shape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98A27C80-FDD5-FE3D-EBCE-194ED2E035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t="20810" b="19342"/>
                      <a:stretch/>
                    </p:blipFill>
                    <p:spPr>
                      <a:xfrm>
                        <a:off x="2297550" y="3584486"/>
                        <a:ext cx="7772400" cy="11860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7E7C51A1-6CEA-52B5-7CEB-4022CBC7F6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22050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033484DA-FC83-D903-C510-A5A5AAE085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44233" y="466984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BC1B5329-A295-7B37-60C9-E5B436B113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80406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9219763F-C805-9103-F7A9-7FE0B892F5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89034" y="4689943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16</a:t>
                        </a:r>
                      </a:p>
                    </p:txBody>
                  </p:sp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CCA0B9E1-5F14-7EA8-911D-A80EC2B14B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17189" y="314590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8</a:t>
                        </a:r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58469E8D-EA63-34AB-70E6-FCCBFAC2D3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62939" y="3143144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039665A0-3DD4-EAED-A0A2-D976108314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1" y="466984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32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70EBAD96-8B31-5A10-B162-21385B123E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27435" y="3224752"/>
                        <a:ext cx="542164" cy="37544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US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136A797B-95D4-7607-DA21-8D860BB2FA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4662509"/>
                        <a:ext cx="192579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sz="2800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B14D0444-DCD6-D71C-9FC8-D90A7E11CC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19448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64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BE6CCF1-D98C-4411-0EF3-C82E9EE206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813761" y="4653994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80</a:t>
                        </a:r>
                      </a:p>
                    </p:txBody>
                  </p:sp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73370FC-A357-71A5-D4DB-E2BCE4470E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59579" y="316739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20</a:t>
                        </a:r>
                      </a:p>
                    </p:txBody>
                  </p:sp>
                </p:grpSp>
                <p:sp>
                  <p:nvSpPr>
                    <p:cNvPr id="33" name="Curved Down Arrow 32">
                      <a:extLst>
                        <a:ext uri="{FF2B5EF4-FFF2-40B4-BE49-F238E27FC236}">
                          <a16:creationId xmlns:a16="http://schemas.microsoft.com/office/drawing/2014/main" id="{61A9393D-DCB1-44A5-ECEB-CD145F188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571" y="2953062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4" name="Curved Down Arrow 33">
                      <a:extLst>
                        <a:ext uri="{FF2B5EF4-FFF2-40B4-BE49-F238E27FC236}">
                          <a16:creationId xmlns:a16="http://schemas.microsoft.com/office/drawing/2014/main" id="{7761186D-93A2-D326-A18F-441CEB4B5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443" y="2984932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5" name="Curved Down Arrow 34">
                      <a:extLst>
                        <a:ext uri="{FF2B5EF4-FFF2-40B4-BE49-F238E27FC236}">
                          <a16:creationId xmlns:a16="http://schemas.microsoft.com/office/drawing/2014/main" id="{D7A3B8AD-24A5-D92B-33C0-28574B111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429" y="3000106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6" name="Curved Down Arrow 35">
                      <a:extLst>
                        <a:ext uri="{FF2B5EF4-FFF2-40B4-BE49-F238E27FC236}">
                          <a16:creationId xmlns:a16="http://schemas.microsoft.com/office/drawing/2014/main" id="{47E10A5E-20BE-D592-889E-CCB4DB2FB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210" y="3006606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7" name="Curved Down Arrow 36">
                      <a:extLst>
                        <a:ext uri="{FF2B5EF4-FFF2-40B4-BE49-F238E27FC236}">
                          <a16:creationId xmlns:a16="http://schemas.microsoft.com/office/drawing/2014/main" id="{3247F710-BDAB-5739-F50B-FF25403DD5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3413" y="300772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8" name="Curved Down Arrow 37">
                      <a:extLst>
                        <a:ext uri="{FF2B5EF4-FFF2-40B4-BE49-F238E27FC236}">
                          <a16:creationId xmlns:a16="http://schemas.microsoft.com/office/drawing/2014/main" id="{67ED7FF7-11FE-750A-0B11-C45CEB8FDBC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95538" y="5369998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9" name="Curved Down Arrow 38">
                      <a:extLst>
                        <a:ext uri="{FF2B5EF4-FFF2-40B4-BE49-F238E27FC236}">
                          <a16:creationId xmlns:a16="http://schemas.microsoft.com/office/drawing/2014/main" id="{1DD813B5-FD5B-0CD3-206A-E68F915DE00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822410" y="5401868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0" name="Curved Down Arrow 39">
                      <a:extLst>
                        <a:ext uri="{FF2B5EF4-FFF2-40B4-BE49-F238E27FC236}">
                          <a16:creationId xmlns:a16="http://schemas.microsoft.com/office/drawing/2014/main" id="{B61446EA-AAE3-9C32-DB81-19DA61A2324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355396" y="5417042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1" name="Curved Down Arrow 40">
                      <a:extLst>
                        <a:ext uri="{FF2B5EF4-FFF2-40B4-BE49-F238E27FC236}">
                          <a16:creationId xmlns:a16="http://schemas.microsoft.com/office/drawing/2014/main" id="{61C2B50A-4FBD-ECB9-C3AE-FADA4CB05FC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844177" y="542354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2" name="Curved Down Arrow 41">
                      <a:extLst>
                        <a:ext uri="{FF2B5EF4-FFF2-40B4-BE49-F238E27FC236}">
                          <a16:creationId xmlns:a16="http://schemas.microsoft.com/office/drawing/2014/main" id="{390C3923-84FB-BBBA-C81F-E4B962D3489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428380" y="5424658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</p:grpSp>
              <p:sp>
                <p:nvSpPr>
                  <p:cNvPr id="44" name="Curved Down Arrow 43">
                    <a:extLst>
                      <a:ext uri="{FF2B5EF4-FFF2-40B4-BE49-F238E27FC236}">
                        <a16:creationId xmlns:a16="http://schemas.microsoft.com/office/drawing/2014/main" id="{EC1DD812-2CF1-0667-E04B-7375FD8319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26285" y="4508944"/>
                    <a:ext cx="1287717" cy="337410"/>
                  </a:xfrm>
                  <a:prstGeom prst="curvedDownArrow">
                    <a:avLst/>
                  </a:prstGeom>
                  <a:solidFill>
                    <a:srgbClr val="7957D5"/>
                  </a:solidFill>
                  <a:ln>
                    <a:solidFill>
                      <a:srgbClr val="7957D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656D09A-37AA-117E-4281-BD231D92EA59}"/>
                    </a:ext>
                  </a:extLst>
                </p:cNvPr>
                <p:cNvGrpSpPr/>
                <p:nvPr/>
              </p:nvGrpSpPr>
              <p:grpSpPr>
                <a:xfrm>
                  <a:off x="2925915" y="28239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BC720DA9-AFBC-E27E-A58A-399DFB6FDABE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52EB448-FF19-46D5-ACDD-A1BCECF9229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0C6AC33-932D-9E01-98CF-B9A589DD1F7D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1D236BD-DDC9-1590-652B-6E8BD0DF232C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44F80A3-2597-2CCC-B283-91EC39BB83D4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</a:t>
                    </a: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CE17407D-BE0E-B33A-C66A-9A4844524768}"/>
                    </a:ext>
                  </a:extLst>
                </p:cNvPr>
                <p:cNvGrpSpPr/>
                <p:nvPr/>
              </p:nvGrpSpPr>
              <p:grpSpPr>
                <a:xfrm>
                  <a:off x="2925915" y="63050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E39F165-5D41-5107-981A-13DCF6B44EF7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451F8062-1E26-92F7-F72A-750C7D75362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34575C6-3583-3280-391A-7502EA938917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AE80358-5EA9-2BEB-14B4-2AC0CB0F758A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995A058-B260-BD17-84EC-C0491614EE98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</a:t>
                    </a:r>
                  </a:p>
                </p:txBody>
              </p: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DF3D1AB-72A2-958F-2FBE-8A152254A4B9}"/>
                  </a:ext>
                </a:extLst>
              </p:cNvPr>
              <p:cNvSpPr txBox="1"/>
              <p:nvPr/>
            </p:nvSpPr>
            <p:spPr>
              <a:xfrm>
                <a:off x="7839844" y="415912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÷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8D0B1C-9943-A3B1-B1E8-8AD9063837E5}"/>
                  </a:ext>
                </a:extLst>
              </p:cNvPr>
              <p:cNvSpPr txBox="1"/>
              <p:nvPr/>
            </p:nvSpPr>
            <p:spPr>
              <a:xfrm>
                <a:off x="9958613" y="416926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×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4430D9-3C3C-6E32-2F2C-0EE440158E03}"/>
                  </a:ext>
                </a:extLst>
              </p:cNvPr>
              <p:cNvSpPr txBox="1"/>
              <p:nvPr/>
            </p:nvSpPr>
            <p:spPr>
              <a:xfrm>
                <a:off x="6010850" y="4953130"/>
                <a:ext cx="52007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Muli" pitchFamily="2" charset="77"/>
                </a:endParaRPr>
              </a:p>
            </p:txBody>
          </p:sp>
        </p:grpSp>
        <p:sp>
          <p:nvSpPr>
            <p:cNvPr id="65" name="Curved Left Arrow 64">
              <a:extLst>
                <a:ext uri="{FF2B5EF4-FFF2-40B4-BE49-F238E27FC236}">
                  <a16:creationId xmlns:a16="http://schemas.microsoft.com/office/drawing/2014/main" id="{310AFC85-3885-57D2-EA18-08D755E50A5F}"/>
                </a:ext>
              </a:extLst>
            </p:cNvPr>
            <p:cNvSpPr/>
            <p:nvPr/>
          </p:nvSpPr>
          <p:spPr>
            <a:xfrm>
              <a:off x="9818087" y="3635540"/>
              <a:ext cx="340903" cy="1520006"/>
            </a:xfrm>
            <a:prstGeom prst="curvedLeftArrow">
              <a:avLst/>
            </a:prstGeom>
            <a:solidFill>
              <a:srgbClr val="7957D5"/>
            </a:solidFill>
            <a:ln>
              <a:solidFill>
                <a:srgbClr val="795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269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239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675"/>
            <a:ext cx="10698126" cy="1186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Except 0, the numbers in the bottom row are 4 times the size of the numbers in the top row.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C5698-9134-C461-894A-791F286C16DA}"/>
              </a:ext>
            </a:extLst>
          </p:cNvPr>
          <p:cNvGrpSpPr/>
          <p:nvPr/>
        </p:nvGrpSpPr>
        <p:grpSpPr>
          <a:xfrm>
            <a:off x="1990221" y="2423609"/>
            <a:ext cx="8925694" cy="3856764"/>
            <a:chOff x="1990221" y="2423609"/>
            <a:chExt cx="8925694" cy="385676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6B184B7-AC7E-38F0-2C5D-C5FF8CA4ECED}"/>
                </a:ext>
              </a:extLst>
            </p:cNvPr>
            <p:cNvGrpSpPr/>
            <p:nvPr/>
          </p:nvGrpSpPr>
          <p:grpSpPr>
            <a:xfrm>
              <a:off x="1990221" y="2423609"/>
              <a:ext cx="8925694" cy="3856764"/>
              <a:chOff x="1631633" y="2405680"/>
              <a:chExt cx="8925694" cy="385676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ECE4EF-42F9-1F20-5D37-062A99B289AF}"/>
                  </a:ext>
                </a:extLst>
              </p:cNvPr>
              <p:cNvGrpSpPr/>
              <p:nvPr/>
            </p:nvGrpSpPr>
            <p:grpSpPr>
              <a:xfrm>
                <a:off x="1631633" y="2405680"/>
                <a:ext cx="7992538" cy="3856764"/>
                <a:chOff x="2268767" y="2823943"/>
                <a:chExt cx="7992538" cy="385676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C0232-CE9C-4EE2-13A2-E04BFD35AE94}"/>
                    </a:ext>
                  </a:extLst>
                </p:cNvPr>
                <p:cNvGrpSpPr/>
                <p:nvPr/>
              </p:nvGrpSpPr>
              <p:grpSpPr>
                <a:xfrm>
                  <a:off x="2268767" y="3363158"/>
                  <a:ext cx="7992538" cy="2809901"/>
                  <a:chOff x="2508609" y="3487403"/>
                  <a:chExt cx="7992538" cy="238049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B79A8FD9-F56B-C341-96FB-FB680223DD9D}"/>
                      </a:ext>
                    </a:extLst>
                  </p:cNvPr>
                  <p:cNvGrpSpPr/>
                  <p:nvPr/>
                </p:nvGrpSpPr>
                <p:grpSpPr>
                  <a:xfrm>
                    <a:off x="2508609" y="3487403"/>
                    <a:ext cx="7992538" cy="2380491"/>
                    <a:chOff x="2086867" y="2953062"/>
                    <a:chExt cx="8332078" cy="2856429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5F0C691A-41D0-7698-F118-848876C814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6867" y="3337895"/>
                      <a:ext cx="8332078" cy="2091849"/>
                      <a:chOff x="2122050" y="3129978"/>
                      <a:chExt cx="8332078" cy="2091849"/>
                    </a:xfrm>
                  </p:grpSpPr>
                  <p:pic>
                    <p:nvPicPr>
                      <p:cNvPr id="7" name="Picture 6" descr="Shape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98A27C80-FDD5-FE3D-EBCE-194ED2E035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t="20810" b="19342"/>
                      <a:stretch/>
                    </p:blipFill>
                    <p:spPr>
                      <a:xfrm>
                        <a:off x="2297550" y="3584486"/>
                        <a:ext cx="7772400" cy="11860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7E7C51A1-6CEA-52B5-7CEB-4022CBC7F6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22050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033484DA-FC83-D903-C510-A5A5AAE085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44233" y="466984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BC1B5329-A295-7B37-60C9-E5B436B113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80406" y="312997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9219763F-C805-9103-F7A9-7FE0B892F5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89034" y="4689943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16</a:t>
                        </a:r>
                      </a:p>
                    </p:txBody>
                  </p:sp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CCA0B9E1-5F14-7EA8-911D-A80EC2B14B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17189" y="3145908"/>
                        <a:ext cx="416438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8</a:t>
                        </a:r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58469E8D-EA63-34AB-70E6-FCCBFAC2D3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62939" y="3143144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039665A0-3DD4-EAED-A0A2-D976108314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20961" y="4669848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32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70EBAD96-8B31-5A10-B162-21385B123E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27435" y="3224752"/>
                        <a:ext cx="674780" cy="37544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rgbClr val="FF3860"/>
                            </a:solidFill>
                            <a:latin typeface="Muli" pitchFamily="2" charset="77"/>
                          </a:rPr>
                          <a:t> 16</a:t>
                        </a:r>
                      </a:p>
                    </p:txBody>
                  </p: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136A797B-95D4-7607-DA21-8D860BB2FA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9318" y="4662509"/>
                        <a:ext cx="192579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sz="2800" dirty="0">
                          <a:latin typeface="Muli" pitchFamily="2" charset="77"/>
                        </a:endParaRPr>
                      </a:p>
                    </p:txBody>
                  </p: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B14D0444-DCD6-D71C-9FC8-D90A7E11CC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19448" y="4662509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64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BE6CCF1-D98C-4411-0EF3-C82E9EE206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813761" y="4653994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80</a:t>
                        </a:r>
                      </a:p>
                    </p:txBody>
                  </p:sp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73370FC-A357-71A5-D4DB-E2BCE4470E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59579" y="3167390"/>
                        <a:ext cx="640367" cy="531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latin typeface="Muli" pitchFamily="2" charset="77"/>
                          </a:rPr>
                          <a:t>20</a:t>
                        </a:r>
                      </a:p>
                    </p:txBody>
                  </p:sp>
                </p:grpSp>
                <p:sp>
                  <p:nvSpPr>
                    <p:cNvPr id="33" name="Curved Down Arrow 32">
                      <a:extLst>
                        <a:ext uri="{FF2B5EF4-FFF2-40B4-BE49-F238E27FC236}">
                          <a16:creationId xmlns:a16="http://schemas.microsoft.com/office/drawing/2014/main" id="{61A9393D-DCB1-44A5-ECEB-CD145F188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571" y="2953062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4" name="Curved Down Arrow 33">
                      <a:extLst>
                        <a:ext uri="{FF2B5EF4-FFF2-40B4-BE49-F238E27FC236}">
                          <a16:creationId xmlns:a16="http://schemas.microsoft.com/office/drawing/2014/main" id="{7761186D-93A2-D326-A18F-441CEB4B5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443" y="2984932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5" name="Curved Down Arrow 34">
                      <a:extLst>
                        <a:ext uri="{FF2B5EF4-FFF2-40B4-BE49-F238E27FC236}">
                          <a16:creationId xmlns:a16="http://schemas.microsoft.com/office/drawing/2014/main" id="{D7A3B8AD-24A5-D92B-33C0-28574B111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429" y="3000106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6" name="Curved Down Arrow 35">
                      <a:extLst>
                        <a:ext uri="{FF2B5EF4-FFF2-40B4-BE49-F238E27FC236}">
                          <a16:creationId xmlns:a16="http://schemas.microsoft.com/office/drawing/2014/main" id="{47E10A5E-20BE-D592-889E-CCB4DB2FB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210" y="3006606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7" name="Curved Down Arrow 36">
                      <a:extLst>
                        <a:ext uri="{FF2B5EF4-FFF2-40B4-BE49-F238E27FC236}">
                          <a16:creationId xmlns:a16="http://schemas.microsoft.com/office/drawing/2014/main" id="{3247F710-BDAB-5739-F50B-FF25403DD5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3413" y="300772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8" name="Curved Down Arrow 37">
                      <a:extLst>
                        <a:ext uri="{FF2B5EF4-FFF2-40B4-BE49-F238E27FC236}">
                          <a16:creationId xmlns:a16="http://schemas.microsoft.com/office/drawing/2014/main" id="{67ED7FF7-11FE-750A-0B11-C45CEB8FDBC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95538" y="5369998"/>
                      <a:ext cx="1626872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39" name="Curved Down Arrow 38">
                      <a:extLst>
                        <a:ext uri="{FF2B5EF4-FFF2-40B4-BE49-F238E27FC236}">
                          <a16:creationId xmlns:a16="http://schemas.microsoft.com/office/drawing/2014/main" id="{1DD813B5-FD5B-0CD3-206A-E68F915DE00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822410" y="5401868"/>
                      <a:ext cx="1554783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0" name="Curved Down Arrow 39">
                      <a:extLst>
                        <a:ext uri="{FF2B5EF4-FFF2-40B4-BE49-F238E27FC236}">
                          <a16:creationId xmlns:a16="http://schemas.microsoft.com/office/drawing/2014/main" id="{B61446EA-AAE3-9C32-DB81-19DA61A2324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355396" y="5417042"/>
                      <a:ext cx="1464965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1" name="Curved Down Arrow 40">
                      <a:extLst>
                        <a:ext uri="{FF2B5EF4-FFF2-40B4-BE49-F238E27FC236}">
                          <a16:creationId xmlns:a16="http://schemas.microsoft.com/office/drawing/2014/main" id="{61C2B50A-4FBD-ECB9-C3AE-FADA4CB05FC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844177" y="5423542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  <p:sp>
                  <p:nvSpPr>
                    <p:cNvPr id="42" name="Curved Down Arrow 41">
                      <a:extLst>
                        <a:ext uri="{FF2B5EF4-FFF2-40B4-BE49-F238E27FC236}">
                          <a16:creationId xmlns:a16="http://schemas.microsoft.com/office/drawing/2014/main" id="{390C3923-84FB-BBBA-C81F-E4B962D3489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428380" y="5424658"/>
                      <a:ext cx="1509170" cy="384833"/>
                    </a:xfrm>
                    <a:prstGeom prst="curvedDownArrow">
                      <a:avLst/>
                    </a:prstGeom>
                    <a:solidFill>
                      <a:srgbClr val="23D160"/>
                    </a:solidFill>
                    <a:ln>
                      <a:solidFill>
                        <a:srgbClr val="23D1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</p:txBody>
                </p:sp>
              </p:grpSp>
              <p:sp>
                <p:nvSpPr>
                  <p:cNvPr id="44" name="Curved Down Arrow 43">
                    <a:extLst>
                      <a:ext uri="{FF2B5EF4-FFF2-40B4-BE49-F238E27FC236}">
                        <a16:creationId xmlns:a16="http://schemas.microsoft.com/office/drawing/2014/main" id="{EC1DD812-2CF1-0667-E04B-7375FD8319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26285" y="4508944"/>
                    <a:ext cx="1287717" cy="337410"/>
                  </a:xfrm>
                  <a:prstGeom prst="curvedDownArrow">
                    <a:avLst/>
                  </a:prstGeom>
                  <a:solidFill>
                    <a:srgbClr val="7957D5"/>
                  </a:solidFill>
                  <a:ln>
                    <a:solidFill>
                      <a:srgbClr val="7957D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656D09A-37AA-117E-4281-BD231D92EA59}"/>
                    </a:ext>
                  </a:extLst>
                </p:cNvPr>
                <p:cNvGrpSpPr/>
                <p:nvPr/>
              </p:nvGrpSpPr>
              <p:grpSpPr>
                <a:xfrm>
                  <a:off x="2925915" y="2823943"/>
                  <a:ext cx="6522696" cy="375664"/>
                  <a:chOff x="2925915" y="2823943"/>
                  <a:chExt cx="6522696" cy="375664"/>
                </a:xfrm>
              </p:grpSpPr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BC720DA9-AFBC-E27E-A58A-399DFB6FDABE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4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52EB448-FF19-46D5-ACDD-A1BCECF9229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5" y="2830275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4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0C6AC33-932D-9E01-98CF-B9A589DD1F7D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6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4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1D236BD-DDC9-1590-652B-6E8BD0DF232C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5" y="2823943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4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44F80A3-2597-2CCC-B283-91EC39BB83D4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7" y="2825098"/>
                    <a:ext cx="59871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+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4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CE17407D-BE0E-B33A-C66A-9A4844524768}"/>
                    </a:ext>
                  </a:extLst>
                </p:cNvPr>
                <p:cNvGrpSpPr/>
                <p:nvPr/>
              </p:nvGrpSpPr>
              <p:grpSpPr>
                <a:xfrm>
                  <a:off x="2925914" y="6305043"/>
                  <a:ext cx="6669145" cy="375664"/>
                  <a:chOff x="2925914" y="2823943"/>
                  <a:chExt cx="6669145" cy="375664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E39F165-5D41-5107-981A-13DCF6B44EF7}"/>
                      </a:ext>
                    </a:extLst>
                  </p:cNvPr>
                  <p:cNvSpPr txBox="1"/>
                  <p:nvPr/>
                </p:nvSpPr>
                <p:spPr>
                  <a:xfrm>
                    <a:off x="2925914" y="2830275"/>
                    <a:ext cx="745163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16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451F8062-1E26-92F7-F72A-750C7D75362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914" y="2830275"/>
                    <a:ext cx="745163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16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34575C6-3583-3280-391A-7502EA938917}"/>
                      </a:ext>
                    </a:extLst>
                  </p:cNvPr>
                  <p:cNvSpPr txBox="1"/>
                  <p:nvPr/>
                </p:nvSpPr>
                <p:spPr>
                  <a:xfrm>
                    <a:off x="5887905" y="2823943"/>
                    <a:ext cx="745163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16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AE80358-5EA9-2BEB-14B4-2AC0CB0F758A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664" y="2823943"/>
                    <a:ext cx="745163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16</a:t>
                    </a:r>
                    <a:endParaRPr lang="en-US" dirty="0">
                      <a:latin typeface="Muli" pitchFamily="2" charset="77"/>
                    </a:endParaRP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995A058-B260-BD17-84EC-C0491614EE98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896" y="2825098"/>
                    <a:ext cx="745163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Muli" pitchFamily="2" charset="77"/>
                      </a:rPr>
                      <a:t>- </a:t>
                    </a:r>
                    <a:r>
                      <a:rPr lang="en-US" dirty="0">
                        <a:solidFill>
                          <a:srgbClr val="FF3860"/>
                        </a:solidFill>
                        <a:latin typeface="Muli" pitchFamily="2" charset="77"/>
                      </a:rPr>
                      <a:t>16</a:t>
                    </a:r>
                  </a:p>
                </p:txBody>
              </p: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DF3D1AB-72A2-958F-2FBE-8A152254A4B9}"/>
                  </a:ext>
                </a:extLst>
              </p:cNvPr>
              <p:cNvSpPr txBox="1"/>
              <p:nvPr/>
            </p:nvSpPr>
            <p:spPr>
              <a:xfrm>
                <a:off x="7839844" y="415912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÷ </a:t>
                </a:r>
                <a:r>
                  <a:rPr lang="en-GB" b="0" i="0" dirty="0">
                    <a:solidFill>
                      <a:srgbClr val="FF386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lang="en-US" dirty="0">
                  <a:solidFill>
                    <a:srgbClr val="FF3860"/>
                  </a:solidFill>
                  <a:latin typeface="Muli" pitchFamily="2" charset="77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8D0B1C-9943-A3B1-B1E8-8AD9063837E5}"/>
                  </a:ext>
                </a:extLst>
              </p:cNvPr>
              <p:cNvSpPr txBox="1"/>
              <p:nvPr/>
            </p:nvSpPr>
            <p:spPr>
              <a:xfrm>
                <a:off x="9958613" y="4169269"/>
                <a:ext cx="598714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× </a:t>
                </a:r>
                <a:r>
                  <a:rPr lang="en-US" dirty="0">
                    <a:solidFill>
                      <a:srgbClr val="FF3860"/>
                    </a:solidFill>
                    <a:latin typeface="Muli" pitchFamily="2" charset="77"/>
                  </a:rPr>
                  <a:t>4</a:t>
                </a:r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4430D9-3C3C-6E32-2F2C-0EE440158E03}"/>
                  </a:ext>
                </a:extLst>
              </p:cNvPr>
              <p:cNvSpPr txBox="1"/>
              <p:nvPr/>
            </p:nvSpPr>
            <p:spPr>
              <a:xfrm>
                <a:off x="6010850" y="4953130"/>
                <a:ext cx="647282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3860"/>
                    </a:solidFill>
                    <a:latin typeface="Muli" pitchFamily="2" charset="77"/>
                  </a:rPr>
                  <a:t> 48</a:t>
                </a:r>
              </a:p>
            </p:txBody>
          </p:sp>
        </p:grpSp>
        <p:sp>
          <p:nvSpPr>
            <p:cNvPr id="65" name="Curved Left Arrow 64">
              <a:extLst>
                <a:ext uri="{FF2B5EF4-FFF2-40B4-BE49-F238E27FC236}">
                  <a16:creationId xmlns:a16="http://schemas.microsoft.com/office/drawing/2014/main" id="{310AFC85-3885-57D2-EA18-08D755E50A5F}"/>
                </a:ext>
              </a:extLst>
            </p:cNvPr>
            <p:cNvSpPr/>
            <p:nvPr/>
          </p:nvSpPr>
          <p:spPr>
            <a:xfrm>
              <a:off x="9818087" y="3635540"/>
              <a:ext cx="340903" cy="1520006"/>
            </a:xfrm>
            <a:prstGeom prst="curvedLeftArrow">
              <a:avLst/>
            </a:prstGeom>
            <a:solidFill>
              <a:srgbClr val="7957D5"/>
            </a:solidFill>
            <a:ln>
              <a:solidFill>
                <a:srgbClr val="795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4579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1033502" cy="5102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is creating a sequence of numbers but is not sure how to continue the sequence. Help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by deciding what to write next and explaining why.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The next number must be/ could be 	   because…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42" y="3152464"/>
            <a:ext cx="1375611" cy="10136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685" y="1547345"/>
            <a:ext cx="3200641" cy="21102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713364-30FF-91C2-9657-DC620505D83D}"/>
              </a:ext>
            </a:extLst>
          </p:cNvPr>
          <p:cNvSpPr txBox="1"/>
          <p:nvPr/>
        </p:nvSpPr>
        <p:spPr>
          <a:xfrm>
            <a:off x="3047987" y="2226236"/>
            <a:ext cx="19440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3273DC"/>
                </a:solidFill>
                <a:latin typeface="OpenDyslexicAlta" pitchFamily="2" charset="77"/>
              </a:rPr>
              <a:t>8, 16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70163-E1C3-6545-9651-078F902DB654}"/>
              </a:ext>
            </a:extLst>
          </p:cNvPr>
          <p:cNvSpPr txBox="1"/>
          <p:nvPr/>
        </p:nvSpPr>
        <p:spPr>
          <a:xfrm>
            <a:off x="5813627" y="5501517"/>
            <a:ext cx="77749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600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3427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1033502" cy="5102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is creating a sequence of numbers but is not sure how to </a:t>
            </a:r>
            <a:r>
              <a:rPr lang="en-GB" sz="2200">
                <a:solidFill>
                  <a:srgbClr val="3273DC"/>
                </a:solidFill>
              </a:rPr>
              <a:t>continue the </a:t>
            </a:r>
            <a:r>
              <a:rPr lang="en-GB" sz="2200" dirty="0">
                <a:solidFill>
                  <a:srgbClr val="3273DC"/>
                </a:solidFill>
              </a:rPr>
              <a:t>sequence. Help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by deciding what to write next.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next number could be 		     because the sequence could be “add 8” or “multiply by 2”.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42" y="3152464"/>
            <a:ext cx="1375611" cy="10136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685" y="1547345"/>
            <a:ext cx="3200641" cy="21102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713364-30FF-91C2-9657-DC620505D83D}"/>
              </a:ext>
            </a:extLst>
          </p:cNvPr>
          <p:cNvSpPr txBox="1"/>
          <p:nvPr/>
        </p:nvSpPr>
        <p:spPr>
          <a:xfrm>
            <a:off x="3047987" y="2226236"/>
            <a:ext cx="19440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3273DC"/>
                </a:solidFill>
                <a:latin typeface="OpenDyslexicAlta" pitchFamily="2" charset="77"/>
              </a:rPr>
              <a:t>8, 16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70163-E1C3-6545-9651-078F902DB654}"/>
              </a:ext>
            </a:extLst>
          </p:cNvPr>
          <p:cNvSpPr txBox="1"/>
          <p:nvPr/>
        </p:nvSpPr>
        <p:spPr>
          <a:xfrm>
            <a:off x="4508958" y="5632877"/>
            <a:ext cx="129437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3860"/>
                </a:solidFill>
                <a:latin typeface="Muli" pitchFamily="2" charset="77"/>
              </a:rPr>
              <a:t>24 or 36</a:t>
            </a:r>
          </a:p>
        </p:txBody>
      </p:sp>
    </p:spTree>
    <p:extLst>
      <p:ext uri="{BB962C8B-B14F-4D97-AF65-F5344CB8AC3E}">
        <p14:creationId xmlns:p14="http://schemas.microsoft.com/office/powerpoint/2010/main" val="817971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To be able to decide whether to add or multiply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sequences to decide whether to add or multiply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additive and multiplicative relationships when deciding whether to add or multiply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deciding whether to add or multiply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2127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10205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With the same starting number and the same number in the operation, the answer is different for add and multiply.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3CF361-7851-A231-A816-62A21D55B699}"/>
              </a:ext>
            </a:extLst>
          </p:cNvPr>
          <p:cNvGrpSpPr/>
          <p:nvPr/>
        </p:nvGrpSpPr>
        <p:grpSpPr>
          <a:xfrm>
            <a:off x="2267211" y="2659729"/>
            <a:ext cx="2433020" cy="3833146"/>
            <a:chOff x="2116899" y="2573773"/>
            <a:chExt cx="2433020" cy="3833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D6A152-A84B-2727-54EE-7EAD7FC3D70C}"/>
                </a:ext>
              </a:extLst>
            </p:cNvPr>
            <p:cNvGrpSpPr/>
            <p:nvPr/>
          </p:nvGrpSpPr>
          <p:grpSpPr>
            <a:xfrm>
              <a:off x="2116899" y="3262865"/>
              <a:ext cx="2433020" cy="2436167"/>
              <a:chOff x="2167003" y="2924662"/>
              <a:chExt cx="2433020" cy="243616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4EE303-08BE-6144-A072-AB4B4FDC9D47}"/>
                  </a:ext>
                </a:extLst>
              </p:cNvPr>
              <p:cNvSpPr txBox="1"/>
              <p:nvPr/>
            </p:nvSpPr>
            <p:spPr>
              <a:xfrm>
                <a:off x="2167003" y="3770335"/>
                <a:ext cx="4924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4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6382C-0091-4644-0362-F145865AF9D7}"/>
                  </a:ext>
                </a:extLst>
              </p:cNvPr>
              <p:cNvSpPr txBox="1"/>
              <p:nvPr/>
            </p:nvSpPr>
            <p:spPr>
              <a:xfrm>
                <a:off x="3867573" y="3770335"/>
                <a:ext cx="732450" cy="70788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3860"/>
                    </a:solidFill>
                    <a:latin typeface="Muli" pitchFamily="2" charset="77"/>
                  </a:rPr>
                  <a:t> 9</a:t>
                </a:r>
              </a:p>
            </p:txBody>
          </p:sp>
          <p:sp>
            <p:nvSpPr>
              <p:cNvPr id="8" name="Curved Down Arrow 7">
                <a:extLst>
                  <a:ext uri="{FF2B5EF4-FFF2-40B4-BE49-F238E27FC236}">
                    <a16:creationId xmlns:a16="http://schemas.microsoft.com/office/drawing/2014/main" id="{97D989EC-147E-49B2-862C-BDBC2FDF8098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9" name="Curved Down Arrow 8">
                <a:extLst>
                  <a:ext uri="{FF2B5EF4-FFF2-40B4-BE49-F238E27FC236}">
                    <a16:creationId xmlns:a16="http://schemas.microsoft.com/office/drawing/2014/main" id="{DADE12A9-ADA7-9667-6BD4-3F73C805D96A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7CCE81-D6C0-0C97-2584-BBDB71316643}"/>
                </a:ext>
              </a:extLst>
            </p:cNvPr>
            <p:cNvSpPr txBox="1"/>
            <p:nvPr/>
          </p:nvSpPr>
          <p:spPr>
            <a:xfrm>
              <a:off x="2888507" y="2573773"/>
              <a:ext cx="9348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+ 5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F49F70-A5DB-7010-ED00-147F49523BB3}"/>
                </a:ext>
              </a:extLst>
            </p:cNvPr>
            <p:cNvSpPr txBox="1"/>
            <p:nvPr/>
          </p:nvSpPr>
          <p:spPr>
            <a:xfrm>
              <a:off x="2888507" y="5699033"/>
              <a:ext cx="8467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- 5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B12E1-537D-0983-6066-1B5346D43F31}"/>
              </a:ext>
            </a:extLst>
          </p:cNvPr>
          <p:cNvGrpSpPr/>
          <p:nvPr/>
        </p:nvGrpSpPr>
        <p:grpSpPr>
          <a:xfrm>
            <a:off x="6891402" y="2659729"/>
            <a:ext cx="2524448" cy="3833146"/>
            <a:chOff x="2116899" y="2573773"/>
            <a:chExt cx="2524448" cy="38331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749A5F-4CB9-8450-E644-63EBACE88ED2}"/>
                </a:ext>
              </a:extLst>
            </p:cNvPr>
            <p:cNvGrpSpPr/>
            <p:nvPr/>
          </p:nvGrpSpPr>
          <p:grpSpPr>
            <a:xfrm>
              <a:off x="2116899" y="3262865"/>
              <a:ext cx="2524448" cy="2436167"/>
              <a:chOff x="2167003" y="2924662"/>
              <a:chExt cx="2524448" cy="24361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1C6FF5-66E9-3403-F152-8C4814C55125}"/>
                  </a:ext>
                </a:extLst>
              </p:cNvPr>
              <p:cNvSpPr txBox="1"/>
              <p:nvPr/>
            </p:nvSpPr>
            <p:spPr>
              <a:xfrm>
                <a:off x="2167003" y="3770335"/>
                <a:ext cx="4924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C864E3-23C2-FEFF-C26C-82BA5774DD0F}"/>
                  </a:ext>
                </a:extLst>
              </p:cNvPr>
              <p:cNvSpPr txBox="1"/>
              <p:nvPr/>
            </p:nvSpPr>
            <p:spPr>
              <a:xfrm>
                <a:off x="3867573" y="3770335"/>
                <a:ext cx="823878" cy="70788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3860"/>
                    </a:solidFill>
                    <a:latin typeface="Muli" pitchFamily="2" charset="77"/>
                  </a:rPr>
                  <a:t>20</a:t>
                </a:r>
              </a:p>
            </p:txBody>
          </p: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7140BF09-6354-2DD5-51FA-B50B4AE3C935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21" name="Curved Down Arrow 20">
                <a:extLst>
                  <a:ext uri="{FF2B5EF4-FFF2-40B4-BE49-F238E27FC236}">
                    <a16:creationId xmlns:a16="http://schemas.microsoft.com/office/drawing/2014/main" id="{E7A25279-4951-22F5-B3AA-40E9731D4E3C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A91A5-D439-D33A-30D3-FB0D78F79761}"/>
                </a:ext>
              </a:extLst>
            </p:cNvPr>
            <p:cNvSpPr txBox="1"/>
            <p:nvPr/>
          </p:nvSpPr>
          <p:spPr>
            <a:xfrm>
              <a:off x="2888507" y="2573773"/>
              <a:ext cx="9348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× </a:t>
              </a:r>
              <a:r>
                <a:rPr lang="en-US" sz="4000" dirty="0">
                  <a:latin typeface="Muli" pitchFamily="2" charset="77"/>
                </a:rPr>
                <a:t>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6F310D-55A7-73CD-5596-2BBD33156DA9}"/>
                </a:ext>
              </a:extLst>
            </p:cNvPr>
            <p:cNvSpPr txBox="1"/>
            <p:nvPr/>
          </p:nvSpPr>
          <p:spPr>
            <a:xfrm>
              <a:off x="2888507" y="5699033"/>
              <a:ext cx="9092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÷</a:t>
              </a:r>
              <a:r>
                <a:rPr lang="en-US" sz="4000" dirty="0">
                  <a:latin typeface="Muli" pitchFamily="2" charset="77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6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244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Fill in the missing numbers. What do you notice?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3CF361-7851-A231-A816-62A21D55B699}"/>
              </a:ext>
            </a:extLst>
          </p:cNvPr>
          <p:cNvGrpSpPr/>
          <p:nvPr/>
        </p:nvGrpSpPr>
        <p:grpSpPr>
          <a:xfrm>
            <a:off x="2267211" y="3224976"/>
            <a:ext cx="6375747" cy="3242628"/>
            <a:chOff x="2116899" y="3262865"/>
            <a:chExt cx="6375747" cy="32426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D6A152-A84B-2727-54EE-7EAD7FC3D70C}"/>
                </a:ext>
              </a:extLst>
            </p:cNvPr>
            <p:cNvGrpSpPr/>
            <p:nvPr/>
          </p:nvGrpSpPr>
          <p:grpSpPr>
            <a:xfrm>
              <a:off x="2116899" y="3262865"/>
              <a:ext cx="6375747" cy="3206344"/>
              <a:chOff x="2167003" y="2924662"/>
              <a:chExt cx="6375747" cy="320634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4EE303-08BE-6144-A072-AB4B4FDC9D47}"/>
                  </a:ext>
                </a:extLst>
              </p:cNvPr>
              <p:cNvSpPr txBox="1"/>
              <p:nvPr/>
            </p:nvSpPr>
            <p:spPr>
              <a:xfrm>
                <a:off x="2167003" y="3770335"/>
                <a:ext cx="4924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3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6382C-0091-4644-0362-F145865AF9D7}"/>
                  </a:ext>
                </a:extLst>
              </p:cNvPr>
              <p:cNvSpPr txBox="1"/>
              <p:nvPr/>
            </p:nvSpPr>
            <p:spPr>
              <a:xfrm>
                <a:off x="7810300" y="5484675"/>
                <a:ext cx="732450" cy="64633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Muli" pitchFamily="2" charset="77"/>
                </a:endParaRPr>
              </a:p>
              <a:p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8" name="Curved Down Arrow 7">
                <a:extLst>
                  <a:ext uri="{FF2B5EF4-FFF2-40B4-BE49-F238E27FC236}">
                    <a16:creationId xmlns:a16="http://schemas.microsoft.com/office/drawing/2014/main" id="{97D989EC-147E-49B2-862C-BDBC2FDF8098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9" name="Curved Down Arrow 8">
                <a:extLst>
                  <a:ext uri="{FF2B5EF4-FFF2-40B4-BE49-F238E27FC236}">
                    <a16:creationId xmlns:a16="http://schemas.microsoft.com/office/drawing/2014/main" id="{DADE12A9-ADA7-9667-6BD4-3F73C805D96A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7CCE81-D6C0-0C97-2584-BBDB71316643}"/>
                </a:ext>
              </a:extLst>
            </p:cNvPr>
            <p:cNvSpPr txBox="1"/>
            <p:nvPr/>
          </p:nvSpPr>
          <p:spPr>
            <a:xfrm>
              <a:off x="3836523" y="4075338"/>
              <a:ext cx="80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F49F70-A5DB-7010-ED00-147F49523BB3}"/>
                </a:ext>
              </a:extLst>
            </p:cNvPr>
            <p:cNvSpPr txBox="1"/>
            <p:nvPr/>
          </p:nvSpPr>
          <p:spPr>
            <a:xfrm>
              <a:off x="2768282" y="5797607"/>
              <a:ext cx="4042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-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B12E1-537D-0983-6066-1B5346D43F31}"/>
              </a:ext>
            </a:extLst>
          </p:cNvPr>
          <p:cNvGrpSpPr/>
          <p:nvPr/>
        </p:nvGrpSpPr>
        <p:grpSpPr>
          <a:xfrm>
            <a:off x="6891402" y="2455488"/>
            <a:ext cx="2279737" cy="4037387"/>
            <a:chOff x="2116899" y="2493377"/>
            <a:chExt cx="2279737" cy="403738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749A5F-4CB9-8450-E644-63EBACE88ED2}"/>
                </a:ext>
              </a:extLst>
            </p:cNvPr>
            <p:cNvGrpSpPr/>
            <p:nvPr/>
          </p:nvGrpSpPr>
          <p:grpSpPr>
            <a:xfrm>
              <a:off x="2116899" y="3262865"/>
              <a:ext cx="2279737" cy="2436167"/>
              <a:chOff x="2167003" y="2924662"/>
              <a:chExt cx="2279737" cy="24361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1C6FF5-66E9-3403-F152-8C4814C55125}"/>
                  </a:ext>
                </a:extLst>
              </p:cNvPr>
              <p:cNvSpPr txBox="1"/>
              <p:nvPr/>
            </p:nvSpPr>
            <p:spPr>
              <a:xfrm>
                <a:off x="2167003" y="3770335"/>
                <a:ext cx="4924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3</a:t>
                </a:r>
              </a:p>
            </p:txBody>
          </p: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7140BF09-6354-2DD5-51FA-B50B4AE3C935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21" name="Curved Down Arrow 20">
                <a:extLst>
                  <a:ext uri="{FF2B5EF4-FFF2-40B4-BE49-F238E27FC236}">
                    <a16:creationId xmlns:a16="http://schemas.microsoft.com/office/drawing/2014/main" id="{E7A25279-4951-22F5-B3AA-40E9731D4E3C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A91A5-D439-D33A-30D3-FB0D78F79761}"/>
                </a:ext>
              </a:extLst>
            </p:cNvPr>
            <p:cNvSpPr txBox="1"/>
            <p:nvPr/>
          </p:nvSpPr>
          <p:spPr>
            <a:xfrm>
              <a:off x="2622224" y="2493377"/>
              <a:ext cx="6270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× </a:t>
              </a:r>
              <a:endParaRPr lang="en-US" sz="4000" dirty="0">
                <a:latin typeface="Muli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6F310D-55A7-73CD-5596-2BBD33156DA9}"/>
                </a:ext>
              </a:extLst>
            </p:cNvPr>
            <p:cNvSpPr txBox="1"/>
            <p:nvPr/>
          </p:nvSpPr>
          <p:spPr>
            <a:xfrm>
              <a:off x="2622224" y="5822878"/>
              <a:ext cx="6014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÷</a:t>
              </a:r>
              <a:r>
                <a:rPr lang="en-US" sz="4000" dirty="0">
                  <a:latin typeface="Muli" pitchFamily="2" charset="77"/>
                </a:rPr>
                <a:t>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AF9BD55-27BD-07AC-3640-6A81965E4AD2}"/>
              </a:ext>
            </a:extLst>
          </p:cNvPr>
          <p:cNvSpPr txBox="1"/>
          <p:nvPr/>
        </p:nvSpPr>
        <p:spPr>
          <a:xfrm>
            <a:off x="8642958" y="4056065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uli" pitchFamily="2" charset="77"/>
              </a:rPr>
              <a:t>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689946-737B-C251-081A-37D4CF01C27A}"/>
              </a:ext>
            </a:extLst>
          </p:cNvPr>
          <p:cNvSpPr txBox="1"/>
          <p:nvPr/>
        </p:nvSpPr>
        <p:spPr>
          <a:xfrm>
            <a:off x="7910508" y="2422116"/>
            <a:ext cx="732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Muli" pitchFamily="2" charset="77"/>
            </a:endParaRPr>
          </a:p>
          <a:p>
            <a:endParaRPr lang="en-US" dirty="0">
              <a:latin typeface="Muli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B84F9-0695-9275-49FF-99C7B3DF4401}"/>
              </a:ext>
            </a:extLst>
          </p:cNvPr>
          <p:cNvSpPr txBox="1"/>
          <p:nvPr/>
        </p:nvSpPr>
        <p:spPr>
          <a:xfrm>
            <a:off x="2784341" y="2507782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uli" pitchFamily="2" charset="77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C9E2FA-E3E9-DD52-40D0-0213737002C1}"/>
              </a:ext>
            </a:extLst>
          </p:cNvPr>
          <p:cNvSpPr txBox="1"/>
          <p:nvPr/>
        </p:nvSpPr>
        <p:spPr>
          <a:xfrm>
            <a:off x="3223885" y="2455488"/>
            <a:ext cx="732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Muli" pitchFamily="2" charset="77"/>
            </a:endParaRPr>
          </a:p>
          <a:p>
            <a:endParaRPr lang="en-US" dirty="0">
              <a:latin typeface="Muli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8E9042-87AA-F795-0C1D-CC9D0B4D78FE}"/>
              </a:ext>
            </a:extLst>
          </p:cNvPr>
          <p:cNvSpPr txBox="1"/>
          <p:nvPr/>
        </p:nvSpPr>
        <p:spPr>
          <a:xfrm>
            <a:off x="3368014" y="5837165"/>
            <a:ext cx="732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Muli" pitchFamily="2" charset="77"/>
            </a:endParaRPr>
          </a:p>
          <a:p>
            <a:endParaRPr lang="en-US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099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117"/>
            <a:ext cx="10698126" cy="10205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With the same starting number and the same number in the operation, the answer is different for add and multiply.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3CF361-7851-A231-A816-62A21D55B699}"/>
              </a:ext>
            </a:extLst>
          </p:cNvPr>
          <p:cNvGrpSpPr/>
          <p:nvPr/>
        </p:nvGrpSpPr>
        <p:grpSpPr>
          <a:xfrm>
            <a:off x="2267211" y="3348821"/>
            <a:ext cx="2519843" cy="3242628"/>
            <a:chOff x="2116899" y="3262865"/>
            <a:chExt cx="2519843" cy="32426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D6A152-A84B-2727-54EE-7EAD7FC3D70C}"/>
                </a:ext>
              </a:extLst>
            </p:cNvPr>
            <p:cNvGrpSpPr/>
            <p:nvPr/>
          </p:nvGrpSpPr>
          <p:grpSpPr>
            <a:xfrm>
              <a:off x="2116899" y="3262865"/>
              <a:ext cx="2279737" cy="2436167"/>
              <a:chOff x="2167003" y="2924662"/>
              <a:chExt cx="2279737" cy="243616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4EE303-08BE-6144-A072-AB4B4FDC9D47}"/>
                  </a:ext>
                </a:extLst>
              </p:cNvPr>
              <p:cNvSpPr txBox="1"/>
              <p:nvPr/>
            </p:nvSpPr>
            <p:spPr>
              <a:xfrm>
                <a:off x="2167003" y="3770335"/>
                <a:ext cx="4924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3</a:t>
                </a:r>
              </a:p>
            </p:txBody>
          </p:sp>
          <p:sp>
            <p:nvSpPr>
              <p:cNvPr id="8" name="Curved Down Arrow 7">
                <a:extLst>
                  <a:ext uri="{FF2B5EF4-FFF2-40B4-BE49-F238E27FC236}">
                    <a16:creationId xmlns:a16="http://schemas.microsoft.com/office/drawing/2014/main" id="{97D989EC-147E-49B2-862C-BDBC2FDF8098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9" name="Curved Down Arrow 8">
                <a:extLst>
                  <a:ext uri="{FF2B5EF4-FFF2-40B4-BE49-F238E27FC236}">
                    <a16:creationId xmlns:a16="http://schemas.microsoft.com/office/drawing/2014/main" id="{DADE12A9-ADA7-9667-6BD4-3F73C805D96A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7CCE81-D6C0-0C97-2584-BBDB71316643}"/>
                </a:ext>
              </a:extLst>
            </p:cNvPr>
            <p:cNvSpPr txBox="1"/>
            <p:nvPr/>
          </p:nvSpPr>
          <p:spPr>
            <a:xfrm>
              <a:off x="3836523" y="4075338"/>
              <a:ext cx="80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F49F70-A5DB-7010-ED00-147F49523BB3}"/>
                </a:ext>
              </a:extLst>
            </p:cNvPr>
            <p:cNvSpPr txBox="1"/>
            <p:nvPr/>
          </p:nvSpPr>
          <p:spPr>
            <a:xfrm>
              <a:off x="2768281" y="5797607"/>
              <a:ext cx="10682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-</a:t>
              </a:r>
              <a:r>
                <a:rPr lang="en-US" sz="4000" dirty="0">
                  <a:solidFill>
                    <a:srgbClr val="FF3860"/>
                  </a:solidFill>
                  <a:latin typeface="Muli" pitchFamily="2" charset="77"/>
                </a:rPr>
                <a:t>10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B12E1-537D-0983-6066-1B5346D43F31}"/>
              </a:ext>
            </a:extLst>
          </p:cNvPr>
          <p:cNvGrpSpPr/>
          <p:nvPr/>
        </p:nvGrpSpPr>
        <p:grpSpPr>
          <a:xfrm>
            <a:off x="6891402" y="2579333"/>
            <a:ext cx="2279737" cy="4037387"/>
            <a:chOff x="2116899" y="2493377"/>
            <a:chExt cx="2279737" cy="403738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749A5F-4CB9-8450-E644-63EBACE88ED2}"/>
                </a:ext>
              </a:extLst>
            </p:cNvPr>
            <p:cNvGrpSpPr/>
            <p:nvPr/>
          </p:nvGrpSpPr>
          <p:grpSpPr>
            <a:xfrm>
              <a:off x="2116899" y="3262865"/>
              <a:ext cx="2279737" cy="2436167"/>
              <a:chOff x="2167003" y="2924662"/>
              <a:chExt cx="2279737" cy="24361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1C6FF5-66E9-3403-F152-8C4814C55125}"/>
                  </a:ext>
                </a:extLst>
              </p:cNvPr>
              <p:cNvSpPr txBox="1"/>
              <p:nvPr/>
            </p:nvSpPr>
            <p:spPr>
              <a:xfrm>
                <a:off x="2167003" y="3770335"/>
                <a:ext cx="4924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3</a:t>
                </a:r>
              </a:p>
            </p:txBody>
          </p: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7140BF09-6354-2DD5-51FA-B50B4AE3C935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21" name="Curved Down Arrow 20">
                <a:extLst>
                  <a:ext uri="{FF2B5EF4-FFF2-40B4-BE49-F238E27FC236}">
                    <a16:creationId xmlns:a16="http://schemas.microsoft.com/office/drawing/2014/main" id="{E7A25279-4951-22F5-B3AA-40E9731D4E3C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A91A5-D439-D33A-30D3-FB0D78F79761}"/>
                </a:ext>
              </a:extLst>
            </p:cNvPr>
            <p:cNvSpPr txBox="1"/>
            <p:nvPr/>
          </p:nvSpPr>
          <p:spPr>
            <a:xfrm>
              <a:off x="2622224" y="2493377"/>
              <a:ext cx="12426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02124"/>
                  </a:solidFill>
                  <a:effectLst/>
                  <a:latin typeface="Muli" pitchFamily="2" charset="77"/>
                </a:rPr>
                <a:t>× </a:t>
              </a:r>
              <a:r>
                <a:rPr lang="en-GB" sz="4000" dirty="0">
                  <a:solidFill>
                    <a:srgbClr val="FF3860"/>
                  </a:solidFill>
                  <a:effectLst/>
                  <a:latin typeface="Muli" pitchFamily="2" charset="77"/>
                </a:rPr>
                <a:t>10</a:t>
              </a:r>
              <a:endParaRPr lang="en-US" sz="4000" dirty="0">
                <a:solidFill>
                  <a:srgbClr val="FF3860"/>
                </a:solidFill>
                <a:latin typeface="Muli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6F310D-55A7-73CD-5596-2BBD33156DA9}"/>
                </a:ext>
              </a:extLst>
            </p:cNvPr>
            <p:cNvSpPr txBox="1"/>
            <p:nvPr/>
          </p:nvSpPr>
          <p:spPr>
            <a:xfrm>
              <a:off x="2622224" y="5822878"/>
              <a:ext cx="13773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02124"/>
                  </a:solidFill>
                  <a:effectLst/>
                  <a:latin typeface="Muli" pitchFamily="2" charset="77"/>
                </a:rPr>
                <a:t>÷ </a:t>
              </a:r>
              <a:r>
                <a:rPr lang="en-GB" sz="4000" dirty="0">
                  <a:solidFill>
                    <a:srgbClr val="FF3860"/>
                  </a:solidFill>
                  <a:effectLst/>
                  <a:latin typeface="Muli" pitchFamily="2" charset="77"/>
                </a:rPr>
                <a:t>10</a:t>
              </a:r>
              <a:r>
                <a:rPr lang="en-US" sz="4000" dirty="0">
                  <a:solidFill>
                    <a:srgbClr val="FF3860"/>
                  </a:solidFill>
                  <a:latin typeface="Muli" pitchFamily="2" charset="77"/>
                </a:rPr>
                <a:t>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AF9BD55-27BD-07AC-3640-6A81965E4AD2}"/>
              </a:ext>
            </a:extLst>
          </p:cNvPr>
          <p:cNvSpPr txBox="1"/>
          <p:nvPr/>
        </p:nvSpPr>
        <p:spPr>
          <a:xfrm>
            <a:off x="8642958" y="4179910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uli" pitchFamily="2" charset="77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B84F9-0695-9275-49FF-99C7B3DF4401}"/>
              </a:ext>
            </a:extLst>
          </p:cNvPr>
          <p:cNvSpPr txBox="1"/>
          <p:nvPr/>
        </p:nvSpPr>
        <p:spPr>
          <a:xfrm>
            <a:off x="2784341" y="2631627"/>
            <a:ext cx="117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uli" pitchFamily="2" charset="77"/>
              </a:rPr>
              <a:t>+</a:t>
            </a:r>
            <a:r>
              <a:rPr lang="en-US" sz="4000" dirty="0">
                <a:solidFill>
                  <a:srgbClr val="FF3860"/>
                </a:solidFill>
                <a:latin typeface="Muli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864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decide whether to add or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5"/>
            <a:ext cx="10698126" cy="10205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Fill in the missing numbers. What do you notice?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3CF361-7851-A231-A816-62A21D55B699}"/>
              </a:ext>
            </a:extLst>
          </p:cNvPr>
          <p:cNvGrpSpPr/>
          <p:nvPr/>
        </p:nvGrpSpPr>
        <p:grpSpPr>
          <a:xfrm>
            <a:off x="2055250" y="3012033"/>
            <a:ext cx="6492640" cy="3267899"/>
            <a:chOff x="1929990" y="3262865"/>
            <a:chExt cx="6492640" cy="326789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D6A152-A84B-2727-54EE-7EAD7FC3D70C}"/>
                </a:ext>
              </a:extLst>
            </p:cNvPr>
            <p:cNvGrpSpPr/>
            <p:nvPr/>
          </p:nvGrpSpPr>
          <p:grpSpPr>
            <a:xfrm>
              <a:off x="1929990" y="3262865"/>
              <a:ext cx="6492640" cy="3206344"/>
              <a:chOff x="1980094" y="2924662"/>
              <a:chExt cx="6492640" cy="320634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4EE303-08BE-6144-A072-AB4B4FDC9D47}"/>
                  </a:ext>
                </a:extLst>
              </p:cNvPr>
              <p:cNvSpPr txBox="1"/>
              <p:nvPr/>
            </p:nvSpPr>
            <p:spPr>
              <a:xfrm>
                <a:off x="1980094" y="3781136"/>
                <a:ext cx="8002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20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6382C-0091-4644-0362-F145865AF9D7}"/>
                  </a:ext>
                </a:extLst>
              </p:cNvPr>
              <p:cNvSpPr txBox="1"/>
              <p:nvPr/>
            </p:nvSpPr>
            <p:spPr>
              <a:xfrm>
                <a:off x="7740284" y="5484675"/>
                <a:ext cx="732450" cy="64633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Muli" pitchFamily="2" charset="77"/>
                </a:endParaRPr>
              </a:p>
              <a:p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8" name="Curved Down Arrow 7">
                <a:extLst>
                  <a:ext uri="{FF2B5EF4-FFF2-40B4-BE49-F238E27FC236}">
                    <a16:creationId xmlns:a16="http://schemas.microsoft.com/office/drawing/2014/main" id="{97D989EC-147E-49B2-862C-BDBC2FDF8098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9" name="Curved Down Arrow 8">
                <a:extLst>
                  <a:ext uri="{FF2B5EF4-FFF2-40B4-BE49-F238E27FC236}">
                    <a16:creationId xmlns:a16="http://schemas.microsoft.com/office/drawing/2014/main" id="{DADE12A9-ADA7-9667-6BD4-3F73C805D96A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7957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7CCE81-D6C0-0C97-2584-BBDB71316643}"/>
                </a:ext>
              </a:extLst>
            </p:cNvPr>
            <p:cNvSpPr txBox="1"/>
            <p:nvPr/>
          </p:nvSpPr>
          <p:spPr>
            <a:xfrm>
              <a:off x="3836523" y="4075338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dirty="0">
                <a:latin typeface="Muli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F49F70-A5DB-7010-ED00-147F49523BB3}"/>
                </a:ext>
              </a:extLst>
            </p:cNvPr>
            <p:cNvSpPr txBox="1"/>
            <p:nvPr/>
          </p:nvSpPr>
          <p:spPr>
            <a:xfrm>
              <a:off x="2645803" y="5822878"/>
              <a:ext cx="4042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Muli" pitchFamily="2" charset="77"/>
                </a:rPr>
                <a:t>-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B12E1-537D-0983-6066-1B5346D43F31}"/>
              </a:ext>
            </a:extLst>
          </p:cNvPr>
          <p:cNvGrpSpPr/>
          <p:nvPr/>
        </p:nvGrpSpPr>
        <p:grpSpPr>
          <a:xfrm>
            <a:off x="6711298" y="2277076"/>
            <a:ext cx="2434789" cy="4002856"/>
            <a:chOff x="1961847" y="2527908"/>
            <a:chExt cx="2434789" cy="40028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749A5F-4CB9-8450-E644-63EBACE88ED2}"/>
                </a:ext>
              </a:extLst>
            </p:cNvPr>
            <p:cNvGrpSpPr/>
            <p:nvPr/>
          </p:nvGrpSpPr>
          <p:grpSpPr>
            <a:xfrm>
              <a:off x="1961847" y="3262865"/>
              <a:ext cx="2434789" cy="2436167"/>
              <a:chOff x="2011951" y="2924662"/>
              <a:chExt cx="2434789" cy="24361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1C6FF5-66E9-3403-F152-8C4814C55125}"/>
                  </a:ext>
                </a:extLst>
              </p:cNvPr>
              <p:cNvSpPr txBox="1"/>
              <p:nvPr/>
            </p:nvSpPr>
            <p:spPr>
              <a:xfrm>
                <a:off x="2011951" y="3770335"/>
                <a:ext cx="8002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Muli" pitchFamily="2" charset="77"/>
                  </a:rPr>
                  <a:t>20</a:t>
                </a:r>
              </a:p>
            </p:txBody>
          </p: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7140BF09-6354-2DD5-51FA-B50B4AE3C935}"/>
                  </a:ext>
                </a:extLst>
              </p:cNvPr>
              <p:cNvSpPr/>
              <p:nvPr/>
            </p:nvSpPr>
            <p:spPr>
              <a:xfrm>
                <a:off x="2245131" y="2924662"/>
                <a:ext cx="2201609" cy="707886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  <p:sp>
            <p:nvSpPr>
              <p:cNvPr id="21" name="Curved Down Arrow 20">
                <a:extLst>
                  <a:ext uri="{FF2B5EF4-FFF2-40B4-BE49-F238E27FC236}">
                    <a16:creationId xmlns:a16="http://schemas.microsoft.com/office/drawing/2014/main" id="{E7A25279-4951-22F5-B3AA-40E9731D4E3C}"/>
                  </a:ext>
                </a:extLst>
              </p:cNvPr>
              <p:cNvSpPr/>
              <p:nvPr/>
            </p:nvSpPr>
            <p:spPr>
              <a:xfrm rot="10800000">
                <a:off x="2167003" y="4653586"/>
                <a:ext cx="2201608" cy="707243"/>
              </a:xfrm>
              <a:prstGeom prst="curvedDownArrow">
                <a:avLst/>
              </a:prstGeom>
              <a:solidFill>
                <a:srgbClr val="23D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A91A5-D439-D33A-30D3-FB0D78F79761}"/>
                </a:ext>
              </a:extLst>
            </p:cNvPr>
            <p:cNvSpPr txBox="1"/>
            <p:nvPr/>
          </p:nvSpPr>
          <p:spPr>
            <a:xfrm>
              <a:off x="2830799" y="2527908"/>
              <a:ext cx="10695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02124"/>
                  </a:solidFill>
                  <a:effectLst/>
                  <a:latin typeface="Muli" pitchFamily="2" charset="77"/>
                </a:rPr>
                <a:t>× 6 </a:t>
              </a:r>
              <a:endParaRPr lang="en-US" sz="4000" dirty="0">
                <a:latin typeface="Muli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6F310D-55A7-73CD-5596-2BBD33156DA9}"/>
                </a:ext>
              </a:extLst>
            </p:cNvPr>
            <p:cNvSpPr txBox="1"/>
            <p:nvPr/>
          </p:nvSpPr>
          <p:spPr>
            <a:xfrm>
              <a:off x="2622224" y="5822878"/>
              <a:ext cx="6014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÷</a:t>
              </a:r>
              <a:r>
                <a:rPr lang="en-US" sz="4000" dirty="0">
                  <a:latin typeface="Muli" pitchFamily="2" charset="77"/>
                </a:rPr>
                <a:t>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3B84F9-0695-9275-49FF-99C7B3DF4401}"/>
              </a:ext>
            </a:extLst>
          </p:cNvPr>
          <p:cNvSpPr txBox="1"/>
          <p:nvPr/>
        </p:nvSpPr>
        <p:spPr>
          <a:xfrm>
            <a:off x="3013767" y="2289936"/>
            <a:ext cx="934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uli" pitchFamily="2" charset="77"/>
              </a:rPr>
              <a:t>+ 6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8E9042-87AA-F795-0C1D-CC9D0B4D78FE}"/>
              </a:ext>
            </a:extLst>
          </p:cNvPr>
          <p:cNvSpPr txBox="1"/>
          <p:nvPr/>
        </p:nvSpPr>
        <p:spPr>
          <a:xfrm>
            <a:off x="3123459" y="5596861"/>
            <a:ext cx="732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Muli" pitchFamily="2" charset="77"/>
            </a:endParaRPr>
          </a:p>
          <a:p>
            <a:endParaRPr lang="en-US" dirty="0">
              <a:latin typeface="Muli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06744-4A63-DF14-18B9-E14F04EAC44A}"/>
              </a:ext>
            </a:extLst>
          </p:cNvPr>
          <p:cNvSpPr txBox="1"/>
          <p:nvPr/>
        </p:nvSpPr>
        <p:spPr>
          <a:xfrm>
            <a:off x="4006838" y="3843122"/>
            <a:ext cx="732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Muli" pitchFamily="2" charset="77"/>
            </a:endParaRPr>
          </a:p>
          <a:p>
            <a:endParaRPr lang="en-US" dirty="0">
              <a:latin typeface="Muli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2D08B-F582-5DBE-C696-4076F19357A3}"/>
              </a:ext>
            </a:extLst>
          </p:cNvPr>
          <p:cNvSpPr txBox="1"/>
          <p:nvPr/>
        </p:nvSpPr>
        <p:spPr>
          <a:xfrm>
            <a:off x="8691297" y="3857706"/>
            <a:ext cx="732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Muli" pitchFamily="2" charset="77"/>
            </a:endParaRPr>
          </a:p>
          <a:p>
            <a:endParaRPr lang="en-US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374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3" ma:contentTypeDescription="Create a new document." ma:contentTypeScope="" ma:versionID="dc5cf9e79bbf854929e86c18b4c62c42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09641e601ca671a257d0ee792dff7aef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CB77C1-5570-493E-92A8-665CF6445B08}"/>
</file>

<file path=customXml/itemProps2.xml><?xml version="1.0" encoding="utf-8"?>
<ds:datastoreItem xmlns:ds="http://schemas.openxmlformats.org/officeDocument/2006/customXml" ds:itemID="{131C54FC-5C10-4254-BC04-EF5B2D032B45}"/>
</file>

<file path=customXml/itemProps3.xml><?xml version="1.0" encoding="utf-8"?>
<ds:datastoreItem xmlns:ds="http://schemas.openxmlformats.org/officeDocument/2006/customXml" ds:itemID="{A0ABB409-3C7A-4740-ACCA-3F7325FCA89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20669</TotalTime>
  <Words>2618</Words>
  <Application>Microsoft Office PowerPoint</Application>
  <PresentationFormat>Widescreen</PresentationFormat>
  <Paragraphs>639</Paragraphs>
  <Slides>59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OpenDyslexicAlta</vt:lpstr>
      <vt:lpstr>Muli</vt:lpstr>
      <vt:lpstr>Arial</vt:lpstr>
      <vt:lpstr>Wingdings</vt:lpstr>
      <vt:lpstr>Lato Light</vt:lpstr>
      <vt:lpstr>Lato</vt:lpstr>
      <vt:lpstr>Office Theme</vt:lpstr>
      <vt:lpstr>PowerPoint Presentation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  <vt:lpstr>To be able to decide whether to add or multiply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Gill Sloan</cp:lastModifiedBy>
  <cp:revision>918</cp:revision>
  <cp:lastPrinted>2022-12-12T17:28:56Z</cp:lastPrinted>
  <dcterms:created xsi:type="dcterms:W3CDTF">2018-08-06T08:16:18Z</dcterms:created>
  <dcterms:modified xsi:type="dcterms:W3CDTF">2023-11-22T09:04:41Z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