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39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4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webextensions/webextension1.xml" ContentType="application/vnd.ms-office.webextension+xml"/>
  <Override PartName="/ppt/webextensions/taskpanes.xml" ContentType="application/vnd.ms-office.webextensiontaskpane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20" r:id="rId2"/>
    <p:sldId id="321" r:id="rId3"/>
    <p:sldId id="373" r:id="rId4"/>
    <p:sldId id="672" r:id="rId5"/>
    <p:sldId id="374" r:id="rId6"/>
    <p:sldId id="624" r:id="rId7"/>
    <p:sldId id="622" r:id="rId8"/>
    <p:sldId id="625" r:id="rId9"/>
    <p:sldId id="623" r:id="rId10"/>
    <p:sldId id="626" r:id="rId11"/>
    <p:sldId id="627" r:id="rId12"/>
    <p:sldId id="628" r:id="rId13"/>
    <p:sldId id="379" r:id="rId14"/>
    <p:sldId id="631" r:id="rId15"/>
    <p:sldId id="632" r:id="rId16"/>
    <p:sldId id="633" r:id="rId17"/>
    <p:sldId id="629" r:id="rId18"/>
    <p:sldId id="634" r:id="rId19"/>
    <p:sldId id="636" r:id="rId20"/>
    <p:sldId id="635" r:id="rId21"/>
    <p:sldId id="630" r:id="rId22"/>
    <p:sldId id="637" r:id="rId23"/>
    <p:sldId id="638" r:id="rId24"/>
    <p:sldId id="639" r:id="rId25"/>
    <p:sldId id="640" r:id="rId26"/>
    <p:sldId id="641" r:id="rId27"/>
    <p:sldId id="642" r:id="rId28"/>
    <p:sldId id="643" r:id="rId29"/>
    <p:sldId id="644" r:id="rId30"/>
    <p:sldId id="383" r:id="rId31"/>
    <p:sldId id="645" r:id="rId32"/>
    <p:sldId id="646" r:id="rId33"/>
    <p:sldId id="647" r:id="rId34"/>
    <p:sldId id="649" r:id="rId35"/>
    <p:sldId id="648" r:id="rId36"/>
    <p:sldId id="650" r:id="rId37"/>
    <p:sldId id="651" r:id="rId38"/>
    <p:sldId id="652" r:id="rId39"/>
    <p:sldId id="653" r:id="rId40"/>
    <p:sldId id="654" r:id="rId41"/>
    <p:sldId id="382" r:id="rId42"/>
    <p:sldId id="655" r:id="rId43"/>
    <p:sldId id="656" r:id="rId44"/>
    <p:sldId id="657" r:id="rId45"/>
    <p:sldId id="673" r:id="rId46"/>
    <p:sldId id="674" r:id="rId47"/>
    <p:sldId id="658" r:id="rId48"/>
    <p:sldId id="668" r:id="rId49"/>
    <p:sldId id="669" r:id="rId50"/>
    <p:sldId id="666" r:id="rId51"/>
    <p:sldId id="671" r:id="rId52"/>
    <p:sldId id="670" r:id="rId53"/>
    <p:sldId id="667" r:id="rId54"/>
    <p:sldId id="675" r:id="rId55"/>
    <p:sldId id="676" r:id="rId56"/>
    <p:sldId id="659" r:id="rId57"/>
    <p:sldId id="664" r:id="rId58"/>
    <p:sldId id="662" r:id="rId59"/>
    <p:sldId id="663" r:id="rId60"/>
    <p:sldId id="661" r:id="rId61"/>
    <p:sldId id="370" r:id="rId62"/>
    <p:sldId id="665" r:id="rId63"/>
    <p:sldId id="615" r:id="rId64"/>
  </p:sldIdLst>
  <p:sldSz cx="12192000" cy="6858000"/>
  <p:notesSz cx="6858000" cy="9144000"/>
  <p:embeddedFontLs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Lato" panose="020F0502020204030203" pitchFamily="34" charset="0"/>
      <p:regular r:id="rId71"/>
      <p:bold r:id="rId72"/>
      <p:italic r:id="rId73"/>
      <p:boldItalic r:id="rId74"/>
    </p:embeddedFont>
    <p:embeddedFont>
      <p:font typeface="Lato Light" panose="020F0502020204030203" pitchFamily="34" charset="0"/>
      <p:regular r:id="rId75"/>
      <p:italic r:id="rId76"/>
    </p:embeddedFont>
    <p:embeddedFont>
      <p:font typeface="Muli" panose="020B0604020202020204" charset="0"/>
      <p:regular r:id="rId77"/>
      <p:bold r:id="rId78"/>
      <p:italic r:id="rId79"/>
      <p:boldItalic r:id="rId80"/>
    </p:embeddedFont>
    <p:embeddedFont>
      <p:font typeface="OpenDyslexic" panose="020B0604020202020204" charset="0"/>
      <p:regular r:id="rId81"/>
      <p:bold r:id="rId82"/>
      <p:italic r:id="rId83"/>
      <p:boldItalic r:id="rId84"/>
    </p:embeddedFont>
    <p:embeddedFont>
      <p:font typeface="OpenDyslexicAlta" panose="020B0604020202020204" charset="0"/>
      <p:regular r:id="rId85"/>
      <p:bold r:id="rId86"/>
      <p:italic r:id="rId87"/>
      <p:boldItalic r:id="rId8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9" autoAdjust="0"/>
    <p:restoredTop sz="87951" autoAdjust="0"/>
  </p:normalViewPr>
  <p:slideViewPr>
    <p:cSldViewPr snapToGrid="0" snapToObjects="1">
      <p:cViewPr varScale="1">
        <p:scale>
          <a:sx n="72" d="100"/>
          <a:sy n="72" d="100"/>
        </p:scale>
        <p:origin x="744" y="67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84" Type="http://schemas.openxmlformats.org/officeDocument/2006/relationships/font" Target="fonts/font18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95" Type="http://schemas.openxmlformats.org/officeDocument/2006/relationships/customXml" Target="../customXml/item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font" Target="fonts/font14.fntdata"/><Relationship Id="rId85" Type="http://schemas.openxmlformats.org/officeDocument/2006/relationships/font" Target="fonts/font19.fntdata"/><Relationship Id="rId93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font" Target="fonts/font17.fntdata"/><Relationship Id="rId88" Type="http://schemas.openxmlformats.org/officeDocument/2006/relationships/font" Target="fonts/font22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font" Target="fonts/font15.fntdata"/><Relationship Id="rId86" Type="http://schemas.openxmlformats.org/officeDocument/2006/relationships/font" Target="fonts/font20.fntdata"/><Relationship Id="rId9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handoutMaster" Target="handoutMasters/handoutMaster1.xml"/><Relationship Id="rId87" Type="http://schemas.openxmlformats.org/officeDocument/2006/relationships/font" Target="fonts/font21.fntdata"/><Relationship Id="rId61" Type="http://schemas.openxmlformats.org/officeDocument/2006/relationships/slide" Target="slides/slide60.xml"/><Relationship Id="rId82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427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887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321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474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91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34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012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97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762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990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60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212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46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93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79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14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624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73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37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3857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3659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44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80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7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5771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455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6091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5219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5840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0798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222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147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524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532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159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808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0718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2886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871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227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0995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6403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5608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22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4381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3049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392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2971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990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6774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9447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63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9175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8137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92098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228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13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126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1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18/10/2023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tif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tif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Stage 3 </a:t>
            </a:r>
            <a:br>
              <a:rPr lang="en-GB" dirty="0"/>
            </a:br>
            <a:r>
              <a:rPr lang="en-GB" dirty="0"/>
              <a:t>Spring Block 1: Multiplication and Division</a:t>
            </a:r>
          </a:p>
          <a:p>
            <a:r>
              <a:rPr lang="en-GB" dirty="0"/>
              <a:t>Lesson 1</a:t>
            </a:r>
            <a:r>
              <a:rPr lang="en-GB"/>
              <a:t>: </a:t>
            </a:r>
            <a:r>
              <a:rPr lang="en-GB" sz="2400"/>
              <a:t>To be able to use multiples of 10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Multiplication and Division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74800" y="331200"/>
            <a:ext cx="19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i="0" dirty="0">
                <a:solidFill>
                  <a:schemeClr val="bg1"/>
                </a:solidFill>
                <a:effectLst/>
                <a:latin typeface="Muli" panose="02000503000000000000" pitchFamily="2" charset="77"/>
              </a:rPr>
              <a:t>QNYFGPL</a:t>
            </a:r>
            <a:endParaRPr lang="en-GB" b="1" dirty="0">
              <a:solidFill>
                <a:schemeClr val="bg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line.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7C5788-5E01-EC59-D404-382D03D86B8A}"/>
              </a:ext>
            </a:extLst>
          </p:cNvPr>
          <p:cNvGraphicFramePr>
            <a:graphicFrameLocks noGrp="1"/>
          </p:cNvGraphicFramePr>
          <p:nvPr/>
        </p:nvGraphicFramePr>
        <p:xfrm>
          <a:off x="1116280" y="4104134"/>
          <a:ext cx="99277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777">
                  <a:extLst>
                    <a:ext uri="{9D8B030D-6E8A-4147-A177-3AD203B41FA5}">
                      <a16:colId xmlns:a16="http://schemas.microsoft.com/office/drawing/2014/main" val="1228561576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33144113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76298529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184770604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317931063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174031428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798868146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23936596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2477550634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934308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5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80080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078070-2BE9-8A5F-CDA1-383936C6D339}"/>
              </a:ext>
            </a:extLst>
          </p:cNvPr>
          <p:cNvSpPr/>
          <p:nvPr/>
        </p:nvSpPr>
        <p:spPr>
          <a:xfrm>
            <a:off x="690057" y="4684965"/>
            <a:ext cx="91578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330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7AEF819-5223-686C-D4EC-6D7BEE8A49EB}"/>
              </a:ext>
            </a:extLst>
          </p:cNvPr>
          <p:cNvSpPr/>
          <p:nvPr/>
        </p:nvSpPr>
        <p:spPr>
          <a:xfrm>
            <a:off x="10702834" y="4657601"/>
            <a:ext cx="92904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430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43406B8-BF86-DB01-B04B-958A6AA36E63}"/>
              </a:ext>
            </a:extLst>
          </p:cNvPr>
          <p:cNvSpPr/>
          <p:nvPr/>
        </p:nvSpPr>
        <p:spPr>
          <a:xfrm>
            <a:off x="4685424" y="4657598"/>
            <a:ext cx="91578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370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EB1E8AE-C881-89C8-3708-0BAAB9186A2F}"/>
              </a:ext>
            </a:extLst>
          </p:cNvPr>
          <p:cNvSpPr/>
          <p:nvPr/>
        </p:nvSpPr>
        <p:spPr>
          <a:xfrm>
            <a:off x="9783305" y="4657599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1AE0D6-46AC-3694-F23F-CE527A95A337}"/>
              </a:ext>
            </a:extLst>
          </p:cNvPr>
          <p:cNvSpPr/>
          <p:nvPr/>
        </p:nvSpPr>
        <p:spPr>
          <a:xfrm>
            <a:off x="6629596" y="4684965"/>
            <a:ext cx="91578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390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36D4F2C-8BF9-B3AF-D5A5-E7F011E437A7}"/>
              </a:ext>
            </a:extLst>
          </p:cNvPr>
          <p:cNvSpPr/>
          <p:nvPr/>
        </p:nvSpPr>
        <p:spPr>
          <a:xfrm>
            <a:off x="1617911" y="4684964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340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1D04C4C-6976-8A02-F4E3-2DA6B02DE64A}"/>
              </a:ext>
            </a:extLst>
          </p:cNvPr>
          <p:cNvSpPr/>
          <p:nvPr/>
        </p:nvSpPr>
        <p:spPr>
          <a:xfrm>
            <a:off x="2634229" y="4684964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350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4E820BE-435F-421D-556F-5FAFA7D683B6}"/>
              </a:ext>
            </a:extLst>
          </p:cNvPr>
          <p:cNvSpPr/>
          <p:nvPr/>
        </p:nvSpPr>
        <p:spPr>
          <a:xfrm>
            <a:off x="3652149" y="4684964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360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1A89F7F-34FB-0477-315A-00A317330A12}"/>
              </a:ext>
            </a:extLst>
          </p:cNvPr>
          <p:cNvSpPr/>
          <p:nvPr/>
        </p:nvSpPr>
        <p:spPr>
          <a:xfrm>
            <a:off x="7675798" y="4657598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400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3CF76B-54F4-3B44-AD5A-7C45277172CF}"/>
              </a:ext>
            </a:extLst>
          </p:cNvPr>
          <p:cNvSpPr/>
          <p:nvPr/>
        </p:nvSpPr>
        <p:spPr>
          <a:xfrm>
            <a:off x="8692116" y="4657598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410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EC9FCAD-2A2D-3E35-DFDA-8257471C0812}"/>
              </a:ext>
            </a:extLst>
          </p:cNvPr>
          <p:cNvSpPr/>
          <p:nvPr/>
        </p:nvSpPr>
        <p:spPr>
          <a:xfrm>
            <a:off x="9710036" y="4657598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420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8EE76F-4EC5-AD25-5B99-A20E3FCFE061}"/>
              </a:ext>
            </a:extLst>
          </p:cNvPr>
          <p:cNvSpPr/>
          <p:nvPr/>
        </p:nvSpPr>
        <p:spPr>
          <a:xfrm>
            <a:off x="5654601" y="4657598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380</a:t>
            </a:r>
          </a:p>
        </p:txBody>
      </p:sp>
    </p:spTree>
    <p:extLst>
      <p:ext uri="{BB962C8B-B14F-4D97-AF65-F5344CB8AC3E}">
        <p14:creationId xmlns:p14="http://schemas.microsoft.com/office/powerpoint/2010/main" val="888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line.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7C5788-5E01-EC59-D404-382D03D86B8A}"/>
              </a:ext>
            </a:extLst>
          </p:cNvPr>
          <p:cNvGraphicFramePr>
            <a:graphicFrameLocks noGrp="1"/>
          </p:cNvGraphicFramePr>
          <p:nvPr/>
        </p:nvGraphicFramePr>
        <p:xfrm>
          <a:off x="1116280" y="4104134"/>
          <a:ext cx="99277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777">
                  <a:extLst>
                    <a:ext uri="{9D8B030D-6E8A-4147-A177-3AD203B41FA5}">
                      <a16:colId xmlns:a16="http://schemas.microsoft.com/office/drawing/2014/main" val="1228561576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33144113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76298529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184770604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317931063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174031428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798868146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23936596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2477550634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934308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5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80080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078070-2BE9-8A5F-CDA1-383936C6D339}"/>
              </a:ext>
            </a:extLst>
          </p:cNvPr>
          <p:cNvSpPr/>
          <p:nvPr/>
        </p:nvSpPr>
        <p:spPr>
          <a:xfrm>
            <a:off x="690057" y="4684965"/>
            <a:ext cx="91578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440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7AEF819-5223-686C-D4EC-6D7BEE8A49EB}"/>
              </a:ext>
            </a:extLst>
          </p:cNvPr>
          <p:cNvSpPr/>
          <p:nvPr/>
        </p:nvSpPr>
        <p:spPr>
          <a:xfrm>
            <a:off x="10702834" y="4657601"/>
            <a:ext cx="92904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540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43406B8-BF86-DB01-B04B-958A6AA36E63}"/>
              </a:ext>
            </a:extLst>
          </p:cNvPr>
          <p:cNvSpPr/>
          <p:nvPr/>
        </p:nvSpPr>
        <p:spPr>
          <a:xfrm>
            <a:off x="4685424" y="4657598"/>
            <a:ext cx="91578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480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EB1E8AE-C881-89C8-3708-0BAAB9186A2F}"/>
              </a:ext>
            </a:extLst>
          </p:cNvPr>
          <p:cNvSpPr/>
          <p:nvPr/>
        </p:nvSpPr>
        <p:spPr>
          <a:xfrm>
            <a:off x="9783305" y="4657599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1AE0D6-46AC-3694-F23F-CE527A95A337}"/>
              </a:ext>
            </a:extLst>
          </p:cNvPr>
          <p:cNvSpPr/>
          <p:nvPr/>
        </p:nvSpPr>
        <p:spPr>
          <a:xfrm>
            <a:off x="6629596" y="4684965"/>
            <a:ext cx="91578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327417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line.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7C5788-5E01-EC59-D404-382D03D86B8A}"/>
              </a:ext>
            </a:extLst>
          </p:cNvPr>
          <p:cNvGraphicFramePr>
            <a:graphicFrameLocks noGrp="1"/>
          </p:cNvGraphicFramePr>
          <p:nvPr/>
        </p:nvGraphicFramePr>
        <p:xfrm>
          <a:off x="1116280" y="4104134"/>
          <a:ext cx="99277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777">
                  <a:extLst>
                    <a:ext uri="{9D8B030D-6E8A-4147-A177-3AD203B41FA5}">
                      <a16:colId xmlns:a16="http://schemas.microsoft.com/office/drawing/2014/main" val="1228561576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33144113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76298529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184770604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317931063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174031428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798868146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23936596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2477550634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934308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5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80080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078070-2BE9-8A5F-CDA1-383936C6D339}"/>
              </a:ext>
            </a:extLst>
          </p:cNvPr>
          <p:cNvSpPr/>
          <p:nvPr/>
        </p:nvSpPr>
        <p:spPr>
          <a:xfrm>
            <a:off x="690057" y="4684965"/>
            <a:ext cx="91578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440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7AEF819-5223-686C-D4EC-6D7BEE8A49EB}"/>
              </a:ext>
            </a:extLst>
          </p:cNvPr>
          <p:cNvSpPr/>
          <p:nvPr/>
        </p:nvSpPr>
        <p:spPr>
          <a:xfrm>
            <a:off x="10702834" y="4657601"/>
            <a:ext cx="92904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540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43406B8-BF86-DB01-B04B-958A6AA36E63}"/>
              </a:ext>
            </a:extLst>
          </p:cNvPr>
          <p:cNvSpPr/>
          <p:nvPr/>
        </p:nvSpPr>
        <p:spPr>
          <a:xfrm>
            <a:off x="4685424" y="4657598"/>
            <a:ext cx="91578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480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EB1E8AE-C881-89C8-3708-0BAAB9186A2F}"/>
              </a:ext>
            </a:extLst>
          </p:cNvPr>
          <p:cNvSpPr/>
          <p:nvPr/>
        </p:nvSpPr>
        <p:spPr>
          <a:xfrm>
            <a:off x="9783305" y="4657599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1AE0D6-46AC-3694-F23F-CE527A95A337}"/>
              </a:ext>
            </a:extLst>
          </p:cNvPr>
          <p:cNvSpPr/>
          <p:nvPr/>
        </p:nvSpPr>
        <p:spPr>
          <a:xfrm>
            <a:off x="6629596" y="4684965"/>
            <a:ext cx="91578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500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36D4F2C-8BF9-B3AF-D5A5-E7F011E437A7}"/>
              </a:ext>
            </a:extLst>
          </p:cNvPr>
          <p:cNvSpPr/>
          <p:nvPr/>
        </p:nvSpPr>
        <p:spPr>
          <a:xfrm>
            <a:off x="1617911" y="4684964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450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1D04C4C-6976-8A02-F4E3-2DA6B02DE64A}"/>
              </a:ext>
            </a:extLst>
          </p:cNvPr>
          <p:cNvSpPr/>
          <p:nvPr/>
        </p:nvSpPr>
        <p:spPr>
          <a:xfrm>
            <a:off x="2634229" y="4684964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460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4E820BE-435F-421D-556F-5FAFA7D683B6}"/>
              </a:ext>
            </a:extLst>
          </p:cNvPr>
          <p:cNvSpPr/>
          <p:nvPr/>
        </p:nvSpPr>
        <p:spPr>
          <a:xfrm>
            <a:off x="3652149" y="4684964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470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1A89F7F-34FB-0477-315A-00A317330A12}"/>
              </a:ext>
            </a:extLst>
          </p:cNvPr>
          <p:cNvSpPr/>
          <p:nvPr/>
        </p:nvSpPr>
        <p:spPr>
          <a:xfrm>
            <a:off x="7675798" y="4657598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510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3CF76B-54F4-3B44-AD5A-7C45277172CF}"/>
              </a:ext>
            </a:extLst>
          </p:cNvPr>
          <p:cNvSpPr/>
          <p:nvPr/>
        </p:nvSpPr>
        <p:spPr>
          <a:xfrm>
            <a:off x="8692116" y="4657598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520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EC9FCAD-2A2D-3E35-DFDA-8257471C0812}"/>
              </a:ext>
            </a:extLst>
          </p:cNvPr>
          <p:cNvSpPr/>
          <p:nvPr/>
        </p:nvSpPr>
        <p:spPr>
          <a:xfrm>
            <a:off x="9710036" y="4657598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530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8EE76F-4EC5-AD25-5B99-A20E3FCFE061}"/>
              </a:ext>
            </a:extLst>
          </p:cNvPr>
          <p:cNvSpPr/>
          <p:nvPr/>
        </p:nvSpPr>
        <p:spPr>
          <a:xfrm>
            <a:off x="5654601" y="4657598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490</a:t>
            </a:r>
          </a:p>
        </p:txBody>
      </p:sp>
    </p:spTree>
    <p:extLst>
      <p:ext uri="{BB962C8B-B14F-4D97-AF65-F5344CB8AC3E}">
        <p14:creationId xmlns:p14="http://schemas.microsoft.com/office/powerpoint/2010/main" val="342769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ten frames to complete the multiplications.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FC71C-B591-85D1-02D0-E36336EA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D407C-D398-BFB1-6805-B1596B16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429238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CF7FC-2776-532B-485C-484FB91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548C1-6C65-14FB-60DD-C2BCBCC3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E63F5-31A4-AC95-0172-9121EBD7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4A629-80E0-EEE6-30AC-1659844A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501152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8F4B0-4B90-D7B3-BF6A-A1DA39BA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5327-A387-95A1-FF47-7DB5FEF0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61661-D00D-6E77-B307-AB8FAB59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429238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492F58-1558-E196-7F29-F17061D7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501152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8BA5-28BC-C878-DE31-1BA17C24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1D147-F416-E6EB-6574-182FBFAE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2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18B03-EE43-ADA7-D3A0-9420E4A0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304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7E14F3-761B-0ABD-2CC3-F617EAEE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18E28-D6F0-54F3-CAAC-DDE3F85B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C5B4E1-D979-D84F-FE71-1EEF4C51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23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5F349C-807C-3BE2-65DB-7950CCE5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1524A3-B608-447C-A8D0-839D4649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36526A-61E4-2D2C-51A1-A9D27C25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4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1C8A-89A7-8544-237A-D7953A6B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067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FAE313-D3DE-A3C5-09A2-EAC02B65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B6108B-5A58-5C04-FCFD-B705BCDB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430349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7C4AFB-FA22-6063-C210-10DE928A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CA1A5-DD4E-82D7-8B73-B2D64E14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D6325D-18D0-8FF1-EA54-18C748A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85A5FC-E571-955C-18DE-AA02F7EA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502263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BBA1D3-41B5-4A48-C926-D6F7CDE3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C76CED-2E3A-87E0-E4FF-2EC2FE98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5C8C6A-5218-935E-FD30-86A46879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430349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3908B9-6FC6-73A5-D138-85E57781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502263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268026-910E-794D-9FAF-D6B9F749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806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8FD5076-2A7F-B9EC-B5E1-D084B073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600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4F84B56-D36B-83B9-5777-81E977795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6149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AB4D972-BDA5-231A-A188-480D9006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45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95425B-C5DB-0EBC-FC35-76E7554A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38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E7037CA-F23E-085E-BA2F-D123E2371F31}"/>
              </a:ext>
            </a:extLst>
          </p:cNvPr>
          <p:cNvSpPr/>
          <p:nvPr/>
        </p:nvSpPr>
        <p:spPr>
          <a:xfrm>
            <a:off x="4081567" y="30318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15 x 10 =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6B9A162-F4CC-F4F2-87BD-FECC3C1FF5B6}"/>
              </a:ext>
            </a:extLst>
          </p:cNvPr>
          <p:cNvSpPr/>
          <p:nvPr/>
        </p:nvSpPr>
        <p:spPr>
          <a:xfrm>
            <a:off x="1590143" y="588633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368344A-A3CB-10B0-E092-CFDD6B3D05CF}"/>
              </a:ext>
            </a:extLst>
          </p:cNvPr>
          <p:cNvSpPr/>
          <p:nvPr/>
        </p:nvSpPr>
        <p:spPr>
          <a:xfrm>
            <a:off x="6096000" y="5833130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5 x 10 =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80562B01-9EF1-7B67-AED4-8B911D8B7E31}"/>
              </a:ext>
            </a:extLst>
          </p:cNvPr>
          <p:cNvSpPr/>
          <p:nvPr/>
        </p:nvSpPr>
        <p:spPr>
          <a:xfrm>
            <a:off x="6286605" y="3106393"/>
            <a:ext cx="1264972" cy="682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FFF497-B3B1-185F-6E8B-A5162D70E794}"/>
              </a:ext>
            </a:extLst>
          </p:cNvPr>
          <p:cNvSpPr/>
          <p:nvPr/>
        </p:nvSpPr>
        <p:spPr>
          <a:xfrm>
            <a:off x="8354041" y="5886335"/>
            <a:ext cx="1264972" cy="719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F126404-E4C2-C75E-7BB9-03B4DE607A92}"/>
              </a:ext>
            </a:extLst>
          </p:cNvPr>
          <p:cNvSpPr/>
          <p:nvPr/>
        </p:nvSpPr>
        <p:spPr>
          <a:xfrm>
            <a:off x="3981862" y="5960864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7727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ten frames to complete the multiplications.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FC71C-B591-85D1-02D0-E36336EA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D407C-D398-BFB1-6805-B1596B16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429238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CF7FC-2776-532B-485C-484FB91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548C1-6C65-14FB-60DD-C2BCBCC3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E63F5-31A4-AC95-0172-9121EBD7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4A629-80E0-EEE6-30AC-1659844A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501152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8F4B0-4B90-D7B3-BF6A-A1DA39BA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5327-A387-95A1-FF47-7DB5FEF0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61661-D00D-6E77-B307-AB8FAB59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429238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492F58-1558-E196-7F29-F17061D7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501152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8BA5-28BC-C878-DE31-1BA17C24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1D147-F416-E6EB-6574-182FBFAE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2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18B03-EE43-ADA7-D3A0-9420E4A0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304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7E14F3-761B-0ABD-2CC3-F617EAEE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18E28-D6F0-54F3-CAAC-DDE3F85B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C5B4E1-D979-D84F-FE71-1EEF4C51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23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5F349C-807C-3BE2-65DB-7950CCE5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1524A3-B608-447C-A8D0-839D4649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36526A-61E4-2D2C-51A1-A9D27C25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4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1C8A-89A7-8544-237A-D7953A6B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067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FAE313-D3DE-A3C5-09A2-EAC02B65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B6108B-5A58-5C04-FCFD-B705BCDB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430349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7C4AFB-FA22-6063-C210-10DE928A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CA1A5-DD4E-82D7-8B73-B2D64E14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D6325D-18D0-8FF1-EA54-18C748A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85A5FC-E571-955C-18DE-AA02F7EA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502263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BBA1D3-41B5-4A48-C926-D6F7CDE3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C76CED-2E3A-87E0-E4FF-2EC2FE98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5C8C6A-5218-935E-FD30-86A46879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430349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3908B9-6FC6-73A5-D138-85E57781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502263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268026-910E-794D-9FAF-D6B9F749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806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8FD5076-2A7F-B9EC-B5E1-D084B073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600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4F84B56-D36B-83B9-5777-81E977795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6149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AB4D972-BDA5-231A-A188-480D9006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45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95425B-C5DB-0EBC-FC35-76E7554A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38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E7037CA-F23E-085E-BA2F-D123E2371F31}"/>
              </a:ext>
            </a:extLst>
          </p:cNvPr>
          <p:cNvSpPr/>
          <p:nvPr/>
        </p:nvSpPr>
        <p:spPr>
          <a:xfrm>
            <a:off x="4081567" y="30318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15 x 10 =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6B9A162-F4CC-F4F2-87BD-FECC3C1FF5B6}"/>
              </a:ext>
            </a:extLst>
          </p:cNvPr>
          <p:cNvSpPr/>
          <p:nvPr/>
        </p:nvSpPr>
        <p:spPr>
          <a:xfrm>
            <a:off x="1590143" y="588633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368344A-A3CB-10B0-E092-CFDD6B3D05CF}"/>
              </a:ext>
            </a:extLst>
          </p:cNvPr>
          <p:cNvSpPr/>
          <p:nvPr/>
        </p:nvSpPr>
        <p:spPr>
          <a:xfrm>
            <a:off x="6096000" y="5833130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5 x 10 =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80562B01-9EF1-7B67-AED4-8B911D8B7E31}"/>
              </a:ext>
            </a:extLst>
          </p:cNvPr>
          <p:cNvSpPr/>
          <p:nvPr/>
        </p:nvSpPr>
        <p:spPr>
          <a:xfrm>
            <a:off x="6286605" y="3106393"/>
            <a:ext cx="1264972" cy="682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FFF497-B3B1-185F-6E8B-A5162D70E794}"/>
              </a:ext>
            </a:extLst>
          </p:cNvPr>
          <p:cNvSpPr/>
          <p:nvPr/>
        </p:nvSpPr>
        <p:spPr>
          <a:xfrm>
            <a:off x="8354041" y="5886335"/>
            <a:ext cx="1264972" cy="719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F126404-E4C2-C75E-7BB9-03B4DE607A92}"/>
              </a:ext>
            </a:extLst>
          </p:cNvPr>
          <p:cNvSpPr/>
          <p:nvPr/>
        </p:nvSpPr>
        <p:spPr>
          <a:xfrm>
            <a:off x="3981862" y="5960864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429323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ten frames to complete the multiplications.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FC71C-B591-85D1-02D0-E36336EA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D407C-D398-BFB1-6805-B1596B16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429238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CF7FC-2776-532B-485C-484FB91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548C1-6C65-14FB-60DD-C2BCBCC3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E63F5-31A4-AC95-0172-9121EBD7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4A629-80E0-EEE6-30AC-1659844A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501152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8F4B0-4B90-D7B3-BF6A-A1DA39BA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5327-A387-95A1-FF47-7DB5FEF0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61661-D00D-6E77-B307-AB8FAB59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429238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492F58-1558-E196-7F29-F17061D7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501152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8BA5-28BC-C878-DE31-1BA17C24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1D147-F416-E6EB-6574-182FBFAE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2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18B03-EE43-ADA7-D3A0-9420E4A0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304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7E14F3-761B-0ABD-2CC3-F617EAEE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18E28-D6F0-54F3-CAAC-DDE3F85B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C5B4E1-D979-D84F-FE71-1EEF4C51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23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5F349C-807C-3BE2-65DB-7950CCE5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1524A3-B608-447C-A8D0-839D4649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36526A-61E4-2D2C-51A1-A9D27C25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4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1C8A-89A7-8544-237A-D7953A6B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067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FAE313-D3DE-A3C5-09A2-EAC02B65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B6108B-5A58-5C04-FCFD-B705BCDB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430349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7C4AFB-FA22-6063-C210-10DE928A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CA1A5-DD4E-82D7-8B73-B2D64E14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D6325D-18D0-8FF1-EA54-18C748A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85A5FC-E571-955C-18DE-AA02F7EA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502263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BBA1D3-41B5-4A48-C926-D6F7CDE3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C76CED-2E3A-87E0-E4FF-2EC2FE98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5C8C6A-5218-935E-FD30-86A46879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430349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3908B9-6FC6-73A5-D138-85E57781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502263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268026-910E-794D-9FAF-D6B9F749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806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8FD5076-2A7F-B9EC-B5E1-D084B073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600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4F84B56-D36B-83B9-5777-81E977795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6149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AB4D972-BDA5-231A-A188-480D9006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45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95425B-C5DB-0EBC-FC35-76E7554A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38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E7037CA-F23E-085E-BA2F-D123E2371F31}"/>
              </a:ext>
            </a:extLst>
          </p:cNvPr>
          <p:cNvSpPr/>
          <p:nvPr/>
        </p:nvSpPr>
        <p:spPr>
          <a:xfrm>
            <a:off x="4081567" y="30318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15 x 10 =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6B9A162-F4CC-F4F2-87BD-FECC3C1FF5B6}"/>
              </a:ext>
            </a:extLst>
          </p:cNvPr>
          <p:cNvSpPr/>
          <p:nvPr/>
        </p:nvSpPr>
        <p:spPr>
          <a:xfrm>
            <a:off x="1590143" y="588633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368344A-A3CB-10B0-E092-CFDD6B3D05CF}"/>
              </a:ext>
            </a:extLst>
          </p:cNvPr>
          <p:cNvSpPr/>
          <p:nvPr/>
        </p:nvSpPr>
        <p:spPr>
          <a:xfrm>
            <a:off x="6096000" y="5833130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5 x 10 =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80562B01-9EF1-7B67-AED4-8B911D8B7E31}"/>
              </a:ext>
            </a:extLst>
          </p:cNvPr>
          <p:cNvSpPr/>
          <p:nvPr/>
        </p:nvSpPr>
        <p:spPr>
          <a:xfrm>
            <a:off x="6286605" y="3106393"/>
            <a:ext cx="1264972" cy="682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FFF497-B3B1-185F-6E8B-A5162D70E794}"/>
              </a:ext>
            </a:extLst>
          </p:cNvPr>
          <p:cNvSpPr/>
          <p:nvPr/>
        </p:nvSpPr>
        <p:spPr>
          <a:xfrm>
            <a:off x="8354041" y="5886335"/>
            <a:ext cx="1264972" cy="719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F126404-E4C2-C75E-7BB9-03B4DE607A92}"/>
              </a:ext>
            </a:extLst>
          </p:cNvPr>
          <p:cNvSpPr/>
          <p:nvPr/>
        </p:nvSpPr>
        <p:spPr>
          <a:xfrm>
            <a:off x="3981862" y="5960864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81473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ten frames to complete the multiplications.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FC71C-B591-85D1-02D0-E36336EA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D407C-D398-BFB1-6805-B1596B16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429238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CF7FC-2776-532B-485C-484FB91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548C1-6C65-14FB-60DD-C2BCBCC3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E63F5-31A4-AC95-0172-9121EBD7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4A629-80E0-EEE6-30AC-1659844A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501152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8F4B0-4B90-D7B3-BF6A-A1DA39BA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5327-A387-95A1-FF47-7DB5FEF0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61661-D00D-6E77-B307-AB8FAB59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429238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492F58-1558-E196-7F29-F17061D7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501152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8BA5-28BC-C878-DE31-1BA17C24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1D147-F416-E6EB-6574-182FBFAE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2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18B03-EE43-ADA7-D3A0-9420E4A0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304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7E14F3-761B-0ABD-2CC3-F617EAEE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18E28-D6F0-54F3-CAAC-DDE3F85B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C5B4E1-D979-D84F-FE71-1EEF4C51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23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5F349C-807C-3BE2-65DB-7950CCE5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1524A3-B608-447C-A8D0-839D4649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36526A-61E4-2D2C-51A1-A9D27C25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4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1C8A-89A7-8544-237A-D7953A6B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067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FAE313-D3DE-A3C5-09A2-EAC02B65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B6108B-5A58-5C04-FCFD-B705BCDB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430349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7C4AFB-FA22-6063-C210-10DE928A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CA1A5-DD4E-82D7-8B73-B2D64E14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D6325D-18D0-8FF1-EA54-18C748A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85A5FC-E571-955C-18DE-AA02F7EA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502263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BBA1D3-41B5-4A48-C926-D6F7CDE3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C76CED-2E3A-87E0-E4FF-2EC2FE98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5C8C6A-5218-935E-FD30-86A46879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430349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3908B9-6FC6-73A5-D138-85E57781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502263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268026-910E-794D-9FAF-D6B9F749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806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8FD5076-2A7F-B9EC-B5E1-D084B073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600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4F84B56-D36B-83B9-5777-81E977795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6149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AB4D972-BDA5-231A-A188-480D9006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45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95425B-C5DB-0EBC-FC35-76E7554A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38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E7037CA-F23E-085E-BA2F-D123E2371F31}"/>
              </a:ext>
            </a:extLst>
          </p:cNvPr>
          <p:cNvSpPr/>
          <p:nvPr/>
        </p:nvSpPr>
        <p:spPr>
          <a:xfrm>
            <a:off x="4081567" y="30318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15 x 10 =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6B9A162-F4CC-F4F2-87BD-FECC3C1FF5B6}"/>
              </a:ext>
            </a:extLst>
          </p:cNvPr>
          <p:cNvSpPr/>
          <p:nvPr/>
        </p:nvSpPr>
        <p:spPr>
          <a:xfrm>
            <a:off x="1590143" y="588633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368344A-A3CB-10B0-E092-CFDD6B3D05CF}"/>
              </a:ext>
            </a:extLst>
          </p:cNvPr>
          <p:cNvSpPr/>
          <p:nvPr/>
        </p:nvSpPr>
        <p:spPr>
          <a:xfrm>
            <a:off x="6096000" y="5833130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5 x 10 =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80562B01-9EF1-7B67-AED4-8B911D8B7E31}"/>
              </a:ext>
            </a:extLst>
          </p:cNvPr>
          <p:cNvSpPr/>
          <p:nvPr/>
        </p:nvSpPr>
        <p:spPr>
          <a:xfrm>
            <a:off x="6286605" y="3106393"/>
            <a:ext cx="1447350" cy="682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150</a:t>
            </a:r>
            <a:endParaRPr lang="en-US" sz="36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FFF497-B3B1-185F-6E8B-A5162D70E794}"/>
              </a:ext>
            </a:extLst>
          </p:cNvPr>
          <p:cNvSpPr/>
          <p:nvPr/>
        </p:nvSpPr>
        <p:spPr>
          <a:xfrm>
            <a:off x="8354041" y="5886335"/>
            <a:ext cx="1264972" cy="719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F126404-E4C2-C75E-7BB9-03B4DE607A92}"/>
              </a:ext>
            </a:extLst>
          </p:cNvPr>
          <p:cNvSpPr/>
          <p:nvPr/>
        </p:nvSpPr>
        <p:spPr>
          <a:xfrm>
            <a:off x="3981862" y="5960864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0720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ten frames to complete the multiplications.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FC71C-B591-85D1-02D0-E36336EA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D407C-D398-BFB1-6805-B1596B16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429238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CF7FC-2776-532B-485C-484FB91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548C1-6C65-14FB-60DD-C2BCBCC3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E63F5-31A4-AC95-0172-9121EBD7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4A629-80E0-EEE6-30AC-1659844A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501152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8F4B0-4B90-D7B3-BF6A-A1DA39BA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5327-A387-95A1-FF47-7DB5FEF0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61661-D00D-6E77-B307-AB8FAB59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429238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492F58-1558-E196-7F29-F17061D7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501152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8BA5-28BC-C878-DE31-1BA17C24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1D147-F416-E6EB-6574-182FBFAE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2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18B03-EE43-ADA7-D3A0-9420E4A0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304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7E14F3-761B-0ABD-2CC3-F617EAEE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18E28-D6F0-54F3-CAAC-DDE3F85B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C5B4E1-D979-D84F-FE71-1EEF4C51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23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5F349C-807C-3BE2-65DB-7950CCE5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1524A3-B608-447C-A8D0-839D4649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36526A-61E4-2D2C-51A1-A9D27C25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4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1C8A-89A7-8544-237A-D7953A6B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067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FAE313-D3DE-A3C5-09A2-EAC02B65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B6108B-5A58-5C04-FCFD-B705BCDB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430349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7C4AFB-FA22-6063-C210-10DE928A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CA1A5-DD4E-82D7-8B73-B2D64E14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D6325D-18D0-8FF1-EA54-18C748A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85A5FC-E571-955C-18DE-AA02F7EA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502263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BBA1D3-41B5-4A48-C926-D6F7CDE3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C76CED-2E3A-87E0-E4FF-2EC2FE98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5C8C6A-5218-935E-FD30-86A46879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430349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3908B9-6FC6-73A5-D138-85E57781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502263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268026-910E-794D-9FAF-D6B9F749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806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8FD5076-2A7F-B9EC-B5E1-D084B073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600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4F84B56-D36B-83B9-5777-81E977795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6149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AB4D972-BDA5-231A-A188-480D9006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45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95425B-C5DB-0EBC-FC35-76E7554A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38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E7037CA-F23E-085E-BA2F-D123E2371F31}"/>
              </a:ext>
            </a:extLst>
          </p:cNvPr>
          <p:cNvSpPr/>
          <p:nvPr/>
        </p:nvSpPr>
        <p:spPr>
          <a:xfrm>
            <a:off x="4081567" y="30318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19 x 10 =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6B9A162-F4CC-F4F2-87BD-FECC3C1FF5B6}"/>
              </a:ext>
            </a:extLst>
          </p:cNvPr>
          <p:cNvSpPr/>
          <p:nvPr/>
        </p:nvSpPr>
        <p:spPr>
          <a:xfrm>
            <a:off x="1590143" y="588633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368344A-A3CB-10B0-E092-CFDD6B3D05CF}"/>
              </a:ext>
            </a:extLst>
          </p:cNvPr>
          <p:cNvSpPr/>
          <p:nvPr/>
        </p:nvSpPr>
        <p:spPr>
          <a:xfrm>
            <a:off x="6096000" y="5833130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9 x 10 =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FFF497-B3B1-185F-6E8B-A5162D70E794}"/>
              </a:ext>
            </a:extLst>
          </p:cNvPr>
          <p:cNvSpPr/>
          <p:nvPr/>
        </p:nvSpPr>
        <p:spPr>
          <a:xfrm>
            <a:off x="8354041" y="5886335"/>
            <a:ext cx="1264972" cy="719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F126404-E4C2-C75E-7BB9-03B4DE607A92}"/>
              </a:ext>
            </a:extLst>
          </p:cNvPr>
          <p:cNvSpPr/>
          <p:nvPr/>
        </p:nvSpPr>
        <p:spPr>
          <a:xfrm>
            <a:off x="3981862" y="5960864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1307AC-DC5E-63B4-673A-D59FE1A0E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806" y="431302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D2C9A6-ED0B-BC07-3B02-57C40B45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600" y="4322937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DB3324-1187-EADA-5019-1C9645B46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427" y="431055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66B18D-3C30-C01B-FA21-5029E77FC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185" y="4322937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37C036-F228-49F5-42FB-7B513EC18331}"/>
              </a:ext>
            </a:extLst>
          </p:cNvPr>
          <p:cNvSpPr/>
          <p:nvPr/>
        </p:nvSpPr>
        <p:spPr>
          <a:xfrm>
            <a:off x="6286605" y="3106393"/>
            <a:ext cx="1264972" cy="682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1189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ten frames to complete the multiplications.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FC71C-B591-85D1-02D0-E36336EA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D407C-D398-BFB1-6805-B1596B16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429238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CF7FC-2776-532B-485C-484FB91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548C1-6C65-14FB-60DD-C2BCBCC3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E63F5-31A4-AC95-0172-9121EBD7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4A629-80E0-EEE6-30AC-1659844A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501152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8F4B0-4B90-D7B3-BF6A-A1DA39BA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5327-A387-95A1-FF47-7DB5FEF0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61661-D00D-6E77-B307-AB8FAB59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429238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492F58-1558-E196-7F29-F17061D7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501152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8BA5-28BC-C878-DE31-1BA17C24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1D147-F416-E6EB-6574-182FBFAE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2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18B03-EE43-ADA7-D3A0-9420E4A0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304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7E14F3-761B-0ABD-2CC3-F617EAEE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18E28-D6F0-54F3-CAAC-DDE3F85B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C5B4E1-D979-D84F-FE71-1EEF4C51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23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5F349C-807C-3BE2-65DB-7950CCE5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1524A3-B608-447C-A8D0-839D4649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36526A-61E4-2D2C-51A1-A9D27C25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4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1C8A-89A7-8544-237A-D7953A6B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067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FAE313-D3DE-A3C5-09A2-EAC02B65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B6108B-5A58-5C04-FCFD-B705BCDB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430349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7C4AFB-FA22-6063-C210-10DE928A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CA1A5-DD4E-82D7-8B73-B2D64E14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D6325D-18D0-8FF1-EA54-18C748A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85A5FC-E571-955C-18DE-AA02F7EA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502263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BBA1D3-41B5-4A48-C926-D6F7CDE3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C76CED-2E3A-87E0-E4FF-2EC2FE98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5C8C6A-5218-935E-FD30-86A46879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430349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3908B9-6FC6-73A5-D138-85E57781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502263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268026-910E-794D-9FAF-D6B9F749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806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8FD5076-2A7F-B9EC-B5E1-D084B073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600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4F84B56-D36B-83B9-5777-81E977795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6149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AB4D972-BDA5-231A-A188-480D9006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45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95425B-C5DB-0EBC-FC35-76E7554A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38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E7037CA-F23E-085E-BA2F-D123E2371F31}"/>
              </a:ext>
            </a:extLst>
          </p:cNvPr>
          <p:cNvSpPr/>
          <p:nvPr/>
        </p:nvSpPr>
        <p:spPr>
          <a:xfrm>
            <a:off x="4081567" y="30318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19 x 10 =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6B9A162-F4CC-F4F2-87BD-FECC3C1FF5B6}"/>
              </a:ext>
            </a:extLst>
          </p:cNvPr>
          <p:cNvSpPr/>
          <p:nvPr/>
        </p:nvSpPr>
        <p:spPr>
          <a:xfrm>
            <a:off x="1590143" y="588633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368344A-A3CB-10B0-E092-CFDD6B3D05CF}"/>
              </a:ext>
            </a:extLst>
          </p:cNvPr>
          <p:cNvSpPr/>
          <p:nvPr/>
        </p:nvSpPr>
        <p:spPr>
          <a:xfrm>
            <a:off x="6096000" y="5833130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9 x 10 =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FFF497-B3B1-185F-6E8B-A5162D70E794}"/>
              </a:ext>
            </a:extLst>
          </p:cNvPr>
          <p:cNvSpPr/>
          <p:nvPr/>
        </p:nvSpPr>
        <p:spPr>
          <a:xfrm>
            <a:off x="8354041" y="5886335"/>
            <a:ext cx="1264972" cy="719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F126404-E4C2-C75E-7BB9-03B4DE607A92}"/>
              </a:ext>
            </a:extLst>
          </p:cNvPr>
          <p:cNvSpPr/>
          <p:nvPr/>
        </p:nvSpPr>
        <p:spPr>
          <a:xfrm>
            <a:off x="3981862" y="5960864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  <a:endParaRPr lang="en-US" sz="36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1307AC-DC5E-63B4-673A-D59FE1A0E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806" y="431302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D2C9A6-ED0B-BC07-3B02-57C40B45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600" y="4322937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DB3324-1187-EADA-5019-1C9645B46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427" y="431055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66B18D-3C30-C01B-FA21-5029E77FC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185" y="4322937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37C036-F228-49F5-42FB-7B513EC18331}"/>
              </a:ext>
            </a:extLst>
          </p:cNvPr>
          <p:cNvSpPr/>
          <p:nvPr/>
        </p:nvSpPr>
        <p:spPr>
          <a:xfrm>
            <a:off x="6286605" y="3106393"/>
            <a:ext cx="1264972" cy="682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28720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ten frames to complete the multiplications.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FC71C-B591-85D1-02D0-E36336EA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D407C-D398-BFB1-6805-B1596B16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429238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CF7FC-2776-532B-485C-484FB91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548C1-6C65-14FB-60DD-C2BCBCC3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E63F5-31A4-AC95-0172-9121EBD7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4A629-80E0-EEE6-30AC-1659844A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501152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8F4B0-4B90-D7B3-BF6A-A1DA39BA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5327-A387-95A1-FF47-7DB5FEF0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61661-D00D-6E77-B307-AB8FAB59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429238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492F58-1558-E196-7F29-F17061D7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501152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8BA5-28BC-C878-DE31-1BA17C24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1D147-F416-E6EB-6574-182FBFAE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2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18B03-EE43-ADA7-D3A0-9420E4A0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304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7E14F3-761B-0ABD-2CC3-F617EAEE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18E28-D6F0-54F3-CAAC-DDE3F85B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C5B4E1-D979-D84F-FE71-1EEF4C51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23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5F349C-807C-3BE2-65DB-7950CCE5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1524A3-B608-447C-A8D0-839D4649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36526A-61E4-2D2C-51A1-A9D27C25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4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1C8A-89A7-8544-237A-D7953A6B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067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FAE313-D3DE-A3C5-09A2-EAC02B65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B6108B-5A58-5C04-FCFD-B705BCDB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430349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7C4AFB-FA22-6063-C210-10DE928A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CA1A5-DD4E-82D7-8B73-B2D64E14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D6325D-18D0-8FF1-EA54-18C748A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85A5FC-E571-955C-18DE-AA02F7EA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502263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BBA1D3-41B5-4A48-C926-D6F7CDE3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C76CED-2E3A-87E0-E4FF-2EC2FE98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5C8C6A-5218-935E-FD30-86A46879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430349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3908B9-6FC6-73A5-D138-85E57781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502263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268026-910E-794D-9FAF-D6B9F749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806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8FD5076-2A7F-B9EC-B5E1-D084B073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600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4F84B56-D36B-83B9-5777-81E977795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6149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AB4D972-BDA5-231A-A188-480D9006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45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95425B-C5DB-0EBC-FC35-76E7554A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38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E7037CA-F23E-085E-BA2F-D123E2371F31}"/>
              </a:ext>
            </a:extLst>
          </p:cNvPr>
          <p:cNvSpPr/>
          <p:nvPr/>
        </p:nvSpPr>
        <p:spPr>
          <a:xfrm>
            <a:off x="4081567" y="30318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19 x 10 =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6B9A162-F4CC-F4F2-87BD-FECC3C1FF5B6}"/>
              </a:ext>
            </a:extLst>
          </p:cNvPr>
          <p:cNvSpPr/>
          <p:nvPr/>
        </p:nvSpPr>
        <p:spPr>
          <a:xfrm>
            <a:off x="1590143" y="588633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368344A-A3CB-10B0-E092-CFDD6B3D05CF}"/>
              </a:ext>
            </a:extLst>
          </p:cNvPr>
          <p:cNvSpPr/>
          <p:nvPr/>
        </p:nvSpPr>
        <p:spPr>
          <a:xfrm>
            <a:off x="6096000" y="5833130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9 x 10 =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FFF497-B3B1-185F-6E8B-A5162D70E794}"/>
              </a:ext>
            </a:extLst>
          </p:cNvPr>
          <p:cNvSpPr/>
          <p:nvPr/>
        </p:nvSpPr>
        <p:spPr>
          <a:xfrm>
            <a:off x="8354041" y="5886335"/>
            <a:ext cx="1264972" cy="719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F126404-E4C2-C75E-7BB9-03B4DE607A92}"/>
              </a:ext>
            </a:extLst>
          </p:cNvPr>
          <p:cNvSpPr/>
          <p:nvPr/>
        </p:nvSpPr>
        <p:spPr>
          <a:xfrm>
            <a:off x="3981862" y="5960864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  <a:endParaRPr lang="en-US" sz="36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1307AC-DC5E-63B4-673A-D59FE1A0E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806" y="431302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D2C9A6-ED0B-BC07-3B02-57C40B45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600" y="4322937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DB3324-1187-EADA-5019-1C9645B46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427" y="431055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66B18D-3C30-C01B-FA21-5029E77FC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185" y="4322937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37C036-F228-49F5-42FB-7B513EC18331}"/>
              </a:ext>
            </a:extLst>
          </p:cNvPr>
          <p:cNvSpPr/>
          <p:nvPr/>
        </p:nvSpPr>
        <p:spPr>
          <a:xfrm>
            <a:off x="6286605" y="3106393"/>
            <a:ext cx="1264972" cy="682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5608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multiples of 10 to solve problems, identify multiples of ten and multiply 2-digit numbers by ten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multiples of 10 to solve problems and when multiplying 2-digit numbers by ten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ten frames to complete the multiplications.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FC71C-B591-85D1-02D0-E36336EA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D407C-D398-BFB1-6805-B1596B16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429238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CF7FC-2776-532B-485C-484FB91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548C1-6C65-14FB-60DD-C2BCBCC3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E63F5-31A4-AC95-0172-9121EBD7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4A629-80E0-EEE6-30AC-1659844A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501152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8F4B0-4B90-D7B3-BF6A-A1DA39BA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5327-A387-95A1-FF47-7DB5FEF0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61661-D00D-6E77-B307-AB8FAB59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429238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492F58-1558-E196-7F29-F17061D7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501152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8BA5-28BC-C878-DE31-1BA17C24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1D147-F416-E6EB-6574-182FBFAE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2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18B03-EE43-ADA7-D3A0-9420E4A0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304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7E14F3-761B-0ABD-2CC3-F617EAEE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18E28-D6F0-54F3-CAAC-DDE3F85B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C5B4E1-D979-D84F-FE71-1EEF4C51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23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5F349C-807C-3BE2-65DB-7950CCE5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1524A3-B608-447C-A8D0-839D4649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36526A-61E4-2D2C-51A1-A9D27C25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4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1C8A-89A7-8544-237A-D7953A6B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067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FAE313-D3DE-A3C5-09A2-EAC02B65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B6108B-5A58-5C04-FCFD-B705BCDB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430349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7C4AFB-FA22-6063-C210-10DE928A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CA1A5-DD4E-82D7-8B73-B2D64E14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D6325D-18D0-8FF1-EA54-18C748A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85A5FC-E571-955C-18DE-AA02F7EA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502263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BBA1D3-41B5-4A48-C926-D6F7CDE3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C76CED-2E3A-87E0-E4FF-2EC2FE98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5C8C6A-5218-935E-FD30-86A46879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430349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3908B9-6FC6-73A5-D138-85E57781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502263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268026-910E-794D-9FAF-D6B9F749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806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8FD5076-2A7F-B9EC-B5E1-D084B073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600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4F84B56-D36B-83B9-5777-81E977795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6149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AB4D972-BDA5-231A-A188-480D9006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45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95425B-C5DB-0EBC-FC35-76E7554A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38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E7037CA-F23E-085E-BA2F-D123E2371F31}"/>
              </a:ext>
            </a:extLst>
          </p:cNvPr>
          <p:cNvSpPr/>
          <p:nvPr/>
        </p:nvSpPr>
        <p:spPr>
          <a:xfrm>
            <a:off x="4081567" y="30318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19 x 10 =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6B9A162-F4CC-F4F2-87BD-FECC3C1FF5B6}"/>
              </a:ext>
            </a:extLst>
          </p:cNvPr>
          <p:cNvSpPr/>
          <p:nvPr/>
        </p:nvSpPr>
        <p:spPr>
          <a:xfrm>
            <a:off x="1590143" y="588633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368344A-A3CB-10B0-E092-CFDD6B3D05CF}"/>
              </a:ext>
            </a:extLst>
          </p:cNvPr>
          <p:cNvSpPr/>
          <p:nvPr/>
        </p:nvSpPr>
        <p:spPr>
          <a:xfrm>
            <a:off x="6096000" y="5833130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9 x 10 =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FFF497-B3B1-185F-6E8B-A5162D70E794}"/>
              </a:ext>
            </a:extLst>
          </p:cNvPr>
          <p:cNvSpPr/>
          <p:nvPr/>
        </p:nvSpPr>
        <p:spPr>
          <a:xfrm>
            <a:off x="8354041" y="5886335"/>
            <a:ext cx="1264972" cy="719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F126404-E4C2-C75E-7BB9-03B4DE607A92}"/>
              </a:ext>
            </a:extLst>
          </p:cNvPr>
          <p:cNvSpPr/>
          <p:nvPr/>
        </p:nvSpPr>
        <p:spPr>
          <a:xfrm>
            <a:off x="3981862" y="5960864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  <a:endParaRPr lang="en-US" sz="36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1307AC-DC5E-63B4-673A-D59FE1A0E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806" y="431302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D2C9A6-ED0B-BC07-3B02-57C40B45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600" y="4322937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DB3324-1187-EADA-5019-1C9645B46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427" y="431055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66B18D-3C30-C01B-FA21-5029E77FC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185" y="4322937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37C036-F228-49F5-42FB-7B513EC18331}"/>
              </a:ext>
            </a:extLst>
          </p:cNvPr>
          <p:cNvSpPr/>
          <p:nvPr/>
        </p:nvSpPr>
        <p:spPr>
          <a:xfrm>
            <a:off x="6286605" y="3106393"/>
            <a:ext cx="1264972" cy="682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190</a:t>
            </a:r>
          </a:p>
        </p:txBody>
      </p:sp>
    </p:spTree>
    <p:extLst>
      <p:ext uri="{BB962C8B-B14F-4D97-AF65-F5344CB8AC3E}">
        <p14:creationId xmlns:p14="http://schemas.microsoft.com/office/powerpoint/2010/main" val="1392158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ten frames to complete the multiplications.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FC71C-B591-85D1-02D0-E36336EA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D407C-D398-BFB1-6805-B1596B16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429238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CF7FC-2776-532B-485C-484FB91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548C1-6C65-14FB-60DD-C2BCBCC3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E63F5-31A4-AC95-0172-9121EBD7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4A629-80E0-EEE6-30AC-1659844A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501152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8F4B0-4B90-D7B3-BF6A-A1DA39BA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5327-A387-95A1-FF47-7DB5FEF0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61661-D00D-6E77-B307-AB8FAB59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429238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492F58-1558-E196-7F29-F17061D7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501152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8BA5-28BC-C878-DE31-1BA17C24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1D147-F416-E6EB-6574-182FBFAE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2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18B03-EE43-ADA7-D3A0-9420E4A0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304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7E14F3-761B-0ABD-2CC3-F617EAEE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18E28-D6F0-54F3-CAAC-DDE3F85B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C5B4E1-D979-D84F-FE71-1EEF4C51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23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5F349C-807C-3BE2-65DB-7950CCE5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1524A3-B608-447C-A8D0-839D4649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36526A-61E4-2D2C-51A1-A9D27C25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4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1C8A-89A7-8544-237A-D7953A6B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067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FAE313-D3DE-A3C5-09A2-EAC02B65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B6108B-5A58-5C04-FCFD-B705BCDB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430349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7C4AFB-FA22-6063-C210-10DE928A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CA1A5-DD4E-82D7-8B73-B2D64E14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D6325D-18D0-8FF1-EA54-18C748A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85A5FC-E571-955C-18DE-AA02F7EA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502263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BBA1D3-41B5-4A48-C926-D6F7CDE3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C76CED-2E3A-87E0-E4FF-2EC2FE98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5C8C6A-5218-935E-FD30-86A46879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430349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3908B9-6FC6-73A5-D138-85E57781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502263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268026-910E-794D-9FAF-D6B9F749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806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AB4D972-BDA5-231A-A188-480D9006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45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95425B-C5DB-0EBC-FC35-76E7554A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38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E7037CA-F23E-085E-BA2F-D123E2371F31}"/>
              </a:ext>
            </a:extLst>
          </p:cNvPr>
          <p:cNvSpPr/>
          <p:nvPr/>
        </p:nvSpPr>
        <p:spPr>
          <a:xfrm>
            <a:off x="4081567" y="30318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13 x 10 =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6B9A162-F4CC-F4F2-87BD-FECC3C1FF5B6}"/>
              </a:ext>
            </a:extLst>
          </p:cNvPr>
          <p:cNvSpPr/>
          <p:nvPr/>
        </p:nvSpPr>
        <p:spPr>
          <a:xfrm>
            <a:off x="1590143" y="588633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368344A-A3CB-10B0-E092-CFDD6B3D05CF}"/>
              </a:ext>
            </a:extLst>
          </p:cNvPr>
          <p:cNvSpPr/>
          <p:nvPr/>
        </p:nvSpPr>
        <p:spPr>
          <a:xfrm>
            <a:off x="6096000" y="5833130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3 x 10 =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FFF497-B3B1-185F-6E8B-A5162D70E794}"/>
              </a:ext>
            </a:extLst>
          </p:cNvPr>
          <p:cNvSpPr/>
          <p:nvPr/>
        </p:nvSpPr>
        <p:spPr>
          <a:xfrm>
            <a:off x="8354041" y="5886335"/>
            <a:ext cx="1264972" cy="719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F126404-E4C2-C75E-7BB9-03B4DE607A92}"/>
              </a:ext>
            </a:extLst>
          </p:cNvPr>
          <p:cNvSpPr/>
          <p:nvPr/>
        </p:nvSpPr>
        <p:spPr>
          <a:xfrm>
            <a:off x="3981862" y="5960864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91CADE0-85F2-A1A0-8DAD-9892578E1AAF}"/>
              </a:ext>
            </a:extLst>
          </p:cNvPr>
          <p:cNvSpPr/>
          <p:nvPr/>
        </p:nvSpPr>
        <p:spPr>
          <a:xfrm>
            <a:off x="6286605" y="3106393"/>
            <a:ext cx="1264972" cy="682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2652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ten frames to complete the multiplications.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FC71C-B591-85D1-02D0-E36336EA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D407C-D398-BFB1-6805-B1596B16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429238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CF7FC-2776-532B-485C-484FB91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548C1-6C65-14FB-60DD-C2BCBCC3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E63F5-31A4-AC95-0172-9121EBD7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4A629-80E0-EEE6-30AC-1659844A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501152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8F4B0-4B90-D7B3-BF6A-A1DA39BA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5327-A387-95A1-FF47-7DB5FEF0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61661-D00D-6E77-B307-AB8FAB59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429238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492F58-1558-E196-7F29-F17061D7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501152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8BA5-28BC-C878-DE31-1BA17C24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1D147-F416-E6EB-6574-182FBFAE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2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18B03-EE43-ADA7-D3A0-9420E4A0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304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7E14F3-761B-0ABD-2CC3-F617EAEE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18E28-D6F0-54F3-CAAC-DDE3F85B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C5B4E1-D979-D84F-FE71-1EEF4C51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23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5F349C-807C-3BE2-65DB-7950CCE5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1524A3-B608-447C-A8D0-839D4649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36526A-61E4-2D2C-51A1-A9D27C25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4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1C8A-89A7-8544-237A-D7953A6B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067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FAE313-D3DE-A3C5-09A2-EAC02B65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B6108B-5A58-5C04-FCFD-B705BCDB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430349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7C4AFB-FA22-6063-C210-10DE928A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CA1A5-DD4E-82D7-8B73-B2D64E14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D6325D-18D0-8FF1-EA54-18C748A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85A5FC-E571-955C-18DE-AA02F7EA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502263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BBA1D3-41B5-4A48-C926-D6F7CDE3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C76CED-2E3A-87E0-E4FF-2EC2FE98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5C8C6A-5218-935E-FD30-86A46879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430349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3908B9-6FC6-73A5-D138-85E57781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502263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268026-910E-794D-9FAF-D6B9F749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806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AB4D972-BDA5-231A-A188-480D9006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45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95425B-C5DB-0EBC-FC35-76E7554A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38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E7037CA-F23E-085E-BA2F-D123E2371F31}"/>
              </a:ext>
            </a:extLst>
          </p:cNvPr>
          <p:cNvSpPr/>
          <p:nvPr/>
        </p:nvSpPr>
        <p:spPr>
          <a:xfrm>
            <a:off x="4081567" y="30318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13 x 10 =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6B9A162-F4CC-F4F2-87BD-FECC3C1FF5B6}"/>
              </a:ext>
            </a:extLst>
          </p:cNvPr>
          <p:cNvSpPr/>
          <p:nvPr/>
        </p:nvSpPr>
        <p:spPr>
          <a:xfrm>
            <a:off x="1590143" y="588633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368344A-A3CB-10B0-E092-CFDD6B3D05CF}"/>
              </a:ext>
            </a:extLst>
          </p:cNvPr>
          <p:cNvSpPr/>
          <p:nvPr/>
        </p:nvSpPr>
        <p:spPr>
          <a:xfrm>
            <a:off x="6096000" y="5833130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3 x 10 =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FFF497-B3B1-185F-6E8B-A5162D70E794}"/>
              </a:ext>
            </a:extLst>
          </p:cNvPr>
          <p:cNvSpPr/>
          <p:nvPr/>
        </p:nvSpPr>
        <p:spPr>
          <a:xfrm>
            <a:off x="8354041" y="5886335"/>
            <a:ext cx="1264972" cy="719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F126404-E4C2-C75E-7BB9-03B4DE607A92}"/>
              </a:ext>
            </a:extLst>
          </p:cNvPr>
          <p:cNvSpPr/>
          <p:nvPr/>
        </p:nvSpPr>
        <p:spPr>
          <a:xfrm>
            <a:off x="3981862" y="5960864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  <a:endParaRPr lang="en-US" sz="36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91CADE0-85F2-A1A0-8DAD-9892578E1AAF}"/>
              </a:ext>
            </a:extLst>
          </p:cNvPr>
          <p:cNvSpPr/>
          <p:nvPr/>
        </p:nvSpPr>
        <p:spPr>
          <a:xfrm>
            <a:off x="6286605" y="3106393"/>
            <a:ext cx="1264972" cy="682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32420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ten frames to complete the multiplications.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FC71C-B591-85D1-02D0-E36336EA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D407C-D398-BFB1-6805-B1596B16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429238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CF7FC-2776-532B-485C-484FB91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548C1-6C65-14FB-60DD-C2BCBCC3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E63F5-31A4-AC95-0172-9121EBD7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4A629-80E0-EEE6-30AC-1659844A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501152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8F4B0-4B90-D7B3-BF6A-A1DA39BA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5327-A387-95A1-FF47-7DB5FEF0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61661-D00D-6E77-B307-AB8FAB59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429238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492F58-1558-E196-7F29-F17061D7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501152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8BA5-28BC-C878-DE31-1BA17C24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1D147-F416-E6EB-6574-182FBFAE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2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18B03-EE43-ADA7-D3A0-9420E4A0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304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7E14F3-761B-0ABD-2CC3-F617EAEE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18E28-D6F0-54F3-CAAC-DDE3F85B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C5B4E1-D979-D84F-FE71-1EEF4C51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23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5F349C-807C-3BE2-65DB-7950CCE5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1524A3-B608-447C-A8D0-839D4649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36526A-61E4-2D2C-51A1-A9D27C25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4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1C8A-89A7-8544-237A-D7953A6B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067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FAE313-D3DE-A3C5-09A2-EAC02B65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B6108B-5A58-5C04-FCFD-B705BCDB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430349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7C4AFB-FA22-6063-C210-10DE928A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CA1A5-DD4E-82D7-8B73-B2D64E14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D6325D-18D0-8FF1-EA54-18C748A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85A5FC-E571-955C-18DE-AA02F7EA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502263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BBA1D3-41B5-4A48-C926-D6F7CDE3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C76CED-2E3A-87E0-E4FF-2EC2FE98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5C8C6A-5218-935E-FD30-86A46879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430349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3908B9-6FC6-73A5-D138-85E57781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502263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268026-910E-794D-9FAF-D6B9F749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806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AB4D972-BDA5-231A-A188-480D9006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45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95425B-C5DB-0EBC-FC35-76E7554A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38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E7037CA-F23E-085E-BA2F-D123E2371F31}"/>
              </a:ext>
            </a:extLst>
          </p:cNvPr>
          <p:cNvSpPr/>
          <p:nvPr/>
        </p:nvSpPr>
        <p:spPr>
          <a:xfrm>
            <a:off x="4081567" y="30318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13 x 10 =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6B9A162-F4CC-F4F2-87BD-FECC3C1FF5B6}"/>
              </a:ext>
            </a:extLst>
          </p:cNvPr>
          <p:cNvSpPr/>
          <p:nvPr/>
        </p:nvSpPr>
        <p:spPr>
          <a:xfrm>
            <a:off x="1590143" y="588633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368344A-A3CB-10B0-E092-CFDD6B3D05CF}"/>
              </a:ext>
            </a:extLst>
          </p:cNvPr>
          <p:cNvSpPr/>
          <p:nvPr/>
        </p:nvSpPr>
        <p:spPr>
          <a:xfrm>
            <a:off x="6096000" y="5833130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3 x 10 =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FFF497-B3B1-185F-6E8B-A5162D70E794}"/>
              </a:ext>
            </a:extLst>
          </p:cNvPr>
          <p:cNvSpPr/>
          <p:nvPr/>
        </p:nvSpPr>
        <p:spPr>
          <a:xfrm>
            <a:off x="8354041" y="5886335"/>
            <a:ext cx="1264972" cy="719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F126404-E4C2-C75E-7BB9-03B4DE607A92}"/>
              </a:ext>
            </a:extLst>
          </p:cNvPr>
          <p:cNvSpPr/>
          <p:nvPr/>
        </p:nvSpPr>
        <p:spPr>
          <a:xfrm>
            <a:off x="3981862" y="5960864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  <a:endParaRPr lang="en-US" sz="36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91CADE0-85F2-A1A0-8DAD-9892578E1AAF}"/>
              </a:ext>
            </a:extLst>
          </p:cNvPr>
          <p:cNvSpPr/>
          <p:nvPr/>
        </p:nvSpPr>
        <p:spPr>
          <a:xfrm>
            <a:off x="6286605" y="3106393"/>
            <a:ext cx="1264972" cy="682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40815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ten frames to complete the multiplications.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FC71C-B591-85D1-02D0-E36336EA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D407C-D398-BFB1-6805-B1596B16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429238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CF7FC-2776-532B-485C-484FB91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548C1-6C65-14FB-60DD-C2BCBCC3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429238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E63F5-31A4-AC95-0172-9121EBD7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4A629-80E0-EEE6-30AC-1659844A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48" y="501152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8F4B0-4B90-D7B3-BF6A-A1DA39BA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85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5327-A387-95A1-FF47-7DB5FEF0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0" y="501152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61661-D00D-6E77-B307-AB8FAB59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429238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492F58-1558-E196-7F29-F17061D7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35" y="501152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8BA5-28BC-C878-DE31-1BA17C24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123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1D147-F416-E6EB-6574-182FBFAE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2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18B03-EE43-ADA7-D3A0-9420E4A0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304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7E14F3-761B-0ABD-2CC3-F617EAEE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43130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18E28-D6F0-54F3-CAAC-DDE3F85B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430054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C5B4E1-D979-D84F-FE71-1EEF4C51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23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5F349C-807C-3BE2-65DB-7950CCE5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029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1524A3-B608-447C-A8D0-839D4649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578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36526A-61E4-2D2C-51A1-A9D27C25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4" y="501152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1C8A-89A7-8544-237A-D7953A6B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067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FAE313-D3DE-A3C5-09A2-EAC02B65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B6108B-5A58-5C04-FCFD-B705BCDB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430349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7C4AFB-FA22-6063-C210-10DE928A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CA1A5-DD4E-82D7-8B73-B2D64E14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430349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D6325D-18D0-8FF1-EA54-18C748A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94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85A5FC-E571-955C-18DE-AA02F7EA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19" y="502263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BBA1D3-41B5-4A48-C926-D6F7CDE3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556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C76CED-2E3A-87E0-E4FF-2EC2FE98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281" y="502263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5C8C6A-5218-935E-FD30-86A46879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430349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3908B9-6FC6-73A5-D138-85E57781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06" y="502263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268026-910E-794D-9FAF-D6B9F749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806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AB4D972-BDA5-231A-A188-480D9006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455" y="50226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95425B-C5DB-0EBC-FC35-76E7554A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38" y="503374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E7037CA-F23E-085E-BA2F-D123E2371F31}"/>
              </a:ext>
            </a:extLst>
          </p:cNvPr>
          <p:cNvSpPr/>
          <p:nvPr/>
        </p:nvSpPr>
        <p:spPr>
          <a:xfrm>
            <a:off x="4081567" y="30318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13 x 10 =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6B9A162-F4CC-F4F2-87BD-FECC3C1FF5B6}"/>
              </a:ext>
            </a:extLst>
          </p:cNvPr>
          <p:cNvSpPr/>
          <p:nvPr/>
        </p:nvSpPr>
        <p:spPr>
          <a:xfrm>
            <a:off x="1590143" y="588633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368344A-A3CB-10B0-E092-CFDD6B3D05CF}"/>
              </a:ext>
            </a:extLst>
          </p:cNvPr>
          <p:cNvSpPr/>
          <p:nvPr/>
        </p:nvSpPr>
        <p:spPr>
          <a:xfrm>
            <a:off x="6096000" y="5833130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3 x 10 =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FFF497-B3B1-185F-6E8B-A5162D70E794}"/>
              </a:ext>
            </a:extLst>
          </p:cNvPr>
          <p:cNvSpPr/>
          <p:nvPr/>
        </p:nvSpPr>
        <p:spPr>
          <a:xfrm>
            <a:off x="8354041" y="5886335"/>
            <a:ext cx="1264972" cy="719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F126404-E4C2-C75E-7BB9-03B4DE607A92}"/>
              </a:ext>
            </a:extLst>
          </p:cNvPr>
          <p:cNvSpPr/>
          <p:nvPr/>
        </p:nvSpPr>
        <p:spPr>
          <a:xfrm>
            <a:off x="3981862" y="5960864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  <a:endParaRPr lang="en-US" sz="36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91CADE0-85F2-A1A0-8DAD-9892578E1AAF}"/>
              </a:ext>
            </a:extLst>
          </p:cNvPr>
          <p:cNvSpPr/>
          <p:nvPr/>
        </p:nvSpPr>
        <p:spPr>
          <a:xfrm>
            <a:off x="6286605" y="3106393"/>
            <a:ext cx="1264972" cy="682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130</a:t>
            </a:r>
          </a:p>
        </p:txBody>
      </p:sp>
    </p:spTree>
    <p:extLst>
      <p:ext uri="{BB962C8B-B14F-4D97-AF65-F5344CB8AC3E}">
        <p14:creationId xmlns:p14="http://schemas.microsoft.com/office/powerpoint/2010/main" val="2461029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ten frames to complete the multiplications.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FC71C-B591-85D1-02D0-E36336EA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58" y="425285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D407C-D398-BFB1-6805-B1596B16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983" y="4252853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CF7FC-2776-532B-485C-484FB91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20" y="425285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548C1-6C65-14FB-60DD-C2BCBCC3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845" y="425285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E63F5-31A4-AC95-0172-9121EBD7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58" y="497199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4A629-80E0-EEE6-30AC-1659844A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983" y="4971991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8F4B0-4B90-D7B3-BF6A-A1DA39BA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20" y="497199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5327-A387-95A1-FF47-7DB5FEF0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845" y="497199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61661-D00D-6E77-B307-AB8FAB59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570" y="4252853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492F58-1558-E196-7F29-F17061D7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570" y="4971991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8BA5-28BC-C878-DE31-1BA17C24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58" y="42734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1D147-F416-E6EB-6574-182FBFAE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463" y="426101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18B03-EE43-ADA7-D3A0-9420E4A0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439" y="42734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7E14F3-761B-0ABD-2CC3-F617EAEE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164" y="42734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18E28-D6F0-54F3-CAAC-DDE3F85B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713" y="426101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C5B4E1-D979-D84F-FE71-1EEF4C51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70" y="498310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5F349C-807C-3BE2-65DB-7950CCE5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164" y="49719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1524A3-B608-447C-A8D0-839D4649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713" y="498310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36526A-61E4-2D2C-51A1-A9D27C25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019" y="49719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1C8A-89A7-8544-237A-D7953A6B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202" y="498310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FAE313-D3DE-A3C5-09A2-EAC02B65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624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B6108B-5A58-5C04-FCFD-B705BCDB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9349" y="426101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7C4AFB-FA22-6063-C210-10DE928A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486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CA1A5-DD4E-82D7-8B73-B2D64E14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9211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D6325D-18D0-8FF1-EA54-18C748A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624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85A5FC-E571-955C-18DE-AA02F7EA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9349" y="498015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BBA1D3-41B5-4A48-C926-D6F7CDE3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486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C76CED-2E3A-87E0-E4FF-2EC2FE98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9211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5C8C6A-5218-935E-FD30-86A46879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9936" y="426101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3908B9-6FC6-73A5-D138-85E57781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9936" y="498015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268026-910E-794D-9FAF-D6B9F749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736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AB4D972-BDA5-231A-A188-480D9006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1385" y="49801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95425B-C5DB-0EBC-FC35-76E7554A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8568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E7037CA-F23E-085E-BA2F-D123E2371F31}"/>
              </a:ext>
            </a:extLst>
          </p:cNvPr>
          <p:cNvSpPr/>
          <p:nvPr/>
        </p:nvSpPr>
        <p:spPr>
          <a:xfrm>
            <a:off x="4081567" y="30318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26 x 10 =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6B9A162-F4CC-F4F2-87BD-FECC3C1FF5B6}"/>
              </a:ext>
            </a:extLst>
          </p:cNvPr>
          <p:cNvSpPr/>
          <p:nvPr/>
        </p:nvSpPr>
        <p:spPr>
          <a:xfrm>
            <a:off x="98278" y="5846804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368344A-A3CB-10B0-E092-CFDD6B3D05CF}"/>
              </a:ext>
            </a:extLst>
          </p:cNvPr>
          <p:cNvSpPr/>
          <p:nvPr/>
        </p:nvSpPr>
        <p:spPr>
          <a:xfrm>
            <a:off x="8102487" y="58549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6 x 10 =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FFF497-B3B1-185F-6E8B-A5162D70E794}"/>
              </a:ext>
            </a:extLst>
          </p:cNvPr>
          <p:cNvSpPr/>
          <p:nvPr/>
        </p:nvSpPr>
        <p:spPr>
          <a:xfrm>
            <a:off x="10360528" y="5908170"/>
            <a:ext cx="1264972" cy="719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F126404-E4C2-C75E-7BB9-03B4DE607A92}"/>
              </a:ext>
            </a:extLst>
          </p:cNvPr>
          <p:cNvSpPr/>
          <p:nvPr/>
        </p:nvSpPr>
        <p:spPr>
          <a:xfrm>
            <a:off x="2489997" y="5921333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91CADE0-85F2-A1A0-8DAD-9892578E1AAF}"/>
              </a:ext>
            </a:extLst>
          </p:cNvPr>
          <p:cNvSpPr/>
          <p:nvPr/>
        </p:nvSpPr>
        <p:spPr>
          <a:xfrm>
            <a:off x="6286605" y="3106393"/>
            <a:ext cx="1264972" cy="682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03F86A-84E3-A7C6-5919-427021585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2110" y="428045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4CDFDA-607A-52C6-D527-CF85A21BB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0025" y="499345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8A5FE6-2983-5FCE-95A6-623329D18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574" y="501331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9C3BDE-E901-8794-C758-BAAF9F28C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263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E2C087-B919-2043-F95A-EDA6719A9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988" y="426101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9E05ED-3DC2-FAFC-269B-682014B91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125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2F5EC6-B5BD-23FA-2AD3-C81F12C43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850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3AC967-A0F2-2DC7-8963-A2A9BE0AC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263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C346A0-8310-88F9-237A-92BD8766B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988" y="498015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09BB5C-DC1E-A701-D308-AA0652D67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125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E1531E-2338-ED65-4C54-4222D6127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850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2BB294-BB00-2364-80AA-9E7DA554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575" y="426101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FC9298-AF67-BD7B-20F5-EA6D89169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575" y="498015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B447BCA-BA65-CBD7-843E-81D2C260B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263" y="42816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AF89121-58DD-0EB3-E31A-A37FF656B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2468" y="426917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E65991A-574A-D192-A548-0D5C47A94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444" y="42816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150D46-19D7-2B36-4D31-83A9EDFFE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169" y="42816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592AE54-D5F0-84A6-5EA6-D29C32A27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718" y="426917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46CFC8-C527-326D-558E-40FA0D02D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375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2558BEF-F308-3AED-52B2-BAC1803C9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169" y="49801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3E409EE-7010-11C8-62AE-0740B629C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718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0C6ECD8-3F08-E629-B435-E74F4982B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024" y="49801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67C6C02-94C0-B2FC-0505-58A2EE929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207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2F0E505F-8C17-8E93-ED40-BAA509974202}"/>
              </a:ext>
            </a:extLst>
          </p:cNvPr>
          <p:cNvSpPr/>
          <p:nvPr/>
        </p:nvSpPr>
        <p:spPr>
          <a:xfrm>
            <a:off x="4018283" y="58549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007A98CD-0474-CD8C-E4FC-BB305E94F485}"/>
              </a:ext>
            </a:extLst>
          </p:cNvPr>
          <p:cNvSpPr/>
          <p:nvPr/>
        </p:nvSpPr>
        <p:spPr>
          <a:xfrm>
            <a:off x="6410002" y="5929494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9561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ten frames to complete the multiplications.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FC71C-B591-85D1-02D0-E36336EA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58" y="425285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D407C-D398-BFB1-6805-B1596B16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983" y="4252853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CF7FC-2776-532B-485C-484FB91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20" y="425285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548C1-6C65-14FB-60DD-C2BCBCC3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845" y="425285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E63F5-31A4-AC95-0172-9121EBD7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58" y="497199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4A629-80E0-EEE6-30AC-1659844A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983" y="4971991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8F4B0-4B90-D7B3-BF6A-A1DA39BA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20" y="497199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5327-A387-95A1-FF47-7DB5FEF0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845" y="497199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61661-D00D-6E77-B307-AB8FAB59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570" y="4252853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492F58-1558-E196-7F29-F17061D7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570" y="4971991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8BA5-28BC-C878-DE31-1BA17C24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58" y="42734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1D147-F416-E6EB-6574-182FBFAE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463" y="426101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18B03-EE43-ADA7-D3A0-9420E4A0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439" y="42734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7E14F3-761B-0ABD-2CC3-F617EAEE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164" y="42734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18E28-D6F0-54F3-CAAC-DDE3F85B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713" y="426101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C5B4E1-D979-D84F-FE71-1EEF4C51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70" y="498310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5F349C-807C-3BE2-65DB-7950CCE5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164" y="49719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1524A3-B608-447C-A8D0-839D4649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713" y="498310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36526A-61E4-2D2C-51A1-A9D27C25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019" y="49719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1C8A-89A7-8544-237A-D7953A6B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202" y="498310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FAE313-D3DE-A3C5-09A2-EAC02B65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624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B6108B-5A58-5C04-FCFD-B705BCDB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9349" y="426101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7C4AFB-FA22-6063-C210-10DE928A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486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CA1A5-DD4E-82D7-8B73-B2D64E14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9211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D6325D-18D0-8FF1-EA54-18C748A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624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85A5FC-E571-955C-18DE-AA02F7EA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9349" y="498015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BBA1D3-41B5-4A48-C926-D6F7CDE3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486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C76CED-2E3A-87E0-E4FF-2EC2FE98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9211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5C8C6A-5218-935E-FD30-86A46879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9936" y="426101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3908B9-6FC6-73A5-D138-85E57781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9936" y="498015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268026-910E-794D-9FAF-D6B9F749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736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AB4D972-BDA5-231A-A188-480D9006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1385" y="49801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95425B-C5DB-0EBC-FC35-76E7554A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8568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E7037CA-F23E-085E-BA2F-D123E2371F31}"/>
              </a:ext>
            </a:extLst>
          </p:cNvPr>
          <p:cNvSpPr/>
          <p:nvPr/>
        </p:nvSpPr>
        <p:spPr>
          <a:xfrm>
            <a:off x="4081567" y="30318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26 x 10 =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6B9A162-F4CC-F4F2-87BD-FECC3C1FF5B6}"/>
              </a:ext>
            </a:extLst>
          </p:cNvPr>
          <p:cNvSpPr/>
          <p:nvPr/>
        </p:nvSpPr>
        <p:spPr>
          <a:xfrm>
            <a:off x="98278" y="5846804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368344A-A3CB-10B0-E092-CFDD6B3D05CF}"/>
              </a:ext>
            </a:extLst>
          </p:cNvPr>
          <p:cNvSpPr/>
          <p:nvPr/>
        </p:nvSpPr>
        <p:spPr>
          <a:xfrm>
            <a:off x="8102487" y="58549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6 x 10 =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FFF497-B3B1-185F-6E8B-A5162D70E794}"/>
              </a:ext>
            </a:extLst>
          </p:cNvPr>
          <p:cNvSpPr/>
          <p:nvPr/>
        </p:nvSpPr>
        <p:spPr>
          <a:xfrm>
            <a:off x="10360528" y="5908170"/>
            <a:ext cx="1264972" cy="719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F126404-E4C2-C75E-7BB9-03B4DE607A92}"/>
              </a:ext>
            </a:extLst>
          </p:cNvPr>
          <p:cNvSpPr/>
          <p:nvPr/>
        </p:nvSpPr>
        <p:spPr>
          <a:xfrm>
            <a:off x="2489997" y="5921333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91CADE0-85F2-A1A0-8DAD-9892578E1AAF}"/>
              </a:ext>
            </a:extLst>
          </p:cNvPr>
          <p:cNvSpPr/>
          <p:nvPr/>
        </p:nvSpPr>
        <p:spPr>
          <a:xfrm>
            <a:off x="6286605" y="3106393"/>
            <a:ext cx="1264972" cy="682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03F86A-84E3-A7C6-5919-427021585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2110" y="428045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4CDFDA-607A-52C6-D527-CF85A21BB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0025" y="499345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8A5FE6-2983-5FCE-95A6-623329D18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574" y="501331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9C3BDE-E901-8794-C758-BAAF9F28C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263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E2C087-B919-2043-F95A-EDA6719A9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988" y="426101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9E05ED-3DC2-FAFC-269B-682014B91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125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2F5EC6-B5BD-23FA-2AD3-C81F12C43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850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3AC967-A0F2-2DC7-8963-A2A9BE0AC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263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C346A0-8310-88F9-237A-92BD8766B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988" y="498015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09BB5C-DC1E-A701-D308-AA0652D67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125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E1531E-2338-ED65-4C54-4222D6127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850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2BB294-BB00-2364-80AA-9E7DA554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575" y="426101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FC9298-AF67-BD7B-20F5-EA6D89169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575" y="498015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B447BCA-BA65-CBD7-843E-81D2C260B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263" y="42816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AF89121-58DD-0EB3-E31A-A37FF656B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2468" y="426917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E65991A-574A-D192-A548-0D5C47A94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444" y="42816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150D46-19D7-2B36-4D31-83A9EDFFE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169" y="42816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592AE54-D5F0-84A6-5EA6-D29C32A27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718" y="426917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46CFC8-C527-326D-558E-40FA0D02D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375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2558BEF-F308-3AED-52B2-BAC1803C9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169" y="49801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3E409EE-7010-11C8-62AE-0740B629C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718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0C6ECD8-3F08-E629-B435-E74F4982B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024" y="49801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67C6C02-94C0-B2FC-0505-58A2EE929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207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2F0E505F-8C17-8E93-ED40-BAA509974202}"/>
              </a:ext>
            </a:extLst>
          </p:cNvPr>
          <p:cNvSpPr/>
          <p:nvPr/>
        </p:nvSpPr>
        <p:spPr>
          <a:xfrm>
            <a:off x="4018283" y="58549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007A98CD-0474-CD8C-E4FC-BB305E94F485}"/>
              </a:ext>
            </a:extLst>
          </p:cNvPr>
          <p:cNvSpPr/>
          <p:nvPr/>
        </p:nvSpPr>
        <p:spPr>
          <a:xfrm>
            <a:off x="6410002" y="5929494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6689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ten frames to complete the multiplications.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FC71C-B591-85D1-02D0-E36336EA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58" y="425285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D407C-D398-BFB1-6805-B1596B16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983" y="4252853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CF7FC-2776-532B-485C-484FB91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20" y="425285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548C1-6C65-14FB-60DD-C2BCBCC3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845" y="425285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E63F5-31A4-AC95-0172-9121EBD7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58" y="497199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4A629-80E0-EEE6-30AC-1659844A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983" y="4971991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8F4B0-4B90-D7B3-BF6A-A1DA39BA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20" y="497199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5327-A387-95A1-FF47-7DB5FEF0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845" y="497199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61661-D00D-6E77-B307-AB8FAB59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570" y="4252853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492F58-1558-E196-7F29-F17061D7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570" y="4971991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8BA5-28BC-C878-DE31-1BA17C24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58" y="42734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1D147-F416-E6EB-6574-182FBFAE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463" y="426101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18B03-EE43-ADA7-D3A0-9420E4A0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439" y="42734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7E14F3-761B-0ABD-2CC3-F617EAEE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164" y="42734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18E28-D6F0-54F3-CAAC-DDE3F85B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713" y="426101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C5B4E1-D979-D84F-FE71-1EEF4C51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70" y="498310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5F349C-807C-3BE2-65DB-7950CCE5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164" y="49719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1524A3-B608-447C-A8D0-839D4649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713" y="498310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36526A-61E4-2D2C-51A1-A9D27C25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019" y="49719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1C8A-89A7-8544-237A-D7953A6B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202" y="498310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FAE313-D3DE-A3C5-09A2-EAC02B65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624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B6108B-5A58-5C04-FCFD-B705BCDB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9349" y="426101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7C4AFB-FA22-6063-C210-10DE928A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486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CA1A5-DD4E-82D7-8B73-B2D64E14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9211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D6325D-18D0-8FF1-EA54-18C748A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624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85A5FC-E571-955C-18DE-AA02F7EA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9349" y="498015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BBA1D3-41B5-4A48-C926-D6F7CDE3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486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C76CED-2E3A-87E0-E4FF-2EC2FE98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9211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5C8C6A-5218-935E-FD30-86A46879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9936" y="426101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3908B9-6FC6-73A5-D138-85E57781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9936" y="498015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268026-910E-794D-9FAF-D6B9F749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736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AB4D972-BDA5-231A-A188-480D9006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1385" y="49801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95425B-C5DB-0EBC-FC35-76E7554A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8568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E7037CA-F23E-085E-BA2F-D123E2371F31}"/>
              </a:ext>
            </a:extLst>
          </p:cNvPr>
          <p:cNvSpPr/>
          <p:nvPr/>
        </p:nvSpPr>
        <p:spPr>
          <a:xfrm>
            <a:off x="4081567" y="30318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26 x 10 =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6B9A162-F4CC-F4F2-87BD-FECC3C1FF5B6}"/>
              </a:ext>
            </a:extLst>
          </p:cNvPr>
          <p:cNvSpPr/>
          <p:nvPr/>
        </p:nvSpPr>
        <p:spPr>
          <a:xfrm>
            <a:off x="98278" y="5846804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368344A-A3CB-10B0-E092-CFDD6B3D05CF}"/>
              </a:ext>
            </a:extLst>
          </p:cNvPr>
          <p:cNvSpPr/>
          <p:nvPr/>
        </p:nvSpPr>
        <p:spPr>
          <a:xfrm>
            <a:off x="8102487" y="58549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6 x 10 =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FFF497-B3B1-185F-6E8B-A5162D70E794}"/>
              </a:ext>
            </a:extLst>
          </p:cNvPr>
          <p:cNvSpPr/>
          <p:nvPr/>
        </p:nvSpPr>
        <p:spPr>
          <a:xfrm>
            <a:off x="10360528" y="5908170"/>
            <a:ext cx="1264972" cy="719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F126404-E4C2-C75E-7BB9-03B4DE607A92}"/>
              </a:ext>
            </a:extLst>
          </p:cNvPr>
          <p:cNvSpPr/>
          <p:nvPr/>
        </p:nvSpPr>
        <p:spPr>
          <a:xfrm>
            <a:off x="2489997" y="5921333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91CADE0-85F2-A1A0-8DAD-9892578E1AAF}"/>
              </a:ext>
            </a:extLst>
          </p:cNvPr>
          <p:cNvSpPr/>
          <p:nvPr/>
        </p:nvSpPr>
        <p:spPr>
          <a:xfrm>
            <a:off x="6286605" y="3106393"/>
            <a:ext cx="1264972" cy="682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03F86A-84E3-A7C6-5919-427021585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2110" y="428045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4CDFDA-607A-52C6-D527-CF85A21BB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0025" y="499345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8A5FE6-2983-5FCE-95A6-623329D18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574" y="501331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9C3BDE-E901-8794-C758-BAAF9F28C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263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E2C087-B919-2043-F95A-EDA6719A9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988" y="426101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9E05ED-3DC2-FAFC-269B-682014B91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125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2F5EC6-B5BD-23FA-2AD3-C81F12C43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850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3AC967-A0F2-2DC7-8963-A2A9BE0AC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263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C346A0-8310-88F9-237A-92BD8766B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988" y="498015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09BB5C-DC1E-A701-D308-AA0652D67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125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E1531E-2338-ED65-4C54-4222D6127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850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2BB294-BB00-2364-80AA-9E7DA554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575" y="426101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FC9298-AF67-BD7B-20F5-EA6D89169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575" y="498015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B447BCA-BA65-CBD7-843E-81D2C260B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263" y="42816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AF89121-58DD-0EB3-E31A-A37FF656B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2468" y="426917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E65991A-574A-D192-A548-0D5C47A94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444" y="42816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150D46-19D7-2B36-4D31-83A9EDFFE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169" y="42816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592AE54-D5F0-84A6-5EA6-D29C32A27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718" y="426917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46CFC8-C527-326D-558E-40FA0D02D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375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2558BEF-F308-3AED-52B2-BAC1803C9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169" y="49801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3E409EE-7010-11C8-62AE-0740B629C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718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0C6ECD8-3F08-E629-B435-E74F4982B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024" y="49801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67C6C02-94C0-B2FC-0505-58A2EE929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207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2F0E505F-8C17-8E93-ED40-BAA509974202}"/>
              </a:ext>
            </a:extLst>
          </p:cNvPr>
          <p:cNvSpPr/>
          <p:nvPr/>
        </p:nvSpPr>
        <p:spPr>
          <a:xfrm>
            <a:off x="4018283" y="58549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007A98CD-0474-CD8C-E4FC-BB305E94F485}"/>
              </a:ext>
            </a:extLst>
          </p:cNvPr>
          <p:cNvSpPr/>
          <p:nvPr/>
        </p:nvSpPr>
        <p:spPr>
          <a:xfrm>
            <a:off x="6410002" y="5929494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  <a:endParaRPr lang="en-US" sz="3600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63221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ten frames to complete the multiplications.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FC71C-B591-85D1-02D0-E36336EA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58" y="425285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D407C-D398-BFB1-6805-B1596B16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983" y="4252853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CF7FC-2776-532B-485C-484FB91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20" y="425285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548C1-6C65-14FB-60DD-C2BCBCC3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845" y="425285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E63F5-31A4-AC95-0172-9121EBD7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58" y="497199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4A629-80E0-EEE6-30AC-1659844A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983" y="4971991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8F4B0-4B90-D7B3-BF6A-A1DA39BA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20" y="497199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5327-A387-95A1-FF47-7DB5FEF0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845" y="497199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61661-D00D-6E77-B307-AB8FAB59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570" y="4252853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492F58-1558-E196-7F29-F17061D7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570" y="4971991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8BA5-28BC-C878-DE31-1BA17C24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58" y="42734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1D147-F416-E6EB-6574-182FBFAE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463" y="426101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18B03-EE43-ADA7-D3A0-9420E4A0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439" y="42734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7E14F3-761B-0ABD-2CC3-F617EAEE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164" y="42734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18E28-D6F0-54F3-CAAC-DDE3F85B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713" y="426101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C5B4E1-D979-D84F-FE71-1EEF4C51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70" y="498310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5F349C-807C-3BE2-65DB-7950CCE5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164" y="49719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1524A3-B608-447C-A8D0-839D4649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713" y="498310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36526A-61E4-2D2C-51A1-A9D27C25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019" y="49719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1C8A-89A7-8544-237A-D7953A6B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202" y="498310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FAE313-D3DE-A3C5-09A2-EAC02B65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624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B6108B-5A58-5C04-FCFD-B705BCDB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9349" y="426101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7C4AFB-FA22-6063-C210-10DE928A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486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CA1A5-DD4E-82D7-8B73-B2D64E14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9211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D6325D-18D0-8FF1-EA54-18C748A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624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85A5FC-E571-955C-18DE-AA02F7EA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9349" y="498015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BBA1D3-41B5-4A48-C926-D6F7CDE3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486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C76CED-2E3A-87E0-E4FF-2EC2FE98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9211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5C8C6A-5218-935E-FD30-86A46879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9936" y="426101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3908B9-6FC6-73A5-D138-85E57781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9936" y="498015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268026-910E-794D-9FAF-D6B9F749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736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AB4D972-BDA5-231A-A188-480D9006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1385" y="49801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95425B-C5DB-0EBC-FC35-76E7554A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8568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E7037CA-F23E-085E-BA2F-D123E2371F31}"/>
              </a:ext>
            </a:extLst>
          </p:cNvPr>
          <p:cNvSpPr/>
          <p:nvPr/>
        </p:nvSpPr>
        <p:spPr>
          <a:xfrm>
            <a:off x="4081567" y="30318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26 x 10 =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6B9A162-F4CC-F4F2-87BD-FECC3C1FF5B6}"/>
              </a:ext>
            </a:extLst>
          </p:cNvPr>
          <p:cNvSpPr/>
          <p:nvPr/>
        </p:nvSpPr>
        <p:spPr>
          <a:xfrm>
            <a:off x="98278" y="5846804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368344A-A3CB-10B0-E092-CFDD6B3D05CF}"/>
              </a:ext>
            </a:extLst>
          </p:cNvPr>
          <p:cNvSpPr/>
          <p:nvPr/>
        </p:nvSpPr>
        <p:spPr>
          <a:xfrm>
            <a:off x="8102487" y="58549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6 x 10 =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FFF497-B3B1-185F-6E8B-A5162D70E794}"/>
              </a:ext>
            </a:extLst>
          </p:cNvPr>
          <p:cNvSpPr/>
          <p:nvPr/>
        </p:nvSpPr>
        <p:spPr>
          <a:xfrm>
            <a:off x="10360528" y="5908170"/>
            <a:ext cx="1264972" cy="719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F126404-E4C2-C75E-7BB9-03B4DE607A92}"/>
              </a:ext>
            </a:extLst>
          </p:cNvPr>
          <p:cNvSpPr/>
          <p:nvPr/>
        </p:nvSpPr>
        <p:spPr>
          <a:xfrm>
            <a:off x="2489997" y="5921333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91CADE0-85F2-A1A0-8DAD-9892578E1AAF}"/>
              </a:ext>
            </a:extLst>
          </p:cNvPr>
          <p:cNvSpPr/>
          <p:nvPr/>
        </p:nvSpPr>
        <p:spPr>
          <a:xfrm>
            <a:off x="6286605" y="3106393"/>
            <a:ext cx="1264972" cy="682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03F86A-84E3-A7C6-5919-427021585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2110" y="428045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4CDFDA-607A-52C6-D527-CF85A21BB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0025" y="499345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8A5FE6-2983-5FCE-95A6-623329D18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574" y="501331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9C3BDE-E901-8794-C758-BAAF9F28C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263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E2C087-B919-2043-F95A-EDA6719A9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988" y="426101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9E05ED-3DC2-FAFC-269B-682014B91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125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2F5EC6-B5BD-23FA-2AD3-C81F12C43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850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3AC967-A0F2-2DC7-8963-A2A9BE0AC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263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C346A0-8310-88F9-237A-92BD8766B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988" y="498015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09BB5C-DC1E-A701-D308-AA0652D67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125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E1531E-2338-ED65-4C54-4222D6127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850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2BB294-BB00-2364-80AA-9E7DA554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575" y="426101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FC9298-AF67-BD7B-20F5-EA6D89169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575" y="498015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B447BCA-BA65-CBD7-843E-81D2C260B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263" y="42816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AF89121-58DD-0EB3-E31A-A37FF656B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2468" y="426917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E65991A-574A-D192-A548-0D5C47A94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444" y="42816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150D46-19D7-2B36-4D31-83A9EDFFE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169" y="42816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592AE54-D5F0-84A6-5EA6-D29C32A27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718" y="426917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46CFC8-C527-326D-558E-40FA0D02D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375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2558BEF-F308-3AED-52B2-BAC1803C9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169" y="49801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3E409EE-7010-11C8-62AE-0740B629C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718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0C6ECD8-3F08-E629-B435-E74F4982B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024" y="49801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67C6C02-94C0-B2FC-0505-58A2EE929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207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2F0E505F-8C17-8E93-ED40-BAA509974202}"/>
              </a:ext>
            </a:extLst>
          </p:cNvPr>
          <p:cNvSpPr/>
          <p:nvPr/>
        </p:nvSpPr>
        <p:spPr>
          <a:xfrm>
            <a:off x="4018283" y="58549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007A98CD-0474-CD8C-E4FC-BB305E94F485}"/>
              </a:ext>
            </a:extLst>
          </p:cNvPr>
          <p:cNvSpPr/>
          <p:nvPr/>
        </p:nvSpPr>
        <p:spPr>
          <a:xfrm>
            <a:off x="6410002" y="5929494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  <a:endParaRPr lang="en-US" sz="3600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8849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ten frames to complete the multiplications.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FC71C-B591-85D1-02D0-E36336EA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58" y="425285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D407C-D398-BFB1-6805-B1596B16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983" y="4252853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CF7FC-2776-532B-485C-484FB91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20" y="425285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548C1-6C65-14FB-60DD-C2BCBCC3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845" y="425285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E63F5-31A4-AC95-0172-9121EBD7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58" y="497199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44A629-80E0-EEE6-30AC-1659844A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983" y="4971991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8F4B0-4B90-D7B3-BF6A-A1DA39BA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20" y="497199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5327-A387-95A1-FF47-7DB5FEF0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845" y="497199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61661-D00D-6E77-B307-AB8FAB59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570" y="4252853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492F58-1558-E196-7F29-F17061D7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570" y="4971991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8BA5-28BC-C878-DE31-1BA17C24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58" y="42734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1D147-F416-E6EB-6574-182FBFAE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463" y="426101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18B03-EE43-ADA7-D3A0-9420E4A0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439" y="42734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7E14F3-761B-0ABD-2CC3-F617EAEE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164" y="42734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918E28-D6F0-54F3-CAAC-DDE3F85B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713" y="426101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C5B4E1-D979-D84F-FE71-1EEF4C51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70" y="498310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5F349C-807C-3BE2-65DB-7950CCE5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164" y="49719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1524A3-B608-447C-A8D0-839D4649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713" y="498310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36526A-61E4-2D2C-51A1-A9D27C25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019" y="497199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1C1C8A-89A7-8544-237A-D7953A6B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202" y="498310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FAE313-D3DE-A3C5-09A2-EAC02B65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624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B6108B-5A58-5C04-FCFD-B705BCDB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9349" y="426101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7C4AFB-FA22-6063-C210-10DE928A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486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3CA1A5-DD4E-82D7-8B73-B2D64E14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9211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D6325D-18D0-8FF1-EA54-18C748A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624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85A5FC-E571-955C-18DE-AA02F7EA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9349" y="498015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BBA1D3-41B5-4A48-C926-D6F7CDE3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486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C76CED-2E3A-87E0-E4FF-2EC2FE98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9211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5C8C6A-5218-935E-FD30-86A46879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9936" y="426101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3908B9-6FC6-73A5-D138-85E57781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9936" y="498015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268026-910E-794D-9FAF-D6B9F749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736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AB4D972-BDA5-231A-A188-480D9006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1385" y="49801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95425B-C5DB-0EBC-FC35-76E7554A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8568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E7037CA-F23E-085E-BA2F-D123E2371F31}"/>
              </a:ext>
            </a:extLst>
          </p:cNvPr>
          <p:cNvSpPr/>
          <p:nvPr/>
        </p:nvSpPr>
        <p:spPr>
          <a:xfrm>
            <a:off x="4081567" y="30318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26 x 10 =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6B9A162-F4CC-F4F2-87BD-FECC3C1FF5B6}"/>
              </a:ext>
            </a:extLst>
          </p:cNvPr>
          <p:cNvSpPr/>
          <p:nvPr/>
        </p:nvSpPr>
        <p:spPr>
          <a:xfrm>
            <a:off x="98278" y="5846804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368344A-A3CB-10B0-E092-CFDD6B3D05CF}"/>
              </a:ext>
            </a:extLst>
          </p:cNvPr>
          <p:cNvSpPr/>
          <p:nvPr/>
        </p:nvSpPr>
        <p:spPr>
          <a:xfrm>
            <a:off x="8102487" y="58549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6 x 10 =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FFF497-B3B1-185F-6E8B-A5162D70E794}"/>
              </a:ext>
            </a:extLst>
          </p:cNvPr>
          <p:cNvSpPr/>
          <p:nvPr/>
        </p:nvSpPr>
        <p:spPr>
          <a:xfrm>
            <a:off x="10360528" y="5908170"/>
            <a:ext cx="1264972" cy="719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F126404-E4C2-C75E-7BB9-03B4DE607A92}"/>
              </a:ext>
            </a:extLst>
          </p:cNvPr>
          <p:cNvSpPr/>
          <p:nvPr/>
        </p:nvSpPr>
        <p:spPr>
          <a:xfrm>
            <a:off x="2489997" y="5921333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91CADE0-85F2-A1A0-8DAD-9892578E1AAF}"/>
              </a:ext>
            </a:extLst>
          </p:cNvPr>
          <p:cNvSpPr/>
          <p:nvPr/>
        </p:nvSpPr>
        <p:spPr>
          <a:xfrm>
            <a:off x="6286605" y="3106393"/>
            <a:ext cx="1264972" cy="682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260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03F86A-84E3-A7C6-5919-427021585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2110" y="428045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4CDFDA-607A-52C6-D527-CF85A21BB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0025" y="499345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8A5FE6-2983-5FCE-95A6-623329D18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574" y="501331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9C3BDE-E901-8794-C758-BAAF9F28C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263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E2C087-B919-2043-F95A-EDA6719A9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988" y="426101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9E05ED-3DC2-FAFC-269B-682014B91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125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2F5EC6-B5BD-23FA-2AD3-C81F12C43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850" y="426101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3AC967-A0F2-2DC7-8963-A2A9BE0AC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263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C346A0-8310-88F9-237A-92BD8766B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988" y="498015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09BB5C-DC1E-A701-D308-AA0652D67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125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E1531E-2338-ED65-4C54-4222D6127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850" y="498015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2BB294-BB00-2364-80AA-9E7DA554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575" y="426101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FC9298-AF67-BD7B-20F5-EA6D89169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575" y="498015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B447BCA-BA65-CBD7-843E-81D2C260B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263" y="42816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AF89121-58DD-0EB3-E31A-A37FF656B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2468" y="426917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E65991A-574A-D192-A548-0D5C47A94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444" y="42816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150D46-19D7-2B36-4D31-83A9EDFFE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169" y="42816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592AE54-D5F0-84A6-5EA6-D29C32A27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718" y="4269175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46CFC8-C527-326D-558E-40FA0D02D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375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2558BEF-F308-3AED-52B2-BAC1803C9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169" y="49801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3E409EE-7010-11C8-62AE-0740B629C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718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0C6ECD8-3F08-E629-B435-E74F4982B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024" y="498015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67C6C02-94C0-B2FC-0505-58A2EE929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207" y="499126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2F0E505F-8C17-8E93-ED40-BAA509974202}"/>
              </a:ext>
            </a:extLst>
          </p:cNvPr>
          <p:cNvSpPr/>
          <p:nvPr/>
        </p:nvSpPr>
        <p:spPr>
          <a:xfrm>
            <a:off x="4018283" y="5854965"/>
            <a:ext cx="260350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x 10 =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007A98CD-0474-CD8C-E4FC-BB305E94F485}"/>
              </a:ext>
            </a:extLst>
          </p:cNvPr>
          <p:cNvSpPr/>
          <p:nvPr/>
        </p:nvSpPr>
        <p:spPr>
          <a:xfrm>
            <a:off x="6410002" y="5929494"/>
            <a:ext cx="1264972" cy="682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  <a:endParaRPr lang="en-US" sz="3600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6037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2A8F4FF-AE2D-36AE-A5BF-4D859055CEB6}"/>
              </a:ext>
            </a:extLst>
          </p:cNvPr>
          <p:cNvSpPr/>
          <p:nvPr/>
        </p:nvSpPr>
        <p:spPr>
          <a:xfrm>
            <a:off x="8293100" y="3297666"/>
            <a:ext cx="2666999" cy="14775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4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should be next in the sequence?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D985A-77BE-B342-BD47-6FB3C7580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706" y="3428999"/>
            <a:ext cx="3016000" cy="1236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04C62E-5F69-D246-B070-AEFE939AC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29000"/>
            <a:ext cx="3666551" cy="12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10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Straws are sold in bundles of 10.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straws would I have, if I had 18 bundles?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DECA53A-EE01-947F-2408-08835C136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763963"/>
            <a:ext cx="29301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160E84-6F96-049B-5F8D-A45973F0533B}"/>
              </a:ext>
            </a:extLst>
          </p:cNvPr>
          <p:cNvSpPr/>
          <p:nvPr/>
        </p:nvSpPr>
        <p:spPr>
          <a:xfrm>
            <a:off x="4763912" y="3327400"/>
            <a:ext cx="6158088" cy="2933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686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Straws are sold in bundles of 10.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straws would I have, if I had 18 bundles?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DECA53A-EE01-947F-2408-08835C136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763963"/>
            <a:ext cx="29301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160E84-6F96-049B-5F8D-A45973F0533B}"/>
              </a:ext>
            </a:extLst>
          </p:cNvPr>
          <p:cNvSpPr/>
          <p:nvPr/>
        </p:nvSpPr>
        <p:spPr>
          <a:xfrm>
            <a:off x="4763912" y="3327400"/>
            <a:ext cx="6158088" cy="2933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10 x 18 =</a:t>
            </a:r>
          </a:p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10 x 10 = 100</a:t>
            </a:r>
          </a:p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8 x 10 = 80</a:t>
            </a:r>
          </a:p>
        </p:txBody>
      </p:sp>
    </p:spTree>
    <p:extLst>
      <p:ext uri="{BB962C8B-B14F-4D97-AF65-F5344CB8AC3E}">
        <p14:creationId xmlns:p14="http://schemas.microsoft.com/office/powerpoint/2010/main" val="3985165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Straws are sold in bundles of 10.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straws would I have, if I had 18 bundles?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DECA53A-EE01-947F-2408-08835C136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763963"/>
            <a:ext cx="29301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160E84-6F96-049B-5F8D-A45973F0533B}"/>
              </a:ext>
            </a:extLst>
          </p:cNvPr>
          <p:cNvSpPr/>
          <p:nvPr/>
        </p:nvSpPr>
        <p:spPr>
          <a:xfrm>
            <a:off x="4763912" y="3327400"/>
            <a:ext cx="6158088" cy="2933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10 x 18 = </a:t>
            </a:r>
            <a:r>
              <a:rPr lang="en-GB" sz="3600" u="sng" dirty="0">
                <a:solidFill>
                  <a:srgbClr val="FF3860"/>
                </a:solidFill>
                <a:latin typeface="OpenDyslexicAlta" pitchFamily="2" charset="77"/>
              </a:rPr>
              <a:t>180</a:t>
            </a:r>
          </a:p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10 x 10 = 100</a:t>
            </a:r>
          </a:p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8 x 10 = 80</a:t>
            </a:r>
          </a:p>
        </p:txBody>
      </p:sp>
    </p:spTree>
    <p:extLst>
      <p:ext uri="{BB962C8B-B14F-4D97-AF65-F5344CB8AC3E}">
        <p14:creationId xmlns:p14="http://schemas.microsoft.com/office/powerpoint/2010/main" val="195533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Potatoes are sold in crates of 10.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potatoes would I have, if I have 23 crates?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160E84-6F96-049B-5F8D-A45973F0533B}"/>
              </a:ext>
            </a:extLst>
          </p:cNvPr>
          <p:cNvSpPr/>
          <p:nvPr/>
        </p:nvSpPr>
        <p:spPr>
          <a:xfrm>
            <a:off x="4763912" y="3327400"/>
            <a:ext cx="6158088" cy="2933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82DDCE62-AB90-2503-B366-3D5A17717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42" y="4175106"/>
            <a:ext cx="2773772" cy="184639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139D014-CCE8-DA31-18EC-B5F1FAF687F9}"/>
              </a:ext>
            </a:extLst>
          </p:cNvPr>
          <p:cNvSpPr/>
          <p:nvPr/>
        </p:nvSpPr>
        <p:spPr>
          <a:xfrm>
            <a:off x="1384300" y="4625229"/>
            <a:ext cx="2325397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41C710A-2658-6897-33FF-DACE37F02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318" y="4700597"/>
            <a:ext cx="813130" cy="71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64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Potatoes are sold in crates of 10.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potatoes would I have, if I have 23 crates?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160E84-6F96-049B-5F8D-A45973F0533B}"/>
              </a:ext>
            </a:extLst>
          </p:cNvPr>
          <p:cNvSpPr/>
          <p:nvPr/>
        </p:nvSpPr>
        <p:spPr>
          <a:xfrm>
            <a:off x="4763912" y="3327400"/>
            <a:ext cx="6158088" cy="2933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10 x 23 = </a:t>
            </a:r>
          </a:p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10 x 10 = 100</a:t>
            </a:r>
          </a:p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10 x 10 = 100</a:t>
            </a:r>
          </a:p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3 x 10 = 30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82DDCE62-AB90-2503-B366-3D5A17717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42" y="4175106"/>
            <a:ext cx="2773772" cy="184639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139D014-CCE8-DA31-18EC-B5F1FAF687F9}"/>
              </a:ext>
            </a:extLst>
          </p:cNvPr>
          <p:cNvSpPr/>
          <p:nvPr/>
        </p:nvSpPr>
        <p:spPr>
          <a:xfrm>
            <a:off x="1384300" y="4625229"/>
            <a:ext cx="2325397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41C710A-2658-6897-33FF-DACE37F02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318" y="4700597"/>
            <a:ext cx="813130" cy="71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21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Potatoes are sold in crates of 10.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potatoes would I have, if I have 23 crates?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160E84-6F96-049B-5F8D-A45973F0533B}"/>
              </a:ext>
            </a:extLst>
          </p:cNvPr>
          <p:cNvSpPr/>
          <p:nvPr/>
        </p:nvSpPr>
        <p:spPr>
          <a:xfrm>
            <a:off x="4763912" y="3327400"/>
            <a:ext cx="6158088" cy="2933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10 x 23 = </a:t>
            </a:r>
            <a:r>
              <a:rPr lang="en-GB" sz="3600" u="sng" dirty="0">
                <a:solidFill>
                  <a:srgbClr val="FF3860"/>
                </a:solidFill>
                <a:latin typeface="OpenDyslexicAlta" pitchFamily="2" charset="77"/>
              </a:rPr>
              <a:t>230</a:t>
            </a:r>
          </a:p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10 x 10 = 100</a:t>
            </a:r>
          </a:p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10 x 10 = 100</a:t>
            </a:r>
          </a:p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3 x 10 = 30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82DDCE62-AB90-2503-B366-3D5A17717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42" y="4175106"/>
            <a:ext cx="2773772" cy="184639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139D014-CCE8-DA31-18EC-B5F1FAF687F9}"/>
              </a:ext>
            </a:extLst>
          </p:cNvPr>
          <p:cNvSpPr/>
          <p:nvPr/>
        </p:nvSpPr>
        <p:spPr>
          <a:xfrm>
            <a:off x="1384300" y="4625229"/>
            <a:ext cx="2325397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41C710A-2658-6897-33FF-DACE37F02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318" y="4700597"/>
            <a:ext cx="813130" cy="71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96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Teddy bears are sold in boxes of 10.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teddy bears would I have, if I had 32 boxes?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160E84-6F96-049B-5F8D-A45973F0533B}"/>
              </a:ext>
            </a:extLst>
          </p:cNvPr>
          <p:cNvSpPr/>
          <p:nvPr/>
        </p:nvSpPr>
        <p:spPr>
          <a:xfrm>
            <a:off x="4763912" y="3327400"/>
            <a:ext cx="6158088" cy="2933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19E43-4DFD-BBB5-E945-FA3F2B3C5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24" y="3624494"/>
            <a:ext cx="3249664" cy="26289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437AA01-55DB-8008-EA1E-1451CBF48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668" y="3536272"/>
            <a:ext cx="918776" cy="111192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75F2F3B-D1B9-349C-7CA2-E9550C572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056" y="3429000"/>
            <a:ext cx="918776" cy="111192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571C584-8399-C9F3-2F56-053C99495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688" y="3225800"/>
            <a:ext cx="918776" cy="111192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B7748AF5-F78F-0D82-43A4-FEFFA7BB2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548" y="3245528"/>
            <a:ext cx="918776" cy="111192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1B05BAF-EA3A-4603-D06B-2F7E13A4E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328" y="3536272"/>
            <a:ext cx="918776" cy="111192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A7FDA6A-5BFD-F8BE-6FFF-C5E8DEB65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712" y="3296674"/>
            <a:ext cx="918776" cy="111192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E6BC0B1-FD82-D0A9-D7DC-4B9471717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56" y="3289869"/>
            <a:ext cx="918776" cy="1111928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BF13C0A-3EF3-41E4-F055-D8092122A20D}"/>
              </a:ext>
            </a:extLst>
          </p:cNvPr>
          <p:cNvSpPr/>
          <p:nvPr/>
        </p:nvSpPr>
        <p:spPr>
          <a:xfrm rot="1602882">
            <a:off x="1172665" y="5223078"/>
            <a:ext cx="852046" cy="6194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73129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Teddy bears are sold in boxes of 10.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teddy bears would I have, if I had 32 boxes?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160E84-6F96-049B-5F8D-A45973F0533B}"/>
              </a:ext>
            </a:extLst>
          </p:cNvPr>
          <p:cNvSpPr/>
          <p:nvPr/>
        </p:nvSpPr>
        <p:spPr>
          <a:xfrm>
            <a:off x="4763912" y="3327400"/>
            <a:ext cx="6158088" cy="2933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10 x 32 = </a:t>
            </a:r>
          </a:p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10 x 10 = 100</a:t>
            </a:r>
          </a:p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10 x 10 = 100</a:t>
            </a:r>
          </a:p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10 x 10 = 100</a:t>
            </a:r>
          </a:p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2 x 10 = 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19E43-4DFD-BBB5-E945-FA3F2B3C5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24" y="3624494"/>
            <a:ext cx="3249664" cy="26289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437AA01-55DB-8008-EA1E-1451CBF48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668" y="3536272"/>
            <a:ext cx="918776" cy="111192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75F2F3B-D1B9-349C-7CA2-E9550C572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056" y="3429000"/>
            <a:ext cx="918776" cy="111192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571C584-8399-C9F3-2F56-053C99495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688" y="3225800"/>
            <a:ext cx="918776" cy="111192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B7748AF5-F78F-0D82-43A4-FEFFA7BB2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548" y="3245528"/>
            <a:ext cx="918776" cy="111192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1B05BAF-EA3A-4603-D06B-2F7E13A4E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328" y="3536272"/>
            <a:ext cx="918776" cy="111192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A7FDA6A-5BFD-F8BE-6FFF-C5E8DEB65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712" y="3296674"/>
            <a:ext cx="918776" cy="111192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E6BC0B1-FD82-D0A9-D7DC-4B9471717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56" y="3289869"/>
            <a:ext cx="918776" cy="1111928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BF13C0A-3EF3-41E4-F055-D8092122A20D}"/>
              </a:ext>
            </a:extLst>
          </p:cNvPr>
          <p:cNvSpPr/>
          <p:nvPr/>
        </p:nvSpPr>
        <p:spPr>
          <a:xfrm rot="1602882">
            <a:off x="1172665" y="5223078"/>
            <a:ext cx="852046" cy="6194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07614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Teddy bears are sold in boxes of 10.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teddy bears would I have, if I had 32 boxes?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160E84-6F96-049B-5F8D-A45973F0533B}"/>
              </a:ext>
            </a:extLst>
          </p:cNvPr>
          <p:cNvSpPr/>
          <p:nvPr/>
        </p:nvSpPr>
        <p:spPr>
          <a:xfrm>
            <a:off x="4763912" y="3327400"/>
            <a:ext cx="6158088" cy="2933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10 x 32 = </a:t>
            </a:r>
            <a:r>
              <a:rPr lang="en-GB" sz="3600" u="sng" dirty="0">
                <a:solidFill>
                  <a:srgbClr val="FF3860"/>
                </a:solidFill>
                <a:latin typeface="OpenDyslexicAlta" pitchFamily="2" charset="77"/>
              </a:rPr>
              <a:t>320</a:t>
            </a:r>
          </a:p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10 x 10 = 100</a:t>
            </a:r>
          </a:p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10 x 10 = 100</a:t>
            </a:r>
          </a:p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10 x 10 = 100</a:t>
            </a:r>
          </a:p>
          <a:p>
            <a:pPr algn="ctr"/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2 x 10 = 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19E43-4DFD-BBB5-E945-FA3F2B3C5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24" y="3624494"/>
            <a:ext cx="3249664" cy="26289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437AA01-55DB-8008-EA1E-1451CBF48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668" y="3536272"/>
            <a:ext cx="918776" cy="111192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75F2F3B-D1B9-349C-7CA2-E9550C572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056" y="3429000"/>
            <a:ext cx="918776" cy="111192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571C584-8399-C9F3-2F56-053C99495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688" y="3225800"/>
            <a:ext cx="918776" cy="111192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B7748AF5-F78F-0D82-43A4-FEFFA7BB2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548" y="3245528"/>
            <a:ext cx="918776" cy="111192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1B05BAF-EA3A-4603-D06B-2F7E13A4E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328" y="3536272"/>
            <a:ext cx="918776" cy="111192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A7FDA6A-5BFD-F8BE-6FFF-C5E8DEB65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712" y="3296674"/>
            <a:ext cx="918776" cy="111192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E6BC0B1-FD82-D0A9-D7DC-4B9471717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56" y="3289869"/>
            <a:ext cx="918776" cy="1111928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BF13C0A-3EF3-41E4-F055-D8092122A20D}"/>
              </a:ext>
            </a:extLst>
          </p:cNvPr>
          <p:cNvSpPr/>
          <p:nvPr/>
        </p:nvSpPr>
        <p:spPr>
          <a:xfrm rot="1602882">
            <a:off x="1172665" y="5223078"/>
            <a:ext cx="852046" cy="6194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57886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Teddy bears are sold in boxes of 10.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teddy bears would I have, if I had 48 boxes?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160E84-6F96-049B-5F8D-A45973F0533B}"/>
              </a:ext>
            </a:extLst>
          </p:cNvPr>
          <p:cNvSpPr/>
          <p:nvPr/>
        </p:nvSpPr>
        <p:spPr>
          <a:xfrm>
            <a:off x="4763912" y="3327400"/>
            <a:ext cx="6158088" cy="2933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19E43-4DFD-BBB5-E945-FA3F2B3C5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24" y="3624494"/>
            <a:ext cx="3249664" cy="26289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437AA01-55DB-8008-EA1E-1451CBF48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668" y="3536272"/>
            <a:ext cx="918776" cy="111192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75F2F3B-D1B9-349C-7CA2-E9550C572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056" y="3429000"/>
            <a:ext cx="918776" cy="111192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571C584-8399-C9F3-2F56-053C99495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688" y="3225800"/>
            <a:ext cx="918776" cy="111192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B7748AF5-F78F-0D82-43A4-FEFFA7BB2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548" y="3245528"/>
            <a:ext cx="918776" cy="111192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1B05BAF-EA3A-4603-D06B-2F7E13A4E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328" y="3536272"/>
            <a:ext cx="918776" cy="111192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A7FDA6A-5BFD-F8BE-6FFF-C5E8DEB65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712" y="3296674"/>
            <a:ext cx="918776" cy="111192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E6BC0B1-FD82-D0A9-D7DC-4B9471717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56" y="3289869"/>
            <a:ext cx="918776" cy="1111928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BF13C0A-3EF3-41E4-F055-D8092122A20D}"/>
              </a:ext>
            </a:extLst>
          </p:cNvPr>
          <p:cNvSpPr/>
          <p:nvPr/>
        </p:nvSpPr>
        <p:spPr>
          <a:xfrm rot="1602882">
            <a:off x="1172665" y="5223078"/>
            <a:ext cx="852046" cy="6194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5085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2A8F4FF-AE2D-36AE-A5BF-4D859055CEB6}"/>
              </a:ext>
            </a:extLst>
          </p:cNvPr>
          <p:cNvSpPr/>
          <p:nvPr/>
        </p:nvSpPr>
        <p:spPr>
          <a:xfrm>
            <a:off x="8293100" y="3297666"/>
            <a:ext cx="2666999" cy="14775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4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should be next in the sequence?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D985A-77BE-B342-BD47-6FB3C7580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706" y="3428999"/>
            <a:ext cx="3016000" cy="1236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04C62E-5F69-D246-B070-AEFE939AC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29000"/>
            <a:ext cx="3666551" cy="1236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C960F-3E4D-3702-30A1-9E31AE318B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389"/>
          <a:stretch/>
        </p:blipFill>
        <p:spPr>
          <a:xfrm>
            <a:off x="8432800" y="3428998"/>
            <a:ext cx="2438400" cy="12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91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Teddy bears are sold in boxes of 10.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teddy bears would I have, if I had 48 boxes?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160E84-6F96-049B-5F8D-A45973F0533B}"/>
              </a:ext>
            </a:extLst>
          </p:cNvPr>
          <p:cNvSpPr/>
          <p:nvPr/>
        </p:nvSpPr>
        <p:spPr>
          <a:xfrm>
            <a:off x="4763912" y="3327400"/>
            <a:ext cx="6158088" cy="2933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48 x 10= </a:t>
            </a:r>
            <a:r>
              <a:rPr lang="en-GB" sz="3000" u="sng" dirty="0">
                <a:solidFill>
                  <a:srgbClr val="FF3860"/>
                </a:solidFill>
                <a:latin typeface="OpenDyslexicAlta" pitchFamily="2" charset="77"/>
              </a:rPr>
              <a:t>480</a:t>
            </a:r>
          </a:p>
          <a:p>
            <a:pPr algn="ctr"/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10 x 10 = 100</a:t>
            </a:r>
          </a:p>
          <a:p>
            <a:pPr algn="ctr"/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10 x 10 = 100</a:t>
            </a:r>
          </a:p>
          <a:p>
            <a:pPr algn="ctr"/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10 x 10 = 100</a:t>
            </a:r>
          </a:p>
          <a:p>
            <a:pPr algn="ctr"/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10 x 10 = 100</a:t>
            </a:r>
          </a:p>
          <a:p>
            <a:pPr algn="ctr"/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8 x 10 = 80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19E43-4DFD-BBB5-E945-FA3F2B3C5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24" y="3624494"/>
            <a:ext cx="3249664" cy="26289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437AA01-55DB-8008-EA1E-1451CBF48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668" y="3536272"/>
            <a:ext cx="918776" cy="111192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75F2F3B-D1B9-349C-7CA2-E9550C572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056" y="3429000"/>
            <a:ext cx="918776" cy="111192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571C584-8399-C9F3-2F56-053C99495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688" y="3225800"/>
            <a:ext cx="918776" cy="111192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B7748AF5-F78F-0D82-43A4-FEFFA7BB2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548" y="3245528"/>
            <a:ext cx="918776" cy="111192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1B05BAF-EA3A-4603-D06B-2F7E13A4E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328" y="3536272"/>
            <a:ext cx="918776" cy="111192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A7FDA6A-5BFD-F8BE-6FFF-C5E8DEB65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712" y="3296674"/>
            <a:ext cx="918776" cy="111192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E6BC0B1-FD82-D0A9-D7DC-4B9471717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56" y="3289869"/>
            <a:ext cx="918776" cy="1111928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BF13C0A-3EF3-41E4-F055-D8092122A20D}"/>
              </a:ext>
            </a:extLst>
          </p:cNvPr>
          <p:cNvSpPr/>
          <p:nvPr/>
        </p:nvSpPr>
        <p:spPr>
          <a:xfrm rot="1602882">
            <a:off x="1172665" y="5223078"/>
            <a:ext cx="852046" cy="6194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8978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calculations and fill in the missing numbers.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8092F6-328A-1F5F-C72B-747ADD71A795}"/>
              </a:ext>
            </a:extLst>
          </p:cNvPr>
          <p:cNvSpPr/>
          <p:nvPr/>
        </p:nvSpPr>
        <p:spPr>
          <a:xfrm>
            <a:off x="1659906" y="2894127"/>
            <a:ext cx="3926682" cy="34304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en-GB" sz="3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45 x 10 = </a:t>
            </a: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= 31 x 10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4 x 2 x 10 = </a:t>
            </a: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87 x 10 = </a:t>
            </a: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</a:p>
          <a:p>
            <a:pPr>
              <a:lnSpc>
                <a:spcPct val="150000"/>
              </a:lnSpc>
            </a:pPr>
            <a:endParaRPr lang="en-GB" sz="3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140DF2-FBA0-F807-B03A-7D8D13F2BDDE}"/>
              </a:ext>
            </a:extLst>
          </p:cNvPr>
          <p:cNvSpPr/>
          <p:nvPr/>
        </p:nvSpPr>
        <p:spPr>
          <a:xfrm>
            <a:off x="6601618" y="2894127"/>
            <a:ext cx="3926682" cy="34304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3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 = 890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630 = </a:t>
            </a: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 = 750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 = 990</a:t>
            </a:r>
          </a:p>
          <a:p>
            <a:pPr>
              <a:lnSpc>
                <a:spcPct val="150000"/>
              </a:lnSpc>
            </a:pPr>
            <a:endParaRPr lang="en-GB" sz="3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6937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calculations and fill in the missing numbers.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8092F6-328A-1F5F-C72B-747ADD71A795}"/>
              </a:ext>
            </a:extLst>
          </p:cNvPr>
          <p:cNvSpPr/>
          <p:nvPr/>
        </p:nvSpPr>
        <p:spPr>
          <a:xfrm>
            <a:off x="1659906" y="2894127"/>
            <a:ext cx="3926682" cy="34304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en-GB" sz="3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45 x 10 = </a:t>
            </a: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450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310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= 31 x 10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4 x 2 x 10 = </a:t>
            </a: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87 x 10 = </a:t>
            </a: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870</a:t>
            </a:r>
          </a:p>
          <a:p>
            <a:pPr>
              <a:lnSpc>
                <a:spcPct val="150000"/>
              </a:lnSpc>
            </a:pPr>
            <a:endParaRPr lang="en-GB" sz="3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140DF2-FBA0-F807-B03A-7D8D13F2BDDE}"/>
              </a:ext>
            </a:extLst>
          </p:cNvPr>
          <p:cNvSpPr/>
          <p:nvPr/>
        </p:nvSpPr>
        <p:spPr>
          <a:xfrm>
            <a:off x="6601618" y="2894127"/>
            <a:ext cx="3926682" cy="34304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3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 = 890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630 = </a:t>
            </a: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 = 750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 = 990</a:t>
            </a:r>
          </a:p>
          <a:p>
            <a:pPr>
              <a:lnSpc>
                <a:spcPct val="150000"/>
              </a:lnSpc>
            </a:pPr>
            <a:endParaRPr lang="en-GB" sz="3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4044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calculations and fill in the missing numbers.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8092F6-328A-1F5F-C72B-747ADD71A795}"/>
              </a:ext>
            </a:extLst>
          </p:cNvPr>
          <p:cNvSpPr/>
          <p:nvPr/>
        </p:nvSpPr>
        <p:spPr>
          <a:xfrm>
            <a:off x="1659906" y="2894127"/>
            <a:ext cx="3926682" cy="34304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en-GB" sz="3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45 x 10 = </a:t>
            </a: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450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310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= 31 x 10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4 x 2 x 10 = </a:t>
            </a: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87 x 10 = </a:t>
            </a: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870</a:t>
            </a:r>
          </a:p>
          <a:p>
            <a:pPr>
              <a:lnSpc>
                <a:spcPct val="150000"/>
              </a:lnSpc>
            </a:pPr>
            <a:endParaRPr lang="en-GB" sz="3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140DF2-FBA0-F807-B03A-7D8D13F2BDDE}"/>
              </a:ext>
            </a:extLst>
          </p:cNvPr>
          <p:cNvSpPr/>
          <p:nvPr/>
        </p:nvSpPr>
        <p:spPr>
          <a:xfrm>
            <a:off x="6601618" y="2894127"/>
            <a:ext cx="3926682" cy="34304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3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89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 = 890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630 = </a:t>
            </a: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63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75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 = 750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99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 = 990</a:t>
            </a:r>
          </a:p>
          <a:p>
            <a:pPr>
              <a:lnSpc>
                <a:spcPct val="150000"/>
              </a:lnSpc>
            </a:pPr>
            <a:endParaRPr lang="en-GB" sz="3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2850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calculations and fill in the missing numbers.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8092F6-328A-1F5F-C72B-747ADD71A795}"/>
              </a:ext>
            </a:extLst>
          </p:cNvPr>
          <p:cNvSpPr/>
          <p:nvPr/>
        </p:nvSpPr>
        <p:spPr>
          <a:xfrm>
            <a:off x="1659906" y="2894127"/>
            <a:ext cx="3926682" cy="34304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75 x 10 = </a:t>
            </a: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 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 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= 61 x 10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6 x 2 x 10 = </a:t>
            </a: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 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97 x 10 = </a:t>
            </a: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140DF2-FBA0-F807-B03A-7D8D13F2BDDE}"/>
              </a:ext>
            </a:extLst>
          </p:cNvPr>
          <p:cNvSpPr/>
          <p:nvPr/>
        </p:nvSpPr>
        <p:spPr>
          <a:xfrm>
            <a:off x="6601618" y="2894127"/>
            <a:ext cx="3926682" cy="34304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3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 = 980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530 = </a:t>
            </a: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 = 850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 = 940</a:t>
            </a:r>
          </a:p>
          <a:p>
            <a:pPr>
              <a:lnSpc>
                <a:spcPct val="150000"/>
              </a:lnSpc>
            </a:pPr>
            <a:endParaRPr lang="en-GB" sz="3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16127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calculations and fill in the missing numbers.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8092F6-328A-1F5F-C72B-747ADD71A795}"/>
              </a:ext>
            </a:extLst>
          </p:cNvPr>
          <p:cNvSpPr/>
          <p:nvPr/>
        </p:nvSpPr>
        <p:spPr>
          <a:xfrm>
            <a:off x="1659906" y="2894127"/>
            <a:ext cx="3926682" cy="34304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75 x 10 = </a:t>
            </a: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750 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610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= 61 x 10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6 x 2 x 10 = </a:t>
            </a: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120 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97 x 10 = </a:t>
            </a: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970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140DF2-FBA0-F807-B03A-7D8D13F2BDDE}"/>
              </a:ext>
            </a:extLst>
          </p:cNvPr>
          <p:cNvSpPr/>
          <p:nvPr/>
        </p:nvSpPr>
        <p:spPr>
          <a:xfrm>
            <a:off x="6601618" y="2894127"/>
            <a:ext cx="3926682" cy="34304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3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 = 980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530 = </a:t>
            </a: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 = 850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___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 = 940</a:t>
            </a:r>
          </a:p>
          <a:p>
            <a:pPr>
              <a:lnSpc>
                <a:spcPct val="150000"/>
              </a:lnSpc>
            </a:pPr>
            <a:endParaRPr lang="en-GB" sz="3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50145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calculations and fill in the missing numbers.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8092F6-328A-1F5F-C72B-747ADD71A795}"/>
              </a:ext>
            </a:extLst>
          </p:cNvPr>
          <p:cNvSpPr/>
          <p:nvPr/>
        </p:nvSpPr>
        <p:spPr>
          <a:xfrm>
            <a:off x="1659906" y="2894127"/>
            <a:ext cx="3926682" cy="34304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75 x 10 = </a:t>
            </a: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750 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610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= 61 x 10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6 x 2 x 10 = </a:t>
            </a: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120 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97 x 10 = </a:t>
            </a: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970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140DF2-FBA0-F807-B03A-7D8D13F2BDDE}"/>
              </a:ext>
            </a:extLst>
          </p:cNvPr>
          <p:cNvSpPr/>
          <p:nvPr/>
        </p:nvSpPr>
        <p:spPr>
          <a:xfrm>
            <a:off x="6601618" y="2894127"/>
            <a:ext cx="3926682" cy="34304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3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98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 = 980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530 = </a:t>
            </a: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53 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x 10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85 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x 10 = 850</a:t>
            </a:r>
          </a:p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rgbClr val="FF3860"/>
                </a:solidFill>
                <a:latin typeface="OpenDyslexicAlta" pitchFamily="2" charset="77"/>
              </a:rPr>
              <a:t>94</a:t>
            </a:r>
            <a:r>
              <a:rPr lang="en-GB" sz="3000" dirty="0">
                <a:solidFill>
                  <a:schemeClr val="tx1"/>
                </a:solidFill>
                <a:latin typeface="OpenDyslexicAlta" pitchFamily="2" charset="77"/>
              </a:rPr>
              <a:t> x 10 = 940</a:t>
            </a:r>
          </a:p>
          <a:p>
            <a:pPr>
              <a:lnSpc>
                <a:spcPct val="150000"/>
              </a:lnSpc>
            </a:pPr>
            <a:endParaRPr lang="en-GB" sz="30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6000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/>
              <a:t>Astrobee</a:t>
            </a:r>
            <a:r>
              <a:rPr lang="en-GB" sz="2200" dirty="0"/>
              <a:t> collects 10 bottle tops a week for a school project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weeks will it take </a:t>
            </a:r>
            <a:r>
              <a:rPr lang="en-GB" sz="2200" dirty="0" err="1"/>
              <a:t>Astrobee</a:t>
            </a:r>
            <a:r>
              <a:rPr lang="en-GB" sz="2200" dirty="0"/>
              <a:t> to save 150 bottle tops?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9E731C23-68AB-C036-0F9F-7275589B3404}"/>
              </a:ext>
            </a:extLst>
          </p:cNvPr>
          <p:cNvSpPr/>
          <p:nvPr/>
        </p:nvSpPr>
        <p:spPr>
          <a:xfrm rot="1995551">
            <a:off x="9796754" y="3475574"/>
            <a:ext cx="1373929" cy="568688"/>
          </a:xfrm>
          <a:prstGeom prst="can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DD7D2C-C934-38FC-9384-96DEEA14AD7E}"/>
              </a:ext>
            </a:extLst>
          </p:cNvPr>
          <p:cNvCxnSpPr>
            <a:cxnSpLocks/>
          </p:cNvCxnSpPr>
          <p:nvPr/>
        </p:nvCxnSpPr>
        <p:spPr>
          <a:xfrm flipV="1">
            <a:off x="9931400" y="3340100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87768B-E406-5B27-FE3E-D724C2DAB8DE}"/>
              </a:ext>
            </a:extLst>
          </p:cNvPr>
          <p:cNvCxnSpPr>
            <a:cxnSpLocks/>
          </p:cNvCxnSpPr>
          <p:nvPr/>
        </p:nvCxnSpPr>
        <p:spPr>
          <a:xfrm flipV="1">
            <a:off x="10020300" y="3477533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9F49B3-9487-A8E9-19C5-893E975CEAE4}"/>
              </a:ext>
            </a:extLst>
          </p:cNvPr>
          <p:cNvCxnSpPr>
            <a:cxnSpLocks/>
          </p:cNvCxnSpPr>
          <p:nvPr/>
        </p:nvCxnSpPr>
        <p:spPr>
          <a:xfrm flipV="1">
            <a:off x="10153913" y="3534801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D3FB53-C76E-6014-9DFF-043CB6375676}"/>
              </a:ext>
            </a:extLst>
          </p:cNvPr>
          <p:cNvCxnSpPr>
            <a:cxnSpLocks/>
          </p:cNvCxnSpPr>
          <p:nvPr/>
        </p:nvCxnSpPr>
        <p:spPr>
          <a:xfrm flipV="1">
            <a:off x="10684006" y="3833133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B9B208-AA0C-FF2C-CC50-5EEB253E687C}"/>
              </a:ext>
            </a:extLst>
          </p:cNvPr>
          <p:cNvCxnSpPr>
            <a:cxnSpLocks/>
          </p:cNvCxnSpPr>
          <p:nvPr/>
        </p:nvCxnSpPr>
        <p:spPr>
          <a:xfrm flipV="1">
            <a:off x="10798175" y="3889378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845655-8FAF-5AE0-8600-C9373D4C4F63}"/>
              </a:ext>
            </a:extLst>
          </p:cNvPr>
          <p:cNvCxnSpPr>
            <a:cxnSpLocks/>
          </p:cNvCxnSpPr>
          <p:nvPr/>
        </p:nvCxnSpPr>
        <p:spPr>
          <a:xfrm flipV="1">
            <a:off x="10375900" y="3655333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F22ACA-A405-3980-6D58-9A21C39A7DA9}"/>
              </a:ext>
            </a:extLst>
          </p:cNvPr>
          <p:cNvCxnSpPr>
            <a:cxnSpLocks/>
          </p:cNvCxnSpPr>
          <p:nvPr/>
        </p:nvCxnSpPr>
        <p:spPr>
          <a:xfrm flipV="1">
            <a:off x="10502900" y="3759918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6242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/>
              <a:t>Astrobee</a:t>
            </a:r>
            <a:r>
              <a:rPr lang="en-GB" sz="2200" dirty="0"/>
              <a:t> collects 10 bottle tops a week for a school project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weeks will it take </a:t>
            </a:r>
            <a:r>
              <a:rPr lang="en-GB" sz="2200" dirty="0" err="1"/>
              <a:t>Astrobee</a:t>
            </a:r>
            <a:r>
              <a:rPr lang="en-GB" sz="2200" dirty="0"/>
              <a:t> to save 150 bottle tops?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500" dirty="0"/>
              <a:t>___ x 10 = 150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5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500" dirty="0"/>
              <a:t>150 </a:t>
            </a:r>
            <a:r>
              <a:rPr lang="en-GB" sz="25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500" dirty="0"/>
              <a:t>10 = ___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DABF1874-7531-A87B-3802-9A390E9B2A4D}"/>
              </a:ext>
            </a:extLst>
          </p:cNvPr>
          <p:cNvSpPr/>
          <p:nvPr/>
        </p:nvSpPr>
        <p:spPr>
          <a:xfrm rot="1995551">
            <a:off x="9796754" y="3475574"/>
            <a:ext cx="1373929" cy="568688"/>
          </a:xfrm>
          <a:prstGeom prst="can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FA071A-10DD-1289-D5A4-21FB8DEDD8E1}"/>
              </a:ext>
            </a:extLst>
          </p:cNvPr>
          <p:cNvCxnSpPr>
            <a:cxnSpLocks/>
          </p:cNvCxnSpPr>
          <p:nvPr/>
        </p:nvCxnSpPr>
        <p:spPr>
          <a:xfrm flipV="1">
            <a:off x="9931400" y="3340100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2FC7A3-CADB-A3B9-8985-CF8E546F8CE9}"/>
              </a:ext>
            </a:extLst>
          </p:cNvPr>
          <p:cNvCxnSpPr>
            <a:cxnSpLocks/>
          </p:cNvCxnSpPr>
          <p:nvPr/>
        </p:nvCxnSpPr>
        <p:spPr>
          <a:xfrm flipV="1">
            <a:off x="10020300" y="3477533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259DDB-EA1A-7908-E6CB-F2CE0D54EDA4}"/>
              </a:ext>
            </a:extLst>
          </p:cNvPr>
          <p:cNvCxnSpPr>
            <a:cxnSpLocks/>
          </p:cNvCxnSpPr>
          <p:nvPr/>
        </p:nvCxnSpPr>
        <p:spPr>
          <a:xfrm flipV="1">
            <a:off x="10153913" y="3534801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10C67C-9C44-4BA3-E51F-B3BE8F24130E}"/>
              </a:ext>
            </a:extLst>
          </p:cNvPr>
          <p:cNvCxnSpPr>
            <a:cxnSpLocks/>
          </p:cNvCxnSpPr>
          <p:nvPr/>
        </p:nvCxnSpPr>
        <p:spPr>
          <a:xfrm flipV="1">
            <a:off x="10684006" y="3833133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5C99C1-E4A4-2AFB-571B-1B55D70CED9E}"/>
              </a:ext>
            </a:extLst>
          </p:cNvPr>
          <p:cNvCxnSpPr>
            <a:cxnSpLocks/>
          </p:cNvCxnSpPr>
          <p:nvPr/>
        </p:nvCxnSpPr>
        <p:spPr>
          <a:xfrm flipV="1">
            <a:off x="10798175" y="3889378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9F38AE-E437-7B38-867D-0A2A1E6E1A35}"/>
              </a:ext>
            </a:extLst>
          </p:cNvPr>
          <p:cNvCxnSpPr>
            <a:cxnSpLocks/>
          </p:cNvCxnSpPr>
          <p:nvPr/>
        </p:nvCxnSpPr>
        <p:spPr>
          <a:xfrm flipV="1">
            <a:off x="10375900" y="3655333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6288D6-50DE-DAE8-C08E-14521B986A03}"/>
              </a:ext>
            </a:extLst>
          </p:cNvPr>
          <p:cNvCxnSpPr>
            <a:cxnSpLocks/>
          </p:cNvCxnSpPr>
          <p:nvPr/>
        </p:nvCxnSpPr>
        <p:spPr>
          <a:xfrm flipV="1">
            <a:off x="10502900" y="3759918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880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/>
              <a:t>Astrobee</a:t>
            </a:r>
            <a:r>
              <a:rPr lang="en-GB" sz="2200" dirty="0"/>
              <a:t> collects 10 bottle tops a week for a school project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weeks will it take </a:t>
            </a:r>
            <a:r>
              <a:rPr lang="en-GB" sz="2200" dirty="0" err="1"/>
              <a:t>Astrobee</a:t>
            </a:r>
            <a:r>
              <a:rPr lang="en-GB" sz="2200" dirty="0"/>
              <a:t> to save 150 bottle tops?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500" dirty="0">
                <a:solidFill>
                  <a:srgbClr val="FF3860"/>
                </a:solidFill>
              </a:rPr>
              <a:t>15</a:t>
            </a:r>
            <a:r>
              <a:rPr lang="en-GB" sz="2500" dirty="0"/>
              <a:t> x 10 = 150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5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500" dirty="0"/>
              <a:t>150 </a:t>
            </a:r>
            <a:r>
              <a:rPr lang="en-GB" sz="25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500" dirty="0"/>
              <a:t>10 = </a:t>
            </a:r>
            <a:r>
              <a:rPr lang="en-GB" sz="2500" dirty="0">
                <a:solidFill>
                  <a:srgbClr val="FF3860"/>
                </a:solidFill>
              </a:rPr>
              <a:t>15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47451656-4CA7-8E28-0C79-0414C9559741}"/>
              </a:ext>
            </a:extLst>
          </p:cNvPr>
          <p:cNvSpPr/>
          <p:nvPr/>
        </p:nvSpPr>
        <p:spPr>
          <a:xfrm rot="1995551">
            <a:off x="9796754" y="3475574"/>
            <a:ext cx="1373929" cy="568688"/>
          </a:xfrm>
          <a:prstGeom prst="can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A5A4BB-7699-396D-BB20-B36454EC3182}"/>
              </a:ext>
            </a:extLst>
          </p:cNvPr>
          <p:cNvCxnSpPr>
            <a:cxnSpLocks/>
          </p:cNvCxnSpPr>
          <p:nvPr/>
        </p:nvCxnSpPr>
        <p:spPr>
          <a:xfrm flipV="1">
            <a:off x="9931400" y="3340100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4F97B5-1519-45B6-1F91-CA069C835463}"/>
              </a:ext>
            </a:extLst>
          </p:cNvPr>
          <p:cNvCxnSpPr>
            <a:cxnSpLocks/>
          </p:cNvCxnSpPr>
          <p:nvPr/>
        </p:nvCxnSpPr>
        <p:spPr>
          <a:xfrm flipV="1">
            <a:off x="10020300" y="3477533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879F7-9BCB-EE66-8EB0-DBB4BCB9A0CB}"/>
              </a:ext>
            </a:extLst>
          </p:cNvPr>
          <p:cNvCxnSpPr>
            <a:cxnSpLocks/>
          </p:cNvCxnSpPr>
          <p:nvPr/>
        </p:nvCxnSpPr>
        <p:spPr>
          <a:xfrm flipV="1">
            <a:off x="10153913" y="3534801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2D5AF3-3791-2632-AEE1-AB4C06698F1E}"/>
              </a:ext>
            </a:extLst>
          </p:cNvPr>
          <p:cNvCxnSpPr>
            <a:cxnSpLocks/>
          </p:cNvCxnSpPr>
          <p:nvPr/>
        </p:nvCxnSpPr>
        <p:spPr>
          <a:xfrm flipV="1">
            <a:off x="10684006" y="3833133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80E8FF-31B7-483E-A86C-CB1226FB2218}"/>
              </a:ext>
            </a:extLst>
          </p:cNvPr>
          <p:cNvCxnSpPr>
            <a:cxnSpLocks/>
          </p:cNvCxnSpPr>
          <p:nvPr/>
        </p:nvCxnSpPr>
        <p:spPr>
          <a:xfrm flipV="1">
            <a:off x="10798175" y="3889378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C854D6-20E7-F890-C9F2-FCF933CB6FDF}"/>
              </a:ext>
            </a:extLst>
          </p:cNvPr>
          <p:cNvCxnSpPr>
            <a:cxnSpLocks/>
          </p:cNvCxnSpPr>
          <p:nvPr/>
        </p:nvCxnSpPr>
        <p:spPr>
          <a:xfrm flipV="1">
            <a:off x="10375900" y="3655333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856F03-A640-9300-3C06-6135160CF1AB}"/>
              </a:ext>
            </a:extLst>
          </p:cNvPr>
          <p:cNvCxnSpPr>
            <a:cxnSpLocks/>
          </p:cNvCxnSpPr>
          <p:nvPr/>
        </p:nvCxnSpPr>
        <p:spPr>
          <a:xfrm flipV="1">
            <a:off x="10502900" y="3759918"/>
            <a:ext cx="241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24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line.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7C5788-5E01-EC59-D404-382D03D86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48176"/>
              </p:ext>
            </p:extLst>
          </p:nvPr>
        </p:nvGraphicFramePr>
        <p:xfrm>
          <a:off x="1116280" y="4104134"/>
          <a:ext cx="99277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777">
                  <a:extLst>
                    <a:ext uri="{9D8B030D-6E8A-4147-A177-3AD203B41FA5}">
                      <a16:colId xmlns:a16="http://schemas.microsoft.com/office/drawing/2014/main" val="1228561576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33144113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76298529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184770604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317931063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174031428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798868146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23936596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2477550634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934308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5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80080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078070-2BE9-8A5F-CDA1-383936C6D339}"/>
              </a:ext>
            </a:extLst>
          </p:cNvPr>
          <p:cNvSpPr/>
          <p:nvPr/>
        </p:nvSpPr>
        <p:spPr>
          <a:xfrm>
            <a:off x="819994" y="4680115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10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7AEF819-5223-686C-D4EC-6D7BEE8A49EB}"/>
              </a:ext>
            </a:extLst>
          </p:cNvPr>
          <p:cNvSpPr/>
          <p:nvPr/>
        </p:nvSpPr>
        <p:spPr>
          <a:xfrm>
            <a:off x="10702834" y="4657601"/>
            <a:ext cx="92904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110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01BB936-BF07-B04E-E04F-3319F250C3AB}"/>
              </a:ext>
            </a:extLst>
          </p:cNvPr>
          <p:cNvSpPr/>
          <p:nvPr/>
        </p:nvSpPr>
        <p:spPr>
          <a:xfrm>
            <a:off x="3798923" y="4673785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40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43406B8-BF86-DB01-B04B-958A6AA36E63}"/>
              </a:ext>
            </a:extLst>
          </p:cNvPr>
          <p:cNvSpPr/>
          <p:nvPr/>
        </p:nvSpPr>
        <p:spPr>
          <a:xfrm>
            <a:off x="4780216" y="4673785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50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EB1E8AE-C881-89C8-3708-0BAAB9186A2F}"/>
              </a:ext>
            </a:extLst>
          </p:cNvPr>
          <p:cNvSpPr/>
          <p:nvPr/>
        </p:nvSpPr>
        <p:spPr>
          <a:xfrm>
            <a:off x="9783305" y="4657599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1AE0D6-46AC-3694-F23F-CE527A95A337}"/>
              </a:ext>
            </a:extLst>
          </p:cNvPr>
          <p:cNvSpPr/>
          <p:nvPr/>
        </p:nvSpPr>
        <p:spPr>
          <a:xfrm>
            <a:off x="6777852" y="4684966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7718569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/>
              <a:t>Astrobee</a:t>
            </a:r>
            <a:r>
              <a:rPr lang="en-GB" sz="2200" dirty="0"/>
              <a:t> can bake 10 cupcakes in a day.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days will it take </a:t>
            </a:r>
            <a:r>
              <a:rPr lang="en-GB" sz="2200" dirty="0" err="1"/>
              <a:t>Astrobee</a:t>
            </a:r>
            <a:r>
              <a:rPr lang="en-GB" sz="2200" dirty="0"/>
              <a:t> to bake 100 cupcakes?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AA7B7-6A65-E42E-32C4-F9924EBE3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845" y="3845833"/>
            <a:ext cx="3225955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489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/>
              <a:t>Astrobee</a:t>
            </a:r>
            <a:r>
              <a:rPr lang="en-GB" sz="2200" dirty="0"/>
              <a:t> can bake 10 cupcakes in a day.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days will it take </a:t>
            </a:r>
            <a:r>
              <a:rPr lang="en-GB" sz="2200" dirty="0" err="1"/>
              <a:t>Astrobee</a:t>
            </a:r>
            <a:r>
              <a:rPr lang="en-GB" sz="2200" dirty="0"/>
              <a:t> to bake 100 cupcakes?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/>
              <a:t>___ x 10 = 100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4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/>
              <a:t>100 </a:t>
            </a:r>
            <a:r>
              <a:rPr lang="en-GB" sz="2400" b="0" i="0" dirty="0">
                <a:effectLst/>
              </a:rPr>
              <a:t>÷ </a:t>
            </a:r>
            <a:r>
              <a:rPr lang="en-GB" sz="2400" dirty="0"/>
              <a:t>10 = ___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5E052-6D27-B2E6-8002-615D2893F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845" y="3845833"/>
            <a:ext cx="3225955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603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/>
              <a:t>Astrobee</a:t>
            </a:r>
            <a:r>
              <a:rPr lang="en-GB" sz="2200" dirty="0"/>
              <a:t> can bake 10 cupcakes in a day.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days will it take </a:t>
            </a:r>
            <a:r>
              <a:rPr lang="en-GB" sz="2200" dirty="0" err="1"/>
              <a:t>Astrobee</a:t>
            </a:r>
            <a:r>
              <a:rPr lang="en-GB" sz="2200" dirty="0"/>
              <a:t> to bake 100 cupcakes?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>
                <a:solidFill>
                  <a:srgbClr val="FF3860"/>
                </a:solidFill>
              </a:rPr>
              <a:t>10</a:t>
            </a:r>
            <a:r>
              <a:rPr lang="en-GB" sz="2400" dirty="0"/>
              <a:t> x 10 = 100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4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/>
              <a:t>100 </a:t>
            </a:r>
            <a:r>
              <a:rPr lang="en-GB" sz="24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400" dirty="0"/>
              <a:t>10 = </a:t>
            </a:r>
            <a:r>
              <a:rPr lang="en-GB" sz="2400" dirty="0">
                <a:solidFill>
                  <a:srgbClr val="FF3860"/>
                </a:solidFill>
              </a:rPr>
              <a:t>10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EDBB5-12F6-1FB5-57A6-493E1B12B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845" y="3845833"/>
            <a:ext cx="3225955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739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/>
              <a:t>Astrobee</a:t>
            </a:r>
            <a:r>
              <a:rPr lang="en-GB" sz="2200" dirty="0"/>
              <a:t> walks 10 kilometres each day.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days will it take </a:t>
            </a:r>
            <a:r>
              <a:rPr lang="en-GB" sz="2200" dirty="0" err="1"/>
              <a:t>Astrobee</a:t>
            </a:r>
            <a:r>
              <a:rPr lang="en-GB" sz="2200" dirty="0"/>
              <a:t> to walk 220 kilometres?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498538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/>
              <a:t>Astrobee</a:t>
            </a:r>
            <a:r>
              <a:rPr lang="en-GB" sz="2200" dirty="0"/>
              <a:t> walks 10 kilometres each day.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days will it take </a:t>
            </a:r>
            <a:r>
              <a:rPr lang="en-GB" sz="2200" dirty="0" err="1"/>
              <a:t>Astrobee</a:t>
            </a:r>
            <a:r>
              <a:rPr lang="en-GB" sz="2200" dirty="0"/>
              <a:t> to walk 220 kilometres?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4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/>
              <a:t>___ x 10 = 220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4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/>
              <a:t>220 </a:t>
            </a:r>
            <a:r>
              <a:rPr lang="en-GB" sz="2400" b="0" i="0" dirty="0">
                <a:effectLst/>
              </a:rPr>
              <a:t>÷ </a:t>
            </a:r>
            <a:r>
              <a:rPr lang="en-GB" sz="2400" dirty="0"/>
              <a:t>10 = ___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803821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/>
              <a:t>Astrobee</a:t>
            </a:r>
            <a:r>
              <a:rPr lang="en-GB" sz="2200" dirty="0"/>
              <a:t> walks 10 kilometres each day.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days will it take </a:t>
            </a:r>
            <a:r>
              <a:rPr lang="en-GB" sz="2200" dirty="0" err="1"/>
              <a:t>Astrobee</a:t>
            </a:r>
            <a:r>
              <a:rPr lang="en-GB" sz="2200" dirty="0"/>
              <a:t> to walk 220 kilometres?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4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>
                <a:solidFill>
                  <a:srgbClr val="FF3860"/>
                </a:solidFill>
              </a:rPr>
              <a:t>22</a:t>
            </a:r>
            <a:r>
              <a:rPr lang="en-GB" sz="2400" dirty="0"/>
              <a:t> x 10 = 220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4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/>
              <a:t>220 </a:t>
            </a:r>
            <a:r>
              <a:rPr lang="en-GB" sz="2400" b="0" i="0" dirty="0">
                <a:solidFill>
                  <a:srgbClr val="202124"/>
                </a:solidFill>
                <a:effectLst/>
              </a:rPr>
              <a:t>÷ </a:t>
            </a:r>
            <a:r>
              <a:rPr lang="en-GB" sz="2400" dirty="0"/>
              <a:t>10 = </a:t>
            </a:r>
            <a:r>
              <a:rPr lang="en-GB" sz="2400" dirty="0">
                <a:solidFill>
                  <a:srgbClr val="FF3860"/>
                </a:solidFill>
              </a:rPr>
              <a:t>22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15903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3"/>
            <a:ext cx="10515600" cy="48227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card represents a number.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A is 10 times the size of B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B is 2 times the size of C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C is 10 times the size of D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D is 1 more than 4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Can you work out each number?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EB5B3F1-EA38-11B2-FC23-CF1AC0D9DCBE}"/>
              </a:ext>
            </a:extLst>
          </p:cNvPr>
          <p:cNvSpPr/>
          <p:nvPr/>
        </p:nvSpPr>
        <p:spPr>
          <a:xfrm>
            <a:off x="2832100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7B438D7-00E3-3BDF-2C2A-389D7AA8940D}"/>
              </a:ext>
            </a:extLst>
          </p:cNvPr>
          <p:cNvSpPr/>
          <p:nvPr/>
        </p:nvSpPr>
        <p:spPr>
          <a:xfrm>
            <a:off x="4470399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B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9D3813-13D1-71E7-673E-4030C53456E0}"/>
              </a:ext>
            </a:extLst>
          </p:cNvPr>
          <p:cNvSpPr/>
          <p:nvPr/>
        </p:nvSpPr>
        <p:spPr>
          <a:xfrm>
            <a:off x="6108698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C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5BEECC-931B-2B58-4535-E812BE061938}"/>
              </a:ext>
            </a:extLst>
          </p:cNvPr>
          <p:cNvSpPr/>
          <p:nvPr/>
        </p:nvSpPr>
        <p:spPr>
          <a:xfrm>
            <a:off x="7818982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586784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3"/>
            <a:ext cx="10515600" cy="48227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card represents a number.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A is 10 times the size of B </a:t>
            </a:r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B is 2 times the size of C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C is 10 times the size of D </a:t>
            </a:r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D is 1 more than 4. </a:t>
            </a:r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4 + 1 = 5                            D = 5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Can you work out each number?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EB5B3F1-EA38-11B2-FC23-CF1AC0D9DCBE}"/>
              </a:ext>
            </a:extLst>
          </p:cNvPr>
          <p:cNvSpPr/>
          <p:nvPr/>
        </p:nvSpPr>
        <p:spPr>
          <a:xfrm>
            <a:off x="2832100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7B438D7-00E3-3BDF-2C2A-389D7AA8940D}"/>
              </a:ext>
            </a:extLst>
          </p:cNvPr>
          <p:cNvSpPr/>
          <p:nvPr/>
        </p:nvSpPr>
        <p:spPr>
          <a:xfrm>
            <a:off x="4470399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B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9D3813-13D1-71E7-673E-4030C53456E0}"/>
              </a:ext>
            </a:extLst>
          </p:cNvPr>
          <p:cNvSpPr/>
          <p:nvPr/>
        </p:nvSpPr>
        <p:spPr>
          <a:xfrm>
            <a:off x="6108698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C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5BEECC-931B-2B58-4535-E812BE061938}"/>
              </a:ext>
            </a:extLst>
          </p:cNvPr>
          <p:cNvSpPr/>
          <p:nvPr/>
        </p:nvSpPr>
        <p:spPr>
          <a:xfrm>
            <a:off x="7818982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137292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3"/>
            <a:ext cx="10515600" cy="48227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card represents a number.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A is 10 times the size of B</a:t>
            </a:r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B is 2 times the size of C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C is 10 times the size of D. </a:t>
            </a:r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5 x 10 = 50              C = 50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D is 1 more than 4. </a:t>
            </a:r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4 + 1 = 5                            D = 5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Can you work out each number?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EB5B3F1-EA38-11B2-FC23-CF1AC0D9DCBE}"/>
              </a:ext>
            </a:extLst>
          </p:cNvPr>
          <p:cNvSpPr/>
          <p:nvPr/>
        </p:nvSpPr>
        <p:spPr>
          <a:xfrm>
            <a:off x="2832100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7B438D7-00E3-3BDF-2C2A-389D7AA8940D}"/>
              </a:ext>
            </a:extLst>
          </p:cNvPr>
          <p:cNvSpPr/>
          <p:nvPr/>
        </p:nvSpPr>
        <p:spPr>
          <a:xfrm>
            <a:off x="4470399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B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9D3813-13D1-71E7-673E-4030C53456E0}"/>
              </a:ext>
            </a:extLst>
          </p:cNvPr>
          <p:cNvSpPr/>
          <p:nvPr/>
        </p:nvSpPr>
        <p:spPr>
          <a:xfrm>
            <a:off x="6108698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C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5BEECC-931B-2B58-4535-E812BE061938}"/>
              </a:ext>
            </a:extLst>
          </p:cNvPr>
          <p:cNvSpPr/>
          <p:nvPr/>
        </p:nvSpPr>
        <p:spPr>
          <a:xfrm>
            <a:off x="7818982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39213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3"/>
            <a:ext cx="10515600" cy="48227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card represents a number.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A is 10 times the size of B. </a:t>
            </a:r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B is 2 times the size of C. </a:t>
            </a:r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50 x 2 = 100              B = 100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C is 10 times the size of D. </a:t>
            </a:r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5 x 10 = 50              C = 50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D is 1 more than 4. </a:t>
            </a:r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4 + 1 = 5                            D = 5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Can you work out each number?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EB5B3F1-EA38-11B2-FC23-CF1AC0D9DCBE}"/>
              </a:ext>
            </a:extLst>
          </p:cNvPr>
          <p:cNvSpPr/>
          <p:nvPr/>
        </p:nvSpPr>
        <p:spPr>
          <a:xfrm>
            <a:off x="2832100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7B438D7-00E3-3BDF-2C2A-389D7AA8940D}"/>
              </a:ext>
            </a:extLst>
          </p:cNvPr>
          <p:cNvSpPr/>
          <p:nvPr/>
        </p:nvSpPr>
        <p:spPr>
          <a:xfrm>
            <a:off x="4470399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B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9D3813-13D1-71E7-673E-4030C53456E0}"/>
              </a:ext>
            </a:extLst>
          </p:cNvPr>
          <p:cNvSpPr/>
          <p:nvPr/>
        </p:nvSpPr>
        <p:spPr>
          <a:xfrm>
            <a:off x="6108698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C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5BEECC-931B-2B58-4535-E812BE061938}"/>
              </a:ext>
            </a:extLst>
          </p:cNvPr>
          <p:cNvSpPr/>
          <p:nvPr/>
        </p:nvSpPr>
        <p:spPr>
          <a:xfrm>
            <a:off x="7818982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4421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line.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7C5788-5E01-EC59-D404-382D03D86B8A}"/>
              </a:ext>
            </a:extLst>
          </p:cNvPr>
          <p:cNvGraphicFramePr>
            <a:graphicFrameLocks noGrp="1"/>
          </p:cNvGraphicFramePr>
          <p:nvPr/>
        </p:nvGraphicFramePr>
        <p:xfrm>
          <a:off x="1116280" y="4104134"/>
          <a:ext cx="99277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777">
                  <a:extLst>
                    <a:ext uri="{9D8B030D-6E8A-4147-A177-3AD203B41FA5}">
                      <a16:colId xmlns:a16="http://schemas.microsoft.com/office/drawing/2014/main" val="1228561576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33144113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76298529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184770604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317931063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174031428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798868146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23936596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2477550634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934308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5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80080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078070-2BE9-8A5F-CDA1-383936C6D339}"/>
              </a:ext>
            </a:extLst>
          </p:cNvPr>
          <p:cNvSpPr/>
          <p:nvPr/>
        </p:nvSpPr>
        <p:spPr>
          <a:xfrm>
            <a:off x="819994" y="4680115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10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7AEF819-5223-686C-D4EC-6D7BEE8A49EB}"/>
              </a:ext>
            </a:extLst>
          </p:cNvPr>
          <p:cNvSpPr/>
          <p:nvPr/>
        </p:nvSpPr>
        <p:spPr>
          <a:xfrm>
            <a:off x="10702834" y="4657601"/>
            <a:ext cx="92904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110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01BB936-BF07-B04E-E04F-3319F250C3AB}"/>
              </a:ext>
            </a:extLst>
          </p:cNvPr>
          <p:cNvSpPr/>
          <p:nvPr/>
        </p:nvSpPr>
        <p:spPr>
          <a:xfrm>
            <a:off x="3798923" y="4673785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40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43406B8-BF86-DB01-B04B-958A6AA36E63}"/>
              </a:ext>
            </a:extLst>
          </p:cNvPr>
          <p:cNvSpPr/>
          <p:nvPr/>
        </p:nvSpPr>
        <p:spPr>
          <a:xfrm>
            <a:off x="4780216" y="4673785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50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EB1E8AE-C881-89C8-3708-0BAAB9186A2F}"/>
              </a:ext>
            </a:extLst>
          </p:cNvPr>
          <p:cNvSpPr/>
          <p:nvPr/>
        </p:nvSpPr>
        <p:spPr>
          <a:xfrm>
            <a:off x="9783305" y="4657599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1AE0D6-46AC-3694-F23F-CE527A95A337}"/>
              </a:ext>
            </a:extLst>
          </p:cNvPr>
          <p:cNvSpPr/>
          <p:nvPr/>
        </p:nvSpPr>
        <p:spPr>
          <a:xfrm>
            <a:off x="6777852" y="4684966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70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5269C22-4D23-2FA1-A834-C01A1519211C}"/>
              </a:ext>
            </a:extLst>
          </p:cNvPr>
          <p:cNvSpPr/>
          <p:nvPr/>
        </p:nvSpPr>
        <p:spPr>
          <a:xfrm>
            <a:off x="1774763" y="4684966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20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E8BA941-5B99-FBD5-78FF-07B5708E2D15}"/>
              </a:ext>
            </a:extLst>
          </p:cNvPr>
          <p:cNvSpPr/>
          <p:nvPr/>
        </p:nvSpPr>
        <p:spPr>
          <a:xfrm>
            <a:off x="2762183" y="4684966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30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E2B62E2-2C31-EB5F-D19C-4E3633BC4A0A}"/>
              </a:ext>
            </a:extLst>
          </p:cNvPr>
          <p:cNvSpPr/>
          <p:nvPr/>
        </p:nvSpPr>
        <p:spPr>
          <a:xfrm>
            <a:off x="8785006" y="4684966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90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5A45C24-D850-B168-AB8F-AFC859BA179F}"/>
              </a:ext>
            </a:extLst>
          </p:cNvPr>
          <p:cNvSpPr/>
          <p:nvPr/>
        </p:nvSpPr>
        <p:spPr>
          <a:xfrm>
            <a:off x="9617551" y="4673784"/>
            <a:ext cx="908650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100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BD251DC-6440-A53C-C962-7F4D5ED382E6}"/>
              </a:ext>
            </a:extLst>
          </p:cNvPr>
          <p:cNvSpPr/>
          <p:nvPr/>
        </p:nvSpPr>
        <p:spPr>
          <a:xfrm>
            <a:off x="7792035" y="4684965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80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C79C29B-46E6-D311-D020-19F41B3DAD10}"/>
              </a:ext>
            </a:extLst>
          </p:cNvPr>
          <p:cNvSpPr/>
          <p:nvPr/>
        </p:nvSpPr>
        <p:spPr>
          <a:xfrm>
            <a:off x="5763669" y="4684964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42152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4" grpId="0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3"/>
            <a:ext cx="10515600" cy="48227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card represents a number.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A is 10 times the size of B. </a:t>
            </a:r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100 x 10 = 1000       A = 1000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B is 2 times the size of C. </a:t>
            </a:r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50 x 2 = 100              B = 100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C is 10 times the size of D. </a:t>
            </a:r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5 x 10 = 50              C = 50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D is 1 more than 4. </a:t>
            </a:r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4 + 1 = 5                            D = 5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Can you work out each number?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EB5B3F1-EA38-11B2-FC23-CF1AC0D9DCBE}"/>
              </a:ext>
            </a:extLst>
          </p:cNvPr>
          <p:cNvSpPr/>
          <p:nvPr/>
        </p:nvSpPr>
        <p:spPr>
          <a:xfrm>
            <a:off x="2832100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7B438D7-00E3-3BDF-2C2A-389D7AA8940D}"/>
              </a:ext>
            </a:extLst>
          </p:cNvPr>
          <p:cNvSpPr/>
          <p:nvPr/>
        </p:nvSpPr>
        <p:spPr>
          <a:xfrm>
            <a:off x="4470399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B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9D3813-13D1-71E7-673E-4030C53456E0}"/>
              </a:ext>
            </a:extLst>
          </p:cNvPr>
          <p:cNvSpPr/>
          <p:nvPr/>
        </p:nvSpPr>
        <p:spPr>
          <a:xfrm>
            <a:off x="6108698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C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5BEECC-931B-2B58-4535-E812BE061938}"/>
              </a:ext>
            </a:extLst>
          </p:cNvPr>
          <p:cNvSpPr/>
          <p:nvPr/>
        </p:nvSpPr>
        <p:spPr>
          <a:xfrm>
            <a:off x="7818982" y="3043339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119546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676494"/>
            <a:ext cx="3169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All of these numbers are multiples of 10 because they have a 0 in them.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7BEAFC-B763-62AF-7CF7-EA29C2091DD3}"/>
              </a:ext>
            </a:extLst>
          </p:cNvPr>
          <p:cNvSpPr/>
          <p:nvPr/>
        </p:nvSpPr>
        <p:spPr>
          <a:xfrm>
            <a:off x="6769100" y="2604496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A1199B2-5153-72FE-2E8B-5E94014E7CC9}"/>
              </a:ext>
            </a:extLst>
          </p:cNvPr>
          <p:cNvSpPr/>
          <p:nvPr/>
        </p:nvSpPr>
        <p:spPr>
          <a:xfrm>
            <a:off x="8407399" y="2604496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440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CCBACF2-F8B8-465F-FF47-AA54919D5384}"/>
              </a:ext>
            </a:extLst>
          </p:cNvPr>
          <p:cNvSpPr/>
          <p:nvPr/>
        </p:nvSpPr>
        <p:spPr>
          <a:xfrm>
            <a:off x="8407398" y="3715156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670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674BBC-4663-CE5B-FA42-4B9119F3EBCD}"/>
              </a:ext>
            </a:extLst>
          </p:cNvPr>
          <p:cNvSpPr/>
          <p:nvPr/>
        </p:nvSpPr>
        <p:spPr>
          <a:xfrm>
            <a:off x="6744022" y="3715156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304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4E48255-659D-991C-DFCF-4BEA563E317C}"/>
              </a:ext>
            </a:extLst>
          </p:cNvPr>
          <p:cNvSpPr/>
          <p:nvPr/>
        </p:nvSpPr>
        <p:spPr>
          <a:xfrm>
            <a:off x="10045697" y="2597088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908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24ED6C8-59A0-9445-A921-8A6843FD0886}"/>
              </a:ext>
            </a:extLst>
          </p:cNvPr>
          <p:cNvSpPr/>
          <p:nvPr/>
        </p:nvSpPr>
        <p:spPr>
          <a:xfrm>
            <a:off x="10045696" y="3707748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 </a:t>
            </a:r>
            <a:r>
              <a:rPr lang="en-GB" sz="2200" dirty="0" err="1">
                <a:solidFill>
                  <a:srgbClr val="FF3860"/>
                </a:solidFill>
              </a:rPr>
              <a:t>Astobee’s</a:t>
            </a:r>
            <a:r>
              <a:rPr lang="en-GB" sz="2200" dirty="0">
                <a:solidFill>
                  <a:srgbClr val="FF3860"/>
                </a:solidFill>
              </a:rPr>
              <a:t> statement is false. Multiples of 10 always have a zero in the ones column, therefore 908 and 304 are not multiples of 10.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676494"/>
            <a:ext cx="3169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All of these numbers are multiples of 10 because they have a 0 in them.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7BEAFC-B763-62AF-7CF7-EA29C2091DD3}"/>
              </a:ext>
            </a:extLst>
          </p:cNvPr>
          <p:cNvSpPr/>
          <p:nvPr/>
        </p:nvSpPr>
        <p:spPr>
          <a:xfrm>
            <a:off x="6769100" y="2604496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A1199B2-5153-72FE-2E8B-5E94014E7CC9}"/>
              </a:ext>
            </a:extLst>
          </p:cNvPr>
          <p:cNvSpPr/>
          <p:nvPr/>
        </p:nvSpPr>
        <p:spPr>
          <a:xfrm>
            <a:off x="8407399" y="2604496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440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CCBACF2-F8B8-465F-FF47-AA54919D5384}"/>
              </a:ext>
            </a:extLst>
          </p:cNvPr>
          <p:cNvSpPr/>
          <p:nvPr/>
        </p:nvSpPr>
        <p:spPr>
          <a:xfrm>
            <a:off x="8407398" y="3715156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670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674BBC-4663-CE5B-FA42-4B9119F3EBCD}"/>
              </a:ext>
            </a:extLst>
          </p:cNvPr>
          <p:cNvSpPr/>
          <p:nvPr/>
        </p:nvSpPr>
        <p:spPr>
          <a:xfrm>
            <a:off x="6744022" y="3715156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304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4E48255-659D-991C-DFCF-4BEA563E317C}"/>
              </a:ext>
            </a:extLst>
          </p:cNvPr>
          <p:cNvSpPr/>
          <p:nvPr/>
        </p:nvSpPr>
        <p:spPr>
          <a:xfrm>
            <a:off x="10045697" y="2597088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908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24ED6C8-59A0-9445-A921-8A6843FD0886}"/>
              </a:ext>
            </a:extLst>
          </p:cNvPr>
          <p:cNvSpPr/>
          <p:nvPr/>
        </p:nvSpPr>
        <p:spPr>
          <a:xfrm>
            <a:off x="10045696" y="3707748"/>
            <a:ext cx="1253035" cy="7713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22434273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multiples of 10 to solve problems, identify multiples of ten and multiply 2-digit numbers by ten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multiples of 10 to solve problems and when multiplying 2-digit numbers by ten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  <a:p>
            <a:pPr marL="0" lv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7862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line.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7C5788-5E01-EC59-D404-382D03D86B8A}"/>
              </a:ext>
            </a:extLst>
          </p:cNvPr>
          <p:cNvGraphicFramePr>
            <a:graphicFrameLocks noGrp="1"/>
          </p:cNvGraphicFramePr>
          <p:nvPr/>
        </p:nvGraphicFramePr>
        <p:xfrm>
          <a:off x="1116280" y="4104134"/>
          <a:ext cx="99277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777">
                  <a:extLst>
                    <a:ext uri="{9D8B030D-6E8A-4147-A177-3AD203B41FA5}">
                      <a16:colId xmlns:a16="http://schemas.microsoft.com/office/drawing/2014/main" val="1228561576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33144113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76298529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184770604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317931063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174031428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798868146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23936596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2477550634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934308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5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80080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078070-2BE9-8A5F-CDA1-383936C6D339}"/>
              </a:ext>
            </a:extLst>
          </p:cNvPr>
          <p:cNvSpPr/>
          <p:nvPr/>
        </p:nvSpPr>
        <p:spPr>
          <a:xfrm>
            <a:off x="690057" y="4684965"/>
            <a:ext cx="91578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200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7AEF819-5223-686C-D4EC-6D7BEE8A49EB}"/>
              </a:ext>
            </a:extLst>
          </p:cNvPr>
          <p:cNvSpPr/>
          <p:nvPr/>
        </p:nvSpPr>
        <p:spPr>
          <a:xfrm>
            <a:off x="10702834" y="4657601"/>
            <a:ext cx="92904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300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43406B8-BF86-DB01-B04B-958A6AA36E63}"/>
              </a:ext>
            </a:extLst>
          </p:cNvPr>
          <p:cNvSpPr/>
          <p:nvPr/>
        </p:nvSpPr>
        <p:spPr>
          <a:xfrm>
            <a:off x="4685424" y="4657598"/>
            <a:ext cx="91578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240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EB1E8AE-C881-89C8-3708-0BAAB9186A2F}"/>
              </a:ext>
            </a:extLst>
          </p:cNvPr>
          <p:cNvSpPr/>
          <p:nvPr/>
        </p:nvSpPr>
        <p:spPr>
          <a:xfrm>
            <a:off x="9783305" y="4657599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1AE0D6-46AC-3694-F23F-CE527A95A337}"/>
              </a:ext>
            </a:extLst>
          </p:cNvPr>
          <p:cNvSpPr/>
          <p:nvPr/>
        </p:nvSpPr>
        <p:spPr>
          <a:xfrm>
            <a:off x="6629596" y="4684965"/>
            <a:ext cx="91578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260</a:t>
            </a:r>
          </a:p>
        </p:txBody>
      </p:sp>
    </p:spTree>
    <p:extLst>
      <p:ext uri="{BB962C8B-B14F-4D97-AF65-F5344CB8AC3E}">
        <p14:creationId xmlns:p14="http://schemas.microsoft.com/office/powerpoint/2010/main" val="185342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line.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7C5788-5E01-EC59-D404-382D03D86B8A}"/>
              </a:ext>
            </a:extLst>
          </p:cNvPr>
          <p:cNvGraphicFramePr>
            <a:graphicFrameLocks noGrp="1"/>
          </p:cNvGraphicFramePr>
          <p:nvPr/>
        </p:nvGraphicFramePr>
        <p:xfrm>
          <a:off x="1116280" y="4104134"/>
          <a:ext cx="99277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777">
                  <a:extLst>
                    <a:ext uri="{9D8B030D-6E8A-4147-A177-3AD203B41FA5}">
                      <a16:colId xmlns:a16="http://schemas.microsoft.com/office/drawing/2014/main" val="1228561576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33144113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76298529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184770604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317931063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174031428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798868146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23936596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2477550634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934308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5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80080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078070-2BE9-8A5F-CDA1-383936C6D339}"/>
              </a:ext>
            </a:extLst>
          </p:cNvPr>
          <p:cNvSpPr/>
          <p:nvPr/>
        </p:nvSpPr>
        <p:spPr>
          <a:xfrm>
            <a:off x="690057" y="4684965"/>
            <a:ext cx="91578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200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7AEF819-5223-686C-D4EC-6D7BEE8A49EB}"/>
              </a:ext>
            </a:extLst>
          </p:cNvPr>
          <p:cNvSpPr/>
          <p:nvPr/>
        </p:nvSpPr>
        <p:spPr>
          <a:xfrm>
            <a:off x="10702834" y="4657601"/>
            <a:ext cx="92904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300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43406B8-BF86-DB01-B04B-958A6AA36E63}"/>
              </a:ext>
            </a:extLst>
          </p:cNvPr>
          <p:cNvSpPr/>
          <p:nvPr/>
        </p:nvSpPr>
        <p:spPr>
          <a:xfrm>
            <a:off x="4685424" y="4657598"/>
            <a:ext cx="91578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240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EB1E8AE-C881-89C8-3708-0BAAB9186A2F}"/>
              </a:ext>
            </a:extLst>
          </p:cNvPr>
          <p:cNvSpPr/>
          <p:nvPr/>
        </p:nvSpPr>
        <p:spPr>
          <a:xfrm>
            <a:off x="9783305" y="4657599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1AE0D6-46AC-3694-F23F-CE527A95A337}"/>
              </a:ext>
            </a:extLst>
          </p:cNvPr>
          <p:cNvSpPr/>
          <p:nvPr/>
        </p:nvSpPr>
        <p:spPr>
          <a:xfrm>
            <a:off x="6629596" y="4684965"/>
            <a:ext cx="91578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260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E64584-D5CF-9212-8E26-81DB1E3600A1}"/>
              </a:ext>
            </a:extLst>
          </p:cNvPr>
          <p:cNvSpPr/>
          <p:nvPr/>
        </p:nvSpPr>
        <p:spPr>
          <a:xfrm>
            <a:off x="1617911" y="4684964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210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FD4DD2-156E-CFE9-FE11-B52E3A4DFCB7}"/>
              </a:ext>
            </a:extLst>
          </p:cNvPr>
          <p:cNvSpPr/>
          <p:nvPr/>
        </p:nvSpPr>
        <p:spPr>
          <a:xfrm>
            <a:off x="2634229" y="4684964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220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05E06EF-8F89-DF1D-9AA4-FEA4179CABD3}"/>
              </a:ext>
            </a:extLst>
          </p:cNvPr>
          <p:cNvSpPr/>
          <p:nvPr/>
        </p:nvSpPr>
        <p:spPr>
          <a:xfrm>
            <a:off x="3652149" y="4684964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230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84DA429-679E-7CA7-3F60-2A7B977E8F4B}"/>
              </a:ext>
            </a:extLst>
          </p:cNvPr>
          <p:cNvSpPr/>
          <p:nvPr/>
        </p:nvSpPr>
        <p:spPr>
          <a:xfrm>
            <a:off x="5659872" y="4684962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250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9EAF418-BEC7-2785-F879-44416313418A}"/>
              </a:ext>
            </a:extLst>
          </p:cNvPr>
          <p:cNvSpPr/>
          <p:nvPr/>
        </p:nvSpPr>
        <p:spPr>
          <a:xfrm>
            <a:off x="7680475" y="4684963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270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EA62896-5832-BE00-093D-C725AA3A983D}"/>
              </a:ext>
            </a:extLst>
          </p:cNvPr>
          <p:cNvSpPr/>
          <p:nvPr/>
        </p:nvSpPr>
        <p:spPr>
          <a:xfrm>
            <a:off x="8675902" y="4684962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280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594AAED-341A-1D12-0867-30C834809881}"/>
              </a:ext>
            </a:extLst>
          </p:cNvPr>
          <p:cNvSpPr/>
          <p:nvPr/>
        </p:nvSpPr>
        <p:spPr>
          <a:xfrm>
            <a:off x="9677732" y="4658835"/>
            <a:ext cx="893293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3860"/>
                </a:solidFill>
                <a:latin typeface="Muli" panose="02000503000000000000" pitchFamily="2" charset="77"/>
              </a:rPr>
              <a:t>290</a:t>
            </a:r>
          </a:p>
        </p:txBody>
      </p:sp>
    </p:spTree>
    <p:extLst>
      <p:ext uri="{BB962C8B-B14F-4D97-AF65-F5344CB8AC3E}">
        <p14:creationId xmlns:p14="http://schemas.microsoft.com/office/powerpoint/2010/main" val="385003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multiples of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line.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7C5788-5E01-EC59-D404-382D03D86B8A}"/>
              </a:ext>
            </a:extLst>
          </p:cNvPr>
          <p:cNvGraphicFramePr>
            <a:graphicFrameLocks noGrp="1"/>
          </p:cNvGraphicFramePr>
          <p:nvPr/>
        </p:nvGraphicFramePr>
        <p:xfrm>
          <a:off x="1116280" y="4104134"/>
          <a:ext cx="99277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777">
                  <a:extLst>
                    <a:ext uri="{9D8B030D-6E8A-4147-A177-3AD203B41FA5}">
                      <a16:colId xmlns:a16="http://schemas.microsoft.com/office/drawing/2014/main" val="1228561576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33144113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76298529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184770604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317931063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174031428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798868146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123936596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2477550634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934308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5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80080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078070-2BE9-8A5F-CDA1-383936C6D339}"/>
              </a:ext>
            </a:extLst>
          </p:cNvPr>
          <p:cNvSpPr/>
          <p:nvPr/>
        </p:nvSpPr>
        <p:spPr>
          <a:xfrm>
            <a:off x="690057" y="4684965"/>
            <a:ext cx="91578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330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7AEF819-5223-686C-D4EC-6D7BEE8A49EB}"/>
              </a:ext>
            </a:extLst>
          </p:cNvPr>
          <p:cNvSpPr/>
          <p:nvPr/>
        </p:nvSpPr>
        <p:spPr>
          <a:xfrm>
            <a:off x="10702834" y="4657601"/>
            <a:ext cx="92904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430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43406B8-BF86-DB01-B04B-958A6AA36E63}"/>
              </a:ext>
            </a:extLst>
          </p:cNvPr>
          <p:cNvSpPr/>
          <p:nvPr/>
        </p:nvSpPr>
        <p:spPr>
          <a:xfrm>
            <a:off x="4685424" y="4657598"/>
            <a:ext cx="91578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370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EB1E8AE-C881-89C8-3708-0BAAB9186A2F}"/>
              </a:ext>
            </a:extLst>
          </p:cNvPr>
          <p:cNvSpPr/>
          <p:nvPr/>
        </p:nvSpPr>
        <p:spPr>
          <a:xfrm>
            <a:off x="9783305" y="4657599"/>
            <a:ext cx="655912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solidFill>
                <a:schemeClr val="tx1"/>
              </a:solidFill>
              <a:latin typeface="Muli" panose="02000503000000000000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1AE0D6-46AC-3694-F23F-CE527A95A337}"/>
              </a:ext>
            </a:extLst>
          </p:cNvPr>
          <p:cNvSpPr/>
          <p:nvPr/>
        </p:nvSpPr>
        <p:spPr>
          <a:xfrm>
            <a:off x="6629596" y="4684965"/>
            <a:ext cx="915786" cy="8312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Muli" panose="02000503000000000000" pitchFamily="2" charset="77"/>
              </a:rPr>
              <a:t>390</a:t>
            </a:r>
          </a:p>
        </p:txBody>
      </p:sp>
    </p:spTree>
    <p:extLst>
      <p:ext uri="{BB962C8B-B14F-4D97-AF65-F5344CB8AC3E}">
        <p14:creationId xmlns:p14="http://schemas.microsoft.com/office/powerpoint/2010/main" val="3583520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3" ma:contentTypeDescription="Create a new document." ma:contentTypeScope="" ma:versionID="dc5cf9e79bbf854929e86c18b4c62c42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09641e601ca671a257d0ee792dff7aef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21F9C8-05B9-4677-9213-F2552092EA16}"/>
</file>

<file path=customXml/itemProps2.xml><?xml version="1.0" encoding="utf-8"?>
<ds:datastoreItem xmlns:ds="http://schemas.openxmlformats.org/officeDocument/2006/customXml" ds:itemID="{0909764C-6997-47EF-A755-EFEAA4C7FEC5}"/>
</file>

<file path=customXml/itemProps3.xml><?xml version="1.0" encoding="utf-8"?>
<ds:datastoreItem xmlns:ds="http://schemas.openxmlformats.org/officeDocument/2006/customXml" ds:itemID="{9AF564E4-16F5-4AF6-BCCA-EF3EFC0185E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13244</TotalTime>
  <Words>2717</Words>
  <Application>Microsoft Office PowerPoint</Application>
  <PresentationFormat>Widescreen</PresentationFormat>
  <Paragraphs>705</Paragraphs>
  <Slides>63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Lato</vt:lpstr>
      <vt:lpstr>OpenDyslexic</vt:lpstr>
      <vt:lpstr>Arial</vt:lpstr>
      <vt:lpstr>Wingdings</vt:lpstr>
      <vt:lpstr>Calibri</vt:lpstr>
      <vt:lpstr>Muli</vt:lpstr>
      <vt:lpstr>OpenDyslexicAlta</vt:lpstr>
      <vt:lpstr>Lato Light</vt:lpstr>
      <vt:lpstr>Office Theme</vt:lpstr>
      <vt:lpstr>PowerPoint Presentation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  <vt:lpstr>To be able to use multiples of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Gill Sloan</cp:lastModifiedBy>
  <cp:revision>609</cp:revision>
  <cp:lastPrinted>2022-12-09T12:51:20Z</cp:lastPrinted>
  <dcterms:created xsi:type="dcterms:W3CDTF">2018-08-06T08:16:18Z</dcterms:created>
  <dcterms:modified xsi:type="dcterms:W3CDTF">2023-10-18T19:41:56Z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</Properties>
</file>