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63"/>
  </p:notesMasterIdLst>
  <p:handoutMasterIdLst>
    <p:handoutMasterId r:id="rId64"/>
  </p:handoutMasterIdLst>
  <p:sldIdLst>
    <p:sldId id="320" r:id="rId5"/>
    <p:sldId id="321" r:id="rId6"/>
    <p:sldId id="346" r:id="rId7"/>
    <p:sldId id="396" r:id="rId8"/>
    <p:sldId id="397" r:id="rId9"/>
    <p:sldId id="398" r:id="rId10"/>
    <p:sldId id="399" r:id="rId11"/>
    <p:sldId id="400" r:id="rId12"/>
    <p:sldId id="401" r:id="rId13"/>
    <p:sldId id="417" r:id="rId14"/>
    <p:sldId id="416" r:id="rId15"/>
    <p:sldId id="418" r:id="rId16"/>
    <p:sldId id="419" r:id="rId17"/>
    <p:sldId id="420" r:id="rId18"/>
    <p:sldId id="421" r:id="rId19"/>
    <p:sldId id="422" r:id="rId20"/>
    <p:sldId id="441" r:id="rId21"/>
    <p:sldId id="442" r:id="rId22"/>
    <p:sldId id="439" r:id="rId23"/>
    <p:sldId id="440" r:id="rId24"/>
    <p:sldId id="437" r:id="rId25"/>
    <p:sldId id="448" r:id="rId26"/>
    <p:sldId id="436" r:id="rId27"/>
    <p:sldId id="449" r:id="rId28"/>
    <p:sldId id="433" r:id="rId29"/>
    <p:sldId id="434" r:id="rId30"/>
    <p:sldId id="431" r:id="rId31"/>
    <p:sldId id="432" r:id="rId32"/>
    <p:sldId id="451" r:id="rId33"/>
    <p:sldId id="452" r:id="rId34"/>
    <p:sldId id="428" r:id="rId35"/>
    <p:sldId id="450" r:id="rId36"/>
    <p:sldId id="426" r:id="rId37"/>
    <p:sldId id="454" r:id="rId38"/>
    <p:sldId id="423" r:id="rId39"/>
    <p:sldId id="424" r:id="rId40"/>
    <p:sldId id="443" r:id="rId41"/>
    <p:sldId id="405" r:id="rId42"/>
    <p:sldId id="406" r:id="rId43"/>
    <p:sldId id="407" r:id="rId44"/>
    <p:sldId id="408" r:id="rId45"/>
    <p:sldId id="382" r:id="rId46"/>
    <p:sldId id="402" r:id="rId47"/>
    <p:sldId id="403" r:id="rId48"/>
    <p:sldId id="404" r:id="rId49"/>
    <p:sldId id="411" r:id="rId50"/>
    <p:sldId id="415" r:id="rId51"/>
    <p:sldId id="413" r:id="rId52"/>
    <p:sldId id="414" r:id="rId53"/>
    <p:sldId id="384" r:id="rId54"/>
    <p:sldId id="409" r:id="rId55"/>
    <p:sldId id="394" r:id="rId56"/>
    <p:sldId id="445" r:id="rId57"/>
    <p:sldId id="446" r:id="rId58"/>
    <p:sldId id="447" r:id="rId59"/>
    <p:sldId id="372" r:id="rId60"/>
    <p:sldId id="444" r:id="rId61"/>
    <p:sldId id="395" r:id="rId62"/>
  </p:sldIdLst>
  <p:sldSz cx="12192000" cy="6858000"/>
  <p:notesSz cx="6858000" cy="9144000"/>
  <p:embeddedFontLst>
    <p:embeddedFont>
      <p:font typeface="Calibri" panose="020F0502020204030204" pitchFamily="34" charset="0"/>
      <p:regular r:id="rId65"/>
      <p:bold r:id="rId66"/>
      <p:italic r:id="rId67"/>
      <p:boldItalic r:id="rId68"/>
    </p:embeddedFont>
    <p:embeddedFont>
      <p:font typeface="Lato" panose="020F0502020204030203" pitchFamily="34" charset="0"/>
      <p:regular r:id="rId69"/>
      <p:bold r:id="rId70"/>
      <p:italic r:id="rId71"/>
      <p:boldItalic r:id="rId72"/>
    </p:embeddedFont>
    <p:embeddedFont>
      <p:font typeface="Lato Light" panose="020F0502020204030203" pitchFamily="34" charset="0"/>
      <p:regular r:id="rId73"/>
      <p:italic r:id="rId74"/>
    </p:embeddedFont>
    <p:embeddedFont>
      <p:font typeface="Muli" panose="020B0604020202020204" charset="0"/>
      <p:regular r:id="rId75"/>
      <p:bold r:id="rId76"/>
      <p:italic r:id="rId77"/>
      <p:boldItalic r:id="rId78"/>
    </p:embeddedFont>
    <p:embeddedFont>
      <p:font typeface="OpenDyslexicAlta" panose="020B0604020202020204" charset="0"/>
      <p:regular r:id="rId79"/>
      <p:bold r:id="rId80"/>
      <p:italic r:id="rId81"/>
      <p:bold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3273DC"/>
    <a:srgbClr val="7957D5"/>
    <a:srgbClr val="209CEE"/>
    <a:srgbClr val="23D160"/>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EE925-05F8-86AB-2F93-BF4EDBA9B7C0}" v="11" dt="2023-10-15T07:56:12.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31" autoAdjust="0"/>
    <p:restoredTop sz="87518" autoAdjust="0"/>
  </p:normalViewPr>
  <p:slideViewPr>
    <p:cSldViewPr snapToGrid="0" snapToObjects="1">
      <p:cViewPr varScale="1">
        <p:scale>
          <a:sx n="100" d="100"/>
          <a:sy n="100" d="100"/>
        </p:scale>
        <p:origin x="184" y="264"/>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font" Target="fonts/font4.fntdata"/><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2.fntdata"/><Relationship Id="rId7" Type="http://schemas.openxmlformats.org/officeDocument/2006/relationships/slide" Target="slides/slide3.xml"/><Relationship Id="rId71" Type="http://schemas.openxmlformats.org/officeDocument/2006/relationships/font" Target="fonts/font7.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2.fntdata"/><Relationship Id="rId87"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1983@icloud.com" userId="S::urn:spo:guest#gill1983@icloud.com::" providerId="AD" clId="Web-{AC7EE925-05F8-86AB-2F93-BF4EDBA9B7C0}"/>
    <pc:docChg chg="modSld">
      <pc:chgData name="gill1983@icloud.com" userId="S::urn:spo:guest#gill1983@icloud.com::" providerId="AD" clId="Web-{AC7EE925-05F8-86AB-2F93-BF4EDBA9B7C0}" dt="2023-10-15T07:56:09.731" v="9" actId="20577"/>
      <pc:docMkLst>
        <pc:docMk/>
      </pc:docMkLst>
      <pc:sldChg chg="modSp">
        <pc:chgData name="gill1983@icloud.com" userId="S::urn:spo:guest#gill1983@icloud.com::" providerId="AD" clId="Web-{AC7EE925-05F8-86AB-2F93-BF4EDBA9B7C0}" dt="2023-10-15T07:53:58.175" v="5" actId="20577"/>
        <pc:sldMkLst>
          <pc:docMk/>
          <pc:sldMk cId="4271579907" sldId="445"/>
        </pc:sldMkLst>
        <pc:spChg chg="mod">
          <ac:chgData name="gill1983@icloud.com" userId="S::urn:spo:guest#gill1983@icloud.com::" providerId="AD" clId="Web-{AC7EE925-05F8-86AB-2F93-BF4EDBA9B7C0}" dt="2023-10-15T07:53:58.175" v="5" actId="20577"/>
          <ac:spMkLst>
            <pc:docMk/>
            <pc:sldMk cId="4271579907" sldId="445"/>
            <ac:spMk id="3" creationId="{AF491D1F-0097-3F4A-B04E-14B5096ADCAB}"/>
          </ac:spMkLst>
        </pc:spChg>
      </pc:sldChg>
      <pc:sldChg chg="modSp">
        <pc:chgData name="gill1983@icloud.com" userId="S::urn:spo:guest#gill1983@icloud.com::" providerId="AD" clId="Web-{AC7EE925-05F8-86AB-2F93-BF4EDBA9B7C0}" dt="2023-10-15T07:56:09.731" v="9" actId="20577"/>
        <pc:sldMkLst>
          <pc:docMk/>
          <pc:sldMk cId="3962769051" sldId="447"/>
        </pc:sldMkLst>
        <pc:spChg chg="mod">
          <ac:chgData name="gill1983@icloud.com" userId="S::urn:spo:guest#gill1983@icloud.com::" providerId="AD" clId="Web-{AC7EE925-05F8-86AB-2F93-BF4EDBA9B7C0}" dt="2023-10-15T07:56:09.731" v="9" actId="20577"/>
          <ac:spMkLst>
            <pc:docMk/>
            <pc:sldMk cId="3962769051" sldId="447"/>
            <ac:spMk id="3" creationId="{AF491D1F-0097-3F4A-B04E-14B5096ADC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97444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99467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17446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16142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59475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20792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453305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31714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415307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87291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32192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339504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50516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396715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459977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916525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3245449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4075876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922613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744128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1856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11754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583723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3168420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71864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612702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793890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 for further practice.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2400287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1883087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1250716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3680756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221782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910098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49903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2256860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660031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1630044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1630745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3303008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2511944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828383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3692088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51</a:t>
            </a:fld>
            <a:endParaRPr lang="en-GB"/>
          </a:p>
        </p:txBody>
      </p:sp>
    </p:spTree>
    <p:extLst>
      <p:ext uri="{BB962C8B-B14F-4D97-AF65-F5344CB8AC3E}">
        <p14:creationId xmlns:p14="http://schemas.microsoft.com/office/powerpoint/2010/main" val="303283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336293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1996165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2721100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4053638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346402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2754955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235858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95825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83256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3051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811870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a:t>10/07/2019</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a:t>10/07/2019</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0.tif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8.png"/><Relationship Id="rId7"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1.tiff"/></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21.tif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a:t>Stage 1 </a:t>
            </a:r>
            <a:br>
              <a:rPr lang="en-GB" dirty="0"/>
            </a:br>
            <a:r>
              <a:rPr lang="en-GB" dirty="0"/>
              <a:t>Spring Block 1: Place Value (Within 20)</a:t>
            </a:r>
            <a:br>
              <a:rPr lang="en-GB" dirty="0"/>
            </a:br>
            <a:r>
              <a:rPr lang="en-GB" dirty="0"/>
              <a:t>Lesson 1: To be able to count and write numbers up to 20</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1 – Place Value (Within 20)</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Muli" panose="02000503000000000000" pitchFamily="2" charset="77"/>
              </a:rPr>
              <a:t>Quiz: </a:t>
            </a:r>
            <a:r>
              <a:rPr lang="en-GB" b="1" dirty="0">
                <a:solidFill>
                  <a:schemeClr val="bg1"/>
                </a:solidFill>
                <a:latin typeface="Muli" panose="02000503000000000000" pitchFamily="2" charset="77"/>
              </a:rPr>
              <a:t>QXTLULG</a:t>
            </a: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spTree>
    <p:extLst>
      <p:ext uri="{BB962C8B-B14F-4D97-AF65-F5344CB8AC3E}">
        <p14:creationId xmlns:p14="http://schemas.microsoft.com/office/powerpoint/2010/main" val="397233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7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30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74B46B-626A-734F-8911-DB81012CC65C}"/>
              </a:ext>
            </a:extLst>
          </p:cNvPr>
          <p:cNvCxnSpPr>
            <a:cxnSpLocks/>
          </p:cNvCxnSpPr>
          <p:nvPr/>
        </p:nvCxnSpPr>
        <p:spPr>
          <a:xfrm flipV="1">
            <a:off x="1690255" y="4272863"/>
            <a:ext cx="6838307" cy="9364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97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74B46B-626A-734F-8911-DB81012CC65C}"/>
              </a:ext>
            </a:extLst>
          </p:cNvPr>
          <p:cNvCxnSpPr>
            <a:cxnSpLocks/>
          </p:cNvCxnSpPr>
          <p:nvPr/>
        </p:nvCxnSpPr>
        <p:spPr>
          <a:xfrm flipV="1">
            <a:off x="1690255" y="4272863"/>
            <a:ext cx="6838307" cy="9364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25E94B-85BF-3F4F-9FDD-30EEFB97C4D5}"/>
              </a:ext>
            </a:extLst>
          </p:cNvPr>
          <p:cNvCxnSpPr>
            <a:cxnSpLocks/>
          </p:cNvCxnSpPr>
          <p:nvPr/>
        </p:nvCxnSpPr>
        <p:spPr>
          <a:xfrm flipV="1">
            <a:off x="1690255" y="3191435"/>
            <a:ext cx="6838307" cy="298552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2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69F15D00-898F-094B-8C70-F9A402C813C4}"/>
              </a:ext>
            </a:extLst>
          </p:cNvPr>
          <p:cNvSpPr/>
          <p:nvPr/>
        </p:nvSpPr>
        <p:spPr>
          <a:xfrm>
            <a:off x="671886" y="2846254"/>
            <a:ext cx="816249" cy="707886"/>
          </a:xfrm>
          <a:prstGeom prst="rect">
            <a:avLst/>
          </a:prstGeom>
        </p:spPr>
        <p:txBody>
          <a:bodyPr wrap="none">
            <a:spAutoFit/>
          </a:bodyPr>
          <a:lstStyle/>
          <a:p>
            <a:pPr algn="ctr"/>
            <a:r>
              <a:rPr lang="en-US" sz="4000" dirty="0">
                <a:latin typeface="OpenDyslexicAlta" pitchFamily="2" charset="77"/>
              </a:rPr>
              <a:t>19</a:t>
            </a:r>
          </a:p>
        </p:txBody>
      </p:sp>
      <p:sp>
        <p:nvSpPr>
          <p:cNvPr id="36" name="Rectangle 35">
            <a:extLst>
              <a:ext uri="{FF2B5EF4-FFF2-40B4-BE49-F238E27FC236}">
                <a16:creationId xmlns:a16="http://schemas.microsoft.com/office/drawing/2014/main" id="{C3B8CF08-DE2D-5F4E-8E70-D729CBEC0B46}"/>
              </a:ext>
            </a:extLst>
          </p:cNvPr>
          <p:cNvSpPr/>
          <p:nvPr/>
        </p:nvSpPr>
        <p:spPr>
          <a:xfrm>
            <a:off x="656657" y="3811242"/>
            <a:ext cx="816250" cy="707886"/>
          </a:xfrm>
          <a:prstGeom prst="rect">
            <a:avLst/>
          </a:prstGeom>
        </p:spPr>
        <p:txBody>
          <a:bodyPr wrap="none">
            <a:spAutoFit/>
          </a:bodyPr>
          <a:lstStyle/>
          <a:p>
            <a:pPr algn="ctr"/>
            <a:r>
              <a:rPr lang="en-US" sz="4000" dirty="0">
                <a:latin typeface="OpenDyslexicAlta" pitchFamily="2" charset="77"/>
              </a:rPr>
              <a:t>10</a:t>
            </a:r>
          </a:p>
        </p:txBody>
      </p:sp>
      <p:sp>
        <p:nvSpPr>
          <p:cNvPr id="37" name="Rectangle 36">
            <a:extLst>
              <a:ext uri="{FF2B5EF4-FFF2-40B4-BE49-F238E27FC236}">
                <a16:creationId xmlns:a16="http://schemas.microsoft.com/office/drawing/2014/main" id="{2AB2A105-5A85-5D45-9299-29D2F3516936}"/>
              </a:ext>
            </a:extLst>
          </p:cNvPr>
          <p:cNvSpPr/>
          <p:nvPr/>
        </p:nvSpPr>
        <p:spPr>
          <a:xfrm>
            <a:off x="633045" y="4877987"/>
            <a:ext cx="824265" cy="707886"/>
          </a:xfrm>
          <a:prstGeom prst="rect">
            <a:avLst/>
          </a:prstGeom>
        </p:spPr>
        <p:txBody>
          <a:bodyPr wrap="none">
            <a:spAutoFit/>
          </a:bodyPr>
          <a:lstStyle/>
          <a:p>
            <a:pPr algn="ctr"/>
            <a:r>
              <a:rPr lang="en-US" sz="4000" dirty="0">
                <a:latin typeface="OpenDyslexicAlta" pitchFamily="2" charset="77"/>
              </a:rPr>
              <a:t>18</a:t>
            </a:r>
          </a:p>
        </p:txBody>
      </p:sp>
      <p:sp>
        <p:nvSpPr>
          <p:cNvPr id="38" name="Rectangle 37">
            <a:extLst>
              <a:ext uri="{FF2B5EF4-FFF2-40B4-BE49-F238E27FC236}">
                <a16:creationId xmlns:a16="http://schemas.microsoft.com/office/drawing/2014/main" id="{21374159-CF6B-374A-AD08-2CA28D13D3C6}"/>
              </a:ext>
            </a:extLst>
          </p:cNvPr>
          <p:cNvSpPr/>
          <p:nvPr/>
        </p:nvSpPr>
        <p:spPr>
          <a:xfrm>
            <a:off x="674291" y="5948523"/>
            <a:ext cx="780983" cy="707886"/>
          </a:xfrm>
          <a:prstGeom prst="rect">
            <a:avLst/>
          </a:prstGeom>
        </p:spPr>
        <p:txBody>
          <a:bodyPr wrap="none">
            <a:spAutoFit/>
          </a:bodyPr>
          <a:lstStyle/>
          <a:p>
            <a:pPr algn="ctr"/>
            <a:r>
              <a:rPr lang="en-US" sz="4000" dirty="0">
                <a:latin typeface="OpenDyslexicAlta" pitchFamily="2" charset="77"/>
              </a:rPr>
              <a:t>11</a:t>
            </a:r>
          </a:p>
        </p:txBody>
      </p:sp>
      <p:pic>
        <p:nvPicPr>
          <p:cNvPr id="21" name="Picture 20">
            <a:extLst>
              <a:ext uri="{FF2B5EF4-FFF2-40B4-BE49-F238E27FC236}">
                <a16:creationId xmlns:a16="http://schemas.microsoft.com/office/drawing/2014/main" id="{1E2B17B4-88D7-A842-98A0-8FE3336AD9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1435" y="4528563"/>
            <a:ext cx="1871373" cy="900072"/>
          </a:xfrm>
          <a:prstGeom prst="rect">
            <a:avLst/>
          </a:prstGeom>
        </p:spPr>
      </p:pic>
      <p:pic>
        <p:nvPicPr>
          <p:cNvPr id="22" name="Picture 21">
            <a:extLst>
              <a:ext uri="{FF2B5EF4-FFF2-40B4-BE49-F238E27FC236}">
                <a16:creationId xmlns:a16="http://schemas.microsoft.com/office/drawing/2014/main" id="{1ED147DF-E526-2F4F-AABE-ABAE07BC32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0062" y="4530117"/>
            <a:ext cx="1871373" cy="898518"/>
          </a:xfrm>
          <a:prstGeom prst="rect">
            <a:avLst/>
          </a:prstGeom>
        </p:spPr>
      </p:pic>
      <p:pic>
        <p:nvPicPr>
          <p:cNvPr id="23" name="Picture 22">
            <a:extLst>
              <a:ext uri="{FF2B5EF4-FFF2-40B4-BE49-F238E27FC236}">
                <a16:creationId xmlns:a16="http://schemas.microsoft.com/office/drawing/2014/main" id="{D68CB3A0-0BF5-F843-AB0E-64C543D41AAF}"/>
              </a:ext>
            </a:extLst>
          </p:cNvPr>
          <p:cNvPicPr>
            <a:picLocks noChangeAspect="1"/>
          </p:cNvPicPr>
          <p:nvPr/>
        </p:nvPicPr>
        <p:blipFill>
          <a:blip r:embed="rId5"/>
          <a:stretch>
            <a:fillRect/>
          </a:stretch>
        </p:blipFill>
        <p:spPr>
          <a:xfrm>
            <a:off x="9055749" y="5515761"/>
            <a:ext cx="1871373" cy="1411301"/>
          </a:xfrm>
          <a:prstGeom prst="rect">
            <a:avLst/>
          </a:prstGeom>
        </p:spPr>
      </p:pic>
      <p:pic>
        <p:nvPicPr>
          <p:cNvPr id="4" name="Picture 3">
            <a:extLst>
              <a:ext uri="{FF2B5EF4-FFF2-40B4-BE49-F238E27FC236}">
                <a16:creationId xmlns:a16="http://schemas.microsoft.com/office/drawing/2014/main" id="{2051215F-5E05-1F4F-A88B-9A4EAB177F77}"/>
              </a:ext>
            </a:extLst>
          </p:cNvPr>
          <p:cNvPicPr>
            <a:picLocks noChangeAspect="1"/>
          </p:cNvPicPr>
          <p:nvPr/>
        </p:nvPicPr>
        <p:blipFill>
          <a:blip r:embed="rId6"/>
          <a:stretch>
            <a:fillRect/>
          </a:stretch>
        </p:blipFill>
        <p:spPr>
          <a:xfrm>
            <a:off x="7451009" y="3499184"/>
            <a:ext cx="4411799" cy="893989"/>
          </a:xfrm>
          <a:prstGeom prst="rect">
            <a:avLst/>
          </a:prstGeom>
        </p:spPr>
      </p:pic>
      <p:pic>
        <p:nvPicPr>
          <p:cNvPr id="105" name="Picture 104">
            <a:extLst>
              <a:ext uri="{FF2B5EF4-FFF2-40B4-BE49-F238E27FC236}">
                <a16:creationId xmlns:a16="http://schemas.microsoft.com/office/drawing/2014/main" id="{7FD60F82-103F-E741-BCC9-E8615A6DAC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8684640" y="1650270"/>
            <a:ext cx="1442478" cy="2925747"/>
          </a:xfrm>
          <a:prstGeom prst="rect">
            <a:avLst/>
          </a:prstGeom>
        </p:spPr>
      </p:pic>
      <p:pic>
        <p:nvPicPr>
          <p:cNvPr id="111" name="Picture 110">
            <a:extLst>
              <a:ext uri="{FF2B5EF4-FFF2-40B4-BE49-F238E27FC236}">
                <a16:creationId xmlns:a16="http://schemas.microsoft.com/office/drawing/2014/main" id="{A7EB87FB-27C8-A543-81D9-B199A80EF8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703865" y="2846254"/>
            <a:ext cx="515250" cy="467998"/>
          </a:xfrm>
          <a:prstGeom prst="rect">
            <a:avLst/>
          </a:prstGeom>
        </p:spPr>
      </p:pic>
    </p:spTree>
    <p:extLst>
      <p:ext uri="{BB962C8B-B14F-4D97-AF65-F5344CB8AC3E}">
        <p14:creationId xmlns:p14="http://schemas.microsoft.com/office/powerpoint/2010/main" val="374514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69F15D00-898F-094B-8C70-F9A402C813C4}"/>
              </a:ext>
            </a:extLst>
          </p:cNvPr>
          <p:cNvSpPr/>
          <p:nvPr/>
        </p:nvSpPr>
        <p:spPr>
          <a:xfrm>
            <a:off x="671886" y="2846254"/>
            <a:ext cx="816249" cy="707886"/>
          </a:xfrm>
          <a:prstGeom prst="rect">
            <a:avLst/>
          </a:prstGeom>
        </p:spPr>
        <p:txBody>
          <a:bodyPr wrap="none">
            <a:spAutoFit/>
          </a:bodyPr>
          <a:lstStyle/>
          <a:p>
            <a:pPr algn="ctr"/>
            <a:r>
              <a:rPr lang="en-US" sz="4000" dirty="0">
                <a:latin typeface="OpenDyslexicAlta" pitchFamily="2" charset="77"/>
              </a:rPr>
              <a:t>19</a:t>
            </a:r>
          </a:p>
        </p:txBody>
      </p:sp>
      <p:sp>
        <p:nvSpPr>
          <p:cNvPr id="36" name="Rectangle 35">
            <a:extLst>
              <a:ext uri="{FF2B5EF4-FFF2-40B4-BE49-F238E27FC236}">
                <a16:creationId xmlns:a16="http://schemas.microsoft.com/office/drawing/2014/main" id="{C3B8CF08-DE2D-5F4E-8E70-D729CBEC0B46}"/>
              </a:ext>
            </a:extLst>
          </p:cNvPr>
          <p:cNvSpPr/>
          <p:nvPr/>
        </p:nvSpPr>
        <p:spPr>
          <a:xfrm>
            <a:off x="656657" y="3811242"/>
            <a:ext cx="816250" cy="707886"/>
          </a:xfrm>
          <a:prstGeom prst="rect">
            <a:avLst/>
          </a:prstGeom>
        </p:spPr>
        <p:txBody>
          <a:bodyPr wrap="none">
            <a:spAutoFit/>
          </a:bodyPr>
          <a:lstStyle/>
          <a:p>
            <a:pPr algn="ctr"/>
            <a:r>
              <a:rPr lang="en-US" sz="4000" dirty="0">
                <a:latin typeface="OpenDyslexicAlta" pitchFamily="2" charset="77"/>
              </a:rPr>
              <a:t>10</a:t>
            </a:r>
          </a:p>
        </p:txBody>
      </p:sp>
      <p:sp>
        <p:nvSpPr>
          <p:cNvPr id="37" name="Rectangle 36">
            <a:extLst>
              <a:ext uri="{FF2B5EF4-FFF2-40B4-BE49-F238E27FC236}">
                <a16:creationId xmlns:a16="http://schemas.microsoft.com/office/drawing/2014/main" id="{2AB2A105-5A85-5D45-9299-29D2F3516936}"/>
              </a:ext>
            </a:extLst>
          </p:cNvPr>
          <p:cNvSpPr/>
          <p:nvPr/>
        </p:nvSpPr>
        <p:spPr>
          <a:xfrm>
            <a:off x="633045" y="4877987"/>
            <a:ext cx="824265" cy="707886"/>
          </a:xfrm>
          <a:prstGeom prst="rect">
            <a:avLst/>
          </a:prstGeom>
        </p:spPr>
        <p:txBody>
          <a:bodyPr wrap="none">
            <a:spAutoFit/>
          </a:bodyPr>
          <a:lstStyle/>
          <a:p>
            <a:pPr algn="ctr"/>
            <a:r>
              <a:rPr lang="en-US" sz="4000" dirty="0">
                <a:latin typeface="OpenDyslexicAlta" pitchFamily="2" charset="77"/>
              </a:rPr>
              <a:t>18</a:t>
            </a:r>
          </a:p>
        </p:txBody>
      </p:sp>
      <p:sp>
        <p:nvSpPr>
          <p:cNvPr id="38" name="Rectangle 37">
            <a:extLst>
              <a:ext uri="{FF2B5EF4-FFF2-40B4-BE49-F238E27FC236}">
                <a16:creationId xmlns:a16="http://schemas.microsoft.com/office/drawing/2014/main" id="{21374159-CF6B-374A-AD08-2CA28D13D3C6}"/>
              </a:ext>
            </a:extLst>
          </p:cNvPr>
          <p:cNvSpPr/>
          <p:nvPr/>
        </p:nvSpPr>
        <p:spPr>
          <a:xfrm>
            <a:off x="674291" y="5948523"/>
            <a:ext cx="780983" cy="707886"/>
          </a:xfrm>
          <a:prstGeom prst="rect">
            <a:avLst/>
          </a:prstGeom>
        </p:spPr>
        <p:txBody>
          <a:bodyPr wrap="none">
            <a:spAutoFit/>
          </a:bodyPr>
          <a:lstStyle/>
          <a:p>
            <a:pPr algn="ctr"/>
            <a:r>
              <a:rPr lang="en-US" sz="4000" dirty="0">
                <a:latin typeface="OpenDyslexicAlta" pitchFamily="2" charset="77"/>
              </a:rPr>
              <a:t>11</a:t>
            </a:r>
          </a:p>
        </p:txBody>
      </p:sp>
      <p:pic>
        <p:nvPicPr>
          <p:cNvPr id="16" name="Picture 15">
            <a:extLst>
              <a:ext uri="{FF2B5EF4-FFF2-40B4-BE49-F238E27FC236}">
                <a16:creationId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684640" y="1650270"/>
            <a:ext cx="1442478" cy="2925747"/>
          </a:xfrm>
          <a:prstGeom prst="rect">
            <a:avLst/>
          </a:prstGeom>
        </p:spPr>
      </p:pic>
      <p:pic>
        <p:nvPicPr>
          <p:cNvPr id="18" name="Picture 17">
            <a:extLst>
              <a:ext uri="{FF2B5EF4-FFF2-40B4-BE49-F238E27FC236}">
                <a16:creationId xmlns:a16="http://schemas.microsoft.com/office/drawing/2014/main" id="{E9C3C2D4-2569-9F45-9AE4-AC688F5FE6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703865" y="2846254"/>
            <a:ext cx="515250" cy="467998"/>
          </a:xfrm>
          <a:prstGeom prst="rect">
            <a:avLst/>
          </a:prstGeom>
        </p:spPr>
      </p:pic>
      <p:pic>
        <p:nvPicPr>
          <p:cNvPr id="21" name="Picture 20">
            <a:extLst>
              <a:ext uri="{FF2B5EF4-FFF2-40B4-BE49-F238E27FC236}">
                <a16:creationId xmlns:a16="http://schemas.microsoft.com/office/drawing/2014/main" id="{1E2B17B4-88D7-A842-98A0-8FE3336AD9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91435" y="4528563"/>
            <a:ext cx="1871373" cy="900072"/>
          </a:xfrm>
          <a:prstGeom prst="rect">
            <a:avLst/>
          </a:prstGeom>
        </p:spPr>
      </p:pic>
      <p:pic>
        <p:nvPicPr>
          <p:cNvPr id="22" name="Picture 21">
            <a:extLst>
              <a:ext uri="{FF2B5EF4-FFF2-40B4-BE49-F238E27FC236}">
                <a16:creationId xmlns:a16="http://schemas.microsoft.com/office/drawing/2014/main" id="{1ED147DF-E526-2F4F-AABE-ABAE07BC3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20062" y="4530117"/>
            <a:ext cx="1871373" cy="898518"/>
          </a:xfrm>
          <a:prstGeom prst="rect">
            <a:avLst/>
          </a:prstGeom>
        </p:spPr>
      </p:pic>
      <p:pic>
        <p:nvPicPr>
          <p:cNvPr id="23" name="Picture 22">
            <a:extLst>
              <a:ext uri="{FF2B5EF4-FFF2-40B4-BE49-F238E27FC236}">
                <a16:creationId xmlns:a16="http://schemas.microsoft.com/office/drawing/2014/main" id="{D68CB3A0-0BF5-F843-AB0E-64C543D41AAF}"/>
              </a:ext>
            </a:extLst>
          </p:cNvPr>
          <p:cNvPicPr>
            <a:picLocks noChangeAspect="1"/>
          </p:cNvPicPr>
          <p:nvPr/>
        </p:nvPicPr>
        <p:blipFill>
          <a:blip r:embed="rId7"/>
          <a:stretch>
            <a:fillRect/>
          </a:stretch>
        </p:blipFill>
        <p:spPr>
          <a:xfrm>
            <a:off x="9055749" y="5515761"/>
            <a:ext cx="1871373" cy="1411301"/>
          </a:xfrm>
          <a:prstGeom prst="rect">
            <a:avLst/>
          </a:prstGeom>
        </p:spPr>
      </p:pic>
      <p:pic>
        <p:nvPicPr>
          <p:cNvPr id="4" name="Picture 3">
            <a:extLst>
              <a:ext uri="{FF2B5EF4-FFF2-40B4-BE49-F238E27FC236}">
                <a16:creationId xmlns:a16="http://schemas.microsoft.com/office/drawing/2014/main" id="{2051215F-5E05-1F4F-A88B-9A4EAB177F77}"/>
              </a:ext>
            </a:extLst>
          </p:cNvPr>
          <p:cNvPicPr>
            <a:picLocks noChangeAspect="1"/>
          </p:cNvPicPr>
          <p:nvPr/>
        </p:nvPicPr>
        <p:blipFill>
          <a:blip r:embed="rId8"/>
          <a:stretch>
            <a:fillRect/>
          </a:stretch>
        </p:blipFill>
        <p:spPr>
          <a:xfrm>
            <a:off x="7451009" y="3499184"/>
            <a:ext cx="4411799" cy="893989"/>
          </a:xfrm>
          <a:prstGeom prst="rect">
            <a:avLst/>
          </a:prstGeom>
        </p:spPr>
      </p:pic>
      <p:cxnSp>
        <p:nvCxnSpPr>
          <p:cNvPr id="14" name="Straight Connector 13">
            <a:extLst>
              <a:ext uri="{FF2B5EF4-FFF2-40B4-BE49-F238E27FC236}">
                <a16:creationId xmlns:a16="http://schemas.microsoft.com/office/drawing/2014/main" id="{29196E51-5DC3-4C4E-AAF6-6F30B7F1BFBB}"/>
              </a:ext>
            </a:extLst>
          </p:cNvPr>
          <p:cNvCxnSpPr>
            <a:cxnSpLocks/>
          </p:cNvCxnSpPr>
          <p:nvPr/>
        </p:nvCxnSpPr>
        <p:spPr>
          <a:xfrm>
            <a:off x="1698171" y="3274080"/>
            <a:ext cx="6421891" cy="179430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28AA2E-E44C-CE44-AA21-F3A9079FD232}"/>
              </a:ext>
            </a:extLst>
          </p:cNvPr>
          <p:cNvCxnSpPr>
            <a:cxnSpLocks/>
            <a:endCxn id="23" idx="1"/>
          </p:cNvCxnSpPr>
          <p:nvPr/>
        </p:nvCxnSpPr>
        <p:spPr>
          <a:xfrm>
            <a:off x="1690255" y="4073236"/>
            <a:ext cx="7365494" cy="214817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99E3B9-A937-3C41-BD32-C8EBFC4F6806}"/>
              </a:ext>
            </a:extLst>
          </p:cNvPr>
          <p:cNvCxnSpPr>
            <a:cxnSpLocks/>
          </p:cNvCxnSpPr>
          <p:nvPr/>
        </p:nvCxnSpPr>
        <p:spPr>
          <a:xfrm flipV="1">
            <a:off x="1488135" y="3811243"/>
            <a:ext cx="5722562" cy="12571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162F5C-1E35-604E-A526-B67537B5E891}"/>
              </a:ext>
            </a:extLst>
          </p:cNvPr>
          <p:cNvCxnSpPr>
            <a:cxnSpLocks/>
          </p:cNvCxnSpPr>
          <p:nvPr/>
        </p:nvCxnSpPr>
        <p:spPr>
          <a:xfrm flipV="1">
            <a:off x="1488135" y="3046757"/>
            <a:ext cx="6245076" cy="317465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69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11</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eleven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4145586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11</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eleven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414858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12</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twelve</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08426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and write numbers up to 20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count forwards using a variety of representations: concrete, pictorial, numeral and worded number sequences, exploring the numbers 11 - 20</a:t>
            </a:r>
          </a:p>
          <a:p>
            <a:pPr>
              <a:buClr>
                <a:srgbClr val="23D160"/>
              </a:buClr>
              <a:buSzPct val="85000"/>
              <a:buFont typeface="Wingdings" pitchFamily="2" charset="2"/>
              <a:buChar char="ü"/>
            </a:pPr>
            <a:r>
              <a:rPr lang="en-GB" sz="2200" dirty="0"/>
              <a:t> I can explain my reasoning when counting forwards using a variety of representations: concrete, pictorial, numeral and worded number sequences, exploring the numbers 11 - 20</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12</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twelve</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50257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67027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dirty="0">
                <a:solidFill>
                  <a:srgbClr val="FF3860"/>
                </a:solidFill>
                <a:latin typeface="OpenDyslexicAlta" pitchFamily="2" charset="77"/>
              </a:rPr>
              <a:t>13</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thirteen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119204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705470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14</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fourteen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8040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15</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fifteen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60845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15</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fifteen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656667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16</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sixteen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3401024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16</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sixteen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13618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
        <p:nvSpPr>
          <p:cNvPr id="42" name="Oval 41">
            <a:extLst>
              <a:ext uri="{FF2B5EF4-FFF2-40B4-BE49-F238E27FC236}">
                <a16:creationId xmlns:a16="http://schemas.microsoft.com/office/drawing/2014/main" id="{67C0483F-FA04-48C4-9FDF-A36507DF6654}"/>
              </a:ext>
            </a:extLst>
          </p:cNvPr>
          <p:cNvSpPr>
            <a:spLocks noChangeArrowheads="1"/>
          </p:cNvSpPr>
          <p:nvPr/>
        </p:nvSpPr>
        <p:spPr bwMode="auto">
          <a:xfrm>
            <a:off x="8403408" y="3085682"/>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216221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17" name="Picture 16">
            <a:extLst>
              <a:ext uri="{FF2B5EF4-FFF2-40B4-BE49-F238E27FC236}">
                <a16:creationId xmlns:a16="http://schemas.microsoft.com/office/drawing/2014/main" id="{CAE298D6-115D-9E4B-AF0E-9C2CC7221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719972"/>
            <a:ext cx="1462360" cy="2966072"/>
          </a:xfrm>
          <a:prstGeom prst="rect">
            <a:avLst/>
          </a:prstGeom>
        </p:spPr>
      </p:pic>
      <p:pic>
        <p:nvPicPr>
          <p:cNvPr id="18" name="Picture 17">
            <a:extLst>
              <a:ext uri="{FF2B5EF4-FFF2-40B4-BE49-F238E27FC236}">
                <a16:creationId xmlns:a16="http://schemas.microsoft.com/office/drawing/2014/main" id="{5F8B6563-60A1-9E49-9EAE-04C8038F0D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782053" y="3663007"/>
            <a:ext cx="2249353" cy="1080000"/>
          </a:xfrm>
          <a:prstGeom prst="rect">
            <a:avLst/>
          </a:prstGeom>
        </p:spPr>
      </p:pic>
      <p:pic>
        <p:nvPicPr>
          <p:cNvPr id="19" name="Picture 18">
            <a:extLst>
              <a:ext uri="{FF2B5EF4-FFF2-40B4-BE49-F238E27FC236}">
                <a16:creationId xmlns:a16="http://schemas.microsoft.com/office/drawing/2014/main" id="{EE6EAB89-C682-9B4B-82E0-45B6AC9ED4CD}"/>
              </a:ext>
            </a:extLst>
          </p:cNvPr>
          <p:cNvPicPr>
            <a:picLocks noChangeAspect="1"/>
          </p:cNvPicPr>
          <p:nvPr/>
        </p:nvPicPr>
        <p:blipFill>
          <a:blip r:embed="rId5"/>
          <a:stretch>
            <a:fillRect/>
          </a:stretch>
        </p:blipFill>
        <p:spPr>
          <a:xfrm>
            <a:off x="8596750" y="3081591"/>
            <a:ext cx="2982624" cy="2249354"/>
          </a:xfrm>
          <a:prstGeom prst="rect">
            <a:avLst/>
          </a:prstGeom>
        </p:spPr>
      </p:pic>
      <p:pic>
        <p:nvPicPr>
          <p:cNvPr id="26" name="Picture 25">
            <a:extLst>
              <a:ext uri="{FF2B5EF4-FFF2-40B4-BE49-F238E27FC236}">
                <a16:creationId xmlns:a16="http://schemas.microsoft.com/office/drawing/2014/main" id="{16E61898-D18C-B243-A52D-A9B669E79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0027" y="3123007"/>
            <a:ext cx="2160000" cy="2160000"/>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17</a:t>
            </a: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seventeen</a:t>
            </a:r>
          </a:p>
        </p:txBody>
      </p:sp>
      <p:sp>
        <p:nvSpPr>
          <p:cNvPr id="42" name="Oval 41">
            <a:extLst>
              <a:ext uri="{FF2B5EF4-FFF2-40B4-BE49-F238E27FC236}">
                <a16:creationId xmlns:a16="http://schemas.microsoft.com/office/drawing/2014/main" id="{B1932DFE-EAE5-4908-8569-16D95056AA68}"/>
              </a:ext>
            </a:extLst>
          </p:cNvPr>
          <p:cNvSpPr>
            <a:spLocks noChangeArrowheads="1"/>
          </p:cNvSpPr>
          <p:nvPr/>
        </p:nvSpPr>
        <p:spPr bwMode="auto">
          <a:xfrm>
            <a:off x="8392295"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Tree>
    <p:extLst>
      <p:ext uri="{BB962C8B-B14F-4D97-AF65-F5344CB8AC3E}">
        <p14:creationId xmlns:p14="http://schemas.microsoft.com/office/powerpoint/2010/main" val="1699576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794541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18</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eighteen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08088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59998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19</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nineteen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409116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Oval 43">
            <a:extLst>
              <a:ext uri="{FF2B5EF4-FFF2-40B4-BE49-F238E27FC236}">
                <a16:creationId xmlns:a16="http://schemas.microsoft.com/office/drawing/2014/main" id="{31EE8B2C-A0C7-564F-9818-A998F7A66317}"/>
              </a:ext>
            </a:extLst>
          </p:cNvPr>
          <p:cNvSpPr>
            <a:spLocks noChangeArrowheads="1"/>
          </p:cNvSpPr>
          <p:nvPr/>
        </p:nvSpPr>
        <p:spPr bwMode="auto">
          <a:xfrm>
            <a:off x="910190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20</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twenty</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174800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Oval 43">
            <a:extLst>
              <a:ext uri="{FF2B5EF4-FFF2-40B4-BE49-F238E27FC236}">
                <a16:creationId xmlns:a16="http://schemas.microsoft.com/office/drawing/2014/main" id="{31EE8B2C-A0C7-564F-9818-A998F7A66317}"/>
              </a:ext>
            </a:extLst>
          </p:cNvPr>
          <p:cNvSpPr>
            <a:spLocks noChangeArrowheads="1"/>
          </p:cNvSpPr>
          <p:nvPr/>
        </p:nvSpPr>
        <p:spPr bwMode="auto">
          <a:xfrm>
            <a:off x="910190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20</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twenty</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1208622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349829"/>
            <a:ext cx="10515600" cy="4827134"/>
          </a:xfrm>
        </p:spPr>
        <p:txBody>
          <a:bodyPr/>
          <a:lstStyle/>
          <a:p>
            <a:pPr marL="0" indent="0">
              <a:buNone/>
            </a:pPr>
            <a:r>
              <a:rPr lang="en-GB" dirty="0"/>
              <a:t>Activity Two:</a:t>
            </a:r>
          </a:p>
          <a:p>
            <a:pPr marL="0" indent="0">
              <a:buClr>
                <a:srgbClr val="23D160"/>
              </a:buClr>
              <a:buSzPct val="85000"/>
              <a:buNone/>
            </a:pPr>
            <a:endParaRPr lang="en-GB" sz="600" dirty="0"/>
          </a:p>
          <a:p>
            <a:pPr marL="0" indent="0">
              <a:buClr>
                <a:srgbClr val="23D160"/>
              </a:buClr>
              <a:buSzPct val="85000"/>
              <a:buNone/>
            </a:pPr>
            <a:r>
              <a:rPr lang="en-GB" sz="2200" dirty="0"/>
              <a:t>Use the template below to</a:t>
            </a:r>
            <a:r>
              <a:rPr lang="en-US" sz="2200" dirty="0"/>
              <a:t> write your own worded / numeral form numbers and draw counters to match.</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18</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eighteen</a:t>
            </a:r>
            <a:endParaRPr lang="en-US" sz="3600" u="sng" dirty="0">
              <a:solidFill>
                <a:schemeClr val="bg1"/>
              </a:solidFill>
              <a:latin typeface="OpenDyslexicAlta" pitchFamily="2" charset="77"/>
            </a:endParaRPr>
          </a:p>
        </p:txBody>
      </p:sp>
      <p:sp>
        <p:nvSpPr>
          <p:cNvPr id="44" name="Oval 43">
            <a:extLst>
              <a:ext uri="{FF2B5EF4-FFF2-40B4-BE49-F238E27FC236}">
                <a16:creationId xmlns:a16="http://schemas.microsoft.com/office/drawing/2014/main" id="{93F46907-549C-F841-BD5D-60A9F4DB929E}"/>
              </a:ext>
            </a:extLst>
          </p:cNvPr>
          <p:cNvSpPr>
            <a:spLocks noChangeArrowheads="1"/>
          </p:cNvSpPr>
          <p:nvPr/>
        </p:nvSpPr>
        <p:spPr bwMode="auto">
          <a:xfrm>
            <a:off x="9112227"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a16="http://schemas.microsoft.com/office/drawing/2014/main" id="{35A84CC4-8930-B34D-B18C-ED9967442F6B}"/>
              </a:ext>
            </a:extLst>
          </p:cNvPr>
          <p:cNvSpPr>
            <a:spLocks noChangeArrowheads="1"/>
          </p:cNvSpPr>
          <p:nvPr/>
        </p:nvSpPr>
        <p:spPr bwMode="auto">
          <a:xfrm>
            <a:off x="9112227"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1213080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3562129895"/>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8</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1016951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8</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373598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hand doesn’t belong as it represents five, whereas the other representations all show total amounts of ten. </a:t>
            </a:r>
          </a:p>
        </p:txBody>
      </p:sp>
      <p:pic>
        <p:nvPicPr>
          <p:cNvPr id="17" name="Picture 16">
            <a:extLst>
              <a:ext uri="{FF2B5EF4-FFF2-40B4-BE49-F238E27FC236}">
                <a16:creationId xmlns:a16="http://schemas.microsoft.com/office/drawing/2014/main" id="{CAE298D6-115D-9E4B-AF0E-9C2CC7221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719972"/>
            <a:ext cx="1462360" cy="2966072"/>
          </a:xfrm>
          <a:prstGeom prst="rect">
            <a:avLst/>
          </a:prstGeom>
        </p:spPr>
      </p:pic>
      <p:pic>
        <p:nvPicPr>
          <p:cNvPr id="18" name="Picture 17">
            <a:extLst>
              <a:ext uri="{FF2B5EF4-FFF2-40B4-BE49-F238E27FC236}">
                <a16:creationId xmlns:a16="http://schemas.microsoft.com/office/drawing/2014/main" id="{5F8B6563-60A1-9E49-9EAE-04C8038F0D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782053" y="3663007"/>
            <a:ext cx="2249353" cy="1080000"/>
          </a:xfrm>
          <a:prstGeom prst="rect">
            <a:avLst/>
          </a:prstGeom>
        </p:spPr>
      </p:pic>
      <p:pic>
        <p:nvPicPr>
          <p:cNvPr id="19" name="Picture 18">
            <a:extLst>
              <a:ext uri="{FF2B5EF4-FFF2-40B4-BE49-F238E27FC236}">
                <a16:creationId xmlns:a16="http://schemas.microsoft.com/office/drawing/2014/main" id="{EE6EAB89-C682-9B4B-82E0-45B6AC9ED4CD}"/>
              </a:ext>
            </a:extLst>
          </p:cNvPr>
          <p:cNvPicPr>
            <a:picLocks noChangeAspect="1"/>
          </p:cNvPicPr>
          <p:nvPr/>
        </p:nvPicPr>
        <p:blipFill>
          <a:blip r:embed="rId5"/>
          <a:stretch>
            <a:fillRect/>
          </a:stretch>
        </p:blipFill>
        <p:spPr>
          <a:xfrm>
            <a:off x="8596750" y="3081591"/>
            <a:ext cx="2982624" cy="2249354"/>
          </a:xfrm>
          <a:prstGeom prst="rect">
            <a:avLst/>
          </a:prstGeom>
        </p:spPr>
      </p:pic>
      <p:pic>
        <p:nvPicPr>
          <p:cNvPr id="26" name="Picture 25">
            <a:extLst>
              <a:ext uri="{FF2B5EF4-FFF2-40B4-BE49-F238E27FC236}">
                <a16:creationId xmlns:a16="http://schemas.microsoft.com/office/drawing/2014/main" id="{16E61898-D18C-B243-A52D-A9B669E79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0027" y="3123007"/>
            <a:ext cx="2160000" cy="2160000"/>
          </a:xfrm>
          <a:prstGeom prst="rect">
            <a:avLst/>
          </a:prstGeom>
        </p:spPr>
      </p:pic>
    </p:spTree>
    <p:extLst>
      <p:ext uri="{BB962C8B-B14F-4D97-AF65-F5344CB8AC3E}">
        <p14:creationId xmlns:p14="http://schemas.microsoft.com/office/powerpoint/2010/main" val="2030504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2205926805"/>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975805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r>
                        <a:rPr lang="en-US" sz="5400" dirty="0">
                          <a:solidFill>
                            <a:srgbClr val="FF3860"/>
                          </a:solidFill>
                          <a:latin typeface="OpenDyslexicAlta" pitchFamily="2" charset="77"/>
                        </a:rPr>
                        <a:t>8</a:t>
                      </a: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257978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892493859"/>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1132389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1487522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F3E96494-261E-B445-A5E4-4D6D4DF46B88}"/>
              </a:ext>
            </a:extLst>
          </p:cNvPr>
          <p:cNvGraphicFramePr>
            <a:graphicFrameLocks noGrp="1"/>
          </p:cNvGraphicFramePr>
          <p:nvPr>
            <p:extLst>
              <p:ext uri="{D42A27DB-BD31-4B8C-83A1-F6EECF244321}">
                <p14:modId xmlns:p14="http://schemas.microsoft.com/office/powerpoint/2010/main" val="2807628454"/>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2648320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F3E96494-261E-B445-A5E4-4D6D4DF46B88}"/>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394958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1452647349"/>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2000039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r>
                        <a:rPr lang="en-US" sz="5400" dirty="0">
                          <a:solidFill>
                            <a:srgbClr val="FF3860"/>
                          </a:solidFill>
                          <a:latin typeface="OpenDyslexicAlta" pitchFamily="2" charset="77"/>
                        </a:rPr>
                        <a:t>20</a:t>
                      </a: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1426720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F3E96494-261E-B445-A5E4-4D6D4DF46B88}"/>
              </a:ext>
            </a:extLst>
          </p:cNvPr>
          <p:cNvGraphicFramePr>
            <a:graphicFrameLocks noGrp="1"/>
          </p:cNvGraphicFramePr>
          <p:nvPr>
            <p:extLst>
              <p:ext uri="{D42A27DB-BD31-4B8C-83A1-F6EECF244321}">
                <p14:modId xmlns:p14="http://schemas.microsoft.com/office/powerpoint/2010/main" val="451152960"/>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20</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2013168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a16="http://schemas.microsoft.com/office/drawing/2014/main" id="{F3E96494-261E-B445-A5E4-4D6D4DF46B88}"/>
              </a:ext>
            </a:extLst>
          </p:cNvPr>
          <p:cNvGraphicFramePr>
            <a:graphicFrameLocks noGrp="1"/>
          </p:cNvGraphicFramePr>
          <p:nvPr>
            <p:extLst>
              <p:ext uri="{D42A27DB-BD31-4B8C-83A1-F6EECF244321}">
                <p14:modId xmlns:p14="http://schemas.microsoft.com/office/powerpoint/2010/main" val="1185343778"/>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tblGrid>
              <a:tr h="370840">
                <a:tc>
                  <a:txBody>
                    <a:bodyPr/>
                    <a:lstStyle/>
                    <a:p>
                      <a:pPr algn="ctr"/>
                      <a:r>
                        <a:rPr lang="en-US" sz="5400" dirty="0">
                          <a:latin typeface="OpenDyslexicAlta" pitchFamily="2" charset="77"/>
                        </a:rPr>
                        <a:t>20</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224440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spTree>
    <p:extLst>
      <p:ext uri="{BB962C8B-B14F-4D97-AF65-F5344CB8AC3E}">
        <p14:creationId xmlns:p14="http://schemas.microsoft.com/office/powerpoint/2010/main" val="1992951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1301441053"/>
              </p:ext>
            </p:extLst>
          </p:nvPr>
        </p:nvGraphicFramePr>
        <p:xfrm>
          <a:off x="838199" y="324358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gridCol w="1051560">
                  <a:extLst>
                    <a:ext uri="{9D8B030D-6E8A-4147-A177-3AD203B41FA5}">
                      <a16:colId xmlns:a16="http://schemas.microsoft.com/office/drawing/2014/main" val="4126971809"/>
                    </a:ext>
                  </a:extLst>
                </a:gridCol>
                <a:gridCol w="1051560">
                  <a:extLst>
                    <a:ext uri="{9D8B030D-6E8A-4147-A177-3AD203B41FA5}">
                      <a16:colId xmlns:a16="http://schemas.microsoft.com/office/drawing/2014/main" val="560410288"/>
                    </a:ext>
                  </a:extLst>
                </a:gridCol>
                <a:gridCol w="1051560">
                  <a:extLst>
                    <a:ext uri="{9D8B030D-6E8A-4147-A177-3AD203B41FA5}">
                      <a16:colId xmlns:a16="http://schemas.microsoft.com/office/drawing/2014/main" val="3726318058"/>
                    </a:ext>
                  </a:extLst>
                </a:gridCol>
              </a:tblGrid>
              <a:tr h="370840">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11</a:t>
                      </a:r>
                    </a:p>
                  </a:txBody>
                  <a:tcPr anchor="ctr">
                    <a:solidFill>
                      <a:schemeClr val="bg1"/>
                    </a:solidFill>
                  </a:tcPr>
                </a:tc>
                <a:tc>
                  <a:txBody>
                    <a:bodyPr/>
                    <a:lstStyle/>
                    <a:p>
                      <a:pPr algn="ctr"/>
                      <a:r>
                        <a:rPr lang="en-US" sz="5400" dirty="0">
                          <a:solidFill>
                            <a:schemeClr val="tx1"/>
                          </a:solidFill>
                          <a:latin typeface="OpenDyslexicAlta" pitchFamily="2" charset="77"/>
                        </a:rPr>
                        <a:t>12</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chemeClr val="tx1"/>
                          </a:solidFill>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646738786"/>
                  </a:ext>
                </a:extLst>
              </a:tr>
            </a:tbl>
          </a:graphicData>
        </a:graphic>
      </p:graphicFrame>
      <p:graphicFrame>
        <p:nvGraphicFramePr>
          <p:cNvPr id="7" name="Table 6">
            <a:extLst>
              <a:ext uri="{FF2B5EF4-FFF2-40B4-BE49-F238E27FC236}">
                <a16:creationId xmlns:a16="http://schemas.microsoft.com/office/drawing/2014/main" id="{8B5A7296-D1C8-AE4F-815F-0E6D5BA61CDB}"/>
              </a:ext>
            </a:extLst>
          </p:cNvPr>
          <p:cNvGraphicFramePr>
            <a:graphicFrameLocks noGrp="1"/>
          </p:cNvGraphicFramePr>
          <p:nvPr>
            <p:extLst>
              <p:ext uri="{D42A27DB-BD31-4B8C-83A1-F6EECF244321}">
                <p14:modId xmlns:p14="http://schemas.microsoft.com/office/powerpoint/2010/main" val="2866387782"/>
              </p:ext>
            </p:extLst>
          </p:nvPr>
        </p:nvGraphicFramePr>
        <p:xfrm>
          <a:off x="801688" y="469277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gridCol w="1051560">
                  <a:extLst>
                    <a:ext uri="{9D8B030D-6E8A-4147-A177-3AD203B41FA5}">
                      <a16:colId xmlns:a16="http://schemas.microsoft.com/office/drawing/2014/main" val="4126971809"/>
                    </a:ext>
                  </a:extLst>
                </a:gridCol>
                <a:gridCol w="1051560">
                  <a:extLst>
                    <a:ext uri="{9D8B030D-6E8A-4147-A177-3AD203B41FA5}">
                      <a16:colId xmlns:a16="http://schemas.microsoft.com/office/drawing/2014/main" val="560410288"/>
                    </a:ext>
                  </a:extLst>
                </a:gridCol>
                <a:gridCol w="1051560">
                  <a:extLst>
                    <a:ext uri="{9D8B030D-6E8A-4147-A177-3AD203B41FA5}">
                      <a16:colId xmlns:a16="http://schemas.microsoft.com/office/drawing/2014/main" val="3726318058"/>
                    </a:ext>
                  </a:extLst>
                </a:gridCol>
              </a:tblGrid>
              <a:tr h="370840">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19</a:t>
                      </a:r>
                    </a:p>
                  </a:txBody>
                  <a:tcPr anchor="ctr">
                    <a:solidFill>
                      <a:schemeClr val="bg1"/>
                    </a:solidFill>
                  </a:tcPr>
                </a:tc>
                <a:tc>
                  <a:txBody>
                    <a:bodyPr/>
                    <a:lstStyle/>
                    <a:p>
                      <a:pPr algn="ctr"/>
                      <a:r>
                        <a:rPr lang="en-US" sz="5400" dirty="0">
                          <a:solidFill>
                            <a:schemeClr val="tx1"/>
                          </a:solidFill>
                          <a:latin typeface="OpenDyslexicAlta" pitchFamily="2" charset="77"/>
                        </a:rPr>
                        <a:t>18</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chemeClr val="tx1"/>
                          </a:solidFill>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806247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a16="http://schemas.microsoft.com/office/drawing/2014/main" id="{D4929E3C-A1BD-894F-991A-8F388AB9E99A}"/>
              </a:ext>
            </a:extLst>
          </p:cNvPr>
          <p:cNvGraphicFramePr>
            <a:graphicFrameLocks noGrp="1"/>
          </p:cNvGraphicFramePr>
          <p:nvPr/>
        </p:nvGraphicFramePr>
        <p:xfrm>
          <a:off x="838199" y="324358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gridCol w="1051560">
                  <a:extLst>
                    <a:ext uri="{9D8B030D-6E8A-4147-A177-3AD203B41FA5}">
                      <a16:colId xmlns:a16="http://schemas.microsoft.com/office/drawing/2014/main" val="4126971809"/>
                    </a:ext>
                  </a:extLst>
                </a:gridCol>
                <a:gridCol w="1051560">
                  <a:extLst>
                    <a:ext uri="{9D8B030D-6E8A-4147-A177-3AD203B41FA5}">
                      <a16:colId xmlns:a16="http://schemas.microsoft.com/office/drawing/2014/main" val="560410288"/>
                    </a:ext>
                  </a:extLst>
                </a:gridCol>
                <a:gridCol w="1051560">
                  <a:extLst>
                    <a:ext uri="{9D8B030D-6E8A-4147-A177-3AD203B41FA5}">
                      <a16:colId xmlns:a16="http://schemas.microsoft.com/office/drawing/2014/main" val="3726318058"/>
                    </a:ext>
                  </a:extLst>
                </a:gridCol>
              </a:tblGrid>
              <a:tr h="370840">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solidFill>
                            <a:schemeClr val="tx1"/>
                          </a:solidFill>
                          <a:latin typeface="OpenDyslexicAlta" pitchFamily="2" charset="77"/>
                        </a:rPr>
                        <a:t>11</a:t>
                      </a:r>
                    </a:p>
                  </a:txBody>
                  <a:tcPr anchor="ctr">
                    <a:solidFill>
                      <a:schemeClr val="bg1"/>
                    </a:solidFill>
                  </a:tcPr>
                </a:tc>
                <a:tc>
                  <a:txBody>
                    <a:bodyPr/>
                    <a:lstStyle/>
                    <a:p>
                      <a:pPr algn="ctr"/>
                      <a:r>
                        <a:rPr lang="en-US" sz="5400" dirty="0">
                          <a:solidFill>
                            <a:schemeClr val="tx1"/>
                          </a:solidFill>
                          <a:latin typeface="OpenDyslexicAlta" pitchFamily="2" charset="77"/>
                        </a:rPr>
                        <a:t>12</a:t>
                      </a:r>
                    </a:p>
                  </a:txBody>
                  <a:tcPr anchor="ctr">
                    <a:solidFill>
                      <a:schemeClr val="bg1"/>
                    </a:solidFill>
                  </a:tcPr>
                </a:tc>
                <a:tc>
                  <a:txBody>
                    <a:bodyPr/>
                    <a:lstStyle/>
                    <a:p>
                      <a:pPr algn="ctr"/>
                      <a:r>
                        <a:rPr lang="en-US" sz="5400" dirty="0">
                          <a:solidFill>
                            <a:srgbClr val="FF3860"/>
                          </a:solidFill>
                          <a:latin typeface="OpenDyslexicAlta" pitchFamily="2" charset="77"/>
                        </a:rPr>
                        <a:t>13</a:t>
                      </a: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rgbClr val="FF3860"/>
                          </a:solidFill>
                          <a:latin typeface="OpenDyslexicAlta" pitchFamily="2" charset="77"/>
                        </a:rPr>
                        <a:t>15</a:t>
                      </a: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chemeClr val="tx1"/>
                          </a:solidFill>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solidFill>
                            <a:srgbClr val="FF3860"/>
                          </a:solidFill>
                          <a:latin typeface="OpenDyslexicAlta" pitchFamily="2" charset="77"/>
                        </a:rPr>
                        <a:t>19</a:t>
                      </a:r>
                    </a:p>
                  </a:txBody>
                  <a:tcPr anchor="ctr">
                    <a:solidFill>
                      <a:schemeClr val="bg1"/>
                    </a:solidFill>
                  </a:tcPr>
                </a:tc>
                <a:extLst>
                  <a:ext uri="{0D108BD9-81ED-4DB2-BD59-A6C34878D82A}">
                    <a16:rowId xmlns:a16="http://schemas.microsoft.com/office/drawing/2014/main" val="2646738786"/>
                  </a:ext>
                </a:extLst>
              </a:tr>
            </a:tbl>
          </a:graphicData>
        </a:graphic>
      </p:graphicFrame>
      <p:graphicFrame>
        <p:nvGraphicFramePr>
          <p:cNvPr id="7" name="Table 6">
            <a:extLst>
              <a:ext uri="{FF2B5EF4-FFF2-40B4-BE49-F238E27FC236}">
                <a16:creationId xmlns:a16="http://schemas.microsoft.com/office/drawing/2014/main" id="{8B5A7296-D1C8-AE4F-815F-0E6D5BA61CDB}"/>
              </a:ext>
            </a:extLst>
          </p:cNvPr>
          <p:cNvGraphicFramePr>
            <a:graphicFrameLocks noGrp="1"/>
          </p:cNvGraphicFramePr>
          <p:nvPr/>
        </p:nvGraphicFramePr>
        <p:xfrm>
          <a:off x="801688" y="469277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3779966947"/>
                    </a:ext>
                  </a:extLst>
                </a:gridCol>
                <a:gridCol w="1051560">
                  <a:extLst>
                    <a:ext uri="{9D8B030D-6E8A-4147-A177-3AD203B41FA5}">
                      <a16:colId xmlns:a16="http://schemas.microsoft.com/office/drawing/2014/main" val="2215907387"/>
                    </a:ext>
                  </a:extLst>
                </a:gridCol>
                <a:gridCol w="1051560">
                  <a:extLst>
                    <a:ext uri="{9D8B030D-6E8A-4147-A177-3AD203B41FA5}">
                      <a16:colId xmlns:a16="http://schemas.microsoft.com/office/drawing/2014/main" val="1031551292"/>
                    </a:ext>
                  </a:extLst>
                </a:gridCol>
                <a:gridCol w="1051560">
                  <a:extLst>
                    <a:ext uri="{9D8B030D-6E8A-4147-A177-3AD203B41FA5}">
                      <a16:colId xmlns:a16="http://schemas.microsoft.com/office/drawing/2014/main" val="4176233524"/>
                    </a:ext>
                  </a:extLst>
                </a:gridCol>
                <a:gridCol w="1051560">
                  <a:extLst>
                    <a:ext uri="{9D8B030D-6E8A-4147-A177-3AD203B41FA5}">
                      <a16:colId xmlns:a16="http://schemas.microsoft.com/office/drawing/2014/main" val="3909969630"/>
                    </a:ext>
                  </a:extLst>
                </a:gridCol>
                <a:gridCol w="1051560">
                  <a:extLst>
                    <a:ext uri="{9D8B030D-6E8A-4147-A177-3AD203B41FA5}">
                      <a16:colId xmlns:a16="http://schemas.microsoft.com/office/drawing/2014/main" val="3534801324"/>
                    </a:ext>
                  </a:extLst>
                </a:gridCol>
                <a:gridCol w="1051560">
                  <a:extLst>
                    <a:ext uri="{9D8B030D-6E8A-4147-A177-3AD203B41FA5}">
                      <a16:colId xmlns:a16="http://schemas.microsoft.com/office/drawing/2014/main" val="4084479536"/>
                    </a:ext>
                  </a:extLst>
                </a:gridCol>
                <a:gridCol w="1051560">
                  <a:extLst>
                    <a:ext uri="{9D8B030D-6E8A-4147-A177-3AD203B41FA5}">
                      <a16:colId xmlns:a16="http://schemas.microsoft.com/office/drawing/2014/main" val="4126971809"/>
                    </a:ext>
                  </a:extLst>
                </a:gridCol>
                <a:gridCol w="1051560">
                  <a:extLst>
                    <a:ext uri="{9D8B030D-6E8A-4147-A177-3AD203B41FA5}">
                      <a16:colId xmlns:a16="http://schemas.microsoft.com/office/drawing/2014/main" val="560410288"/>
                    </a:ext>
                  </a:extLst>
                </a:gridCol>
                <a:gridCol w="1051560">
                  <a:extLst>
                    <a:ext uri="{9D8B030D-6E8A-4147-A177-3AD203B41FA5}">
                      <a16:colId xmlns:a16="http://schemas.microsoft.com/office/drawing/2014/main" val="3726318058"/>
                    </a:ext>
                  </a:extLst>
                </a:gridCol>
              </a:tblGrid>
              <a:tr h="370840">
                <a:tc>
                  <a:txBody>
                    <a:bodyPr/>
                    <a:lstStyle/>
                    <a:p>
                      <a:pPr algn="ctr"/>
                      <a:r>
                        <a:rPr lang="en-US" sz="5400" dirty="0">
                          <a:solidFill>
                            <a:srgbClr val="FF3860"/>
                          </a:solidFill>
                          <a:latin typeface="OpenDyslexicAlta" pitchFamily="2" charset="77"/>
                        </a:rPr>
                        <a:t>20</a:t>
                      </a:r>
                    </a:p>
                  </a:txBody>
                  <a:tcPr anchor="ctr">
                    <a:solidFill>
                      <a:schemeClr val="bg1"/>
                    </a:solidFill>
                  </a:tcPr>
                </a:tc>
                <a:tc>
                  <a:txBody>
                    <a:bodyPr/>
                    <a:lstStyle/>
                    <a:p>
                      <a:pPr algn="ctr"/>
                      <a:r>
                        <a:rPr lang="en-US" sz="5400" dirty="0">
                          <a:solidFill>
                            <a:schemeClr val="tx1"/>
                          </a:solidFill>
                          <a:latin typeface="OpenDyslexicAlta" pitchFamily="2" charset="77"/>
                        </a:rPr>
                        <a:t>19</a:t>
                      </a:r>
                    </a:p>
                  </a:txBody>
                  <a:tcPr anchor="ctr">
                    <a:solidFill>
                      <a:schemeClr val="bg1"/>
                    </a:solidFill>
                  </a:tcPr>
                </a:tc>
                <a:tc>
                  <a:txBody>
                    <a:bodyPr/>
                    <a:lstStyle/>
                    <a:p>
                      <a:pPr algn="ctr"/>
                      <a:r>
                        <a:rPr lang="en-US" sz="5400" dirty="0">
                          <a:solidFill>
                            <a:schemeClr val="tx1"/>
                          </a:solidFill>
                          <a:latin typeface="OpenDyslexicAlta" pitchFamily="2" charset="77"/>
                        </a:rPr>
                        <a:t>18</a:t>
                      </a:r>
                    </a:p>
                  </a:txBody>
                  <a:tcPr anchor="ctr">
                    <a:solidFill>
                      <a:schemeClr val="bg1"/>
                    </a:solidFill>
                  </a:tcPr>
                </a:tc>
                <a:tc>
                  <a:txBody>
                    <a:bodyPr/>
                    <a:lstStyle/>
                    <a:p>
                      <a:pPr algn="ctr"/>
                      <a:r>
                        <a:rPr lang="en-US" sz="5400" dirty="0">
                          <a:solidFill>
                            <a:srgbClr val="FF3860"/>
                          </a:solidFill>
                          <a:latin typeface="OpenDyslexicAlta" pitchFamily="2" charset="77"/>
                        </a:rPr>
                        <a:t>17</a:t>
                      </a: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rgbClr val="FF3860"/>
                          </a:solidFill>
                          <a:latin typeface="OpenDyslexicAlta" pitchFamily="2" charset="77"/>
                        </a:rPr>
                        <a:t>15</a:t>
                      </a: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chemeClr val="tx1"/>
                          </a:solidFill>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solidFill>
                            <a:srgbClr val="FF3860"/>
                          </a:solidFill>
                          <a:latin typeface="OpenDyslexicAlta" pitchFamily="2" charset="77"/>
                        </a:rPr>
                        <a:t>11</a:t>
                      </a:r>
                    </a:p>
                  </a:txBody>
                  <a:tcPr anchor="ctr">
                    <a:solidFill>
                      <a:schemeClr val="bg1"/>
                    </a:solidFill>
                  </a:tcPr>
                </a:tc>
                <a:extLst>
                  <a:ext uri="{0D108BD9-81ED-4DB2-BD59-A6C34878D82A}">
                    <a16:rowId xmlns:a16="http://schemas.microsoft.com/office/drawing/2014/main" val="2646738786"/>
                  </a:ext>
                </a:extLst>
              </a:tr>
            </a:tbl>
          </a:graphicData>
        </a:graphic>
      </p:graphicFrame>
    </p:spTree>
    <p:extLst>
      <p:ext uri="{BB962C8B-B14F-4D97-AF65-F5344CB8AC3E}">
        <p14:creationId xmlns:p14="http://schemas.microsoft.com/office/powerpoint/2010/main" val="1469112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Why doesn’t it belong?</a:t>
            </a:r>
          </a:p>
          <a:p>
            <a:pPr marL="0" indent="0">
              <a:buClr>
                <a:srgbClr val="23D160"/>
              </a:buClr>
              <a:buSzPct val="85000"/>
              <a:buNone/>
            </a:pPr>
            <a:r>
              <a:rPr lang="en-GB" sz="2200" dirty="0"/>
              <a:t>Explain your answer. </a:t>
            </a:r>
          </a:p>
        </p:txBody>
      </p:sp>
      <p:sp>
        <p:nvSpPr>
          <p:cNvPr id="4" name="Rounded Rectangle 3">
            <a:extLst>
              <a:ext uri="{FF2B5EF4-FFF2-40B4-BE49-F238E27FC236}">
                <a16:creationId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5" name="Rounded Rectangle 4">
            <a:extLst>
              <a:ext uri="{FF2B5EF4-FFF2-40B4-BE49-F238E27FC236}">
                <a16:creationId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6" name="Rounded Rectangle 5">
            <a:extLst>
              <a:ext uri="{FF2B5EF4-FFF2-40B4-BE49-F238E27FC236}">
                <a16:creationId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15</a:t>
            </a:r>
          </a:p>
        </p:txBody>
      </p:sp>
      <p:sp>
        <p:nvSpPr>
          <p:cNvPr id="7" name="Rounded Rectangle 6">
            <a:extLst>
              <a:ext uri="{FF2B5EF4-FFF2-40B4-BE49-F238E27FC236}">
                <a16:creationId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8" name="Rounded Rectangle 7">
            <a:extLst>
              <a:ext uri="{FF2B5EF4-FFF2-40B4-BE49-F238E27FC236}">
                <a16:creationId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71</a:t>
            </a:r>
          </a:p>
        </p:txBody>
      </p:sp>
      <p:sp>
        <p:nvSpPr>
          <p:cNvPr id="11" name="Rounded Rectangle 10">
            <a:extLst>
              <a:ext uri="{FF2B5EF4-FFF2-40B4-BE49-F238E27FC236}">
                <a16:creationId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12" name="Rounded Rectangle 11">
            <a:extLst>
              <a:ext uri="{FF2B5EF4-FFF2-40B4-BE49-F238E27FC236}">
                <a16:creationId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13" name="Rounded Rectangle 12">
            <a:extLst>
              <a:ext uri="{FF2B5EF4-FFF2-40B4-BE49-F238E27FC236}">
                <a16:creationId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Tree>
    <p:extLst>
      <p:ext uri="{BB962C8B-B14F-4D97-AF65-F5344CB8AC3E}">
        <p14:creationId xmlns:p14="http://schemas.microsoft.com/office/powerpoint/2010/main" val="3909153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667250"/>
          </a:xfrm>
        </p:spPr>
        <p:txBody>
          <a:bodyPr vert="horz" lIns="91440" tIns="45720" rIns="91440" bIns="45720" rtlCol="0" anchor="t">
            <a:noAutofit/>
          </a:bodyPr>
          <a:lstStyle/>
          <a:p>
            <a:pPr marL="0" indent="0">
              <a:buNone/>
            </a:pPr>
            <a:r>
              <a:rPr lang="en-GB" dirty="0"/>
              <a:t>Talking Time:</a:t>
            </a:r>
          </a:p>
          <a:p>
            <a:pPr marL="0" lvl="0" indent="0">
              <a:buClr>
                <a:srgbClr val="23D160"/>
              </a:buClr>
              <a:buSzPct val="85000"/>
              <a:buNone/>
            </a:pPr>
            <a:r>
              <a:rPr lang="en-GB" sz="2200" dirty="0">
                <a:solidFill>
                  <a:prstClr val="black"/>
                </a:solidFill>
                <a:latin typeface="Muli"/>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number that doesn’t belong is 71, as it is not part of the sequence. The other numbers are counting up from 12 to 19. The digits in the tens and ones places have been put in the wrong order. 17 should be in its place. </a:t>
            </a:r>
            <a:endParaRPr lang="en-GB" sz="2200" dirty="0">
              <a:solidFill>
                <a:srgbClr val="FF3860"/>
              </a:solidFill>
            </a:endParaRPr>
          </a:p>
        </p:txBody>
      </p:sp>
      <p:sp>
        <p:nvSpPr>
          <p:cNvPr id="4" name="Rounded Rectangle 3">
            <a:extLst>
              <a:ext uri="{FF2B5EF4-FFF2-40B4-BE49-F238E27FC236}">
                <a16:creationId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5" name="Rounded Rectangle 4">
            <a:extLst>
              <a:ext uri="{FF2B5EF4-FFF2-40B4-BE49-F238E27FC236}">
                <a16:creationId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6" name="Rounded Rectangle 5">
            <a:extLst>
              <a:ext uri="{FF2B5EF4-FFF2-40B4-BE49-F238E27FC236}">
                <a16:creationId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15</a:t>
            </a:r>
          </a:p>
        </p:txBody>
      </p:sp>
      <p:sp>
        <p:nvSpPr>
          <p:cNvPr id="7" name="Rounded Rectangle 6">
            <a:extLst>
              <a:ext uri="{FF2B5EF4-FFF2-40B4-BE49-F238E27FC236}">
                <a16:creationId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8" name="Rounded Rectangle 7">
            <a:extLst>
              <a:ext uri="{FF2B5EF4-FFF2-40B4-BE49-F238E27FC236}">
                <a16:creationId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71</a:t>
            </a:r>
          </a:p>
        </p:txBody>
      </p:sp>
      <p:sp>
        <p:nvSpPr>
          <p:cNvPr id="11" name="Rounded Rectangle 10">
            <a:extLst>
              <a:ext uri="{FF2B5EF4-FFF2-40B4-BE49-F238E27FC236}">
                <a16:creationId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12" name="Rounded Rectangle 11">
            <a:extLst>
              <a:ext uri="{FF2B5EF4-FFF2-40B4-BE49-F238E27FC236}">
                <a16:creationId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13" name="Rounded Rectangle 12">
            <a:extLst>
              <a:ext uri="{FF2B5EF4-FFF2-40B4-BE49-F238E27FC236}">
                <a16:creationId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a16="http://schemas.microsoft.com/office/drawing/2014/main" id="{AE74FF9B-F812-A049-A3C2-5FDE8EE41049}"/>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4271579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Why doesn’t it belong?</a:t>
            </a:r>
          </a:p>
          <a:p>
            <a:pPr marL="0" indent="0">
              <a:buClr>
                <a:srgbClr val="23D160"/>
              </a:buClr>
              <a:buSzPct val="85000"/>
              <a:buNone/>
            </a:pPr>
            <a:r>
              <a:rPr lang="en-GB" sz="2200" dirty="0"/>
              <a:t>Explain your answer. </a:t>
            </a:r>
          </a:p>
        </p:txBody>
      </p:sp>
      <p:sp>
        <p:nvSpPr>
          <p:cNvPr id="4" name="Rounded Rectangle 3">
            <a:extLst>
              <a:ext uri="{FF2B5EF4-FFF2-40B4-BE49-F238E27FC236}">
                <a16:creationId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20</a:t>
            </a:r>
          </a:p>
        </p:txBody>
      </p:sp>
      <p:sp>
        <p:nvSpPr>
          <p:cNvPr id="5" name="Rounded Rectangle 4">
            <a:extLst>
              <a:ext uri="{FF2B5EF4-FFF2-40B4-BE49-F238E27FC236}">
                <a16:creationId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6" name="Rounded Rectangle 5">
            <a:extLst>
              <a:ext uri="{FF2B5EF4-FFF2-40B4-BE49-F238E27FC236}">
                <a16:creationId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17</a:t>
            </a:r>
          </a:p>
        </p:txBody>
      </p:sp>
      <p:sp>
        <p:nvSpPr>
          <p:cNvPr id="7" name="Rounded Rectangle 6">
            <a:extLst>
              <a:ext uri="{FF2B5EF4-FFF2-40B4-BE49-F238E27FC236}">
                <a16:creationId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8" name="Rounded Rectangle 7">
            <a:extLst>
              <a:ext uri="{FF2B5EF4-FFF2-40B4-BE49-F238E27FC236}">
                <a16:creationId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51</a:t>
            </a:r>
          </a:p>
        </p:txBody>
      </p:sp>
      <p:sp>
        <p:nvSpPr>
          <p:cNvPr id="11" name="Rounded Rectangle 10">
            <a:extLst>
              <a:ext uri="{FF2B5EF4-FFF2-40B4-BE49-F238E27FC236}">
                <a16:creationId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12" name="Rounded Rectangle 11">
            <a:extLst>
              <a:ext uri="{FF2B5EF4-FFF2-40B4-BE49-F238E27FC236}">
                <a16:creationId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13" name="Rounded Rectangle 12">
            <a:extLst>
              <a:ext uri="{FF2B5EF4-FFF2-40B4-BE49-F238E27FC236}">
                <a16:creationId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a16="http://schemas.microsoft.com/office/drawing/2014/main" id="{6ABCB05F-A139-CB44-8D80-03370F340363}"/>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3021294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5"/>
            <a:ext cx="10515600" cy="4667250"/>
          </a:xfrm>
        </p:spPr>
        <p:txBody>
          <a:bodyPr vert="horz" lIns="91440" tIns="45720" rIns="91440" bIns="45720" rtlCol="0" anchor="t">
            <a:noAutofit/>
          </a:bodyPr>
          <a:lstStyle/>
          <a:p>
            <a:pPr marL="0" indent="0">
              <a:buNone/>
            </a:pPr>
            <a:r>
              <a:rPr lang="en-GB" dirty="0"/>
              <a:t>Activity 4:</a:t>
            </a:r>
          </a:p>
          <a:p>
            <a:pPr marL="0" lvl="0" indent="0">
              <a:buClr>
                <a:srgbClr val="23D160"/>
              </a:buClr>
              <a:buSzPct val="85000"/>
              <a:buNone/>
            </a:pPr>
            <a:r>
              <a:rPr lang="en-GB" sz="2200" dirty="0">
                <a:solidFill>
                  <a:prstClr val="black"/>
                </a:solidFill>
                <a:latin typeface="Muli"/>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number that doesn’t belong is 51 , as it is not part of the sequence. The other numbers are counting down from 20 to 13. The digits in the tens and ones places have been put in the wrong order. 15 should be in its place. </a:t>
            </a:r>
            <a:endParaRPr lang="en-GB" sz="2200" dirty="0">
              <a:solidFill>
                <a:srgbClr val="FF3860"/>
              </a:solidFill>
            </a:endParaRPr>
          </a:p>
        </p:txBody>
      </p:sp>
      <p:sp>
        <p:nvSpPr>
          <p:cNvPr id="4" name="Rounded Rectangle 3">
            <a:extLst>
              <a:ext uri="{FF2B5EF4-FFF2-40B4-BE49-F238E27FC236}">
                <a16:creationId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20</a:t>
            </a:r>
          </a:p>
        </p:txBody>
      </p:sp>
      <p:sp>
        <p:nvSpPr>
          <p:cNvPr id="5" name="Rounded Rectangle 4">
            <a:extLst>
              <a:ext uri="{FF2B5EF4-FFF2-40B4-BE49-F238E27FC236}">
                <a16:creationId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6" name="Rounded Rectangle 5">
            <a:extLst>
              <a:ext uri="{FF2B5EF4-FFF2-40B4-BE49-F238E27FC236}">
                <a16:creationId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17</a:t>
            </a:r>
          </a:p>
        </p:txBody>
      </p:sp>
      <p:sp>
        <p:nvSpPr>
          <p:cNvPr id="7" name="Rounded Rectangle 6">
            <a:extLst>
              <a:ext uri="{FF2B5EF4-FFF2-40B4-BE49-F238E27FC236}">
                <a16:creationId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8" name="Rounded Rectangle 7">
            <a:extLst>
              <a:ext uri="{FF2B5EF4-FFF2-40B4-BE49-F238E27FC236}">
                <a16:creationId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51</a:t>
            </a:r>
          </a:p>
        </p:txBody>
      </p:sp>
      <p:sp>
        <p:nvSpPr>
          <p:cNvPr id="11" name="Rounded Rectangle 10">
            <a:extLst>
              <a:ext uri="{FF2B5EF4-FFF2-40B4-BE49-F238E27FC236}">
                <a16:creationId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12" name="Rounded Rectangle 11">
            <a:extLst>
              <a:ext uri="{FF2B5EF4-FFF2-40B4-BE49-F238E27FC236}">
                <a16:creationId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13" name="Rounded Rectangle 12">
            <a:extLst>
              <a:ext uri="{FF2B5EF4-FFF2-40B4-BE49-F238E27FC236}">
                <a16:creationId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a16="http://schemas.microsoft.com/office/drawing/2014/main" id="{6ABCB05F-A139-CB44-8D80-03370F340363}"/>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3962769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id="{BC0B19C8-9203-384B-9711-51C5129C4B1C}"/>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id="{20261225-8553-224F-B340-C7A2B2B907A1}"/>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id="{DB1FEC97-37B1-234D-8CBA-4CA9E9C7D396}"/>
              </a:ext>
            </a:extLst>
          </p:cNvPr>
          <p:cNvSpPr/>
          <p:nvPr/>
        </p:nvSpPr>
        <p:spPr>
          <a:xfrm>
            <a:off x="2945781" y="2119996"/>
            <a:ext cx="3384550"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If I start counting from 7 and count all the way to 20, I will say 14.</a:t>
            </a:r>
          </a:p>
        </p:txBody>
      </p:sp>
    </p:spTree>
    <p:extLst>
      <p:ext uri="{BB962C8B-B14F-4D97-AF65-F5344CB8AC3E}">
        <p14:creationId xmlns:p14="http://schemas.microsoft.com/office/powerpoint/2010/main" val="2399654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Yes, I agree with </a:t>
            </a:r>
            <a:r>
              <a:rPr lang="en-GB" sz="2200" dirty="0" err="1">
                <a:solidFill>
                  <a:srgbClr val="FF3860"/>
                </a:solidFill>
              </a:rPr>
              <a:t>Astrobee</a:t>
            </a:r>
            <a:r>
              <a:rPr lang="en-GB" sz="2200" dirty="0">
                <a:solidFill>
                  <a:srgbClr val="FF3860"/>
                </a:solidFill>
              </a:rPr>
              <a:t>. Fourteen comes between seven and twenty, so if you’re counting from seven to twenty, you will say fourteen (after thirteen and before fifteen when counting forwards).</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id="{BC0B19C8-9203-384B-9711-51C5129C4B1C}"/>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id="{20261225-8553-224F-B340-C7A2B2B907A1}"/>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id="{DB1FEC97-37B1-234D-8CBA-4CA9E9C7D396}"/>
              </a:ext>
            </a:extLst>
          </p:cNvPr>
          <p:cNvSpPr/>
          <p:nvPr/>
        </p:nvSpPr>
        <p:spPr>
          <a:xfrm>
            <a:off x="2945781" y="2119996"/>
            <a:ext cx="3384550"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If I start counting from 7 and count all the way to 20, I will say 14.</a:t>
            </a:r>
          </a:p>
        </p:txBody>
      </p:sp>
    </p:spTree>
    <p:extLst>
      <p:ext uri="{BB962C8B-B14F-4D97-AF65-F5344CB8AC3E}">
        <p14:creationId xmlns:p14="http://schemas.microsoft.com/office/powerpoint/2010/main" val="3569492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and write numbers up to 20</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count forwards using a variety of representations: concrete, pictorial, numeral and worded number sequences, exploring the numbers 11 - 20</a:t>
            </a:r>
          </a:p>
          <a:p>
            <a:pPr>
              <a:buClr>
                <a:srgbClr val="23D160"/>
              </a:buClr>
              <a:buSzPct val="85000"/>
              <a:buFont typeface="Wingdings" pitchFamily="2" charset="2"/>
              <a:buChar char="ü"/>
            </a:pPr>
            <a:r>
              <a:rPr lang="en-GB" sz="2200" dirty="0"/>
              <a:t> I can explain my reasoning when counting forwards using a variety of representations: concrete, pictorial, numeral and worded number sequences, exploring the numbers 11 - 20</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327884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0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32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F94807-44D2-E549-A7D4-2B0CD70C7D96}"/>
              </a:ext>
            </a:extLst>
          </p:cNvPr>
          <p:cNvCxnSpPr>
            <a:cxnSpLocks/>
          </p:cNvCxnSpPr>
          <p:nvPr/>
        </p:nvCxnSpPr>
        <p:spPr>
          <a:xfrm>
            <a:off x="1455274" y="5127812"/>
            <a:ext cx="6170893" cy="104915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9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F94807-44D2-E549-A7D4-2B0CD70C7D96}"/>
              </a:ext>
            </a:extLst>
          </p:cNvPr>
          <p:cNvCxnSpPr>
            <a:cxnSpLocks/>
          </p:cNvCxnSpPr>
          <p:nvPr/>
        </p:nvCxnSpPr>
        <p:spPr>
          <a:xfrm>
            <a:off x="1455274" y="5127812"/>
            <a:ext cx="6170893" cy="104915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F3034D-FEE7-6644-89FE-46B6066EB53A}"/>
              </a:ext>
            </a:extLst>
          </p:cNvPr>
          <p:cNvCxnSpPr>
            <a:cxnSpLocks/>
          </p:cNvCxnSpPr>
          <p:nvPr/>
        </p:nvCxnSpPr>
        <p:spPr>
          <a:xfrm flipV="1">
            <a:off x="1455274" y="4267200"/>
            <a:ext cx="6750813" cy="1909763"/>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978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F006F6F95A8499B790B6C75677679" ma:contentTypeVersion="13" ma:contentTypeDescription="Create a new document." ma:contentTypeScope="" ma:versionID="dc5cf9e79bbf854929e86c18b4c62c42">
  <xsd:schema xmlns:xsd="http://www.w3.org/2001/XMLSchema" xmlns:xs="http://www.w3.org/2001/XMLSchema" xmlns:p="http://schemas.microsoft.com/office/2006/metadata/properties" xmlns:ns2="3a5a072a-9f71-4cd3-a2f9-fdda91595b8c" xmlns:ns3="2713a64c-b708-418b-a5af-1b0d489f796a" targetNamespace="http://schemas.microsoft.com/office/2006/metadata/properties" ma:root="true" ma:fieldsID="09641e601ca671a257d0ee792dff7aef" ns2:_="" ns3:_="">
    <xsd:import namespace="3a5a072a-9f71-4cd3-a2f9-fdda91595b8c"/>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a072a-9f71-4cd3-a2f9-fdda91595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13a64c-b708-418b-a5af-1b0d489f796a" xsi:nil="true"/>
    <lcf76f155ced4ddcb4097134ff3c332f xmlns="3a5a072a-9f71-4cd3-a2f9-fdda91595b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8994F0-E77C-4D25-A360-702E81ACCC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5a072a-9f71-4cd3-a2f9-fdda91595b8c"/>
    <ds:schemaRef ds:uri="2713a64c-b708-418b-a5af-1b0d489f79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9EA40E-E9F6-473B-8C8F-8ECFBE664A3A}">
  <ds:schemaRefs>
    <ds:schemaRef ds:uri="http://schemas.microsoft.com/sharepoint/v3/contenttype/forms"/>
  </ds:schemaRefs>
</ds:datastoreItem>
</file>

<file path=customXml/itemProps3.xml><?xml version="1.0" encoding="utf-8"?>
<ds:datastoreItem xmlns:ds="http://schemas.openxmlformats.org/officeDocument/2006/customXml" ds:itemID="{82DB0BB8-4C70-4F7C-BDA6-439D4B1E2261}">
  <ds:schemaRefs>
    <ds:schemaRef ds:uri="http://schemas.microsoft.com/office/2006/metadata/properties"/>
    <ds:schemaRef ds:uri="http://schemas.microsoft.com/office/infopath/2007/PartnerControls"/>
    <ds:schemaRef ds:uri="2713a64c-b708-418b-a5af-1b0d489f796a"/>
    <ds:schemaRef ds:uri="3a5a072a-9f71-4cd3-a2f9-fdda91595b8c"/>
  </ds:schemaRefs>
</ds:datastoreItem>
</file>

<file path=docProps/app.xml><?xml version="1.0" encoding="utf-8"?>
<Properties xmlns="http://schemas.openxmlformats.org/officeDocument/2006/extended-properties" xmlns:vt="http://schemas.openxmlformats.org/officeDocument/2006/docPropsVTypes">
  <Template/>
  <TotalTime>8756</TotalTime>
  <Words>2232</Words>
  <Application>Microsoft Office PowerPoint</Application>
  <PresentationFormat>Widescreen</PresentationFormat>
  <Paragraphs>807</Paragraphs>
  <Slides>58</Slides>
  <Notes>55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Alexander Athienitis</cp:lastModifiedBy>
  <cp:revision>280</cp:revision>
  <cp:lastPrinted>2019-06-17T16:19:05Z</cp:lastPrinted>
  <dcterms:created xsi:type="dcterms:W3CDTF">2018-08-06T08:16:18Z</dcterms:created>
  <dcterms:modified xsi:type="dcterms:W3CDTF">2023-10-15T07:56:16Z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0x01010030EF006F6F95A8499B790B6C75677679</vt:lpwstr>
  </property>
  <property fmtid="{D5CDD505-2E9C-101B-9397-08002B2CF9AE}" pid="3" name="MediaServiceImageTags">
    <vt:lpwstr/>
  </property>
</Properties>
</file>