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20" r:id="rId2"/>
    <p:sldId id="321" r:id="rId3"/>
    <p:sldId id="396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7" r:id="rId13"/>
    <p:sldId id="408" r:id="rId14"/>
    <p:sldId id="409" r:id="rId15"/>
    <p:sldId id="412" r:id="rId16"/>
    <p:sldId id="413" r:id="rId17"/>
    <p:sldId id="410" r:id="rId18"/>
    <p:sldId id="411" r:id="rId19"/>
    <p:sldId id="414" r:id="rId20"/>
    <p:sldId id="415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36" r:id="rId30"/>
    <p:sldId id="437" r:id="rId31"/>
    <p:sldId id="438" r:id="rId32"/>
    <p:sldId id="439" r:id="rId33"/>
    <p:sldId id="440" r:id="rId34"/>
    <p:sldId id="441" r:id="rId35"/>
    <p:sldId id="434" r:id="rId36"/>
    <p:sldId id="435" r:id="rId37"/>
    <p:sldId id="444" r:id="rId38"/>
    <p:sldId id="445" r:id="rId39"/>
    <p:sldId id="446" r:id="rId40"/>
    <p:sldId id="447" r:id="rId41"/>
    <p:sldId id="448" r:id="rId42"/>
    <p:sldId id="449" r:id="rId43"/>
    <p:sldId id="442" r:id="rId44"/>
    <p:sldId id="443" r:id="rId45"/>
    <p:sldId id="452" r:id="rId46"/>
    <p:sldId id="454" r:id="rId47"/>
    <p:sldId id="455" r:id="rId48"/>
    <p:sldId id="453" r:id="rId49"/>
    <p:sldId id="450" r:id="rId50"/>
    <p:sldId id="451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56" r:id="rId60"/>
    <p:sldId id="458" r:id="rId61"/>
    <p:sldId id="370" r:id="rId62"/>
    <p:sldId id="433" r:id="rId63"/>
    <p:sldId id="397" r:id="rId64"/>
  </p:sldIdLst>
  <p:sldSz cx="12192000" cy="6858000"/>
  <p:notesSz cx="6858000" cy="91440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ambria Math" panose="02040503050406030204" pitchFamily="18" charset="0"/>
      <p:regular r:id="rId71"/>
    </p:embeddedFont>
    <p:embeddedFont>
      <p:font typeface="Lato" panose="020F0502020204030203" pitchFamily="34" charset="0"/>
      <p:regular r:id="rId72"/>
      <p:bold r:id="rId73"/>
      <p:italic r:id="rId74"/>
      <p:boldItalic r:id="rId75"/>
    </p:embeddedFont>
    <p:embeddedFont>
      <p:font typeface="Lato Light" panose="020F0502020204030203" pitchFamily="34" charset="0"/>
      <p:regular r:id="rId76"/>
      <p:italic r:id="rId77"/>
    </p:embeddedFont>
    <p:embeddedFont>
      <p:font typeface="Muli" panose="02000503000000000000" pitchFamily="2" charset="77"/>
      <p:regular r:id="rId78"/>
      <p:bold r:id="rId79"/>
      <p:italic r:id="rId80"/>
      <p:boldItalic r:id="rId81"/>
    </p:embeddedFont>
    <p:embeddedFont>
      <p:font typeface="OpenDyslexicAlta" pitchFamily="2" charset="77"/>
      <p:regular r:id="rId82"/>
      <p:bold r:id="rId83"/>
      <p:italic r:id="rId84"/>
      <p:boldItalic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E8E9EF"/>
    <a:srgbClr val="E9E9EF"/>
    <a:srgbClr val="EAE8EF"/>
    <a:srgbClr val="7957D5"/>
    <a:srgbClr val="3273DC"/>
    <a:srgbClr val="23D160"/>
    <a:srgbClr val="209C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9" autoAdjust="0"/>
    <p:restoredTop sz="65510" autoAdjust="0"/>
  </p:normalViewPr>
  <p:slideViewPr>
    <p:cSldViewPr snapToGrid="0" snapToObjects="1">
      <p:cViewPr varScale="1">
        <p:scale>
          <a:sx n="100" d="100"/>
          <a:sy n="100" d="100"/>
        </p:scale>
        <p:origin x="176" y="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84" Type="http://schemas.openxmlformats.org/officeDocument/2006/relationships/font" Target="fonts/font18.fntdata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font" Target="fonts/font17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handoutMaster" Target="handoutMasters/handoutMaster1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font" Target="fonts/font16.fntdata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64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08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80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67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5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18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49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40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48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2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02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42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646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27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96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73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20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01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413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97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419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990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38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092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51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1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93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337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89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930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4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605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7865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11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34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22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931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808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475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569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201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2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626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847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358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36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115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419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252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08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158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173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1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4016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101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14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8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1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7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21/10/2022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6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44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45.pn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7.png"/><Relationship Id="rId5" Type="http://schemas.openxmlformats.org/officeDocument/2006/relationships/image" Target="../media/image88.png"/><Relationship Id="rId10" Type="http://schemas.openxmlformats.org/officeDocument/2006/relationships/image" Target="../media/image96.png"/><Relationship Id="rId4" Type="http://schemas.openxmlformats.org/officeDocument/2006/relationships/image" Target="../media/image87.png"/><Relationship Id="rId9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0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0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7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6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5.png"/><Relationship Id="rId14" Type="http://schemas.openxmlformats.org/officeDocument/2006/relationships/image" Target="../media/image9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31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png"/><Relationship Id="rId5" Type="http://schemas.openxmlformats.org/officeDocument/2006/relationships/image" Target="../media/image130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0.png"/><Relationship Id="rId4" Type="http://schemas.openxmlformats.org/officeDocument/2006/relationships/image" Target="../media/image131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0.png"/><Relationship Id="rId4" Type="http://schemas.openxmlformats.org/officeDocument/2006/relationships/image" Target="../media/image131.tif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301" y="2666346"/>
            <a:ext cx="9331983" cy="187036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Stage 5 </a:t>
            </a:r>
            <a:br>
              <a:rPr lang="en-GB" dirty="0"/>
            </a:br>
            <a:r>
              <a:rPr lang="en-GB" dirty="0"/>
              <a:t>Autumn Block 4: Fractions A</a:t>
            </a:r>
          </a:p>
          <a:p>
            <a:r>
              <a:rPr lang="en-GB" dirty="0"/>
              <a:t>Lesson 1: To be able to find fractions equivalent to a unit fraction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Fractions 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211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QFKWKXZ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4001293"/>
          <a:ext cx="8128008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1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66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sentences below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14255"/>
              </p:ext>
            </p:extLst>
          </p:nvPr>
        </p:nvGraphicFramePr>
        <p:xfrm>
          <a:off x="1075069" y="3036894"/>
          <a:ext cx="4063996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999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90339"/>
              </p:ext>
            </p:extLst>
          </p:nvPr>
        </p:nvGraphicFramePr>
        <p:xfrm>
          <a:off x="1075068" y="3980028"/>
          <a:ext cx="4064004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7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5396761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9592890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425317471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847154109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B830E6-33F1-50A6-9E8F-D2BE470A1BEB}"/>
                  </a:ext>
                </a:extLst>
              </p:cNvPr>
              <p:cNvSpPr/>
              <p:nvPr/>
            </p:nvSpPr>
            <p:spPr>
              <a:xfrm>
                <a:off x="1315480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B830E6-33F1-50A6-9E8F-D2BE470A1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80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E103BC93-0F36-25B0-4B09-67A513BF0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24859"/>
              </p:ext>
            </p:extLst>
          </p:nvPr>
        </p:nvGraphicFramePr>
        <p:xfrm>
          <a:off x="7052932" y="3031578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12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695871986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1AC6CD-371B-1CD1-E320-5E57AEA75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1495"/>
              </p:ext>
            </p:extLst>
          </p:nvPr>
        </p:nvGraphicFramePr>
        <p:xfrm>
          <a:off x="7052931" y="3974712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849064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69340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273375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3095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398429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614640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16638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4042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30083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04887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245208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3967994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7344144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144" y="5262563"/>
                <a:ext cx="3583173" cy="914400"/>
              </a:xfrm>
              <a:prstGeom prst="roundRect">
                <a:avLst/>
              </a:prstGeom>
              <a:blipFill>
                <a:blip r:embed="rId4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47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sentences below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1075069" y="3036894"/>
          <a:ext cx="4063996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999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/>
        </p:nvGraphicFramePr>
        <p:xfrm>
          <a:off x="1075068" y="3980028"/>
          <a:ext cx="4064004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7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5396761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9592890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425317471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847154109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B830E6-33F1-50A6-9E8F-D2BE470A1BEB}"/>
                  </a:ext>
                </a:extLst>
              </p:cNvPr>
              <p:cNvSpPr/>
              <p:nvPr/>
            </p:nvSpPr>
            <p:spPr>
              <a:xfrm>
                <a:off x="1315480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B830E6-33F1-50A6-9E8F-D2BE470A1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80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E103BC93-0F36-25B0-4B09-67A513BF095D}"/>
              </a:ext>
            </a:extLst>
          </p:cNvPr>
          <p:cNvGraphicFramePr>
            <a:graphicFrameLocks noGrp="1"/>
          </p:cNvGraphicFramePr>
          <p:nvPr/>
        </p:nvGraphicFramePr>
        <p:xfrm>
          <a:off x="7052932" y="3031578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12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695871986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1AC6CD-371B-1CD1-E320-5E57AEA75E9B}"/>
              </a:ext>
            </a:extLst>
          </p:cNvPr>
          <p:cNvGraphicFramePr>
            <a:graphicFrameLocks noGrp="1"/>
          </p:cNvGraphicFramePr>
          <p:nvPr/>
        </p:nvGraphicFramePr>
        <p:xfrm>
          <a:off x="7052931" y="3974712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3849064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069340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273375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3095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398429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614640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16638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4042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30083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04887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245208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3967994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7344144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144" y="5262563"/>
                <a:ext cx="3583173" cy="914400"/>
              </a:xfrm>
              <a:prstGeom prst="roundRect">
                <a:avLst/>
              </a:prstGeom>
              <a:blipFill>
                <a:blip r:embed="rId4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AF550E2-06D3-8261-158F-2CFBE9B5FD3A}"/>
                  </a:ext>
                </a:extLst>
              </p:cNvPr>
              <p:cNvSpPr/>
              <p:nvPr/>
            </p:nvSpPr>
            <p:spPr>
              <a:xfrm>
                <a:off x="1315480" y="5267879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AF550E2-06D3-8261-158F-2CFBE9B5F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80" y="5267879"/>
                <a:ext cx="3583173" cy="914400"/>
              </a:xfrm>
              <a:prstGeom prst="roundRect">
                <a:avLst/>
              </a:prstGeom>
              <a:blipFill>
                <a:blip r:embed="rId5"/>
                <a:stretch>
                  <a:fillRect b="-1052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2C801C3-71E7-202E-8BDE-A50A207431C1}"/>
                  </a:ext>
                </a:extLst>
              </p:cNvPr>
              <p:cNvSpPr/>
              <p:nvPr/>
            </p:nvSpPr>
            <p:spPr>
              <a:xfrm>
                <a:off x="7344144" y="5267879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2C801C3-71E7-202E-8BDE-A50A20743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144" y="5267879"/>
                <a:ext cx="3583173" cy="914400"/>
              </a:xfrm>
              <a:prstGeom prst="roundRect">
                <a:avLst/>
              </a:prstGeom>
              <a:blipFill>
                <a:blip r:embed="rId6"/>
                <a:stretch>
                  <a:fillRect b="-1052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7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1332"/>
              </p:ext>
            </p:extLst>
          </p:nvPr>
        </p:nvGraphicFramePr>
        <p:xfrm>
          <a:off x="2032000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32472800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79367"/>
              </p:ext>
            </p:extLst>
          </p:nvPr>
        </p:nvGraphicFramePr>
        <p:xfrm>
          <a:off x="2031999" y="4001293"/>
          <a:ext cx="812801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1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128597557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424743321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56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32472800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4001293"/>
          <a:ext cx="812801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1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128597557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424743321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472F4C-DDCC-77E8-ED93-E116C1E68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05296"/>
              </p:ext>
            </p:extLst>
          </p:nvPr>
        </p:nvGraphicFramePr>
        <p:xfrm>
          <a:off x="2031996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32472800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39A23C-1EF5-65BA-8595-0843F6F8D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96039"/>
              </p:ext>
            </p:extLst>
          </p:nvPr>
        </p:nvGraphicFramePr>
        <p:xfrm>
          <a:off x="2031995" y="4001293"/>
          <a:ext cx="812801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1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3128597557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424743321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0AD8EBA-9F24-754D-CBFA-490C1D506BDB}"/>
                  </a:ext>
                </a:extLst>
              </p:cNvPr>
              <p:cNvSpPr/>
              <p:nvPr/>
            </p:nvSpPr>
            <p:spPr>
              <a:xfrm>
                <a:off x="4295552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0AD8EBA-9F24-754D-CBFA-490C1D506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2" y="5262563"/>
                <a:ext cx="3583173" cy="914400"/>
              </a:xfrm>
              <a:prstGeom prst="roundRect">
                <a:avLst/>
              </a:prstGeom>
              <a:blipFill>
                <a:blip r:embed="rId4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64591"/>
              </p:ext>
            </p:extLst>
          </p:nvPr>
        </p:nvGraphicFramePr>
        <p:xfrm>
          <a:off x="2032000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17888"/>
              </p:ext>
            </p:extLst>
          </p:nvPr>
        </p:nvGraphicFramePr>
        <p:xfrm>
          <a:off x="2031999" y="4001293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007466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184405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559850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71856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967959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3881463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1043283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7610247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05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72F80B2-6A13-A10E-D0E6-972F8125A03E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72F80B2-6A13-A10E-D0E6-972F8125A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A113A8A-B986-40DC-661E-A7554113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20375"/>
              </p:ext>
            </p:extLst>
          </p:nvPr>
        </p:nvGraphicFramePr>
        <p:xfrm>
          <a:off x="2032000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4413090-6977-793F-9E8A-896D04CFB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72085"/>
              </p:ext>
            </p:extLst>
          </p:nvPr>
        </p:nvGraphicFramePr>
        <p:xfrm>
          <a:off x="2031999" y="4001293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007466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184405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559850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71856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967959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3881463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1043283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7610247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4290B838-E6DD-0687-0E78-0DF387384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9419"/>
              </p:ext>
            </p:extLst>
          </p:nvPr>
        </p:nvGraphicFramePr>
        <p:xfrm>
          <a:off x="2032001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D6D2FD-1E3E-F2D3-DD5F-DF5CB21D4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11490"/>
              </p:ext>
            </p:extLst>
          </p:nvPr>
        </p:nvGraphicFramePr>
        <p:xfrm>
          <a:off x="2032000" y="4001293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007466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184405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559850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71856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967959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3881463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1043283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7610247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E45CA3C-DB0F-8C5D-B31E-086E22910458}"/>
                  </a:ext>
                </a:extLst>
              </p:cNvPr>
              <p:cNvSpPr/>
              <p:nvPr/>
            </p:nvSpPr>
            <p:spPr>
              <a:xfrm>
                <a:off x="4295552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E45CA3C-DB0F-8C5D-B31E-086E22910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2" y="5262563"/>
                <a:ext cx="3583173" cy="914400"/>
              </a:xfrm>
              <a:prstGeom prst="roundRect">
                <a:avLst/>
              </a:prstGeom>
              <a:blipFill>
                <a:blip r:embed="rId4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63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12571"/>
              </p:ext>
            </p:extLst>
          </p:nvPr>
        </p:nvGraphicFramePr>
        <p:xfrm>
          <a:off x="2032000" y="3058159"/>
          <a:ext cx="8128002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24728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2473065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84163"/>
              </p:ext>
            </p:extLst>
          </p:nvPr>
        </p:nvGraphicFramePr>
        <p:xfrm>
          <a:off x="2031999" y="4001293"/>
          <a:ext cx="8128008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556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40585652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26032459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94817493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55963796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12859755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838729018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247433213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83910930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9565798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53559904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30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058159"/>
          <a:ext cx="8128002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24728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2473065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4001293"/>
          <a:ext cx="8128008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556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40585652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26032459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94817493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55963796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12859755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838729018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247433213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83910930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9565798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53559904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081DFE4-3EFC-DA32-25A9-0FDC91F1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58239"/>
              </p:ext>
            </p:extLst>
          </p:nvPr>
        </p:nvGraphicFramePr>
        <p:xfrm>
          <a:off x="2031997" y="3058159"/>
          <a:ext cx="8128002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24728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2473065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1F545C-9CC9-2924-4586-3ACF471E5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00162"/>
              </p:ext>
            </p:extLst>
          </p:nvPr>
        </p:nvGraphicFramePr>
        <p:xfrm>
          <a:off x="2031996" y="4001293"/>
          <a:ext cx="8128008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556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40585652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126032459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94817493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55963796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312859755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838729018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247433213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83910930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49565798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53559904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C5690D8-1CED-538F-99BD-5A964EF8C7D2}"/>
                  </a:ext>
                </a:extLst>
              </p:cNvPr>
              <p:cNvSpPr/>
              <p:nvPr/>
            </p:nvSpPr>
            <p:spPr>
              <a:xfrm>
                <a:off x="4295552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C5690D8-1CED-538F-99BD-5A964EF8C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2" y="5262563"/>
                <a:ext cx="3583173" cy="914400"/>
              </a:xfrm>
              <a:prstGeom prst="roundRect">
                <a:avLst/>
              </a:prstGeom>
              <a:blipFill>
                <a:blip r:embed="rId4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5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sentences below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5222"/>
              </p:ext>
            </p:extLst>
          </p:nvPr>
        </p:nvGraphicFramePr>
        <p:xfrm>
          <a:off x="1075068" y="3036894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92113"/>
              </p:ext>
            </p:extLst>
          </p:nvPr>
        </p:nvGraphicFramePr>
        <p:xfrm>
          <a:off x="1075068" y="3980028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3967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323515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47083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9289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098503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43851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31747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999765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946511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471541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3188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3102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B830E6-33F1-50A6-9E8F-D2BE470A1BEB}"/>
                  </a:ext>
                </a:extLst>
              </p:cNvPr>
              <p:cNvSpPr/>
              <p:nvPr/>
            </p:nvSpPr>
            <p:spPr>
              <a:xfrm>
                <a:off x="136864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B830E6-33F1-50A6-9E8F-D2BE470A1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4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333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E103BC93-0F36-25B0-4B09-67A513BF0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65632"/>
              </p:ext>
            </p:extLst>
          </p:nvPr>
        </p:nvGraphicFramePr>
        <p:xfrm>
          <a:off x="7052932" y="3031578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12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695871986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1AC6CD-371B-1CD1-E320-5E57AEA75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72046"/>
              </p:ext>
            </p:extLst>
          </p:nvPr>
        </p:nvGraphicFramePr>
        <p:xfrm>
          <a:off x="7052930" y="3974712"/>
          <a:ext cx="4165605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07">
                  <a:extLst>
                    <a:ext uri="{9D8B030D-6E8A-4147-A177-3AD203B41FA5}">
                      <a16:colId xmlns:a16="http://schemas.microsoft.com/office/drawing/2014/main" val="3384906491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506934032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1527337532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839842941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2461663824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553008355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870488708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1393967994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7344144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144" y="5262563"/>
                <a:ext cx="3583173" cy="914400"/>
              </a:xfrm>
              <a:prstGeom prst="roundRect">
                <a:avLst/>
              </a:prstGeom>
              <a:blipFill>
                <a:blip r:embed="rId4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69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models and number lines to help to find equivalent fractions of unit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bar models and number lines to help to find equivalent fractions of unit fractions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sentences below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1075068" y="3036894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/>
        </p:nvGraphicFramePr>
        <p:xfrm>
          <a:off x="1075068" y="3980028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3967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323515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47083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9289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098503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43851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31747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999765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946511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471541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3188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3102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B830E6-33F1-50A6-9E8F-D2BE470A1BEB}"/>
                  </a:ext>
                </a:extLst>
              </p:cNvPr>
              <p:cNvSpPr/>
              <p:nvPr/>
            </p:nvSpPr>
            <p:spPr>
              <a:xfrm>
                <a:off x="136864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BB830E6-33F1-50A6-9E8F-D2BE470A1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4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333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E103BC93-0F36-25B0-4B09-67A513BF095D}"/>
              </a:ext>
            </a:extLst>
          </p:cNvPr>
          <p:cNvGraphicFramePr>
            <a:graphicFrameLocks noGrp="1"/>
          </p:cNvGraphicFramePr>
          <p:nvPr/>
        </p:nvGraphicFramePr>
        <p:xfrm>
          <a:off x="7052932" y="3031578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12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695871986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1AC6CD-371B-1CD1-E320-5E57AEA75E9B}"/>
              </a:ext>
            </a:extLst>
          </p:cNvPr>
          <p:cNvGraphicFramePr>
            <a:graphicFrameLocks noGrp="1"/>
          </p:cNvGraphicFramePr>
          <p:nvPr/>
        </p:nvGraphicFramePr>
        <p:xfrm>
          <a:off x="7052930" y="3974712"/>
          <a:ext cx="4165605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07">
                  <a:extLst>
                    <a:ext uri="{9D8B030D-6E8A-4147-A177-3AD203B41FA5}">
                      <a16:colId xmlns:a16="http://schemas.microsoft.com/office/drawing/2014/main" val="3384906491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506934032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1527337532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839842941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2461663824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553008355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870488708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1393967994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7344144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144" y="5262563"/>
                <a:ext cx="3583173" cy="914400"/>
              </a:xfrm>
              <a:prstGeom prst="roundRect">
                <a:avLst/>
              </a:prstGeom>
              <a:blipFill>
                <a:blip r:embed="rId4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DA79493-2A1F-17EA-0B0F-FDE1D1BBA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624400"/>
              </p:ext>
            </p:extLst>
          </p:nvPr>
        </p:nvGraphicFramePr>
        <p:xfrm>
          <a:off x="1075068" y="3042211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329584-89D2-4DF2-69BC-31BAEDF4F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10345"/>
              </p:ext>
            </p:extLst>
          </p:nvPr>
        </p:nvGraphicFramePr>
        <p:xfrm>
          <a:off x="1075068" y="3985345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3967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323515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47083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9289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098503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43851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31747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999765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946511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471541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3188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3102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D868790D-F84D-F435-AC56-F0985B921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41568"/>
              </p:ext>
            </p:extLst>
          </p:nvPr>
        </p:nvGraphicFramePr>
        <p:xfrm>
          <a:off x="7052932" y="3031578"/>
          <a:ext cx="41656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12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695871986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019C78F-4F6F-7B90-0963-76E09BEF7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566849"/>
              </p:ext>
            </p:extLst>
          </p:nvPr>
        </p:nvGraphicFramePr>
        <p:xfrm>
          <a:off x="7052930" y="3974712"/>
          <a:ext cx="4165605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07">
                  <a:extLst>
                    <a:ext uri="{9D8B030D-6E8A-4147-A177-3AD203B41FA5}">
                      <a16:colId xmlns:a16="http://schemas.microsoft.com/office/drawing/2014/main" val="3384906491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506934032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1527337532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839842941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2461663824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3553008355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870488708"/>
                    </a:ext>
                  </a:extLst>
                </a:gridCol>
                <a:gridCol w="277707">
                  <a:extLst>
                    <a:ext uri="{9D8B030D-6E8A-4147-A177-3AD203B41FA5}">
                      <a16:colId xmlns:a16="http://schemas.microsoft.com/office/drawing/2014/main" val="1393967994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998AA6C-87A7-753C-5DDC-2A725AEC6CA2}"/>
                  </a:ext>
                </a:extLst>
              </p:cNvPr>
              <p:cNvSpPr/>
              <p:nvPr/>
            </p:nvSpPr>
            <p:spPr>
              <a:xfrm>
                <a:off x="1366281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998AA6C-87A7-753C-5DDC-2A725AEC6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81" y="5262563"/>
                <a:ext cx="3583173" cy="914400"/>
              </a:xfrm>
              <a:prstGeom prst="roundRect">
                <a:avLst/>
              </a:prstGeom>
              <a:blipFill>
                <a:blip r:embed="rId5"/>
                <a:stretch>
                  <a:fillRect b="-1333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958D3A8-51DE-E19B-9C27-60301E0BD977}"/>
                  </a:ext>
                </a:extLst>
              </p:cNvPr>
              <p:cNvSpPr/>
              <p:nvPr/>
            </p:nvSpPr>
            <p:spPr>
              <a:xfrm>
                <a:off x="7344144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958D3A8-51DE-E19B-9C27-60301E0BD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144" y="5262563"/>
                <a:ext cx="3583173" cy="914400"/>
              </a:xfrm>
              <a:prstGeom prst="roundRect">
                <a:avLst/>
              </a:prstGeom>
              <a:blipFill>
                <a:blip r:embed="rId6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1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the number line to help you complete the number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84787"/>
              </p:ext>
            </p:extLst>
          </p:nvPr>
        </p:nvGraphicFramePr>
        <p:xfrm>
          <a:off x="1775637" y="3785099"/>
          <a:ext cx="86442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1068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161068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2161068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2161068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215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/>
              <p:nvPr/>
            </p:nvSpPr>
            <p:spPr>
              <a:xfrm>
                <a:off x="5860753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3" y="4607357"/>
                <a:ext cx="470491" cy="878126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605262D-261D-8EF6-DB6A-650302C1F48D}"/>
              </a:ext>
            </a:extLst>
          </p:cNvPr>
          <p:cNvSpPr txBox="1"/>
          <p:nvPr/>
        </p:nvSpPr>
        <p:spPr>
          <a:xfrm>
            <a:off x="1536845" y="4516619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53F79-ABA4-5AB6-A90F-CCC675CA5756}"/>
              </a:ext>
            </a:extLst>
          </p:cNvPr>
          <p:cNvSpPr txBox="1"/>
          <p:nvPr/>
        </p:nvSpPr>
        <p:spPr>
          <a:xfrm>
            <a:off x="10184664" y="4520071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083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number line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1775637" y="3785099"/>
          <a:ext cx="86442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1068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161068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2161068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2161068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215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/>
              <p:nvPr/>
            </p:nvSpPr>
            <p:spPr>
              <a:xfrm>
                <a:off x="5860753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3" y="4607357"/>
                <a:ext cx="470491" cy="878126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605262D-261D-8EF6-DB6A-650302C1F48D}"/>
              </a:ext>
            </a:extLst>
          </p:cNvPr>
          <p:cNvSpPr txBox="1"/>
          <p:nvPr/>
        </p:nvSpPr>
        <p:spPr>
          <a:xfrm>
            <a:off x="1536845" y="4516619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53F79-ABA4-5AB6-A90F-CCC675CA5756}"/>
              </a:ext>
            </a:extLst>
          </p:cNvPr>
          <p:cNvSpPr txBox="1"/>
          <p:nvPr/>
        </p:nvSpPr>
        <p:spPr>
          <a:xfrm>
            <a:off x="10184664" y="4520071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0D2C72-7B95-6CED-F01F-AD9996BFDD76}"/>
                  </a:ext>
                </a:extLst>
              </p:cNvPr>
              <p:cNvSpPr txBox="1"/>
              <p:nvPr/>
            </p:nvSpPr>
            <p:spPr>
              <a:xfrm>
                <a:off x="3705888" y="2903521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0D2C72-7B95-6CED-F01F-AD9996BFD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888" y="2903521"/>
                <a:ext cx="470491" cy="878126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072E17-E9B6-E18D-9BDB-6EE34AD47546}"/>
                  </a:ext>
                </a:extLst>
              </p:cNvPr>
              <p:cNvSpPr txBox="1"/>
              <p:nvPr/>
            </p:nvSpPr>
            <p:spPr>
              <a:xfrm>
                <a:off x="5860752" y="2903521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072E17-E9B6-E18D-9BDB-6EE34AD47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2" y="2903521"/>
                <a:ext cx="470491" cy="878126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BCE2C3-AB7A-F584-BF68-900692AE146B}"/>
                  </a:ext>
                </a:extLst>
              </p:cNvPr>
              <p:cNvSpPr txBox="1"/>
              <p:nvPr/>
            </p:nvSpPr>
            <p:spPr>
              <a:xfrm>
                <a:off x="8015616" y="2903521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BCE2C3-AB7A-F584-BF68-900692AE1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616" y="2903521"/>
                <a:ext cx="470491" cy="878126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D1D76-1EED-ABDF-3B79-314B2A9A016F}"/>
                  </a:ext>
                </a:extLst>
              </p:cNvPr>
              <p:cNvSpPr txBox="1"/>
              <p:nvPr/>
            </p:nvSpPr>
            <p:spPr>
              <a:xfrm>
                <a:off x="10184664" y="2903521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D1D76-1EED-ABDF-3B79-314B2A9A0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664" y="2903521"/>
                <a:ext cx="470491" cy="878126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60D671-4FB9-BB16-686D-9E08FD88E6F5}"/>
              </a:ext>
            </a:extLst>
          </p:cNvPr>
          <p:cNvSpPr/>
          <p:nvPr/>
        </p:nvSpPr>
        <p:spPr>
          <a:xfrm>
            <a:off x="5649430" y="2868973"/>
            <a:ext cx="914400" cy="91440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48EF4987-784D-8BC3-5DBB-8C219A67376F}"/>
                  </a:ext>
                </a:extLst>
              </p:cNvPr>
              <p:cNvSpPr/>
              <p:nvPr/>
            </p:nvSpPr>
            <p:spPr>
              <a:xfrm>
                <a:off x="4304410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48EF4987-784D-8BC3-5DBB-8C219A673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0" y="5625477"/>
                <a:ext cx="3583173" cy="914400"/>
              </a:xfrm>
              <a:prstGeom prst="roundRect">
                <a:avLst/>
              </a:prstGeom>
              <a:blipFill>
                <a:blip r:embed="rId9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6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the number line to help you complete the number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89686"/>
              </p:ext>
            </p:extLst>
          </p:nvPr>
        </p:nvGraphicFramePr>
        <p:xfrm>
          <a:off x="1775637" y="3785099"/>
          <a:ext cx="86442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712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3217115313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2057024919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215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/>
              <p:nvPr/>
            </p:nvSpPr>
            <p:spPr>
              <a:xfrm>
                <a:off x="5860753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3" y="4607357"/>
                <a:ext cx="470491" cy="878126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605262D-261D-8EF6-DB6A-650302C1F48D}"/>
              </a:ext>
            </a:extLst>
          </p:cNvPr>
          <p:cNvSpPr txBox="1"/>
          <p:nvPr/>
        </p:nvSpPr>
        <p:spPr>
          <a:xfrm>
            <a:off x="1536845" y="4516619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53F79-ABA4-5AB6-A90F-CCC675CA5756}"/>
              </a:ext>
            </a:extLst>
          </p:cNvPr>
          <p:cNvSpPr txBox="1"/>
          <p:nvPr/>
        </p:nvSpPr>
        <p:spPr>
          <a:xfrm>
            <a:off x="10184664" y="4520071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8954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the number line to help you complete the number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1775637" y="3785099"/>
          <a:ext cx="86442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712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3217115313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2057024919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215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/>
              <p:nvPr/>
            </p:nvSpPr>
            <p:spPr>
              <a:xfrm>
                <a:off x="5860753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3" y="4607357"/>
                <a:ext cx="470491" cy="878126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605262D-261D-8EF6-DB6A-650302C1F48D}"/>
              </a:ext>
            </a:extLst>
          </p:cNvPr>
          <p:cNvSpPr txBox="1"/>
          <p:nvPr/>
        </p:nvSpPr>
        <p:spPr>
          <a:xfrm>
            <a:off x="1536845" y="4516619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53F79-ABA4-5AB6-A90F-CCC675CA5756}"/>
              </a:ext>
            </a:extLst>
          </p:cNvPr>
          <p:cNvSpPr txBox="1"/>
          <p:nvPr/>
        </p:nvSpPr>
        <p:spPr>
          <a:xfrm>
            <a:off x="10184664" y="4520071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F45C0F-23E2-85AB-7B81-96A2E28B668A}"/>
                  </a:ext>
                </a:extLst>
              </p:cNvPr>
              <p:cNvSpPr txBox="1"/>
              <p:nvPr/>
            </p:nvSpPr>
            <p:spPr>
              <a:xfrm>
                <a:off x="2985689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F45C0F-23E2-85AB-7B81-96A2E28B6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89" y="2906973"/>
                <a:ext cx="470491" cy="878126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09D66A-A581-794F-20AF-987FA2DF8556}"/>
                  </a:ext>
                </a:extLst>
              </p:cNvPr>
              <p:cNvSpPr txBox="1"/>
              <p:nvPr/>
            </p:nvSpPr>
            <p:spPr>
              <a:xfrm>
                <a:off x="4417542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09D66A-A581-794F-20AF-987FA2DF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542" y="2906973"/>
                <a:ext cx="470491" cy="878126"/>
              </a:xfrm>
              <a:prstGeom prst="rect">
                <a:avLst/>
              </a:prstGeom>
              <a:blipFill>
                <a:blip r:embed="rId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1F616A-BB44-5200-E3F2-5DF412F250F3}"/>
                  </a:ext>
                </a:extLst>
              </p:cNvPr>
              <p:cNvSpPr txBox="1"/>
              <p:nvPr/>
            </p:nvSpPr>
            <p:spPr>
              <a:xfrm>
                <a:off x="5860754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1F616A-BB44-5200-E3F2-5DF412F25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4" y="2906973"/>
                <a:ext cx="470491" cy="878126"/>
              </a:xfrm>
              <a:prstGeom prst="rect">
                <a:avLst/>
              </a:prstGeom>
              <a:blipFill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D7F8D2-93CB-EFBC-26D1-9C518233C302}"/>
                  </a:ext>
                </a:extLst>
              </p:cNvPr>
              <p:cNvSpPr txBox="1"/>
              <p:nvPr/>
            </p:nvSpPr>
            <p:spPr>
              <a:xfrm>
                <a:off x="7303966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D7F8D2-93CB-EFBC-26D1-9C518233C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966" y="2906973"/>
                <a:ext cx="470491" cy="878126"/>
              </a:xfrm>
              <a:prstGeom prst="rect">
                <a:avLst/>
              </a:prstGeom>
              <a:blipFill>
                <a:blip r:embed="rId8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20FE26-6671-6236-A4D3-F7AF6D5F818F}"/>
                  </a:ext>
                </a:extLst>
              </p:cNvPr>
              <p:cNvSpPr txBox="1"/>
              <p:nvPr/>
            </p:nvSpPr>
            <p:spPr>
              <a:xfrm>
                <a:off x="8735819" y="2906973"/>
                <a:ext cx="470491" cy="887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20FE26-6671-6236-A4D3-F7AF6D5F8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819" y="2906973"/>
                <a:ext cx="470491" cy="887166"/>
              </a:xfrm>
              <a:prstGeom prst="rect">
                <a:avLst/>
              </a:prstGeom>
              <a:blipFill>
                <a:blip r:embed="rId9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C9BE30-246C-AB49-5149-AAF80BCBA91D}"/>
                  </a:ext>
                </a:extLst>
              </p:cNvPr>
              <p:cNvSpPr txBox="1"/>
              <p:nvPr/>
            </p:nvSpPr>
            <p:spPr>
              <a:xfrm>
                <a:off x="10179031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C9BE30-246C-AB49-5149-AAF80BCBA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031" y="2906973"/>
                <a:ext cx="470491" cy="878126"/>
              </a:xfrm>
              <a:prstGeom prst="rect">
                <a:avLst/>
              </a:prstGeom>
              <a:blipFill>
                <a:blip r:embed="rId10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2FCD37-F4DB-089D-77A5-729227E42885}"/>
              </a:ext>
            </a:extLst>
          </p:cNvPr>
          <p:cNvSpPr/>
          <p:nvPr/>
        </p:nvSpPr>
        <p:spPr>
          <a:xfrm>
            <a:off x="5649430" y="2868973"/>
            <a:ext cx="914400" cy="91440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C06BE1A-889C-6D46-B981-8FC8098218F9}"/>
                  </a:ext>
                </a:extLst>
              </p:cNvPr>
              <p:cNvSpPr/>
              <p:nvPr/>
            </p:nvSpPr>
            <p:spPr>
              <a:xfrm>
                <a:off x="4304411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C06BE1A-889C-6D46-B981-8FC809821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1" y="5625477"/>
                <a:ext cx="3583173" cy="914400"/>
              </a:xfrm>
              <a:prstGeom prst="roundRect">
                <a:avLst/>
              </a:prstGeom>
              <a:blipFill>
                <a:blip r:embed="rId11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4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the number line to help you complete the number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03291"/>
              </p:ext>
            </p:extLst>
          </p:nvPr>
        </p:nvGraphicFramePr>
        <p:xfrm>
          <a:off x="1775637" y="3785099"/>
          <a:ext cx="86442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712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3217115313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2057024919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215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/>
              <p:nvPr/>
            </p:nvSpPr>
            <p:spPr>
              <a:xfrm>
                <a:off x="4417845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845" y="4607357"/>
                <a:ext cx="470491" cy="878126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605262D-261D-8EF6-DB6A-650302C1F48D}"/>
              </a:ext>
            </a:extLst>
          </p:cNvPr>
          <p:cNvSpPr txBox="1"/>
          <p:nvPr/>
        </p:nvSpPr>
        <p:spPr>
          <a:xfrm>
            <a:off x="1536845" y="4516619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53F79-ABA4-5AB6-A90F-CCC675CA5756}"/>
              </a:ext>
            </a:extLst>
          </p:cNvPr>
          <p:cNvSpPr txBox="1"/>
          <p:nvPr/>
        </p:nvSpPr>
        <p:spPr>
          <a:xfrm>
            <a:off x="10184664" y="4520071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5DD50B-C9B0-7169-1F00-794430319AA5}"/>
                  </a:ext>
                </a:extLst>
              </p:cNvPr>
              <p:cNvSpPr txBox="1"/>
              <p:nvPr/>
            </p:nvSpPr>
            <p:spPr>
              <a:xfrm>
                <a:off x="7298845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5DD50B-C9B0-7169-1F00-794430319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45" y="4607357"/>
                <a:ext cx="470491" cy="878126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06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the number line to help you complete the number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1775637" y="3785099"/>
          <a:ext cx="86442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712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3217115313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2057024919"/>
                    </a:ext>
                  </a:extLst>
                </a:gridCol>
                <a:gridCol w="1440712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215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/>
              <p:nvPr/>
            </p:nvSpPr>
            <p:spPr>
              <a:xfrm>
                <a:off x="4417845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845" y="4607357"/>
                <a:ext cx="470491" cy="878126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605262D-261D-8EF6-DB6A-650302C1F48D}"/>
              </a:ext>
            </a:extLst>
          </p:cNvPr>
          <p:cNvSpPr txBox="1"/>
          <p:nvPr/>
        </p:nvSpPr>
        <p:spPr>
          <a:xfrm>
            <a:off x="1536845" y="4516619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53F79-ABA4-5AB6-A90F-CCC675CA5756}"/>
              </a:ext>
            </a:extLst>
          </p:cNvPr>
          <p:cNvSpPr txBox="1"/>
          <p:nvPr/>
        </p:nvSpPr>
        <p:spPr>
          <a:xfrm>
            <a:off x="10184664" y="4520071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F45C0F-23E2-85AB-7B81-96A2E28B668A}"/>
                  </a:ext>
                </a:extLst>
              </p:cNvPr>
              <p:cNvSpPr txBox="1"/>
              <p:nvPr/>
            </p:nvSpPr>
            <p:spPr>
              <a:xfrm>
                <a:off x="2985689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F45C0F-23E2-85AB-7B81-96A2E28B6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89" y="2906973"/>
                <a:ext cx="470491" cy="878126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09D66A-A581-794F-20AF-987FA2DF8556}"/>
                  </a:ext>
                </a:extLst>
              </p:cNvPr>
              <p:cNvSpPr txBox="1"/>
              <p:nvPr/>
            </p:nvSpPr>
            <p:spPr>
              <a:xfrm>
                <a:off x="4417542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09D66A-A581-794F-20AF-987FA2DF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542" y="2906973"/>
                <a:ext cx="470491" cy="878126"/>
              </a:xfrm>
              <a:prstGeom prst="rect">
                <a:avLst/>
              </a:prstGeom>
              <a:blipFill>
                <a:blip r:embed="rId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1F616A-BB44-5200-E3F2-5DF412F250F3}"/>
                  </a:ext>
                </a:extLst>
              </p:cNvPr>
              <p:cNvSpPr txBox="1"/>
              <p:nvPr/>
            </p:nvSpPr>
            <p:spPr>
              <a:xfrm>
                <a:off x="5860754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1F616A-BB44-5200-E3F2-5DF412F25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4" y="2906973"/>
                <a:ext cx="470491" cy="878126"/>
              </a:xfrm>
              <a:prstGeom prst="rect">
                <a:avLst/>
              </a:prstGeom>
              <a:blipFill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D7F8D2-93CB-EFBC-26D1-9C518233C302}"/>
                  </a:ext>
                </a:extLst>
              </p:cNvPr>
              <p:cNvSpPr txBox="1"/>
              <p:nvPr/>
            </p:nvSpPr>
            <p:spPr>
              <a:xfrm>
                <a:off x="7303966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D7F8D2-93CB-EFBC-26D1-9C518233C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966" y="2906973"/>
                <a:ext cx="470491" cy="878126"/>
              </a:xfrm>
              <a:prstGeom prst="rect">
                <a:avLst/>
              </a:prstGeom>
              <a:blipFill>
                <a:blip r:embed="rId8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20FE26-6671-6236-A4D3-F7AF6D5F818F}"/>
                  </a:ext>
                </a:extLst>
              </p:cNvPr>
              <p:cNvSpPr txBox="1"/>
              <p:nvPr/>
            </p:nvSpPr>
            <p:spPr>
              <a:xfrm>
                <a:off x="8735819" y="2906973"/>
                <a:ext cx="470491" cy="887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20FE26-6671-6236-A4D3-F7AF6D5F8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819" y="2906973"/>
                <a:ext cx="470491" cy="887166"/>
              </a:xfrm>
              <a:prstGeom prst="rect">
                <a:avLst/>
              </a:prstGeom>
              <a:blipFill>
                <a:blip r:embed="rId9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C9BE30-246C-AB49-5149-AAF80BCBA91D}"/>
                  </a:ext>
                </a:extLst>
              </p:cNvPr>
              <p:cNvSpPr txBox="1"/>
              <p:nvPr/>
            </p:nvSpPr>
            <p:spPr>
              <a:xfrm>
                <a:off x="10179031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C9BE30-246C-AB49-5149-AAF80BCBA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031" y="2906973"/>
                <a:ext cx="470491" cy="878126"/>
              </a:xfrm>
              <a:prstGeom prst="rect">
                <a:avLst/>
              </a:prstGeom>
              <a:blipFill>
                <a:blip r:embed="rId10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2FCD37-F4DB-089D-77A5-729227E42885}"/>
              </a:ext>
            </a:extLst>
          </p:cNvPr>
          <p:cNvSpPr/>
          <p:nvPr/>
        </p:nvSpPr>
        <p:spPr>
          <a:xfrm>
            <a:off x="4198994" y="2868973"/>
            <a:ext cx="914400" cy="91440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74339A-8836-ECAD-2355-B44B57B92896}"/>
                  </a:ext>
                </a:extLst>
              </p:cNvPr>
              <p:cNvSpPr/>
              <p:nvPr/>
            </p:nvSpPr>
            <p:spPr>
              <a:xfrm>
                <a:off x="4304411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74339A-8836-ECAD-2355-B44B57B92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1" y="5625477"/>
                <a:ext cx="3583173" cy="914400"/>
              </a:xfrm>
              <a:prstGeom prst="roundRect">
                <a:avLst/>
              </a:prstGeom>
              <a:blipFill>
                <a:blip r:embed="rId11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89842-D312-FBE7-7ED6-B8B4CBFDE638}"/>
                  </a:ext>
                </a:extLst>
              </p:cNvPr>
              <p:cNvSpPr txBox="1"/>
              <p:nvPr/>
            </p:nvSpPr>
            <p:spPr>
              <a:xfrm>
                <a:off x="7298845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89842-D312-FBE7-7ED6-B8B4CBFDE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45" y="4607357"/>
                <a:ext cx="470491" cy="878126"/>
              </a:xfrm>
              <a:prstGeom prst="rect">
                <a:avLst/>
              </a:prstGeom>
              <a:blipFill>
                <a:blip r:embed="rId12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6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Activity 3: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the number line to help you complete the number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73336"/>
              </p:ext>
            </p:extLst>
          </p:nvPr>
        </p:nvGraphicFramePr>
        <p:xfrm>
          <a:off x="1775637" y="3785099"/>
          <a:ext cx="8644275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75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1782673161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3217115313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128663765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2057024919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2108294194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215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/>
              <p:nvPr/>
            </p:nvSpPr>
            <p:spPr>
              <a:xfrm>
                <a:off x="4417845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845" y="4607357"/>
                <a:ext cx="470491" cy="878126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605262D-261D-8EF6-DB6A-650302C1F48D}"/>
              </a:ext>
            </a:extLst>
          </p:cNvPr>
          <p:cNvSpPr txBox="1"/>
          <p:nvPr/>
        </p:nvSpPr>
        <p:spPr>
          <a:xfrm>
            <a:off x="1536845" y="4516619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53F79-ABA4-5AB6-A90F-CCC675CA5756}"/>
              </a:ext>
            </a:extLst>
          </p:cNvPr>
          <p:cNvSpPr txBox="1"/>
          <p:nvPr/>
        </p:nvSpPr>
        <p:spPr>
          <a:xfrm>
            <a:off x="10184664" y="4520071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28229C-D1E7-E4E2-C7BD-8045DD39AF82}"/>
                  </a:ext>
                </a:extLst>
              </p:cNvPr>
              <p:cNvSpPr txBox="1"/>
              <p:nvPr/>
            </p:nvSpPr>
            <p:spPr>
              <a:xfrm>
                <a:off x="7298845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28229C-D1E7-E4E2-C7BD-8045DD39A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45" y="4607357"/>
                <a:ext cx="470491" cy="878126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78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Activity 3: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the number line to help you complete the number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1775637" y="3785099"/>
          <a:ext cx="8644275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75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1782673161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3217115313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128663765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2057024919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2108294194"/>
                    </a:ext>
                  </a:extLst>
                </a:gridCol>
                <a:gridCol w="960475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  <a:tr h="2760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215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/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423756D-385C-4CE6-D139-793CBE82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3" y="5625477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/>
              <p:nvPr/>
            </p:nvSpPr>
            <p:spPr>
              <a:xfrm>
                <a:off x="4417845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120812-4F45-05A6-BBEA-D77EFE6F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845" y="4607357"/>
                <a:ext cx="470491" cy="878126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605262D-261D-8EF6-DB6A-650302C1F48D}"/>
              </a:ext>
            </a:extLst>
          </p:cNvPr>
          <p:cNvSpPr txBox="1"/>
          <p:nvPr/>
        </p:nvSpPr>
        <p:spPr>
          <a:xfrm>
            <a:off x="1536845" y="4516619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53F79-ABA4-5AB6-A90F-CCC675CA5756}"/>
              </a:ext>
            </a:extLst>
          </p:cNvPr>
          <p:cNvSpPr txBox="1"/>
          <p:nvPr/>
        </p:nvSpPr>
        <p:spPr>
          <a:xfrm>
            <a:off x="10184664" y="4520071"/>
            <a:ext cx="47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enDyslexicAlta" pitchFamily="2" charset="77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F45C0F-23E2-85AB-7B81-96A2E28B668A}"/>
                  </a:ext>
                </a:extLst>
              </p:cNvPr>
              <p:cNvSpPr txBox="1"/>
              <p:nvPr/>
            </p:nvSpPr>
            <p:spPr>
              <a:xfrm>
                <a:off x="2499552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F45C0F-23E2-85AB-7B81-96A2E28B6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552" y="2906973"/>
                <a:ext cx="470491" cy="878126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09D66A-A581-794F-20AF-987FA2DF8556}"/>
                  </a:ext>
                </a:extLst>
              </p:cNvPr>
              <p:cNvSpPr txBox="1"/>
              <p:nvPr/>
            </p:nvSpPr>
            <p:spPr>
              <a:xfrm>
                <a:off x="3456842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09D66A-A581-794F-20AF-987FA2DF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42" y="2906973"/>
                <a:ext cx="470491" cy="878126"/>
              </a:xfrm>
              <a:prstGeom prst="rect">
                <a:avLst/>
              </a:prstGeom>
              <a:blipFill>
                <a:blip r:embed="rId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1F616A-BB44-5200-E3F2-5DF412F250F3}"/>
                  </a:ext>
                </a:extLst>
              </p:cNvPr>
              <p:cNvSpPr txBox="1"/>
              <p:nvPr/>
            </p:nvSpPr>
            <p:spPr>
              <a:xfrm>
                <a:off x="4425492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1F616A-BB44-5200-E3F2-5DF412F25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492" y="2906973"/>
                <a:ext cx="470491" cy="878126"/>
              </a:xfrm>
              <a:prstGeom prst="rect">
                <a:avLst/>
              </a:prstGeom>
              <a:blipFill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D7F8D2-93CB-EFBC-26D1-9C518233C302}"/>
                  </a:ext>
                </a:extLst>
              </p:cNvPr>
              <p:cNvSpPr txBox="1"/>
              <p:nvPr/>
            </p:nvSpPr>
            <p:spPr>
              <a:xfrm>
                <a:off x="5382566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D7F8D2-93CB-EFBC-26D1-9C518233C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566" y="2906973"/>
                <a:ext cx="470491" cy="878126"/>
              </a:xfrm>
              <a:prstGeom prst="rect">
                <a:avLst/>
              </a:prstGeom>
              <a:blipFill>
                <a:blip r:embed="rId8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20FE26-6671-6236-A4D3-F7AF6D5F818F}"/>
                  </a:ext>
                </a:extLst>
              </p:cNvPr>
              <p:cNvSpPr txBox="1"/>
              <p:nvPr/>
            </p:nvSpPr>
            <p:spPr>
              <a:xfrm>
                <a:off x="6339858" y="2906973"/>
                <a:ext cx="470491" cy="887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20FE26-6671-6236-A4D3-F7AF6D5F8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58" y="2906973"/>
                <a:ext cx="470491" cy="887166"/>
              </a:xfrm>
              <a:prstGeom prst="rect">
                <a:avLst/>
              </a:prstGeom>
              <a:blipFill>
                <a:blip r:embed="rId9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C9BE30-246C-AB49-5149-AAF80BCBA91D}"/>
                  </a:ext>
                </a:extLst>
              </p:cNvPr>
              <p:cNvSpPr txBox="1"/>
              <p:nvPr/>
            </p:nvSpPr>
            <p:spPr>
              <a:xfrm>
                <a:off x="7308504" y="2906973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C9BE30-246C-AB49-5149-AAF80BCBA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504" y="2906973"/>
                <a:ext cx="470491" cy="878126"/>
              </a:xfrm>
              <a:prstGeom prst="rect">
                <a:avLst/>
              </a:prstGeom>
              <a:blipFill>
                <a:blip r:embed="rId10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2FCD37-F4DB-089D-77A5-729227E42885}"/>
              </a:ext>
            </a:extLst>
          </p:cNvPr>
          <p:cNvSpPr/>
          <p:nvPr/>
        </p:nvSpPr>
        <p:spPr>
          <a:xfrm>
            <a:off x="4198994" y="2868973"/>
            <a:ext cx="914400" cy="91440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74339A-8836-ECAD-2355-B44B57B92896}"/>
                  </a:ext>
                </a:extLst>
              </p:cNvPr>
              <p:cNvSpPr/>
              <p:nvPr/>
            </p:nvSpPr>
            <p:spPr>
              <a:xfrm>
                <a:off x="4304411" y="5625477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74339A-8836-ECAD-2355-B44B57B92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1" y="5625477"/>
                <a:ext cx="3583173" cy="914400"/>
              </a:xfrm>
              <a:prstGeom prst="roundRect">
                <a:avLst/>
              </a:prstGeom>
              <a:blipFill>
                <a:blip r:embed="rId11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42FEEA-5957-EC3F-111D-4F8E08C0A80F}"/>
                  </a:ext>
                </a:extLst>
              </p:cNvPr>
              <p:cNvSpPr txBox="1"/>
              <p:nvPr/>
            </p:nvSpPr>
            <p:spPr>
              <a:xfrm>
                <a:off x="8263155" y="290072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42FEEA-5957-EC3F-111D-4F8E08C0A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55" y="2900727"/>
                <a:ext cx="470491" cy="878126"/>
              </a:xfrm>
              <a:prstGeom prst="rect">
                <a:avLst/>
              </a:prstGeom>
              <a:blipFill>
                <a:blip r:embed="rId1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A73FF6-7936-797D-DDB9-CEE3ABB8869E}"/>
                  </a:ext>
                </a:extLst>
              </p:cNvPr>
              <p:cNvSpPr txBox="1"/>
              <p:nvPr/>
            </p:nvSpPr>
            <p:spPr>
              <a:xfrm>
                <a:off x="9220447" y="2900727"/>
                <a:ext cx="470491" cy="887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A73FF6-7936-797D-DDB9-CEE3ABB88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447" y="2900727"/>
                <a:ext cx="470491" cy="887166"/>
              </a:xfrm>
              <a:prstGeom prst="rect">
                <a:avLst/>
              </a:prstGeom>
              <a:blipFill>
                <a:blip r:embed="rId1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7ABA66-185B-34E7-5463-69CE789A93C0}"/>
                  </a:ext>
                </a:extLst>
              </p:cNvPr>
              <p:cNvSpPr txBox="1"/>
              <p:nvPr/>
            </p:nvSpPr>
            <p:spPr>
              <a:xfrm>
                <a:off x="10189093" y="290072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7ABA66-185B-34E7-5463-69CE789A9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93" y="2900727"/>
                <a:ext cx="470491" cy="878126"/>
              </a:xfrm>
              <a:prstGeom prst="rect">
                <a:avLst/>
              </a:prstGeom>
              <a:blipFill>
                <a:blip r:embed="rId1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A5B809-3B64-AEC0-383C-F324640692C2}"/>
                  </a:ext>
                </a:extLst>
              </p:cNvPr>
              <p:cNvSpPr txBox="1"/>
              <p:nvPr/>
            </p:nvSpPr>
            <p:spPr>
              <a:xfrm>
                <a:off x="7298845" y="4607357"/>
                <a:ext cx="470491" cy="87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A5B809-3B64-AEC0-383C-F32464069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45" y="4607357"/>
                <a:ext cx="470491" cy="878126"/>
              </a:xfrm>
              <a:prstGeom prst="rect">
                <a:avLst/>
              </a:prstGeom>
              <a:blipFill>
                <a:blip r:embed="rId1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0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 animBg="1"/>
      <p:bldP spid="14" grpId="0" animBg="1"/>
      <p:bldP spid="13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Chen says, “To find equivalent fractions to a unit fraction, I multiply the numerator and denominator by the same number.”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Chen’s method to solve the following number sentence: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>
            <a:off x="5555493" y="3682756"/>
            <a:ext cx="108854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BADB97AB-7199-E2C7-3C11-57AEF5E12838}"/>
              </a:ext>
            </a:extLst>
          </p:cNvPr>
          <p:cNvSpPr/>
          <p:nvPr/>
        </p:nvSpPr>
        <p:spPr>
          <a:xfrm flipV="1">
            <a:off x="5555492" y="5328488"/>
            <a:ext cx="1088549" cy="478030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5519386" y="5225249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5519386" y="3769555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8</a:t>
            </a:r>
          </a:p>
        </p:txBody>
      </p:sp>
    </p:spTree>
    <p:extLst>
      <p:ext uri="{BB962C8B-B14F-4D97-AF65-F5344CB8AC3E}">
        <p14:creationId xmlns:p14="http://schemas.microsoft.com/office/powerpoint/2010/main" val="15218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bar models below as fractions.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different about the bar models and their fraction form?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60497"/>
              </p:ext>
            </p:extLst>
          </p:nvPr>
        </p:nvGraphicFramePr>
        <p:xfrm>
          <a:off x="2032000" y="3058159"/>
          <a:ext cx="8127999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066070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5511639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47819"/>
              </p:ext>
            </p:extLst>
          </p:nvPr>
        </p:nvGraphicFramePr>
        <p:xfrm>
          <a:off x="2031999" y="4001293"/>
          <a:ext cx="8128002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58228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0660704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944155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51163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94501810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368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Chen says, “To find equivalent fractions to a unit fraction, I multiply the numerator and denominator by the same number.”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Chen’s method to solve the following number sentence: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6299591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591" y="4160785"/>
                <a:ext cx="684692" cy="1139094"/>
              </a:xfrm>
              <a:prstGeom prst="rect">
                <a:avLst/>
              </a:prstGeom>
              <a:blipFill>
                <a:blip r:embed="rId4"/>
                <a:stretch>
                  <a:fillRect l="-5357" r="-7143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>
            <a:off x="5555493" y="3682756"/>
            <a:ext cx="108854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BADB97AB-7199-E2C7-3C11-57AEF5E12838}"/>
              </a:ext>
            </a:extLst>
          </p:cNvPr>
          <p:cNvSpPr/>
          <p:nvPr/>
        </p:nvSpPr>
        <p:spPr>
          <a:xfrm flipV="1">
            <a:off x="5555492" y="5328488"/>
            <a:ext cx="1088549" cy="478030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5519386" y="5225249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5519386" y="3769555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8</a:t>
            </a:r>
          </a:p>
        </p:txBody>
      </p:sp>
    </p:spTree>
    <p:extLst>
      <p:ext uri="{BB962C8B-B14F-4D97-AF65-F5344CB8AC3E}">
        <p14:creationId xmlns:p14="http://schemas.microsoft.com/office/powerpoint/2010/main" val="27693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Chen says, “To find equivalent fractions to a unit fraction, I multiply the numerator and denominator by the same number.”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Chen’s method to solve the following number sentence: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>
            <a:off x="5555493" y="3682756"/>
            <a:ext cx="108854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BADB97AB-7199-E2C7-3C11-57AEF5E12838}"/>
              </a:ext>
            </a:extLst>
          </p:cNvPr>
          <p:cNvSpPr/>
          <p:nvPr/>
        </p:nvSpPr>
        <p:spPr>
          <a:xfrm flipV="1">
            <a:off x="5555492" y="5328488"/>
            <a:ext cx="1088549" cy="478030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5519386" y="5225249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5519386" y="3769555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5</a:t>
            </a:r>
          </a:p>
        </p:txBody>
      </p:sp>
    </p:spTree>
    <p:extLst>
      <p:ext uri="{BB962C8B-B14F-4D97-AF65-F5344CB8AC3E}">
        <p14:creationId xmlns:p14="http://schemas.microsoft.com/office/powerpoint/2010/main" val="4144007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Chen says, “To find equivalent fractions to a unit fraction, I multiply the numerator and denominator by the same number.”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Chen’s method to solve the following number sentence: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6299591" y="4160785"/>
                <a:ext cx="684692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591" y="4160785"/>
                <a:ext cx="684692" cy="1152047"/>
              </a:xfrm>
              <a:prstGeom prst="rect">
                <a:avLst/>
              </a:prstGeom>
              <a:blipFill>
                <a:blip r:embed="rId4"/>
                <a:stretch>
                  <a:fillRect l="-5357" r="-714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>
            <a:off x="5555493" y="3682756"/>
            <a:ext cx="108854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BADB97AB-7199-E2C7-3C11-57AEF5E12838}"/>
              </a:ext>
            </a:extLst>
          </p:cNvPr>
          <p:cNvSpPr/>
          <p:nvPr/>
        </p:nvSpPr>
        <p:spPr>
          <a:xfrm flipV="1">
            <a:off x="5555492" y="5328488"/>
            <a:ext cx="1088549" cy="478030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5519386" y="5225249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5519386" y="3769555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5</a:t>
            </a:r>
          </a:p>
        </p:txBody>
      </p:sp>
    </p:spTree>
    <p:extLst>
      <p:ext uri="{BB962C8B-B14F-4D97-AF65-F5344CB8AC3E}">
        <p14:creationId xmlns:p14="http://schemas.microsoft.com/office/powerpoint/2010/main" val="18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Chen says, “To find equivalent fractions to a unit fraction, I multiply the numerator and denominator by the same number.”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Chen’s method to solve the following number sentence: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>
            <a:off x="5555493" y="3682756"/>
            <a:ext cx="108854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BADB97AB-7199-E2C7-3C11-57AEF5E12838}"/>
              </a:ext>
            </a:extLst>
          </p:cNvPr>
          <p:cNvSpPr/>
          <p:nvPr/>
        </p:nvSpPr>
        <p:spPr>
          <a:xfrm flipV="1">
            <a:off x="5555492" y="5328488"/>
            <a:ext cx="1088549" cy="478030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5519386" y="5225249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5519386" y="3769555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</p:spTree>
    <p:extLst>
      <p:ext uri="{BB962C8B-B14F-4D97-AF65-F5344CB8AC3E}">
        <p14:creationId xmlns:p14="http://schemas.microsoft.com/office/powerpoint/2010/main" val="1970666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Chen says, “To find equivalent fractions to a unit fraction, I multiply the numerator and denominator by the same number.”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Chen’s method to solve the following number sentence: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79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6299591" y="4160785"/>
                <a:ext cx="684692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591" y="4160785"/>
                <a:ext cx="684692" cy="1152047"/>
              </a:xfrm>
              <a:prstGeom prst="rect">
                <a:avLst/>
              </a:prstGeom>
              <a:blipFill>
                <a:blip r:embed="rId4"/>
                <a:stretch>
                  <a:fillRect l="-5357" r="-7143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>
            <a:off x="5555493" y="3682756"/>
            <a:ext cx="108854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BADB97AB-7199-E2C7-3C11-57AEF5E12838}"/>
              </a:ext>
            </a:extLst>
          </p:cNvPr>
          <p:cNvSpPr/>
          <p:nvPr/>
        </p:nvSpPr>
        <p:spPr>
          <a:xfrm flipV="1">
            <a:off x="5555492" y="5328488"/>
            <a:ext cx="1088549" cy="478030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5519386" y="5225249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5519386" y="3769555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</p:spTree>
    <p:extLst>
      <p:ext uri="{BB962C8B-B14F-4D97-AF65-F5344CB8AC3E}">
        <p14:creationId xmlns:p14="http://schemas.microsoft.com/office/powerpoint/2010/main" val="16618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Activity 4: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Chen says, “To find equivalent fractions to a unit fraction, I multiply the numerator and denominator by the same number.”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Chen’s method to solve the following number sentences: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3265100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00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357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>
            <a:off x="3407714" y="3682756"/>
            <a:ext cx="108854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BADB97AB-7199-E2C7-3C11-57AEF5E12838}"/>
              </a:ext>
            </a:extLst>
          </p:cNvPr>
          <p:cNvSpPr/>
          <p:nvPr/>
        </p:nvSpPr>
        <p:spPr>
          <a:xfrm flipV="1">
            <a:off x="3407713" y="5328488"/>
            <a:ext cx="1088549" cy="478030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3371607" y="5225249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3371607" y="3769555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3319F8-566F-0A63-43E4-D12346AFFFF6}"/>
                  </a:ext>
                </a:extLst>
              </p:cNvPr>
              <p:cNvSpPr txBox="1"/>
              <p:nvPr/>
            </p:nvSpPr>
            <p:spPr>
              <a:xfrm>
                <a:off x="7608038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3319F8-566F-0A63-43E4-D12346AF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38" y="4160785"/>
                <a:ext cx="1773424" cy="1139094"/>
              </a:xfrm>
              <a:prstGeom prst="rect">
                <a:avLst/>
              </a:prstGeom>
              <a:blipFill>
                <a:blip r:embed="rId4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0F8988AA-5B6E-3D4E-0517-6770B1CCDCE5}"/>
              </a:ext>
            </a:extLst>
          </p:cNvPr>
          <p:cNvSpPr/>
          <p:nvPr/>
        </p:nvSpPr>
        <p:spPr>
          <a:xfrm>
            <a:off x="7750652" y="3682756"/>
            <a:ext cx="108854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B18F37E2-D911-C7DA-50E5-65839745A8A2}"/>
              </a:ext>
            </a:extLst>
          </p:cNvPr>
          <p:cNvSpPr/>
          <p:nvPr/>
        </p:nvSpPr>
        <p:spPr>
          <a:xfrm flipV="1">
            <a:off x="7750651" y="5328488"/>
            <a:ext cx="1088549" cy="478030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965AB-8B07-AE8B-D6BB-60738597B29B}"/>
              </a:ext>
            </a:extLst>
          </p:cNvPr>
          <p:cNvSpPr txBox="1"/>
          <p:nvPr/>
        </p:nvSpPr>
        <p:spPr>
          <a:xfrm>
            <a:off x="7714545" y="5225249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592CA1-341A-8D35-2767-7595FABE996A}"/>
              </a:ext>
            </a:extLst>
          </p:cNvPr>
          <p:cNvSpPr txBox="1"/>
          <p:nvPr/>
        </p:nvSpPr>
        <p:spPr>
          <a:xfrm>
            <a:off x="7714545" y="3769555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6</a:t>
            </a:r>
          </a:p>
        </p:txBody>
      </p:sp>
    </p:spTree>
    <p:extLst>
      <p:ext uri="{BB962C8B-B14F-4D97-AF65-F5344CB8AC3E}">
        <p14:creationId xmlns:p14="http://schemas.microsoft.com/office/powerpoint/2010/main" val="1953734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Activity 4: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Chen says, “To find equivalent fractions to a unit fraction, I multiply the numerator and denominator by the same number.”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Chen’s method to solve the following number sentences: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3265100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00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357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4151812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812" y="4160785"/>
                <a:ext cx="684692" cy="1139094"/>
              </a:xfrm>
              <a:prstGeom prst="rect">
                <a:avLst/>
              </a:prstGeom>
              <a:blipFill>
                <a:blip r:embed="rId4"/>
                <a:stretch>
                  <a:fillRect l="-5455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>
            <a:off x="3407714" y="3682756"/>
            <a:ext cx="108854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BADB97AB-7199-E2C7-3C11-57AEF5E12838}"/>
              </a:ext>
            </a:extLst>
          </p:cNvPr>
          <p:cNvSpPr/>
          <p:nvPr/>
        </p:nvSpPr>
        <p:spPr>
          <a:xfrm flipV="1">
            <a:off x="3407713" y="5328488"/>
            <a:ext cx="1088549" cy="478030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3371607" y="5225249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3371607" y="3769555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3319F8-566F-0A63-43E4-D12346AFFFF6}"/>
                  </a:ext>
                </a:extLst>
              </p:cNvPr>
              <p:cNvSpPr txBox="1"/>
              <p:nvPr/>
            </p:nvSpPr>
            <p:spPr>
              <a:xfrm>
                <a:off x="7608038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3319F8-566F-0A63-43E4-D12346AF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38" y="4160785"/>
                <a:ext cx="1773424" cy="1139094"/>
              </a:xfrm>
              <a:prstGeom prst="rect">
                <a:avLst/>
              </a:prstGeom>
              <a:blipFill>
                <a:blip r:embed="rId5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0889AF-006A-CEE1-2908-C7067D73D381}"/>
                  </a:ext>
                </a:extLst>
              </p:cNvPr>
              <p:cNvSpPr txBox="1"/>
              <p:nvPr/>
            </p:nvSpPr>
            <p:spPr>
              <a:xfrm>
                <a:off x="8494750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0889AF-006A-CEE1-2908-C7067D73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750" y="4160785"/>
                <a:ext cx="684692" cy="1139094"/>
              </a:xfrm>
              <a:prstGeom prst="rect">
                <a:avLst/>
              </a:prstGeom>
              <a:blipFill>
                <a:blip r:embed="rId6"/>
                <a:stretch>
                  <a:fillRect l="-7273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0F8988AA-5B6E-3D4E-0517-6770B1CCDCE5}"/>
              </a:ext>
            </a:extLst>
          </p:cNvPr>
          <p:cNvSpPr/>
          <p:nvPr/>
        </p:nvSpPr>
        <p:spPr>
          <a:xfrm>
            <a:off x="7750652" y="3682756"/>
            <a:ext cx="108854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B18F37E2-D911-C7DA-50E5-65839745A8A2}"/>
              </a:ext>
            </a:extLst>
          </p:cNvPr>
          <p:cNvSpPr/>
          <p:nvPr/>
        </p:nvSpPr>
        <p:spPr>
          <a:xfrm flipV="1">
            <a:off x="7750651" y="5328488"/>
            <a:ext cx="1088549" cy="478030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965AB-8B07-AE8B-D6BB-60738597B29B}"/>
              </a:ext>
            </a:extLst>
          </p:cNvPr>
          <p:cNvSpPr txBox="1"/>
          <p:nvPr/>
        </p:nvSpPr>
        <p:spPr>
          <a:xfrm>
            <a:off x="7714545" y="5225249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592CA1-341A-8D35-2767-7595FABE996A}"/>
              </a:ext>
            </a:extLst>
          </p:cNvPr>
          <p:cNvSpPr txBox="1"/>
          <p:nvPr/>
        </p:nvSpPr>
        <p:spPr>
          <a:xfrm>
            <a:off x="7714545" y="3769555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6</a:t>
            </a:r>
          </a:p>
        </p:txBody>
      </p:sp>
    </p:spTree>
    <p:extLst>
      <p:ext uri="{BB962C8B-B14F-4D97-AF65-F5344CB8AC3E}">
        <p14:creationId xmlns:p14="http://schemas.microsoft.com/office/powerpoint/2010/main" val="20845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Ruth says, “To find equivalent fractions to a unit fraction, I look at the relationship between the numerator and denominator.”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Ruth’s method to solve the following number sentences: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AE8E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blipFill>
                <a:blip r:embed="rId4"/>
                <a:stretch>
                  <a:fillRect l="-7407" r="-1111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 rot="16200000" flipH="1">
            <a:off x="1258495" y="4488339"/>
            <a:ext cx="95171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1346252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3635203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2</a:t>
            </a: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79A777ED-043A-0674-5756-1AFE81173F64}"/>
              </a:ext>
            </a:extLst>
          </p:cNvPr>
          <p:cNvSpPr/>
          <p:nvPr/>
        </p:nvSpPr>
        <p:spPr>
          <a:xfrm rot="16200000" flipH="1" flipV="1">
            <a:off x="3905546" y="4488338"/>
            <a:ext cx="951718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/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/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9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blipFill>
                <a:blip r:embed="rId5"/>
                <a:stretch>
                  <a:fillRect l="-7273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4E2E51FA-B9E1-5F09-D06B-A7B724DD97E7}"/>
              </a:ext>
            </a:extLst>
          </p:cNvPr>
          <p:cNvSpPr/>
          <p:nvPr/>
        </p:nvSpPr>
        <p:spPr>
          <a:xfrm rot="16200000">
            <a:off x="7340409" y="4488337"/>
            <a:ext cx="951720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74EAF-A8D1-0361-AA2B-1F162DDF90A8}"/>
              </a:ext>
            </a:extLst>
          </p:cNvPr>
          <p:cNvSpPr txBox="1"/>
          <p:nvPr/>
        </p:nvSpPr>
        <p:spPr>
          <a:xfrm>
            <a:off x="7468248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F5B95-E6BA-ED15-AA13-93C8C8870492}"/>
              </a:ext>
            </a:extLst>
          </p:cNvPr>
          <p:cNvSpPr txBox="1"/>
          <p:nvPr/>
        </p:nvSpPr>
        <p:spPr>
          <a:xfrm>
            <a:off x="9757199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2</a:t>
            </a: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14A1A381-F5A1-AB1E-A98F-629850671F16}"/>
              </a:ext>
            </a:extLst>
          </p:cNvPr>
          <p:cNvSpPr/>
          <p:nvPr/>
        </p:nvSpPr>
        <p:spPr>
          <a:xfrm rot="16200000" flipV="1">
            <a:off x="9987457" y="4488336"/>
            <a:ext cx="951720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11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Ruth says, “To find equivalent fractions to a unit fraction, I look at the relationship between the numerator and denominator.”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Ruth’s method to solve the following number sentences: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AE8E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blipFill>
                <a:blip r:embed="rId4"/>
                <a:stretch>
                  <a:fillRect l="-7407" r="-1111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 rot="16200000" flipH="1">
            <a:off x="1258495" y="4488339"/>
            <a:ext cx="95171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1346252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3635203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2</a:t>
            </a: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79A777ED-043A-0674-5756-1AFE81173F64}"/>
              </a:ext>
            </a:extLst>
          </p:cNvPr>
          <p:cNvSpPr/>
          <p:nvPr/>
        </p:nvSpPr>
        <p:spPr>
          <a:xfrm rot="16200000" flipH="1" flipV="1">
            <a:off x="3905546" y="4488338"/>
            <a:ext cx="951718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/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/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9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blipFill>
                <a:blip r:embed="rId5"/>
                <a:stretch>
                  <a:fillRect l="-7273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4E2E51FA-B9E1-5F09-D06B-A7B724DD97E7}"/>
              </a:ext>
            </a:extLst>
          </p:cNvPr>
          <p:cNvSpPr/>
          <p:nvPr/>
        </p:nvSpPr>
        <p:spPr>
          <a:xfrm rot="16200000">
            <a:off x="7340409" y="4488337"/>
            <a:ext cx="951720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74EAF-A8D1-0361-AA2B-1F162DDF90A8}"/>
              </a:ext>
            </a:extLst>
          </p:cNvPr>
          <p:cNvSpPr txBox="1"/>
          <p:nvPr/>
        </p:nvSpPr>
        <p:spPr>
          <a:xfrm>
            <a:off x="7468248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F5B95-E6BA-ED15-AA13-93C8C8870492}"/>
              </a:ext>
            </a:extLst>
          </p:cNvPr>
          <p:cNvSpPr txBox="1"/>
          <p:nvPr/>
        </p:nvSpPr>
        <p:spPr>
          <a:xfrm>
            <a:off x="9757199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2</a:t>
            </a: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14A1A381-F5A1-AB1E-A98F-629850671F16}"/>
              </a:ext>
            </a:extLst>
          </p:cNvPr>
          <p:cNvSpPr/>
          <p:nvPr/>
        </p:nvSpPr>
        <p:spPr>
          <a:xfrm rot="16200000" flipV="1">
            <a:off x="9987457" y="4488336"/>
            <a:ext cx="951720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A5BB15-EF04-322F-68CD-8DBC7B8AB4F4}"/>
                  </a:ext>
                </a:extLst>
              </p:cNvPr>
              <p:cNvSpPr txBox="1"/>
              <p:nvPr/>
            </p:nvSpPr>
            <p:spPr>
              <a:xfrm>
                <a:off x="3152348" y="4157806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A5BB15-EF04-322F-68CD-8DBC7B8AB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57806"/>
                <a:ext cx="684692" cy="1139094"/>
              </a:xfrm>
              <a:prstGeom prst="rect">
                <a:avLst/>
              </a:prstGeom>
              <a:blipFill>
                <a:blip r:embed="rId6"/>
                <a:stretch>
                  <a:fillRect l="-7407" r="-1111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2DEEC-832F-AB98-55B5-F6EA98A8E00B}"/>
                  </a:ext>
                </a:extLst>
              </p:cNvPr>
              <p:cNvSpPr txBox="1"/>
              <p:nvPr/>
            </p:nvSpPr>
            <p:spPr>
              <a:xfrm>
                <a:off x="9270936" y="4157804"/>
                <a:ext cx="684692" cy="1152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2DEEC-832F-AB98-55B5-F6EA98A8E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36" y="4157804"/>
                <a:ext cx="684692" cy="1152495"/>
              </a:xfrm>
              <a:prstGeom prst="rect">
                <a:avLst/>
              </a:prstGeom>
              <a:blipFill>
                <a:blip r:embed="rId7"/>
                <a:stretch>
                  <a:fillRect l="-9259" r="-1111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0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Ruth says, “To find equivalent fractions to a unit fraction, I look at the relationship between the numerator and denominator.”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Ruth’s method to solve the following number sentences: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AE8E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blipFill>
                <a:blip r:embed="rId4"/>
                <a:stretch>
                  <a:fillRect l="-7407" r="-1111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 rot="16200000" flipH="1">
            <a:off x="1258495" y="4488339"/>
            <a:ext cx="95171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1346252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3635203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79A777ED-043A-0674-5756-1AFE81173F64}"/>
              </a:ext>
            </a:extLst>
          </p:cNvPr>
          <p:cNvSpPr/>
          <p:nvPr/>
        </p:nvSpPr>
        <p:spPr>
          <a:xfrm rot="16200000" flipH="1" flipV="1">
            <a:off x="3905546" y="4488338"/>
            <a:ext cx="951718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/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/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9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blipFill>
                <a:blip r:embed="rId5"/>
                <a:stretch>
                  <a:fillRect l="-7273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4E2E51FA-B9E1-5F09-D06B-A7B724DD97E7}"/>
              </a:ext>
            </a:extLst>
          </p:cNvPr>
          <p:cNvSpPr/>
          <p:nvPr/>
        </p:nvSpPr>
        <p:spPr>
          <a:xfrm rot="16200000">
            <a:off x="7340409" y="4488337"/>
            <a:ext cx="951720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74EAF-A8D1-0361-AA2B-1F162DDF90A8}"/>
              </a:ext>
            </a:extLst>
          </p:cNvPr>
          <p:cNvSpPr txBox="1"/>
          <p:nvPr/>
        </p:nvSpPr>
        <p:spPr>
          <a:xfrm>
            <a:off x="7468248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F5B95-E6BA-ED15-AA13-93C8C8870492}"/>
              </a:ext>
            </a:extLst>
          </p:cNvPr>
          <p:cNvSpPr txBox="1"/>
          <p:nvPr/>
        </p:nvSpPr>
        <p:spPr>
          <a:xfrm>
            <a:off x="9757199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3</a:t>
            </a: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14A1A381-F5A1-AB1E-A98F-629850671F16}"/>
              </a:ext>
            </a:extLst>
          </p:cNvPr>
          <p:cNvSpPr/>
          <p:nvPr/>
        </p:nvSpPr>
        <p:spPr>
          <a:xfrm rot="16200000" flipV="1">
            <a:off x="9987457" y="4488336"/>
            <a:ext cx="951720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3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Starter: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Express the bar models below as fractions.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br>
                  <a:rPr lang="en-GB" sz="2200" dirty="0"/>
                </a:b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Both fractions are equal to each other in bar model form. In fraction form, the green bar model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and the purple bar model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  <a:blipFill>
                <a:blip r:embed="rId3"/>
                <a:stretch>
                  <a:fillRect l="-1186" t="-2616" r="-949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058159"/>
          <a:ext cx="8127999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066070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55116393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4001293"/>
          <a:ext cx="8128002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58228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0660704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944155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51163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94501810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218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Ruth says, “To find equivalent fractions to a unit fraction, I look at the relationship between the numerator and denominator.”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Ruth’s method to solve the following number sentences: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AE8E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blipFill>
                <a:blip r:embed="rId4"/>
                <a:stretch>
                  <a:fillRect l="-7407" r="-1111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 rot="16200000" flipH="1">
            <a:off x="1258495" y="4488339"/>
            <a:ext cx="95171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1346252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3635203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79A777ED-043A-0674-5756-1AFE81173F64}"/>
              </a:ext>
            </a:extLst>
          </p:cNvPr>
          <p:cNvSpPr/>
          <p:nvPr/>
        </p:nvSpPr>
        <p:spPr>
          <a:xfrm rot="16200000" flipH="1" flipV="1">
            <a:off x="3905546" y="4488338"/>
            <a:ext cx="951718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/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/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9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blipFill>
                <a:blip r:embed="rId5"/>
                <a:stretch>
                  <a:fillRect l="-7273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4E2E51FA-B9E1-5F09-D06B-A7B724DD97E7}"/>
              </a:ext>
            </a:extLst>
          </p:cNvPr>
          <p:cNvSpPr/>
          <p:nvPr/>
        </p:nvSpPr>
        <p:spPr>
          <a:xfrm rot="16200000">
            <a:off x="7340409" y="4488337"/>
            <a:ext cx="951720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74EAF-A8D1-0361-AA2B-1F162DDF90A8}"/>
              </a:ext>
            </a:extLst>
          </p:cNvPr>
          <p:cNvSpPr txBox="1"/>
          <p:nvPr/>
        </p:nvSpPr>
        <p:spPr>
          <a:xfrm>
            <a:off x="7468248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F5B95-E6BA-ED15-AA13-93C8C8870492}"/>
              </a:ext>
            </a:extLst>
          </p:cNvPr>
          <p:cNvSpPr txBox="1"/>
          <p:nvPr/>
        </p:nvSpPr>
        <p:spPr>
          <a:xfrm>
            <a:off x="9757199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3</a:t>
            </a: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14A1A381-F5A1-AB1E-A98F-629850671F16}"/>
              </a:ext>
            </a:extLst>
          </p:cNvPr>
          <p:cNvSpPr/>
          <p:nvPr/>
        </p:nvSpPr>
        <p:spPr>
          <a:xfrm rot="16200000" flipV="1">
            <a:off x="9987457" y="4488336"/>
            <a:ext cx="951720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48170-5053-5739-65CA-AF19C5B5A126}"/>
                  </a:ext>
                </a:extLst>
              </p:cNvPr>
              <p:cNvSpPr txBox="1"/>
              <p:nvPr/>
            </p:nvSpPr>
            <p:spPr>
              <a:xfrm>
                <a:off x="3152348" y="4157806"/>
                <a:ext cx="684692" cy="1151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48170-5053-5739-65CA-AF19C5B5A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57806"/>
                <a:ext cx="684692" cy="1151982"/>
              </a:xfrm>
              <a:prstGeom prst="rect">
                <a:avLst/>
              </a:prstGeom>
              <a:blipFill>
                <a:blip r:embed="rId6"/>
                <a:stretch>
                  <a:fillRect l="-9259" r="-1111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7C73CF-1224-56F5-A12E-70EF7A760DDD}"/>
                  </a:ext>
                </a:extLst>
              </p:cNvPr>
              <p:cNvSpPr txBox="1"/>
              <p:nvPr/>
            </p:nvSpPr>
            <p:spPr>
              <a:xfrm>
                <a:off x="9270936" y="4157804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7C73CF-1224-56F5-A12E-70EF7A760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36" y="4157804"/>
                <a:ext cx="684692" cy="1139094"/>
              </a:xfrm>
              <a:prstGeom prst="rect">
                <a:avLst/>
              </a:prstGeom>
              <a:blipFill>
                <a:blip r:embed="rId7"/>
                <a:stretch>
                  <a:fillRect l="-9259" r="-1111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Ruth says, “To find equivalent fractions to a unit fraction, I look at the relationship between the numerator and denominator.”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Ruth’s method to solve the following number sentences: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AE8E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blipFill>
                <a:blip r:embed="rId4"/>
                <a:stretch>
                  <a:fillRect l="-7407" r="-1111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 rot="16200000" flipH="1">
            <a:off x="1258495" y="4488339"/>
            <a:ext cx="95171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1346252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3635203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79A777ED-043A-0674-5756-1AFE81173F64}"/>
              </a:ext>
            </a:extLst>
          </p:cNvPr>
          <p:cNvSpPr/>
          <p:nvPr/>
        </p:nvSpPr>
        <p:spPr>
          <a:xfrm rot="16200000" flipH="1" flipV="1">
            <a:off x="3905546" y="4488338"/>
            <a:ext cx="951718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/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/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9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blipFill>
                <a:blip r:embed="rId5"/>
                <a:stretch>
                  <a:fillRect l="-7273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4E2E51FA-B9E1-5F09-D06B-A7B724DD97E7}"/>
              </a:ext>
            </a:extLst>
          </p:cNvPr>
          <p:cNvSpPr/>
          <p:nvPr/>
        </p:nvSpPr>
        <p:spPr>
          <a:xfrm rot="16200000">
            <a:off x="7340409" y="4488337"/>
            <a:ext cx="951720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74EAF-A8D1-0361-AA2B-1F162DDF90A8}"/>
              </a:ext>
            </a:extLst>
          </p:cNvPr>
          <p:cNvSpPr txBox="1"/>
          <p:nvPr/>
        </p:nvSpPr>
        <p:spPr>
          <a:xfrm>
            <a:off x="7468248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F5B95-E6BA-ED15-AA13-93C8C8870492}"/>
              </a:ext>
            </a:extLst>
          </p:cNvPr>
          <p:cNvSpPr txBox="1"/>
          <p:nvPr/>
        </p:nvSpPr>
        <p:spPr>
          <a:xfrm>
            <a:off x="9757199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3</a:t>
            </a: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14A1A381-F5A1-AB1E-A98F-629850671F16}"/>
              </a:ext>
            </a:extLst>
          </p:cNvPr>
          <p:cNvSpPr/>
          <p:nvPr/>
        </p:nvSpPr>
        <p:spPr>
          <a:xfrm rot="16200000" flipV="1">
            <a:off x="9987457" y="4488336"/>
            <a:ext cx="951720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49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Ruth says, “To find equivalent fractions to a unit fraction, I look at the relationship between the numerator and denominator.”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Ruth’s method to solve the following number sentences: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AE8E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blipFill>
                <a:blip r:embed="rId4"/>
                <a:stretch>
                  <a:fillRect l="-7407" r="-1111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 rot="16200000" flipH="1">
            <a:off x="1258495" y="4488339"/>
            <a:ext cx="95171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1346252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3635203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3</a:t>
            </a: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79A777ED-043A-0674-5756-1AFE81173F64}"/>
              </a:ext>
            </a:extLst>
          </p:cNvPr>
          <p:cNvSpPr/>
          <p:nvPr/>
        </p:nvSpPr>
        <p:spPr>
          <a:xfrm rot="16200000" flipH="1" flipV="1">
            <a:off x="3905546" y="4488338"/>
            <a:ext cx="951718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/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/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9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blipFill>
                <a:blip r:embed="rId5"/>
                <a:stretch>
                  <a:fillRect l="-7273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4E2E51FA-B9E1-5F09-D06B-A7B724DD97E7}"/>
              </a:ext>
            </a:extLst>
          </p:cNvPr>
          <p:cNvSpPr/>
          <p:nvPr/>
        </p:nvSpPr>
        <p:spPr>
          <a:xfrm rot="16200000">
            <a:off x="7340409" y="4488337"/>
            <a:ext cx="951720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74EAF-A8D1-0361-AA2B-1F162DDF90A8}"/>
              </a:ext>
            </a:extLst>
          </p:cNvPr>
          <p:cNvSpPr txBox="1"/>
          <p:nvPr/>
        </p:nvSpPr>
        <p:spPr>
          <a:xfrm>
            <a:off x="7468248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F5B95-E6BA-ED15-AA13-93C8C8870492}"/>
              </a:ext>
            </a:extLst>
          </p:cNvPr>
          <p:cNvSpPr txBox="1"/>
          <p:nvPr/>
        </p:nvSpPr>
        <p:spPr>
          <a:xfrm>
            <a:off x="9757199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3</a:t>
            </a: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14A1A381-F5A1-AB1E-A98F-629850671F16}"/>
              </a:ext>
            </a:extLst>
          </p:cNvPr>
          <p:cNvSpPr/>
          <p:nvPr/>
        </p:nvSpPr>
        <p:spPr>
          <a:xfrm rot="16200000" flipV="1">
            <a:off x="9987457" y="4488336"/>
            <a:ext cx="951720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F410BC-8FBE-A158-370A-910BC57EC570}"/>
                  </a:ext>
                </a:extLst>
              </p:cNvPr>
              <p:cNvSpPr txBox="1"/>
              <p:nvPr/>
            </p:nvSpPr>
            <p:spPr>
              <a:xfrm>
                <a:off x="3152348" y="4157806"/>
                <a:ext cx="684692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F410BC-8FBE-A158-370A-910BC57EC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57806"/>
                <a:ext cx="684692" cy="1135311"/>
              </a:xfrm>
              <a:prstGeom prst="rect">
                <a:avLst/>
              </a:prstGeom>
              <a:blipFill>
                <a:blip r:embed="rId6"/>
                <a:stretch>
                  <a:fillRect l="-7407" r="-1111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15B1E2-4882-4FAB-81B7-DE1DCF9D1FD7}"/>
                  </a:ext>
                </a:extLst>
              </p:cNvPr>
              <p:cNvSpPr txBox="1"/>
              <p:nvPr/>
            </p:nvSpPr>
            <p:spPr>
              <a:xfrm>
                <a:off x="9270936" y="4157804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15B1E2-4882-4FAB-81B7-DE1DCF9D1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36" y="4157804"/>
                <a:ext cx="684692" cy="1139094"/>
              </a:xfrm>
              <a:prstGeom prst="rect">
                <a:avLst/>
              </a:prstGeom>
              <a:blipFill>
                <a:blip r:embed="rId7"/>
                <a:stretch>
                  <a:fillRect l="-9259" r="-1111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3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Activity 5:</a:t>
            </a:r>
          </a:p>
          <a:p>
            <a:pPr marL="0" lvl="0" indent="0">
              <a:buClr>
                <a:srgbClr val="23D160"/>
              </a:buClr>
              <a:buSzPct val="85000"/>
              <a:buNone/>
              <a:defRPr/>
            </a:pPr>
            <a:r>
              <a:rPr lang="en-GB" sz="2200" dirty="0">
                <a:solidFill>
                  <a:prstClr val="black"/>
                </a:solidFill>
              </a:rPr>
              <a:t>Ruth says, “To find equivalent fractions to a unit fraction, I look at the relationship between the numerator and denominator.”</a:t>
            </a:r>
          </a:p>
          <a:p>
            <a:pPr marL="0" lvl="0" indent="0">
              <a:buClr>
                <a:srgbClr val="23D160"/>
              </a:buClr>
              <a:buSzPct val="85000"/>
              <a:buNone/>
              <a:defRPr/>
            </a:pPr>
            <a:r>
              <a:rPr lang="en-GB" sz="2200" dirty="0">
                <a:solidFill>
                  <a:prstClr val="black"/>
                </a:solidFill>
              </a:rPr>
              <a:t>Use Ruth’s method to solve the following number sentences: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AE8EF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blipFill>
                <a:blip r:embed="rId4"/>
                <a:stretch>
                  <a:fillRect l="-7407" r="-1111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 rot="16200000" flipH="1">
            <a:off x="1258495" y="4488339"/>
            <a:ext cx="95171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1346252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3635203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4</a:t>
            </a: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79A777ED-043A-0674-5756-1AFE81173F64}"/>
              </a:ext>
            </a:extLst>
          </p:cNvPr>
          <p:cNvSpPr/>
          <p:nvPr/>
        </p:nvSpPr>
        <p:spPr>
          <a:xfrm rot="16200000" flipH="1" flipV="1">
            <a:off x="3905546" y="4488338"/>
            <a:ext cx="951718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/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/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9E9E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blipFill>
                <a:blip r:embed="rId5"/>
                <a:stretch>
                  <a:fillRect l="-7273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4E2E51FA-B9E1-5F09-D06B-A7B724DD97E7}"/>
              </a:ext>
            </a:extLst>
          </p:cNvPr>
          <p:cNvSpPr/>
          <p:nvPr/>
        </p:nvSpPr>
        <p:spPr>
          <a:xfrm rot="16200000">
            <a:off x="7340409" y="4488337"/>
            <a:ext cx="951720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74EAF-A8D1-0361-AA2B-1F162DDF90A8}"/>
              </a:ext>
            </a:extLst>
          </p:cNvPr>
          <p:cNvSpPr txBox="1"/>
          <p:nvPr/>
        </p:nvSpPr>
        <p:spPr>
          <a:xfrm>
            <a:off x="7468248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F5B95-E6BA-ED15-AA13-93C8C8870492}"/>
              </a:ext>
            </a:extLst>
          </p:cNvPr>
          <p:cNvSpPr txBox="1"/>
          <p:nvPr/>
        </p:nvSpPr>
        <p:spPr>
          <a:xfrm>
            <a:off x="9757199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4</a:t>
            </a: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14A1A381-F5A1-AB1E-A98F-629850671F16}"/>
              </a:ext>
            </a:extLst>
          </p:cNvPr>
          <p:cNvSpPr/>
          <p:nvPr/>
        </p:nvSpPr>
        <p:spPr>
          <a:xfrm rot="16200000" flipV="1">
            <a:off x="9987457" y="4488336"/>
            <a:ext cx="951720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36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Activity 5: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Ruth says, “To find equivalent fractions to a unit fraction, I look at the relationship between the numerator and denominator.”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Use Ruth’s method to solve the following number sentences: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/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45916A-25B2-BBE3-08E2-C68BBFE3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36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/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AE8EF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1BFD3-F51A-B5B7-0253-0CD102F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60785"/>
                <a:ext cx="684692" cy="1139094"/>
              </a:xfrm>
              <a:prstGeom prst="rect">
                <a:avLst/>
              </a:prstGeom>
              <a:blipFill>
                <a:blip r:embed="rId4"/>
                <a:stretch>
                  <a:fillRect l="-7407" r="-1111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5931805-9508-1791-7437-D0DD6473FD7E}"/>
              </a:ext>
            </a:extLst>
          </p:cNvPr>
          <p:cNvSpPr/>
          <p:nvPr/>
        </p:nvSpPr>
        <p:spPr>
          <a:xfrm rot="16200000" flipH="1">
            <a:off x="1258495" y="4488339"/>
            <a:ext cx="951719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514F-50E7-A2A7-2CB9-1161A323A1E8}"/>
              </a:ext>
            </a:extLst>
          </p:cNvPr>
          <p:cNvSpPr txBox="1"/>
          <p:nvPr/>
        </p:nvSpPr>
        <p:spPr>
          <a:xfrm>
            <a:off x="1346252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2EE8-10C7-9D43-EC44-8E27F5362584}"/>
              </a:ext>
            </a:extLst>
          </p:cNvPr>
          <p:cNvSpPr txBox="1"/>
          <p:nvPr/>
        </p:nvSpPr>
        <p:spPr>
          <a:xfrm>
            <a:off x="3635203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× 4</a:t>
            </a: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79A777ED-043A-0674-5756-1AFE81173F64}"/>
              </a:ext>
            </a:extLst>
          </p:cNvPr>
          <p:cNvSpPr/>
          <p:nvPr/>
        </p:nvSpPr>
        <p:spPr>
          <a:xfrm rot="16200000" flipH="1" flipV="1">
            <a:off x="3905546" y="4488338"/>
            <a:ext cx="951718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870F20-7666-E31E-DB4C-99B136BCC345}"/>
                  </a:ext>
                </a:extLst>
              </p:cNvPr>
              <p:cNvSpPr txBox="1"/>
              <p:nvPr/>
            </p:nvSpPr>
            <p:spPr>
              <a:xfrm>
                <a:off x="3152348" y="4157806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870F20-7666-E31E-DB4C-99B136BCC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48" y="4157806"/>
                <a:ext cx="684692" cy="1139094"/>
              </a:xfrm>
              <a:prstGeom prst="rect">
                <a:avLst/>
              </a:prstGeom>
              <a:blipFill>
                <a:blip r:embed="rId5"/>
                <a:stretch>
                  <a:fillRect l="-7407" r="-1111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/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:endParaRPr lang="en-US" sz="36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6557F0-C254-76F9-7B10-2BF9C379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32" y="4160785"/>
                <a:ext cx="1773424" cy="1139094"/>
              </a:xfrm>
              <a:prstGeom prst="rect">
                <a:avLst/>
              </a:prstGeom>
              <a:blipFill>
                <a:blip r:embed="rId3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/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9E9E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DDBF3-B499-8192-86EB-BE87F6C69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44" y="4160785"/>
                <a:ext cx="684692" cy="1139094"/>
              </a:xfrm>
              <a:prstGeom prst="rect">
                <a:avLst/>
              </a:prstGeom>
              <a:blipFill>
                <a:blip r:embed="rId6"/>
                <a:stretch>
                  <a:fillRect l="-7273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4E2E51FA-B9E1-5F09-D06B-A7B724DD97E7}"/>
              </a:ext>
            </a:extLst>
          </p:cNvPr>
          <p:cNvSpPr/>
          <p:nvPr/>
        </p:nvSpPr>
        <p:spPr>
          <a:xfrm rot="16200000">
            <a:off x="7340409" y="4488337"/>
            <a:ext cx="951720" cy="478029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74EAF-A8D1-0361-AA2B-1F162DDF90A8}"/>
              </a:ext>
            </a:extLst>
          </p:cNvPr>
          <p:cNvSpPr txBox="1"/>
          <p:nvPr/>
        </p:nvSpPr>
        <p:spPr>
          <a:xfrm>
            <a:off x="7468248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F5B95-E6BA-ED15-AA13-93C8C8870492}"/>
              </a:ext>
            </a:extLst>
          </p:cNvPr>
          <p:cNvSpPr txBox="1"/>
          <p:nvPr/>
        </p:nvSpPr>
        <p:spPr>
          <a:xfrm>
            <a:off x="9757199" y="45347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÷ 4</a:t>
            </a: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14A1A381-F5A1-AB1E-A98F-629850671F16}"/>
              </a:ext>
            </a:extLst>
          </p:cNvPr>
          <p:cNvSpPr/>
          <p:nvPr/>
        </p:nvSpPr>
        <p:spPr>
          <a:xfrm rot="16200000" flipV="1">
            <a:off x="9987457" y="4488336"/>
            <a:ext cx="951720" cy="478031"/>
          </a:xfrm>
          <a:prstGeom prst="curvedDownArrow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52F186-683A-E07E-786C-7699B464E0EA}"/>
                  </a:ext>
                </a:extLst>
              </p:cNvPr>
              <p:cNvSpPr txBox="1"/>
              <p:nvPr/>
            </p:nvSpPr>
            <p:spPr>
              <a:xfrm>
                <a:off x="9274344" y="4157806"/>
                <a:ext cx="684692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52F186-683A-E07E-786C-7699B464E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344" y="4157806"/>
                <a:ext cx="684692" cy="1139094"/>
              </a:xfrm>
              <a:prstGeom prst="rect">
                <a:avLst/>
              </a:prstGeom>
              <a:blipFill>
                <a:blip r:embed="rId7"/>
                <a:stretch>
                  <a:fillRect l="-7273" r="-9091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4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 numCol="1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your preferred method to solve the following: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lang="en-GB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06205B-185E-7FF6-3088-4B406D87E9E7}"/>
              </a:ext>
            </a:extLst>
          </p:cNvPr>
          <p:cNvSpPr txBox="1">
            <a:spLocks/>
          </p:cNvSpPr>
          <p:nvPr/>
        </p:nvSpPr>
        <p:spPr>
          <a:xfrm>
            <a:off x="838200" y="2724085"/>
            <a:ext cx="10698126" cy="3923848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/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blipFill>
                <a:blip r:embed="rId3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/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blipFill>
                <a:blip r:embed="rId4"/>
                <a:stretch>
                  <a:fillRect l="-357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/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blipFill>
                <a:blip r:embed="rId5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/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blipFill>
                <a:blip r:embed="rId6"/>
                <a:stretch>
                  <a:fillRect l="-357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/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blipFill>
                <a:blip r:embed="rId7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/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blipFill>
                <a:blip r:embed="rId8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/>
              <p:nvPr/>
            </p:nvSpPr>
            <p:spPr>
              <a:xfrm>
                <a:off x="8341041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41" y="2822941"/>
                <a:ext cx="1773424" cy="1135311"/>
              </a:xfrm>
              <a:prstGeom prst="rect">
                <a:avLst/>
              </a:prstGeom>
              <a:blipFill>
                <a:blip r:embed="rId9"/>
                <a:stretch>
                  <a:fillRect l="-283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/>
              <p:nvPr/>
            </p:nvSpPr>
            <p:spPr>
              <a:xfrm>
                <a:off x="8316326" y="4154974"/>
                <a:ext cx="2149845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26" y="4154974"/>
                <a:ext cx="2149845" cy="1135311"/>
              </a:xfrm>
              <a:prstGeom prst="rect">
                <a:avLst/>
              </a:prstGeom>
              <a:blipFill>
                <a:blip r:embed="rId10"/>
                <a:stretch>
                  <a:fillRect l="-2339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/>
              <p:nvPr/>
            </p:nvSpPr>
            <p:spPr>
              <a:xfrm>
                <a:off x="8316326" y="5479806"/>
                <a:ext cx="2013921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26" y="5479806"/>
                <a:ext cx="2013921" cy="1152047"/>
              </a:xfrm>
              <a:prstGeom prst="rect">
                <a:avLst/>
              </a:prstGeom>
              <a:blipFill>
                <a:blip r:embed="rId11"/>
                <a:stretch>
                  <a:fillRect l="-25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C570627-EC90-864B-1917-B4BACEE56965}"/>
              </a:ext>
            </a:extLst>
          </p:cNvPr>
          <p:cNvSpPr/>
          <p:nvPr/>
        </p:nvSpPr>
        <p:spPr>
          <a:xfrm>
            <a:off x="4077730" y="2822941"/>
            <a:ext cx="6635578" cy="3824992"/>
          </a:xfrm>
          <a:prstGeom prst="rect">
            <a:avLst/>
          </a:prstGeom>
          <a:solidFill>
            <a:srgbClr val="E8E9E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1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 numCol="1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your preferred method to solve the following: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lang="en-GB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06205B-185E-7FF6-3088-4B406D87E9E7}"/>
              </a:ext>
            </a:extLst>
          </p:cNvPr>
          <p:cNvSpPr txBox="1">
            <a:spLocks/>
          </p:cNvSpPr>
          <p:nvPr/>
        </p:nvSpPr>
        <p:spPr>
          <a:xfrm>
            <a:off x="838200" y="2724085"/>
            <a:ext cx="10698126" cy="3923848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/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blipFill>
                <a:blip r:embed="rId3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/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blipFill>
                <a:blip r:embed="rId4"/>
                <a:stretch>
                  <a:fillRect l="-357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/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blipFill>
                <a:blip r:embed="rId5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/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blipFill>
                <a:blip r:embed="rId6"/>
                <a:stretch>
                  <a:fillRect l="-357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/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blipFill>
                <a:blip r:embed="rId7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/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blipFill>
                <a:blip r:embed="rId8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/>
              <p:nvPr/>
            </p:nvSpPr>
            <p:spPr>
              <a:xfrm>
                <a:off x="8341041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41" y="2822941"/>
                <a:ext cx="1773424" cy="1135311"/>
              </a:xfrm>
              <a:prstGeom prst="rect">
                <a:avLst/>
              </a:prstGeom>
              <a:blipFill>
                <a:blip r:embed="rId9"/>
                <a:stretch>
                  <a:fillRect l="-283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/>
              <p:nvPr/>
            </p:nvSpPr>
            <p:spPr>
              <a:xfrm>
                <a:off x="8316326" y="4154974"/>
                <a:ext cx="2149845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26" y="4154974"/>
                <a:ext cx="2149845" cy="1135311"/>
              </a:xfrm>
              <a:prstGeom prst="rect">
                <a:avLst/>
              </a:prstGeom>
              <a:blipFill>
                <a:blip r:embed="rId10"/>
                <a:stretch>
                  <a:fillRect l="-2339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/>
              <p:nvPr/>
            </p:nvSpPr>
            <p:spPr>
              <a:xfrm>
                <a:off x="8316326" y="5479806"/>
                <a:ext cx="2013921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26" y="5479806"/>
                <a:ext cx="2013921" cy="1152047"/>
              </a:xfrm>
              <a:prstGeom prst="rect">
                <a:avLst/>
              </a:prstGeom>
              <a:blipFill>
                <a:blip r:embed="rId11"/>
                <a:stretch>
                  <a:fillRect l="-25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179F395-4220-DE19-23BB-E60954A48AF6}"/>
              </a:ext>
            </a:extLst>
          </p:cNvPr>
          <p:cNvSpPr/>
          <p:nvPr/>
        </p:nvSpPr>
        <p:spPr>
          <a:xfrm>
            <a:off x="7129848" y="2822941"/>
            <a:ext cx="3583459" cy="3824992"/>
          </a:xfrm>
          <a:prstGeom prst="rect">
            <a:avLst/>
          </a:prstGeom>
          <a:solidFill>
            <a:srgbClr val="E8E9E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9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 numCol="1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your preferred method to solve the following: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lang="en-GB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06205B-185E-7FF6-3088-4B406D87E9E7}"/>
              </a:ext>
            </a:extLst>
          </p:cNvPr>
          <p:cNvSpPr txBox="1">
            <a:spLocks/>
          </p:cNvSpPr>
          <p:nvPr/>
        </p:nvSpPr>
        <p:spPr>
          <a:xfrm>
            <a:off x="838200" y="2724085"/>
            <a:ext cx="10698126" cy="3923848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/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blipFill>
                <a:blip r:embed="rId3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/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blipFill>
                <a:blip r:embed="rId4"/>
                <a:stretch>
                  <a:fillRect l="-357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/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blipFill>
                <a:blip r:embed="rId5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/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blipFill>
                <a:blip r:embed="rId6"/>
                <a:stretch>
                  <a:fillRect l="-357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/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blipFill>
                <a:blip r:embed="rId7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/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blipFill>
                <a:blip r:embed="rId8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/>
              <p:nvPr/>
            </p:nvSpPr>
            <p:spPr>
              <a:xfrm>
                <a:off x="8302941" y="28102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941" y="2810241"/>
                <a:ext cx="1773424" cy="1135311"/>
              </a:xfrm>
              <a:prstGeom prst="rect">
                <a:avLst/>
              </a:prstGeom>
              <a:blipFill>
                <a:blip r:embed="rId9"/>
                <a:stretch>
                  <a:fillRect l="-283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/>
              <p:nvPr/>
            </p:nvSpPr>
            <p:spPr>
              <a:xfrm>
                <a:off x="8278226" y="4142274"/>
                <a:ext cx="2149845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4142274"/>
                <a:ext cx="2149845" cy="1135311"/>
              </a:xfrm>
              <a:prstGeom prst="rect">
                <a:avLst/>
              </a:prstGeom>
              <a:blipFill>
                <a:blip r:embed="rId10"/>
                <a:stretch>
                  <a:fillRect l="-17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/>
              <p:nvPr/>
            </p:nvSpPr>
            <p:spPr>
              <a:xfrm>
                <a:off x="8278226" y="5467106"/>
                <a:ext cx="2013921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5467106"/>
                <a:ext cx="2013921" cy="1152047"/>
              </a:xfrm>
              <a:prstGeom prst="rect">
                <a:avLst/>
              </a:prstGeom>
              <a:blipFill>
                <a:blip r:embed="rId11"/>
                <a:stretch>
                  <a:fillRect l="-25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49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 numCol="1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Talking Time: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your preferred method to solve the following: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lang="en-GB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06205B-185E-7FF6-3088-4B406D87E9E7}"/>
              </a:ext>
            </a:extLst>
          </p:cNvPr>
          <p:cNvSpPr txBox="1">
            <a:spLocks/>
          </p:cNvSpPr>
          <p:nvPr/>
        </p:nvSpPr>
        <p:spPr>
          <a:xfrm>
            <a:off x="838200" y="2724085"/>
            <a:ext cx="10698126" cy="3923848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/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blipFill>
                <a:blip r:embed="rId3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/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blipFill>
                <a:blip r:embed="rId4"/>
                <a:stretch>
                  <a:fillRect l="-357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/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blipFill>
                <a:blip r:embed="rId5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/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blipFill>
                <a:blip r:embed="rId6"/>
                <a:stretch>
                  <a:fillRect l="-357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/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blipFill>
                <a:blip r:embed="rId7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/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blipFill>
                <a:blip r:embed="rId8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/>
              <p:nvPr/>
            </p:nvSpPr>
            <p:spPr>
              <a:xfrm>
                <a:off x="8302941" y="28102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941" y="2810241"/>
                <a:ext cx="1773424" cy="1135311"/>
              </a:xfrm>
              <a:prstGeom prst="rect">
                <a:avLst/>
              </a:prstGeom>
              <a:blipFill>
                <a:blip r:embed="rId9"/>
                <a:stretch>
                  <a:fillRect l="-283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/>
              <p:nvPr/>
            </p:nvSpPr>
            <p:spPr>
              <a:xfrm>
                <a:off x="8278226" y="4142274"/>
                <a:ext cx="2149845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4142274"/>
                <a:ext cx="2149845" cy="1135311"/>
              </a:xfrm>
              <a:prstGeom prst="rect">
                <a:avLst/>
              </a:prstGeom>
              <a:blipFill>
                <a:blip r:embed="rId10"/>
                <a:stretch>
                  <a:fillRect l="-17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/>
              <p:nvPr/>
            </p:nvSpPr>
            <p:spPr>
              <a:xfrm>
                <a:off x="8278226" y="5467106"/>
                <a:ext cx="2013921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5467106"/>
                <a:ext cx="2013921" cy="1152047"/>
              </a:xfrm>
              <a:prstGeom prst="rect">
                <a:avLst/>
              </a:prstGeom>
              <a:blipFill>
                <a:blip r:embed="rId11"/>
                <a:stretch>
                  <a:fillRect l="-25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93C96-9013-5879-A0B6-663AF7B0630B}"/>
                  </a:ext>
                </a:extLst>
              </p:cNvPr>
              <p:cNvSpPr txBox="1"/>
              <p:nvPr/>
            </p:nvSpPr>
            <p:spPr>
              <a:xfrm>
                <a:off x="1314165" y="2826664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93C96-9013-5879-A0B6-663AF7B06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2826664"/>
                <a:ext cx="1773424" cy="1135311"/>
              </a:xfrm>
              <a:prstGeom prst="rect">
                <a:avLst/>
              </a:prstGeom>
              <a:blipFill>
                <a:blip r:embed="rId12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336756-6BBA-2730-AF03-48D9C965994D}"/>
                  </a:ext>
                </a:extLst>
              </p:cNvPr>
              <p:cNvSpPr txBox="1"/>
              <p:nvPr/>
            </p:nvSpPr>
            <p:spPr>
              <a:xfrm>
                <a:off x="1314165" y="4158697"/>
                <a:ext cx="1773424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336756-6BBA-2730-AF03-48D9C965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4158697"/>
                <a:ext cx="1773424" cy="1141466"/>
              </a:xfrm>
              <a:prstGeom prst="rect">
                <a:avLst/>
              </a:prstGeom>
              <a:blipFill>
                <a:blip r:embed="rId13"/>
                <a:stretch>
                  <a:fillRect l="-357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F83568-C6F2-7081-DDC4-2FA0EAFB16B0}"/>
                  </a:ext>
                </a:extLst>
              </p:cNvPr>
              <p:cNvSpPr txBox="1"/>
              <p:nvPr/>
            </p:nvSpPr>
            <p:spPr>
              <a:xfrm>
                <a:off x="1314165" y="5495886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F83568-C6F2-7081-DDC4-2FA0EAFB1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5495886"/>
                <a:ext cx="1773424" cy="1136850"/>
              </a:xfrm>
              <a:prstGeom prst="rect">
                <a:avLst/>
              </a:prstGeom>
              <a:blipFill>
                <a:blip r:embed="rId14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B9F94F-CF5B-8FC9-A600-9028FFF6096C}"/>
                  </a:ext>
                </a:extLst>
              </p:cNvPr>
              <p:cNvSpPr txBox="1"/>
              <p:nvPr/>
            </p:nvSpPr>
            <p:spPr>
              <a:xfrm>
                <a:off x="4827603" y="2826664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B9F94F-CF5B-8FC9-A600-9028FFF60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2826664"/>
                <a:ext cx="1773424" cy="1135311"/>
              </a:xfrm>
              <a:prstGeom prst="rect">
                <a:avLst/>
              </a:prstGeom>
              <a:blipFill>
                <a:blip r:embed="rId15"/>
                <a:stretch>
                  <a:fillRect l="-357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7B8C83-308E-76AA-1B23-A4726FAB0D77}"/>
                  </a:ext>
                </a:extLst>
              </p:cNvPr>
              <p:cNvSpPr txBox="1"/>
              <p:nvPr/>
            </p:nvSpPr>
            <p:spPr>
              <a:xfrm>
                <a:off x="4827603" y="4158697"/>
                <a:ext cx="1773424" cy="1136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7B8C83-308E-76AA-1B23-A4726FAB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4158697"/>
                <a:ext cx="1773424" cy="1136658"/>
              </a:xfrm>
              <a:prstGeom prst="rect">
                <a:avLst/>
              </a:prstGeom>
              <a:blipFill>
                <a:blip r:embed="rId16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4AD3CA-923D-96CC-4D68-A5ECE5F18689}"/>
                  </a:ext>
                </a:extLst>
              </p:cNvPr>
              <p:cNvSpPr txBox="1"/>
              <p:nvPr/>
            </p:nvSpPr>
            <p:spPr>
              <a:xfrm>
                <a:off x="4827603" y="5495886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4AD3CA-923D-96CC-4D68-A5ECE5F1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5495886"/>
                <a:ext cx="1773424" cy="1136850"/>
              </a:xfrm>
              <a:prstGeom prst="rect">
                <a:avLst/>
              </a:prstGeom>
              <a:blipFill>
                <a:blip r:embed="rId17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C2148C-6AA0-5FEE-FE13-3A28719C1D37}"/>
                  </a:ext>
                </a:extLst>
              </p:cNvPr>
              <p:cNvSpPr txBox="1"/>
              <p:nvPr/>
            </p:nvSpPr>
            <p:spPr>
              <a:xfrm>
                <a:off x="8302941" y="2813964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C2148C-6AA0-5FEE-FE13-3A28719C1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941" y="2813964"/>
                <a:ext cx="1773424" cy="1135311"/>
              </a:xfrm>
              <a:prstGeom prst="rect">
                <a:avLst/>
              </a:prstGeom>
              <a:blipFill>
                <a:blip r:embed="rId18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B7AA35-0001-BE7F-5E66-403616F13C5E}"/>
                  </a:ext>
                </a:extLst>
              </p:cNvPr>
              <p:cNvSpPr txBox="1"/>
              <p:nvPr/>
            </p:nvSpPr>
            <p:spPr>
              <a:xfrm>
                <a:off x="8278226" y="4145997"/>
                <a:ext cx="2149845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B7AA35-0001-BE7F-5E66-403616F1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4145997"/>
                <a:ext cx="2149845" cy="1135311"/>
              </a:xfrm>
              <a:prstGeom prst="rect">
                <a:avLst/>
              </a:prstGeom>
              <a:blipFill>
                <a:blip r:embed="rId19"/>
                <a:stretch>
                  <a:fillRect l="-1754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C842FB-1A6D-6E5A-6FDC-B028830987F7}"/>
                  </a:ext>
                </a:extLst>
              </p:cNvPr>
              <p:cNvSpPr txBox="1"/>
              <p:nvPr/>
            </p:nvSpPr>
            <p:spPr>
              <a:xfrm>
                <a:off x="8278226" y="5470829"/>
                <a:ext cx="2013921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C842FB-1A6D-6E5A-6FDC-B02883098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5470829"/>
                <a:ext cx="2013921" cy="1152047"/>
              </a:xfrm>
              <a:prstGeom prst="rect">
                <a:avLst/>
              </a:prstGeom>
              <a:blipFill>
                <a:blip r:embed="rId20"/>
                <a:stretch>
                  <a:fillRect l="-25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2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 numCol="1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Activity 6: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your preferred method to solve the following: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lang="en-GB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06205B-185E-7FF6-3088-4B406D87E9E7}"/>
              </a:ext>
            </a:extLst>
          </p:cNvPr>
          <p:cNvSpPr txBox="1">
            <a:spLocks/>
          </p:cNvSpPr>
          <p:nvPr/>
        </p:nvSpPr>
        <p:spPr>
          <a:xfrm>
            <a:off x="838200" y="2724085"/>
            <a:ext cx="10698126" cy="3923848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/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blipFill>
                <a:blip r:embed="rId3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/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blipFill>
                <a:blip r:embed="rId4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/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blipFill>
                <a:blip r:embed="rId5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/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blipFill>
                <a:blip r:embed="rId6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/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blipFill>
                <a:blip r:embed="rId7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/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blipFill>
                <a:blip r:embed="rId8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/>
              <p:nvPr/>
            </p:nvSpPr>
            <p:spPr>
              <a:xfrm>
                <a:off x="8302941" y="28102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941" y="2810241"/>
                <a:ext cx="1773424" cy="1135311"/>
              </a:xfrm>
              <a:prstGeom prst="rect">
                <a:avLst/>
              </a:prstGeom>
              <a:blipFill>
                <a:blip r:embed="rId9"/>
                <a:stretch>
                  <a:fillRect l="-283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/>
              <p:nvPr/>
            </p:nvSpPr>
            <p:spPr>
              <a:xfrm>
                <a:off x="8278226" y="4142274"/>
                <a:ext cx="2149845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121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4142274"/>
                <a:ext cx="2149845" cy="1135311"/>
              </a:xfrm>
              <a:prstGeom prst="rect">
                <a:avLst/>
              </a:prstGeom>
              <a:blipFill>
                <a:blip r:embed="rId10"/>
                <a:stretch>
                  <a:fillRect l="-17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/>
              <p:nvPr/>
            </p:nvSpPr>
            <p:spPr>
              <a:xfrm>
                <a:off x="8278226" y="5467106"/>
                <a:ext cx="2013921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5467106"/>
                <a:ext cx="2013921" cy="1152047"/>
              </a:xfrm>
              <a:prstGeom prst="rect">
                <a:avLst/>
              </a:prstGeom>
              <a:blipFill>
                <a:blip r:embed="rId11"/>
                <a:stretch>
                  <a:fillRect l="-187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07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09469"/>
              </p:ext>
            </p:extLst>
          </p:nvPr>
        </p:nvGraphicFramePr>
        <p:xfrm>
          <a:off x="2032000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32058"/>
              </p:ext>
            </p:extLst>
          </p:nvPr>
        </p:nvGraphicFramePr>
        <p:xfrm>
          <a:off x="2031999" y="4001293"/>
          <a:ext cx="8128004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515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 numCol="1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Activity 6: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your preferred method to solve the following: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lang="en-GB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06205B-185E-7FF6-3088-4B406D87E9E7}"/>
              </a:ext>
            </a:extLst>
          </p:cNvPr>
          <p:cNvSpPr txBox="1">
            <a:spLocks/>
          </p:cNvSpPr>
          <p:nvPr/>
        </p:nvSpPr>
        <p:spPr>
          <a:xfrm>
            <a:off x="838200" y="2724085"/>
            <a:ext cx="10698126" cy="3923848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/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A2561B-7C60-438B-3D0C-99485C93C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blipFill>
                <a:blip r:embed="rId3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/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7D54A9-7840-C05F-8921-10B7C50D2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blipFill>
                <a:blip r:embed="rId4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/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83105-45F5-2DA6-3761-C4F25081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blipFill>
                <a:blip r:embed="rId5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/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8D6C02-D775-6E06-3AB8-11E940B8E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blipFill>
                <a:blip r:embed="rId6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/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4371A3-A086-F16E-C701-AD59E7204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blipFill>
                <a:blip r:embed="rId7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/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4039AE-947F-0680-02A6-7C020BF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blipFill>
                <a:blip r:embed="rId8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/>
              <p:nvPr/>
            </p:nvSpPr>
            <p:spPr>
              <a:xfrm>
                <a:off x="8302941" y="28102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1700C2-9BCD-27E3-71FF-4F176DE9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941" y="2810241"/>
                <a:ext cx="1773424" cy="1135311"/>
              </a:xfrm>
              <a:prstGeom prst="rect">
                <a:avLst/>
              </a:prstGeom>
              <a:blipFill>
                <a:blip r:embed="rId9"/>
                <a:stretch>
                  <a:fillRect l="-283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/>
              <p:nvPr/>
            </p:nvSpPr>
            <p:spPr>
              <a:xfrm>
                <a:off x="8278226" y="4142274"/>
                <a:ext cx="2149845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121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E0A61F-D268-6D73-8A02-503E9585E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4142274"/>
                <a:ext cx="2149845" cy="1135311"/>
              </a:xfrm>
              <a:prstGeom prst="rect">
                <a:avLst/>
              </a:prstGeom>
              <a:blipFill>
                <a:blip r:embed="rId10"/>
                <a:stretch>
                  <a:fillRect l="-17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/>
              <p:nvPr/>
            </p:nvSpPr>
            <p:spPr>
              <a:xfrm>
                <a:off x="8278226" y="5467106"/>
                <a:ext cx="2013921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5F5DF5-68DC-4693-EE94-429FBFE65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5467106"/>
                <a:ext cx="2013921" cy="1152047"/>
              </a:xfrm>
              <a:prstGeom prst="rect">
                <a:avLst/>
              </a:prstGeom>
              <a:blipFill>
                <a:blip r:embed="rId11"/>
                <a:stretch>
                  <a:fillRect l="-187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98721-A9EB-14ED-A4BD-DD8A01BBFD7A}"/>
                  </a:ext>
                </a:extLst>
              </p:cNvPr>
              <p:cNvSpPr txBox="1"/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98721-A9EB-14ED-A4BD-DD8A01BBF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2822941"/>
                <a:ext cx="1773424" cy="1135311"/>
              </a:xfrm>
              <a:prstGeom prst="rect">
                <a:avLst/>
              </a:prstGeom>
              <a:blipFill>
                <a:blip r:embed="rId12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87741F-7B54-FEC8-A68B-A7A553000CA9}"/>
                  </a:ext>
                </a:extLst>
              </p:cNvPr>
              <p:cNvSpPr txBox="1"/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87741F-7B54-FEC8-A68B-A7A553000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4154974"/>
                <a:ext cx="1773424" cy="1141466"/>
              </a:xfrm>
              <a:prstGeom prst="rect">
                <a:avLst/>
              </a:prstGeom>
              <a:blipFill>
                <a:blip r:embed="rId13"/>
                <a:stretch>
                  <a:fillRect l="-285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F2C4D4-A216-F78E-D4EE-9D937C819C51}"/>
                  </a:ext>
                </a:extLst>
              </p:cNvPr>
              <p:cNvSpPr txBox="1"/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F2C4D4-A216-F78E-D4EE-9D937C81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65" y="5492163"/>
                <a:ext cx="1773424" cy="1136850"/>
              </a:xfrm>
              <a:prstGeom prst="rect">
                <a:avLst/>
              </a:prstGeom>
              <a:blipFill>
                <a:blip r:embed="rId14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D90919-EE20-A42D-DFED-864E366EDA71}"/>
                  </a:ext>
                </a:extLst>
              </p:cNvPr>
              <p:cNvSpPr txBox="1"/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D90919-EE20-A42D-DFED-864E366ED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2822941"/>
                <a:ext cx="1773424" cy="1135311"/>
              </a:xfrm>
              <a:prstGeom prst="rect">
                <a:avLst/>
              </a:prstGeom>
              <a:blipFill>
                <a:blip r:embed="rId15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97996A-CCF6-534E-D61B-89529B27EF72}"/>
                  </a:ext>
                </a:extLst>
              </p:cNvPr>
              <p:cNvSpPr txBox="1"/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97996A-CCF6-534E-D61B-89529B27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4154974"/>
                <a:ext cx="1773424" cy="1136658"/>
              </a:xfrm>
              <a:prstGeom prst="rect">
                <a:avLst/>
              </a:prstGeom>
              <a:blipFill>
                <a:blip r:embed="rId16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0F1A51-5071-CC57-79D4-92CCEE095226}"/>
                  </a:ext>
                </a:extLst>
              </p:cNvPr>
              <p:cNvSpPr txBox="1"/>
              <p:nvPr/>
            </p:nvSpPr>
            <p:spPr>
              <a:xfrm>
                <a:off x="8278226" y="4142274"/>
                <a:ext cx="2149845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121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0F1A51-5071-CC57-79D4-92CCEE095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4142274"/>
                <a:ext cx="2149845" cy="1135311"/>
              </a:xfrm>
              <a:prstGeom prst="rect">
                <a:avLst/>
              </a:prstGeom>
              <a:blipFill>
                <a:blip r:embed="rId17"/>
                <a:stretch>
                  <a:fillRect l="-17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1518AD-C391-DA0B-A9D8-964EFDBD6E03}"/>
                  </a:ext>
                </a:extLst>
              </p:cNvPr>
              <p:cNvSpPr txBox="1"/>
              <p:nvPr/>
            </p:nvSpPr>
            <p:spPr>
              <a:xfrm>
                <a:off x="8278226" y="5467106"/>
                <a:ext cx="2013921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1518AD-C391-DA0B-A9D8-964EFDBD6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5467106"/>
                <a:ext cx="2013921" cy="1152047"/>
              </a:xfrm>
              <a:prstGeom prst="rect">
                <a:avLst/>
              </a:prstGeom>
              <a:blipFill>
                <a:blip r:embed="rId18"/>
                <a:stretch>
                  <a:fillRect l="-187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4C484E-31C2-EC3D-C55A-1B8CAD5A7D7C}"/>
                  </a:ext>
                </a:extLst>
              </p:cNvPr>
              <p:cNvSpPr txBox="1"/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4C484E-31C2-EC3D-C55A-1B8CAD5A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3" y="5492163"/>
                <a:ext cx="1773424" cy="1136850"/>
              </a:xfrm>
              <a:prstGeom prst="rect">
                <a:avLst/>
              </a:prstGeom>
              <a:blipFill>
                <a:blip r:embed="rId19"/>
                <a:stretch>
                  <a:fillRect l="-285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29C295-369B-716B-EA3F-C48EC47C2040}"/>
                  </a:ext>
                </a:extLst>
              </p:cNvPr>
              <p:cNvSpPr txBox="1"/>
              <p:nvPr/>
            </p:nvSpPr>
            <p:spPr>
              <a:xfrm>
                <a:off x="8302941" y="2812132"/>
                <a:ext cx="1773424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29C295-369B-716B-EA3F-C48EC47C2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941" y="2812132"/>
                <a:ext cx="1773424" cy="1135311"/>
              </a:xfrm>
              <a:prstGeom prst="rect">
                <a:avLst/>
              </a:prstGeom>
              <a:blipFill>
                <a:blip r:embed="rId20"/>
                <a:stretch>
                  <a:fillRect l="-2837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14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4" grpId="0"/>
      <p:bldP spid="15" grpId="0"/>
      <p:bldP spid="16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Talking Time: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How many fractions can you think of that are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23D160"/>
                  </a:buClr>
                  <a:buSzPct val="85000"/>
                  <a:buFont typeface="Arial"/>
                  <a:buNone/>
                  <a:tabLst/>
                  <a:defRPr/>
                </a:pPr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li" pitchFamily="2" charset="77"/>
                  <a:ea typeface="+mn-ea"/>
                  <a:cs typeface="+mn-cs"/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  <a:blipFill>
                <a:blip r:embed="rId3"/>
                <a:stretch>
                  <a:fillRect l="-1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932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How many fractions can you think of that are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?</a:t>
                </a:r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li" pitchFamily="2" charset="77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23D160"/>
                  </a:buClr>
                  <a:buSzPct val="85000"/>
                  <a:buFont typeface="Arial"/>
                  <a:buNone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860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Various answers, e.g.: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23D160"/>
                  </a:buClr>
                  <a:buSzPct val="85000"/>
                  <a:buFont typeface="Arial"/>
                  <a:buNone/>
                  <a:tabLst/>
                  <a:defRPr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5400" noProof="0" dirty="0">
                    <a:solidFill>
                      <a:srgbClr val="FF3860"/>
                    </a:solidFill>
                  </a:rPr>
                  <a:t> …</a:t>
                </a:r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860"/>
                  </a:solidFill>
                  <a:effectLst/>
                  <a:uLnTx/>
                  <a:uFillTx/>
                  <a:latin typeface="Muli" pitchFamily="2" charset="77"/>
                  <a:ea typeface="+mn-ea"/>
                  <a:cs typeface="+mn-cs"/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  <a:blipFill>
                <a:blip r:embed="rId3"/>
                <a:stretch>
                  <a:fillRect l="-1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0045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Talking Time: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How many fractions can you think of that are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  <a:blipFill>
                <a:blip r:embed="rId3"/>
                <a:stretch>
                  <a:fillRect l="-1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96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Talking Time: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How many fractions can you think of that are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23D160"/>
                  </a:buClr>
                  <a:buSzPct val="85000"/>
                  <a:buFont typeface="Arial"/>
                  <a:buNone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860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Various answers, e.g.: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23D160"/>
                  </a:buClr>
                  <a:buSzPct val="85000"/>
                  <a:buFont typeface="Arial"/>
                  <a:buNone/>
                  <a:tabLst/>
                  <a:defRPr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5400" noProof="0" dirty="0">
                    <a:solidFill>
                      <a:srgbClr val="FF3860"/>
                    </a:solidFill>
                  </a:rPr>
                  <a:t> …</a:t>
                </a:r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860"/>
                  </a:solidFill>
                  <a:effectLst/>
                  <a:uLnTx/>
                  <a:uFillTx/>
                  <a:latin typeface="Muli" pitchFamily="2" charset="77"/>
                  <a:ea typeface="+mn-ea"/>
                  <a:cs typeface="+mn-cs"/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  <a:blipFill>
                <a:blip r:embed="rId3"/>
                <a:stretch>
                  <a:fillRect l="-1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83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Talking Time: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How many fractions can you think of that are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  <a:blipFill>
                <a:blip r:embed="rId3"/>
                <a:stretch>
                  <a:fillRect l="-1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6552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Talking Time: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How many fractions can you think of that are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23D160"/>
                  </a:buClr>
                  <a:buSzPct val="85000"/>
                  <a:buFont typeface="Arial"/>
                  <a:buNone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860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Various answers, e.g.: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23D160"/>
                  </a:buClr>
                  <a:buSzPct val="85000"/>
                  <a:buFont typeface="Arial"/>
                  <a:buNone/>
                  <a:tabLst/>
                  <a:defRPr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5400" noProof="0" dirty="0">
                    <a:solidFill>
                      <a:srgbClr val="FF3860"/>
                    </a:solidFill>
                  </a:rPr>
                  <a:t> …</a:t>
                </a:r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860"/>
                  </a:solidFill>
                  <a:effectLst/>
                  <a:uLnTx/>
                  <a:uFillTx/>
                  <a:latin typeface="Muli" pitchFamily="2" charset="77"/>
                  <a:ea typeface="+mn-ea"/>
                  <a:cs typeface="+mn-cs"/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  <a:blipFill>
                <a:blip r:embed="rId3"/>
                <a:stretch>
                  <a:fillRect l="-1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467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Activity 7: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23D160"/>
                  </a:buClr>
                  <a:buSzPct val="85000"/>
                  <a:buFont typeface="Arial"/>
                  <a:buNone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How many fractions can you think of that are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 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  <a:blipFill>
                <a:blip r:embed="rId3"/>
                <a:stretch>
                  <a:fillRect l="-1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848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Activity 7: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How many fractions can you think of that are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23D160"/>
                  </a:buClr>
                  <a:buSzPct val="85000"/>
                  <a:buFont typeface="Arial"/>
                  <a:buNone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860"/>
                    </a:solidFill>
                    <a:effectLst/>
                    <a:uLnTx/>
                    <a:uFillTx/>
                    <a:latin typeface="Muli" pitchFamily="2" charset="77"/>
                    <a:ea typeface="+mn-ea"/>
                    <a:cs typeface="+mn-cs"/>
                  </a:rPr>
                  <a:t>Various answers, e.g.: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23D160"/>
                  </a:buClr>
                  <a:buSzPct val="85000"/>
                  <a:buFont typeface="Arial"/>
                  <a:buNone/>
                  <a:tabLst/>
                  <a:defRPr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3860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5400" noProof="0" dirty="0">
                    <a:solidFill>
                      <a:srgbClr val="FF3860"/>
                    </a:solidFill>
                  </a:rPr>
                  <a:t> …</a:t>
                </a:r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860"/>
                  </a:solidFill>
                  <a:effectLst/>
                  <a:uLnTx/>
                  <a:uFillTx/>
                  <a:latin typeface="Muli" pitchFamily="2" charset="77"/>
                  <a:ea typeface="+mn-ea"/>
                  <a:cs typeface="+mn-cs"/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8126" cy="4351338"/>
              </a:xfrm>
              <a:blipFill>
                <a:blip r:embed="rId3"/>
                <a:stretch>
                  <a:fillRect l="-1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571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Activity 8: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your knowledge of equivalent fractions to a unit fraction to decide which number each of the animals represent. </a:t>
            </a:r>
            <a:r>
              <a:rPr lang="en-GB" sz="2200" dirty="0">
                <a:solidFill>
                  <a:prstClr val="black"/>
                </a:solidFill>
              </a:rPr>
              <a:t>Pick from the number cards below.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FCD8CC-9B65-10E8-763E-7BD640A50D38}"/>
                  </a:ext>
                </a:extLst>
              </p:cNvPr>
              <p:cNvSpPr txBox="1"/>
              <p:nvPr/>
            </p:nvSpPr>
            <p:spPr>
              <a:xfrm>
                <a:off x="164760" y="3578873"/>
                <a:ext cx="6017739" cy="1137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𝑋𝑋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𝑋𝑋</m:t>
                        </m:r>
                      </m:den>
                    </m:f>
                  </m:oMath>
                </a14:m>
                <a:r>
                  <a:rPr lang="en-US" sz="4800" dirty="0">
                    <a:latin typeface="OpenDyslexicAlta" pitchFamily="2" charset="77"/>
                  </a:rPr>
                  <a:t> </a:t>
                </a:r>
                <a:r>
                  <a:rPr lang="en-US" sz="3600" dirty="0"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𝑋𝑋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𝑋𝑋</m:t>
                        </m:r>
                      </m:den>
                    </m:f>
                  </m:oMath>
                </a14:m>
                <a:r>
                  <a:rPr lang="en-US" sz="4800" dirty="0">
                    <a:latin typeface="OpenDyslexicAlta" pitchFamily="2" charset="77"/>
                  </a:rPr>
                  <a:t> </a:t>
                </a:r>
                <a:r>
                  <a:rPr lang="en-US" sz="3600" dirty="0"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𝑋𝑋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E8E9EF"/>
                            </a:solidFill>
                            <a:latin typeface="Cambria Math" panose="02040503050406030204" pitchFamily="18" charset="0"/>
                          </a:rPr>
                          <m:t>𝑋𝑋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FCD8CC-9B65-10E8-763E-7BD640A50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60" y="3578873"/>
                <a:ext cx="6017739" cy="1137299"/>
              </a:xfrm>
              <a:prstGeom prst="rect">
                <a:avLst/>
              </a:prstGeom>
              <a:blipFill>
                <a:blip r:embed="rId3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8780CE4-B47E-C4A8-5277-FE96547B8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579" y="3290442"/>
            <a:ext cx="609454" cy="79528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F875B63-A92D-4A6B-C7D6-1AC956DF5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893" y="4300544"/>
            <a:ext cx="755324" cy="831256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3084A18-5CE0-0F23-527A-369DFB25F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658" y="4350701"/>
            <a:ext cx="879213" cy="80927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29F4429-C1CA-8AC4-1323-B277E7697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170" y="3350389"/>
            <a:ext cx="749329" cy="73534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CA2EB0-773F-5D6D-374D-96E847B426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970" y="4350701"/>
            <a:ext cx="820529" cy="78109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3A44CAB-1E97-10F0-62E5-A6A5F467D8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0658" y="3443936"/>
            <a:ext cx="873219" cy="62943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8F0494D-5869-F222-445A-EE6435FA6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15" y="3290852"/>
            <a:ext cx="609454" cy="79528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18BEF0C-FC25-CF69-FDCC-ADD910100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6494" y="3444346"/>
            <a:ext cx="873219" cy="6294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FA0E2A-0CDF-2523-3573-EF1850A26D45}"/>
              </a:ext>
            </a:extLst>
          </p:cNvPr>
          <p:cNvSpPr txBox="1"/>
          <p:nvPr/>
        </p:nvSpPr>
        <p:spPr>
          <a:xfrm>
            <a:off x="7063290" y="3527821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1D5733-841A-9391-1C34-A0DBFEB6267A}"/>
              </a:ext>
            </a:extLst>
          </p:cNvPr>
          <p:cNvSpPr txBox="1"/>
          <p:nvPr/>
        </p:nvSpPr>
        <p:spPr>
          <a:xfrm>
            <a:off x="8353749" y="3527821"/>
            <a:ext cx="1265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= 6</a:t>
            </a: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F62B7EC-FEF8-ECFB-F6AF-970D10A30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6910" y="4401453"/>
            <a:ext cx="873219" cy="6294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AAC4DE1-AD72-97CC-05FC-741D2DCC81E0}"/>
              </a:ext>
            </a:extLst>
          </p:cNvPr>
          <p:cNvSpPr txBox="1"/>
          <p:nvPr/>
        </p:nvSpPr>
        <p:spPr>
          <a:xfrm>
            <a:off x="7065667" y="45104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=</a:t>
            </a: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65BF0ED-9DC5-39E6-1EA4-5768BF24B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878" y="4300544"/>
            <a:ext cx="755324" cy="83125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F7FCCAE-3ADB-BDED-16E8-30FB8B43F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800" y="5358560"/>
            <a:ext cx="749329" cy="73534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90BEA7F-84D2-E06F-0EBE-6946F80B9435}"/>
              </a:ext>
            </a:extLst>
          </p:cNvPr>
          <p:cNvSpPr txBox="1"/>
          <p:nvPr/>
        </p:nvSpPr>
        <p:spPr>
          <a:xfrm>
            <a:off x="7320129" y="5577035"/>
            <a:ext cx="1774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is double</a:t>
            </a: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AD2F5B62-C78F-B7C4-753D-DB342AF6B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565" y="5262645"/>
            <a:ext cx="755324" cy="831256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01F0E7E-E153-1851-95EB-08953A370676}"/>
              </a:ext>
            </a:extLst>
          </p:cNvPr>
          <p:cNvSpPr/>
          <p:nvPr/>
        </p:nvSpPr>
        <p:spPr>
          <a:xfrm>
            <a:off x="842291" y="5688533"/>
            <a:ext cx="749329" cy="735341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B764C18-3B1A-E33D-AC8F-1AB84240310F}"/>
              </a:ext>
            </a:extLst>
          </p:cNvPr>
          <p:cNvSpPr/>
          <p:nvPr/>
        </p:nvSpPr>
        <p:spPr>
          <a:xfrm>
            <a:off x="1822601" y="5692646"/>
            <a:ext cx="749329" cy="735341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906FA42-194D-C3CA-295F-16B9378B039A}"/>
              </a:ext>
            </a:extLst>
          </p:cNvPr>
          <p:cNvSpPr/>
          <p:nvPr/>
        </p:nvSpPr>
        <p:spPr>
          <a:xfrm>
            <a:off x="2807002" y="5701118"/>
            <a:ext cx="749329" cy="735341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CBF46DD-5E0C-667E-590C-68626FFF8446}"/>
              </a:ext>
            </a:extLst>
          </p:cNvPr>
          <p:cNvSpPr/>
          <p:nvPr/>
        </p:nvSpPr>
        <p:spPr>
          <a:xfrm>
            <a:off x="3787312" y="5701118"/>
            <a:ext cx="749329" cy="735341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0269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4001293"/>
          <a:ext cx="8128004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3860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1007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Activity 8: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Use your knowledge of equivalent fractions to a unit fraction to decide which number each of the animals represent. </a:t>
            </a:r>
            <a:r>
              <a:rPr lang="en-GB" sz="2200" dirty="0">
                <a:solidFill>
                  <a:prstClr val="black"/>
                </a:solidFill>
              </a:rPr>
              <a:t>Pick from the number cards below.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ct val="85000"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 pitchFamily="2" charset="77"/>
              <a:ea typeface="+mn-ea"/>
              <a:cs typeface="+mn-cs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FCD8CC-9B65-10E8-763E-7BD640A50D38}"/>
                  </a:ext>
                </a:extLst>
              </p:cNvPr>
              <p:cNvSpPr txBox="1"/>
              <p:nvPr/>
            </p:nvSpPr>
            <p:spPr>
              <a:xfrm>
                <a:off x="164760" y="3578873"/>
                <a:ext cx="6017739" cy="1137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 dirty="0">
                    <a:latin typeface="OpenDyslexicAlta" pitchFamily="2" charset="77"/>
                  </a:rPr>
                  <a:t> </a:t>
                </a:r>
                <a:r>
                  <a:rPr lang="en-US" sz="3600" dirty="0"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OpenDyslexicAlta" pitchFamily="2" charset="77"/>
                  </a:rPr>
                  <a:t> </a:t>
                </a:r>
                <a:r>
                  <a:rPr lang="en-US" sz="3600" dirty="0"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4800" dirty="0"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FCD8CC-9B65-10E8-763E-7BD640A50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60" y="3578873"/>
                <a:ext cx="6017739" cy="1137299"/>
              </a:xfrm>
              <a:prstGeom prst="rect">
                <a:avLst/>
              </a:prstGeom>
              <a:blipFill>
                <a:blip r:embed="rId3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8F0494D-5869-F222-445A-EE6435FA6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15" y="3290852"/>
            <a:ext cx="609454" cy="79528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18BEF0C-FC25-CF69-FDCC-ADD910100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494" y="3444346"/>
            <a:ext cx="873219" cy="6294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FA0E2A-0CDF-2523-3573-EF1850A26D45}"/>
              </a:ext>
            </a:extLst>
          </p:cNvPr>
          <p:cNvSpPr txBox="1"/>
          <p:nvPr/>
        </p:nvSpPr>
        <p:spPr>
          <a:xfrm>
            <a:off x="7063290" y="3527821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1D5733-841A-9391-1C34-A0DBFEB6267A}"/>
              </a:ext>
            </a:extLst>
          </p:cNvPr>
          <p:cNvSpPr txBox="1"/>
          <p:nvPr/>
        </p:nvSpPr>
        <p:spPr>
          <a:xfrm>
            <a:off x="8353749" y="3527821"/>
            <a:ext cx="1265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= 6</a:t>
            </a: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F62B7EC-FEF8-ECFB-F6AF-970D10A30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910" y="4401453"/>
            <a:ext cx="873219" cy="6294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AAC4DE1-AD72-97CC-05FC-741D2DCC81E0}"/>
              </a:ext>
            </a:extLst>
          </p:cNvPr>
          <p:cNvSpPr txBox="1"/>
          <p:nvPr/>
        </p:nvSpPr>
        <p:spPr>
          <a:xfrm>
            <a:off x="7065667" y="4510417"/>
            <a:ext cx="10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=</a:t>
            </a: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65BF0ED-9DC5-39E6-1EA4-5768BF24B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878" y="4300544"/>
            <a:ext cx="755324" cy="83125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F7FCCAE-3ADB-BDED-16E8-30FB8B43F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800" y="5358560"/>
            <a:ext cx="749329" cy="73534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90BEA7F-84D2-E06F-0EBE-6946F80B9435}"/>
              </a:ext>
            </a:extLst>
          </p:cNvPr>
          <p:cNvSpPr txBox="1"/>
          <p:nvPr/>
        </p:nvSpPr>
        <p:spPr>
          <a:xfrm>
            <a:off x="7320129" y="5577035"/>
            <a:ext cx="1774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is double</a:t>
            </a: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AD2F5B62-C78F-B7C4-753D-DB342AF6B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0565" y="5262645"/>
            <a:ext cx="755324" cy="831256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01F0E7E-E153-1851-95EB-08953A370676}"/>
              </a:ext>
            </a:extLst>
          </p:cNvPr>
          <p:cNvSpPr/>
          <p:nvPr/>
        </p:nvSpPr>
        <p:spPr>
          <a:xfrm>
            <a:off x="842291" y="5688533"/>
            <a:ext cx="749329" cy="735341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B764C18-3B1A-E33D-AC8F-1AB84240310F}"/>
              </a:ext>
            </a:extLst>
          </p:cNvPr>
          <p:cNvSpPr/>
          <p:nvPr/>
        </p:nvSpPr>
        <p:spPr>
          <a:xfrm>
            <a:off x="1822601" y="5692646"/>
            <a:ext cx="749329" cy="735341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906FA42-194D-C3CA-295F-16B9378B039A}"/>
              </a:ext>
            </a:extLst>
          </p:cNvPr>
          <p:cNvSpPr/>
          <p:nvPr/>
        </p:nvSpPr>
        <p:spPr>
          <a:xfrm>
            <a:off x="2807002" y="5701118"/>
            <a:ext cx="749329" cy="735341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CBF46DD-5E0C-667E-590C-68626FFF8446}"/>
              </a:ext>
            </a:extLst>
          </p:cNvPr>
          <p:cNvSpPr/>
          <p:nvPr/>
        </p:nvSpPr>
        <p:spPr>
          <a:xfrm>
            <a:off x="3787312" y="5701118"/>
            <a:ext cx="749329" cy="735341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57C461D-B2EB-68D3-5A32-4259EE3AA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310" y="3086749"/>
            <a:ext cx="425362" cy="55506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6078D21-6C2D-B941-E351-70691FD37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997" y="4758136"/>
            <a:ext cx="549312" cy="604534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17B39223-8CC0-6E30-D69B-68101682B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5689" y="4728529"/>
            <a:ext cx="639411" cy="58854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EED066D-3F44-5833-1890-0F31B7293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557" y="3065650"/>
            <a:ext cx="522986" cy="51322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C8E9842F-D752-38F6-FD4A-E527777292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0685" y="4783214"/>
            <a:ext cx="596733" cy="56805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E602A67-88C1-118C-EE75-F4D2F6CD7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509" y="3187948"/>
            <a:ext cx="609454" cy="43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5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unit fractions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570124" y="2214829"/>
                <a:ext cx="3255264" cy="2280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23D160"/>
                  </a:buClr>
                  <a:buSzPct val="85000"/>
                </a:pPr>
                <a:r>
                  <a:rPr lang="en-GB" sz="2000" dirty="0">
                    <a:solidFill>
                      <a:srgbClr val="3273DC"/>
                    </a:solidFill>
                    <a:latin typeface="OpenDyslexicAlta" pitchFamily="2" charset="77"/>
                  </a:rPr>
                  <a:t>I have found the following equivalent fractions:</a:t>
                </a:r>
              </a:p>
              <a:p>
                <a:pPr algn="ctr">
                  <a:buClr>
                    <a:srgbClr val="23D160"/>
                  </a:buClr>
                  <a:buSzPct val="85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273DC"/>
                    </a:solidFill>
                  </a:rPr>
                  <a:t> </a:t>
                </a:r>
                <a:r>
                  <a:rPr lang="en-US" sz="4400" dirty="0">
                    <a:solidFill>
                      <a:srgbClr val="3273DC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273DC"/>
                    </a:solidFill>
                  </a:rPr>
                  <a:t> </a:t>
                </a:r>
              </a:p>
              <a:p>
                <a:pPr algn="ctr">
                  <a:buClr>
                    <a:srgbClr val="23D160"/>
                  </a:buClr>
                  <a:buSzPct val="85000"/>
                </a:pPr>
                <a:endParaRPr lang="en-GB" sz="2000" dirty="0">
                  <a:solidFill>
                    <a:srgbClr val="3273DC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124" y="2214829"/>
                <a:ext cx="3255264" cy="2280945"/>
              </a:xfrm>
              <a:prstGeom prst="rect">
                <a:avLst/>
              </a:prstGeom>
              <a:blipFill>
                <a:blip r:embed="rId5"/>
                <a:stretch>
                  <a:fillRect t="-1667" r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unit fractions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33502" cy="4803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added two to both the numerator and the denominator, rather than multiplying them by the same number.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570124" y="2214829"/>
                <a:ext cx="3255264" cy="2280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23D160"/>
                  </a:buClr>
                  <a:buSzPct val="85000"/>
                </a:pPr>
                <a:r>
                  <a:rPr lang="en-GB" sz="2000" dirty="0">
                    <a:solidFill>
                      <a:srgbClr val="3273DC"/>
                    </a:solidFill>
                    <a:latin typeface="OpenDyslexicAlta" pitchFamily="2" charset="77"/>
                  </a:rPr>
                  <a:t>I have found the following equivalent fractions:</a:t>
                </a:r>
              </a:p>
              <a:p>
                <a:pPr algn="ctr">
                  <a:buClr>
                    <a:srgbClr val="23D160"/>
                  </a:buClr>
                  <a:buSzPct val="85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273DC"/>
                    </a:solidFill>
                  </a:rPr>
                  <a:t> </a:t>
                </a:r>
                <a:r>
                  <a:rPr lang="en-US" sz="4400" dirty="0">
                    <a:solidFill>
                      <a:srgbClr val="3273DC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273DC"/>
                    </a:solidFill>
                  </a:rPr>
                  <a:t> </a:t>
                </a:r>
              </a:p>
              <a:p>
                <a:pPr algn="ctr">
                  <a:buClr>
                    <a:srgbClr val="23D160"/>
                  </a:buClr>
                  <a:buSzPct val="85000"/>
                </a:pPr>
                <a:endParaRPr lang="en-GB" sz="2000" dirty="0">
                  <a:solidFill>
                    <a:srgbClr val="3273DC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124" y="2214829"/>
                <a:ext cx="3255264" cy="2280945"/>
              </a:xfrm>
              <a:prstGeom prst="rect">
                <a:avLst/>
              </a:prstGeom>
              <a:blipFill>
                <a:blip r:embed="rId5"/>
                <a:stretch>
                  <a:fillRect t="-1667" r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552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models and number lines to help to find equivalent fractions of unit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bar models and number lines to help to find equivalent fractions of unit fractions</a:t>
            </a:r>
          </a:p>
        </p:txBody>
      </p:sp>
    </p:spTree>
    <p:extLst>
      <p:ext uri="{BB962C8B-B14F-4D97-AF65-F5344CB8AC3E}">
        <p14:creationId xmlns:p14="http://schemas.microsoft.com/office/powerpoint/2010/main" val="406576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0896"/>
              </p:ext>
            </p:extLst>
          </p:nvPr>
        </p:nvGraphicFramePr>
        <p:xfrm>
          <a:off x="2031999" y="4001293"/>
          <a:ext cx="8128008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8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354668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1354668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1354668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1354668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1354668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64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4001293"/>
          <a:ext cx="8128008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8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354668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1354668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1354668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1354668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1354668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36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fractions equivalent to a unit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bar models to help you 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027250-4D97-AC6A-2443-D1DBA8E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18045"/>
              </p:ext>
            </p:extLst>
          </p:nvPr>
        </p:nvGraphicFramePr>
        <p:xfrm>
          <a:off x="2032000" y="3058159"/>
          <a:ext cx="8128000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47379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194886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308571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59F1C-C276-5B7D-2333-02364C30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6025"/>
              </p:ext>
            </p:extLst>
          </p:nvPr>
        </p:nvGraphicFramePr>
        <p:xfrm>
          <a:off x="2031999" y="4001293"/>
          <a:ext cx="8128008" cy="581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1">
                  <a:extLst>
                    <a:ext uri="{9D8B030D-6E8A-4147-A177-3AD203B41FA5}">
                      <a16:colId xmlns:a16="http://schemas.microsoft.com/office/drawing/2014/main" val="83477467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3225542627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622501984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4128435300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3220470457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496127285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45599366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3059405492"/>
                    </a:ext>
                  </a:extLst>
                </a:gridCol>
              </a:tblGrid>
              <a:tr h="58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5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/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OpenDyslexicAlta" pitchFamily="2" charset="7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515BFE2-CB27-9E3F-D5DB-CCDCBA07E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5262563"/>
                <a:ext cx="3583173" cy="914400"/>
              </a:xfrm>
              <a:prstGeom prst="roundRect">
                <a:avLst/>
              </a:prstGeom>
              <a:blipFill>
                <a:blip r:embed="rId3"/>
                <a:stretch>
                  <a:fillRect b="-12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12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14138</TotalTime>
  <Words>3014</Words>
  <Application>Microsoft Macintosh PowerPoint</Application>
  <PresentationFormat>Widescreen</PresentationFormat>
  <Paragraphs>699</Paragraphs>
  <Slides>63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Wingdings</vt:lpstr>
      <vt:lpstr>Lato Light</vt:lpstr>
      <vt:lpstr>Muli</vt:lpstr>
      <vt:lpstr>Lato</vt:lpstr>
      <vt:lpstr>OpenDyslexicAlta</vt:lpstr>
      <vt:lpstr>Calibri</vt:lpstr>
      <vt:lpstr>Cambria Math</vt:lpstr>
      <vt:lpstr>Office Theme</vt:lpstr>
      <vt:lpstr>PowerPoint Presentation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a unit fraction</vt:lpstr>
      <vt:lpstr>To be able to find fractions equivalent to unit fractions</vt:lpstr>
      <vt:lpstr>To be able to find fractions equivalent to unit fractions</vt:lpstr>
      <vt:lpstr>To be able to find fractions equivalent to unit fractions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743</cp:revision>
  <cp:lastPrinted>2022-10-19T12:38:00Z</cp:lastPrinted>
  <dcterms:created xsi:type="dcterms:W3CDTF">2018-08-06T08:16:18Z</dcterms:created>
  <dcterms:modified xsi:type="dcterms:W3CDTF">2022-10-21T13:29:10Z</dcterms:modified>
</cp:coreProperties>
</file>