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0" r:id="rId2"/>
    <p:sldId id="321" r:id="rId3"/>
    <p:sldId id="346" r:id="rId4"/>
    <p:sldId id="374" r:id="rId5"/>
    <p:sldId id="375" r:id="rId6"/>
    <p:sldId id="376" r:id="rId7"/>
    <p:sldId id="379" r:id="rId8"/>
    <p:sldId id="378" r:id="rId9"/>
    <p:sldId id="377" r:id="rId10"/>
    <p:sldId id="380" r:id="rId11"/>
    <p:sldId id="381" r:id="rId12"/>
    <p:sldId id="382" r:id="rId13"/>
    <p:sldId id="402" r:id="rId14"/>
    <p:sldId id="403" r:id="rId15"/>
    <p:sldId id="404" r:id="rId16"/>
    <p:sldId id="405" r:id="rId17"/>
    <p:sldId id="383" r:id="rId18"/>
    <p:sldId id="390" r:id="rId19"/>
    <p:sldId id="389" r:id="rId20"/>
    <p:sldId id="388" r:id="rId21"/>
    <p:sldId id="387" r:id="rId22"/>
    <p:sldId id="391" r:id="rId23"/>
    <p:sldId id="392" r:id="rId24"/>
    <p:sldId id="393" r:id="rId25"/>
    <p:sldId id="394" r:id="rId26"/>
    <p:sldId id="397" r:id="rId27"/>
    <p:sldId id="398" r:id="rId28"/>
    <p:sldId id="395" r:id="rId29"/>
    <p:sldId id="396" r:id="rId30"/>
    <p:sldId id="399" r:id="rId31"/>
    <p:sldId id="400" r:id="rId32"/>
    <p:sldId id="386" r:id="rId33"/>
    <p:sldId id="384" r:id="rId34"/>
    <p:sldId id="401" r:id="rId35"/>
  </p:sldIdLst>
  <p:sldSz cx="12192000" cy="6858000"/>
  <p:notesSz cx="6858000" cy="9144000"/>
  <p:embeddedFontLst>
    <p:embeddedFont>
      <p:font typeface="OpenDyslexicAlta" panose="020B0604020202020204" charset="0"/>
      <p:regular r:id="rId38"/>
      <p:bold r:id="rId39"/>
      <p:italic r:id="rId40"/>
      <p:boldItalic r:id="rId41"/>
    </p:embeddedFont>
    <p:embeddedFont>
      <p:font typeface="OpenDyslexic" panose="020B0604020202020204" charset="0"/>
      <p:regular r:id="rId42"/>
      <p:bold r:id="rId43"/>
      <p:italic r:id="rId44"/>
      <p:boldItalic r:id="rId45"/>
    </p:embeddedFont>
    <p:embeddedFont>
      <p:font typeface="Muli" panose="020B0604020202020204" charset="0"/>
      <p:regular r:id="rId46"/>
      <p:bold r:id="rId47"/>
      <p:italic r:id="rId48"/>
      <p:boldItalic r:id="rId49"/>
    </p:embeddedFont>
    <p:embeddedFont>
      <p:font typeface="Lato" panose="020F0502020204030203" pitchFamily="34" charset="0"/>
      <p:regular r:id="rId50"/>
      <p:bold r:id="rId51"/>
    </p:embeddedFont>
    <p:embeddedFont>
      <p:font typeface="Lato Light" panose="020F0302020204030203" pitchFamily="3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173DC"/>
    <a:srgbClr val="369CEF"/>
    <a:srgbClr val="62C159"/>
    <a:srgbClr val="CEC925"/>
    <a:srgbClr val="D3982A"/>
    <a:srgbClr val="B4C1C2"/>
    <a:srgbClr val="EB9E31"/>
    <a:srgbClr val="FFDD57"/>
    <a:srgbClr val="23D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29" autoAdjust="0"/>
    <p:restoredTop sz="87211" autoAdjust="0"/>
  </p:normalViewPr>
  <p:slideViewPr>
    <p:cSldViewPr snapToGrid="0" snapToObjects="1">
      <p:cViewPr varScale="1">
        <p:scale>
          <a:sx n="60" d="100"/>
          <a:sy n="60" d="100"/>
        </p:scale>
        <p:origin x="-570" y="-8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51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29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65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57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03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51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0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4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8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71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99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44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55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35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1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49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58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8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17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2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96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7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1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3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0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37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8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5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4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Year 5 </a:t>
            </a:r>
            <a:br>
              <a:rPr lang="en-GB" dirty="0"/>
            </a:br>
            <a:r>
              <a:rPr lang="en-GB" dirty="0"/>
              <a:t>Term 1 Block 1: Place Value</a:t>
            </a:r>
            <a:br>
              <a:rPr lang="en-GB" dirty="0"/>
            </a:br>
            <a:r>
              <a:rPr lang="en-GB" dirty="0"/>
              <a:t>Lesson 1: To be able to represent numbers up to ten million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C8C62D9-76B4-FC4A-8164-5147AEF12B7D}"/>
              </a:ext>
            </a:extLst>
          </p:cNvPr>
          <p:cNvSpPr/>
          <p:nvPr/>
        </p:nvSpPr>
        <p:spPr>
          <a:xfrm>
            <a:off x="3140241" y="35485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535F77A-F683-C34A-87E8-514FC1BB1333}"/>
              </a:ext>
            </a:extLst>
          </p:cNvPr>
          <p:cNvSpPr/>
          <p:nvPr/>
        </p:nvSpPr>
        <p:spPr>
          <a:xfrm>
            <a:off x="2350988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2BF433F-1B53-994E-839E-B36D36C0F2E9}"/>
              </a:ext>
            </a:extLst>
          </p:cNvPr>
          <p:cNvSpPr/>
          <p:nvPr/>
        </p:nvSpPr>
        <p:spPr>
          <a:xfrm>
            <a:off x="4454454" y="37833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7B61A1D-0C2F-384D-85D1-D845D3A66D97}"/>
              </a:ext>
            </a:extLst>
          </p:cNvPr>
          <p:cNvSpPr/>
          <p:nvPr/>
        </p:nvSpPr>
        <p:spPr>
          <a:xfrm>
            <a:off x="4741986" y="348383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F44A961-0312-F743-97F1-6FAC2DDB432B}"/>
              </a:ext>
            </a:extLst>
          </p:cNvPr>
          <p:cNvSpPr/>
          <p:nvPr/>
        </p:nvSpPr>
        <p:spPr>
          <a:xfrm>
            <a:off x="4494903" y="32529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F61C684-C1B6-8E44-89E3-F8FB89B92459}"/>
              </a:ext>
            </a:extLst>
          </p:cNvPr>
          <p:cNvSpPr/>
          <p:nvPr/>
        </p:nvSpPr>
        <p:spPr>
          <a:xfrm>
            <a:off x="7355104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904773-899C-804E-A4CC-490155D9F31A}"/>
              </a:ext>
            </a:extLst>
          </p:cNvPr>
          <p:cNvSpPr/>
          <p:nvPr/>
        </p:nvSpPr>
        <p:spPr>
          <a:xfrm>
            <a:off x="7194905" y="36811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DFC2ECF-7ED9-6648-90E0-CFE7F3B3F894}"/>
              </a:ext>
            </a:extLst>
          </p:cNvPr>
          <p:cNvSpPr/>
          <p:nvPr/>
        </p:nvSpPr>
        <p:spPr>
          <a:xfrm>
            <a:off x="8028660" y="332472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1E6229-91C9-614B-952A-C90692A1C6A2}"/>
              </a:ext>
            </a:extLst>
          </p:cNvPr>
          <p:cNvSpPr/>
          <p:nvPr/>
        </p:nvSpPr>
        <p:spPr>
          <a:xfrm>
            <a:off x="9403109" y="35547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106377-B7F3-7A44-B985-75BC1B6AC4D4}"/>
              </a:ext>
            </a:extLst>
          </p:cNvPr>
          <p:cNvSpPr/>
          <p:nvPr/>
        </p:nvSpPr>
        <p:spPr>
          <a:xfrm>
            <a:off x="8080026" y="372416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8063BA7-6DFA-614F-9301-E673721DBBF9}"/>
              </a:ext>
            </a:extLst>
          </p:cNvPr>
          <p:cNvSpPr/>
          <p:nvPr/>
        </p:nvSpPr>
        <p:spPr>
          <a:xfrm>
            <a:off x="10862256" y="358296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D2F1518-00B4-2E43-9466-5B006D520F40}"/>
              </a:ext>
            </a:extLst>
          </p:cNvPr>
          <p:cNvSpPr/>
          <p:nvPr/>
        </p:nvSpPr>
        <p:spPr>
          <a:xfrm>
            <a:off x="10333080" y="34286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E9B6854E-D1F2-2841-BB13-37C7C7AA571B}"/>
              </a:ext>
            </a:extLst>
          </p:cNvPr>
          <p:cNvSpPr/>
          <p:nvPr/>
        </p:nvSpPr>
        <p:spPr>
          <a:xfrm>
            <a:off x="997504" y="532421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CEC93AD8-9EC8-4C4C-AD4B-8470DA40DDCA}"/>
              </a:ext>
            </a:extLst>
          </p:cNvPr>
          <p:cNvSpPr/>
          <p:nvPr/>
        </p:nvSpPr>
        <p:spPr>
          <a:xfrm>
            <a:off x="1091439" y="574658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D509DD32-8CD0-6C4E-B905-F0A0544D4FA1}"/>
              </a:ext>
            </a:extLst>
          </p:cNvPr>
          <p:cNvSpPr/>
          <p:nvPr/>
        </p:nvSpPr>
        <p:spPr>
          <a:xfrm>
            <a:off x="1729536" y="560657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D8A22DA-B316-7542-9A7D-55BD6825CA6D}"/>
              </a:ext>
            </a:extLst>
          </p:cNvPr>
          <p:cNvSpPr/>
          <p:nvPr/>
        </p:nvSpPr>
        <p:spPr>
          <a:xfrm>
            <a:off x="4407440" y="5420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C830B9E-7240-B545-A156-C47555871FF9}"/>
              </a:ext>
            </a:extLst>
          </p:cNvPr>
          <p:cNvSpPr/>
          <p:nvPr/>
        </p:nvSpPr>
        <p:spPr>
          <a:xfrm>
            <a:off x="4720823" y="54252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6708EEC-29F6-FC41-86EA-56A471A9ABB5}"/>
              </a:ext>
            </a:extLst>
          </p:cNvPr>
          <p:cNvSpPr/>
          <p:nvPr/>
        </p:nvSpPr>
        <p:spPr>
          <a:xfrm>
            <a:off x="4393514" y="5720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D0F17580-1597-274D-8B62-2F42EB6126F5}"/>
              </a:ext>
            </a:extLst>
          </p:cNvPr>
          <p:cNvSpPr/>
          <p:nvPr/>
        </p:nvSpPr>
        <p:spPr>
          <a:xfrm>
            <a:off x="4720823" y="57378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5CB81D47-04D4-844A-B649-BB065579B66B}"/>
              </a:ext>
            </a:extLst>
          </p:cNvPr>
          <p:cNvSpPr/>
          <p:nvPr/>
        </p:nvSpPr>
        <p:spPr>
          <a:xfrm>
            <a:off x="5433005" y="5626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C72672A-7125-3A45-8579-5BD75766D65C}"/>
              </a:ext>
            </a:extLst>
          </p:cNvPr>
          <p:cNvSpPr/>
          <p:nvPr/>
        </p:nvSpPr>
        <p:spPr>
          <a:xfrm>
            <a:off x="5151221" y="5914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360E0B28-9E9F-084D-9118-3B27434806B7}"/>
              </a:ext>
            </a:extLst>
          </p:cNvPr>
          <p:cNvSpPr/>
          <p:nvPr/>
        </p:nvSpPr>
        <p:spPr>
          <a:xfrm>
            <a:off x="9535709" y="575097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33B42844-1640-954D-BE7B-6D951E1776E0}"/>
              </a:ext>
            </a:extLst>
          </p:cNvPr>
          <p:cNvSpPr/>
          <p:nvPr/>
        </p:nvSpPr>
        <p:spPr>
          <a:xfrm>
            <a:off x="9441838" y="5399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D07B137-F1CA-364E-A9D3-ADC0CDBF8DBE}"/>
              </a:ext>
            </a:extLst>
          </p:cNvPr>
          <p:cNvSpPr/>
          <p:nvPr/>
        </p:nvSpPr>
        <p:spPr>
          <a:xfrm>
            <a:off x="11022800" y="531909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8427B2E-9373-344F-87C8-008ED4105F12}"/>
              </a:ext>
            </a:extLst>
          </p:cNvPr>
          <p:cNvSpPr/>
          <p:nvPr/>
        </p:nvSpPr>
        <p:spPr>
          <a:xfrm>
            <a:off x="10696755" y="590421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9F4B2BCC-575C-8145-A8B8-1DC0658E8BAE}"/>
              </a:ext>
            </a:extLst>
          </p:cNvPr>
          <p:cNvSpPr/>
          <p:nvPr/>
        </p:nvSpPr>
        <p:spPr>
          <a:xfrm>
            <a:off x="5436178" y="590775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7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C8C62D9-76B4-FC4A-8164-5147AEF12B7D}"/>
              </a:ext>
            </a:extLst>
          </p:cNvPr>
          <p:cNvSpPr/>
          <p:nvPr/>
        </p:nvSpPr>
        <p:spPr>
          <a:xfrm>
            <a:off x="3140241" y="35485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535F77A-F683-C34A-87E8-514FC1BB1333}"/>
              </a:ext>
            </a:extLst>
          </p:cNvPr>
          <p:cNvSpPr/>
          <p:nvPr/>
        </p:nvSpPr>
        <p:spPr>
          <a:xfrm>
            <a:off x="2350988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2BF433F-1B53-994E-839E-B36D36C0F2E9}"/>
              </a:ext>
            </a:extLst>
          </p:cNvPr>
          <p:cNvSpPr/>
          <p:nvPr/>
        </p:nvSpPr>
        <p:spPr>
          <a:xfrm>
            <a:off x="4454454" y="37833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7B61A1D-0C2F-384D-85D1-D845D3A66D97}"/>
              </a:ext>
            </a:extLst>
          </p:cNvPr>
          <p:cNvSpPr/>
          <p:nvPr/>
        </p:nvSpPr>
        <p:spPr>
          <a:xfrm>
            <a:off x="4741986" y="348383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F44A961-0312-F743-97F1-6FAC2DDB432B}"/>
              </a:ext>
            </a:extLst>
          </p:cNvPr>
          <p:cNvSpPr/>
          <p:nvPr/>
        </p:nvSpPr>
        <p:spPr>
          <a:xfrm>
            <a:off x="4494903" y="32529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F61C684-C1B6-8E44-89E3-F8FB89B92459}"/>
              </a:ext>
            </a:extLst>
          </p:cNvPr>
          <p:cNvSpPr/>
          <p:nvPr/>
        </p:nvSpPr>
        <p:spPr>
          <a:xfrm>
            <a:off x="7355104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904773-899C-804E-A4CC-490155D9F31A}"/>
              </a:ext>
            </a:extLst>
          </p:cNvPr>
          <p:cNvSpPr/>
          <p:nvPr/>
        </p:nvSpPr>
        <p:spPr>
          <a:xfrm>
            <a:off x="7194905" y="36811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DFC2ECF-7ED9-6648-90E0-CFE7F3B3F894}"/>
              </a:ext>
            </a:extLst>
          </p:cNvPr>
          <p:cNvSpPr/>
          <p:nvPr/>
        </p:nvSpPr>
        <p:spPr>
          <a:xfrm>
            <a:off x="8028660" y="332472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1E6229-91C9-614B-952A-C90692A1C6A2}"/>
              </a:ext>
            </a:extLst>
          </p:cNvPr>
          <p:cNvSpPr/>
          <p:nvPr/>
        </p:nvSpPr>
        <p:spPr>
          <a:xfrm>
            <a:off x="9403109" y="35547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106377-B7F3-7A44-B985-75BC1B6AC4D4}"/>
              </a:ext>
            </a:extLst>
          </p:cNvPr>
          <p:cNvSpPr/>
          <p:nvPr/>
        </p:nvSpPr>
        <p:spPr>
          <a:xfrm>
            <a:off x="8080026" y="372416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8063BA7-6DFA-614F-9301-E673721DBBF9}"/>
              </a:ext>
            </a:extLst>
          </p:cNvPr>
          <p:cNvSpPr/>
          <p:nvPr/>
        </p:nvSpPr>
        <p:spPr>
          <a:xfrm>
            <a:off x="10862256" y="358296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D2F1518-00B4-2E43-9466-5B006D520F40}"/>
              </a:ext>
            </a:extLst>
          </p:cNvPr>
          <p:cNvSpPr/>
          <p:nvPr/>
        </p:nvSpPr>
        <p:spPr>
          <a:xfrm>
            <a:off x="10333080" y="34286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E9B6854E-D1F2-2841-BB13-37C7C7AA571B}"/>
              </a:ext>
            </a:extLst>
          </p:cNvPr>
          <p:cNvSpPr/>
          <p:nvPr/>
        </p:nvSpPr>
        <p:spPr>
          <a:xfrm>
            <a:off x="997504" y="532421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CEC93AD8-9EC8-4C4C-AD4B-8470DA40DDCA}"/>
              </a:ext>
            </a:extLst>
          </p:cNvPr>
          <p:cNvSpPr/>
          <p:nvPr/>
        </p:nvSpPr>
        <p:spPr>
          <a:xfrm>
            <a:off x="1091439" y="574658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D509DD32-8CD0-6C4E-B905-F0A0544D4FA1}"/>
              </a:ext>
            </a:extLst>
          </p:cNvPr>
          <p:cNvSpPr/>
          <p:nvPr/>
        </p:nvSpPr>
        <p:spPr>
          <a:xfrm>
            <a:off x="1729536" y="560657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D8A22DA-B316-7542-9A7D-55BD6825CA6D}"/>
              </a:ext>
            </a:extLst>
          </p:cNvPr>
          <p:cNvSpPr/>
          <p:nvPr/>
        </p:nvSpPr>
        <p:spPr>
          <a:xfrm>
            <a:off x="4407440" y="5420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C830B9E-7240-B545-A156-C47555871FF9}"/>
              </a:ext>
            </a:extLst>
          </p:cNvPr>
          <p:cNvSpPr/>
          <p:nvPr/>
        </p:nvSpPr>
        <p:spPr>
          <a:xfrm>
            <a:off x="4720823" y="54252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6708EEC-29F6-FC41-86EA-56A471A9ABB5}"/>
              </a:ext>
            </a:extLst>
          </p:cNvPr>
          <p:cNvSpPr/>
          <p:nvPr/>
        </p:nvSpPr>
        <p:spPr>
          <a:xfrm>
            <a:off x="4393514" y="5720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D0F17580-1597-274D-8B62-2F42EB6126F5}"/>
              </a:ext>
            </a:extLst>
          </p:cNvPr>
          <p:cNvSpPr/>
          <p:nvPr/>
        </p:nvSpPr>
        <p:spPr>
          <a:xfrm>
            <a:off x="4720823" y="57378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5CB81D47-04D4-844A-B649-BB065579B66B}"/>
              </a:ext>
            </a:extLst>
          </p:cNvPr>
          <p:cNvSpPr/>
          <p:nvPr/>
        </p:nvSpPr>
        <p:spPr>
          <a:xfrm>
            <a:off x="5433005" y="5626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C72672A-7125-3A45-8579-5BD75766D65C}"/>
              </a:ext>
            </a:extLst>
          </p:cNvPr>
          <p:cNvSpPr/>
          <p:nvPr/>
        </p:nvSpPr>
        <p:spPr>
          <a:xfrm>
            <a:off x="5151221" y="5914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8A390B-C6EB-FB40-A41F-863977F57DAA}"/>
              </a:ext>
            </a:extLst>
          </p:cNvPr>
          <p:cNvSpPr/>
          <p:nvPr/>
        </p:nvSpPr>
        <p:spPr>
          <a:xfrm>
            <a:off x="4623573" y="4115446"/>
            <a:ext cx="1242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21,030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C100ABD-2F31-7240-8AFF-F456240C938D}"/>
              </a:ext>
            </a:extLst>
          </p:cNvPr>
          <p:cNvSpPr/>
          <p:nvPr/>
        </p:nvSpPr>
        <p:spPr>
          <a:xfrm>
            <a:off x="9976925" y="4135267"/>
            <a:ext cx="1430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320,141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60DF2F36-2F86-564A-B941-B462DDA18A40}"/>
              </a:ext>
            </a:extLst>
          </p:cNvPr>
          <p:cNvSpPr/>
          <p:nvPr/>
        </p:nvSpPr>
        <p:spPr>
          <a:xfrm>
            <a:off x="4139993" y="6234077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2,103,046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360E0B28-9E9F-084D-9118-3B27434806B7}"/>
              </a:ext>
            </a:extLst>
          </p:cNvPr>
          <p:cNvSpPr/>
          <p:nvPr/>
        </p:nvSpPr>
        <p:spPr>
          <a:xfrm>
            <a:off x="9535709" y="575097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33B42844-1640-954D-BE7B-6D951E1776E0}"/>
              </a:ext>
            </a:extLst>
          </p:cNvPr>
          <p:cNvSpPr/>
          <p:nvPr/>
        </p:nvSpPr>
        <p:spPr>
          <a:xfrm>
            <a:off x="9441838" y="5399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D07B137-F1CA-364E-A9D3-ADC0CDBF8DBE}"/>
              </a:ext>
            </a:extLst>
          </p:cNvPr>
          <p:cNvSpPr/>
          <p:nvPr/>
        </p:nvSpPr>
        <p:spPr>
          <a:xfrm>
            <a:off x="11022800" y="531909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8427B2E-9373-344F-87C8-008ED4105F12}"/>
              </a:ext>
            </a:extLst>
          </p:cNvPr>
          <p:cNvSpPr/>
          <p:nvPr/>
        </p:nvSpPr>
        <p:spPr>
          <a:xfrm>
            <a:off x="10696755" y="590421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8BB5603B-8494-F445-8AEA-8007339DA1E8}"/>
              </a:ext>
            </a:extLst>
          </p:cNvPr>
          <p:cNvSpPr/>
          <p:nvPr/>
        </p:nvSpPr>
        <p:spPr>
          <a:xfrm>
            <a:off x="9681169" y="6211300"/>
            <a:ext cx="176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4,030,203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9F4B2BCC-575C-8145-A8B8-1DC0658E8BAE}"/>
              </a:ext>
            </a:extLst>
          </p:cNvPr>
          <p:cNvSpPr/>
          <p:nvPr/>
        </p:nvSpPr>
        <p:spPr>
          <a:xfrm>
            <a:off x="5436178" y="590775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29615"/>
              </p:ext>
            </p:extLst>
          </p:nvPr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</p:spTree>
    <p:extLst>
      <p:ext uri="{BB962C8B-B14F-4D97-AF65-F5344CB8AC3E}">
        <p14:creationId xmlns:p14="http://schemas.microsoft.com/office/powerpoint/2010/main" val="286719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DB35D32-8346-CD4B-B2DF-7CB81E027A41}"/>
              </a:ext>
            </a:extLst>
          </p:cNvPr>
          <p:cNvSpPr/>
          <p:nvPr/>
        </p:nvSpPr>
        <p:spPr>
          <a:xfrm>
            <a:off x="6497848" y="5228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5275F38-9C94-464D-878E-15634BED3BBB}"/>
              </a:ext>
            </a:extLst>
          </p:cNvPr>
          <p:cNvSpPr/>
          <p:nvPr/>
        </p:nvSpPr>
        <p:spPr>
          <a:xfrm>
            <a:off x="6811231" y="523301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896EA2F-BDFF-724E-942B-B0F758EE6DC6}"/>
              </a:ext>
            </a:extLst>
          </p:cNvPr>
          <p:cNvSpPr/>
          <p:nvPr/>
        </p:nvSpPr>
        <p:spPr>
          <a:xfrm>
            <a:off x="6811231" y="553086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A817F87-E355-034F-BE56-C387838252D7}"/>
              </a:ext>
            </a:extLst>
          </p:cNvPr>
          <p:cNvSpPr/>
          <p:nvPr/>
        </p:nvSpPr>
        <p:spPr>
          <a:xfrm>
            <a:off x="6529447" y="5818261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11A9112-DCC7-5942-A051-7CDEA2A1249F}"/>
              </a:ext>
            </a:extLst>
          </p:cNvPr>
          <p:cNvSpPr/>
          <p:nvPr/>
        </p:nvSpPr>
        <p:spPr>
          <a:xfrm>
            <a:off x="6814404" y="581189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C11D847-4319-F041-8D73-323FFDD4FE7B}"/>
              </a:ext>
            </a:extLst>
          </p:cNvPr>
          <p:cNvSpPr/>
          <p:nvPr/>
        </p:nvSpPr>
        <p:spPr>
          <a:xfrm>
            <a:off x="7176905" y="521091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B019B07-C95E-A848-820D-0BF54D1F3290}"/>
              </a:ext>
            </a:extLst>
          </p:cNvPr>
          <p:cNvSpPr/>
          <p:nvPr/>
        </p:nvSpPr>
        <p:spPr>
          <a:xfrm>
            <a:off x="7490288" y="521580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C385C98-AC8F-B948-8110-1D7B47B37D6A}"/>
              </a:ext>
            </a:extLst>
          </p:cNvPr>
          <p:cNvSpPr/>
          <p:nvPr/>
        </p:nvSpPr>
        <p:spPr>
          <a:xfrm>
            <a:off x="7208504" y="580104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C0B94E7-4841-C74D-A140-22115701CE7B}"/>
              </a:ext>
            </a:extLst>
          </p:cNvPr>
          <p:cNvSpPr/>
          <p:nvPr/>
        </p:nvSpPr>
        <p:spPr>
          <a:xfrm>
            <a:off x="7493461" y="579468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4C7639F-B493-484E-925E-267F5F36F67B}"/>
              </a:ext>
            </a:extLst>
          </p:cNvPr>
          <p:cNvSpPr/>
          <p:nvPr/>
        </p:nvSpPr>
        <p:spPr>
          <a:xfrm>
            <a:off x="8215407" y="5524502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507C40F-889A-8045-BE72-6BA39DB4FFBA}"/>
              </a:ext>
            </a:extLst>
          </p:cNvPr>
          <p:cNvSpPr/>
          <p:nvPr/>
        </p:nvSpPr>
        <p:spPr>
          <a:xfrm>
            <a:off x="7933623" y="581189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B6E2B6-E543-C745-B1D8-1CA6E6F33204}"/>
              </a:ext>
            </a:extLst>
          </p:cNvPr>
          <p:cNvSpPr/>
          <p:nvPr/>
        </p:nvSpPr>
        <p:spPr>
          <a:xfrm>
            <a:off x="8218580" y="580552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4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7EB8712-29E6-8F46-9837-000238FD7716}"/>
              </a:ext>
            </a:extLst>
          </p:cNvPr>
          <p:cNvSpPr/>
          <p:nvPr/>
        </p:nvSpPr>
        <p:spPr>
          <a:xfrm>
            <a:off x="5079866" y="522345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28DF290-B526-1F4C-83C7-056E8597D84D}"/>
              </a:ext>
            </a:extLst>
          </p:cNvPr>
          <p:cNvSpPr/>
          <p:nvPr/>
        </p:nvSpPr>
        <p:spPr>
          <a:xfrm>
            <a:off x="5393249" y="522834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758CFE-262B-F249-8595-2C1B0B59440B}"/>
              </a:ext>
            </a:extLst>
          </p:cNvPr>
          <p:cNvSpPr/>
          <p:nvPr/>
        </p:nvSpPr>
        <p:spPr>
          <a:xfrm>
            <a:off x="5079866" y="57793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F19DDA4-08B4-C442-9320-EA2B2A58352B}"/>
              </a:ext>
            </a:extLst>
          </p:cNvPr>
          <p:cNvSpPr/>
          <p:nvPr/>
        </p:nvSpPr>
        <p:spPr>
          <a:xfrm>
            <a:off x="5396422" y="580722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0103630-98DA-4A48-9CD2-E1D9FA4171F1}"/>
              </a:ext>
            </a:extLst>
          </p:cNvPr>
          <p:cNvSpPr/>
          <p:nvPr/>
        </p:nvSpPr>
        <p:spPr>
          <a:xfrm>
            <a:off x="7380153" y="554202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1B3279F-BBE7-5B46-A37D-CB5DC9E1DD9C}"/>
              </a:ext>
            </a:extLst>
          </p:cNvPr>
          <p:cNvSpPr/>
          <p:nvPr/>
        </p:nvSpPr>
        <p:spPr>
          <a:xfrm>
            <a:off x="7872096" y="522345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63ACA37-BBE8-A24A-80C3-0C494FC71A40}"/>
              </a:ext>
            </a:extLst>
          </p:cNvPr>
          <p:cNvSpPr/>
          <p:nvPr/>
        </p:nvSpPr>
        <p:spPr>
          <a:xfrm>
            <a:off x="8228500" y="522345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C3206A8-E42A-D64F-9CF1-A480D147F0DB}"/>
              </a:ext>
            </a:extLst>
          </p:cNvPr>
          <p:cNvSpPr/>
          <p:nvPr/>
        </p:nvSpPr>
        <p:spPr>
          <a:xfrm>
            <a:off x="8241523" y="55141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1BE179E-AAF5-1B4C-87AD-59CC5768D6D1}"/>
              </a:ext>
            </a:extLst>
          </p:cNvPr>
          <p:cNvSpPr/>
          <p:nvPr/>
        </p:nvSpPr>
        <p:spPr>
          <a:xfrm>
            <a:off x="7885119" y="55141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45C547E-3FB4-B945-B4C3-4F93DEDAE223}"/>
              </a:ext>
            </a:extLst>
          </p:cNvPr>
          <p:cNvSpPr/>
          <p:nvPr/>
        </p:nvSpPr>
        <p:spPr>
          <a:xfrm>
            <a:off x="7893316" y="580491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181A4DA-C89C-944F-B5F2-F58D448E552B}"/>
              </a:ext>
            </a:extLst>
          </p:cNvPr>
          <p:cNvSpPr/>
          <p:nvPr/>
        </p:nvSpPr>
        <p:spPr>
          <a:xfrm>
            <a:off x="8241523" y="580491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8D3CE79-3BE0-3D44-A4C2-D2CF7B93D5A7}"/>
              </a:ext>
            </a:extLst>
          </p:cNvPr>
          <p:cNvSpPr/>
          <p:nvPr/>
        </p:nvSpPr>
        <p:spPr>
          <a:xfrm>
            <a:off x="8095900" y="55141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3884D9A-2187-C446-875F-737AF9740ECA}"/>
              </a:ext>
            </a:extLst>
          </p:cNvPr>
          <p:cNvSpPr/>
          <p:nvPr/>
        </p:nvSpPr>
        <p:spPr>
          <a:xfrm>
            <a:off x="6126228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4061A6A-1374-D24C-B1F4-47699132FD05}"/>
              </a:ext>
            </a:extLst>
          </p:cNvPr>
          <p:cNvSpPr/>
          <p:nvPr/>
        </p:nvSpPr>
        <p:spPr>
          <a:xfrm>
            <a:off x="6139251" y="552285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A300DD0-ED89-B243-A802-74688EFA0B9B}"/>
              </a:ext>
            </a:extLst>
          </p:cNvPr>
          <p:cNvSpPr/>
          <p:nvPr/>
        </p:nvSpPr>
        <p:spPr>
          <a:xfrm>
            <a:off x="5782847" y="552285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959C711-E4F3-7247-B631-1085AB0B2EE9}"/>
              </a:ext>
            </a:extLst>
          </p:cNvPr>
          <p:cNvSpPr/>
          <p:nvPr/>
        </p:nvSpPr>
        <p:spPr>
          <a:xfrm>
            <a:off x="5791044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CB1C706-781A-4549-836A-6D47E4C548A5}"/>
              </a:ext>
            </a:extLst>
          </p:cNvPr>
          <p:cNvSpPr/>
          <p:nvPr/>
        </p:nvSpPr>
        <p:spPr>
          <a:xfrm>
            <a:off x="5993628" y="552285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11FF3D3-1626-9F43-ACDA-E2F765689C60}"/>
              </a:ext>
            </a:extLst>
          </p:cNvPr>
          <p:cNvSpPr/>
          <p:nvPr/>
        </p:nvSpPr>
        <p:spPr>
          <a:xfrm>
            <a:off x="5769824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DA1A6CF-BC3D-EE4C-B837-FD0CD372F4DF}"/>
              </a:ext>
            </a:extLst>
          </p:cNvPr>
          <p:cNvSpPr/>
          <p:nvPr/>
        </p:nvSpPr>
        <p:spPr>
          <a:xfrm>
            <a:off x="6139251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772CB66-86C5-DA43-B427-112B27A23813}"/>
              </a:ext>
            </a:extLst>
          </p:cNvPr>
          <p:cNvSpPr/>
          <p:nvPr/>
        </p:nvSpPr>
        <p:spPr>
          <a:xfrm>
            <a:off x="4361857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596241E-8A30-834A-818E-F670DF285DAE}"/>
              </a:ext>
            </a:extLst>
          </p:cNvPr>
          <p:cNvSpPr/>
          <p:nvPr/>
        </p:nvSpPr>
        <p:spPr>
          <a:xfrm>
            <a:off x="4731284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E72D06F-2C3F-9E48-9DAD-20A23F695312}"/>
              </a:ext>
            </a:extLst>
          </p:cNvPr>
          <p:cNvSpPr/>
          <p:nvPr/>
        </p:nvSpPr>
        <p:spPr>
          <a:xfrm>
            <a:off x="6804793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2BE2C63-C3C1-F04C-9A56-0AC415D817A1}"/>
              </a:ext>
            </a:extLst>
          </p:cNvPr>
          <p:cNvSpPr/>
          <p:nvPr/>
        </p:nvSpPr>
        <p:spPr>
          <a:xfrm>
            <a:off x="6469609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653B9CF-2286-0743-8824-5B44EF46E131}"/>
              </a:ext>
            </a:extLst>
          </p:cNvPr>
          <p:cNvSpPr/>
          <p:nvPr/>
        </p:nvSpPr>
        <p:spPr>
          <a:xfrm>
            <a:off x="7522285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014F5E2-CDC9-CD4A-BD61-71147D99E002}"/>
              </a:ext>
            </a:extLst>
          </p:cNvPr>
          <p:cNvSpPr/>
          <p:nvPr/>
        </p:nvSpPr>
        <p:spPr>
          <a:xfrm>
            <a:off x="7187101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3512DCF-5502-FB43-9CBD-D0D659CED1EB}"/>
              </a:ext>
            </a:extLst>
          </p:cNvPr>
          <p:cNvSpPr/>
          <p:nvPr/>
        </p:nvSpPr>
        <p:spPr>
          <a:xfrm>
            <a:off x="7165881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C3EDC4A-2324-D04C-9EEB-F8445DDADAB6}"/>
              </a:ext>
            </a:extLst>
          </p:cNvPr>
          <p:cNvSpPr/>
          <p:nvPr/>
        </p:nvSpPr>
        <p:spPr>
          <a:xfrm>
            <a:off x="7535308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0E836D8-D8CD-7C49-90CA-B66154ADEE0C}"/>
              </a:ext>
            </a:extLst>
          </p:cNvPr>
          <p:cNvSpPr/>
          <p:nvPr/>
        </p:nvSpPr>
        <p:spPr>
          <a:xfrm>
            <a:off x="8218557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9757B0A-7782-DC42-A268-3383E6C46352}"/>
              </a:ext>
            </a:extLst>
          </p:cNvPr>
          <p:cNvSpPr/>
          <p:nvPr/>
        </p:nvSpPr>
        <p:spPr>
          <a:xfrm>
            <a:off x="7883373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E49A503-5CAD-1F4A-87AD-4E64F89D0A95}"/>
              </a:ext>
            </a:extLst>
          </p:cNvPr>
          <p:cNvSpPr/>
          <p:nvPr/>
        </p:nvSpPr>
        <p:spPr>
          <a:xfrm>
            <a:off x="8231580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6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DDC0725-1F82-D144-A9CF-06832DA7DDCA}"/>
              </a:ext>
            </a:extLst>
          </p:cNvPr>
          <p:cNvSpPr/>
          <p:nvPr/>
        </p:nvSpPr>
        <p:spPr>
          <a:xfrm>
            <a:off x="4019820" y="522788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2BD32AE-B5CE-EF48-8EFD-D93874427A8B}"/>
              </a:ext>
            </a:extLst>
          </p:cNvPr>
          <p:cNvSpPr/>
          <p:nvPr/>
        </p:nvSpPr>
        <p:spPr>
          <a:xfrm>
            <a:off x="4032843" y="551861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50F34BE-7B27-0D42-B01F-17827601E211}"/>
              </a:ext>
            </a:extLst>
          </p:cNvPr>
          <p:cNvSpPr/>
          <p:nvPr/>
        </p:nvSpPr>
        <p:spPr>
          <a:xfrm>
            <a:off x="3676439" y="551861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49CEB7E-2439-AD40-A5C7-7822F4535009}"/>
              </a:ext>
            </a:extLst>
          </p:cNvPr>
          <p:cNvSpPr/>
          <p:nvPr/>
        </p:nvSpPr>
        <p:spPr>
          <a:xfrm>
            <a:off x="3684636" y="580934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45DE798-34A0-1748-A822-FCF3D6656082}"/>
              </a:ext>
            </a:extLst>
          </p:cNvPr>
          <p:cNvSpPr/>
          <p:nvPr/>
        </p:nvSpPr>
        <p:spPr>
          <a:xfrm>
            <a:off x="3887220" y="551861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0770570-6F3C-8746-B7C0-5C954A792C26}"/>
              </a:ext>
            </a:extLst>
          </p:cNvPr>
          <p:cNvSpPr/>
          <p:nvPr/>
        </p:nvSpPr>
        <p:spPr>
          <a:xfrm>
            <a:off x="3663416" y="522788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B0E0567-8712-3846-A301-C177107E0740}"/>
              </a:ext>
            </a:extLst>
          </p:cNvPr>
          <p:cNvSpPr/>
          <p:nvPr/>
        </p:nvSpPr>
        <p:spPr>
          <a:xfrm>
            <a:off x="4032843" y="580934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B52B823-1666-584D-8B13-E31D8E81A276}"/>
              </a:ext>
            </a:extLst>
          </p:cNvPr>
          <p:cNvSpPr/>
          <p:nvPr/>
        </p:nvSpPr>
        <p:spPr>
          <a:xfrm>
            <a:off x="3857914" y="580399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7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7052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10384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426786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read, write and represent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reading, writing and representing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/>
              <a:t>Year 5 - Term 1 - Block 1 - Place Value - Lesson 1 - To be able to represent numbers up to ten million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9EE3F70D-F1E9-1640-B9C0-8F6231203881}"/>
              </a:ext>
            </a:extLst>
          </p:cNvPr>
          <p:cNvSpPr/>
          <p:nvPr/>
        </p:nvSpPr>
        <p:spPr>
          <a:xfrm>
            <a:off x="8610595" y="4581885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70,000</a:t>
            </a:r>
          </a:p>
        </p:txBody>
      </p:sp>
    </p:spTree>
    <p:extLst>
      <p:ext uri="{BB962C8B-B14F-4D97-AF65-F5344CB8AC3E}">
        <p14:creationId xmlns:p14="http://schemas.microsoft.com/office/powerpoint/2010/main" val="2485298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9EE3F70D-F1E9-1640-B9C0-8F6231203881}"/>
              </a:ext>
            </a:extLst>
          </p:cNvPr>
          <p:cNvSpPr/>
          <p:nvPr/>
        </p:nvSpPr>
        <p:spPr>
          <a:xfrm>
            <a:off x="8610595" y="4581885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70,000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945C256F-D8E8-D64B-B593-2D4E73F41E06}"/>
              </a:ext>
            </a:extLst>
          </p:cNvPr>
          <p:cNvSpPr/>
          <p:nvPr/>
        </p:nvSpPr>
        <p:spPr>
          <a:xfrm>
            <a:off x="8610595" y="547206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7,000,000</a:t>
            </a:r>
          </a:p>
        </p:txBody>
      </p:sp>
    </p:spTree>
    <p:extLst>
      <p:ext uri="{BB962C8B-B14F-4D97-AF65-F5344CB8AC3E}">
        <p14:creationId xmlns:p14="http://schemas.microsoft.com/office/powerpoint/2010/main" val="3764272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5,50</a:t>
            </a:r>
            <a:r>
              <a:rPr lang="en-US" sz="4000" u="sng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5,</a:t>
            </a:r>
            <a:r>
              <a:rPr lang="en-US" sz="4000" u="sng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r>
              <a:rPr lang="en-US" sz="4000" u="sng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5,505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5,</a:t>
            </a:r>
            <a:r>
              <a:rPr lang="en-US" sz="3600" u="sng" dirty="0">
                <a:solidFill>
                  <a:schemeClr val="tx1"/>
                </a:solidFill>
                <a:latin typeface="OpenDyslexic" pitchFamily="2" charset="77"/>
              </a:rPr>
              <a:t>0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50,000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2909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5,50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5,505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5,</a:t>
            </a:r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0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50,000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9EE3F70D-F1E9-1640-B9C0-8F6231203881}"/>
              </a:ext>
            </a:extLst>
          </p:cNvPr>
          <p:cNvSpPr/>
          <p:nvPr/>
        </p:nvSpPr>
        <p:spPr>
          <a:xfrm>
            <a:off x="8610595" y="4581885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50,000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945C256F-D8E8-D64B-B593-2D4E73F41E06}"/>
              </a:ext>
            </a:extLst>
          </p:cNvPr>
          <p:cNvSpPr/>
          <p:nvPr/>
        </p:nvSpPr>
        <p:spPr>
          <a:xfrm>
            <a:off x="8610595" y="547206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2436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following numbers in their worded form.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/>
              <a:t>Example: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4,444,444 = </a:t>
            </a:r>
            <a:r>
              <a:rPr lang="en-GB" sz="1550" dirty="0">
                <a:latin typeface="OpenDyslexic" pitchFamily="2" charset="77"/>
              </a:rPr>
              <a:t>four million, four hundred and forty-four thousand, four hundred and forty-four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4,705 =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47,050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405,075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4,557,507 =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</p:spTree>
    <p:extLst>
      <p:ext uri="{BB962C8B-B14F-4D97-AF65-F5344CB8AC3E}">
        <p14:creationId xmlns:p14="http://schemas.microsoft.com/office/powerpoint/2010/main" val="85583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following numbers in their worded form.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/>
              <a:t>Example: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4,444,444 = </a:t>
            </a:r>
            <a:r>
              <a:rPr lang="en-GB" sz="1550" dirty="0">
                <a:latin typeface="OpenDyslexic" pitchFamily="2" charset="77"/>
              </a:rPr>
              <a:t>four million, four hundred and forty-four thousand, four hundred and forty-four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4,705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four thousand, seven hundred and five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47,050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forty-seven thousand and fifty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405,075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four hundred and five thousand and seventy-five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4,557,507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four million, five hundred and fifty-seven thousand, five hundred and seven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</p:spTree>
    <p:extLst>
      <p:ext uri="{BB962C8B-B14F-4D97-AF65-F5344CB8AC3E}">
        <p14:creationId xmlns:p14="http://schemas.microsoft.com/office/powerpoint/2010/main" val="3401928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45,300 = 40,000 + 5,000 + ____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206,570 = 200,000 + ______ + 500 + 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_______ = 400,000 + 20,000 + 700 + 3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23,000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20,000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2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320,040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4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300,000</a:t>
            </a: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9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45,300 = 40,000 + 5,000 + </a:t>
            </a:r>
            <a:r>
              <a:rPr lang="en-GB" sz="2200" u="sng" dirty="0">
                <a:solidFill>
                  <a:srgbClr val="FF3860"/>
                </a:solidFill>
              </a:rPr>
              <a:t>300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206,570 = 200,000 + </a:t>
            </a:r>
            <a:r>
              <a:rPr lang="en-GB" sz="2200" u="sng" dirty="0">
                <a:solidFill>
                  <a:srgbClr val="FF3860"/>
                </a:solidFill>
              </a:rPr>
              <a:t>6,000</a:t>
            </a:r>
            <a:r>
              <a:rPr lang="en-GB" sz="2200" dirty="0"/>
              <a:t> + 500 + </a:t>
            </a:r>
            <a:r>
              <a:rPr lang="en-GB" sz="2200" u="sng" dirty="0">
                <a:solidFill>
                  <a:srgbClr val="FF3860"/>
                </a:solidFill>
              </a:rPr>
              <a:t>70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u="sng" dirty="0">
                <a:solidFill>
                  <a:srgbClr val="FF3860"/>
                </a:solidFill>
              </a:rPr>
              <a:t>420,703</a:t>
            </a:r>
            <a:r>
              <a:rPr lang="en-GB" sz="2200" dirty="0"/>
              <a:t> = 400,000 + 20,000 + 700 + 3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23,000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20,000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F3F43E4-DB86-0848-9298-D440E13F9DEF}"/>
              </a:ext>
            </a:extLst>
          </p:cNvPr>
          <p:cNvSpPr/>
          <p:nvPr/>
        </p:nvSpPr>
        <p:spPr>
          <a:xfrm>
            <a:off x="3134813" y="4038125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" pitchFamily="2" charset="77"/>
              </a:rPr>
              <a:t>3,000</a:t>
            </a:r>
            <a:endParaRPr lang="en-US" dirty="0">
              <a:solidFill>
                <a:srgbClr val="FF386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2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320,040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4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300,000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0E6D624-F2B3-9D48-A34B-424456B5C700}"/>
              </a:ext>
            </a:extLst>
          </p:cNvPr>
          <p:cNvSpPr/>
          <p:nvPr/>
        </p:nvSpPr>
        <p:spPr>
          <a:xfrm>
            <a:off x="6909148" y="4072070"/>
            <a:ext cx="914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3860"/>
                </a:solidFill>
                <a:latin typeface="OpenDyslexic" pitchFamily="2" charset="77"/>
              </a:rPr>
              <a:t>20,040</a:t>
            </a:r>
            <a:endParaRPr lang="en-US" sz="1600" dirty="0">
              <a:solidFill>
                <a:srgbClr val="FF3860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20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56,400 = 50,000 + 6,000 + 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105,460 = 100,000 + ______ + 400 + 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________ = 500,000 + 10,000 + 600 + 4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45,000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40,000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450,090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55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400,000</a:t>
            </a: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14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56,400 = 50,000 + 6,000 + </a:t>
            </a:r>
            <a:r>
              <a:rPr lang="en-GB" sz="2200" u="sng" dirty="0">
                <a:solidFill>
                  <a:srgbClr val="FF3860"/>
                </a:solidFill>
              </a:rPr>
              <a:t>400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105,460 = 100,000 + </a:t>
            </a:r>
            <a:r>
              <a:rPr lang="en-GB" sz="2200" u="sng" dirty="0">
                <a:solidFill>
                  <a:srgbClr val="FF3860"/>
                </a:solidFill>
              </a:rPr>
              <a:t>5,000</a:t>
            </a:r>
            <a:r>
              <a:rPr lang="en-GB" sz="2200" dirty="0"/>
              <a:t> + 400 + </a:t>
            </a:r>
            <a:r>
              <a:rPr lang="en-GB" sz="2200" u="sng" dirty="0">
                <a:solidFill>
                  <a:srgbClr val="FF3860"/>
                </a:solidFill>
              </a:rPr>
              <a:t>60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u="sng" dirty="0">
                <a:solidFill>
                  <a:srgbClr val="FF3860"/>
                </a:solidFill>
              </a:rPr>
              <a:t>510,604</a:t>
            </a:r>
            <a:r>
              <a:rPr lang="en-GB" sz="2200" dirty="0"/>
              <a:t> = 500,000 + 10,000 + 600 + 4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45,000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40,000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F3F43E4-DB86-0848-9298-D440E13F9DEF}"/>
              </a:ext>
            </a:extLst>
          </p:cNvPr>
          <p:cNvSpPr/>
          <p:nvPr/>
        </p:nvSpPr>
        <p:spPr>
          <a:xfrm>
            <a:off x="3134813" y="4038125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" pitchFamily="2" charset="77"/>
              </a:rPr>
              <a:t>5,000</a:t>
            </a:r>
            <a:endParaRPr lang="en-US" dirty="0">
              <a:solidFill>
                <a:srgbClr val="FF386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450,090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55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400,000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0E6D624-F2B3-9D48-A34B-424456B5C700}"/>
              </a:ext>
            </a:extLst>
          </p:cNvPr>
          <p:cNvSpPr/>
          <p:nvPr/>
        </p:nvSpPr>
        <p:spPr>
          <a:xfrm>
            <a:off x="6909148" y="4072070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3860"/>
                </a:solidFill>
                <a:latin typeface="OpenDyslexic" pitchFamily="2" charset="77"/>
              </a:rPr>
              <a:t>50,090</a:t>
            </a:r>
            <a:endParaRPr lang="en-US" sz="1600" dirty="0">
              <a:solidFill>
                <a:srgbClr val="FF3860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3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35276"/>
              </p:ext>
            </p:extLst>
          </p:nvPr>
        </p:nvGraphicFramePr>
        <p:xfrm>
          <a:off x="5354750" y="1931322"/>
          <a:ext cx="631351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930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4798268-8C67-5641-8C07-6EC5482078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842" y="2607866"/>
            <a:ext cx="541914" cy="551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4954E40-0310-4B43-8354-6AF67597F3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548" y="2607866"/>
            <a:ext cx="541914" cy="5516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7B48700-C69D-6145-97E7-F2D0CB2B1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498" y="3460616"/>
            <a:ext cx="1727172" cy="17545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7749A9E-6A08-1B48-9B25-0F2EA22A5C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676" y="2715910"/>
            <a:ext cx="1699828" cy="1667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050D134-F844-4940-9864-E8D6EBA382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505" y="3549874"/>
            <a:ext cx="1665094" cy="15595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E4C387D-A8CD-B541-AA39-E3CF1774B9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4" y="3670869"/>
            <a:ext cx="1675540" cy="133400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2F8857FF-DFB6-6447-A051-5631E2805403}"/>
              </a:ext>
            </a:extLst>
          </p:cNvPr>
          <p:cNvSpPr/>
          <p:nvPr/>
        </p:nvSpPr>
        <p:spPr>
          <a:xfrm>
            <a:off x="4755584" y="397007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one million and one thousand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is describing the number 3,456,789.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She says, “It has the digit 3 in the millions place, each digit increase by one as we move down to the ones place.  So, there is a 4 in the hundred thousands column, 5 in the ten thousands column, 6 in the thousands column, 7 in the hundreds column, 8 in the tens column and 9 in the ones column.”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own description for 8,765,432.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41856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Yasmin is describing the number 3,456,789.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She says, “It has the digit 3 in the millions place. Each digit increases by one as we move down to the ones place.  So, there is a 4 in the hundred thousands column, 5 in the ten thousands column, 6 in the thousands column, 7 in the hundreds column, 8 in the tens column and 9 in the ones column.”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4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Write your own description for 8,765,432.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>
                <a:solidFill>
                  <a:srgbClr val="FF3860"/>
                </a:solidFill>
              </a:rPr>
              <a:t>The largest digit is in the millions place, the digit 8. After that each digit is one less than the last. So,  there is a 7 in the hundred thousands place, a 6 in the ten thousands place, a 5 in the thousands place, a 4 in the hundreds place, a 3 in the tens place and a 2 in the ones place.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49258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1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Write some five-digit numbers with the digit 7 in the thousands column.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largest possible number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smallest possible number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How many numbers can you make with a digital total of 35?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3AF2B2F1-0A05-6C4E-9BFB-A9F2E4F1B8C2}"/>
              </a:ext>
            </a:extLst>
          </p:cNvPr>
          <p:cNvSpPr/>
          <p:nvPr/>
        </p:nvSpPr>
        <p:spPr>
          <a:xfrm>
            <a:off x="5052254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_7,___</a:t>
            </a:r>
          </a:p>
        </p:txBody>
      </p:sp>
    </p:spTree>
    <p:extLst>
      <p:ext uri="{BB962C8B-B14F-4D97-AF65-F5344CB8AC3E}">
        <p14:creationId xmlns:p14="http://schemas.microsoft.com/office/powerpoint/2010/main" val="1338208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1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Write some five-digit numbers with the digit 7 in the thousands column.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largest possible number you can make? </a:t>
            </a:r>
            <a:r>
              <a:rPr lang="en-GB" sz="2200" dirty="0">
                <a:solidFill>
                  <a:srgbClr val="FF3860"/>
                </a:solidFill>
              </a:rPr>
              <a:t>97,999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smallest possible number you can make? </a:t>
            </a:r>
            <a:r>
              <a:rPr lang="en-GB" sz="2200" dirty="0">
                <a:solidFill>
                  <a:srgbClr val="FF3860"/>
                </a:solidFill>
              </a:rPr>
              <a:t>17,000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How many numbers can you make with a digital total of 35</a:t>
            </a:r>
            <a:r>
              <a:rPr lang="en-GB" sz="2200" dirty="0"/>
              <a:t>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Various responses, including 77,777, 67,877, 57,887…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FBE774F-4C19-3644-8A08-A8E918CA469C}"/>
              </a:ext>
            </a:extLst>
          </p:cNvPr>
          <p:cNvSpPr/>
          <p:nvPr/>
        </p:nvSpPr>
        <p:spPr>
          <a:xfrm>
            <a:off x="5052254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_7,___</a:t>
            </a:r>
          </a:p>
        </p:txBody>
      </p:sp>
    </p:spTree>
    <p:extLst>
      <p:ext uri="{BB962C8B-B14F-4D97-AF65-F5344CB8AC3E}">
        <p14:creationId xmlns:p14="http://schemas.microsoft.com/office/powerpoint/2010/main" val="124524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read, write and represent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reading, writing and representing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/>
              <a:t>Year 5 – Term 1 Block 1 - Place Value - Lesson 1 - To be able to represent numbers up to ten million</a:t>
            </a:r>
          </a:p>
        </p:txBody>
      </p:sp>
    </p:spTree>
    <p:extLst>
      <p:ext uri="{BB962C8B-B14F-4D97-AF65-F5344CB8AC3E}">
        <p14:creationId xmlns:p14="http://schemas.microsoft.com/office/powerpoint/2010/main" val="149562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Base 10 pieces are the odd one out as they represent 1,100, whereas the other representations make 1,001,000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5354750" y="1931322"/>
          <a:ext cx="631351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930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901930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4798268-8C67-5641-8C07-6EC5482078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842" y="2607866"/>
            <a:ext cx="541914" cy="551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4954E40-0310-4B43-8354-6AF67597F3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548" y="2607866"/>
            <a:ext cx="541914" cy="5516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7B48700-C69D-6145-97E7-F2D0CB2B1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498" y="3460616"/>
            <a:ext cx="1727172" cy="17545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7749A9E-6A08-1B48-9B25-0F2EA22A5C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676" y="2715910"/>
            <a:ext cx="1699828" cy="1667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050D134-F844-4940-9864-E8D6EBA382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505" y="3549874"/>
            <a:ext cx="1665094" cy="15595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E4C387D-A8CD-B541-AA39-E3CF1774B9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4" y="3670869"/>
            <a:ext cx="1675540" cy="1334007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B4070E40-54E2-9349-A632-A8DDBF00585A}"/>
              </a:ext>
            </a:extLst>
          </p:cNvPr>
          <p:cNvSpPr/>
          <p:nvPr/>
        </p:nvSpPr>
        <p:spPr>
          <a:xfrm>
            <a:off x="4755584" y="397007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one million and one thousand</a:t>
            </a:r>
          </a:p>
        </p:txBody>
      </p:sp>
    </p:spTree>
    <p:extLst>
      <p:ext uri="{BB962C8B-B14F-4D97-AF65-F5344CB8AC3E}">
        <p14:creationId xmlns:p14="http://schemas.microsoft.com/office/powerpoint/2010/main" val="382095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92292"/>
              </p:ext>
            </p:extLst>
          </p:nvPr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B2FB2A6-6E9F-A94E-91B5-9CAD36803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92472"/>
              </p:ext>
            </p:extLst>
          </p:nvPr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AF51F9D-B1EE-3148-830E-31CC186D4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41421"/>
              </p:ext>
            </p:extLst>
          </p:nvPr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9BF2EE4-5DD5-4845-85BB-54AD1D30D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51557"/>
              </p:ext>
            </p:extLst>
          </p:nvPr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1231256-E03D-AF48-9882-0E3C9BDCBD1D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571B8AE8-B0EB-6940-B74C-A52DFCA43D19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1C97E635-5BDB-5A4C-A2C4-B4D75D695027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AD72643E-FE09-6E44-BF42-D2284CFB04A8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2EE81D4D-854D-504B-A87F-A011C1DAB5F1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B5F947F8-AFAB-6D4F-9A2C-9C8A4D3230D1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1352A186-BE82-8D42-8209-2D89D6EBACD8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5532687-36B0-9A46-AD56-77B465E03A52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C29D63F1-AAF1-B24B-AD94-1F6E3AA375C6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5E78C818-22F6-B24B-B682-0BC2B2680F93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0919F17-3A0E-774F-9596-25BC7C77F9AE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8533846-C93E-8B47-8FA1-D8EBF6F11645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85488A6E-A115-3E46-A8E2-C71D57D72673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DBB07C94-B064-3846-B57A-E980092A38BA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B866532-1BBD-8049-9ED1-284AE2E1B10D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21D6EBD7-B66F-5E47-96C2-B35243BC5738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7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6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DFB49E5-F2C3-5D4F-BC11-2B4F091BDC4B}"/>
              </a:ext>
            </a:extLst>
          </p:cNvPr>
          <p:cNvSpPr/>
          <p:nvPr/>
        </p:nvSpPr>
        <p:spPr>
          <a:xfrm>
            <a:off x="9960895" y="4109141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403,052</a:t>
            </a:r>
          </a:p>
        </p:txBody>
      </p:sp>
    </p:spTree>
    <p:extLst>
      <p:ext uri="{BB962C8B-B14F-4D97-AF65-F5344CB8AC3E}">
        <p14:creationId xmlns:p14="http://schemas.microsoft.com/office/powerpoint/2010/main" val="16050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60DF2F36-2F86-564A-B941-B462DDA18A40}"/>
              </a:ext>
            </a:extLst>
          </p:cNvPr>
          <p:cNvSpPr/>
          <p:nvPr/>
        </p:nvSpPr>
        <p:spPr>
          <a:xfrm>
            <a:off x="4153618" y="6234077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1,203,055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6F03AD0C-DDFE-6349-8C72-2FFA43A18441}"/>
              </a:ext>
            </a:extLst>
          </p:cNvPr>
          <p:cNvSpPr/>
          <p:nvPr/>
        </p:nvSpPr>
        <p:spPr>
          <a:xfrm>
            <a:off x="9960895" y="4109141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403,052</a:t>
            </a:r>
          </a:p>
        </p:txBody>
      </p:sp>
    </p:spTree>
    <p:extLst>
      <p:ext uri="{BB962C8B-B14F-4D97-AF65-F5344CB8AC3E}">
        <p14:creationId xmlns:p14="http://schemas.microsoft.com/office/powerpoint/2010/main" val="249907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:a16="http://schemas.microsoft.com/office/drawing/2014/main" xmlns="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:a16="http://schemas.microsoft.com/office/drawing/2014/main" xmlns="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C100ABD-2F31-7240-8AFF-F456240C938D}"/>
              </a:ext>
            </a:extLst>
          </p:cNvPr>
          <p:cNvSpPr/>
          <p:nvPr/>
        </p:nvSpPr>
        <p:spPr>
          <a:xfrm>
            <a:off x="9960895" y="4109141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403,052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60DF2F36-2F86-564A-B941-B462DDA18A40}"/>
              </a:ext>
            </a:extLst>
          </p:cNvPr>
          <p:cNvSpPr/>
          <p:nvPr/>
        </p:nvSpPr>
        <p:spPr>
          <a:xfrm>
            <a:off x="4153618" y="6234077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1,203,055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8BB5603B-8494-F445-8AEA-8007339DA1E8}"/>
              </a:ext>
            </a:extLst>
          </p:cNvPr>
          <p:cNvSpPr/>
          <p:nvPr/>
        </p:nvSpPr>
        <p:spPr>
          <a:xfrm>
            <a:off x="9687582" y="6211300"/>
            <a:ext cx="1749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6,042,031</a:t>
            </a:r>
          </a:p>
        </p:txBody>
      </p:sp>
    </p:spTree>
    <p:extLst>
      <p:ext uri="{BB962C8B-B14F-4D97-AF65-F5344CB8AC3E}">
        <p14:creationId xmlns:p14="http://schemas.microsoft.com/office/powerpoint/2010/main" val="16192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8878</TotalTime>
  <Words>1982</Words>
  <Application>Microsoft Office PowerPoint</Application>
  <PresentationFormat>Custom</PresentationFormat>
  <Paragraphs>769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OpenDyslexicAlta</vt:lpstr>
      <vt:lpstr>OpenDyslexic</vt:lpstr>
      <vt:lpstr>Muli</vt:lpstr>
      <vt:lpstr>Lato</vt:lpstr>
      <vt:lpstr>Wingdings</vt:lpstr>
      <vt:lpstr>Lato Light</vt:lpstr>
      <vt:lpstr>Calibri</vt:lpstr>
      <vt:lpstr>Office Theme</vt:lpstr>
      <vt:lpstr>PowerPoint Presentation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302</cp:revision>
  <cp:lastPrinted>2019-06-17T16:19:05Z</cp:lastPrinted>
  <dcterms:created xsi:type="dcterms:W3CDTF">2018-08-06T08:16:18Z</dcterms:created>
  <dcterms:modified xsi:type="dcterms:W3CDTF">2020-09-08T16:30:12Z</dcterms:modified>
</cp:coreProperties>
</file>