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20" r:id="rId2"/>
    <p:sldId id="321" r:id="rId3"/>
    <p:sldId id="372" r:id="rId4"/>
    <p:sldId id="373" r:id="rId5"/>
    <p:sldId id="374" r:id="rId6"/>
    <p:sldId id="379" r:id="rId7"/>
    <p:sldId id="378" r:id="rId8"/>
    <p:sldId id="377" r:id="rId9"/>
    <p:sldId id="376" r:id="rId10"/>
    <p:sldId id="380" r:id="rId11"/>
    <p:sldId id="384" r:id="rId12"/>
    <p:sldId id="383" r:id="rId13"/>
    <p:sldId id="382" r:id="rId14"/>
    <p:sldId id="381" r:id="rId15"/>
    <p:sldId id="385" r:id="rId16"/>
    <p:sldId id="386" r:id="rId17"/>
    <p:sldId id="387" r:id="rId18"/>
    <p:sldId id="388" r:id="rId19"/>
    <p:sldId id="389" r:id="rId20"/>
    <p:sldId id="390" r:id="rId21"/>
    <p:sldId id="393" r:id="rId22"/>
    <p:sldId id="394" r:id="rId23"/>
    <p:sldId id="370" r:id="rId24"/>
    <p:sldId id="395" r:id="rId25"/>
    <p:sldId id="391" r:id="rId26"/>
  </p:sldIdLst>
  <p:sldSz cx="12192000" cy="6858000"/>
  <p:notesSz cx="6858000" cy="9144000"/>
  <p:embeddedFontLst>
    <p:embeddedFont>
      <p:font typeface="Lato Light" panose="020F0302020204030203" pitchFamily="34" charset="0"/>
      <p:regular r:id="rId29"/>
    </p:embeddedFont>
    <p:embeddedFont>
      <p:font typeface="OpenDyslexic" panose="00000500000000000000" pitchFamily="2" charset="0"/>
      <p:regular r:id="rId30"/>
      <p:bold r:id="rId31"/>
      <p:italic r:id="rId32"/>
      <p:boldItalic r:id="rId33"/>
    </p:embeddedFont>
    <p:embeddedFont>
      <p:font typeface="OpenDyslexicAlta" panose="00000500000000000000" pitchFamily="2" charset="0"/>
      <p:regular r:id="rId34"/>
      <p:bold r:id="rId35"/>
      <p:italic r:id="rId36"/>
      <p:boldItalic r:id="rId37"/>
    </p:embeddedFont>
    <p:embeddedFont>
      <p:font typeface="Lato" panose="020F0502020204030203" pitchFamily="34" charset="0"/>
      <p:regular r:id="rId38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Muli" panose="020B060402020202020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23D160"/>
    <a:srgbClr val="FFDD57"/>
    <a:srgbClr val="3273DC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74" autoAdjust="0"/>
    <p:restoredTop sz="87959" autoAdjust="0"/>
  </p:normalViewPr>
  <p:slideViewPr>
    <p:cSldViewPr snapToGrid="0" snapToObjects="1">
      <p:cViewPr varScale="1">
        <p:scale>
          <a:sx n="60" d="100"/>
          <a:sy n="60" d="100"/>
        </p:scale>
        <p:origin x="-666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Temperature (</a:t>
            </a:r>
            <a:r>
              <a:rPr lang="en-GB" sz="1800" b="0" i="0" baseline="0" dirty="0">
                <a:effectLst/>
              </a:rPr>
              <a:t>°C</a:t>
            </a:r>
            <a:r>
              <a:rPr lang="en-US" sz="1800" b="0" i="0" baseline="0" dirty="0">
                <a:effectLst/>
              </a:rPr>
              <a:t>)</a:t>
            </a:r>
            <a:endParaRPr lang="en-GB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0.625</c:v>
                </c:pt>
                <c:pt idx="1">
                  <c:v>0.66666666666666663</c:v>
                </c:pt>
                <c:pt idx="2">
                  <c:v>0.70833333333333304</c:v>
                </c:pt>
                <c:pt idx="3">
                  <c:v>0.75</c:v>
                </c:pt>
                <c:pt idx="4">
                  <c:v>0.79166666666666696</c:v>
                </c:pt>
                <c:pt idx="5">
                  <c:v>0.83333333333333304</c:v>
                </c:pt>
                <c:pt idx="6">
                  <c:v>0.875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D74-D44E-9AD0-E863F393E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344064"/>
        <c:axId val="229094464"/>
      </c:lineChart>
      <c:catAx>
        <c:axId val="232344064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29094464"/>
        <c:crosses val="autoZero"/>
        <c:auto val="1"/>
        <c:lblAlgn val="ctr"/>
        <c:lblOffset val="0"/>
        <c:noMultiLvlLbl val="0"/>
      </c:catAx>
      <c:valAx>
        <c:axId val="22909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3234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  <a:latin typeface="OpenDyslexicAlta" pitchFamily="2" charset="77"/>
              </a:rPr>
              <a:t>Temperature (</a:t>
            </a:r>
            <a:r>
              <a:rPr lang="en-GB" sz="1800" b="0" i="0" baseline="0" dirty="0">
                <a:effectLst/>
                <a:latin typeface="OpenDyslexicAlta" pitchFamily="2" charset="77"/>
              </a:rPr>
              <a:t>°C</a:t>
            </a:r>
            <a:r>
              <a:rPr lang="en-US" sz="1800" b="0" i="0" baseline="0" dirty="0">
                <a:effectLst/>
                <a:latin typeface="OpenDyslexicAlta" pitchFamily="2" charset="77"/>
              </a:rPr>
              <a:t>)</a:t>
            </a:r>
            <a:endParaRPr lang="en-GB" dirty="0">
              <a:effectLst/>
              <a:latin typeface="OpenDyslexicAlta" pitchFamily="2" charset="77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0.66666666666666663</c:v>
                </c:pt>
                <c:pt idx="1">
                  <c:v>0.70833333333333337</c:v>
                </c:pt>
                <c:pt idx="2">
                  <c:v>0.75</c:v>
                </c:pt>
                <c:pt idx="3">
                  <c:v>0.79166666666666663</c:v>
                </c:pt>
                <c:pt idx="4">
                  <c:v>0.83333333333333337</c:v>
                </c:pt>
                <c:pt idx="5">
                  <c:v>0.875</c:v>
                </c:pt>
                <c:pt idx="6">
                  <c:v>0.91666666666666663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1.5</c:v>
                </c:pt>
                <c:pt idx="3">
                  <c:v>0</c:v>
                </c:pt>
                <c:pt idx="4">
                  <c:v>-1</c:v>
                </c:pt>
                <c:pt idx="5">
                  <c:v>-1</c:v>
                </c:pt>
                <c:pt idx="6">
                  <c:v>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BAA-9B46-AC11-40DFD5613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016384"/>
        <c:axId val="280052288"/>
      </c:lineChart>
      <c:catAx>
        <c:axId val="280016384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80052288"/>
        <c:crosses val="autoZero"/>
        <c:auto val="0"/>
        <c:lblAlgn val="ctr"/>
        <c:lblOffset val="0"/>
        <c:noMultiLvlLbl val="0"/>
      </c:catAx>
      <c:valAx>
        <c:axId val="28005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80016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  <a:latin typeface="OpenDyslexicAlta" pitchFamily="2" charset="77"/>
              </a:rPr>
              <a:t>Temperature (</a:t>
            </a:r>
            <a:r>
              <a:rPr lang="en-GB" sz="1800" b="0" i="0" baseline="0" dirty="0">
                <a:effectLst/>
                <a:latin typeface="OpenDyslexicAlta" pitchFamily="2" charset="77"/>
              </a:rPr>
              <a:t>°C</a:t>
            </a:r>
            <a:r>
              <a:rPr lang="en-US" sz="1800" b="0" i="0" baseline="0" dirty="0">
                <a:effectLst/>
                <a:latin typeface="OpenDyslexicAlta" pitchFamily="2" charset="77"/>
              </a:rPr>
              <a:t>)</a:t>
            </a:r>
            <a:endParaRPr lang="en-GB" dirty="0">
              <a:effectLst/>
              <a:latin typeface="OpenDyslexicAlta" pitchFamily="2" charset="77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0.66666666666666663</c:v>
                </c:pt>
                <c:pt idx="1">
                  <c:v>0.70833333333333337</c:v>
                </c:pt>
                <c:pt idx="2">
                  <c:v>0.75</c:v>
                </c:pt>
                <c:pt idx="3">
                  <c:v>0.79166666666666663</c:v>
                </c:pt>
                <c:pt idx="4">
                  <c:v>0.83333333333333337</c:v>
                </c:pt>
                <c:pt idx="5">
                  <c:v>0.875</c:v>
                </c:pt>
                <c:pt idx="6">
                  <c:v>0.91666666666666663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1.5</c:v>
                </c:pt>
                <c:pt idx="3">
                  <c:v>0</c:v>
                </c:pt>
                <c:pt idx="4">
                  <c:v>-1</c:v>
                </c:pt>
                <c:pt idx="5">
                  <c:v>-1</c:v>
                </c:pt>
                <c:pt idx="6">
                  <c:v>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96A-2E44-B0C0-EB50C642D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765952"/>
        <c:axId val="280054592"/>
      </c:lineChart>
      <c:catAx>
        <c:axId val="280765952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80054592"/>
        <c:crosses val="autoZero"/>
        <c:auto val="0"/>
        <c:lblAlgn val="ctr"/>
        <c:lblOffset val="0"/>
        <c:noMultiLvlLbl val="0"/>
      </c:catAx>
      <c:valAx>
        <c:axId val="2800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8076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  <a:latin typeface="OpenDyslexicAlta" pitchFamily="2" charset="77"/>
              </a:rPr>
              <a:t>Temperature (</a:t>
            </a:r>
            <a:r>
              <a:rPr lang="en-GB" sz="1800" b="0" i="0" baseline="0" dirty="0">
                <a:effectLst/>
                <a:latin typeface="OpenDyslexicAlta" pitchFamily="2" charset="77"/>
              </a:rPr>
              <a:t>°C</a:t>
            </a:r>
            <a:r>
              <a:rPr lang="en-US" sz="1800" b="0" i="0" baseline="0" dirty="0">
                <a:effectLst/>
                <a:latin typeface="OpenDyslexicAlta" pitchFamily="2" charset="77"/>
              </a:rPr>
              <a:t>)</a:t>
            </a:r>
            <a:endParaRPr lang="en-GB" dirty="0">
              <a:effectLst/>
              <a:latin typeface="OpenDyslexicAlta" pitchFamily="2" charset="77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0.66666666666666663</c:v>
                </c:pt>
                <c:pt idx="1">
                  <c:v>0.70833333333333337</c:v>
                </c:pt>
                <c:pt idx="2">
                  <c:v>0.75</c:v>
                </c:pt>
                <c:pt idx="3">
                  <c:v>0.79166666666666663</c:v>
                </c:pt>
                <c:pt idx="4">
                  <c:v>0.83333333333333337</c:v>
                </c:pt>
                <c:pt idx="5">
                  <c:v>0.875</c:v>
                </c:pt>
                <c:pt idx="6">
                  <c:v>0.91666666666666663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1.5</c:v>
                </c:pt>
                <c:pt idx="3">
                  <c:v>0</c:v>
                </c:pt>
                <c:pt idx="4">
                  <c:v>-1</c:v>
                </c:pt>
                <c:pt idx="5">
                  <c:v>-1</c:v>
                </c:pt>
                <c:pt idx="6">
                  <c:v>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A5D-0A4A-BFEF-86A11A168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766976"/>
        <c:axId val="280056896"/>
      </c:lineChart>
      <c:catAx>
        <c:axId val="280766976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80056896"/>
        <c:crosses val="autoZero"/>
        <c:auto val="0"/>
        <c:lblAlgn val="ctr"/>
        <c:lblOffset val="0"/>
        <c:noMultiLvlLbl val="0"/>
      </c:catAx>
      <c:valAx>
        <c:axId val="28005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8076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  <a:latin typeface="OpenDyslexicAlta" pitchFamily="2" charset="77"/>
              </a:rPr>
              <a:t>Temperature (</a:t>
            </a:r>
            <a:r>
              <a:rPr lang="en-GB" sz="1800" b="0" i="0" baseline="0" dirty="0">
                <a:effectLst/>
                <a:latin typeface="OpenDyslexicAlta" pitchFamily="2" charset="77"/>
              </a:rPr>
              <a:t>°C</a:t>
            </a:r>
            <a:r>
              <a:rPr lang="en-US" sz="1800" b="0" i="0" baseline="0" dirty="0">
                <a:effectLst/>
                <a:latin typeface="OpenDyslexicAlta" pitchFamily="2" charset="77"/>
              </a:rPr>
              <a:t>)</a:t>
            </a:r>
            <a:endParaRPr lang="en-GB" dirty="0">
              <a:effectLst/>
              <a:latin typeface="OpenDyslexicAlta" pitchFamily="2" charset="77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0.58333333333333337</c:v>
                </c:pt>
                <c:pt idx="1">
                  <c:v>0.625</c:v>
                </c:pt>
                <c:pt idx="2">
                  <c:v>0.66666666666666696</c:v>
                </c:pt>
                <c:pt idx="3">
                  <c:v>0.70833333333333304</c:v>
                </c:pt>
                <c:pt idx="4">
                  <c:v>0.75</c:v>
                </c:pt>
                <c:pt idx="5">
                  <c:v>0.79166666666666596</c:v>
                </c:pt>
                <c:pt idx="6">
                  <c:v>0.83333333333333304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1.5</c:v>
                </c:pt>
                <c:pt idx="4">
                  <c:v>1</c:v>
                </c:pt>
                <c:pt idx="5">
                  <c:v>-2</c:v>
                </c:pt>
                <c:pt idx="6">
                  <c:v>-4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D37-434B-B319-58B9EAFFC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688128"/>
        <c:axId val="280059200"/>
      </c:lineChart>
      <c:catAx>
        <c:axId val="280688128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80059200"/>
        <c:crosses val="autoZero"/>
        <c:auto val="0"/>
        <c:lblAlgn val="ctr"/>
        <c:lblOffset val="0"/>
        <c:noMultiLvlLbl val="0"/>
      </c:catAx>
      <c:valAx>
        <c:axId val="28005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8068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  <a:latin typeface="OpenDyslexicAlta" pitchFamily="2" charset="77"/>
              </a:rPr>
              <a:t>Temperature (</a:t>
            </a:r>
            <a:r>
              <a:rPr lang="en-GB" sz="1800" b="0" i="0" baseline="0" dirty="0">
                <a:effectLst/>
                <a:latin typeface="OpenDyslexicAlta" pitchFamily="2" charset="77"/>
              </a:rPr>
              <a:t>°C</a:t>
            </a:r>
            <a:r>
              <a:rPr lang="en-US" sz="1800" b="0" i="0" baseline="0" dirty="0">
                <a:effectLst/>
                <a:latin typeface="OpenDyslexicAlta" pitchFamily="2" charset="77"/>
              </a:rPr>
              <a:t>)</a:t>
            </a:r>
            <a:endParaRPr lang="en-GB" dirty="0">
              <a:effectLst/>
              <a:latin typeface="OpenDyslexicAlta" pitchFamily="2" charset="77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0.58333333333333337</c:v>
                </c:pt>
                <c:pt idx="1">
                  <c:v>0.625</c:v>
                </c:pt>
                <c:pt idx="2">
                  <c:v>0.66666666666666696</c:v>
                </c:pt>
                <c:pt idx="3">
                  <c:v>0.70833333333333304</c:v>
                </c:pt>
                <c:pt idx="4">
                  <c:v>0.75</c:v>
                </c:pt>
                <c:pt idx="5">
                  <c:v>0.79166666666666596</c:v>
                </c:pt>
                <c:pt idx="6">
                  <c:v>0.83333333333333304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3</c:v>
                </c:pt>
                <c:pt idx="2">
                  <c:v>2</c:v>
                </c:pt>
                <c:pt idx="3">
                  <c:v>1.5</c:v>
                </c:pt>
                <c:pt idx="4">
                  <c:v>1</c:v>
                </c:pt>
                <c:pt idx="5">
                  <c:v>-2</c:v>
                </c:pt>
                <c:pt idx="6">
                  <c:v>-4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E0-5E48-B660-015A345F8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689152"/>
        <c:axId val="280078016"/>
      </c:lineChart>
      <c:catAx>
        <c:axId val="280689152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80078016"/>
        <c:crosses val="autoZero"/>
        <c:auto val="0"/>
        <c:lblAlgn val="ctr"/>
        <c:lblOffset val="0"/>
        <c:noMultiLvlLbl val="0"/>
      </c:catAx>
      <c:valAx>
        <c:axId val="28007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80689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GB" sz="1800" b="0" i="0" baseline="0" dirty="0">
                <a:effectLst/>
                <a:latin typeface="OpenDyslexicAlta" pitchFamily="2" charset="77"/>
              </a:rPr>
              <a:t>Tree Numbers in Forest</a:t>
            </a:r>
            <a:endParaRPr lang="en-GB" dirty="0">
              <a:effectLst/>
              <a:latin typeface="OpenDyslexicAlta" pitchFamily="2" charset="77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trees (thousands)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#,##0">
                  <c:v>40</c:v>
                </c:pt>
                <c:pt idx="1">
                  <c:v>30</c:v>
                </c:pt>
                <c:pt idx="2">
                  <c:v>27.5</c:v>
                </c:pt>
                <c:pt idx="3">
                  <c:v>25</c:v>
                </c:pt>
                <c:pt idx="4">
                  <c:v>22.5</c:v>
                </c:pt>
                <c:pt idx="5">
                  <c:v>27.5</c:v>
                </c:pt>
                <c:pt idx="6">
                  <c:v>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D37-434B-B319-58B9EAFFC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706560"/>
        <c:axId val="280080896"/>
      </c:lineChart>
      <c:catAx>
        <c:axId val="280706560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80080896"/>
        <c:crosses val="autoZero"/>
        <c:auto val="0"/>
        <c:lblAlgn val="ctr"/>
        <c:lblOffset val="100"/>
        <c:noMultiLvlLbl val="0"/>
      </c:catAx>
      <c:valAx>
        <c:axId val="28008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8070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GB" sz="1800" b="0" i="0" baseline="0" dirty="0">
                <a:effectLst/>
                <a:latin typeface="OpenDyslexicAlta" pitchFamily="2" charset="77"/>
              </a:rPr>
              <a:t>Tree Numbers in Forest</a:t>
            </a:r>
            <a:endParaRPr lang="en-GB" dirty="0">
              <a:effectLst/>
              <a:latin typeface="OpenDyslexicAlta" pitchFamily="2" charset="77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trees (thousands)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 formatCode="#,##0">
                  <c:v>40</c:v>
                </c:pt>
                <c:pt idx="1">
                  <c:v>30</c:v>
                </c:pt>
                <c:pt idx="2">
                  <c:v>27.5</c:v>
                </c:pt>
                <c:pt idx="3">
                  <c:v>25</c:v>
                </c:pt>
                <c:pt idx="4">
                  <c:v>22.5</c:v>
                </c:pt>
                <c:pt idx="5">
                  <c:v>27.5</c:v>
                </c:pt>
                <c:pt idx="6">
                  <c:v>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D37-434B-B319-58B9EAFFC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161216"/>
        <c:axId val="280079168"/>
      </c:lineChart>
      <c:catAx>
        <c:axId val="281161216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80079168"/>
        <c:crosses val="autoZero"/>
        <c:auto val="0"/>
        <c:lblAlgn val="ctr"/>
        <c:lblOffset val="100"/>
        <c:noMultiLvlLbl val="0"/>
      </c:catAx>
      <c:valAx>
        <c:axId val="28007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81161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OpenDyslexicAlta" pitchFamily="2" charset="77"/>
              </a:rPr>
              <a:t>Pairs</a:t>
            </a:r>
            <a:r>
              <a:rPr lang="en-US" sz="1800" baseline="0" dirty="0">
                <a:latin typeface="OpenDyslexicAlta" pitchFamily="2" charset="77"/>
              </a:rPr>
              <a:t> of Shoes Sold per Month</a:t>
            </a:r>
            <a:endParaRPr lang="en-US" sz="1800" dirty="0">
              <a:latin typeface="OpenDyslexicAlta" pitchFamily="2" charset="77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Front Foot</c:v>
                </c:pt>
              </c:strCache>
            </c:strRef>
          </c:tx>
          <c:spPr>
            <a:ln w="28575" cap="rnd">
              <a:solidFill>
                <a:srgbClr val="7957D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7957D5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10000</c:v>
                </c:pt>
                <c:pt idx="1">
                  <c:v>12500</c:v>
                </c:pt>
                <c:pt idx="2">
                  <c:v>20000</c:v>
                </c:pt>
                <c:pt idx="3">
                  <c:v>25000</c:v>
                </c:pt>
                <c:pt idx="4">
                  <c:v>40000</c:v>
                </c:pt>
                <c:pt idx="5">
                  <c:v>35000</c:v>
                </c:pt>
                <c:pt idx="6">
                  <c:v>20000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98-1744-BABD-0136F8EE1B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Super Shoes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20000</c:v>
                </c:pt>
                <c:pt idx="1">
                  <c:v>25000</c:v>
                </c:pt>
                <c:pt idx="2">
                  <c:v>15000</c:v>
                </c:pt>
                <c:pt idx="3">
                  <c:v>25000</c:v>
                </c:pt>
                <c:pt idx="4">
                  <c:v>35000</c:v>
                </c:pt>
                <c:pt idx="5">
                  <c:v>40000</c:v>
                </c:pt>
                <c:pt idx="6">
                  <c:v>30000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098-1744-BABD-0136F8EE1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152128"/>
        <c:axId val="280323776"/>
      </c:lineChart>
      <c:catAx>
        <c:axId val="287152128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80323776"/>
        <c:crosses val="autoZero"/>
        <c:auto val="1"/>
        <c:lblAlgn val="ctr"/>
        <c:lblOffset val="100"/>
        <c:noMultiLvlLbl val="0"/>
      </c:catAx>
      <c:valAx>
        <c:axId val="28032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8715212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OpenDyslexicAlta" pitchFamily="2" charset="77"/>
              </a:rPr>
              <a:t>Pairs</a:t>
            </a:r>
            <a:r>
              <a:rPr lang="en-US" sz="1800" baseline="0" dirty="0">
                <a:latin typeface="OpenDyslexicAlta" pitchFamily="2" charset="77"/>
              </a:rPr>
              <a:t> of Shoes Sold per Month</a:t>
            </a:r>
            <a:endParaRPr lang="en-US" sz="1800" dirty="0">
              <a:latin typeface="OpenDyslexicAlta" pitchFamily="2" charset="77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Front Foot</c:v>
                </c:pt>
              </c:strCache>
            </c:strRef>
          </c:tx>
          <c:spPr>
            <a:ln w="28575" cap="rnd">
              <a:solidFill>
                <a:srgbClr val="7957D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7957D5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10000</c:v>
                </c:pt>
                <c:pt idx="1">
                  <c:v>12500</c:v>
                </c:pt>
                <c:pt idx="2">
                  <c:v>20000</c:v>
                </c:pt>
                <c:pt idx="3">
                  <c:v>25000</c:v>
                </c:pt>
                <c:pt idx="4">
                  <c:v>40000</c:v>
                </c:pt>
                <c:pt idx="5">
                  <c:v>35000</c:v>
                </c:pt>
                <c:pt idx="6">
                  <c:v>20000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98-1744-BABD-0136F8EE1B3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Super Shoes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20000</c:v>
                </c:pt>
                <c:pt idx="1">
                  <c:v>25000</c:v>
                </c:pt>
                <c:pt idx="2">
                  <c:v>15000</c:v>
                </c:pt>
                <c:pt idx="3">
                  <c:v>25000</c:v>
                </c:pt>
                <c:pt idx="4">
                  <c:v>35000</c:v>
                </c:pt>
                <c:pt idx="5">
                  <c:v>40000</c:v>
                </c:pt>
                <c:pt idx="6">
                  <c:v>30000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098-1744-BABD-0136F8EE1B3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Best Foot Forward</c:v>
                </c:pt>
              </c:strCache>
            </c:strRef>
          </c:tx>
          <c:spPr>
            <a:ln w="28575" cap="rnd">
              <a:solidFill>
                <a:srgbClr val="FF38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rgbClr val="FF3860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</c:strCache>
            </c:strRef>
          </c:cat>
          <c:val>
            <c:numRef>
              <c:f>Sheet1!$D$2:$D$8</c:f>
              <c:numCache>
                <c:formatCode>#,##0</c:formatCode>
                <c:ptCount val="7"/>
                <c:pt idx="0">
                  <c:v>5000</c:v>
                </c:pt>
                <c:pt idx="1">
                  <c:v>7500</c:v>
                </c:pt>
                <c:pt idx="2">
                  <c:v>15000</c:v>
                </c:pt>
                <c:pt idx="3">
                  <c:v>20000</c:v>
                </c:pt>
                <c:pt idx="4">
                  <c:v>35000</c:v>
                </c:pt>
                <c:pt idx="5">
                  <c:v>30000</c:v>
                </c:pt>
                <c:pt idx="6">
                  <c:v>15000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609-9340-B2B4-97D0048FF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009664"/>
        <c:axId val="280326080"/>
      </c:lineChart>
      <c:catAx>
        <c:axId val="281009664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80326080"/>
        <c:crosses val="autoZero"/>
        <c:auto val="1"/>
        <c:lblAlgn val="ctr"/>
        <c:lblOffset val="100"/>
        <c:noMultiLvlLbl val="0"/>
      </c:catAx>
      <c:valAx>
        <c:axId val="28032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8100966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dirty="0">
                <a:latin typeface="OpenDyslexicAlta" pitchFamily="2" charset="77"/>
              </a:rPr>
              <a:t>Temperature (</a:t>
            </a:r>
            <a:r>
              <a:rPr lang="en-GB" sz="1800" b="0" i="0" u="none" strike="noStrike" baseline="0" dirty="0">
                <a:effectLst/>
              </a:rPr>
              <a:t>°C</a:t>
            </a:r>
            <a:r>
              <a:rPr lang="en-US" sz="1800" dirty="0">
                <a:latin typeface="OpenDyslexicAlta" pitchFamily="2" charset="77"/>
              </a:rPr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0.625</c:v>
                </c:pt>
                <c:pt idx="1">
                  <c:v>0.66666666666666663</c:v>
                </c:pt>
                <c:pt idx="2">
                  <c:v>0.70833333333333304</c:v>
                </c:pt>
                <c:pt idx="3">
                  <c:v>0.75</c:v>
                </c:pt>
                <c:pt idx="4">
                  <c:v>0.79166666666666696</c:v>
                </c:pt>
                <c:pt idx="5">
                  <c:v>0.83333333333333304</c:v>
                </c:pt>
                <c:pt idx="6">
                  <c:v>0.875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D74-D44E-9AD0-E863F393E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31872"/>
        <c:axId val="204414272"/>
      </c:lineChart>
      <c:catAx>
        <c:axId val="271631872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04414272"/>
        <c:crosses val="autoZero"/>
        <c:auto val="1"/>
        <c:lblAlgn val="ctr"/>
        <c:lblOffset val="0"/>
        <c:noMultiLvlLbl val="0"/>
      </c:catAx>
      <c:valAx>
        <c:axId val="20441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7163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Temperature (</a:t>
            </a:r>
            <a:r>
              <a:rPr lang="en-GB" sz="1800" b="0" i="0" baseline="0" dirty="0">
                <a:effectLst/>
              </a:rPr>
              <a:t>°C</a:t>
            </a:r>
            <a:r>
              <a:rPr lang="en-US" sz="1800" b="0" i="0" baseline="0" dirty="0">
                <a:effectLst/>
              </a:rPr>
              <a:t>)</a:t>
            </a:r>
            <a:endParaRPr lang="en-GB" dirty="0">
              <a:effectLst/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0.66666666666666663</c:v>
                </c:pt>
                <c:pt idx="1">
                  <c:v>0.70833333333333337</c:v>
                </c:pt>
                <c:pt idx="2">
                  <c:v>0.75</c:v>
                </c:pt>
                <c:pt idx="3">
                  <c:v>0.79166666666666696</c:v>
                </c:pt>
                <c:pt idx="4">
                  <c:v>0.83333333333333404</c:v>
                </c:pt>
                <c:pt idx="5">
                  <c:v>0.875000000000001</c:v>
                </c:pt>
                <c:pt idx="6">
                  <c:v>0.91666666666666696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-1</c:v>
                </c:pt>
                <c:pt idx="6">
                  <c:v>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FFA-4E4B-A761-D3E74E1FF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906816"/>
        <c:axId val="231779136"/>
      </c:lineChart>
      <c:catAx>
        <c:axId val="271906816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31779136"/>
        <c:crosses val="autoZero"/>
        <c:auto val="1"/>
        <c:lblAlgn val="ctr"/>
        <c:lblOffset val="0"/>
        <c:noMultiLvlLbl val="0"/>
      </c:catAx>
      <c:valAx>
        <c:axId val="23177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7190681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Temperature (</a:t>
            </a:r>
            <a:r>
              <a:rPr lang="en-GB" sz="1800" b="0" i="0" baseline="0" dirty="0">
                <a:effectLst/>
              </a:rPr>
              <a:t>°C</a:t>
            </a:r>
            <a:r>
              <a:rPr lang="en-US" sz="1800" b="0" i="0" baseline="0" dirty="0">
                <a:effectLst/>
              </a:rPr>
              <a:t>)</a:t>
            </a:r>
            <a:endParaRPr lang="en-GB" dirty="0">
              <a:effectLst/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0.66666666666666663</c:v>
                </c:pt>
                <c:pt idx="1">
                  <c:v>0.70833333333333337</c:v>
                </c:pt>
                <c:pt idx="2">
                  <c:v>0.75</c:v>
                </c:pt>
                <c:pt idx="3">
                  <c:v>0.79166666666666696</c:v>
                </c:pt>
                <c:pt idx="4">
                  <c:v>0.83333333333333404</c:v>
                </c:pt>
                <c:pt idx="5">
                  <c:v>0.875000000000001</c:v>
                </c:pt>
                <c:pt idx="6">
                  <c:v>0.91666666666666696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-1</c:v>
                </c:pt>
                <c:pt idx="6">
                  <c:v>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32A-A247-BFCB-7B990B844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011328"/>
        <c:axId val="231780288"/>
      </c:lineChart>
      <c:catAx>
        <c:axId val="271011328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31780288"/>
        <c:crosses val="autoZero"/>
        <c:auto val="1"/>
        <c:lblAlgn val="ctr"/>
        <c:lblOffset val="0"/>
        <c:noMultiLvlLbl val="0"/>
      </c:catAx>
      <c:valAx>
        <c:axId val="231780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7101132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Temperature (</a:t>
            </a:r>
            <a:r>
              <a:rPr lang="en-GB" sz="1800" b="0" i="0" baseline="0" dirty="0">
                <a:effectLst/>
              </a:rPr>
              <a:t>°C</a:t>
            </a:r>
            <a:r>
              <a:rPr lang="en-US" sz="1800" b="0" i="0" baseline="0" dirty="0">
                <a:effectLst/>
              </a:rPr>
              <a:t>)</a:t>
            </a:r>
            <a:endParaRPr lang="en-GB" dirty="0">
              <a:effectLst/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0.66666666666666663</c:v>
                </c:pt>
                <c:pt idx="1">
                  <c:v>0.70833333333333337</c:v>
                </c:pt>
                <c:pt idx="2">
                  <c:v>0.75</c:v>
                </c:pt>
                <c:pt idx="3">
                  <c:v>0.79166666666666696</c:v>
                </c:pt>
                <c:pt idx="4">
                  <c:v>0.83333333333333404</c:v>
                </c:pt>
                <c:pt idx="5">
                  <c:v>0.875000000000001</c:v>
                </c:pt>
                <c:pt idx="6">
                  <c:v>0.91666666666666696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-1</c:v>
                </c:pt>
                <c:pt idx="6">
                  <c:v>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32A-A247-BFCB-7B990B844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266816"/>
        <c:axId val="226448448"/>
      </c:lineChart>
      <c:catAx>
        <c:axId val="279266816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26448448"/>
        <c:crosses val="autoZero"/>
        <c:auto val="1"/>
        <c:lblAlgn val="ctr"/>
        <c:lblOffset val="0"/>
        <c:noMultiLvlLbl val="0"/>
      </c:catAx>
      <c:valAx>
        <c:axId val="226448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7926681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Temperature (</a:t>
            </a:r>
            <a:r>
              <a:rPr lang="en-GB" sz="1800" b="0" i="0" baseline="0" dirty="0">
                <a:effectLst/>
              </a:rPr>
              <a:t>°C</a:t>
            </a:r>
            <a:r>
              <a:rPr lang="en-US" sz="1800" b="0" i="0" baseline="0" dirty="0">
                <a:effectLst/>
              </a:rPr>
              <a:t>)</a:t>
            </a:r>
            <a:endParaRPr lang="en-GB" dirty="0">
              <a:effectLst/>
            </a:endParaRPr>
          </a:p>
        </c:rich>
      </c:tx>
      <c:layout/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0.66666666666666663</c:v>
                </c:pt>
                <c:pt idx="1">
                  <c:v>0.70833333333333337</c:v>
                </c:pt>
                <c:pt idx="2">
                  <c:v>0.75</c:v>
                </c:pt>
                <c:pt idx="3">
                  <c:v>0.79166666666666696</c:v>
                </c:pt>
                <c:pt idx="4">
                  <c:v>0.83333333333333404</c:v>
                </c:pt>
                <c:pt idx="5">
                  <c:v>0.875000000000001</c:v>
                </c:pt>
                <c:pt idx="6">
                  <c:v>0.91666666666666696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-1</c:v>
                </c:pt>
                <c:pt idx="6">
                  <c:v>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32A-A247-BFCB-7B990B844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162304"/>
        <c:axId val="226450752"/>
      </c:lineChart>
      <c:catAx>
        <c:axId val="280162304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26450752"/>
        <c:crosses val="autoZero"/>
        <c:auto val="1"/>
        <c:lblAlgn val="ctr"/>
        <c:lblOffset val="0"/>
        <c:noMultiLvlLbl val="0"/>
      </c:catAx>
      <c:valAx>
        <c:axId val="22645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8016230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Temperature (</a:t>
            </a:r>
            <a:r>
              <a:rPr lang="en-GB" sz="1800" b="0" i="0" baseline="0" dirty="0">
                <a:effectLst/>
              </a:rPr>
              <a:t>°C</a:t>
            </a:r>
            <a:r>
              <a:rPr lang="en-US" sz="1800" b="0" i="0" baseline="0" dirty="0">
                <a:effectLst/>
              </a:rPr>
              <a:t>)</a:t>
            </a:r>
            <a:endParaRPr lang="en-GB" dirty="0">
              <a:effectLst/>
            </a:endParaRPr>
          </a:p>
        </c:rich>
      </c:tx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0.66666666666666663</c:v>
                </c:pt>
                <c:pt idx="1">
                  <c:v>0.70833333333333337</c:v>
                </c:pt>
                <c:pt idx="2">
                  <c:v>0.75</c:v>
                </c:pt>
                <c:pt idx="3">
                  <c:v>0.79166666666666696</c:v>
                </c:pt>
                <c:pt idx="4">
                  <c:v>0.83333333333333404</c:v>
                </c:pt>
                <c:pt idx="5">
                  <c:v>0.875000000000001</c:v>
                </c:pt>
                <c:pt idx="6">
                  <c:v>0.91666666666666696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-1</c:v>
                </c:pt>
                <c:pt idx="6">
                  <c:v>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32A-A247-BFCB-7B990B844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032960"/>
        <c:axId val="226469568"/>
      </c:lineChart>
      <c:catAx>
        <c:axId val="277032960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26469568"/>
        <c:crosses val="autoZero"/>
        <c:auto val="1"/>
        <c:lblAlgn val="ctr"/>
        <c:lblOffset val="0"/>
        <c:noMultiLvlLbl val="0"/>
      </c:catAx>
      <c:valAx>
        <c:axId val="22646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7703296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  <a:latin typeface="OpenDyslexicAlta" pitchFamily="2" charset="77"/>
              </a:rPr>
              <a:t>Temperature (</a:t>
            </a:r>
            <a:r>
              <a:rPr lang="en-GB" sz="1800" b="0" i="0" baseline="0" dirty="0">
                <a:effectLst/>
                <a:latin typeface="OpenDyslexicAlta" pitchFamily="2" charset="77"/>
              </a:rPr>
              <a:t>°C</a:t>
            </a:r>
            <a:r>
              <a:rPr lang="en-US" sz="1800" b="0" i="0" baseline="0" dirty="0">
                <a:effectLst/>
                <a:latin typeface="OpenDyslexicAlta" pitchFamily="2" charset="77"/>
              </a:rPr>
              <a:t>)</a:t>
            </a:r>
            <a:endParaRPr lang="en-GB" dirty="0">
              <a:effectLst/>
              <a:latin typeface="OpenDyslexicAlta" pitchFamily="2" charset="77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0.66666666666666663</c:v>
                </c:pt>
                <c:pt idx="1">
                  <c:v>0.70833333333333337</c:v>
                </c:pt>
                <c:pt idx="2">
                  <c:v>0.75</c:v>
                </c:pt>
                <c:pt idx="3">
                  <c:v>0.79166666666666663</c:v>
                </c:pt>
                <c:pt idx="4">
                  <c:v>0.83333333333333337</c:v>
                </c:pt>
                <c:pt idx="5">
                  <c:v>0.875</c:v>
                </c:pt>
                <c:pt idx="6">
                  <c:v>0.91666666666666663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1.5</c:v>
                </c:pt>
                <c:pt idx="3">
                  <c:v>0</c:v>
                </c:pt>
                <c:pt idx="4">
                  <c:v>-1</c:v>
                </c:pt>
                <c:pt idx="5">
                  <c:v>-1</c:v>
                </c:pt>
                <c:pt idx="6">
                  <c:v>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D37-434B-B319-58B9EAFFC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678976"/>
        <c:axId val="226471872"/>
      </c:lineChart>
      <c:catAx>
        <c:axId val="279678976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26471872"/>
        <c:crosses val="autoZero"/>
        <c:auto val="0"/>
        <c:lblAlgn val="ctr"/>
        <c:lblOffset val="0"/>
        <c:noMultiLvlLbl val="0"/>
      </c:catAx>
      <c:valAx>
        <c:axId val="22647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79678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r>
              <a:rPr lang="en-US" sz="1800" b="0" i="0" baseline="0" dirty="0">
                <a:effectLst/>
                <a:latin typeface="OpenDyslexicAlta" pitchFamily="2" charset="77"/>
              </a:rPr>
              <a:t>Temperature (</a:t>
            </a:r>
            <a:r>
              <a:rPr lang="en-GB" sz="1800" b="0" i="0" baseline="0" dirty="0">
                <a:effectLst/>
                <a:latin typeface="OpenDyslexicAlta" pitchFamily="2" charset="77"/>
              </a:rPr>
              <a:t>°C</a:t>
            </a:r>
            <a:r>
              <a:rPr lang="en-US" sz="1800" b="0" i="0" baseline="0" dirty="0">
                <a:effectLst/>
                <a:latin typeface="OpenDyslexicAlta" pitchFamily="2" charset="77"/>
              </a:rPr>
              <a:t>)</a:t>
            </a:r>
            <a:endParaRPr lang="en-GB" dirty="0">
              <a:effectLst/>
              <a:latin typeface="OpenDyslexicAlta" pitchFamily="2" charset="77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Sheet1!$A$2:$A$8</c:f>
              <c:numCache>
                <c:formatCode>h:mm\ AM/PM</c:formatCode>
                <c:ptCount val="7"/>
                <c:pt idx="0">
                  <c:v>0.66666666666666663</c:v>
                </c:pt>
                <c:pt idx="1">
                  <c:v>0.70833333333333337</c:v>
                </c:pt>
                <c:pt idx="2">
                  <c:v>0.75</c:v>
                </c:pt>
                <c:pt idx="3">
                  <c:v>0.79166666666666663</c:v>
                </c:pt>
                <c:pt idx="4">
                  <c:v>0.83333333333333337</c:v>
                </c:pt>
                <c:pt idx="5">
                  <c:v>0.875</c:v>
                </c:pt>
                <c:pt idx="6">
                  <c:v>0.91666666666666663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1.5</c:v>
                </c:pt>
                <c:pt idx="3">
                  <c:v>0</c:v>
                </c:pt>
                <c:pt idx="4">
                  <c:v>-1</c:v>
                </c:pt>
                <c:pt idx="5">
                  <c:v>-1</c:v>
                </c:pt>
                <c:pt idx="6">
                  <c:v>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467-CC4E-90AA-DBC372567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821312"/>
        <c:axId val="226474176"/>
      </c:lineChart>
      <c:catAx>
        <c:axId val="279821312"/>
        <c:scaling>
          <c:orientation val="minMax"/>
        </c:scaling>
        <c:delete val="0"/>
        <c:axPos val="b"/>
        <c:numFmt formatCode="h:mm\ AM/P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26474176"/>
        <c:crosses val="autoZero"/>
        <c:auto val="0"/>
        <c:lblAlgn val="ctr"/>
        <c:lblOffset val="0"/>
        <c:noMultiLvlLbl val="0"/>
      </c:catAx>
      <c:valAx>
        <c:axId val="22647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DyslexicAlta" pitchFamily="2" charset="77"/>
                <a:ea typeface="+mn-ea"/>
                <a:cs typeface="+mn-cs"/>
              </a:defRPr>
            </a:pPr>
            <a:endParaRPr lang="en-US"/>
          </a:p>
        </c:txPr>
        <c:crossAx val="27982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DyslexicAlta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0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8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037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296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657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759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153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448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414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492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604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2206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93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067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641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95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9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903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71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453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71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51046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06/01/2021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1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1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</a:t>
            </a:r>
            <a:r>
              <a:rPr lang="en-GB" dirty="0"/>
              <a:t>5 </a:t>
            </a:r>
            <a:br>
              <a:rPr lang="en-GB" dirty="0"/>
            </a:br>
            <a:r>
              <a:rPr lang="en-GB" dirty="0"/>
              <a:t>Autumn Block 3: Statistics</a:t>
            </a:r>
          </a:p>
          <a:p>
            <a:r>
              <a:rPr lang="en-GB" dirty="0"/>
              <a:t>Lesson 1: To be able to read and interpret line 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Statistics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QURNGRH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5:00 pm?</a:t>
            </a:r>
            <a:r>
              <a:rPr lang="en-GB" sz="2200" dirty="0">
                <a:solidFill>
                  <a:srgbClr val="FF3860"/>
                </a:solidFill>
              </a:rPr>
              <a:t>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coldest recorded temperature?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-2°C?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Estimate the temperature at 6:00 pm?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D8D6A91E-FA9C-7440-AA02-196274EB8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2275496"/>
              </p:ext>
            </p:extLst>
          </p:nvPr>
        </p:nvGraphicFramePr>
        <p:xfrm>
          <a:off x="5617030" y="1636939"/>
          <a:ext cx="6335484" cy="485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0322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5:00 pm?</a:t>
            </a:r>
            <a:r>
              <a:rPr lang="en-GB" sz="2200" dirty="0">
                <a:solidFill>
                  <a:srgbClr val="FF3860"/>
                </a:solidFill>
              </a:rPr>
              <a:t> 3°C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coldest recorded temperature?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-2°C?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Estimate the temperature at 6:00 pm?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79B38FBB-B087-8543-AC3B-731CB49DCE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679260"/>
              </p:ext>
            </p:extLst>
          </p:nvPr>
        </p:nvGraphicFramePr>
        <p:xfrm>
          <a:off x="5617030" y="1636939"/>
          <a:ext cx="6335484" cy="485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172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5:00 pm?</a:t>
            </a:r>
            <a:r>
              <a:rPr lang="en-GB" sz="2200" dirty="0">
                <a:solidFill>
                  <a:srgbClr val="FF3860"/>
                </a:solidFill>
              </a:rPr>
              <a:t> 3°C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coldest recorded temperature? </a:t>
            </a:r>
            <a:r>
              <a:rPr lang="en-GB" sz="2200" dirty="0">
                <a:solidFill>
                  <a:srgbClr val="FF3860"/>
                </a:solidFill>
              </a:rPr>
              <a:t>-3°C</a:t>
            </a:r>
            <a:endParaRPr lang="en-GB" sz="2200" dirty="0"/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-2°C?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Estimate the temperature at 6:00 pm?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D708DD59-93F8-7649-9EB3-EC9282877C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679260"/>
              </p:ext>
            </p:extLst>
          </p:nvPr>
        </p:nvGraphicFramePr>
        <p:xfrm>
          <a:off x="5617030" y="1636939"/>
          <a:ext cx="6335484" cy="485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7416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5:00 pm?</a:t>
            </a:r>
            <a:r>
              <a:rPr lang="en-GB" sz="2200" dirty="0">
                <a:solidFill>
                  <a:srgbClr val="FF3860"/>
                </a:solidFill>
              </a:rPr>
              <a:t> 3°C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coldest recorded temperature? </a:t>
            </a:r>
            <a:r>
              <a:rPr lang="en-GB" sz="2200" dirty="0">
                <a:solidFill>
                  <a:srgbClr val="FF3860"/>
                </a:solidFill>
              </a:rPr>
              <a:t>-3°C</a:t>
            </a:r>
            <a:endParaRPr lang="en-GB" sz="2200" dirty="0"/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-2°C? </a:t>
            </a:r>
            <a:r>
              <a:rPr lang="en-GB" sz="2200" dirty="0">
                <a:solidFill>
                  <a:srgbClr val="FF3860"/>
                </a:solidFill>
              </a:rPr>
              <a:t>9:30 pm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Estimate the temperature at 6:00 pm?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802834E6-6A52-2740-AB8C-6A497C278D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679260"/>
              </p:ext>
            </p:extLst>
          </p:nvPr>
        </p:nvGraphicFramePr>
        <p:xfrm>
          <a:off x="5617030" y="1636939"/>
          <a:ext cx="6335484" cy="485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708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5:00 pm?</a:t>
            </a:r>
            <a:r>
              <a:rPr lang="en-GB" sz="2200" dirty="0">
                <a:solidFill>
                  <a:srgbClr val="FF3860"/>
                </a:solidFill>
              </a:rPr>
              <a:t> 3°C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coldest recorded temperature? </a:t>
            </a:r>
            <a:r>
              <a:rPr lang="en-GB" sz="2200" dirty="0">
                <a:solidFill>
                  <a:srgbClr val="FF3860"/>
                </a:solidFill>
              </a:rPr>
              <a:t>-3°C</a:t>
            </a:r>
            <a:endParaRPr lang="en-GB" sz="2200" dirty="0"/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-2°C? </a:t>
            </a:r>
            <a:r>
              <a:rPr lang="en-GB" sz="2200" dirty="0">
                <a:solidFill>
                  <a:srgbClr val="FF3860"/>
                </a:solidFill>
              </a:rPr>
              <a:t>9:30 pm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Estimate the temperature at 6:00 pm? </a:t>
            </a:r>
            <a:r>
              <a:rPr lang="en-GB" sz="2200" dirty="0">
                <a:solidFill>
                  <a:srgbClr val="FF3860"/>
                </a:solidFill>
              </a:rPr>
              <a:t>1.5°C</a:t>
            </a:r>
            <a:endParaRPr lang="en-GB" sz="2200" dirty="0"/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11B265CE-4C42-754A-9E22-43CA54D3CE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8679260"/>
              </p:ext>
            </p:extLst>
          </p:nvPr>
        </p:nvGraphicFramePr>
        <p:xfrm>
          <a:off x="5617030" y="1636939"/>
          <a:ext cx="6335484" cy="485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2454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3:00 pm?</a:t>
            </a:r>
            <a:endParaRPr lang="en-GB" sz="2200" dirty="0">
              <a:solidFill>
                <a:srgbClr val="FF3860"/>
              </a:solidFill>
            </a:endParaRP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hottest recorded temperature?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-4°C? </a:t>
            </a:r>
            <a:endParaRPr lang="en-GB" sz="2200" dirty="0">
              <a:solidFill>
                <a:srgbClr val="FF3860"/>
              </a:solidFill>
            </a:endParaRP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Estimate the temperature at 5:00 pm? </a:t>
            </a:r>
            <a:endParaRPr lang="en-GB" sz="2200" dirty="0">
              <a:solidFill>
                <a:srgbClr val="FF3860"/>
              </a:solidFill>
            </a:endParaRP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 -3°C? </a:t>
            </a:r>
            <a:endParaRPr lang="en-GB" sz="2200" dirty="0">
              <a:solidFill>
                <a:srgbClr val="FF3860"/>
              </a:solidFill>
            </a:endParaRP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D8D6A91E-FA9C-7440-AA02-196274EB8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4459870"/>
              </p:ext>
            </p:extLst>
          </p:nvPr>
        </p:nvGraphicFramePr>
        <p:xfrm>
          <a:off x="5617030" y="1636939"/>
          <a:ext cx="6335484" cy="485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7683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3:00 pm?</a:t>
            </a:r>
            <a:r>
              <a:rPr lang="en-GB" sz="2200" dirty="0">
                <a:solidFill>
                  <a:srgbClr val="FF3860"/>
                </a:solidFill>
              </a:rPr>
              <a:t> 3°C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hottest recorded temperature? </a:t>
            </a:r>
            <a:r>
              <a:rPr lang="en-GB" sz="2200" dirty="0">
                <a:solidFill>
                  <a:srgbClr val="FF3860"/>
                </a:solidFill>
              </a:rPr>
              <a:t>5°C</a:t>
            </a:r>
            <a:endParaRPr lang="en-GB" sz="2200" dirty="0"/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-4°C? </a:t>
            </a:r>
            <a:r>
              <a:rPr lang="en-GB" sz="2200" dirty="0">
                <a:solidFill>
                  <a:srgbClr val="FF3860"/>
                </a:solidFill>
              </a:rPr>
              <a:t>8:00 pm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Estimate the temperature at 5:00 pm? </a:t>
            </a:r>
            <a:r>
              <a:rPr lang="en-GB" sz="2200" dirty="0">
                <a:solidFill>
                  <a:srgbClr val="FF3860"/>
                </a:solidFill>
              </a:rPr>
              <a:t>1.5°C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 -3°C? </a:t>
            </a:r>
            <a:r>
              <a:rPr lang="en-GB" sz="2200" dirty="0">
                <a:solidFill>
                  <a:srgbClr val="FF3860"/>
                </a:solidFill>
              </a:rPr>
              <a:t>7:30 pm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85A8DD61-361D-4748-92CF-ACAF52877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2553613"/>
              </p:ext>
            </p:extLst>
          </p:nvPr>
        </p:nvGraphicFramePr>
        <p:xfrm>
          <a:off x="5617030" y="1636939"/>
          <a:ext cx="6335484" cy="485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2654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4778831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difference between the most and least amount of trees the forest has had?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Which </a:t>
            </a:r>
            <a:r>
              <a:rPr lang="en-GB" sz="2200" dirty="0" smtClean="0"/>
              <a:t>year </a:t>
            </a:r>
            <a:r>
              <a:rPr lang="en-GB" sz="2200" dirty="0"/>
              <a:t>saw a 10,000 decrease in trees?</a:t>
            </a:r>
            <a:endParaRPr lang="en-GB" sz="2200" dirty="0">
              <a:solidFill>
                <a:srgbClr val="FF3860"/>
              </a:solidFill>
            </a:endParaRP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do you think happened after 2016?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D8D6A91E-FA9C-7440-AA02-196274EB8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4284452"/>
              </p:ext>
            </p:extLst>
          </p:nvPr>
        </p:nvGraphicFramePr>
        <p:xfrm>
          <a:off x="5910942" y="1636939"/>
          <a:ext cx="6041571" cy="485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574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4778831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The most trees was 40,000 and the least was 22,500. So, the difference is 17,500.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10,000 trees were lost between 2012 and 2013.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The forest started having trees re-planted after 2016, as the tree numbers rise again.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D8D6A91E-FA9C-7440-AA02-196274EB84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339557"/>
              </p:ext>
            </p:extLst>
          </p:nvPr>
        </p:nvGraphicFramePr>
        <p:xfrm>
          <a:off x="5910942" y="1636939"/>
          <a:ext cx="6041571" cy="485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9385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4778831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In which month did both shops sell the same number of shoes?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How many more shoes did Front Foot sell than Super Shoes in May?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Another shoe shop – Best Foot Forward - sold 5,000 less shoes than Front Foot each month, plot their line on the graph.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391C5DE0-BCE7-AE47-A7FB-C3FE8C7C68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0974135"/>
              </p:ext>
            </p:extLst>
          </p:nvPr>
        </p:nvGraphicFramePr>
        <p:xfrm>
          <a:off x="6742191" y="1400836"/>
          <a:ext cx="4778832" cy="5200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6927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number lines to read values on horizontal and vertical lines, drawing vertical and horizontal lines to give accurate readings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number lines to read values on horizontal and vertical lines, drawing vertical and horizontal lines to give accurate readings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5 - Autumn Block 3 – Statistics - Lesson 1 – To be able to read and interpret line graphs 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4778831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They both sold 25,000 shoes in June.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Front Foot sold 5,000 more shoes than Super Shoes in May.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Another shoe shop – Best Foot Forward - sold 5,000 less shoes than Front Foot each month, plot their line on the graph.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391C5DE0-BCE7-AE47-A7FB-C3FE8C7C68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203592"/>
              </p:ext>
            </p:extLst>
          </p:nvPr>
        </p:nvGraphicFramePr>
        <p:xfrm>
          <a:off x="6742191" y="1400836"/>
          <a:ext cx="4778832" cy="5200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6306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0804073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labels to the correct graph.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A6F82549-9DC0-5F4E-A160-3C5CD87E6DED}"/>
              </a:ext>
            </a:extLst>
          </p:cNvPr>
          <p:cNvSpPr/>
          <p:nvPr/>
        </p:nvSpPr>
        <p:spPr>
          <a:xfrm>
            <a:off x="963385" y="2825415"/>
            <a:ext cx="369025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A plane is parked on a runway that isn’t at its home airport.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B10F9308-7ACE-794F-949E-B743065AAE27}"/>
              </a:ext>
            </a:extLst>
          </p:cNvPr>
          <p:cNvSpPr/>
          <p:nvPr/>
        </p:nvSpPr>
        <p:spPr>
          <a:xfrm>
            <a:off x="963385" y="4196076"/>
            <a:ext cx="369025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A plane flies halfway to another destination, but has to come back.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BC4A353E-DF0B-3F4A-ADA2-CAFB4141C82A}"/>
              </a:ext>
            </a:extLst>
          </p:cNvPr>
          <p:cNvSpPr/>
          <p:nvPr/>
        </p:nvSpPr>
        <p:spPr>
          <a:xfrm>
            <a:off x="963385" y="5566737"/>
            <a:ext cx="369025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A plane is flying away from its base at a steady rate of 500 miles per hour.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23E741C-7E4F-A94A-B96E-ECD0AC6798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427" y="1277370"/>
            <a:ext cx="1712716" cy="1712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CEA7C38-D8D6-0D4E-AFB5-AADEBD9595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427" y="4963520"/>
            <a:ext cx="1712716" cy="1712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3F31229-FB94-B649-B56D-48172BF3BA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907" y="3120711"/>
            <a:ext cx="1712716" cy="171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07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5"/>
            <a:ext cx="10804073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labels to the correct graph.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A6F82549-9DC0-5F4E-A160-3C5CD87E6DED}"/>
              </a:ext>
            </a:extLst>
          </p:cNvPr>
          <p:cNvSpPr/>
          <p:nvPr/>
        </p:nvSpPr>
        <p:spPr>
          <a:xfrm>
            <a:off x="963385" y="2825415"/>
            <a:ext cx="369025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A plane is parked on a runway that isn’t at its home airport.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B10F9308-7ACE-794F-949E-B743065AAE27}"/>
              </a:ext>
            </a:extLst>
          </p:cNvPr>
          <p:cNvSpPr/>
          <p:nvPr/>
        </p:nvSpPr>
        <p:spPr>
          <a:xfrm>
            <a:off x="963385" y="4196076"/>
            <a:ext cx="369025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A plane flies halfway to another destination, but has to come back.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BC4A353E-DF0B-3F4A-ADA2-CAFB4141C82A}"/>
              </a:ext>
            </a:extLst>
          </p:cNvPr>
          <p:cNvSpPr/>
          <p:nvPr/>
        </p:nvSpPr>
        <p:spPr>
          <a:xfrm>
            <a:off x="963385" y="5566737"/>
            <a:ext cx="3690258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A plane is flying away from its base at a steady rate of 500 miles per hour.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23E741C-7E4F-A94A-B96E-ECD0AC6798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427" y="1277370"/>
            <a:ext cx="1712716" cy="1712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CEA7C38-D8D6-0D4E-AFB5-AADEBD9595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7427" y="4963520"/>
            <a:ext cx="1712716" cy="17127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3F31229-FB94-B649-B56D-48172BF3BA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4907" y="3120711"/>
            <a:ext cx="1712716" cy="171271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AACE30B0-C07D-4A45-934B-D6ACCACFFD56}"/>
              </a:ext>
            </a:extLst>
          </p:cNvPr>
          <p:cNvCxnSpPr>
            <a:cxnSpLocks/>
            <a:stCxn id="4" idx="3"/>
            <a:endCxn id="11" idx="1"/>
          </p:cNvCxnSpPr>
          <p:nvPr/>
        </p:nvCxnSpPr>
        <p:spPr>
          <a:xfrm>
            <a:off x="4653643" y="3282615"/>
            <a:ext cx="4571264" cy="69445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3E491B18-32EB-024B-8DF3-F14C2C0932D2}"/>
              </a:ext>
            </a:extLst>
          </p:cNvPr>
          <p:cNvCxnSpPr>
            <a:cxnSpLocks/>
            <a:stCxn id="7" idx="3"/>
            <a:endCxn id="6" idx="1"/>
          </p:cNvCxnSpPr>
          <p:nvPr/>
        </p:nvCxnSpPr>
        <p:spPr>
          <a:xfrm>
            <a:off x="4653643" y="4653276"/>
            <a:ext cx="4573784" cy="116660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B8812E5F-0B4A-7544-9DB7-2BE473E6985F}"/>
              </a:ext>
            </a:extLst>
          </p:cNvPr>
          <p:cNvCxnSpPr>
            <a:cxnSpLocks/>
            <a:stCxn id="9" idx="3"/>
            <a:endCxn id="5" idx="1"/>
          </p:cNvCxnSpPr>
          <p:nvPr/>
        </p:nvCxnSpPr>
        <p:spPr>
          <a:xfrm flipV="1">
            <a:off x="4653643" y="2133728"/>
            <a:ext cx="4573784" cy="389020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122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94585" y="2675553"/>
            <a:ext cx="3406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The temperature is warmer at 3 pm than it is at 4 pm.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53A7B72-9A4A-904A-82F3-70AA39750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039" y="1837700"/>
            <a:ext cx="5196175" cy="32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has made a false statement - the temperature is 5°C at 3 pm and 5°C at 4 pm, which means the temperatures are the same </a:t>
            </a:r>
            <a:r>
              <a:rPr lang="en-GB" sz="2200" u="sng" dirty="0">
                <a:solidFill>
                  <a:srgbClr val="FF3860"/>
                </a:solidFill>
              </a:rPr>
              <a:t>not</a:t>
            </a:r>
            <a:r>
              <a:rPr lang="en-GB" sz="2200" dirty="0">
                <a:solidFill>
                  <a:srgbClr val="FF3860"/>
                </a:solidFill>
              </a:rPr>
              <a:t> warmer at 3 pm.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494585" y="2675553"/>
            <a:ext cx="3406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The temperature is warmer at 3 pm than it is at 4 pm.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53A7B72-9A4A-904A-82F3-70AA39750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039" y="1837700"/>
            <a:ext cx="5196175" cy="32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34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number lines to read values on horizontal and vertical lines, drawing vertical and horizontal lines to give accurate readings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number lines to read values on horizontal and vertical lines, drawing vertical and horizontal lines to give accurate readings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5 - Autumn Block 3 – Statistics - Lesson 1 – To be able to read and interpret line graphs </a:t>
            </a:r>
          </a:p>
        </p:txBody>
      </p:sp>
    </p:spTree>
    <p:extLst>
      <p:ext uri="{BB962C8B-B14F-4D97-AF65-F5344CB8AC3E}">
        <p14:creationId xmlns:p14="http://schemas.microsoft.com/office/powerpoint/2010/main" val="217401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28CCA04C-5AC3-FE4B-A51E-E38FEBE18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277379"/>
              </p:ext>
            </p:extLst>
          </p:nvPr>
        </p:nvGraphicFramePr>
        <p:xfrm>
          <a:off x="4751614" y="2054404"/>
          <a:ext cx="7037615" cy="443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01143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</a:t>
            </a:r>
            <a:br>
              <a:rPr lang="en-GB" sz="2200" dirty="0"/>
            </a:br>
            <a:r>
              <a:rPr lang="en-GB" sz="2200" dirty="0"/>
              <a:t>the odd one out?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3701143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Which measurement is </a:t>
            </a:r>
            <a:br>
              <a:rPr lang="en-GB" sz="2200" dirty="0"/>
            </a:br>
            <a:r>
              <a:rPr lang="en-GB" sz="2200" dirty="0"/>
              <a:t>the odd one out?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9:00 pm measurement is the odd one out as it is the only measurement that is a negative temperature value.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28CCA04C-5AC3-FE4B-A51E-E38FEBE18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0213256"/>
              </p:ext>
            </p:extLst>
          </p:nvPr>
        </p:nvGraphicFramePr>
        <p:xfrm>
          <a:off x="4751614" y="2054404"/>
          <a:ext cx="7037615" cy="443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38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4:00 pm?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coldest recorded temperature?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-1°C?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3°C?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1D7DB272-4BC9-7140-9406-7B4770BB74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6462232"/>
              </p:ext>
            </p:extLst>
          </p:nvPr>
        </p:nvGraphicFramePr>
        <p:xfrm>
          <a:off x="5649686" y="1406260"/>
          <a:ext cx="6028871" cy="519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5929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4:00 pm?</a:t>
            </a:r>
            <a:r>
              <a:rPr lang="en-GB" sz="2200" dirty="0">
                <a:solidFill>
                  <a:srgbClr val="FF3860"/>
                </a:solidFill>
              </a:rPr>
              <a:t> 6°C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coldest recorded temperature?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-1°C?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3°C? </a:t>
            </a: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39B50B9F-C139-4C44-B56A-99BD51FF4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353933"/>
              </p:ext>
            </p:extLst>
          </p:nvPr>
        </p:nvGraphicFramePr>
        <p:xfrm>
          <a:off x="5649686" y="1406260"/>
          <a:ext cx="6028871" cy="519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143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4:00 pm?</a:t>
            </a:r>
            <a:r>
              <a:rPr lang="en-GB" sz="2200" dirty="0">
                <a:solidFill>
                  <a:srgbClr val="FF3860"/>
                </a:solidFill>
              </a:rPr>
              <a:t> 6°C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coldest recorded temperature? </a:t>
            </a:r>
            <a:r>
              <a:rPr lang="en-GB" sz="2200" dirty="0">
                <a:solidFill>
                  <a:srgbClr val="FF3860"/>
                </a:solidFill>
              </a:rPr>
              <a:t>-2°C</a:t>
            </a:r>
            <a:endParaRPr lang="en-GB" sz="2200" dirty="0"/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-1°C? 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3°C? </a:t>
            </a: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39B50B9F-C139-4C44-B56A-99BD51FF4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9650476"/>
              </p:ext>
            </p:extLst>
          </p:nvPr>
        </p:nvGraphicFramePr>
        <p:xfrm>
          <a:off x="5649686" y="1406260"/>
          <a:ext cx="6028871" cy="519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084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4:00 pm?</a:t>
            </a:r>
            <a:r>
              <a:rPr lang="en-GB" sz="2200" dirty="0">
                <a:solidFill>
                  <a:srgbClr val="FF3860"/>
                </a:solidFill>
              </a:rPr>
              <a:t> 6°C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coldest recorded temperature? </a:t>
            </a:r>
            <a:r>
              <a:rPr lang="en-GB" sz="2200" dirty="0">
                <a:solidFill>
                  <a:srgbClr val="FF3860"/>
                </a:solidFill>
              </a:rPr>
              <a:t>-2°C</a:t>
            </a:r>
            <a:endParaRPr lang="en-GB" sz="2200" dirty="0"/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-1°C? </a:t>
            </a:r>
            <a:r>
              <a:rPr lang="en-GB" sz="2200" dirty="0">
                <a:solidFill>
                  <a:srgbClr val="FF3860"/>
                </a:solidFill>
              </a:rPr>
              <a:t>9:00 pm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3°C? </a:t>
            </a:r>
            <a:endParaRPr lang="en-GB" sz="2200" dirty="0">
              <a:solidFill>
                <a:srgbClr val="FF386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39B50B9F-C139-4C44-B56A-99BD51FF4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1585964"/>
              </p:ext>
            </p:extLst>
          </p:nvPr>
        </p:nvGraphicFramePr>
        <p:xfrm>
          <a:off x="5649686" y="1406260"/>
          <a:ext cx="6028871" cy="519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999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read and interpret line graphs</a:t>
            </a:r>
            <a:endParaRPr lang="en-GB" sz="3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45" name="Content Placeholder 2">
            <a:extLst>
              <a:ext uri="{FF2B5EF4-FFF2-40B4-BE49-F238E27FC236}">
                <a16:creationId xmlns="" xmlns:a16="http://schemas.microsoft.com/office/drawing/2014/main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386944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Answer the following questions.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was the temperature at 4:00 pm?</a:t>
            </a:r>
            <a:r>
              <a:rPr lang="en-GB" sz="2200" dirty="0">
                <a:solidFill>
                  <a:srgbClr val="FF3860"/>
                </a:solidFill>
              </a:rPr>
              <a:t> 6°C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What is the coldest recorded temperature? </a:t>
            </a:r>
            <a:r>
              <a:rPr lang="en-GB" sz="2200" dirty="0">
                <a:solidFill>
                  <a:srgbClr val="FF3860"/>
                </a:solidFill>
              </a:rPr>
              <a:t>-2°C</a:t>
            </a:r>
            <a:endParaRPr lang="en-GB" sz="2200" dirty="0"/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-1°C? </a:t>
            </a:r>
            <a:r>
              <a:rPr lang="en-GB" sz="2200" dirty="0">
                <a:solidFill>
                  <a:srgbClr val="FF3860"/>
                </a:solidFill>
              </a:rPr>
              <a:t>9:00 pm</a:t>
            </a:r>
          </a:p>
          <a:p>
            <a:pPr marL="457200" indent="-457200" algn="just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At what time was the temperature 3°C? </a:t>
            </a:r>
            <a:r>
              <a:rPr lang="en-GB" sz="2200" dirty="0">
                <a:solidFill>
                  <a:srgbClr val="FF3860"/>
                </a:solidFill>
              </a:rPr>
              <a:t>6:00 pm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="" xmlns:a16="http://schemas.microsoft.com/office/drawing/2014/main" id="{39B50B9F-C139-4C44-B56A-99BD51FF4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428454"/>
              </p:ext>
            </p:extLst>
          </p:nvPr>
        </p:nvGraphicFramePr>
        <p:xfrm>
          <a:off x="5649686" y="1406260"/>
          <a:ext cx="6028871" cy="5190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642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13244</TotalTime>
  <Words>1551</Words>
  <Application>Microsoft Office PowerPoint</Application>
  <PresentationFormat>Custom</PresentationFormat>
  <Paragraphs>264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Lato Light</vt:lpstr>
      <vt:lpstr>OpenDyslexic</vt:lpstr>
      <vt:lpstr>OpenDyslexicAlta</vt:lpstr>
      <vt:lpstr>Lato</vt:lpstr>
      <vt:lpstr>Wingdings</vt:lpstr>
      <vt:lpstr>Calibri</vt:lpstr>
      <vt:lpstr>Muli</vt:lpstr>
      <vt:lpstr>Office Theme</vt:lpstr>
      <vt:lpstr>PowerPoint Presentation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  <vt:lpstr>To be able to read and interpret line graphs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618</cp:revision>
  <cp:lastPrinted>2019-06-17T16:19:05Z</cp:lastPrinted>
  <dcterms:created xsi:type="dcterms:W3CDTF">2018-08-06T08:16:18Z</dcterms:created>
  <dcterms:modified xsi:type="dcterms:W3CDTF">2021-01-06T14:13:41Z</dcterms:modified>
</cp:coreProperties>
</file>