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309" r:id="rId3"/>
    <p:sldId id="458" r:id="rId4"/>
    <p:sldId id="395" r:id="rId5"/>
    <p:sldId id="414" r:id="rId6"/>
    <p:sldId id="415" r:id="rId7"/>
    <p:sldId id="482" r:id="rId8"/>
    <p:sldId id="488" r:id="rId9"/>
    <p:sldId id="285" r:id="rId10"/>
    <p:sldId id="284" r:id="rId11"/>
    <p:sldId id="433" r:id="rId12"/>
    <p:sldId id="440" r:id="rId13"/>
    <p:sldId id="474" r:id="rId14"/>
    <p:sldId id="279" r:id="rId15"/>
    <p:sldId id="495" r:id="rId16"/>
    <p:sldId id="496" r:id="rId17"/>
    <p:sldId id="497" r:id="rId18"/>
    <p:sldId id="475" r:id="rId19"/>
    <p:sldId id="493" r:id="rId20"/>
    <p:sldId id="494" r:id="rId21"/>
    <p:sldId id="308" r:id="rId22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Muli" pitchFamily="2" charset="77"/>
      <p:regular r:id="rId31"/>
      <p:bold r:id="rId32"/>
      <p:italic r:id="rId33"/>
      <p:boldItalic r:id="rId34"/>
    </p:embeddedFont>
    <p:embeddedFont>
      <p:font typeface="OpenDyslexicAlta" pitchFamily="2" charset="77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760"/>
    <a:srgbClr val="3372DC"/>
    <a:srgbClr val="F139C4"/>
    <a:srgbClr val="7956D6"/>
    <a:srgbClr val="FFDE57"/>
    <a:srgbClr val="25D160"/>
    <a:srgbClr val="219CEE"/>
    <a:srgbClr val="4A4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64"/>
    <p:restoredTop sz="93036"/>
  </p:normalViewPr>
  <p:slideViewPr>
    <p:cSldViewPr snapToGrid="0" snapToObjects="1">
      <p:cViewPr varScale="1">
        <p:scale>
          <a:sx n="102" d="100"/>
          <a:sy n="102" d="100"/>
        </p:scale>
        <p:origin x="8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399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FBDBF2-E0CC-ABCE-C3DF-BD12B5C19C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77D3C0-0598-E91C-6199-EEC00BBE4C2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71E75-F88C-B947-AD7D-D88D20E295CE}" type="datetimeFigureOut">
              <a:rPr lang="en-US" smtClean="0"/>
              <a:t>11/23/22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EF2D00-464E-81FB-3D6D-001FB92E05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A1819C-C27C-8BD2-2ED7-E3A30ABAC45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03EF08-EA61-9C4E-8C30-F57133C96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6718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EF229B-8876-6441-8901-E5E5390D5590}" type="datetimeFigureOut">
              <a:rPr lang="en-US" smtClean="0"/>
              <a:t>11/23/22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ABE850-C615-DA41-B158-FBF094A09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9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75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2548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4232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2573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8600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05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052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Most of this week’s words have one syllable. ‘mighty’ and ‘midnight’ have two syllables.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919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latin typeface="OpenDyslexicAlta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707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291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586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5557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0027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016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F4C56A49-496E-E6EC-08FF-65C863548F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4B95B34-E0F4-958E-D548-03070AD820B4}"/>
              </a:ext>
            </a:extLst>
          </p:cNvPr>
          <p:cNvSpPr/>
          <p:nvPr userDrawn="1"/>
        </p:nvSpPr>
        <p:spPr>
          <a:xfrm>
            <a:off x="0" y="4976734"/>
            <a:ext cx="12192000" cy="1618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E12F01-B309-0982-A5D5-11ACB68A0D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42855" y="706024"/>
            <a:ext cx="5812672" cy="1010383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222327-3CA8-86D0-9AA8-F9DEF02F12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43364" y="5169924"/>
            <a:ext cx="9105272" cy="31219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To be able to segment words into the correct syllables and phonemes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AB9E0338-111E-84F1-9158-64EE47494689}"/>
              </a:ext>
            </a:extLst>
          </p:cNvPr>
          <p:cNvSpPr/>
          <p:nvPr userDrawn="1"/>
        </p:nvSpPr>
        <p:spPr>
          <a:xfrm>
            <a:off x="6279260" y="1960604"/>
            <a:ext cx="1670132" cy="532262"/>
          </a:xfrm>
          <a:prstGeom prst="roundRect">
            <a:avLst>
              <a:gd name="adj" fmla="val 446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E721A56-A5F1-60E3-363C-7E1FFA1CE6CA}"/>
              </a:ext>
            </a:extLst>
          </p:cNvPr>
          <p:cNvSpPr/>
          <p:nvPr userDrawn="1"/>
        </p:nvSpPr>
        <p:spPr>
          <a:xfrm>
            <a:off x="4242609" y="1960604"/>
            <a:ext cx="1670132" cy="532262"/>
          </a:xfrm>
          <a:prstGeom prst="roundRect">
            <a:avLst>
              <a:gd name="adj" fmla="val 446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CE32201-0533-432D-C8E5-C92B2FB023E3}"/>
              </a:ext>
            </a:extLst>
          </p:cNvPr>
          <p:cNvSpPr txBox="1"/>
          <p:nvPr userDrawn="1"/>
        </p:nvSpPr>
        <p:spPr>
          <a:xfrm>
            <a:off x="4339056" y="1990382"/>
            <a:ext cx="1256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4A4A4A"/>
                </a:solidFill>
                <a:latin typeface="Muli" pitchFamily="2" charset="77"/>
                <a:cs typeface="Rubik Medium" pitchFamily="2" charset="-79"/>
              </a:rPr>
              <a:t>Stage: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52076676-A967-CDEB-429E-01971165CF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14797" y="2037334"/>
            <a:ext cx="338137" cy="395154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4A4A4A"/>
                </a:solidFill>
                <a:latin typeface="Muli" pitchFamily="2" charset="77"/>
                <a:cs typeface="Rubik Light" pitchFamily="2" charset="-79"/>
              </a:defRPr>
            </a:lvl1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54" name="Text Placeholder 52">
            <a:extLst>
              <a:ext uri="{FF2B5EF4-FFF2-40B4-BE49-F238E27FC236}">
                <a16:creationId xmlns:a16="http://schemas.microsoft.com/office/drawing/2014/main" id="{ECA6A188-9BBA-AFB0-180D-64AF436C0D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75946" y="2037334"/>
            <a:ext cx="595891" cy="395155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4A4A4A"/>
                </a:solidFill>
                <a:latin typeface="Muli" pitchFamily="2" charset="77"/>
                <a:cs typeface="Rubik Light" pitchFamily="2" charset="-79"/>
              </a:defRPr>
            </a:lvl1pPr>
          </a:lstStyle>
          <a:p>
            <a:pPr lvl="0"/>
            <a:r>
              <a:rPr lang="en-US" dirty="0"/>
              <a:t>36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1F5854A-9838-4914-7A8B-4ECEAE4DDB68}"/>
              </a:ext>
            </a:extLst>
          </p:cNvPr>
          <p:cNvSpPr txBox="1"/>
          <p:nvPr userDrawn="1"/>
        </p:nvSpPr>
        <p:spPr>
          <a:xfrm>
            <a:off x="6411349" y="1990094"/>
            <a:ext cx="943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4A4A4A"/>
                </a:solidFill>
                <a:latin typeface="Muli" pitchFamily="2" charset="77"/>
                <a:cs typeface="Rubik Medium" pitchFamily="2" charset="-79"/>
              </a:rPr>
              <a:t>List: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BE9772B-C7C1-353F-2475-A7E844F441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43364" y="5507855"/>
            <a:ext cx="9105272" cy="31219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To spell words with irregular spelling patterns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F1D6F095-6BB8-9DC8-585C-714F7FE767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43364" y="5892681"/>
            <a:ext cx="9105272" cy="546759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This week’s words: accommodate, available, competition, determined, existence, identity, muscle, prejudice, rhyme, suggest</a:t>
            </a:r>
          </a:p>
        </p:txBody>
      </p:sp>
    </p:spTree>
    <p:extLst>
      <p:ext uri="{BB962C8B-B14F-4D97-AF65-F5344CB8AC3E}">
        <p14:creationId xmlns:p14="http://schemas.microsoft.com/office/powerpoint/2010/main" val="1619599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- Sub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C156E33-FC78-D728-4CA2-9D4F4F9DBB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47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 Placeholder 18">
            <a:extLst>
              <a:ext uri="{FF2B5EF4-FFF2-40B4-BE49-F238E27FC236}">
                <a16:creationId xmlns:a16="http://schemas.microsoft.com/office/drawing/2014/main" id="{4ED28F8C-91C9-BCB2-C480-60C25248FE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12145" y="549581"/>
            <a:ext cx="7767706" cy="749135"/>
          </a:xfrm>
        </p:spPr>
        <p:txBody>
          <a:bodyPr anchor="ctr">
            <a:noAutofit/>
          </a:bodyPr>
          <a:lstStyle>
            <a:lvl1pPr marL="0" indent="0" algn="ctr">
              <a:lnSpc>
                <a:spcPts val="2700"/>
              </a:lnSpc>
              <a:spcBef>
                <a:spcPts val="0"/>
              </a:spcBef>
              <a:buNone/>
              <a:defRPr sz="2000" b="1" i="0">
                <a:solidFill>
                  <a:srgbClr val="3372DC"/>
                </a:solidFill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Can you help correct my spelling mistakes on these Stage 5 words?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E9CED9D9-20B5-394F-0AC8-3D71756BBB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6997" y="244354"/>
            <a:ext cx="1092530" cy="106976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6B56E1D-72D2-E4A7-8F9D-B24C7816F6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260161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Starter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829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- Sub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915C26A-DB07-AD98-AD97-AAAA73C74C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6B56E1D-72D2-E4A7-8F9D-B24C7816F6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425608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This Week’s Words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079C0F05-E004-32BC-D5DD-0CB84D1814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12147" y="756378"/>
            <a:ext cx="7767706" cy="365127"/>
          </a:xfrm>
        </p:spPr>
        <p:txBody>
          <a:bodyPr anchor="ctr">
            <a:noAutofit/>
          </a:bodyPr>
          <a:lstStyle>
            <a:lvl1pPr marL="0" indent="0" algn="ctr">
              <a:spcBef>
                <a:spcPts val="500"/>
              </a:spcBef>
              <a:buNone/>
              <a:defRPr sz="2000" b="1" i="0">
                <a:solidFill>
                  <a:srgbClr val="3372DC"/>
                </a:solidFill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Do you know what they mean?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0B28273E-ACB6-6AD1-C1EE-B3FCE6A6EE0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6997" y="244354"/>
            <a:ext cx="1092530" cy="106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89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- 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67E957F-5785-BE83-5088-3216AED63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6B56E1D-72D2-E4A7-8F9D-B24C7816F6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72735" y="574603"/>
            <a:ext cx="6246528" cy="320675"/>
          </a:xfrm>
        </p:spPr>
        <p:txBody>
          <a:bodyPr>
            <a:noAutofit/>
          </a:bodyPr>
          <a:lstStyle>
            <a:lvl1pPr marL="0" indent="0" algn="ctr">
              <a:buNone/>
              <a:defRPr sz="2000" b="1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Words where ‘ex’ means ‘out’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14330922-88C8-E04E-97BE-FFA35E4D654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6997" y="244354"/>
            <a:ext cx="1092530" cy="106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813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e - Sub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AC2EA55-C874-53A3-E5B7-0B4873DAAC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3873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Placeholder 18">
            <a:extLst>
              <a:ext uri="{FF2B5EF4-FFF2-40B4-BE49-F238E27FC236}">
                <a16:creationId xmlns:a16="http://schemas.microsoft.com/office/drawing/2014/main" id="{4ED28F8C-91C9-BCB2-C480-60C25248FE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12145" y="549581"/>
            <a:ext cx="7767706" cy="749135"/>
          </a:xfrm>
        </p:spPr>
        <p:txBody>
          <a:bodyPr anchor="ctr">
            <a:noAutofit/>
          </a:bodyPr>
          <a:lstStyle>
            <a:lvl1pPr marL="0" indent="0" algn="ctr">
              <a:lnSpc>
                <a:spcPts val="2700"/>
              </a:lnSpc>
              <a:spcBef>
                <a:spcPts val="0"/>
              </a:spcBef>
              <a:buNone/>
              <a:defRPr sz="2000" b="1" i="0">
                <a:solidFill>
                  <a:srgbClr val="3372DC"/>
                </a:solidFill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Can you help correct my spelling mistakes on these Stage 5 words?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6B56E1D-72D2-E4A7-8F9D-B24C7816F6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260161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Starter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B3F81E3-8A01-1F85-A24D-6D8302FD908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3179" y="224427"/>
            <a:ext cx="1040165" cy="108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237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e - Word Sh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33807233-9F93-3CBB-2788-AB0F5F000A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45775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161203" y="174972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171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4AA98ED0-F62F-4262-8066-81F9614005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8952" y="341176"/>
            <a:ext cx="1040165" cy="1089696"/>
          </a:xfrm>
          <a:prstGeom prst="rect">
            <a:avLst/>
          </a:prstGeom>
        </p:spPr>
      </p:pic>
      <p:pic>
        <p:nvPicPr>
          <p:cNvPr id="4" name="Picture 3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CE29E751-25AC-BFA8-46A4-706C6A42775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6390" y="281440"/>
            <a:ext cx="10199217" cy="628707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B08E96-5E7F-DF53-EADD-D1745781BF09}"/>
              </a:ext>
            </a:extLst>
          </p:cNvPr>
          <p:cNvCxnSpPr>
            <a:cxnSpLocks/>
          </p:cNvCxnSpPr>
          <p:nvPr userDrawn="1"/>
        </p:nvCxnSpPr>
        <p:spPr>
          <a:xfrm>
            <a:off x="5485844" y="2107826"/>
            <a:ext cx="0" cy="42425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90C64E0-1960-B2EB-4E5C-70B2EFAC9CA7}"/>
              </a:ext>
            </a:extLst>
          </p:cNvPr>
          <p:cNvCxnSpPr>
            <a:cxnSpLocks/>
          </p:cNvCxnSpPr>
          <p:nvPr userDrawn="1"/>
        </p:nvCxnSpPr>
        <p:spPr>
          <a:xfrm flipH="1">
            <a:off x="2083981" y="4101690"/>
            <a:ext cx="6730235" cy="315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C1FD4EF-E3AC-4BFD-123B-C5310FFF8F1B}"/>
              </a:ext>
            </a:extLst>
          </p:cNvPr>
          <p:cNvSpPr/>
          <p:nvPr userDrawn="1"/>
        </p:nvSpPr>
        <p:spPr>
          <a:xfrm>
            <a:off x="4631891" y="3880396"/>
            <a:ext cx="1707905" cy="473018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 dirty="0">
              <a:latin typeface="OpenDyslexicAlta" pitchFamily="2" charset="77"/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1E2199E-F359-2404-55C9-935E12C78A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6805" y="3961916"/>
            <a:ext cx="1580893" cy="349250"/>
          </a:xfrm>
        </p:spPr>
        <p:txBody>
          <a:bodyPr anchor="ctr">
            <a:noAutofit/>
          </a:bodyPr>
          <a:lstStyle>
            <a:lvl1pPr marL="0" indent="0">
              <a:buNone/>
              <a:defRPr sz="1800" b="1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determined</a:t>
            </a:r>
          </a:p>
        </p:txBody>
      </p:sp>
    </p:spTree>
    <p:extLst>
      <p:ext uri="{BB962C8B-B14F-4D97-AF65-F5344CB8AC3E}">
        <p14:creationId xmlns:p14="http://schemas.microsoft.com/office/powerpoint/2010/main" val="484788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- Word Sh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2D389F5B-2B8C-AA13-C05C-23647DEDAD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45775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161203" y="174972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171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49593209-7E46-1BBD-8BA6-C44513D5007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2770" y="361103"/>
            <a:ext cx="1092530" cy="1069769"/>
          </a:xfrm>
          <a:prstGeom prst="rect">
            <a:avLst/>
          </a:prstGeom>
        </p:spPr>
      </p:pic>
      <p:pic>
        <p:nvPicPr>
          <p:cNvPr id="6" name="Picture 5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831DBA19-0604-C5FF-AC4B-78F2A880258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6390" y="281440"/>
            <a:ext cx="10199217" cy="628707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93FF02A-DF74-9CB2-CFBB-A3DFB5E68816}"/>
              </a:ext>
            </a:extLst>
          </p:cNvPr>
          <p:cNvCxnSpPr>
            <a:cxnSpLocks/>
          </p:cNvCxnSpPr>
          <p:nvPr userDrawn="1"/>
        </p:nvCxnSpPr>
        <p:spPr>
          <a:xfrm>
            <a:off x="5485844" y="2107826"/>
            <a:ext cx="0" cy="42425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26371C-7C1B-30AA-0700-0525D268D221}"/>
              </a:ext>
            </a:extLst>
          </p:cNvPr>
          <p:cNvCxnSpPr>
            <a:cxnSpLocks/>
          </p:cNvCxnSpPr>
          <p:nvPr userDrawn="1"/>
        </p:nvCxnSpPr>
        <p:spPr>
          <a:xfrm flipH="1">
            <a:off x="2083981" y="4101690"/>
            <a:ext cx="6730235" cy="315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B451504-0DC0-0134-175A-109A85965815}"/>
              </a:ext>
            </a:extLst>
          </p:cNvPr>
          <p:cNvSpPr/>
          <p:nvPr userDrawn="1"/>
        </p:nvSpPr>
        <p:spPr>
          <a:xfrm>
            <a:off x="4631891" y="3880396"/>
            <a:ext cx="1707905" cy="473018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 dirty="0">
              <a:latin typeface="OpenDyslexicAlta" pitchFamily="2" charset="77"/>
            </a:endParaRPr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D25F8FB2-15B5-5F07-D02D-FCD1D3F0EE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6805" y="3961916"/>
            <a:ext cx="1580893" cy="349250"/>
          </a:xfrm>
        </p:spPr>
        <p:txBody>
          <a:bodyPr anchor="ctr">
            <a:noAutofit/>
          </a:bodyPr>
          <a:lstStyle>
            <a:lvl1pPr marL="0" indent="0">
              <a:buNone/>
              <a:defRPr sz="1800" b="1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determined</a:t>
            </a:r>
          </a:p>
        </p:txBody>
      </p:sp>
    </p:spTree>
    <p:extLst>
      <p:ext uri="{BB962C8B-B14F-4D97-AF65-F5344CB8AC3E}">
        <p14:creationId xmlns:p14="http://schemas.microsoft.com/office/powerpoint/2010/main" val="1346939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inuous Pro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67E957F-5785-BE83-5088-3216AED63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6B56E1D-72D2-E4A7-8F9D-B24C7816F6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72735" y="574603"/>
            <a:ext cx="6246528" cy="320675"/>
          </a:xfrm>
        </p:spPr>
        <p:txBody>
          <a:bodyPr>
            <a:noAutofit/>
          </a:bodyPr>
          <a:lstStyle>
            <a:lvl1pPr marL="0" indent="0" algn="ctr">
              <a:buNone/>
              <a:defRPr sz="2000" b="1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Words where ‘ex’ means ‘out’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666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oll and R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2D389F5B-2B8C-AA13-C05C-23647DEDAD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45775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161203" y="174972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171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21717A37-65AF-E053-09B3-DB9D395E70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72735" y="574603"/>
            <a:ext cx="6246528" cy="320675"/>
          </a:xfrm>
        </p:spPr>
        <p:txBody>
          <a:bodyPr>
            <a:noAutofit/>
          </a:bodyPr>
          <a:lstStyle>
            <a:lvl1pPr marL="0" indent="0" algn="ctr">
              <a:buNone/>
              <a:defRPr sz="2000" b="1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Words where ‘ex’ means ‘out’</a:t>
            </a:r>
          </a:p>
        </p:txBody>
      </p:sp>
    </p:spTree>
    <p:extLst>
      <p:ext uri="{BB962C8B-B14F-4D97-AF65-F5344CB8AC3E}">
        <p14:creationId xmlns:p14="http://schemas.microsoft.com/office/powerpoint/2010/main" val="2572379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EB19C3-256C-757A-1C11-005A1E261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AA1149-8044-D8DF-7BE6-E115305BD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55750-BDE3-B78F-DB51-7C817E39F0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3252C-7E3D-1749-8409-A4F8F98D5649}" type="datetime1">
              <a:rPr lang="en-GB" smtClean="0"/>
              <a:t>23/11/2022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0A41E-4263-FAC8-9253-A8FF133105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60B5C-B851-659C-C303-EE30E7847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9F226-F87C-E84C-97C9-94623B944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39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3" r:id="rId5"/>
    <p:sldLayoutId id="2147483665" r:id="rId6"/>
    <p:sldLayoutId id="2147483664" r:id="rId7"/>
    <p:sldLayoutId id="2147483666" r:id="rId8"/>
    <p:sldLayoutId id="2147483667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hyperlink" Target="https://shed.ly/SFSBKBN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9960C7-170D-3174-8B20-A83607F8C1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63028" y="5297250"/>
            <a:ext cx="9105272" cy="312190"/>
          </a:xfrm>
        </p:spPr>
        <p:txBody>
          <a:bodyPr>
            <a:noAutofit/>
          </a:bodyPr>
          <a:lstStyle/>
          <a:p>
            <a:r>
              <a:rPr lang="en-GB" dirty="0"/>
              <a:t>To be able to segment words into the correct syllables and phonemes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BAD0E8-9139-3B35-1AEA-C12772E1AA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C32C4-2160-E64A-735F-CC424DC4DD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65060" y="2037334"/>
            <a:ext cx="595891" cy="395155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solidFill>
                  <a:srgbClr val="3372D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31</a:t>
            </a:r>
            <a:endParaRPr lang="en-US" dirty="0">
              <a:solidFill>
                <a:srgbClr val="3372DC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A8C605-1EA6-9E86-A100-740941BDB1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63028" y="5635181"/>
            <a:ext cx="9105272" cy="312190"/>
          </a:xfrm>
        </p:spPr>
        <p:txBody>
          <a:bodyPr/>
          <a:lstStyle/>
          <a:p>
            <a:pPr algn="ctr"/>
            <a:r>
              <a:rPr lang="en-GB" altLang="en-US" sz="1600" b="1" dirty="0">
                <a:solidFill>
                  <a:srgbClr val="1D1C1D"/>
                </a:solidFill>
                <a:latin typeface="OpenDyslexicAlta" pitchFamily="2" charset="77"/>
                <a:ea typeface="Calibri" panose="020F0502020204030204" pitchFamily="34" charset="0"/>
                <a:cs typeface="Arial" panose="020B0604020202020204" pitchFamily="34" charset="0"/>
              </a:rPr>
              <a:t>To spell </a:t>
            </a:r>
            <a:r>
              <a:rPr lang="en-GB" sz="1600" b="1" dirty="0">
                <a:latin typeface="OpenDyslexicAlta" pitchFamily="2" charset="77"/>
              </a:rPr>
              <a:t>words with the trigraph ‘</a:t>
            </a:r>
            <a:r>
              <a:rPr lang="en-GB" sz="1600" b="1" dirty="0" err="1">
                <a:latin typeface="OpenDyslexicAlta" pitchFamily="2" charset="77"/>
              </a:rPr>
              <a:t>igh</a:t>
            </a:r>
            <a:r>
              <a:rPr lang="en-GB" sz="1600" b="1" dirty="0">
                <a:latin typeface="OpenDyslexicAlta" pitchFamily="2" charset="77"/>
              </a:rPr>
              <a:t>’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D4221A-9EF9-69DC-3A36-287CA66E1B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32387" y="5993432"/>
            <a:ext cx="10127225" cy="366487"/>
          </a:xfrm>
        </p:spPr>
        <p:txBody>
          <a:bodyPr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/>
              <a:t>This week’s words: </a:t>
            </a:r>
            <a:r>
              <a:rPr lang="en-GB" sz="1400" dirty="0">
                <a:latin typeface="OpenDyslexicAlta" pitchFamily="2" charset="77"/>
              </a:rPr>
              <a:t>high, night, light, bright, right, sight, tight, mighty, fright, midnight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4380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97006" y="979994"/>
            <a:ext cx="716827" cy="365125"/>
          </a:xfrm>
        </p:spPr>
        <p:txBody>
          <a:bodyPr/>
          <a:lstStyle/>
          <a:p>
            <a:r>
              <a:rPr lang="en-US" dirty="0"/>
              <a:t>31.9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3F5578C5-B8CF-DE47-9ED1-097F2379D36A}"/>
              </a:ext>
            </a:extLst>
          </p:cNvPr>
          <p:cNvSpPr txBox="1">
            <a:spLocks/>
          </p:cNvSpPr>
          <p:nvPr/>
        </p:nvSpPr>
        <p:spPr>
          <a:xfrm>
            <a:off x="376518" y="1784569"/>
            <a:ext cx="11470341" cy="3844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/>
              <a:t>Write a sentence about the pictures below. Remember to include the word in your sentence.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D08B0DD2-F4BF-45C2-E6D3-06D26CA1424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77338" y="488820"/>
            <a:ext cx="8037324" cy="749135"/>
          </a:xfrm>
        </p:spPr>
        <p:txBody>
          <a:bodyPr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600" dirty="0"/>
              <a:t>To be able to segment words into the correct syllables and phonemes</a:t>
            </a:r>
            <a:endParaRPr lang="en-GB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1600" dirty="0">
                <a:ea typeface="Calibri" panose="020F0502020204030204" pitchFamily="34" charset="0"/>
                <a:cs typeface="Arial" panose="020B0604020202020204" pitchFamily="34" charset="0"/>
              </a:rPr>
              <a:t>To spell words </a:t>
            </a:r>
            <a:r>
              <a:rPr lang="en-GB" sz="1600" dirty="0">
                <a:latin typeface="OpenDyslexicAlta" pitchFamily="2" charset="77"/>
              </a:rPr>
              <a:t>with the trigraph ‘</a:t>
            </a:r>
            <a:r>
              <a:rPr lang="en-GB" sz="1600" dirty="0" err="1">
                <a:latin typeface="OpenDyslexicAlta" pitchFamily="2" charset="77"/>
              </a:rPr>
              <a:t>igh</a:t>
            </a:r>
            <a:r>
              <a:rPr lang="en-GB" sz="1600" dirty="0">
                <a:latin typeface="OpenDyslexicAlta" pitchFamily="2" charset="77"/>
              </a:rPr>
              <a:t>’</a:t>
            </a:r>
            <a:endParaRPr lang="en-GB" altLang="en-US" sz="16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77ED2BBB-592B-140A-7B12-E6DFF8100852}"/>
              </a:ext>
            </a:extLst>
          </p:cNvPr>
          <p:cNvSpPr txBox="1">
            <a:spLocks/>
          </p:cNvSpPr>
          <p:nvPr/>
        </p:nvSpPr>
        <p:spPr>
          <a:xfrm>
            <a:off x="3131266" y="259713"/>
            <a:ext cx="5929468" cy="320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i="0" dirty="0">
                <a:solidFill>
                  <a:schemeClr val="tx1"/>
                </a:solidFill>
                <a:latin typeface="OpenDyslexicAlta" pitchFamily="2" charset="77"/>
                <a:cs typeface="Arial" panose="020B0604020202020204" pitchFamily="34" charset="0"/>
              </a:rPr>
              <a:t>W</a:t>
            </a:r>
            <a:r>
              <a:rPr lang="en-GB" sz="1600" dirty="0">
                <a:solidFill>
                  <a:schemeClr val="tx1"/>
                </a:solidFill>
                <a:latin typeface="OpenDyslexicAlta" pitchFamily="2" charset="77"/>
              </a:rPr>
              <a:t>ords with the trigraph ‘</a:t>
            </a:r>
            <a:r>
              <a:rPr lang="en-GB" sz="1600" dirty="0" err="1">
                <a:solidFill>
                  <a:schemeClr val="tx1"/>
                </a:solidFill>
                <a:latin typeface="OpenDyslexicAlta" pitchFamily="2" charset="77"/>
              </a:rPr>
              <a:t>igh</a:t>
            </a:r>
            <a:r>
              <a:rPr lang="en-GB" sz="1600" dirty="0">
                <a:solidFill>
                  <a:schemeClr val="tx1"/>
                </a:solidFill>
                <a:latin typeface="OpenDyslexicAlta" pitchFamily="2" charset="77"/>
              </a:rPr>
              <a:t>’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8F5F764-2FAD-CE1B-2374-9F983608DDAC}"/>
              </a:ext>
            </a:extLst>
          </p:cNvPr>
          <p:cNvGrpSpPr/>
          <p:nvPr/>
        </p:nvGrpSpPr>
        <p:grpSpPr>
          <a:xfrm>
            <a:off x="784632" y="3429804"/>
            <a:ext cx="4761946" cy="601863"/>
            <a:chOff x="1392072" y="5455244"/>
            <a:chExt cx="4761946" cy="601863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4458B88-82B0-A6E0-FD2E-5775D7ACF077}"/>
                </a:ext>
              </a:extLst>
            </p:cNvPr>
            <p:cNvCxnSpPr>
              <a:cxnSpLocks/>
            </p:cNvCxnSpPr>
            <p:nvPr/>
          </p:nvCxnSpPr>
          <p:spPr>
            <a:xfrm>
              <a:off x="1392072" y="5455244"/>
              <a:ext cx="476194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EF14945-585A-6566-005A-F11B0D4C09BF}"/>
                </a:ext>
              </a:extLst>
            </p:cNvPr>
            <p:cNvCxnSpPr>
              <a:cxnSpLocks/>
            </p:cNvCxnSpPr>
            <p:nvPr/>
          </p:nvCxnSpPr>
          <p:spPr>
            <a:xfrm>
              <a:off x="1392072" y="6057107"/>
              <a:ext cx="476194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7BB8C5A-F2AC-DF78-F581-903AB3682E42}"/>
              </a:ext>
            </a:extLst>
          </p:cNvPr>
          <p:cNvSpPr txBox="1"/>
          <p:nvPr/>
        </p:nvSpPr>
        <p:spPr>
          <a:xfrm>
            <a:off x="642138" y="2276421"/>
            <a:ext cx="1479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OpenDyslexicAlta" pitchFamily="2" charset="77"/>
              </a:rPr>
              <a:t>night</a:t>
            </a:r>
            <a:endParaRPr lang="en-GB" sz="1200" dirty="0">
              <a:latin typeface="OpenDyslexicAlta" pitchFamily="2" charset="77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E983B11-41E0-8A5A-BDF3-5283FD3ACC81}"/>
              </a:ext>
            </a:extLst>
          </p:cNvPr>
          <p:cNvGrpSpPr/>
          <p:nvPr/>
        </p:nvGrpSpPr>
        <p:grpSpPr>
          <a:xfrm>
            <a:off x="784632" y="5776461"/>
            <a:ext cx="4761946" cy="592719"/>
            <a:chOff x="909170" y="5464388"/>
            <a:chExt cx="4761946" cy="592719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E90CA50-6101-23C2-7DF1-C4A73E501532}"/>
                </a:ext>
              </a:extLst>
            </p:cNvPr>
            <p:cNvCxnSpPr>
              <a:cxnSpLocks/>
            </p:cNvCxnSpPr>
            <p:nvPr/>
          </p:nvCxnSpPr>
          <p:spPr>
            <a:xfrm>
              <a:off x="909170" y="5464388"/>
              <a:ext cx="476194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9AE398F-2130-B2A4-4A83-85CE6375481D}"/>
                </a:ext>
              </a:extLst>
            </p:cNvPr>
            <p:cNvCxnSpPr>
              <a:cxnSpLocks/>
            </p:cNvCxnSpPr>
            <p:nvPr/>
          </p:nvCxnSpPr>
          <p:spPr>
            <a:xfrm>
              <a:off x="909170" y="6057107"/>
              <a:ext cx="476194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6116506-FBD5-F5F4-19E3-413CE34A58E5}"/>
              </a:ext>
            </a:extLst>
          </p:cNvPr>
          <p:cNvSpPr txBox="1"/>
          <p:nvPr/>
        </p:nvSpPr>
        <p:spPr>
          <a:xfrm>
            <a:off x="708060" y="4774202"/>
            <a:ext cx="1479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OpenDyslexicAlta" pitchFamily="2" charset="77"/>
              </a:rPr>
              <a:t>right</a:t>
            </a:r>
            <a:endParaRPr lang="en-GB" sz="1200" dirty="0">
              <a:latin typeface="OpenDyslexicAlta" pitchFamily="2" charset="77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F765290-8087-0A38-4BB9-AC29B815330F}"/>
              </a:ext>
            </a:extLst>
          </p:cNvPr>
          <p:cNvGrpSpPr/>
          <p:nvPr/>
        </p:nvGrpSpPr>
        <p:grpSpPr>
          <a:xfrm>
            <a:off x="6555094" y="3480615"/>
            <a:ext cx="4833352" cy="551052"/>
            <a:chOff x="1392070" y="5506055"/>
            <a:chExt cx="4833352" cy="551052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EB7A868-80E5-CF04-EBB4-6F55E985FB56}"/>
                </a:ext>
              </a:extLst>
            </p:cNvPr>
            <p:cNvCxnSpPr>
              <a:cxnSpLocks/>
            </p:cNvCxnSpPr>
            <p:nvPr/>
          </p:nvCxnSpPr>
          <p:spPr>
            <a:xfrm>
              <a:off x="1392070" y="5506055"/>
              <a:ext cx="483155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7FC7EB0-7D30-ADEA-C1B0-46654D9CF2CE}"/>
                </a:ext>
              </a:extLst>
            </p:cNvPr>
            <p:cNvCxnSpPr>
              <a:cxnSpLocks/>
            </p:cNvCxnSpPr>
            <p:nvPr/>
          </p:nvCxnSpPr>
          <p:spPr>
            <a:xfrm>
              <a:off x="1392070" y="6057107"/>
              <a:ext cx="483335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1DCEEF9-9FBD-4F57-9799-8C0F4F4DB447}"/>
              </a:ext>
            </a:extLst>
          </p:cNvPr>
          <p:cNvSpPr txBox="1"/>
          <p:nvPr/>
        </p:nvSpPr>
        <p:spPr>
          <a:xfrm>
            <a:off x="6478892" y="2247427"/>
            <a:ext cx="1670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OpenDyslexicAlta" pitchFamily="2" charset="77"/>
              </a:rPr>
              <a:t>light</a:t>
            </a:r>
            <a:endParaRPr lang="en-GB" sz="1200" dirty="0">
              <a:latin typeface="OpenDyslexicAlta" pitchFamily="2" charset="77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4045432-56B8-508B-91B0-8ED86F118391}"/>
              </a:ext>
            </a:extLst>
          </p:cNvPr>
          <p:cNvGrpSpPr/>
          <p:nvPr/>
        </p:nvGrpSpPr>
        <p:grpSpPr>
          <a:xfrm>
            <a:off x="6555095" y="5776461"/>
            <a:ext cx="4833351" cy="592719"/>
            <a:chOff x="1392071" y="5464388"/>
            <a:chExt cx="4833351" cy="592719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1783D2A-CA24-2DF4-BF73-C520639AE0D5}"/>
                </a:ext>
              </a:extLst>
            </p:cNvPr>
            <p:cNvCxnSpPr>
              <a:cxnSpLocks/>
            </p:cNvCxnSpPr>
            <p:nvPr/>
          </p:nvCxnSpPr>
          <p:spPr>
            <a:xfrm>
              <a:off x="1392071" y="5464388"/>
              <a:ext cx="4831557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E528565-7851-B740-D947-F1712F8FC7C7}"/>
                </a:ext>
              </a:extLst>
            </p:cNvPr>
            <p:cNvCxnSpPr>
              <a:cxnSpLocks/>
            </p:cNvCxnSpPr>
            <p:nvPr/>
          </p:nvCxnSpPr>
          <p:spPr>
            <a:xfrm>
              <a:off x="1392071" y="6057107"/>
              <a:ext cx="483335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75F4C79-6884-E4B1-97F8-EE7E9E3C4871}"/>
              </a:ext>
            </a:extLst>
          </p:cNvPr>
          <p:cNvSpPr txBox="1"/>
          <p:nvPr/>
        </p:nvSpPr>
        <p:spPr>
          <a:xfrm>
            <a:off x="6478892" y="4774202"/>
            <a:ext cx="1866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OpenDyslexicAlta" pitchFamily="2" charset="77"/>
              </a:rPr>
              <a:t>midnight</a:t>
            </a:r>
            <a:endParaRPr lang="en-GB" dirty="0">
              <a:latin typeface="OpenDyslexicAlta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9FF7DA-ACAE-5F19-C817-44198DE4A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6221" y="4795112"/>
            <a:ext cx="360000" cy="36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FFAA30-B75C-85BF-5DEA-59657DB89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211" y="4798875"/>
            <a:ext cx="360000" cy="36000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712757B-45CD-BBFD-1F5B-6A00A0FE9811}"/>
              </a:ext>
            </a:extLst>
          </p:cNvPr>
          <p:cNvCxnSpPr/>
          <p:nvPr/>
        </p:nvCxnSpPr>
        <p:spPr>
          <a:xfrm flipV="1">
            <a:off x="5336215" y="5131943"/>
            <a:ext cx="0" cy="3136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Shape&#10;&#10;Description automatically generated with low confidence">
            <a:extLst>
              <a:ext uri="{FF2B5EF4-FFF2-40B4-BE49-F238E27FC236}">
                <a16:creationId xmlns:a16="http://schemas.microsoft.com/office/drawing/2014/main" id="{8B6A849F-8DB2-0043-B5A7-CF78D56F7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1239" y="2276421"/>
            <a:ext cx="1115339" cy="714482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0A3D6501-ACF7-7550-59DC-41B20B993F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1417" y="1980097"/>
            <a:ext cx="575505" cy="990532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E0D71B94-F16D-E693-9E13-3F7958B30F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20242" y="4360531"/>
            <a:ext cx="966410" cy="96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078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341100" y="979994"/>
            <a:ext cx="672733" cy="365125"/>
          </a:xfrm>
        </p:spPr>
        <p:txBody>
          <a:bodyPr/>
          <a:lstStyle/>
          <a:p>
            <a:r>
              <a:rPr lang="en-US" dirty="0"/>
              <a:t>31.10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B085F6B2-AC21-FA42-BBC4-141E59C5C8C0}"/>
              </a:ext>
            </a:extLst>
          </p:cNvPr>
          <p:cNvSpPr txBox="1">
            <a:spLocks/>
          </p:cNvSpPr>
          <p:nvPr/>
        </p:nvSpPr>
        <p:spPr>
          <a:xfrm>
            <a:off x="2230814" y="1782761"/>
            <a:ext cx="7730371" cy="325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1400" b="0" dirty="0">
                <a:solidFill>
                  <a:schemeClr val="tx1"/>
                </a:solidFill>
                <a:latin typeface="OpenDyslexicAlta" pitchFamily="2" charset="77"/>
              </a:rPr>
              <a:t>Read the mixed-up sentences and replace the blue word with one of this week’s words so that the sentence makes sense. 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1894EB04-0649-4390-7B0F-87283BBAF6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77338" y="488820"/>
            <a:ext cx="8037324" cy="749135"/>
          </a:xfrm>
        </p:spPr>
        <p:txBody>
          <a:bodyPr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600" dirty="0"/>
              <a:t>To be able to segment words into the correct syllables and phonemes</a:t>
            </a:r>
            <a:endParaRPr lang="en-GB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1600" dirty="0">
                <a:ea typeface="Calibri" panose="020F0502020204030204" pitchFamily="34" charset="0"/>
                <a:cs typeface="Arial" panose="020B0604020202020204" pitchFamily="34" charset="0"/>
              </a:rPr>
              <a:t>To spell words </a:t>
            </a:r>
            <a:r>
              <a:rPr lang="en-GB" sz="1600" dirty="0">
                <a:latin typeface="OpenDyslexicAlta" pitchFamily="2" charset="77"/>
              </a:rPr>
              <a:t>with the trigraph ‘</a:t>
            </a:r>
            <a:r>
              <a:rPr lang="en-GB" sz="1600" dirty="0" err="1">
                <a:latin typeface="OpenDyslexicAlta" pitchFamily="2" charset="77"/>
              </a:rPr>
              <a:t>igh</a:t>
            </a:r>
            <a:r>
              <a:rPr lang="en-GB" sz="1600" dirty="0">
                <a:latin typeface="OpenDyslexicAlta" pitchFamily="2" charset="77"/>
              </a:rPr>
              <a:t>’</a:t>
            </a:r>
            <a:endParaRPr lang="en-GB" altLang="en-US" sz="16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C9E9B307-495C-204C-66C2-195EDCA3BC8B}"/>
              </a:ext>
            </a:extLst>
          </p:cNvPr>
          <p:cNvSpPr txBox="1">
            <a:spLocks/>
          </p:cNvSpPr>
          <p:nvPr/>
        </p:nvSpPr>
        <p:spPr>
          <a:xfrm>
            <a:off x="3131266" y="259713"/>
            <a:ext cx="5929468" cy="320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i="0" dirty="0">
                <a:solidFill>
                  <a:schemeClr val="tx1"/>
                </a:solidFill>
                <a:latin typeface="OpenDyslexicAlta" pitchFamily="2" charset="77"/>
                <a:cs typeface="Arial" panose="020B0604020202020204" pitchFamily="34" charset="0"/>
              </a:rPr>
              <a:t>W</a:t>
            </a:r>
            <a:r>
              <a:rPr lang="en-GB" sz="1600" dirty="0">
                <a:solidFill>
                  <a:schemeClr val="tx1"/>
                </a:solidFill>
                <a:latin typeface="OpenDyslexicAlta" pitchFamily="2" charset="77"/>
              </a:rPr>
              <a:t>ords with the trigraph ‘</a:t>
            </a:r>
            <a:r>
              <a:rPr lang="en-GB" sz="1600" dirty="0" err="1">
                <a:solidFill>
                  <a:schemeClr val="tx1"/>
                </a:solidFill>
                <a:latin typeface="OpenDyslexicAlta" pitchFamily="2" charset="77"/>
              </a:rPr>
              <a:t>igh</a:t>
            </a:r>
            <a:r>
              <a:rPr lang="en-GB" sz="1600" dirty="0">
                <a:solidFill>
                  <a:schemeClr val="tx1"/>
                </a:solidFill>
                <a:latin typeface="OpenDyslexicAlta" pitchFamily="2" charset="77"/>
              </a:rPr>
              <a:t>’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BB7F03D-9550-60FB-D8D5-C6B5411EC3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4171977"/>
              </p:ext>
            </p:extLst>
          </p:nvPr>
        </p:nvGraphicFramePr>
        <p:xfrm>
          <a:off x="373487" y="2408349"/>
          <a:ext cx="11475076" cy="41341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68736">
                  <a:extLst>
                    <a:ext uri="{9D8B030D-6E8A-4147-A177-3AD203B41FA5}">
                      <a16:colId xmlns:a16="http://schemas.microsoft.com/office/drawing/2014/main" val="4028506769"/>
                    </a:ext>
                  </a:extLst>
                </a:gridCol>
                <a:gridCol w="4206340">
                  <a:extLst>
                    <a:ext uri="{9D8B030D-6E8A-4147-A177-3AD203B41FA5}">
                      <a16:colId xmlns:a16="http://schemas.microsoft.com/office/drawing/2014/main" val="781043679"/>
                    </a:ext>
                  </a:extLst>
                </a:gridCol>
              </a:tblGrid>
              <a:tr h="387641">
                <a:tc>
                  <a:txBody>
                    <a:bodyPr/>
                    <a:lstStyle/>
                    <a:p>
                      <a:pPr algn="ctr"/>
                      <a:r>
                        <a:rPr lang="en-GB" sz="1600" b="1" i="0" dirty="0">
                          <a:solidFill>
                            <a:schemeClr val="tx1"/>
                          </a:solidFill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Mixed-up Sentences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i="0" dirty="0">
                          <a:solidFill>
                            <a:schemeClr val="tx1"/>
                          </a:solidFill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Correct Word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55665470"/>
                  </a:ext>
                </a:extLst>
              </a:tr>
              <a:tr h="624818">
                <a:tc>
                  <a:txBody>
                    <a:bodyPr/>
                    <a:lstStyle/>
                    <a:p>
                      <a:pPr algn="l"/>
                      <a:r>
                        <a:rPr lang="en-GB" sz="1600" b="0" i="0" kern="1200" dirty="0">
                          <a:solidFill>
                            <a:schemeClr val="tx1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I needed new shoes because my old one were too </a:t>
                      </a:r>
                      <a:r>
                        <a:rPr lang="en-GB" sz="1600" b="0" i="0" kern="1200" dirty="0">
                          <a:solidFill>
                            <a:srgbClr val="3372DC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sight</a:t>
                      </a:r>
                      <a:r>
                        <a:rPr lang="en-GB" sz="1600" b="0" i="0" kern="1200" dirty="0">
                          <a:solidFill>
                            <a:schemeClr val="tx1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.</a:t>
                      </a:r>
                      <a:endParaRPr lang="en-GB" sz="1400" b="0" i="0" dirty="0"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800" b="1" i="0" dirty="0">
                        <a:solidFill>
                          <a:srgbClr val="FF0000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6672874"/>
                  </a:ext>
                </a:extLst>
              </a:tr>
              <a:tr h="624818">
                <a:tc>
                  <a:txBody>
                    <a:bodyPr/>
                    <a:lstStyle/>
                    <a:p>
                      <a:pPr algn="l"/>
                      <a:r>
                        <a:rPr lang="en-GB" sz="1600" b="0" i="0" kern="1200" dirty="0">
                          <a:solidFill>
                            <a:schemeClr val="tx1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The children all wore </a:t>
                      </a:r>
                      <a:r>
                        <a:rPr lang="en-GB" sz="1600" b="0" i="0" kern="1200" dirty="0">
                          <a:solidFill>
                            <a:srgbClr val="3372DC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fright</a:t>
                      </a:r>
                      <a:r>
                        <a:rPr lang="en-GB" sz="1600" b="0" i="0" kern="1200" dirty="0">
                          <a:solidFill>
                            <a:schemeClr val="tx1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 colours for the disco.</a:t>
                      </a:r>
                      <a:endParaRPr lang="en-GB" sz="1400" b="0" i="0" dirty="0"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800" b="1" i="0" dirty="0">
                        <a:solidFill>
                          <a:srgbClr val="FF0000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2654585"/>
                  </a:ext>
                </a:extLst>
              </a:tr>
              <a:tr h="622387">
                <a:tc>
                  <a:txBody>
                    <a:bodyPr/>
                    <a:lstStyle/>
                    <a:p>
                      <a:pPr algn="l"/>
                      <a:r>
                        <a:rPr lang="en-GB" sz="1600" b="0" i="0" kern="1200" dirty="0">
                          <a:solidFill>
                            <a:schemeClr val="tx1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The mountain at sunset was a beautiful </a:t>
                      </a:r>
                      <a:r>
                        <a:rPr lang="en-GB" sz="1600" b="0" i="0" kern="1200" dirty="0">
                          <a:solidFill>
                            <a:srgbClr val="3372DC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mighty</a:t>
                      </a:r>
                      <a:r>
                        <a:rPr lang="en-GB" sz="1600" b="0" i="0" kern="1200" dirty="0">
                          <a:solidFill>
                            <a:schemeClr val="tx1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.</a:t>
                      </a:r>
                      <a:endParaRPr lang="en-GB" sz="1400" b="0" i="0" dirty="0"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800" b="1" i="0" dirty="0">
                        <a:solidFill>
                          <a:srgbClr val="FF0000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0234639"/>
                  </a:ext>
                </a:extLst>
              </a:tr>
              <a:tr h="624818">
                <a:tc>
                  <a:txBody>
                    <a:bodyPr/>
                    <a:lstStyle/>
                    <a:p>
                      <a:pPr algn="l"/>
                      <a:r>
                        <a:rPr lang="en-GB" sz="1600" b="0" i="0" kern="1200" dirty="0">
                          <a:solidFill>
                            <a:schemeClr val="tx1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The lion gave a </a:t>
                      </a:r>
                      <a:r>
                        <a:rPr lang="en-GB" sz="1600" b="0" i="0" kern="1200" dirty="0">
                          <a:solidFill>
                            <a:srgbClr val="3372DC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bright</a:t>
                      </a:r>
                      <a:r>
                        <a:rPr lang="en-GB" sz="1600" b="0" i="0" kern="1200" dirty="0">
                          <a:solidFill>
                            <a:schemeClr val="tx1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 roar.</a:t>
                      </a:r>
                      <a:endParaRPr lang="en-GB" sz="1400" b="0" i="0" dirty="0"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1" i="0" dirty="0">
                        <a:solidFill>
                          <a:srgbClr val="FF0000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5319130"/>
                  </a:ext>
                </a:extLst>
              </a:tr>
              <a:tr h="624818">
                <a:tc>
                  <a:txBody>
                    <a:bodyPr/>
                    <a:lstStyle/>
                    <a:p>
                      <a:pPr algn="l" fontAlgn="t"/>
                      <a:r>
                        <a:rPr lang="en-GB" sz="1600" b="0" dirty="0">
                          <a:effectLst/>
                          <a:latin typeface="OpenDyslexicAlta" pitchFamily="2" charset="77"/>
                        </a:rPr>
                        <a:t>The wolf stepped out from behind a tree and Little Red dropped her basked in </a:t>
                      </a:r>
                      <a:r>
                        <a:rPr lang="en-GB" sz="1600" b="0" dirty="0">
                          <a:solidFill>
                            <a:srgbClr val="3372DC"/>
                          </a:solidFill>
                          <a:effectLst/>
                          <a:latin typeface="OpenDyslexicAlta" pitchFamily="2" charset="77"/>
                        </a:rPr>
                        <a:t>high</a:t>
                      </a:r>
                      <a:r>
                        <a:rPr lang="en-GB" sz="1600" b="0" dirty="0">
                          <a:effectLst/>
                          <a:latin typeface="OpenDyslexicAlta" pitchFamily="2" charset="77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800" b="1" i="0" dirty="0">
                        <a:solidFill>
                          <a:srgbClr val="FF0000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5879525"/>
                  </a:ext>
                </a:extLst>
              </a:tr>
              <a:tr h="624818">
                <a:tc>
                  <a:txBody>
                    <a:bodyPr/>
                    <a:lstStyle/>
                    <a:p>
                      <a:pPr algn="l"/>
                      <a:r>
                        <a:rPr lang="en-GB" sz="1600" b="0" i="0" kern="1200" dirty="0">
                          <a:solidFill>
                            <a:schemeClr val="tx1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They were </a:t>
                      </a:r>
                      <a:r>
                        <a:rPr lang="en-GB" sz="1600" b="0" i="0" kern="1200" dirty="0">
                          <a:solidFill>
                            <a:srgbClr val="3372DC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tight</a:t>
                      </a:r>
                      <a:r>
                        <a:rPr lang="en-GB" sz="1600" b="0" i="0" kern="1200" dirty="0">
                          <a:solidFill>
                            <a:schemeClr val="tx1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 up on the top of the mountain.</a:t>
                      </a:r>
                      <a:endParaRPr lang="en-GB" sz="1400" b="0" i="0" dirty="0"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800" b="1" i="0" dirty="0">
                        <a:solidFill>
                          <a:srgbClr val="FF0000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38747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29934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B8B932-DA01-CD4F-A434-836A67DD16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87489" y="425609"/>
            <a:ext cx="8617021" cy="286416"/>
          </a:xfrm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i="0" dirty="0">
                <a:solidFill>
                  <a:schemeClr val="tx1"/>
                </a:solidFill>
                <a:latin typeface="OpenDyslexicAlta" pitchFamily="2" charset="77"/>
                <a:cs typeface="Arial" panose="020B0604020202020204" pitchFamily="34" charset="0"/>
              </a:rPr>
              <a:t>W</a:t>
            </a:r>
            <a:r>
              <a:rPr lang="en-GB" sz="1600" dirty="0">
                <a:solidFill>
                  <a:schemeClr val="tx1"/>
                </a:solidFill>
                <a:latin typeface="OpenDyslexicAlta" pitchFamily="2" charset="77"/>
              </a:rPr>
              <a:t>ords with the trigraph ‘</a:t>
            </a:r>
            <a:r>
              <a:rPr lang="en-GB" sz="1600" dirty="0" err="1">
                <a:solidFill>
                  <a:schemeClr val="tx1"/>
                </a:solidFill>
                <a:latin typeface="OpenDyslexicAlta" pitchFamily="2" charset="77"/>
              </a:rPr>
              <a:t>igh</a:t>
            </a:r>
            <a:r>
              <a:rPr lang="en-GB" sz="1600" dirty="0">
                <a:solidFill>
                  <a:schemeClr val="tx1"/>
                </a:solidFill>
                <a:latin typeface="OpenDyslexicAlta" pitchFamily="2" charset="77"/>
              </a:rPr>
              <a:t>’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EC2AC9B-D4C3-7A48-9CC1-C896A35121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Possible Answers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97654" y="979994"/>
            <a:ext cx="716180" cy="365125"/>
          </a:xfrm>
        </p:spPr>
        <p:txBody>
          <a:bodyPr/>
          <a:lstStyle/>
          <a:p>
            <a:r>
              <a:rPr lang="en-US" dirty="0"/>
              <a:t>31.11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1EEA45B-E02C-DE4B-93C0-CA9D0042011A}"/>
              </a:ext>
            </a:extLst>
          </p:cNvPr>
          <p:cNvGrpSpPr/>
          <p:nvPr/>
        </p:nvGrpSpPr>
        <p:grpSpPr>
          <a:xfrm>
            <a:off x="784632" y="3319405"/>
            <a:ext cx="4761946" cy="601863"/>
            <a:chOff x="1392072" y="5455244"/>
            <a:chExt cx="4761946" cy="601863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5EB4B1A-F675-624F-8955-C993D1F627FD}"/>
                </a:ext>
              </a:extLst>
            </p:cNvPr>
            <p:cNvCxnSpPr>
              <a:cxnSpLocks/>
            </p:cNvCxnSpPr>
            <p:nvPr/>
          </p:nvCxnSpPr>
          <p:spPr>
            <a:xfrm>
              <a:off x="1392072" y="5455244"/>
              <a:ext cx="476194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433FFDC-C080-294A-8882-04CFD823A95C}"/>
                </a:ext>
              </a:extLst>
            </p:cNvPr>
            <p:cNvCxnSpPr>
              <a:cxnSpLocks/>
            </p:cNvCxnSpPr>
            <p:nvPr/>
          </p:nvCxnSpPr>
          <p:spPr>
            <a:xfrm>
              <a:off x="1392072" y="6057107"/>
              <a:ext cx="476194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15921F6B-3848-4941-B3EA-10B1697D317E}"/>
              </a:ext>
            </a:extLst>
          </p:cNvPr>
          <p:cNvSpPr txBox="1"/>
          <p:nvPr/>
        </p:nvSpPr>
        <p:spPr>
          <a:xfrm>
            <a:off x="693654" y="2166022"/>
            <a:ext cx="1479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OpenDyslexicAlta" pitchFamily="2" charset="77"/>
              </a:rPr>
              <a:t>night</a:t>
            </a:r>
            <a:endParaRPr lang="en-GB" sz="1200" dirty="0">
              <a:latin typeface="OpenDyslexicAlta" pitchFamily="2" charset="77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2AC290C-679A-624F-A4B9-3B3354BBEFF9}"/>
              </a:ext>
            </a:extLst>
          </p:cNvPr>
          <p:cNvGrpSpPr/>
          <p:nvPr/>
        </p:nvGrpSpPr>
        <p:grpSpPr>
          <a:xfrm>
            <a:off x="784632" y="5666062"/>
            <a:ext cx="4761946" cy="592719"/>
            <a:chOff x="909170" y="5464388"/>
            <a:chExt cx="4761946" cy="592719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ACEBD1C-BEAF-E94D-B8A4-A9ADB41C6343}"/>
                </a:ext>
              </a:extLst>
            </p:cNvPr>
            <p:cNvCxnSpPr>
              <a:cxnSpLocks/>
            </p:cNvCxnSpPr>
            <p:nvPr/>
          </p:nvCxnSpPr>
          <p:spPr>
            <a:xfrm>
              <a:off x="909170" y="5464388"/>
              <a:ext cx="476194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45F9AF0-4164-2F45-8343-259D2750AC64}"/>
                </a:ext>
              </a:extLst>
            </p:cNvPr>
            <p:cNvCxnSpPr>
              <a:cxnSpLocks/>
            </p:cNvCxnSpPr>
            <p:nvPr/>
          </p:nvCxnSpPr>
          <p:spPr>
            <a:xfrm>
              <a:off x="909170" y="6057107"/>
              <a:ext cx="476194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4DB7125A-B27B-AE49-A189-2A2AC752923F}"/>
              </a:ext>
            </a:extLst>
          </p:cNvPr>
          <p:cNvSpPr txBox="1"/>
          <p:nvPr/>
        </p:nvSpPr>
        <p:spPr>
          <a:xfrm>
            <a:off x="708060" y="4452410"/>
            <a:ext cx="1479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OpenDyslexicAlta" pitchFamily="2" charset="77"/>
              </a:rPr>
              <a:t>right</a:t>
            </a:r>
            <a:endParaRPr lang="en-GB" sz="1200" dirty="0">
              <a:latin typeface="OpenDyslexicAlta" pitchFamily="2" charset="77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17A3D02-61FF-D34A-885C-2E9CF34F9290}"/>
              </a:ext>
            </a:extLst>
          </p:cNvPr>
          <p:cNvGrpSpPr/>
          <p:nvPr/>
        </p:nvGrpSpPr>
        <p:grpSpPr>
          <a:xfrm>
            <a:off x="6555094" y="3370216"/>
            <a:ext cx="4833352" cy="551052"/>
            <a:chOff x="1392070" y="5506055"/>
            <a:chExt cx="4833352" cy="551052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89C696C-0E52-4E49-B0BD-883445C8AE68}"/>
                </a:ext>
              </a:extLst>
            </p:cNvPr>
            <p:cNvCxnSpPr>
              <a:cxnSpLocks/>
            </p:cNvCxnSpPr>
            <p:nvPr/>
          </p:nvCxnSpPr>
          <p:spPr>
            <a:xfrm>
              <a:off x="1392070" y="5506055"/>
              <a:ext cx="483155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BB76215-0FC9-1949-A730-351980A36F5F}"/>
                </a:ext>
              </a:extLst>
            </p:cNvPr>
            <p:cNvCxnSpPr>
              <a:cxnSpLocks/>
            </p:cNvCxnSpPr>
            <p:nvPr/>
          </p:nvCxnSpPr>
          <p:spPr>
            <a:xfrm>
              <a:off x="1392070" y="6057107"/>
              <a:ext cx="483335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3BDAAFF8-E7A5-A242-ACC8-AB98F4163979}"/>
              </a:ext>
            </a:extLst>
          </p:cNvPr>
          <p:cNvSpPr txBox="1"/>
          <p:nvPr/>
        </p:nvSpPr>
        <p:spPr>
          <a:xfrm>
            <a:off x="6478892" y="2137028"/>
            <a:ext cx="1670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OpenDyslexicAlta" pitchFamily="2" charset="77"/>
              </a:rPr>
              <a:t>light</a:t>
            </a:r>
            <a:endParaRPr lang="en-GB" sz="1200" dirty="0">
              <a:latin typeface="OpenDyslexicAlta" pitchFamily="2" charset="77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C261E87-7581-534E-86E9-C1DD858C4AE7}"/>
              </a:ext>
            </a:extLst>
          </p:cNvPr>
          <p:cNvGrpSpPr/>
          <p:nvPr/>
        </p:nvGrpSpPr>
        <p:grpSpPr>
          <a:xfrm>
            <a:off x="6555095" y="5666062"/>
            <a:ext cx="4833351" cy="592719"/>
            <a:chOff x="1392071" y="5464388"/>
            <a:chExt cx="4833351" cy="592719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03B11908-DCFE-CF49-9366-0EA0271F97E5}"/>
                </a:ext>
              </a:extLst>
            </p:cNvPr>
            <p:cNvCxnSpPr>
              <a:cxnSpLocks/>
            </p:cNvCxnSpPr>
            <p:nvPr/>
          </p:nvCxnSpPr>
          <p:spPr>
            <a:xfrm>
              <a:off x="1392071" y="5464388"/>
              <a:ext cx="4831557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5F21D9C-2517-C142-8C8B-A2979EFC95B0}"/>
                </a:ext>
              </a:extLst>
            </p:cNvPr>
            <p:cNvCxnSpPr>
              <a:cxnSpLocks/>
            </p:cNvCxnSpPr>
            <p:nvPr/>
          </p:nvCxnSpPr>
          <p:spPr>
            <a:xfrm>
              <a:off x="1392071" y="6057107"/>
              <a:ext cx="483335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F0FACB26-FAAE-5745-A777-CBA769A03FF8}"/>
              </a:ext>
            </a:extLst>
          </p:cNvPr>
          <p:cNvSpPr txBox="1"/>
          <p:nvPr/>
        </p:nvSpPr>
        <p:spPr>
          <a:xfrm>
            <a:off x="6478892" y="4452410"/>
            <a:ext cx="1879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OpenDyslexicAlta" pitchFamily="2" charset="77"/>
              </a:rPr>
              <a:t>midnight</a:t>
            </a:r>
            <a:endParaRPr lang="en-GB" dirty="0">
              <a:latin typeface="OpenDyslexicAlta" pitchFamily="2" charset="77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253DCA1-4E67-4941-A762-17527BE52118}"/>
              </a:ext>
            </a:extLst>
          </p:cNvPr>
          <p:cNvSpPr txBox="1"/>
          <p:nvPr/>
        </p:nvSpPr>
        <p:spPr>
          <a:xfrm>
            <a:off x="776640" y="5117195"/>
            <a:ext cx="4761946" cy="1131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en-GB" dirty="0">
                <a:solidFill>
                  <a:srgbClr val="FF3760"/>
                </a:solidFill>
                <a:latin typeface="OpenDyslexicAlta" pitchFamily="2" charset="77"/>
              </a:rPr>
              <a:t>I don’t always get the </a:t>
            </a:r>
            <a:r>
              <a:rPr lang="en-GB" dirty="0">
                <a:latin typeface="OpenDyslexicAlta" pitchFamily="2" charset="77"/>
              </a:rPr>
              <a:t>right</a:t>
            </a:r>
            <a:r>
              <a:rPr lang="en-GB" dirty="0">
                <a:solidFill>
                  <a:srgbClr val="FF0000"/>
                </a:solidFill>
                <a:latin typeface="OpenDyslexicAlta" pitchFamily="2" charset="77"/>
              </a:rPr>
              <a:t> </a:t>
            </a:r>
            <a:r>
              <a:rPr lang="en-GB" dirty="0">
                <a:solidFill>
                  <a:srgbClr val="FF3760"/>
                </a:solidFill>
                <a:latin typeface="OpenDyslexicAlta" pitchFamily="2" charset="77"/>
              </a:rPr>
              <a:t>answer, but I try.</a:t>
            </a:r>
            <a:endParaRPr lang="en-GB" dirty="0">
              <a:solidFill>
                <a:srgbClr val="FF3760"/>
              </a:solidFill>
              <a:latin typeface="Muli" pitchFamily="2" charset="77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7B47D8C-6016-8B47-96EB-548A28C80737}"/>
              </a:ext>
            </a:extLst>
          </p:cNvPr>
          <p:cNvSpPr txBox="1"/>
          <p:nvPr/>
        </p:nvSpPr>
        <p:spPr>
          <a:xfrm>
            <a:off x="708060" y="2769780"/>
            <a:ext cx="4761946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en-GB" dirty="0">
                <a:solidFill>
                  <a:srgbClr val="FF3760"/>
                </a:solidFill>
                <a:latin typeface="OpenDyslexicAlta" pitchFamily="2" charset="77"/>
              </a:rPr>
              <a:t>Owls and badgers come out at </a:t>
            </a:r>
            <a:r>
              <a:rPr lang="en-GB" dirty="0">
                <a:latin typeface="OpenDyslexicAlta" pitchFamily="2" charset="77"/>
              </a:rPr>
              <a:t>night</a:t>
            </a:r>
            <a:r>
              <a:rPr lang="en-GB" dirty="0">
                <a:solidFill>
                  <a:srgbClr val="FF3760"/>
                </a:solidFill>
                <a:latin typeface="OpenDyslexicAlta" pitchFamily="2" charset="77"/>
              </a:rPr>
              <a:t>.</a:t>
            </a:r>
            <a:endParaRPr lang="en-GB" dirty="0">
              <a:solidFill>
                <a:srgbClr val="FF3760"/>
              </a:solidFill>
              <a:latin typeface="Muli" pitchFamily="2" charset="77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6EDDB08-B3EE-1C4D-AA95-E622922C3818}"/>
              </a:ext>
            </a:extLst>
          </p:cNvPr>
          <p:cNvSpPr txBox="1"/>
          <p:nvPr/>
        </p:nvSpPr>
        <p:spPr>
          <a:xfrm>
            <a:off x="6481882" y="2835937"/>
            <a:ext cx="4925486" cy="1131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en-GB" dirty="0">
                <a:solidFill>
                  <a:srgbClr val="FF3760"/>
                </a:solidFill>
                <a:latin typeface="OpenDyslexicAlta" pitchFamily="2" charset="77"/>
              </a:rPr>
              <a:t>I turn the </a:t>
            </a:r>
            <a:r>
              <a:rPr lang="en-GB" dirty="0">
                <a:latin typeface="OpenDyslexicAlta" pitchFamily="2" charset="77"/>
              </a:rPr>
              <a:t>light </a:t>
            </a:r>
            <a:r>
              <a:rPr lang="en-GB" dirty="0">
                <a:solidFill>
                  <a:srgbClr val="FF3760"/>
                </a:solidFill>
                <a:latin typeface="OpenDyslexicAlta" pitchFamily="2" charset="77"/>
              </a:rPr>
              <a:t>on in my room if I feel scared.</a:t>
            </a:r>
            <a:endParaRPr lang="en-GB" dirty="0">
              <a:solidFill>
                <a:srgbClr val="FF3760"/>
              </a:solidFill>
              <a:latin typeface="Muli" pitchFamily="2" charset="77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EC6EA2E-620E-0E4E-91DB-A4302D7CC6E3}"/>
              </a:ext>
            </a:extLst>
          </p:cNvPr>
          <p:cNvSpPr txBox="1"/>
          <p:nvPr/>
        </p:nvSpPr>
        <p:spPr>
          <a:xfrm>
            <a:off x="6504292" y="5119180"/>
            <a:ext cx="4882360" cy="1131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en-GB" dirty="0">
                <a:solidFill>
                  <a:srgbClr val="FF3760"/>
                </a:solidFill>
                <a:latin typeface="OpenDyslexicAlta" pitchFamily="2" charset="77"/>
              </a:rPr>
              <a:t>At </a:t>
            </a:r>
            <a:r>
              <a:rPr lang="en-GB" dirty="0">
                <a:latin typeface="OpenDyslexicAlta" pitchFamily="2" charset="77"/>
              </a:rPr>
              <a:t>midnight</a:t>
            </a:r>
            <a:r>
              <a:rPr lang="en-GB" dirty="0">
                <a:solidFill>
                  <a:srgbClr val="FF0000"/>
                </a:solidFill>
                <a:latin typeface="OpenDyslexicAlta" pitchFamily="2" charset="77"/>
              </a:rPr>
              <a:t> </a:t>
            </a:r>
            <a:r>
              <a:rPr lang="en-GB" dirty="0">
                <a:solidFill>
                  <a:srgbClr val="FF3760"/>
                </a:solidFill>
                <a:latin typeface="OpenDyslexicAlta" pitchFamily="2" charset="77"/>
              </a:rPr>
              <a:t>I saw a bright light through the trees.</a:t>
            </a:r>
            <a:endParaRPr lang="en-GB" dirty="0">
              <a:solidFill>
                <a:srgbClr val="FF3760"/>
              </a:solidFill>
              <a:latin typeface="Muli" pitchFamily="2" charset="7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34A920-DF7B-C552-9D4F-71F5E70E2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6221" y="4490066"/>
            <a:ext cx="360000" cy="36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7E3FDF-72F6-053E-59F4-C3D120DE2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211" y="4493829"/>
            <a:ext cx="360000" cy="36000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2D63151-88FB-3E4A-DE42-33661B016A5A}"/>
              </a:ext>
            </a:extLst>
          </p:cNvPr>
          <p:cNvCxnSpPr/>
          <p:nvPr/>
        </p:nvCxnSpPr>
        <p:spPr>
          <a:xfrm flipV="1">
            <a:off x="5336215" y="4826897"/>
            <a:ext cx="0" cy="3136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Shape&#10;&#10;Description automatically generated with low confidence">
            <a:extLst>
              <a:ext uri="{FF2B5EF4-FFF2-40B4-BE49-F238E27FC236}">
                <a16:creationId xmlns:a16="http://schemas.microsoft.com/office/drawing/2014/main" id="{BA404895-49AF-B2DC-0786-41314CBC24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1239" y="2061528"/>
            <a:ext cx="1115339" cy="714482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43744517-B2D5-0340-2046-790C899D25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2149" y="1779248"/>
            <a:ext cx="575505" cy="990532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0C93DD41-36F4-C056-FE6B-A648E1D556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20242" y="4158517"/>
            <a:ext cx="966410" cy="96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73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B8B932-DA01-CD4F-A434-836A67DD16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12147" y="425608"/>
            <a:ext cx="7874827" cy="330770"/>
          </a:xfrm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i="0" dirty="0">
                <a:solidFill>
                  <a:schemeClr val="tx1"/>
                </a:solidFill>
                <a:latin typeface="OpenDyslexicAlta" pitchFamily="2" charset="77"/>
                <a:cs typeface="Arial" panose="020B0604020202020204" pitchFamily="34" charset="0"/>
              </a:rPr>
              <a:t>W</a:t>
            </a:r>
            <a:r>
              <a:rPr lang="en-GB" sz="1600" dirty="0">
                <a:solidFill>
                  <a:schemeClr val="tx1"/>
                </a:solidFill>
                <a:latin typeface="OpenDyslexicAlta" pitchFamily="2" charset="77"/>
              </a:rPr>
              <a:t>ords with the trigraph ‘</a:t>
            </a:r>
            <a:r>
              <a:rPr lang="en-GB" sz="1600" dirty="0" err="1">
                <a:solidFill>
                  <a:schemeClr val="tx1"/>
                </a:solidFill>
                <a:latin typeface="OpenDyslexicAlta" pitchFamily="2" charset="77"/>
              </a:rPr>
              <a:t>igh</a:t>
            </a:r>
            <a:r>
              <a:rPr lang="en-GB" sz="1600" dirty="0">
                <a:solidFill>
                  <a:schemeClr val="tx1"/>
                </a:solidFill>
                <a:latin typeface="OpenDyslexicAlta" pitchFamily="2" charset="77"/>
              </a:rPr>
              <a:t>’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EC2AC9B-D4C3-7A48-9CC1-C896A35121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Answers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97654" y="979994"/>
            <a:ext cx="716180" cy="365125"/>
          </a:xfrm>
        </p:spPr>
        <p:txBody>
          <a:bodyPr/>
          <a:lstStyle/>
          <a:p>
            <a:r>
              <a:rPr lang="en-US" dirty="0"/>
              <a:t>31.12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F9588FF-F3F6-9C59-2B79-57343CBE29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1667443"/>
              </p:ext>
            </p:extLst>
          </p:nvPr>
        </p:nvGraphicFramePr>
        <p:xfrm>
          <a:off x="373487" y="1777285"/>
          <a:ext cx="11475076" cy="476518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68736">
                  <a:extLst>
                    <a:ext uri="{9D8B030D-6E8A-4147-A177-3AD203B41FA5}">
                      <a16:colId xmlns:a16="http://schemas.microsoft.com/office/drawing/2014/main" val="4028506769"/>
                    </a:ext>
                  </a:extLst>
                </a:gridCol>
                <a:gridCol w="4206340">
                  <a:extLst>
                    <a:ext uri="{9D8B030D-6E8A-4147-A177-3AD203B41FA5}">
                      <a16:colId xmlns:a16="http://schemas.microsoft.com/office/drawing/2014/main" val="781043679"/>
                    </a:ext>
                  </a:extLst>
                </a:gridCol>
              </a:tblGrid>
              <a:tr h="446813">
                <a:tc>
                  <a:txBody>
                    <a:bodyPr/>
                    <a:lstStyle/>
                    <a:p>
                      <a:pPr algn="ctr"/>
                      <a:r>
                        <a:rPr lang="en-GB" sz="1600" b="1" i="0" dirty="0">
                          <a:solidFill>
                            <a:schemeClr val="tx1"/>
                          </a:solidFill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Mixed-Up Sentences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i="0" dirty="0">
                          <a:solidFill>
                            <a:schemeClr val="tx1"/>
                          </a:solidFill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Correct Word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55665470"/>
                  </a:ext>
                </a:extLst>
              </a:tr>
              <a:tr h="720195">
                <a:tc>
                  <a:txBody>
                    <a:bodyPr/>
                    <a:lstStyle/>
                    <a:p>
                      <a:pPr algn="l"/>
                      <a:r>
                        <a:rPr lang="en-GB" sz="1600" b="0" i="0" kern="1200" dirty="0">
                          <a:solidFill>
                            <a:schemeClr val="tx1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I needed new shoes because my old one were too </a:t>
                      </a:r>
                      <a:r>
                        <a:rPr lang="en-GB" sz="1600" b="0" i="0" kern="1200" dirty="0">
                          <a:solidFill>
                            <a:srgbClr val="3372DC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sight</a:t>
                      </a:r>
                      <a:r>
                        <a:rPr lang="en-GB" sz="1600" b="0" i="0" kern="1200" dirty="0">
                          <a:solidFill>
                            <a:schemeClr val="tx1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.</a:t>
                      </a:r>
                      <a:endParaRPr lang="en-GB" sz="1400" b="0" i="0" dirty="0"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800" b="1" i="0" dirty="0">
                        <a:solidFill>
                          <a:srgbClr val="FF0000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6672874"/>
                  </a:ext>
                </a:extLst>
              </a:tr>
              <a:tr h="720195">
                <a:tc>
                  <a:txBody>
                    <a:bodyPr/>
                    <a:lstStyle/>
                    <a:p>
                      <a:pPr algn="l"/>
                      <a:r>
                        <a:rPr lang="en-GB" sz="1600" b="0" i="0" kern="1200" dirty="0">
                          <a:solidFill>
                            <a:schemeClr val="tx1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The children all wore </a:t>
                      </a:r>
                      <a:r>
                        <a:rPr lang="en-GB" sz="1600" b="0" i="0" kern="1200" dirty="0">
                          <a:solidFill>
                            <a:srgbClr val="3372DC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fright</a:t>
                      </a:r>
                      <a:r>
                        <a:rPr lang="en-GB" sz="1600" b="0" i="0" kern="1200" dirty="0">
                          <a:solidFill>
                            <a:schemeClr val="tx1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 colours for the disco.</a:t>
                      </a:r>
                      <a:endParaRPr lang="en-GB" sz="1400" b="0" i="0" dirty="0"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800" b="1" i="0" dirty="0">
                        <a:solidFill>
                          <a:srgbClr val="FF0000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2654585"/>
                  </a:ext>
                </a:extLst>
              </a:tr>
              <a:tr h="717393">
                <a:tc>
                  <a:txBody>
                    <a:bodyPr/>
                    <a:lstStyle/>
                    <a:p>
                      <a:pPr algn="l"/>
                      <a:r>
                        <a:rPr lang="en-GB" sz="1600" b="0" i="0" kern="1200" dirty="0">
                          <a:solidFill>
                            <a:schemeClr val="tx1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The mountain at sunset was a beautiful </a:t>
                      </a:r>
                      <a:r>
                        <a:rPr lang="en-GB" sz="1600" b="0" i="0" kern="1200" dirty="0">
                          <a:solidFill>
                            <a:srgbClr val="3372DC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mighty</a:t>
                      </a:r>
                      <a:r>
                        <a:rPr lang="en-GB" sz="1600" b="0" i="0" kern="1200" dirty="0">
                          <a:solidFill>
                            <a:schemeClr val="tx1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.</a:t>
                      </a:r>
                      <a:endParaRPr lang="en-GB" sz="1400" b="0" i="0" dirty="0"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800" b="1" i="0" dirty="0">
                        <a:solidFill>
                          <a:srgbClr val="FF0000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0234639"/>
                  </a:ext>
                </a:extLst>
              </a:tr>
              <a:tr h="720195">
                <a:tc>
                  <a:txBody>
                    <a:bodyPr/>
                    <a:lstStyle/>
                    <a:p>
                      <a:pPr algn="l"/>
                      <a:r>
                        <a:rPr lang="en-GB" sz="1600" b="0" i="0" kern="1200" dirty="0">
                          <a:solidFill>
                            <a:schemeClr val="tx1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The lion gave a </a:t>
                      </a:r>
                      <a:r>
                        <a:rPr lang="en-GB" sz="1600" b="0" i="0" kern="1200" dirty="0">
                          <a:solidFill>
                            <a:srgbClr val="3372DC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bright</a:t>
                      </a:r>
                      <a:r>
                        <a:rPr lang="en-GB" sz="1600" b="0" i="0" kern="1200" dirty="0">
                          <a:solidFill>
                            <a:schemeClr val="tx1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 roar.</a:t>
                      </a:r>
                      <a:endParaRPr lang="en-GB" sz="1400" b="0" i="0" dirty="0"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1" i="0" dirty="0">
                        <a:solidFill>
                          <a:srgbClr val="FF0000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5319130"/>
                  </a:ext>
                </a:extLst>
              </a:tr>
              <a:tr h="720195">
                <a:tc>
                  <a:txBody>
                    <a:bodyPr/>
                    <a:lstStyle/>
                    <a:p>
                      <a:pPr algn="l" fontAlgn="t"/>
                      <a:r>
                        <a:rPr lang="en-GB" sz="1600" b="0" dirty="0">
                          <a:effectLst/>
                          <a:latin typeface="OpenDyslexicAlta" pitchFamily="2" charset="77"/>
                        </a:rPr>
                        <a:t>The wolf stepped out from behind a tree and Little Red dropped her basked in </a:t>
                      </a:r>
                      <a:r>
                        <a:rPr lang="en-GB" sz="1600" b="0" dirty="0">
                          <a:solidFill>
                            <a:srgbClr val="3372DC"/>
                          </a:solidFill>
                          <a:effectLst/>
                          <a:latin typeface="OpenDyslexicAlta" pitchFamily="2" charset="77"/>
                        </a:rPr>
                        <a:t>high</a:t>
                      </a:r>
                      <a:r>
                        <a:rPr lang="en-GB" sz="1600" b="0" dirty="0">
                          <a:effectLst/>
                          <a:latin typeface="OpenDyslexicAlta" pitchFamily="2" charset="77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800" b="1" i="0" dirty="0">
                        <a:solidFill>
                          <a:srgbClr val="FF0000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5879525"/>
                  </a:ext>
                </a:extLst>
              </a:tr>
              <a:tr h="720195">
                <a:tc>
                  <a:txBody>
                    <a:bodyPr/>
                    <a:lstStyle/>
                    <a:p>
                      <a:pPr algn="l"/>
                      <a:r>
                        <a:rPr lang="en-GB" sz="1600" b="0" i="0" kern="1200" dirty="0">
                          <a:solidFill>
                            <a:schemeClr val="tx1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They were </a:t>
                      </a:r>
                      <a:r>
                        <a:rPr lang="en-GB" sz="1600" b="0" i="0" kern="1200" dirty="0">
                          <a:solidFill>
                            <a:srgbClr val="3372DC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tight</a:t>
                      </a:r>
                      <a:r>
                        <a:rPr lang="en-GB" sz="1600" b="0" i="0" kern="1200" dirty="0">
                          <a:solidFill>
                            <a:schemeClr val="tx1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 up on the top of the mountain.</a:t>
                      </a:r>
                      <a:endParaRPr lang="en-GB" sz="1400" b="0" i="0" dirty="0"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800" b="1" i="0" dirty="0">
                        <a:solidFill>
                          <a:srgbClr val="FF0000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3874761"/>
                  </a:ext>
                </a:extLst>
              </a:tr>
            </a:tbl>
          </a:graphicData>
        </a:graphic>
      </p:graphicFrame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23C043B-E41A-6731-9C8F-0D01138F4480}"/>
              </a:ext>
            </a:extLst>
          </p:cNvPr>
          <p:cNvSpPr/>
          <p:nvPr/>
        </p:nvSpPr>
        <p:spPr>
          <a:xfrm>
            <a:off x="9373912" y="2378397"/>
            <a:ext cx="879247" cy="442674"/>
          </a:xfrm>
          <a:prstGeom prst="roundRect">
            <a:avLst/>
          </a:prstGeom>
          <a:noFill/>
          <a:ln w="603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sz="2000" b="1" dirty="0">
                <a:solidFill>
                  <a:srgbClr val="FF3760"/>
                </a:solidFill>
                <a:latin typeface="OpenDyslexicAlta" pitchFamily="2" charset="77"/>
              </a:rPr>
              <a:t>tight</a:t>
            </a:r>
            <a:endParaRPr lang="en-GB" sz="2000" b="1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D3F4B8A-9A94-92F3-CEAB-1031270CD490}"/>
              </a:ext>
            </a:extLst>
          </p:cNvPr>
          <p:cNvSpPr/>
          <p:nvPr/>
        </p:nvSpPr>
        <p:spPr>
          <a:xfrm>
            <a:off x="9296382" y="3097740"/>
            <a:ext cx="1034307" cy="442674"/>
          </a:xfrm>
          <a:prstGeom prst="roundRect">
            <a:avLst/>
          </a:prstGeom>
          <a:noFill/>
          <a:ln w="603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b="1" dirty="0">
                <a:solidFill>
                  <a:srgbClr val="FF3760"/>
                </a:solidFill>
                <a:latin typeface="OpenDyslexicAlta" pitchFamily="2" charset="77"/>
              </a:rPr>
              <a:t>bright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0D111F7-4AA2-C127-47D5-25A13EEE4C6E}"/>
              </a:ext>
            </a:extLst>
          </p:cNvPr>
          <p:cNvSpPr/>
          <p:nvPr/>
        </p:nvSpPr>
        <p:spPr>
          <a:xfrm>
            <a:off x="9363829" y="3817083"/>
            <a:ext cx="899413" cy="442674"/>
          </a:xfrm>
          <a:prstGeom prst="roundRect">
            <a:avLst/>
          </a:prstGeom>
          <a:noFill/>
          <a:ln w="603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b="1" dirty="0">
                <a:solidFill>
                  <a:srgbClr val="FF3760"/>
                </a:solidFill>
                <a:latin typeface="OpenDyslexicAlta" pitchFamily="2" charset="77"/>
              </a:rPr>
              <a:t>sight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AD9A489-5FC9-CD86-0928-33C65CAC1553}"/>
              </a:ext>
            </a:extLst>
          </p:cNvPr>
          <p:cNvSpPr/>
          <p:nvPr/>
        </p:nvSpPr>
        <p:spPr>
          <a:xfrm>
            <a:off x="9230267" y="4536426"/>
            <a:ext cx="1166536" cy="442674"/>
          </a:xfrm>
          <a:prstGeom prst="roundRect">
            <a:avLst/>
          </a:prstGeom>
          <a:noFill/>
          <a:ln w="603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sz="2000" b="1" dirty="0">
                <a:solidFill>
                  <a:srgbClr val="FF3760"/>
                </a:solidFill>
                <a:latin typeface="OpenDyslexicAlta" pitchFamily="2" charset="77"/>
              </a:rPr>
              <a:t>mighty</a:t>
            </a:r>
            <a:endParaRPr lang="en-GB" sz="2000" b="1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3C1173F-4C04-6ECA-0777-6294188674FB}"/>
              </a:ext>
            </a:extLst>
          </p:cNvPr>
          <p:cNvSpPr/>
          <p:nvPr/>
        </p:nvSpPr>
        <p:spPr>
          <a:xfrm>
            <a:off x="9316362" y="5255769"/>
            <a:ext cx="994347" cy="442674"/>
          </a:xfrm>
          <a:prstGeom prst="roundRect">
            <a:avLst/>
          </a:prstGeom>
          <a:noFill/>
          <a:ln w="603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b="1" dirty="0">
                <a:solidFill>
                  <a:srgbClr val="FF3760"/>
                </a:solidFill>
                <a:latin typeface="OpenDyslexicAlta" pitchFamily="2" charset="77"/>
              </a:rPr>
              <a:t>fright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78188E7-94A8-4487-AEDD-74ABB129F750}"/>
              </a:ext>
            </a:extLst>
          </p:cNvPr>
          <p:cNvSpPr/>
          <p:nvPr/>
        </p:nvSpPr>
        <p:spPr>
          <a:xfrm>
            <a:off x="9423487" y="5975110"/>
            <a:ext cx="780097" cy="442674"/>
          </a:xfrm>
          <a:prstGeom prst="roundRect">
            <a:avLst/>
          </a:prstGeom>
          <a:noFill/>
          <a:ln w="603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b="1" dirty="0">
                <a:solidFill>
                  <a:srgbClr val="FF3760"/>
                </a:solidFill>
                <a:latin typeface="OpenDyslexicAlta" pitchFamily="2" charset="77"/>
              </a:rPr>
              <a:t>high</a:t>
            </a:r>
          </a:p>
        </p:txBody>
      </p:sp>
    </p:spTree>
    <p:extLst>
      <p:ext uri="{BB962C8B-B14F-4D97-AF65-F5344CB8AC3E}">
        <p14:creationId xmlns:p14="http://schemas.microsoft.com/office/powerpoint/2010/main" val="245730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Missing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2146" y="756378"/>
            <a:ext cx="8017703" cy="365127"/>
          </a:xfrm>
        </p:spPr>
        <p:txBody>
          <a:bodyPr/>
          <a:lstStyle/>
          <a:p>
            <a:r>
              <a:rPr lang="en-US" dirty="0"/>
              <a:t>Can you write the missing words to finish the sentence?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198432" y="979994"/>
            <a:ext cx="815402" cy="365125"/>
          </a:xfrm>
        </p:spPr>
        <p:txBody>
          <a:bodyPr/>
          <a:lstStyle/>
          <a:p>
            <a:r>
              <a:rPr lang="en-US" dirty="0"/>
              <a:t>31.</a:t>
            </a:r>
            <a:fld id="{46F6552A-941E-B249-8E39-1E2EE7BF53B4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1FD9498-4652-9B35-255E-7512313942D6}"/>
              </a:ext>
            </a:extLst>
          </p:cNvPr>
          <p:cNvSpPr txBox="1">
            <a:spLocks/>
          </p:cNvSpPr>
          <p:nvPr/>
        </p:nvSpPr>
        <p:spPr>
          <a:xfrm>
            <a:off x="1339754" y="2004793"/>
            <a:ext cx="9501118" cy="67993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_________ </a:t>
            </a:r>
            <a:r>
              <a:rPr lang="en-GB" sz="2800" dirty="0">
                <a:latin typeface="OpenDyslexicAlta" pitchFamily="2" charset="77"/>
              </a:rPr>
              <a:t>is the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_____ </a:t>
            </a:r>
            <a:r>
              <a:rPr lang="en-GB" sz="2800" dirty="0">
                <a:latin typeface="OpenDyslexicAlta" pitchFamily="2" charset="77"/>
              </a:rPr>
              <a:t>time to catch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  <a:r>
              <a:rPr lang="en-GB" sz="2800" dirty="0">
                <a:latin typeface="OpenDyslexicAlta" pitchFamily="2" charset="77"/>
              </a:rPr>
              <a:t> of an owl.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FBD321-E3FE-5AAF-8C40-2F11030AEF85}"/>
              </a:ext>
            </a:extLst>
          </p:cNvPr>
          <p:cNvSpPr txBox="1"/>
          <p:nvPr/>
        </p:nvSpPr>
        <p:spPr>
          <a:xfrm>
            <a:off x="1622052" y="1923259"/>
            <a:ext cx="1760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3760"/>
                </a:solidFill>
                <a:latin typeface="OpenDyslexicAlta" pitchFamily="2" charset="77"/>
              </a:rPr>
              <a:t>Midnight</a:t>
            </a:r>
            <a:endParaRPr lang="en-GB" sz="24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C2F386-4786-9EF0-B740-F3F4B3D0C5BC}"/>
              </a:ext>
            </a:extLst>
          </p:cNvPr>
          <p:cNvSpPr txBox="1"/>
          <p:nvPr/>
        </p:nvSpPr>
        <p:spPr>
          <a:xfrm>
            <a:off x="4348532" y="1923259"/>
            <a:ext cx="1079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3760"/>
                </a:solidFill>
                <a:latin typeface="OpenDyslexicAlta" pitchFamily="2" charset="77"/>
              </a:rPr>
              <a:t>right</a:t>
            </a:r>
            <a:endParaRPr lang="en-GB" sz="24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CA079A-4D0E-7203-49B9-86809D3FEF21}"/>
              </a:ext>
            </a:extLst>
          </p:cNvPr>
          <p:cNvSpPr txBox="1"/>
          <p:nvPr/>
        </p:nvSpPr>
        <p:spPr>
          <a:xfrm>
            <a:off x="7692062" y="1923259"/>
            <a:ext cx="11095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3760"/>
                </a:solidFill>
                <a:latin typeface="OpenDyslexicAlta" pitchFamily="2" charset="77"/>
              </a:rPr>
              <a:t>sight</a:t>
            </a:r>
            <a:endParaRPr lang="en-GB" sz="24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A2F444-9096-5372-50B1-71F86BFFF677}"/>
              </a:ext>
            </a:extLst>
          </p:cNvPr>
          <p:cNvSpPr txBox="1"/>
          <p:nvPr/>
        </p:nvSpPr>
        <p:spPr>
          <a:xfrm>
            <a:off x="3131514" y="5393736"/>
            <a:ext cx="25090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latin typeface="OpenDyslexicAlta" pitchFamily="2" charset="77"/>
              </a:rPr>
              <a:t>midnight</a:t>
            </a:r>
            <a:endParaRPr lang="en-GB" sz="2400" dirty="0">
              <a:latin typeface="OpenDyslexicAlta" pitchFamily="2" charset="77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7D63ADC-6408-4220-3C65-727E7F50A20F}"/>
              </a:ext>
            </a:extLst>
          </p:cNvPr>
          <p:cNvGrpSpPr/>
          <p:nvPr/>
        </p:nvGrpSpPr>
        <p:grpSpPr>
          <a:xfrm>
            <a:off x="997895" y="3008032"/>
            <a:ext cx="2694842" cy="2861463"/>
            <a:chOff x="444559" y="3608922"/>
            <a:chExt cx="2694842" cy="2861463"/>
          </a:xfrm>
        </p:grpSpPr>
        <p:sp>
          <p:nvSpPr>
            <p:cNvPr id="7" name="Oval Callout 6">
              <a:extLst>
                <a:ext uri="{FF2B5EF4-FFF2-40B4-BE49-F238E27FC236}">
                  <a16:creationId xmlns:a16="http://schemas.microsoft.com/office/drawing/2014/main" id="{002A027E-8350-F4BF-7144-AFDE34F2849E}"/>
                </a:ext>
              </a:extLst>
            </p:cNvPr>
            <p:cNvSpPr/>
            <p:nvPr/>
          </p:nvSpPr>
          <p:spPr>
            <a:xfrm flipH="1">
              <a:off x="924275" y="3608922"/>
              <a:ext cx="2215126" cy="2021541"/>
            </a:xfrm>
            <a:prstGeom prst="wedgeEllipseCallout">
              <a:avLst>
                <a:gd name="adj1" fmla="val 28703"/>
                <a:gd name="adj2" fmla="val 58822"/>
              </a:avLst>
            </a:prstGeom>
            <a:noFill/>
            <a:ln w="57150">
              <a:solidFill>
                <a:srgbClr val="FFDE57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latin typeface="OpenDyslexicAlta" pitchFamily="2" charset="77"/>
                </a:rPr>
                <a:t>Did you spell them like this? Did you remember </a:t>
              </a:r>
            </a:p>
            <a:p>
              <a:pPr algn="ctr"/>
              <a:r>
                <a:rPr lang="en-GB" sz="1400" dirty="0">
                  <a:latin typeface="OpenDyslexicAlta" pitchFamily="2" charset="77"/>
                </a:rPr>
                <a:t>the ‘igh’</a:t>
              </a:r>
            </a:p>
            <a:p>
              <a:pPr algn="ctr"/>
              <a:r>
                <a:rPr lang="en-GB" sz="1400" dirty="0">
                  <a:latin typeface="OpenDyslexicAlta" pitchFamily="2" charset="77"/>
                </a:rPr>
                <a:t>trigraph?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4DD566A-A19E-9966-1ABE-BADA4EB57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4559" y="5547593"/>
              <a:ext cx="925526" cy="922792"/>
            </a:xfrm>
            <a:prstGeom prst="ellipse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E2C87EB-7079-00A4-D049-EFFEC5FEFC97}"/>
              </a:ext>
            </a:extLst>
          </p:cNvPr>
          <p:cNvSpPr txBox="1"/>
          <p:nvPr/>
        </p:nvSpPr>
        <p:spPr>
          <a:xfrm>
            <a:off x="6090313" y="5393736"/>
            <a:ext cx="14654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latin typeface="OpenDyslexicAlta" pitchFamily="2" charset="77"/>
              </a:rPr>
              <a:t>right</a:t>
            </a:r>
            <a:endParaRPr lang="en-GB" sz="2400" dirty="0">
              <a:latin typeface="OpenDyslexicAlta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3D8510-B8DA-C003-E3DA-3CC7D380AC55}"/>
              </a:ext>
            </a:extLst>
          </p:cNvPr>
          <p:cNvSpPr txBox="1"/>
          <p:nvPr/>
        </p:nvSpPr>
        <p:spPr>
          <a:xfrm>
            <a:off x="8005557" y="5393736"/>
            <a:ext cx="15087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latin typeface="OpenDyslexicAlta" pitchFamily="2" charset="77"/>
              </a:rPr>
              <a:t>sight</a:t>
            </a:r>
            <a:endParaRPr lang="en-GB" sz="2400" dirty="0">
              <a:latin typeface="OpenDyslexicAlta" pitchFamily="2" charset="77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908DA6-07D2-FFC8-397D-59FCDCF741DB}"/>
              </a:ext>
            </a:extLst>
          </p:cNvPr>
          <p:cNvGrpSpPr/>
          <p:nvPr/>
        </p:nvGrpSpPr>
        <p:grpSpPr>
          <a:xfrm>
            <a:off x="3392160" y="6022341"/>
            <a:ext cx="2081234" cy="144017"/>
            <a:chOff x="7384674" y="6064400"/>
            <a:chExt cx="1287746" cy="62341"/>
          </a:xfrm>
          <a:solidFill>
            <a:srgbClr val="3372DC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90F25B3-247D-E410-7D25-3074EC3BE7E3}"/>
                </a:ext>
              </a:extLst>
            </p:cNvPr>
            <p:cNvSpPr/>
            <p:nvPr/>
          </p:nvSpPr>
          <p:spPr>
            <a:xfrm flipV="1">
              <a:off x="8090460" y="6072192"/>
              <a:ext cx="423219" cy="46750"/>
            </a:xfrm>
            <a:prstGeom prst="rect">
              <a:avLst/>
            </a:prstGeom>
            <a:grpFill/>
            <a:ln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rgbClr val="3372DC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24EDAC8-F633-F5C4-6F97-9F989A6AB344}"/>
                </a:ext>
              </a:extLst>
            </p:cNvPr>
            <p:cNvSpPr/>
            <p:nvPr/>
          </p:nvSpPr>
          <p:spPr>
            <a:xfrm flipV="1">
              <a:off x="7384674" y="6064407"/>
              <a:ext cx="89099" cy="62334"/>
            </a:xfrm>
            <a:prstGeom prst="ellipse">
              <a:avLst/>
            </a:prstGeom>
            <a:grpFill/>
            <a:ln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3372DC"/>
                </a:solidFill>
                <a:latin typeface="Muli" pitchFamily="2" charset="77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82F9D7A-E22D-B0AE-19EC-B16AA9603209}"/>
                </a:ext>
              </a:extLst>
            </p:cNvPr>
            <p:cNvSpPr/>
            <p:nvPr/>
          </p:nvSpPr>
          <p:spPr>
            <a:xfrm flipV="1">
              <a:off x="7579835" y="6064407"/>
              <a:ext cx="89099" cy="62334"/>
            </a:xfrm>
            <a:prstGeom prst="ellipse">
              <a:avLst/>
            </a:prstGeom>
            <a:grpFill/>
            <a:ln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3372DC"/>
                </a:solidFill>
                <a:latin typeface="Muli" pitchFamily="2" charset="77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2360332-4F4B-CACE-26BC-DAB582C0714A}"/>
                </a:ext>
              </a:extLst>
            </p:cNvPr>
            <p:cNvSpPr/>
            <p:nvPr/>
          </p:nvSpPr>
          <p:spPr>
            <a:xfrm flipV="1">
              <a:off x="7729853" y="6064407"/>
              <a:ext cx="89099" cy="62334"/>
            </a:xfrm>
            <a:prstGeom prst="ellipse">
              <a:avLst/>
            </a:prstGeom>
            <a:grpFill/>
            <a:ln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3372DC"/>
                </a:solidFill>
                <a:latin typeface="Muli" pitchFamily="2" charset="77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FC346C38-6F58-844A-7159-115F6197506D}"/>
                </a:ext>
              </a:extLst>
            </p:cNvPr>
            <p:cNvSpPr/>
            <p:nvPr/>
          </p:nvSpPr>
          <p:spPr>
            <a:xfrm flipV="1">
              <a:off x="7919417" y="6064407"/>
              <a:ext cx="89099" cy="62334"/>
            </a:xfrm>
            <a:prstGeom prst="ellipse">
              <a:avLst/>
            </a:prstGeom>
            <a:grpFill/>
            <a:ln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3372DC"/>
                </a:solidFill>
                <a:latin typeface="Muli" pitchFamily="2" charset="77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811BB41-3DCE-7154-A63E-F70235C9A149}"/>
                </a:ext>
              </a:extLst>
            </p:cNvPr>
            <p:cNvSpPr/>
            <p:nvPr/>
          </p:nvSpPr>
          <p:spPr>
            <a:xfrm flipV="1">
              <a:off x="8583321" y="6064400"/>
              <a:ext cx="89099" cy="62334"/>
            </a:xfrm>
            <a:prstGeom prst="ellipse">
              <a:avLst/>
            </a:prstGeom>
            <a:grpFill/>
            <a:ln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3372DC"/>
                </a:solidFill>
                <a:latin typeface="Muli" pitchFamily="2" charset="77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31D3923-4795-CD37-B57D-7ABE8BD9A275}"/>
              </a:ext>
            </a:extLst>
          </p:cNvPr>
          <p:cNvGrpSpPr/>
          <p:nvPr/>
        </p:nvGrpSpPr>
        <p:grpSpPr>
          <a:xfrm>
            <a:off x="6209945" y="6022341"/>
            <a:ext cx="1197533" cy="144017"/>
            <a:chOff x="7955532" y="6064400"/>
            <a:chExt cx="740964" cy="62341"/>
          </a:xfrm>
          <a:solidFill>
            <a:srgbClr val="3372DC"/>
          </a:solidFill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77B27E2-F900-57EA-2CBF-0B3DE1B842E1}"/>
                </a:ext>
              </a:extLst>
            </p:cNvPr>
            <p:cNvSpPr/>
            <p:nvPr/>
          </p:nvSpPr>
          <p:spPr>
            <a:xfrm flipV="1">
              <a:off x="8110523" y="6072192"/>
              <a:ext cx="423219" cy="46750"/>
            </a:xfrm>
            <a:prstGeom prst="rect">
              <a:avLst/>
            </a:prstGeom>
            <a:grpFill/>
            <a:ln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rgbClr val="3372DC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66F84583-6B1B-F187-E099-FEAF3D5A9FBA}"/>
                </a:ext>
              </a:extLst>
            </p:cNvPr>
            <p:cNvSpPr/>
            <p:nvPr/>
          </p:nvSpPr>
          <p:spPr>
            <a:xfrm flipV="1">
              <a:off x="7955532" y="6064407"/>
              <a:ext cx="89099" cy="62334"/>
            </a:xfrm>
            <a:prstGeom prst="ellipse">
              <a:avLst/>
            </a:prstGeom>
            <a:grpFill/>
            <a:ln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3372DC"/>
                </a:solidFill>
                <a:latin typeface="Muli" pitchFamily="2" charset="77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76B368EC-607E-05A7-FEA0-B44E79E6F3B4}"/>
                </a:ext>
              </a:extLst>
            </p:cNvPr>
            <p:cNvSpPr/>
            <p:nvPr/>
          </p:nvSpPr>
          <p:spPr>
            <a:xfrm flipV="1">
              <a:off x="8607397" y="6064400"/>
              <a:ext cx="89099" cy="62334"/>
            </a:xfrm>
            <a:prstGeom prst="ellipse">
              <a:avLst/>
            </a:prstGeom>
            <a:grpFill/>
            <a:ln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3372DC"/>
                </a:solidFill>
                <a:latin typeface="Muli" pitchFamily="2" charset="77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E4E7F54-8F12-A194-7D36-E4788FCFE1B5}"/>
              </a:ext>
            </a:extLst>
          </p:cNvPr>
          <p:cNvGrpSpPr/>
          <p:nvPr/>
        </p:nvGrpSpPr>
        <p:grpSpPr>
          <a:xfrm>
            <a:off x="8160143" y="6022341"/>
            <a:ext cx="1223475" cy="144017"/>
            <a:chOff x="7919417" y="6064400"/>
            <a:chExt cx="757015" cy="62341"/>
          </a:xfrm>
          <a:solidFill>
            <a:srgbClr val="3372DC"/>
          </a:solidFill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26C82D9B-5CB1-8D5B-8234-0E2F05E4C4C1}"/>
                </a:ext>
              </a:extLst>
            </p:cNvPr>
            <p:cNvSpPr/>
            <p:nvPr/>
          </p:nvSpPr>
          <p:spPr>
            <a:xfrm flipV="1">
              <a:off x="8086448" y="6072192"/>
              <a:ext cx="423219" cy="46750"/>
            </a:xfrm>
            <a:prstGeom prst="rect">
              <a:avLst/>
            </a:prstGeom>
            <a:grpFill/>
            <a:ln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rgbClr val="3372DC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3F278EA-6AFE-8146-FFBD-B09DB3698F2D}"/>
                </a:ext>
              </a:extLst>
            </p:cNvPr>
            <p:cNvSpPr/>
            <p:nvPr/>
          </p:nvSpPr>
          <p:spPr>
            <a:xfrm flipV="1">
              <a:off x="7919417" y="6064407"/>
              <a:ext cx="89099" cy="62334"/>
            </a:xfrm>
            <a:prstGeom prst="ellipse">
              <a:avLst/>
            </a:prstGeom>
            <a:grpFill/>
            <a:ln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3372DC"/>
                </a:solidFill>
                <a:latin typeface="Muli" pitchFamily="2" charset="77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295938BA-C60A-82EC-9F37-7533BB78C8A4}"/>
                </a:ext>
              </a:extLst>
            </p:cNvPr>
            <p:cNvSpPr/>
            <p:nvPr/>
          </p:nvSpPr>
          <p:spPr>
            <a:xfrm flipV="1">
              <a:off x="8587333" y="6064400"/>
              <a:ext cx="89099" cy="62334"/>
            </a:xfrm>
            <a:prstGeom prst="ellipse">
              <a:avLst/>
            </a:prstGeom>
            <a:grpFill/>
            <a:ln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3372DC"/>
                </a:solidFill>
                <a:latin typeface="Muli" pitchFamily="2" charset="77"/>
              </a:endParaRPr>
            </a:p>
          </p:txBody>
        </p:sp>
      </p:grpSp>
      <p:pic>
        <p:nvPicPr>
          <p:cNvPr id="59" name="Picture 2" descr="Free illustrations of Owl">
            <a:extLst>
              <a:ext uri="{FF2B5EF4-FFF2-40B4-BE49-F238E27FC236}">
                <a16:creationId xmlns:a16="http://schemas.microsoft.com/office/drawing/2014/main" id="{86B50AAE-FD0B-5D38-FA7F-A4865C697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788" y="2745383"/>
            <a:ext cx="2325050" cy="232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52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5" grpId="0"/>
      <p:bldP spid="12" grpId="0"/>
      <p:bldP spid="6" grpId="0"/>
      <p:bldP spid="9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Missing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2146" y="756378"/>
            <a:ext cx="8017703" cy="365127"/>
          </a:xfrm>
        </p:spPr>
        <p:txBody>
          <a:bodyPr/>
          <a:lstStyle/>
          <a:p>
            <a:r>
              <a:rPr lang="en-US" dirty="0"/>
              <a:t>Can you write the missing words to finish the sentence?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198432" y="979994"/>
            <a:ext cx="815402" cy="365125"/>
          </a:xfrm>
        </p:spPr>
        <p:txBody>
          <a:bodyPr/>
          <a:lstStyle/>
          <a:p>
            <a:r>
              <a:rPr lang="en-US" dirty="0"/>
              <a:t>31.</a:t>
            </a:r>
            <a:fld id="{46F6552A-941E-B249-8E39-1E2EE7BF53B4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1FD9498-4652-9B35-255E-7512313942D6}"/>
              </a:ext>
            </a:extLst>
          </p:cNvPr>
          <p:cNvSpPr txBox="1">
            <a:spLocks/>
          </p:cNvSpPr>
          <p:nvPr/>
        </p:nvSpPr>
        <p:spPr>
          <a:xfrm>
            <a:off x="1052631" y="1842684"/>
            <a:ext cx="10336731" cy="67993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GB" sz="2800" dirty="0">
                <a:latin typeface="OpenDyslexicAlta" pitchFamily="2" charset="77"/>
              </a:rPr>
              <a:t>I have a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_______ </a:t>
            </a:r>
            <a:r>
              <a:rPr lang="en-GB" sz="2800" dirty="0">
                <a:latin typeface="OpenDyslexicAlta" pitchFamily="2" charset="77"/>
              </a:rPr>
              <a:t>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_____ </a:t>
            </a:r>
            <a:r>
              <a:rPr lang="en-GB" sz="2800" dirty="0">
                <a:latin typeface="OpenDyslexicAlta" pitchFamily="2" charset="77"/>
              </a:rPr>
              <a:t>in my bedroom to stop me from getting a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2800" dirty="0">
                <a:latin typeface="OpenDyslexicAlta" pitchFamily="2" charset="77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FBD321-E3FE-5AAF-8C40-2F11030AEF85}"/>
              </a:ext>
            </a:extLst>
          </p:cNvPr>
          <p:cNvSpPr txBox="1"/>
          <p:nvPr/>
        </p:nvSpPr>
        <p:spPr>
          <a:xfrm>
            <a:off x="3155836" y="1914342"/>
            <a:ext cx="1306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3760"/>
                </a:solidFill>
                <a:latin typeface="OpenDyslexicAlta" pitchFamily="2" charset="77"/>
              </a:rPr>
              <a:t>bright</a:t>
            </a:r>
            <a:endParaRPr lang="en-GB" sz="24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C2F386-4786-9EF0-B740-F3F4B3D0C5BC}"/>
              </a:ext>
            </a:extLst>
          </p:cNvPr>
          <p:cNvSpPr txBox="1"/>
          <p:nvPr/>
        </p:nvSpPr>
        <p:spPr>
          <a:xfrm>
            <a:off x="4756735" y="1914342"/>
            <a:ext cx="1031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3760"/>
                </a:solidFill>
                <a:latin typeface="OpenDyslexicAlta" pitchFamily="2" charset="77"/>
              </a:rPr>
              <a:t>light</a:t>
            </a:r>
            <a:endParaRPr lang="en-GB" sz="24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CA079A-4D0E-7203-49B9-86809D3FEF21}"/>
              </a:ext>
            </a:extLst>
          </p:cNvPr>
          <p:cNvSpPr txBox="1"/>
          <p:nvPr/>
        </p:nvSpPr>
        <p:spPr>
          <a:xfrm>
            <a:off x="7006012" y="2402670"/>
            <a:ext cx="1249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3760"/>
                </a:solidFill>
                <a:latin typeface="OpenDyslexicAlta" pitchFamily="2" charset="77"/>
              </a:rPr>
              <a:t>fright</a:t>
            </a:r>
            <a:endParaRPr lang="en-GB" sz="24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7D63ADC-6408-4220-3C65-727E7F50A20F}"/>
              </a:ext>
            </a:extLst>
          </p:cNvPr>
          <p:cNvGrpSpPr/>
          <p:nvPr/>
        </p:nvGrpSpPr>
        <p:grpSpPr>
          <a:xfrm>
            <a:off x="997895" y="3008032"/>
            <a:ext cx="2694842" cy="2861463"/>
            <a:chOff x="444559" y="3608922"/>
            <a:chExt cx="2694842" cy="2861463"/>
          </a:xfrm>
        </p:grpSpPr>
        <p:sp>
          <p:nvSpPr>
            <p:cNvPr id="7" name="Oval Callout 6">
              <a:extLst>
                <a:ext uri="{FF2B5EF4-FFF2-40B4-BE49-F238E27FC236}">
                  <a16:creationId xmlns:a16="http://schemas.microsoft.com/office/drawing/2014/main" id="{002A027E-8350-F4BF-7144-AFDE34F2849E}"/>
                </a:ext>
              </a:extLst>
            </p:cNvPr>
            <p:cNvSpPr/>
            <p:nvPr/>
          </p:nvSpPr>
          <p:spPr>
            <a:xfrm flipH="1">
              <a:off x="924275" y="3608922"/>
              <a:ext cx="2215126" cy="2021541"/>
            </a:xfrm>
            <a:prstGeom prst="wedgeEllipseCallout">
              <a:avLst>
                <a:gd name="adj1" fmla="val 28703"/>
                <a:gd name="adj2" fmla="val 58822"/>
              </a:avLst>
            </a:prstGeom>
            <a:noFill/>
            <a:ln w="57150">
              <a:solidFill>
                <a:srgbClr val="FFDE57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latin typeface="OpenDyslexicAlta" pitchFamily="2" charset="77"/>
                </a:rPr>
                <a:t>Did you spell them like this? Did you remember </a:t>
              </a:r>
            </a:p>
            <a:p>
              <a:pPr algn="ctr"/>
              <a:r>
                <a:rPr lang="en-GB" sz="1400" dirty="0">
                  <a:latin typeface="OpenDyslexicAlta" pitchFamily="2" charset="77"/>
                </a:rPr>
                <a:t>the ‘igh’</a:t>
              </a:r>
            </a:p>
            <a:p>
              <a:pPr algn="ctr"/>
              <a:r>
                <a:rPr lang="en-GB" sz="1400" dirty="0">
                  <a:latin typeface="OpenDyslexicAlta" pitchFamily="2" charset="77"/>
                </a:rPr>
                <a:t>trigraph?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4DD566A-A19E-9966-1ABE-BADA4EB57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4559" y="5547593"/>
              <a:ext cx="925526" cy="922792"/>
            </a:xfrm>
            <a:prstGeom prst="ellipse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EAA6626-559B-058B-BA2E-7913DAB3C46D}"/>
              </a:ext>
            </a:extLst>
          </p:cNvPr>
          <p:cNvSpPr txBox="1"/>
          <p:nvPr/>
        </p:nvSpPr>
        <p:spPr>
          <a:xfrm>
            <a:off x="2838625" y="5384733"/>
            <a:ext cx="17924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latin typeface="OpenDyslexicAlta" pitchFamily="2" charset="77"/>
              </a:rPr>
              <a:t>bright</a:t>
            </a:r>
            <a:endParaRPr lang="en-GB" sz="2400" dirty="0">
              <a:latin typeface="OpenDyslexicAlta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AEEF39-811C-051C-0C1B-27FC13F5DAEF}"/>
              </a:ext>
            </a:extLst>
          </p:cNvPr>
          <p:cNvSpPr txBox="1"/>
          <p:nvPr/>
        </p:nvSpPr>
        <p:spPr>
          <a:xfrm>
            <a:off x="5474418" y="5384733"/>
            <a:ext cx="1394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latin typeface="OpenDyslexicAlta" pitchFamily="2" charset="77"/>
              </a:rPr>
              <a:t>light</a:t>
            </a:r>
            <a:endParaRPr lang="en-GB" sz="2400" dirty="0">
              <a:latin typeface="OpenDyslexicAlta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2B2163-771F-A572-0683-C64B707461C9}"/>
              </a:ext>
            </a:extLst>
          </p:cNvPr>
          <p:cNvSpPr txBox="1"/>
          <p:nvPr/>
        </p:nvSpPr>
        <p:spPr>
          <a:xfrm>
            <a:off x="7712668" y="5384733"/>
            <a:ext cx="17075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latin typeface="OpenDyslexicAlta" pitchFamily="2" charset="77"/>
              </a:rPr>
              <a:t>fright</a:t>
            </a:r>
            <a:endParaRPr lang="en-GB" sz="2400" dirty="0">
              <a:latin typeface="OpenDyslexicAlta" pitchFamily="2" charset="77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0C154F1-B2A2-B486-1775-80C9C0C36494}"/>
              </a:ext>
            </a:extLst>
          </p:cNvPr>
          <p:cNvGrpSpPr/>
          <p:nvPr/>
        </p:nvGrpSpPr>
        <p:grpSpPr>
          <a:xfrm>
            <a:off x="3016750" y="6004322"/>
            <a:ext cx="1429087" cy="144017"/>
            <a:chOff x="7796207" y="6064400"/>
            <a:chExt cx="884237" cy="62341"/>
          </a:xfrm>
          <a:solidFill>
            <a:srgbClr val="3372DC"/>
          </a:solidFill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43E7A7C-E6E1-5734-AF7F-E0CD1FF8006C}"/>
                </a:ext>
              </a:extLst>
            </p:cNvPr>
            <p:cNvSpPr/>
            <p:nvPr/>
          </p:nvSpPr>
          <p:spPr>
            <a:xfrm flipV="1">
              <a:off x="8110523" y="6072192"/>
              <a:ext cx="423219" cy="46750"/>
            </a:xfrm>
            <a:prstGeom prst="rect">
              <a:avLst/>
            </a:prstGeom>
            <a:grpFill/>
            <a:ln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28BBAAF-ABD2-FF8D-1133-8D9CCB2E0EB8}"/>
                </a:ext>
              </a:extLst>
            </p:cNvPr>
            <p:cNvSpPr/>
            <p:nvPr/>
          </p:nvSpPr>
          <p:spPr>
            <a:xfrm flipV="1">
              <a:off x="7796207" y="6064407"/>
              <a:ext cx="89099" cy="62334"/>
            </a:xfrm>
            <a:prstGeom prst="ellipse">
              <a:avLst/>
            </a:prstGeom>
            <a:grpFill/>
            <a:ln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9AEC2A4-311E-C849-8C50-8BE1F0D160A0}"/>
                </a:ext>
              </a:extLst>
            </p:cNvPr>
            <p:cNvSpPr/>
            <p:nvPr/>
          </p:nvSpPr>
          <p:spPr>
            <a:xfrm flipV="1">
              <a:off x="7950845" y="6064407"/>
              <a:ext cx="89099" cy="62334"/>
            </a:xfrm>
            <a:prstGeom prst="ellipse">
              <a:avLst/>
            </a:prstGeom>
            <a:grpFill/>
            <a:ln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ABC99B2-DD3D-39BC-B0D2-C3BC92153304}"/>
                </a:ext>
              </a:extLst>
            </p:cNvPr>
            <p:cNvSpPr/>
            <p:nvPr/>
          </p:nvSpPr>
          <p:spPr>
            <a:xfrm flipV="1">
              <a:off x="8591345" y="6064400"/>
              <a:ext cx="89099" cy="62334"/>
            </a:xfrm>
            <a:prstGeom prst="ellipse">
              <a:avLst/>
            </a:prstGeom>
            <a:grpFill/>
            <a:ln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6356B3A-04B1-78D0-517D-589AEE39CA1A}"/>
              </a:ext>
            </a:extLst>
          </p:cNvPr>
          <p:cNvGrpSpPr/>
          <p:nvPr/>
        </p:nvGrpSpPr>
        <p:grpSpPr>
          <a:xfrm>
            <a:off x="5572290" y="6004319"/>
            <a:ext cx="1131368" cy="144022"/>
            <a:chOff x="7952249" y="6063889"/>
            <a:chExt cx="700025" cy="62343"/>
          </a:xfrm>
          <a:solidFill>
            <a:srgbClr val="3372DC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E00D76D-B12C-3E5C-E2C8-0EC0BBA7FCD6}"/>
                </a:ext>
              </a:extLst>
            </p:cNvPr>
            <p:cNvSpPr/>
            <p:nvPr/>
          </p:nvSpPr>
          <p:spPr>
            <a:xfrm flipV="1">
              <a:off x="8074417" y="6071681"/>
              <a:ext cx="423219" cy="46750"/>
            </a:xfrm>
            <a:prstGeom prst="rect">
              <a:avLst/>
            </a:prstGeom>
            <a:grpFill/>
            <a:ln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DE14F26-223E-E58D-FC44-27ACF0C67650}"/>
                </a:ext>
              </a:extLst>
            </p:cNvPr>
            <p:cNvSpPr/>
            <p:nvPr/>
          </p:nvSpPr>
          <p:spPr>
            <a:xfrm flipV="1">
              <a:off x="7952249" y="6063889"/>
              <a:ext cx="89099" cy="62334"/>
            </a:xfrm>
            <a:prstGeom prst="ellipse">
              <a:avLst/>
            </a:prstGeom>
            <a:grpFill/>
            <a:ln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9A0994D-672C-060B-955D-8F88810D5A46}"/>
                </a:ext>
              </a:extLst>
            </p:cNvPr>
            <p:cNvSpPr/>
            <p:nvPr/>
          </p:nvSpPr>
          <p:spPr>
            <a:xfrm flipV="1">
              <a:off x="8563175" y="6063898"/>
              <a:ext cx="89099" cy="62334"/>
            </a:xfrm>
            <a:prstGeom prst="ellipse">
              <a:avLst/>
            </a:prstGeom>
            <a:grpFill/>
            <a:ln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1684A39-FFCB-3513-68B2-4339B05E1B49}"/>
              </a:ext>
            </a:extLst>
          </p:cNvPr>
          <p:cNvGrpSpPr/>
          <p:nvPr/>
        </p:nvGrpSpPr>
        <p:grpSpPr>
          <a:xfrm>
            <a:off x="7830111" y="6004322"/>
            <a:ext cx="1429087" cy="144017"/>
            <a:chOff x="7796207" y="6064400"/>
            <a:chExt cx="884237" cy="62341"/>
          </a:xfrm>
          <a:solidFill>
            <a:srgbClr val="3372DC"/>
          </a:solidFill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4676934-DBFC-412B-4FC6-249F71C211D8}"/>
                </a:ext>
              </a:extLst>
            </p:cNvPr>
            <p:cNvSpPr/>
            <p:nvPr/>
          </p:nvSpPr>
          <p:spPr>
            <a:xfrm flipV="1">
              <a:off x="8110523" y="6072192"/>
              <a:ext cx="423219" cy="46750"/>
            </a:xfrm>
            <a:prstGeom prst="rect">
              <a:avLst/>
            </a:prstGeom>
            <a:grpFill/>
            <a:ln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46B7D02-B466-8C68-6925-5A46A89834F0}"/>
                </a:ext>
              </a:extLst>
            </p:cNvPr>
            <p:cNvSpPr/>
            <p:nvPr/>
          </p:nvSpPr>
          <p:spPr>
            <a:xfrm flipV="1">
              <a:off x="7796207" y="6064407"/>
              <a:ext cx="89099" cy="62334"/>
            </a:xfrm>
            <a:prstGeom prst="ellipse">
              <a:avLst/>
            </a:prstGeom>
            <a:grpFill/>
            <a:ln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BA8B68A-E493-9FA5-AD19-A2A9E7F119B1}"/>
                </a:ext>
              </a:extLst>
            </p:cNvPr>
            <p:cNvSpPr/>
            <p:nvPr/>
          </p:nvSpPr>
          <p:spPr>
            <a:xfrm flipV="1">
              <a:off x="7950845" y="6064407"/>
              <a:ext cx="89099" cy="62334"/>
            </a:xfrm>
            <a:prstGeom prst="ellipse">
              <a:avLst/>
            </a:prstGeom>
            <a:grpFill/>
            <a:ln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FCCB888-1047-4D12-F54F-298DB3492B78}"/>
                </a:ext>
              </a:extLst>
            </p:cNvPr>
            <p:cNvSpPr/>
            <p:nvPr/>
          </p:nvSpPr>
          <p:spPr>
            <a:xfrm flipV="1">
              <a:off x="8591345" y="6064400"/>
              <a:ext cx="89099" cy="62334"/>
            </a:xfrm>
            <a:prstGeom prst="ellipse">
              <a:avLst/>
            </a:prstGeom>
            <a:grpFill/>
            <a:ln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B1D5AA85-C59D-2F51-694C-195910E7C2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6805" y="3179277"/>
            <a:ext cx="2098386" cy="191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95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5" grpId="0"/>
      <p:bldP spid="12" grpId="0"/>
      <p:bldP spid="15" grpId="0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Missing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2146" y="756378"/>
            <a:ext cx="8017703" cy="365127"/>
          </a:xfrm>
        </p:spPr>
        <p:txBody>
          <a:bodyPr/>
          <a:lstStyle/>
          <a:p>
            <a:r>
              <a:rPr lang="en-US" dirty="0"/>
              <a:t>Can you write the missing words to finish the sentence?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198432" y="979994"/>
            <a:ext cx="815402" cy="365125"/>
          </a:xfrm>
        </p:spPr>
        <p:txBody>
          <a:bodyPr/>
          <a:lstStyle/>
          <a:p>
            <a:r>
              <a:rPr lang="en-US" dirty="0"/>
              <a:t>31.</a:t>
            </a:r>
            <a:fld id="{46F6552A-941E-B249-8E39-1E2EE7BF53B4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1FD9498-4652-9B35-255E-7512313942D6}"/>
              </a:ext>
            </a:extLst>
          </p:cNvPr>
          <p:cNvSpPr txBox="1">
            <a:spLocks/>
          </p:cNvSpPr>
          <p:nvPr/>
        </p:nvSpPr>
        <p:spPr>
          <a:xfrm>
            <a:off x="1064988" y="1945120"/>
            <a:ext cx="10336731" cy="67993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GB" sz="2800" dirty="0">
                <a:latin typeface="OpenDyslexicAlta" pitchFamily="2" charset="77"/>
              </a:rPr>
              <a:t>In the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_____ </a:t>
            </a:r>
            <a:r>
              <a:rPr lang="en-GB" sz="2800" dirty="0">
                <a:latin typeface="OpenDyslexicAlta" pitchFamily="2" charset="77"/>
              </a:rPr>
              <a:t>, I heard a lion give a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GB" sz="2800" dirty="0">
                <a:latin typeface="OpenDyslexicAlta" pitchFamily="2" charset="77"/>
              </a:rPr>
              <a:t> roar.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FBD321-E3FE-5AAF-8C40-2F11030AEF85}"/>
              </a:ext>
            </a:extLst>
          </p:cNvPr>
          <p:cNvSpPr txBox="1"/>
          <p:nvPr/>
        </p:nvSpPr>
        <p:spPr>
          <a:xfrm>
            <a:off x="2854605" y="2003479"/>
            <a:ext cx="1136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3760"/>
                </a:solidFill>
                <a:latin typeface="OpenDyslexicAlta" pitchFamily="2" charset="77"/>
              </a:rPr>
              <a:t>night</a:t>
            </a:r>
            <a:endParaRPr lang="en-GB" sz="24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C2F386-4786-9EF0-B740-F3F4B3D0C5BC}"/>
              </a:ext>
            </a:extLst>
          </p:cNvPr>
          <p:cNvSpPr txBox="1"/>
          <p:nvPr/>
        </p:nvSpPr>
        <p:spPr>
          <a:xfrm>
            <a:off x="8225261" y="2003479"/>
            <a:ext cx="1499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3760"/>
                </a:solidFill>
                <a:latin typeface="OpenDyslexicAlta" pitchFamily="2" charset="77"/>
              </a:rPr>
              <a:t>mighty</a:t>
            </a:r>
            <a:endParaRPr lang="en-GB" sz="24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7D63ADC-6408-4220-3C65-727E7F50A20F}"/>
              </a:ext>
            </a:extLst>
          </p:cNvPr>
          <p:cNvGrpSpPr/>
          <p:nvPr/>
        </p:nvGrpSpPr>
        <p:grpSpPr>
          <a:xfrm>
            <a:off x="997895" y="3008032"/>
            <a:ext cx="2694842" cy="2861463"/>
            <a:chOff x="444559" y="3608922"/>
            <a:chExt cx="2694842" cy="2861463"/>
          </a:xfrm>
        </p:grpSpPr>
        <p:sp>
          <p:nvSpPr>
            <p:cNvPr id="7" name="Oval Callout 6">
              <a:extLst>
                <a:ext uri="{FF2B5EF4-FFF2-40B4-BE49-F238E27FC236}">
                  <a16:creationId xmlns:a16="http://schemas.microsoft.com/office/drawing/2014/main" id="{002A027E-8350-F4BF-7144-AFDE34F2849E}"/>
                </a:ext>
              </a:extLst>
            </p:cNvPr>
            <p:cNvSpPr/>
            <p:nvPr/>
          </p:nvSpPr>
          <p:spPr>
            <a:xfrm flipH="1">
              <a:off x="924275" y="3608922"/>
              <a:ext cx="2215126" cy="2021541"/>
            </a:xfrm>
            <a:prstGeom prst="wedgeEllipseCallout">
              <a:avLst>
                <a:gd name="adj1" fmla="val 28703"/>
                <a:gd name="adj2" fmla="val 58822"/>
              </a:avLst>
            </a:prstGeom>
            <a:noFill/>
            <a:ln w="57150">
              <a:solidFill>
                <a:srgbClr val="FFDE57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latin typeface="OpenDyslexicAlta" pitchFamily="2" charset="77"/>
                </a:rPr>
                <a:t>Did you spell them like this? Did you remember </a:t>
              </a:r>
            </a:p>
            <a:p>
              <a:pPr algn="ctr"/>
              <a:r>
                <a:rPr lang="en-GB" sz="1400" dirty="0">
                  <a:latin typeface="OpenDyslexicAlta" pitchFamily="2" charset="77"/>
                </a:rPr>
                <a:t>the ‘igh’</a:t>
              </a:r>
            </a:p>
            <a:p>
              <a:pPr algn="ctr"/>
              <a:r>
                <a:rPr lang="en-GB" sz="1400" dirty="0">
                  <a:latin typeface="OpenDyslexicAlta" pitchFamily="2" charset="77"/>
                </a:rPr>
                <a:t>trigraph?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4DD566A-A19E-9966-1ABE-BADA4EB57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4559" y="5547593"/>
              <a:ext cx="925526" cy="922792"/>
            </a:xfrm>
            <a:prstGeom prst="ellipse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EAA6626-559B-058B-BA2E-7913DAB3C46D}"/>
              </a:ext>
            </a:extLst>
          </p:cNvPr>
          <p:cNvSpPr txBox="1"/>
          <p:nvPr/>
        </p:nvSpPr>
        <p:spPr>
          <a:xfrm>
            <a:off x="6313987" y="5384733"/>
            <a:ext cx="20649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latin typeface="OpenDyslexicAlta" pitchFamily="2" charset="77"/>
              </a:rPr>
              <a:t>mighty</a:t>
            </a:r>
            <a:endParaRPr lang="en-GB" sz="2400" dirty="0">
              <a:latin typeface="OpenDyslexicAlta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AEEF39-811C-051C-0C1B-27FC13F5DAEF}"/>
              </a:ext>
            </a:extLst>
          </p:cNvPr>
          <p:cNvSpPr txBox="1"/>
          <p:nvPr/>
        </p:nvSpPr>
        <p:spPr>
          <a:xfrm>
            <a:off x="4123783" y="5384733"/>
            <a:ext cx="15472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latin typeface="OpenDyslexicAlta" pitchFamily="2" charset="77"/>
              </a:rPr>
              <a:t>night</a:t>
            </a:r>
            <a:endParaRPr lang="en-GB" sz="2400" dirty="0">
              <a:latin typeface="OpenDyslexicAlta" pitchFamily="2" charset="77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0C154F1-B2A2-B486-1775-80C9C0C36494}"/>
              </a:ext>
            </a:extLst>
          </p:cNvPr>
          <p:cNvGrpSpPr/>
          <p:nvPr/>
        </p:nvGrpSpPr>
        <p:grpSpPr>
          <a:xfrm>
            <a:off x="6557566" y="6004322"/>
            <a:ext cx="1600734" cy="144017"/>
            <a:chOff x="7836704" y="6064400"/>
            <a:chExt cx="990442" cy="62341"/>
          </a:xfrm>
          <a:solidFill>
            <a:srgbClr val="3372DC"/>
          </a:solidFill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43E7A7C-E6E1-5734-AF7F-E0CD1FF8006C}"/>
                </a:ext>
              </a:extLst>
            </p:cNvPr>
            <p:cNvSpPr/>
            <p:nvPr/>
          </p:nvSpPr>
          <p:spPr>
            <a:xfrm flipV="1">
              <a:off x="8070447" y="6072192"/>
              <a:ext cx="423219" cy="46750"/>
            </a:xfrm>
            <a:prstGeom prst="rect">
              <a:avLst/>
            </a:prstGeom>
            <a:grpFill/>
            <a:ln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28BBAAF-ABD2-FF8D-1133-8D9CCB2E0EB8}"/>
                </a:ext>
              </a:extLst>
            </p:cNvPr>
            <p:cNvSpPr/>
            <p:nvPr/>
          </p:nvSpPr>
          <p:spPr>
            <a:xfrm flipV="1">
              <a:off x="7836704" y="6064407"/>
              <a:ext cx="89099" cy="62334"/>
            </a:xfrm>
            <a:prstGeom prst="ellipse">
              <a:avLst/>
            </a:prstGeom>
            <a:grpFill/>
            <a:ln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9AEC2A4-311E-C849-8C50-8BE1F0D160A0}"/>
                </a:ext>
              </a:extLst>
            </p:cNvPr>
            <p:cNvSpPr/>
            <p:nvPr/>
          </p:nvSpPr>
          <p:spPr>
            <a:xfrm flipV="1">
              <a:off x="8738047" y="6064407"/>
              <a:ext cx="89099" cy="62334"/>
            </a:xfrm>
            <a:prstGeom prst="ellipse">
              <a:avLst/>
            </a:prstGeom>
            <a:grpFill/>
            <a:ln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ABC99B2-DD3D-39BC-B0D2-C3BC92153304}"/>
                </a:ext>
              </a:extLst>
            </p:cNvPr>
            <p:cNvSpPr/>
            <p:nvPr/>
          </p:nvSpPr>
          <p:spPr>
            <a:xfrm flipV="1">
              <a:off x="8556407" y="6064400"/>
              <a:ext cx="89099" cy="62334"/>
            </a:xfrm>
            <a:prstGeom prst="ellipse">
              <a:avLst/>
            </a:prstGeom>
            <a:grpFill/>
            <a:ln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6356B3A-04B1-78D0-517D-589AEE39CA1A}"/>
              </a:ext>
            </a:extLst>
          </p:cNvPr>
          <p:cNvGrpSpPr/>
          <p:nvPr/>
        </p:nvGrpSpPr>
        <p:grpSpPr>
          <a:xfrm>
            <a:off x="4315519" y="6004319"/>
            <a:ext cx="1190460" cy="144022"/>
            <a:chOff x="7952249" y="6063889"/>
            <a:chExt cx="736588" cy="62343"/>
          </a:xfrm>
          <a:solidFill>
            <a:srgbClr val="3372DC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E00D76D-B12C-3E5C-E2C8-0EC0BBA7FCD6}"/>
                </a:ext>
              </a:extLst>
            </p:cNvPr>
            <p:cNvSpPr/>
            <p:nvPr/>
          </p:nvSpPr>
          <p:spPr>
            <a:xfrm flipV="1">
              <a:off x="8113778" y="6071681"/>
              <a:ext cx="423219" cy="46750"/>
            </a:xfrm>
            <a:prstGeom prst="rect">
              <a:avLst/>
            </a:prstGeom>
            <a:grpFill/>
            <a:ln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DE14F26-223E-E58D-FC44-27ACF0C67650}"/>
                </a:ext>
              </a:extLst>
            </p:cNvPr>
            <p:cNvSpPr/>
            <p:nvPr/>
          </p:nvSpPr>
          <p:spPr>
            <a:xfrm flipV="1">
              <a:off x="7952249" y="6063889"/>
              <a:ext cx="89099" cy="62334"/>
            </a:xfrm>
            <a:prstGeom prst="ellipse">
              <a:avLst/>
            </a:prstGeom>
            <a:grpFill/>
            <a:ln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9A0994D-672C-060B-955D-8F88810D5A46}"/>
                </a:ext>
              </a:extLst>
            </p:cNvPr>
            <p:cNvSpPr/>
            <p:nvPr/>
          </p:nvSpPr>
          <p:spPr>
            <a:xfrm flipV="1">
              <a:off x="8599738" y="6063898"/>
              <a:ext cx="89099" cy="62334"/>
            </a:xfrm>
            <a:prstGeom prst="ellipse">
              <a:avLst/>
            </a:prstGeom>
            <a:grpFill/>
            <a:ln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</p:grpSp>
      <p:pic>
        <p:nvPicPr>
          <p:cNvPr id="6" name="Picture 2" descr="Free photos of Lion">
            <a:extLst>
              <a:ext uri="{FF2B5EF4-FFF2-40B4-BE49-F238E27FC236}">
                <a16:creationId xmlns:a16="http://schemas.microsoft.com/office/drawing/2014/main" id="{DB88FE1D-1748-CD7C-EBAC-D2B6A0374C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" t="14542" r="23957" b="15123"/>
          <a:stretch/>
        </p:blipFill>
        <p:spPr bwMode="auto">
          <a:xfrm>
            <a:off x="4897392" y="2677099"/>
            <a:ext cx="2397212" cy="257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63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5" grpId="0"/>
      <p:bldP spid="15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Missing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2146" y="756378"/>
            <a:ext cx="8017703" cy="365127"/>
          </a:xfrm>
        </p:spPr>
        <p:txBody>
          <a:bodyPr/>
          <a:lstStyle/>
          <a:p>
            <a:r>
              <a:rPr lang="en-US" dirty="0"/>
              <a:t>Can you write the missing words to finish the sentence?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198432" y="979994"/>
            <a:ext cx="815402" cy="365125"/>
          </a:xfrm>
        </p:spPr>
        <p:txBody>
          <a:bodyPr/>
          <a:lstStyle/>
          <a:p>
            <a:r>
              <a:rPr lang="en-US" dirty="0"/>
              <a:t>31.</a:t>
            </a:r>
            <a:fld id="{46F6552A-941E-B249-8E39-1E2EE7BF53B4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1FD9498-4652-9B35-255E-7512313942D6}"/>
              </a:ext>
            </a:extLst>
          </p:cNvPr>
          <p:cNvSpPr txBox="1">
            <a:spLocks/>
          </p:cNvSpPr>
          <p:nvPr/>
        </p:nvSpPr>
        <p:spPr>
          <a:xfrm>
            <a:off x="1267986" y="1945120"/>
            <a:ext cx="9656021" cy="67993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GB" sz="2800" dirty="0">
                <a:latin typeface="OpenDyslexicAlta" pitchFamily="2" charset="77"/>
              </a:rPr>
              <a:t>She put her hair into a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_____ </a:t>
            </a:r>
            <a:r>
              <a:rPr lang="en-GB" sz="2800" dirty="0">
                <a:latin typeface="OpenDyslexicAlta" pitchFamily="2" charset="77"/>
              </a:rPr>
              <a:t>bun,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____</a:t>
            </a:r>
            <a:r>
              <a:rPr lang="en-GB" sz="2800" dirty="0">
                <a:latin typeface="OpenDyslexicAlta" pitchFamily="2" charset="77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en-GB" sz="2800" dirty="0">
                <a:latin typeface="OpenDyslexicAlta" pitchFamily="2" charset="77"/>
              </a:rPr>
              <a:t>on top of her head.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FBD321-E3FE-5AAF-8C40-2F11030AEF85}"/>
              </a:ext>
            </a:extLst>
          </p:cNvPr>
          <p:cNvSpPr txBox="1"/>
          <p:nvPr/>
        </p:nvSpPr>
        <p:spPr>
          <a:xfrm>
            <a:off x="6821948" y="2020718"/>
            <a:ext cx="1082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3760"/>
                </a:solidFill>
                <a:latin typeface="OpenDyslexicAlta" pitchFamily="2" charset="77"/>
              </a:rPr>
              <a:t>tight</a:t>
            </a:r>
            <a:endParaRPr lang="en-GB" sz="24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C2F386-4786-9EF0-B740-F3F4B3D0C5BC}"/>
              </a:ext>
            </a:extLst>
          </p:cNvPr>
          <p:cNvSpPr txBox="1"/>
          <p:nvPr/>
        </p:nvSpPr>
        <p:spPr>
          <a:xfrm>
            <a:off x="8818695" y="2020718"/>
            <a:ext cx="957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3760"/>
                </a:solidFill>
                <a:latin typeface="OpenDyslexicAlta" pitchFamily="2" charset="77"/>
              </a:rPr>
              <a:t>high</a:t>
            </a:r>
            <a:endParaRPr lang="en-GB" sz="24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7D63ADC-6408-4220-3C65-727E7F50A20F}"/>
              </a:ext>
            </a:extLst>
          </p:cNvPr>
          <p:cNvGrpSpPr/>
          <p:nvPr/>
        </p:nvGrpSpPr>
        <p:grpSpPr>
          <a:xfrm>
            <a:off x="997895" y="3008032"/>
            <a:ext cx="2694842" cy="2861463"/>
            <a:chOff x="444559" y="3608922"/>
            <a:chExt cx="2694842" cy="2861463"/>
          </a:xfrm>
        </p:grpSpPr>
        <p:sp>
          <p:nvSpPr>
            <p:cNvPr id="7" name="Oval Callout 6">
              <a:extLst>
                <a:ext uri="{FF2B5EF4-FFF2-40B4-BE49-F238E27FC236}">
                  <a16:creationId xmlns:a16="http://schemas.microsoft.com/office/drawing/2014/main" id="{002A027E-8350-F4BF-7144-AFDE34F2849E}"/>
                </a:ext>
              </a:extLst>
            </p:cNvPr>
            <p:cNvSpPr/>
            <p:nvPr/>
          </p:nvSpPr>
          <p:spPr>
            <a:xfrm flipH="1">
              <a:off x="924275" y="3608922"/>
              <a:ext cx="2215126" cy="2021541"/>
            </a:xfrm>
            <a:prstGeom prst="wedgeEllipseCallout">
              <a:avLst>
                <a:gd name="adj1" fmla="val 28703"/>
                <a:gd name="adj2" fmla="val 58822"/>
              </a:avLst>
            </a:prstGeom>
            <a:noFill/>
            <a:ln w="57150">
              <a:solidFill>
                <a:srgbClr val="FFDE57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latin typeface="OpenDyslexicAlta" pitchFamily="2" charset="77"/>
                </a:rPr>
                <a:t>Did you spell them like this? Did you remember </a:t>
              </a:r>
            </a:p>
            <a:p>
              <a:pPr algn="ctr"/>
              <a:r>
                <a:rPr lang="en-GB" sz="1400" dirty="0">
                  <a:latin typeface="OpenDyslexicAlta" pitchFamily="2" charset="77"/>
                </a:rPr>
                <a:t>the ‘igh’</a:t>
              </a:r>
            </a:p>
            <a:p>
              <a:pPr algn="ctr"/>
              <a:r>
                <a:rPr lang="en-GB" sz="1400" dirty="0">
                  <a:latin typeface="OpenDyslexicAlta" pitchFamily="2" charset="77"/>
                </a:rPr>
                <a:t>trigraph?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4DD566A-A19E-9966-1ABE-BADA4EB57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4559" y="5547593"/>
              <a:ext cx="925526" cy="922792"/>
            </a:xfrm>
            <a:prstGeom prst="ellipse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EAA6626-559B-058B-BA2E-7913DAB3C46D}"/>
              </a:ext>
            </a:extLst>
          </p:cNvPr>
          <p:cNvSpPr txBox="1"/>
          <p:nvPr/>
        </p:nvSpPr>
        <p:spPr>
          <a:xfrm>
            <a:off x="6555281" y="5384733"/>
            <a:ext cx="12907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latin typeface="OpenDyslexicAlta" pitchFamily="2" charset="77"/>
              </a:rPr>
              <a:t>high</a:t>
            </a:r>
            <a:endParaRPr lang="en-GB" sz="2400" dirty="0">
              <a:latin typeface="OpenDyslexicAlta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AEEF39-811C-051C-0C1B-27FC13F5DAEF}"/>
              </a:ext>
            </a:extLst>
          </p:cNvPr>
          <p:cNvSpPr txBox="1"/>
          <p:nvPr/>
        </p:nvSpPr>
        <p:spPr>
          <a:xfrm>
            <a:off x="4365077" y="5384733"/>
            <a:ext cx="14702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latin typeface="OpenDyslexicAlta" pitchFamily="2" charset="77"/>
              </a:rPr>
              <a:t>tight</a:t>
            </a:r>
            <a:endParaRPr lang="en-GB" sz="2400" dirty="0">
              <a:latin typeface="OpenDyslexicAlta" pitchFamily="2" charset="77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0C154F1-B2A2-B486-1775-80C9C0C36494}"/>
              </a:ext>
            </a:extLst>
          </p:cNvPr>
          <p:cNvGrpSpPr/>
          <p:nvPr/>
        </p:nvGrpSpPr>
        <p:grpSpPr>
          <a:xfrm>
            <a:off x="6749948" y="6004355"/>
            <a:ext cx="937307" cy="144001"/>
            <a:chOff x="7836704" y="6064407"/>
            <a:chExt cx="579951" cy="62334"/>
          </a:xfrm>
          <a:solidFill>
            <a:srgbClr val="3372DC"/>
          </a:solidFill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43E7A7C-E6E1-5734-AF7F-E0CD1FF8006C}"/>
                </a:ext>
              </a:extLst>
            </p:cNvPr>
            <p:cNvSpPr/>
            <p:nvPr/>
          </p:nvSpPr>
          <p:spPr>
            <a:xfrm flipV="1">
              <a:off x="7993436" y="6072192"/>
              <a:ext cx="423219" cy="46750"/>
            </a:xfrm>
            <a:prstGeom prst="rect">
              <a:avLst/>
            </a:prstGeom>
            <a:grpFill/>
            <a:ln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28BBAAF-ABD2-FF8D-1133-8D9CCB2E0EB8}"/>
                </a:ext>
              </a:extLst>
            </p:cNvPr>
            <p:cNvSpPr/>
            <p:nvPr/>
          </p:nvSpPr>
          <p:spPr>
            <a:xfrm flipV="1">
              <a:off x="7836704" y="6064407"/>
              <a:ext cx="89099" cy="62334"/>
            </a:xfrm>
            <a:prstGeom prst="ellipse">
              <a:avLst/>
            </a:prstGeom>
            <a:grpFill/>
            <a:ln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6356B3A-04B1-78D0-517D-589AEE39CA1A}"/>
              </a:ext>
            </a:extLst>
          </p:cNvPr>
          <p:cNvGrpSpPr/>
          <p:nvPr/>
        </p:nvGrpSpPr>
        <p:grpSpPr>
          <a:xfrm>
            <a:off x="4506460" y="6004319"/>
            <a:ext cx="1168515" cy="144022"/>
            <a:chOff x="7952249" y="6063889"/>
            <a:chExt cx="723010" cy="62343"/>
          </a:xfrm>
          <a:solidFill>
            <a:srgbClr val="3372DC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E00D76D-B12C-3E5C-E2C8-0EC0BBA7FCD6}"/>
                </a:ext>
              </a:extLst>
            </p:cNvPr>
            <p:cNvSpPr/>
            <p:nvPr/>
          </p:nvSpPr>
          <p:spPr>
            <a:xfrm flipV="1">
              <a:off x="8098987" y="6071681"/>
              <a:ext cx="423219" cy="46750"/>
            </a:xfrm>
            <a:prstGeom prst="rect">
              <a:avLst/>
            </a:prstGeom>
            <a:grpFill/>
            <a:ln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DE14F26-223E-E58D-FC44-27ACF0C67650}"/>
                </a:ext>
              </a:extLst>
            </p:cNvPr>
            <p:cNvSpPr/>
            <p:nvPr/>
          </p:nvSpPr>
          <p:spPr>
            <a:xfrm flipV="1">
              <a:off x="7952249" y="6063889"/>
              <a:ext cx="89099" cy="62334"/>
            </a:xfrm>
            <a:prstGeom prst="ellipse">
              <a:avLst/>
            </a:prstGeom>
            <a:grpFill/>
            <a:ln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9A0994D-672C-060B-955D-8F88810D5A46}"/>
                </a:ext>
              </a:extLst>
            </p:cNvPr>
            <p:cNvSpPr/>
            <p:nvPr/>
          </p:nvSpPr>
          <p:spPr>
            <a:xfrm flipV="1">
              <a:off x="8586160" y="6063898"/>
              <a:ext cx="89099" cy="62334"/>
            </a:xfrm>
            <a:prstGeom prst="ellipse">
              <a:avLst/>
            </a:prstGeom>
            <a:grpFill/>
            <a:ln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</p:grpSp>
      <p:pic>
        <p:nvPicPr>
          <p:cNvPr id="9" name="Picture 2" descr="Free illustrations of Woman">
            <a:extLst>
              <a:ext uri="{FF2B5EF4-FFF2-40B4-BE49-F238E27FC236}">
                <a16:creationId xmlns:a16="http://schemas.microsoft.com/office/drawing/2014/main" id="{D6FAEC46-22A9-7C9E-C568-F60662F58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848" y="3037086"/>
            <a:ext cx="1778508" cy="213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44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5" grpId="0"/>
      <p:bldP spid="15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72735" y="574603"/>
            <a:ext cx="6246528" cy="320675"/>
          </a:xfrm>
        </p:spPr>
        <p:txBody>
          <a:bodyPr/>
          <a:lstStyle/>
          <a:p>
            <a:r>
              <a:rPr lang="en-GB" dirty="0"/>
              <a:t>Words for Continuous Provision (Optional)</a:t>
            </a:r>
            <a:endParaRPr lang="en-GB" dirty="0">
              <a:latin typeface="Muli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341100" y="979994"/>
            <a:ext cx="672733" cy="365125"/>
          </a:xfrm>
        </p:spPr>
        <p:txBody>
          <a:bodyPr/>
          <a:lstStyle/>
          <a:p>
            <a:r>
              <a:rPr lang="en-US" dirty="0"/>
              <a:t>31.17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9EE7264F-10C2-374A-84C8-CF42F85791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2511362"/>
              </p:ext>
            </p:extLst>
          </p:nvPr>
        </p:nvGraphicFramePr>
        <p:xfrm>
          <a:off x="346616" y="1808438"/>
          <a:ext cx="11502485" cy="46815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04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04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04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04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004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340786"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night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bright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sight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mighty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midnight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0786"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high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light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right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tight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fright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79531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72735" y="396803"/>
            <a:ext cx="6246528" cy="320675"/>
          </a:xfrm>
        </p:spPr>
        <p:txBody>
          <a:bodyPr/>
          <a:lstStyle/>
          <a:p>
            <a:r>
              <a:rPr lang="en-GB" dirty="0"/>
              <a:t>Words for Continuous Provision (Optional)</a:t>
            </a:r>
          </a:p>
          <a:p>
            <a:r>
              <a:rPr lang="en-GB" dirty="0">
                <a:latin typeface="OpenDyslexicAlta" pitchFamily="2" charset="77"/>
              </a:rPr>
              <a:t>‘</a:t>
            </a:r>
            <a:r>
              <a:rPr lang="en-GB" dirty="0" err="1">
                <a:latin typeface="OpenDyslexicAlta" pitchFamily="2" charset="77"/>
              </a:rPr>
              <a:t>i_e</a:t>
            </a:r>
            <a:r>
              <a:rPr lang="en-GB" dirty="0">
                <a:latin typeface="OpenDyslexicAlta" pitchFamily="2" charset="77"/>
              </a:rPr>
              <a:t>’ Words from Lesson 12</a:t>
            </a:r>
          </a:p>
          <a:p>
            <a:endParaRPr lang="en-GB" dirty="0">
              <a:latin typeface="Muli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341100" y="979994"/>
            <a:ext cx="672733" cy="365125"/>
          </a:xfrm>
        </p:spPr>
        <p:txBody>
          <a:bodyPr/>
          <a:lstStyle/>
          <a:p>
            <a:r>
              <a:rPr lang="en-US" dirty="0"/>
              <a:t>31.18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9EE7264F-10C2-374A-84C8-CF42F85791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8635664"/>
              </p:ext>
            </p:extLst>
          </p:nvPr>
        </p:nvGraphicFramePr>
        <p:xfrm>
          <a:off x="346616" y="1808438"/>
          <a:ext cx="11502485" cy="46815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04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04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04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04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004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340786">
                <a:tc>
                  <a:txBody>
                    <a:bodyPr/>
                    <a:lstStyle/>
                    <a:p>
                      <a:pPr algn="ctr"/>
                      <a:r>
                        <a:rPr lang="en-GB" sz="4000" b="1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slide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1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like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1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time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1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side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1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trike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0786">
                <a:tc>
                  <a:txBody>
                    <a:bodyPr/>
                    <a:lstStyle/>
                    <a:p>
                      <a:pPr algn="ctr"/>
                      <a:r>
                        <a:rPr lang="en-GB" sz="4000" b="1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spike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1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ride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1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five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1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fire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1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mice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0762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C360CC-F343-83E6-2E2C-BA5B524680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r>
              <a:rPr lang="en-GB" b="1" dirty="0">
                <a:latin typeface="OpenDyslexicAlta" pitchFamily="2" charset="77"/>
              </a:rPr>
              <a:t>Can you add the sound buttons to these </a:t>
            </a:r>
          </a:p>
          <a:p>
            <a:pPr algn="ctr"/>
            <a:r>
              <a:rPr lang="en-GB" b="1" dirty="0">
                <a:latin typeface="OpenDyslexicAlta" pitchFamily="2" charset="77"/>
              </a:rPr>
              <a:t>words from last week?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1A72E-D66C-3368-3671-BADCD87FFD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Starter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706B-19D3-8F40-73B7-B866CF20A9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31.1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6655175-D717-3AF3-9E1F-5830E63DEAE8}"/>
              </a:ext>
            </a:extLst>
          </p:cNvPr>
          <p:cNvSpPr txBox="1"/>
          <p:nvPr/>
        </p:nvSpPr>
        <p:spPr>
          <a:xfrm>
            <a:off x="4123090" y="3706893"/>
            <a:ext cx="40623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OpenDyslexicAlta" pitchFamily="2" charset="77"/>
              </a:rPr>
              <a:t>handkerchief</a:t>
            </a:r>
            <a:endParaRPr lang="en-GB" sz="2400" dirty="0">
              <a:latin typeface="OpenDyslexicAlta" pitchFamily="2" charset="7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3A6A70-B0C2-F653-097A-A360C75C2A62}"/>
              </a:ext>
            </a:extLst>
          </p:cNvPr>
          <p:cNvSpPr txBox="1"/>
          <p:nvPr/>
        </p:nvSpPr>
        <p:spPr>
          <a:xfrm>
            <a:off x="8185421" y="2204806"/>
            <a:ext cx="15969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OpenDyslexicAlta" pitchFamily="2" charset="77"/>
              </a:rPr>
              <a:t>grief</a:t>
            </a:r>
            <a:endParaRPr lang="en-GB" sz="2400" dirty="0">
              <a:latin typeface="OpenDyslexicAlta" pitchFamily="2" charset="7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2063581-FFFE-B9A1-817C-EFC940300D56}"/>
              </a:ext>
            </a:extLst>
          </p:cNvPr>
          <p:cNvSpPr txBox="1"/>
          <p:nvPr/>
        </p:nvSpPr>
        <p:spPr>
          <a:xfrm>
            <a:off x="2064691" y="2204806"/>
            <a:ext cx="15921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OpenDyslexicAlta" pitchFamily="2" charset="77"/>
              </a:rPr>
              <a:t>thief</a:t>
            </a:r>
            <a:endParaRPr lang="en-GB" sz="2400" dirty="0">
              <a:latin typeface="OpenDyslexicAlta" pitchFamily="2" charset="77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B5210C0-C298-56BF-2336-4A86E341B646}"/>
              </a:ext>
            </a:extLst>
          </p:cNvPr>
          <p:cNvSpPr txBox="1"/>
          <p:nvPr/>
        </p:nvSpPr>
        <p:spPr>
          <a:xfrm>
            <a:off x="1960297" y="5133992"/>
            <a:ext cx="18806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OpenDyslexicAlta" pitchFamily="2" charset="77"/>
              </a:rPr>
              <a:t>belief</a:t>
            </a:r>
            <a:endParaRPr lang="en-GB" sz="2400" dirty="0">
              <a:latin typeface="OpenDyslexicAlta" pitchFamily="2" charset="7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E6DB045-47B0-8770-925C-10A7E15393D6}"/>
              </a:ext>
            </a:extLst>
          </p:cNvPr>
          <p:cNvSpPr txBox="1"/>
          <p:nvPr/>
        </p:nvSpPr>
        <p:spPr>
          <a:xfrm>
            <a:off x="8021113" y="5133992"/>
            <a:ext cx="19255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OpenDyslexicAlta" pitchFamily="2" charset="77"/>
              </a:rPr>
              <a:t>shield</a:t>
            </a:r>
            <a:endParaRPr lang="en-GB" sz="2400" dirty="0">
              <a:latin typeface="OpenDyslexicAlta" pitchFamily="2" charset="77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AC58178-6000-922F-4890-A0190BC5E203}"/>
              </a:ext>
            </a:extLst>
          </p:cNvPr>
          <p:cNvGrpSpPr/>
          <p:nvPr/>
        </p:nvGrpSpPr>
        <p:grpSpPr>
          <a:xfrm>
            <a:off x="2167182" y="5748939"/>
            <a:ext cx="1489612" cy="107461"/>
            <a:chOff x="4858360" y="4807841"/>
            <a:chExt cx="767261" cy="50310"/>
          </a:xfrm>
          <a:solidFill>
            <a:srgbClr val="3372DC"/>
          </a:solidFill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3F4E770-A532-AA91-753D-05AF7D696DC6}"/>
                </a:ext>
              </a:extLst>
            </p:cNvPr>
            <p:cNvSpPr/>
            <p:nvPr/>
          </p:nvSpPr>
          <p:spPr>
            <a:xfrm flipV="1">
              <a:off x="4858360" y="4807854"/>
              <a:ext cx="60930" cy="50297"/>
            </a:xfrm>
            <a:prstGeom prst="ellipse">
              <a:avLst/>
            </a:prstGeom>
            <a:grpFill/>
            <a:ln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272D930-A137-78AB-F5E7-F92D6C325B43}"/>
                </a:ext>
              </a:extLst>
            </p:cNvPr>
            <p:cNvSpPr/>
            <p:nvPr/>
          </p:nvSpPr>
          <p:spPr>
            <a:xfrm flipV="1">
              <a:off x="5285374" y="4814989"/>
              <a:ext cx="203969" cy="36000"/>
            </a:xfrm>
            <a:prstGeom prst="rect">
              <a:avLst/>
            </a:prstGeom>
            <a:grpFill/>
            <a:ln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F465568B-B336-CE7D-3B7C-C8742E5187A0}"/>
                </a:ext>
              </a:extLst>
            </p:cNvPr>
            <p:cNvSpPr/>
            <p:nvPr/>
          </p:nvSpPr>
          <p:spPr>
            <a:xfrm flipV="1">
              <a:off x="5039536" y="4807846"/>
              <a:ext cx="60930" cy="50297"/>
            </a:xfrm>
            <a:prstGeom prst="ellipse">
              <a:avLst/>
            </a:prstGeom>
            <a:grpFill/>
            <a:ln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30F75CC-FE86-B584-3BCD-A4F26EDF8E44}"/>
                </a:ext>
              </a:extLst>
            </p:cNvPr>
            <p:cNvSpPr/>
            <p:nvPr/>
          </p:nvSpPr>
          <p:spPr>
            <a:xfrm flipV="1">
              <a:off x="5564691" y="4807841"/>
              <a:ext cx="60930" cy="50297"/>
            </a:xfrm>
            <a:prstGeom prst="ellipse">
              <a:avLst/>
            </a:prstGeom>
            <a:grpFill/>
            <a:ln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9A2ADB09-913D-263F-2B79-0008DA32EE48}"/>
                </a:ext>
              </a:extLst>
            </p:cNvPr>
            <p:cNvSpPr/>
            <p:nvPr/>
          </p:nvSpPr>
          <p:spPr>
            <a:xfrm flipV="1">
              <a:off x="5179561" y="4807846"/>
              <a:ext cx="60930" cy="50297"/>
            </a:xfrm>
            <a:prstGeom prst="ellipse">
              <a:avLst/>
            </a:prstGeom>
            <a:grpFill/>
            <a:ln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590CB03-8462-194D-E48A-A864B02547A5}"/>
              </a:ext>
            </a:extLst>
          </p:cNvPr>
          <p:cNvGrpSpPr/>
          <p:nvPr/>
        </p:nvGrpSpPr>
        <p:grpSpPr>
          <a:xfrm>
            <a:off x="8172191" y="5748366"/>
            <a:ext cx="1535189" cy="108006"/>
            <a:chOff x="4859315" y="3311253"/>
            <a:chExt cx="677059" cy="64793"/>
          </a:xfrm>
          <a:solidFill>
            <a:srgbClr val="3372DC"/>
          </a:solidFill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0434C97F-3012-CD45-A1FE-0B8B583FD0A7}"/>
                </a:ext>
              </a:extLst>
            </p:cNvPr>
            <p:cNvGrpSpPr/>
            <p:nvPr/>
          </p:nvGrpSpPr>
          <p:grpSpPr>
            <a:xfrm>
              <a:off x="4859315" y="3311253"/>
              <a:ext cx="677059" cy="64789"/>
              <a:chOff x="5045725" y="4059285"/>
              <a:chExt cx="677059" cy="64789"/>
            </a:xfrm>
            <a:grpFill/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F196B38B-4322-D958-7003-931B2F5B9925}"/>
                  </a:ext>
                </a:extLst>
              </p:cNvPr>
              <p:cNvGrpSpPr/>
              <p:nvPr/>
            </p:nvGrpSpPr>
            <p:grpSpPr>
              <a:xfrm>
                <a:off x="5337297" y="4059285"/>
                <a:ext cx="385487" cy="64789"/>
                <a:chOff x="5366225" y="4788697"/>
                <a:chExt cx="385487" cy="64789"/>
              </a:xfrm>
              <a:grpFill/>
            </p:grpSpPr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BB462A8C-54C2-CC3F-BA2E-F8ACD9B4CEC9}"/>
                    </a:ext>
                  </a:extLst>
                </p:cNvPr>
                <p:cNvSpPr/>
                <p:nvPr/>
              </p:nvSpPr>
              <p:spPr>
                <a:xfrm flipV="1">
                  <a:off x="5704081" y="4788697"/>
                  <a:ext cx="47631" cy="64789"/>
                </a:xfrm>
                <a:prstGeom prst="ellipse">
                  <a:avLst/>
                </a:prstGeom>
                <a:grpFill/>
                <a:ln>
                  <a:solidFill>
                    <a:srgbClr val="3372D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latin typeface="Muli" pitchFamily="2" charset="77"/>
                  </a:endParaRPr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E4EE040E-5851-8BCA-B3BC-AA535551EA61}"/>
                    </a:ext>
                  </a:extLst>
                </p:cNvPr>
                <p:cNvSpPr/>
                <p:nvPr/>
              </p:nvSpPr>
              <p:spPr>
                <a:xfrm flipV="1">
                  <a:off x="5366225" y="4799504"/>
                  <a:ext cx="180000" cy="43193"/>
                </a:xfrm>
                <a:prstGeom prst="rect">
                  <a:avLst/>
                </a:prstGeom>
                <a:grpFill/>
                <a:ln>
                  <a:solidFill>
                    <a:srgbClr val="3372D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uli" pitchFamily="2" charset="77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EC02C6C1-DE61-7C8E-4522-1D7A0A5E9FCB}"/>
                  </a:ext>
                </a:extLst>
              </p:cNvPr>
              <p:cNvSpPr/>
              <p:nvPr/>
            </p:nvSpPr>
            <p:spPr>
              <a:xfrm flipV="1">
                <a:off x="5045725" y="4070092"/>
                <a:ext cx="252000" cy="43193"/>
              </a:xfrm>
              <a:prstGeom prst="rect">
                <a:avLst/>
              </a:prstGeom>
              <a:grpFill/>
              <a:ln>
                <a:solidFill>
                  <a:srgbClr val="3372D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uli" pitchFamily="2" charset="77"/>
                  <a:ea typeface="+mn-ea"/>
                  <a:cs typeface="+mn-cs"/>
                </a:endParaRPr>
              </a:p>
            </p:txBody>
          </p:sp>
        </p:grp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3D73ECDC-0C90-8F45-E827-C508AB70CD54}"/>
                </a:ext>
              </a:extLst>
            </p:cNvPr>
            <p:cNvSpPr/>
            <p:nvPr/>
          </p:nvSpPr>
          <p:spPr>
            <a:xfrm flipV="1">
              <a:off x="5377049" y="3311257"/>
              <a:ext cx="47631" cy="64789"/>
            </a:xfrm>
            <a:prstGeom prst="ellipse">
              <a:avLst/>
            </a:prstGeom>
            <a:grpFill/>
            <a:ln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49E90FD-A9FC-C224-717A-9F055F66B54C}"/>
              </a:ext>
            </a:extLst>
          </p:cNvPr>
          <p:cNvGrpSpPr/>
          <p:nvPr/>
        </p:nvGrpSpPr>
        <p:grpSpPr>
          <a:xfrm>
            <a:off x="2241436" y="2801729"/>
            <a:ext cx="1222899" cy="108001"/>
            <a:chOff x="4903288" y="3303250"/>
            <a:chExt cx="392161" cy="32395"/>
          </a:xfrm>
          <a:solidFill>
            <a:srgbClr val="3372DC"/>
          </a:solidFill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4E9C218F-CCBC-091C-2983-AF78A01A594B}"/>
                </a:ext>
              </a:extLst>
            </p:cNvPr>
            <p:cNvGrpSpPr/>
            <p:nvPr/>
          </p:nvGrpSpPr>
          <p:grpSpPr>
            <a:xfrm>
              <a:off x="4903288" y="3308649"/>
              <a:ext cx="330446" cy="21597"/>
              <a:chOff x="5089698" y="4056681"/>
              <a:chExt cx="330446" cy="21597"/>
            </a:xfrm>
            <a:grpFill/>
          </p:grpSpPr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E55B66DD-7AAD-41B2-A1FF-A6E4EA226BE8}"/>
                  </a:ext>
                </a:extLst>
              </p:cNvPr>
              <p:cNvSpPr/>
              <p:nvPr/>
            </p:nvSpPr>
            <p:spPr>
              <a:xfrm flipV="1">
                <a:off x="5270065" y="4056681"/>
                <a:ext cx="150079" cy="21597"/>
              </a:xfrm>
              <a:prstGeom prst="rect">
                <a:avLst/>
              </a:prstGeom>
              <a:grpFill/>
              <a:ln>
                <a:solidFill>
                  <a:srgbClr val="3372D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uli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B98EA703-7344-66C3-4A5D-051AA07163AE}"/>
                  </a:ext>
                </a:extLst>
              </p:cNvPr>
              <p:cNvSpPr/>
              <p:nvPr/>
            </p:nvSpPr>
            <p:spPr>
              <a:xfrm flipV="1">
                <a:off x="5089698" y="4056681"/>
                <a:ext cx="153286" cy="21597"/>
              </a:xfrm>
              <a:prstGeom prst="rect">
                <a:avLst/>
              </a:prstGeom>
              <a:grpFill/>
              <a:ln>
                <a:solidFill>
                  <a:srgbClr val="3372D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uli" pitchFamily="2" charset="77"/>
                  <a:ea typeface="+mn-ea"/>
                  <a:cs typeface="+mn-cs"/>
                </a:endParaRPr>
              </a:p>
            </p:txBody>
          </p:sp>
        </p:grp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4453E5D-48D4-881E-4A1D-CF4CEFD0F2B1}"/>
                </a:ext>
              </a:extLst>
            </p:cNvPr>
            <p:cNvSpPr/>
            <p:nvPr/>
          </p:nvSpPr>
          <p:spPr>
            <a:xfrm flipV="1">
              <a:off x="5260815" y="3303250"/>
              <a:ext cx="34634" cy="32395"/>
            </a:xfrm>
            <a:prstGeom prst="ellipse">
              <a:avLst/>
            </a:prstGeom>
            <a:grpFill/>
            <a:ln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6682081-A65F-61E6-42D7-54289086E72B}"/>
              </a:ext>
            </a:extLst>
          </p:cNvPr>
          <p:cNvGrpSpPr/>
          <p:nvPr/>
        </p:nvGrpSpPr>
        <p:grpSpPr>
          <a:xfrm>
            <a:off x="4315734" y="4330303"/>
            <a:ext cx="3634704" cy="108029"/>
            <a:chOff x="4414410" y="5449478"/>
            <a:chExt cx="1641779" cy="55057"/>
          </a:xfrm>
          <a:solidFill>
            <a:srgbClr val="0432FF"/>
          </a:solidFill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5DDA6375-41FD-2A10-147B-7C8365B30AF8}"/>
                </a:ext>
              </a:extLst>
            </p:cNvPr>
            <p:cNvSpPr/>
            <p:nvPr/>
          </p:nvSpPr>
          <p:spPr>
            <a:xfrm rot="10800000" flipV="1">
              <a:off x="4896029" y="5449493"/>
              <a:ext cx="48783" cy="55042"/>
            </a:xfrm>
            <a:prstGeom prst="ellipse">
              <a:avLst/>
            </a:prstGeom>
            <a:solidFill>
              <a:srgbClr val="FF3760"/>
            </a:solidFill>
            <a:ln>
              <a:solidFill>
                <a:srgbClr val="FF37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57751CA-D2C2-485C-FFA3-47D79337D1E5}"/>
                </a:ext>
              </a:extLst>
            </p:cNvPr>
            <p:cNvSpPr/>
            <p:nvPr/>
          </p:nvSpPr>
          <p:spPr>
            <a:xfrm rot="10800000" flipV="1">
              <a:off x="4414410" y="5449489"/>
              <a:ext cx="48783" cy="55042"/>
            </a:xfrm>
            <a:prstGeom prst="ellipse">
              <a:avLst/>
            </a:prstGeom>
            <a:solidFill>
              <a:srgbClr val="3372DC"/>
            </a:solidFill>
            <a:ln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FCCEC8A8-A03A-C72E-6D47-D1E33A6B0987}"/>
                </a:ext>
              </a:extLst>
            </p:cNvPr>
            <p:cNvSpPr/>
            <p:nvPr/>
          </p:nvSpPr>
          <p:spPr>
            <a:xfrm rot="10800000" flipV="1">
              <a:off x="4738046" y="5449493"/>
              <a:ext cx="48783" cy="55042"/>
            </a:xfrm>
            <a:prstGeom prst="ellipse">
              <a:avLst/>
            </a:prstGeom>
            <a:solidFill>
              <a:srgbClr val="3372DC"/>
            </a:solidFill>
            <a:ln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5E5D2AB4-1852-770D-B248-783E39B11637}"/>
                </a:ext>
              </a:extLst>
            </p:cNvPr>
            <p:cNvSpPr/>
            <p:nvPr/>
          </p:nvSpPr>
          <p:spPr>
            <a:xfrm rot="10800000" flipV="1">
              <a:off x="5197481" y="5458999"/>
              <a:ext cx="233430" cy="36000"/>
            </a:xfrm>
            <a:prstGeom prst="rect">
              <a:avLst/>
            </a:prstGeom>
            <a:solidFill>
              <a:srgbClr val="3372DC"/>
            </a:solidFill>
            <a:ln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054BD0B9-8D92-63F5-9610-3B999C851905}"/>
                </a:ext>
              </a:extLst>
            </p:cNvPr>
            <p:cNvSpPr/>
            <p:nvPr/>
          </p:nvSpPr>
          <p:spPr>
            <a:xfrm rot="10800000" flipV="1">
              <a:off x="4585386" y="5449489"/>
              <a:ext cx="48783" cy="55042"/>
            </a:xfrm>
            <a:prstGeom prst="ellipse">
              <a:avLst/>
            </a:prstGeom>
            <a:solidFill>
              <a:srgbClr val="3372DC"/>
            </a:solidFill>
            <a:ln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08E76ABF-C859-0CAD-04E0-BBB02787933B}"/>
                </a:ext>
              </a:extLst>
            </p:cNvPr>
            <p:cNvSpPr/>
            <p:nvPr/>
          </p:nvSpPr>
          <p:spPr>
            <a:xfrm rot="10800000" flipV="1">
              <a:off x="5055621" y="5449493"/>
              <a:ext cx="48783" cy="55042"/>
            </a:xfrm>
            <a:prstGeom prst="ellipse">
              <a:avLst/>
            </a:prstGeom>
            <a:solidFill>
              <a:srgbClr val="3372DC"/>
            </a:solidFill>
            <a:ln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F89FEC3A-C54A-5A9B-0889-A79D05F36B1D}"/>
                </a:ext>
              </a:extLst>
            </p:cNvPr>
            <p:cNvGrpSpPr/>
            <p:nvPr/>
          </p:nvGrpSpPr>
          <p:grpSpPr>
            <a:xfrm>
              <a:off x="5480007" y="5449478"/>
              <a:ext cx="576182" cy="55042"/>
              <a:chOff x="4862467" y="3321568"/>
              <a:chExt cx="576182" cy="55042"/>
            </a:xfrm>
            <a:grpFill/>
          </p:grpSpPr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E09512C3-25C7-4D08-8150-EDE7633A58E8}"/>
                  </a:ext>
                </a:extLst>
              </p:cNvPr>
              <p:cNvGrpSpPr/>
              <p:nvPr/>
            </p:nvGrpSpPr>
            <p:grpSpPr>
              <a:xfrm>
                <a:off x="4862467" y="3331089"/>
                <a:ext cx="478304" cy="36000"/>
                <a:chOff x="5048877" y="4079121"/>
                <a:chExt cx="478304" cy="36000"/>
              </a:xfrm>
              <a:grpFill/>
            </p:grpSpPr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9AEAFF94-C125-D791-63EE-03D55A0E7332}"/>
                    </a:ext>
                  </a:extLst>
                </p:cNvPr>
                <p:cNvSpPr/>
                <p:nvPr/>
              </p:nvSpPr>
              <p:spPr>
                <a:xfrm flipV="1">
                  <a:off x="5347181" y="4079121"/>
                  <a:ext cx="180000" cy="36000"/>
                </a:xfrm>
                <a:prstGeom prst="rect">
                  <a:avLst/>
                </a:prstGeom>
                <a:solidFill>
                  <a:srgbClr val="3372DC"/>
                </a:solidFill>
                <a:ln>
                  <a:solidFill>
                    <a:srgbClr val="3372D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uli" pitchFamily="2" charset="77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5A45FC27-4985-D1E7-D9A0-25163DD44999}"/>
                    </a:ext>
                  </a:extLst>
                </p:cNvPr>
                <p:cNvSpPr/>
                <p:nvPr/>
              </p:nvSpPr>
              <p:spPr>
                <a:xfrm flipV="1">
                  <a:off x="5048877" y="4079121"/>
                  <a:ext cx="252000" cy="36000"/>
                </a:xfrm>
                <a:prstGeom prst="rect">
                  <a:avLst/>
                </a:prstGeom>
                <a:solidFill>
                  <a:srgbClr val="3372DC"/>
                </a:solidFill>
                <a:ln>
                  <a:solidFill>
                    <a:srgbClr val="3372D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uli" pitchFamily="2" charset="77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304FB491-F699-07E8-54B3-D6176E3809A0}"/>
                  </a:ext>
                </a:extLst>
              </p:cNvPr>
              <p:cNvSpPr/>
              <p:nvPr/>
            </p:nvSpPr>
            <p:spPr>
              <a:xfrm flipV="1">
                <a:off x="5389866" y="3321568"/>
                <a:ext cx="48783" cy="55042"/>
              </a:xfrm>
              <a:prstGeom prst="ellipse">
                <a:avLst/>
              </a:prstGeom>
              <a:solidFill>
                <a:srgbClr val="3372DC"/>
              </a:solidFill>
              <a:ln>
                <a:solidFill>
                  <a:srgbClr val="3372D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uli" pitchFamily="2" charset="77"/>
                </a:endParaRPr>
              </a:p>
            </p:txBody>
          </p:sp>
        </p:grp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A3632625-B029-6E3E-9A8E-6945BC11BCEE}"/>
              </a:ext>
            </a:extLst>
          </p:cNvPr>
          <p:cNvGrpSpPr/>
          <p:nvPr/>
        </p:nvGrpSpPr>
        <p:grpSpPr>
          <a:xfrm>
            <a:off x="8416617" y="2938605"/>
            <a:ext cx="1186238" cy="108023"/>
            <a:chOff x="5060423" y="4793761"/>
            <a:chExt cx="380405" cy="32402"/>
          </a:xfrm>
          <a:solidFill>
            <a:srgbClr val="3372DC"/>
          </a:solidFill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ECABB3E8-0786-A9A5-6E14-9EDBE57390C7}"/>
                </a:ext>
              </a:extLst>
            </p:cNvPr>
            <p:cNvSpPr/>
            <p:nvPr/>
          </p:nvSpPr>
          <p:spPr>
            <a:xfrm flipV="1">
              <a:off x="5235661" y="4800548"/>
              <a:ext cx="128014" cy="18836"/>
            </a:xfrm>
            <a:prstGeom prst="rect">
              <a:avLst/>
            </a:prstGeom>
            <a:grpFill/>
            <a:ln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E2009D34-19C3-23A1-805F-D14C40EB6FF9}"/>
                </a:ext>
              </a:extLst>
            </p:cNvPr>
            <p:cNvSpPr/>
            <p:nvPr/>
          </p:nvSpPr>
          <p:spPr>
            <a:xfrm flipV="1">
              <a:off x="5060423" y="4793761"/>
              <a:ext cx="34634" cy="32395"/>
            </a:xfrm>
            <a:prstGeom prst="ellipse">
              <a:avLst/>
            </a:prstGeom>
            <a:grpFill/>
            <a:ln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03CB4FBE-CCB1-2CB7-CF91-C009AA8B5783}"/>
                </a:ext>
              </a:extLst>
            </p:cNvPr>
            <p:cNvSpPr/>
            <p:nvPr/>
          </p:nvSpPr>
          <p:spPr>
            <a:xfrm flipV="1">
              <a:off x="5406194" y="4793768"/>
              <a:ext cx="34634" cy="32395"/>
            </a:xfrm>
            <a:prstGeom prst="ellipse">
              <a:avLst/>
            </a:prstGeom>
            <a:grpFill/>
            <a:ln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2944B3B9-151B-D9BE-8F90-0CB72A8A3AB8}"/>
                </a:ext>
              </a:extLst>
            </p:cNvPr>
            <p:cNvSpPr/>
            <p:nvPr/>
          </p:nvSpPr>
          <p:spPr>
            <a:xfrm flipV="1">
              <a:off x="5157358" y="4793762"/>
              <a:ext cx="34634" cy="32395"/>
            </a:xfrm>
            <a:prstGeom prst="ellipse">
              <a:avLst/>
            </a:prstGeom>
            <a:grpFill/>
            <a:ln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520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72735" y="396803"/>
            <a:ext cx="6246528" cy="320675"/>
          </a:xfrm>
        </p:spPr>
        <p:txBody>
          <a:bodyPr/>
          <a:lstStyle/>
          <a:p>
            <a:r>
              <a:rPr lang="en-GB" dirty="0"/>
              <a:t>Words for Continuous Provision (Optional)</a:t>
            </a:r>
          </a:p>
          <a:p>
            <a:r>
              <a:rPr lang="en-GB" dirty="0">
                <a:latin typeface="OpenDyslexicAlta" pitchFamily="2" charset="77"/>
              </a:rPr>
              <a:t>‘</a:t>
            </a:r>
            <a:r>
              <a:rPr lang="en-GB" dirty="0" err="1">
                <a:latin typeface="OpenDyslexicAlta" pitchFamily="2" charset="77"/>
              </a:rPr>
              <a:t>ie</a:t>
            </a:r>
            <a:r>
              <a:rPr lang="en-GB" dirty="0">
                <a:latin typeface="OpenDyslexicAlta" pitchFamily="2" charset="77"/>
              </a:rPr>
              <a:t>’ Words from Lesson 29</a:t>
            </a:r>
          </a:p>
          <a:p>
            <a:endParaRPr lang="en-GB" dirty="0">
              <a:latin typeface="Muli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341100" y="979994"/>
            <a:ext cx="672733" cy="365125"/>
          </a:xfrm>
        </p:spPr>
        <p:txBody>
          <a:bodyPr/>
          <a:lstStyle/>
          <a:p>
            <a:r>
              <a:rPr lang="en-US" dirty="0"/>
              <a:t>31.19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9EE7264F-10C2-374A-84C8-CF42F85791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0998818"/>
              </p:ext>
            </p:extLst>
          </p:nvPr>
        </p:nvGraphicFramePr>
        <p:xfrm>
          <a:off x="346616" y="1808438"/>
          <a:ext cx="11502485" cy="46815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04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04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04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04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004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340786">
                <a:tc>
                  <a:txBody>
                    <a:bodyPr/>
                    <a:lstStyle/>
                    <a:p>
                      <a:pPr algn="ctr"/>
                      <a:r>
                        <a:rPr lang="en-GB" sz="4000" b="1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pie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1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cried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1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died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1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fried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1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tied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0786">
                <a:tc>
                  <a:txBody>
                    <a:bodyPr/>
                    <a:lstStyle/>
                    <a:p>
                      <a:pPr algn="ctr"/>
                      <a:r>
                        <a:rPr lang="en-GB" sz="4000" b="1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lie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1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tie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1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tried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1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spied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1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dried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7484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0998200" y="1105503"/>
            <a:ext cx="830103" cy="365125"/>
          </a:xfrm>
        </p:spPr>
        <p:txBody>
          <a:bodyPr/>
          <a:lstStyle/>
          <a:p>
            <a:r>
              <a:rPr lang="en-US" dirty="0"/>
              <a:t>31.</a:t>
            </a:r>
            <a:fld id="{46F6552A-941E-B249-8E39-1E2EE7BF53B4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72735" y="459173"/>
            <a:ext cx="6246528" cy="320675"/>
          </a:xfrm>
        </p:spPr>
        <p:txBody>
          <a:bodyPr/>
          <a:lstStyle/>
          <a:p>
            <a:r>
              <a:rPr lang="en-GB" sz="2800" dirty="0"/>
              <a:t>Sorting Mat</a:t>
            </a:r>
            <a:endParaRPr lang="en-GB" sz="2800" dirty="0">
              <a:latin typeface="Muli" pitchFamily="2" charset="77"/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7CD46C97-CD65-6D51-75A1-A31DECEF1A77}"/>
              </a:ext>
            </a:extLst>
          </p:cNvPr>
          <p:cNvSpPr txBox="1">
            <a:spLocks/>
          </p:cNvSpPr>
          <p:nvPr/>
        </p:nvSpPr>
        <p:spPr>
          <a:xfrm>
            <a:off x="2151233" y="942951"/>
            <a:ext cx="7889533" cy="320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0" dirty="0">
                <a:latin typeface="OpenDyslexicAlta" pitchFamily="2" charset="77"/>
              </a:rPr>
              <a:t>Place the words onto the correct pile.</a:t>
            </a:r>
            <a:endParaRPr lang="en-GB" b="0" dirty="0">
              <a:latin typeface="Muli" pitchFamily="2" charset="77"/>
            </a:endParaRPr>
          </a:p>
        </p:txBody>
      </p:sp>
      <p:sp>
        <p:nvSpPr>
          <p:cNvPr id="78" name="Rounded Rectangle 77">
            <a:extLst>
              <a:ext uri="{FF2B5EF4-FFF2-40B4-BE49-F238E27FC236}">
                <a16:creationId xmlns:a16="http://schemas.microsoft.com/office/drawing/2014/main" id="{E26677D0-80F2-D7E7-7939-F283B5489879}"/>
              </a:ext>
            </a:extLst>
          </p:cNvPr>
          <p:cNvSpPr/>
          <p:nvPr/>
        </p:nvSpPr>
        <p:spPr>
          <a:xfrm>
            <a:off x="685041" y="1499805"/>
            <a:ext cx="3465871" cy="3912785"/>
          </a:xfrm>
          <a:prstGeom prst="roundRect">
            <a:avLst/>
          </a:prstGeom>
          <a:solidFill>
            <a:schemeClr val="bg1"/>
          </a:solidFill>
          <a:ln w="50800">
            <a:solidFill>
              <a:srgbClr val="25D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Muli" pitchFamily="2" charset="77"/>
            </a:endParaRPr>
          </a:p>
        </p:txBody>
      </p: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9951AA7E-BFD8-D2E9-C75F-DF3F6A9DC4E4}"/>
              </a:ext>
            </a:extLst>
          </p:cNvPr>
          <p:cNvSpPr/>
          <p:nvPr/>
        </p:nvSpPr>
        <p:spPr>
          <a:xfrm>
            <a:off x="4385154" y="1499805"/>
            <a:ext cx="3465871" cy="3912785"/>
          </a:xfrm>
          <a:prstGeom prst="roundRect">
            <a:avLst/>
          </a:prstGeom>
          <a:solidFill>
            <a:schemeClr val="bg1"/>
          </a:solidFill>
          <a:ln w="50800">
            <a:solidFill>
              <a:srgbClr val="FF3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Muli" pitchFamily="2" charset="77"/>
            </a:endParaRPr>
          </a:p>
        </p:txBody>
      </p: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588ADD53-F926-F647-F1E9-3AAF83A9AD45}"/>
              </a:ext>
            </a:extLst>
          </p:cNvPr>
          <p:cNvSpPr/>
          <p:nvPr/>
        </p:nvSpPr>
        <p:spPr>
          <a:xfrm>
            <a:off x="8078891" y="1499805"/>
            <a:ext cx="3465871" cy="3912785"/>
          </a:xfrm>
          <a:prstGeom prst="roundRect">
            <a:avLst/>
          </a:prstGeom>
          <a:solidFill>
            <a:schemeClr val="bg1"/>
          </a:solidFill>
          <a:ln w="50800">
            <a:solidFill>
              <a:srgbClr val="219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Muli" pitchFamily="2" charset="77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CE88582-888A-50F0-9F6F-1905351F2C61}"/>
              </a:ext>
            </a:extLst>
          </p:cNvPr>
          <p:cNvSpPr txBox="1"/>
          <p:nvPr/>
        </p:nvSpPr>
        <p:spPr>
          <a:xfrm>
            <a:off x="1931344" y="1621684"/>
            <a:ext cx="962123" cy="523220"/>
          </a:xfrm>
          <a:prstGeom prst="rect">
            <a:avLst/>
          </a:prstGeom>
          <a:noFill/>
          <a:ln w="50800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GB" sz="2800" dirty="0">
                <a:solidFill>
                  <a:srgbClr val="25D160"/>
                </a:solidFill>
                <a:latin typeface="OpenDyslexicAlta" pitchFamily="2" charset="77"/>
              </a:rPr>
              <a:t>‘</a:t>
            </a:r>
            <a:r>
              <a:rPr lang="en-GB" sz="2800" dirty="0" err="1">
                <a:solidFill>
                  <a:srgbClr val="25D160"/>
                </a:solidFill>
                <a:latin typeface="OpenDyslexicAlta" pitchFamily="2" charset="77"/>
              </a:rPr>
              <a:t>i_e</a:t>
            </a:r>
            <a:r>
              <a:rPr lang="en-GB" sz="2800" dirty="0">
                <a:solidFill>
                  <a:srgbClr val="25D160"/>
                </a:solidFill>
                <a:latin typeface="OpenDyslexicAlta" pitchFamily="2" charset="77"/>
              </a:rPr>
              <a:t>’</a:t>
            </a:r>
            <a:endParaRPr lang="en-GB" sz="2800" dirty="0">
              <a:solidFill>
                <a:srgbClr val="25D160"/>
              </a:solidFill>
              <a:latin typeface="Muli" pitchFamily="2" charset="77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9658FB3-EFD9-4921-014F-22AD8336C183}"/>
              </a:ext>
            </a:extLst>
          </p:cNvPr>
          <p:cNvSpPr txBox="1"/>
          <p:nvPr/>
        </p:nvSpPr>
        <p:spPr>
          <a:xfrm>
            <a:off x="5712159" y="1621684"/>
            <a:ext cx="723276" cy="523220"/>
          </a:xfrm>
          <a:prstGeom prst="rect">
            <a:avLst/>
          </a:prstGeom>
          <a:noFill/>
          <a:ln w="50800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GB" sz="2800" dirty="0">
                <a:solidFill>
                  <a:srgbClr val="FF3760"/>
                </a:solidFill>
                <a:latin typeface="OpenDyslexicAlta" pitchFamily="2" charset="77"/>
              </a:rPr>
              <a:t>‘</a:t>
            </a:r>
            <a:r>
              <a:rPr lang="en-GB" sz="2800" dirty="0" err="1">
                <a:solidFill>
                  <a:srgbClr val="FF3760"/>
                </a:solidFill>
                <a:latin typeface="OpenDyslexicAlta" pitchFamily="2" charset="77"/>
              </a:rPr>
              <a:t>ie</a:t>
            </a:r>
            <a:r>
              <a:rPr lang="en-GB" sz="2800" dirty="0">
                <a:solidFill>
                  <a:srgbClr val="FF3760"/>
                </a:solidFill>
                <a:latin typeface="OpenDyslexicAlta" pitchFamily="2" charset="77"/>
              </a:rPr>
              <a:t>’</a:t>
            </a:r>
            <a:endParaRPr lang="en-GB" sz="2800" dirty="0">
              <a:solidFill>
                <a:srgbClr val="FF3760"/>
              </a:solidFill>
              <a:latin typeface="Muli" pitchFamily="2" charset="77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2C6328D-F45C-23CD-01CA-54CF6197DC29}"/>
              </a:ext>
            </a:extLst>
          </p:cNvPr>
          <p:cNvSpPr txBox="1"/>
          <p:nvPr/>
        </p:nvSpPr>
        <p:spPr>
          <a:xfrm>
            <a:off x="9338780" y="1621684"/>
            <a:ext cx="946093" cy="523220"/>
          </a:xfrm>
          <a:prstGeom prst="rect">
            <a:avLst/>
          </a:prstGeom>
          <a:noFill/>
          <a:ln w="50800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GB" sz="2800" dirty="0">
                <a:solidFill>
                  <a:srgbClr val="219CEE"/>
                </a:solidFill>
                <a:latin typeface="OpenDyslexicAlta" pitchFamily="2" charset="77"/>
              </a:rPr>
              <a:t>‘</a:t>
            </a:r>
            <a:r>
              <a:rPr lang="en-GB" sz="2800" dirty="0" err="1">
                <a:solidFill>
                  <a:srgbClr val="219CEE"/>
                </a:solidFill>
                <a:latin typeface="OpenDyslexicAlta" pitchFamily="2" charset="77"/>
              </a:rPr>
              <a:t>igh</a:t>
            </a:r>
            <a:r>
              <a:rPr lang="en-GB" sz="2800" dirty="0">
                <a:solidFill>
                  <a:srgbClr val="219CEE"/>
                </a:solidFill>
                <a:latin typeface="OpenDyslexicAlta" pitchFamily="2" charset="77"/>
              </a:rPr>
              <a:t>’</a:t>
            </a:r>
            <a:endParaRPr lang="en-GB" sz="2800" dirty="0">
              <a:solidFill>
                <a:srgbClr val="219CEE"/>
              </a:solidFill>
              <a:latin typeface="Muli" pitchFamily="2" charset="77"/>
            </a:endParaRPr>
          </a:p>
        </p:txBody>
      </p:sp>
      <p:sp>
        <p:nvSpPr>
          <p:cNvPr id="101" name="Text Placeholder 1">
            <a:extLst>
              <a:ext uri="{FF2B5EF4-FFF2-40B4-BE49-F238E27FC236}">
                <a16:creationId xmlns:a16="http://schemas.microsoft.com/office/drawing/2014/main" id="{56583D9C-591B-01A1-582F-B24F3A40AEF1}"/>
              </a:ext>
            </a:extLst>
          </p:cNvPr>
          <p:cNvSpPr txBox="1">
            <a:spLocks/>
          </p:cNvSpPr>
          <p:nvPr/>
        </p:nvSpPr>
        <p:spPr>
          <a:xfrm>
            <a:off x="2151234" y="5744510"/>
            <a:ext cx="7889533" cy="320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3372DC"/>
                </a:solidFill>
              </a:rPr>
              <a:t>Can you add any of your own words to the lists?</a:t>
            </a:r>
          </a:p>
        </p:txBody>
      </p:sp>
      <p:sp>
        <p:nvSpPr>
          <p:cNvPr id="102" name="Text Placeholder 1">
            <a:extLst>
              <a:ext uri="{FF2B5EF4-FFF2-40B4-BE49-F238E27FC236}">
                <a16:creationId xmlns:a16="http://schemas.microsoft.com/office/drawing/2014/main" id="{0CEF5195-6A1D-EC57-9A76-A47856379703}"/>
              </a:ext>
            </a:extLst>
          </p:cNvPr>
          <p:cNvSpPr txBox="1">
            <a:spLocks/>
          </p:cNvSpPr>
          <p:nvPr/>
        </p:nvSpPr>
        <p:spPr>
          <a:xfrm>
            <a:off x="1758695" y="6136394"/>
            <a:ext cx="8674610" cy="386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0" dirty="0"/>
              <a:t>When they have been sorted, see how fast you can read them.</a:t>
            </a:r>
          </a:p>
        </p:txBody>
      </p:sp>
      <p:pic>
        <p:nvPicPr>
          <p:cNvPr id="3" name="Picture 2" descr="Five, Glossy, Gold, Keyword Pictures, Number, Numbers">
            <a:extLst>
              <a:ext uri="{FF2B5EF4-FFF2-40B4-BE49-F238E27FC236}">
                <a16:creationId xmlns:a16="http://schemas.microsoft.com/office/drawing/2014/main" id="{3B5FD643-F591-9C59-BCFA-1D93A2ABD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9888">
            <a:off x="3400683" y="4620258"/>
            <a:ext cx="392744" cy="58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F4D52F-526A-5EAF-4BE3-173B7C043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91756">
            <a:off x="1024546" y="4723421"/>
            <a:ext cx="572410" cy="38034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EC5DE2-B947-67EC-36CE-4266DA3564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0390" y="4704856"/>
            <a:ext cx="961769" cy="417471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1D26F431-04C2-A6AB-97F6-7C95C81C1C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4552" y="4194136"/>
            <a:ext cx="588525" cy="97598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50BB94A-68A7-D856-A8C6-6567FA826C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2436" y="4645409"/>
            <a:ext cx="440134" cy="44013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4D1F9E-9FE1-EB54-3888-F759FB76F4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01533" y="4680225"/>
            <a:ext cx="360000" cy="360000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5ACFD59-6054-D5EC-F3CC-FD14A96D20F5}"/>
              </a:ext>
            </a:extLst>
          </p:cNvPr>
          <p:cNvCxnSpPr>
            <a:cxnSpLocks/>
          </p:cNvCxnSpPr>
          <p:nvPr/>
        </p:nvCxnSpPr>
        <p:spPr>
          <a:xfrm>
            <a:off x="9155136" y="4384303"/>
            <a:ext cx="0" cy="28453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60D1C1DE-CF7F-9511-FD74-4A87FC4F7E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20150" y="4155547"/>
            <a:ext cx="556100" cy="95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26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E3800ED5-1539-58C0-2020-E0409618006D}"/>
              </a:ext>
            </a:extLst>
          </p:cNvPr>
          <p:cNvGrpSpPr/>
          <p:nvPr/>
        </p:nvGrpSpPr>
        <p:grpSpPr>
          <a:xfrm>
            <a:off x="3605836" y="1882271"/>
            <a:ext cx="4998807" cy="3883779"/>
            <a:chOff x="3314281" y="1732794"/>
            <a:chExt cx="4998807" cy="3883779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DCBBD869-22C2-FDE8-0FE0-EE661C4A9CC3}"/>
                </a:ext>
              </a:extLst>
            </p:cNvPr>
            <p:cNvSpPr/>
            <p:nvPr/>
          </p:nvSpPr>
          <p:spPr>
            <a:xfrm>
              <a:off x="3395305" y="1732794"/>
              <a:ext cx="468480" cy="330873"/>
            </a:xfrm>
            <a:prstGeom prst="rect">
              <a:avLst/>
            </a:prstGeom>
            <a:solidFill>
              <a:srgbClr val="9437FF">
                <a:alpha val="4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A960CAF-0B6A-460E-2FCE-C67158FB8C03}"/>
                </a:ext>
              </a:extLst>
            </p:cNvPr>
            <p:cNvSpPr/>
            <p:nvPr/>
          </p:nvSpPr>
          <p:spPr>
            <a:xfrm>
              <a:off x="3442560" y="2882927"/>
              <a:ext cx="468480" cy="330873"/>
            </a:xfrm>
            <a:prstGeom prst="rect">
              <a:avLst/>
            </a:prstGeom>
            <a:solidFill>
              <a:srgbClr val="9437FF">
                <a:alpha val="4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83936D1-8E9C-CB79-889F-7527E8A9E999}"/>
                </a:ext>
              </a:extLst>
            </p:cNvPr>
            <p:cNvSpPr/>
            <p:nvPr/>
          </p:nvSpPr>
          <p:spPr>
            <a:xfrm>
              <a:off x="3314281" y="3993687"/>
              <a:ext cx="468480" cy="330873"/>
            </a:xfrm>
            <a:prstGeom prst="rect">
              <a:avLst/>
            </a:prstGeom>
            <a:solidFill>
              <a:srgbClr val="9437FF">
                <a:alpha val="4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D57975E-D034-E81A-8C84-A925AA5B39FC}"/>
                </a:ext>
              </a:extLst>
            </p:cNvPr>
            <p:cNvSpPr/>
            <p:nvPr/>
          </p:nvSpPr>
          <p:spPr>
            <a:xfrm>
              <a:off x="5493016" y="1732794"/>
              <a:ext cx="468480" cy="330873"/>
            </a:xfrm>
            <a:prstGeom prst="rect">
              <a:avLst/>
            </a:prstGeom>
            <a:solidFill>
              <a:srgbClr val="9437FF">
                <a:alpha val="4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71756ABC-3F21-45B8-1DB3-0F461BDB5FD3}"/>
                </a:ext>
              </a:extLst>
            </p:cNvPr>
            <p:cNvSpPr/>
            <p:nvPr/>
          </p:nvSpPr>
          <p:spPr>
            <a:xfrm>
              <a:off x="5533913" y="2890677"/>
              <a:ext cx="468480" cy="330873"/>
            </a:xfrm>
            <a:prstGeom prst="rect">
              <a:avLst/>
            </a:prstGeom>
            <a:solidFill>
              <a:srgbClr val="9437FF">
                <a:alpha val="4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8E94CBCC-493A-262D-E38C-6D596B86BAFB}"/>
                </a:ext>
              </a:extLst>
            </p:cNvPr>
            <p:cNvSpPr/>
            <p:nvPr/>
          </p:nvSpPr>
          <p:spPr>
            <a:xfrm>
              <a:off x="5499215" y="3991033"/>
              <a:ext cx="468480" cy="330873"/>
            </a:xfrm>
            <a:prstGeom prst="rect">
              <a:avLst/>
            </a:prstGeom>
            <a:solidFill>
              <a:srgbClr val="9437FF">
                <a:alpha val="4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F9C0C3BA-EE3D-36BF-0FAE-221C502D426C}"/>
                </a:ext>
              </a:extLst>
            </p:cNvPr>
            <p:cNvSpPr/>
            <p:nvPr/>
          </p:nvSpPr>
          <p:spPr>
            <a:xfrm>
              <a:off x="7770050" y="1732794"/>
              <a:ext cx="468480" cy="330873"/>
            </a:xfrm>
            <a:prstGeom prst="rect">
              <a:avLst/>
            </a:prstGeom>
            <a:solidFill>
              <a:srgbClr val="9437FF">
                <a:alpha val="4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54E7F544-D533-C6C7-A720-DD735806B1A1}"/>
                </a:ext>
              </a:extLst>
            </p:cNvPr>
            <p:cNvSpPr/>
            <p:nvPr/>
          </p:nvSpPr>
          <p:spPr>
            <a:xfrm>
              <a:off x="7789841" y="2886232"/>
              <a:ext cx="468480" cy="330873"/>
            </a:xfrm>
            <a:prstGeom prst="rect">
              <a:avLst/>
            </a:prstGeom>
            <a:solidFill>
              <a:srgbClr val="9437FF">
                <a:alpha val="4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0990355-39E4-C3EB-6234-FF871DE7E43E}"/>
                </a:ext>
              </a:extLst>
            </p:cNvPr>
            <p:cNvSpPr/>
            <p:nvPr/>
          </p:nvSpPr>
          <p:spPr>
            <a:xfrm>
              <a:off x="7844608" y="4006348"/>
              <a:ext cx="468480" cy="330873"/>
            </a:xfrm>
            <a:prstGeom prst="rect">
              <a:avLst/>
            </a:prstGeom>
            <a:solidFill>
              <a:srgbClr val="9437FF">
                <a:alpha val="4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DEF75980-64E0-B9A5-A675-E97005E032F0}"/>
                </a:ext>
              </a:extLst>
            </p:cNvPr>
            <p:cNvSpPr/>
            <p:nvPr/>
          </p:nvSpPr>
          <p:spPr>
            <a:xfrm>
              <a:off x="5804443" y="5285700"/>
              <a:ext cx="468480" cy="330873"/>
            </a:xfrm>
            <a:prstGeom prst="rect">
              <a:avLst/>
            </a:prstGeom>
            <a:solidFill>
              <a:srgbClr val="9437FF">
                <a:alpha val="4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</p:grp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498147-E49F-F7CE-729E-03616EFB47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81009" y="549581"/>
            <a:ext cx="8737962" cy="749135"/>
          </a:xfrm>
        </p:spPr>
        <p:txBody>
          <a:bodyPr/>
          <a:lstStyle/>
          <a:p>
            <a:r>
              <a:rPr lang="en-GB" dirty="0"/>
              <a:t>Do you know what they all mean?</a:t>
            </a:r>
          </a:p>
          <a:p>
            <a:r>
              <a:rPr lang="en-GB" dirty="0"/>
              <a:t>What have they got in common?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BE8682-67F2-4D0E-BB68-564A2F0780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This Week’s Words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E9FF6-06FD-EB16-3843-3085273F701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31.2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24FC057-B4FD-43ED-1A20-5C4F4CA7A1E3}"/>
              </a:ext>
            </a:extLst>
          </p:cNvPr>
          <p:cNvSpPr/>
          <p:nvPr/>
        </p:nvSpPr>
        <p:spPr>
          <a:xfrm>
            <a:off x="3177702" y="3969840"/>
            <a:ext cx="134130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OpenDyslexicAlta" pitchFamily="2" charset="77"/>
              </a:rPr>
              <a:t>tight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DA410FE-70C6-8389-B9AD-3F167DC0CEF1}"/>
              </a:ext>
            </a:extLst>
          </p:cNvPr>
          <p:cNvSpPr/>
          <p:nvPr/>
        </p:nvSpPr>
        <p:spPr>
          <a:xfrm>
            <a:off x="5332440" y="1706549"/>
            <a:ext cx="134130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OpenDyslexicAlta" pitchFamily="2" charset="77"/>
              </a:rPr>
              <a:t>night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39918D92-C4F7-BD6A-41C9-23484C0D395F}"/>
              </a:ext>
            </a:extLst>
          </p:cNvPr>
          <p:cNvSpPr/>
          <p:nvPr/>
        </p:nvSpPr>
        <p:spPr>
          <a:xfrm>
            <a:off x="5332439" y="2862420"/>
            <a:ext cx="145888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OpenDyslexicAlta" pitchFamily="2" charset="77"/>
              </a:rPr>
              <a:t>right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29ACE2EB-D837-8E95-DC8B-BB2BE5284A30}"/>
              </a:ext>
            </a:extLst>
          </p:cNvPr>
          <p:cNvSpPr/>
          <p:nvPr/>
        </p:nvSpPr>
        <p:spPr>
          <a:xfrm>
            <a:off x="7643137" y="1706549"/>
            <a:ext cx="134130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OpenDyslexicAlta" pitchFamily="2" charset="77"/>
              </a:rPr>
              <a:t>light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4B68D8B9-273D-0F6F-4197-9B2378EE3D2A}"/>
              </a:ext>
            </a:extLst>
          </p:cNvPr>
          <p:cNvSpPr/>
          <p:nvPr/>
        </p:nvSpPr>
        <p:spPr>
          <a:xfrm>
            <a:off x="3125150" y="2862420"/>
            <a:ext cx="1515585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OpenDyslexicAlta" pitchFamily="2" charset="77"/>
              </a:rPr>
              <a:t>bright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AAA9AFA9-6540-5202-9037-7B86A7779BE9}"/>
              </a:ext>
            </a:extLst>
          </p:cNvPr>
          <p:cNvSpPr/>
          <p:nvPr/>
        </p:nvSpPr>
        <p:spPr>
          <a:xfrm>
            <a:off x="7643136" y="2862420"/>
            <a:ext cx="1341301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OpenDyslexicAlta" pitchFamily="2" charset="77"/>
              </a:rPr>
              <a:t>sight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2CCF2573-8032-217B-00E1-6C68A1CBBD62}"/>
              </a:ext>
            </a:extLst>
          </p:cNvPr>
          <p:cNvSpPr/>
          <p:nvPr/>
        </p:nvSpPr>
        <p:spPr>
          <a:xfrm>
            <a:off x="7539728" y="3969840"/>
            <a:ext cx="1505896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OpenDyslexicAlta" pitchFamily="2" charset="77"/>
              </a:rPr>
              <a:t>fright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981B76DD-6370-AC20-45BA-3E0A072F6C73}"/>
              </a:ext>
            </a:extLst>
          </p:cNvPr>
          <p:cNvSpPr/>
          <p:nvPr/>
        </p:nvSpPr>
        <p:spPr>
          <a:xfrm>
            <a:off x="5332440" y="3969840"/>
            <a:ext cx="1458886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OpenDyslexicAlta" pitchFamily="2" charset="77"/>
              </a:rPr>
              <a:t>mighty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607B373A-564E-44AD-6769-5BF2B4127E89}"/>
              </a:ext>
            </a:extLst>
          </p:cNvPr>
          <p:cNvSpPr/>
          <p:nvPr/>
        </p:nvSpPr>
        <p:spPr>
          <a:xfrm>
            <a:off x="3230567" y="1706549"/>
            <a:ext cx="1235886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OpenDyslexicAlta" pitchFamily="2" charset="77"/>
              </a:rPr>
              <a:t>high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0EF647C-6F70-189C-F0EA-8B6A138D3831}"/>
              </a:ext>
            </a:extLst>
          </p:cNvPr>
          <p:cNvGrpSpPr/>
          <p:nvPr/>
        </p:nvGrpSpPr>
        <p:grpSpPr>
          <a:xfrm>
            <a:off x="505061" y="2386485"/>
            <a:ext cx="2440205" cy="4091827"/>
            <a:chOff x="345827" y="2665393"/>
            <a:chExt cx="2440205" cy="4091827"/>
          </a:xfrm>
        </p:grpSpPr>
        <p:sp>
          <p:nvSpPr>
            <p:cNvPr id="44" name="Oval Callout 43">
              <a:extLst>
                <a:ext uri="{FF2B5EF4-FFF2-40B4-BE49-F238E27FC236}">
                  <a16:creationId xmlns:a16="http://schemas.microsoft.com/office/drawing/2014/main" id="{E63DB11F-E3D3-5C05-DC8C-F52CECF6D754}"/>
                </a:ext>
              </a:extLst>
            </p:cNvPr>
            <p:cNvSpPr/>
            <p:nvPr/>
          </p:nvSpPr>
          <p:spPr>
            <a:xfrm flipH="1">
              <a:off x="569471" y="2665393"/>
              <a:ext cx="2216561" cy="1934776"/>
            </a:xfrm>
            <a:prstGeom prst="wedgeEllipseCallout">
              <a:avLst>
                <a:gd name="adj1" fmla="val 18678"/>
                <a:gd name="adj2" fmla="val 65939"/>
              </a:avLst>
            </a:prstGeom>
            <a:noFill/>
            <a:ln w="57150">
              <a:solidFill>
                <a:srgbClr val="7956D6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chemeClr val="tx1"/>
                  </a:solidFill>
                  <a:latin typeface="OpenDyslexicAlta" pitchFamily="2" charset="77"/>
                </a:rPr>
                <a:t>This week’s words all have the trigraph ‘igh’. What sound does it make? </a:t>
              </a:r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0E183C5-9ACF-048E-B456-FCD43BA15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5827" y="4750291"/>
              <a:ext cx="942243" cy="2006929"/>
            </a:xfrm>
            <a:prstGeom prst="rect">
              <a:avLst/>
            </a:prstGeom>
          </p:spPr>
        </p:pic>
      </p:grp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4F9ADCAB-8526-96F4-13FA-DA6328605867}"/>
              </a:ext>
            </a:extLst>
          </p:cNvPr>
          <p:cNvSpPr/>
          <p:nvPr/>
        </p:nvSpPr>
        <p:spPr>
          <a:xfrm>
            <a:off x="5156060" y="5295572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OpenDyslexicAlta" pitchFamily="2" charset="77"/>
              </a:rPr>
              <a:t>midnight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45192AF-FFD1-D40E-2BEE-A37DE4F0D010}"/>
              </a:ext>
            </a:extLst>
          </p:cNvPr>
          <p:cNvSpPr txBox="1"/>
          <p:nvPr/>
        </p:nvSpPr>
        <p:spPr>
          <a:xfrm>
            <a:off x="6277740" y="18490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>
              <a:latin typeface="Muli" pitchFamily="2" charset="77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31E21FA-5260-B67A-3464-216804385BC8}"/>
              </a:ext>
            </a:extLst>
          </p:cNvPr>
          <p:cNvGrpSpPr/>
          <p:nvPr/>
        </p:nvGrpSpPr>
        <p:grpSpPr>
          <a:xfrm>
            <a:off x="9307194" y="3300226"/>
            <a:ext cx="2418343" cy="2675282"/>
            <a:chOff x="8904087" y="3726891"/>
            <a:chExt cx="2418343" cy="2675282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7DB106A-AA09-E289-0DBD-9E77AC59A386}"/>
                </a:ext>
              </a:extLst>
            </p:cNvPr>
            <p:cNvSpPr txBox="1"/>
            <p:nvPr/>
          </p:nvSpPr>
          <p:spPr>
            <a:xfrm>
              <a:off x="9145539" y="3986032"/>
              <a:ext cx="173365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latin typeface="OpenDyslexicAlta" pitchFamily="2" charset="77"/>
                </a:rPr>
                <a:t>This week’s sound is a trigraph. Three letters make the sound /igh/.</a:t>
              </a:r>
            </a:p>
          </p:txBody>
        </p:sp>
        <p:sp>
          <p:nvSpPr>
            <p:cNvPr id="50" name="Oval Callout 49">
              <a:extLst>
                <a:ext uri="{FF2B5EF4-FFF2-40B4-BE49-F238E27FC236}">
                  <a16:creationId xmlns:a16="http://schemas.microsoft.com/office/drawing/2014/main" id="{787E5F0A-B0FA-2F09-06C2-DFB5B85485DF}"/>
                </a:ext>
              </a:extLst>
            </p:cNvPr>
            <p:cNvSpPr/>
            <p:nvPr/>
          </p:nvSpPr>
          <p:spPr>
            <a:xfrm flipH="1">
              <a:off x="8904087" y="3726891"/>
              <a:ext cx="2216561" cy="1706087"/>
            </a:xfrm>
            <a:prstGeom prst="wedgeEllipseCallout">
              <a:avLst>
                <a:gd name="adj1" fmla="val -14441"/>
                <a:gd name="adj2" fmla="val 65009"/>
              </a:avLst>
            </a:prstGeom>
            <a:noFill/>
            <a:ln w="57150">
              <a:solidFill>
                <a:srgbClr val="FFDE57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400" dirty="0">
                <a:latin typeface="OpenDyslexicAlta" pitchFamily="2" charset="77"/>
              </a:endParaRP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44D34653-F99B-CCD7-D559-176ADA537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0420288" y="5479381"/>
              <a:ext cx="902142" cy="922792"/>
            </a:xfrm>
            <a:prstGeom prst="ellipse">
              <a:avLst/>
            </a:prstGeom>
          </p:spPr>
        </p:pic>
      </p:grp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F6F02FC8-3FD6-A221-E25D-070494270ADD}"/>
              </a:ext>
            </a:extLst>
          </p:cNvPr>
          <p:cNvSpPr/>
          <p:nvPr/>
        </p:nvSpPr>
        <p:spPr>
          <a:xfrm>
            <a:off x="5180482" y="4405554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chemeClr val="tx1"/>
                </a:solidFill>
                <a:latin typeface="OpenDyslexicAlta" pitchFamily="2" charset="77"/>
              </a:rPr>
              <a:t>might</a:t>
            </a:r>
            <a:r>
              <a:rPr lang="en-GB" sz="2400" dirty="0" err="1">
                <a:solidFill>
                  <a:srgbClr val="FF3760"/>
                </a:solidFill>
                <a:latin typeface="OpenDyslexicAlta" pitchFamily="2" charset="77"/>
              </a:rPr>
              <a:t>|</a:t>
            </a:r>
            <a:r>
              <a:rPr lang="en-GB" sz="2400" dirty="0" err="1">
                <a:solidFill>
                  <a:schemeClr val="tx1"/>
                </a:solidFill>
                <a:latin typeface="OpenDyslexicAlta" pitchFamily="2" charset="77"/>
              </a:rPr>
              <a:t>y</a:t>
            </a:r>
            <a:endParaRPr lang="en-GB" sz="24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E6C8EBD-0F34-400D-F1DD-7F08EDD54FF8}"/>
              </a:ext>
            </a:extLst>
          </p:cNvPr>
          <p:cNvGrpSpPr/>
          <p:nvPr/>
        </p:nvGrpSpPr>
        <p:grpSpPr>
          <a:xfrm>
            <a:off x="8435678" y="5057396"/>
            <a:ext cx="2037683" cy="1227454"/>
            <a:chOff x="8050631" y="5468490"/>
            <a:chExt cx="2037683" cy="1227454"/>
          </a:xfrm>
        </p:grpSpPr>
        <p:sp>
          <p:nvSpPr>
            <p:cNvPr id="65" name="Oval Callout 64">
              <a:extLst>
                <a:ext uri="{FF2B5EF4-FFF2-40B4-BE49-F238E27FC236}">
                  <a16:creationId xmlns:a16="http://schemas.microsoft.com/office/drawing/2014/main" id="{C1F1EDCE-07AE-9632-BC81-3473E6E76355}"/>
                </a:ext>
              </a:extLst>
            </p:cNvPr>
            <p:cNvSpPr/>
            <p:nvPr/>
          </p:nvSpPr>
          <p:spPr>
            <a:xfrm flipH="1">
              <a:off x="8093159" y="5468490"/>
              <a:ext cx="1952628" cy="1227454"/>
            </a:xfrm>
            <a:prstGeom prst="wedgeEllipseCallout">
              <a:avLst>
                <a:gd name="adj1" fmla="val -62158"/>
                <a:gd name="adj2" fmla="val -7248"/>
              </a:avLst>
            </a:prstGeom>
            <a:noFill/>
            <a:ln w="57150">
              <a:solidFill>
                <a:srgbClr val="FFDE57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400" dirty="0">
                <a:latin typeface="OpenDyslexicAlta" pitchFamily="2" charset="77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E5090682-7101-D8DE-9FF5-B4577C182754}"/>
                </a:ext>
              </a:extLst>
            </p:cNvPr>
            <p:cNvSpPr txBox="1"/>
            <p:nvPr/>
          </p:nvSpPr>
          <p:spPr>
            <a:xfrm>
              <a:off x="8050631" y="5745526"/>
              <a:ext cx="2037683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latin typeface="OpenDyslexicAlta" pitchFamily="2" charset="77"/>
                </a:rPr>
                <a:t>Are there any words with two syllables?</a:t>
              </a:r>
            </a:p>
          </p:txBody>
        </p:sp>
      </p:grp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B13613D3-C5A0-B2F7-8755-4B14C0B3AA29}"/>
              </a:ext>
            </a:extLst>
          </p:cNvPr>
          <p:cNvSpPr/>
          <p:nvPr/>
        </p:nvSpPr>
        <p:spPr>
          <a:xfrm>
            <a:off x="5155395" y="5744222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chemeClr val="tx1"/>
                </a:solidFill>
                <a:latin typeface="OpenDyslexicAlta" pitchFamily="2" charset="77"/>
              </a:rPr>
              <a:t>mid</a:t>
            </a:r>
            <a:r>
              <a:rPr lang="en-GB" sz="2400" dirty="0" err="1">
                <a:solidFill>
                  <a:srgbClr val="FF3760"/>
                </a:solidFill>
                <a:latin typeface="OpenDyslexicAlta" pitchFamily="2" charset="77"/>
              </a:rPr>
              <a:t>|</a:t>
            </a:r>
            <a:r>
              <a:rPr lang="en-GB" sz="2400" dirty="0" err="1">
                <a:solidFill>
                  <a:schemeClr val="tx1"/>
                </a:solidFill>
                <a:latin typeface="OpenDyslexicAlta" pitchFamily="2" charset="77"/>
              </a:rPr>
              <a:t>night</a:t>
            </a:r>
            <a:endParaRPr lang="en-GB" sz="2400" dirty="0">
              <a:solidFill>
                <a:schemeClr val="tx1"/>
              </a:solidFill>
              <a:latin typeface="OpenDyslexicAl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3570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6" grpId="0"/>
      <p:bldP spid="63" grpId="0"/>
      <p:bldP spid="6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6B3DC35-C7ED-DE4E-812B-F9DD79E20A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r>
              <a:rPr lang="en-GB" dirty="0"/>
              <a:t>Can you s</a:t>
            </a:r>
            <a:r>
              <a:rPr lang="en-GB" b="1" dirty="0">
                <a:latin typeface="OpenDyslexicAlta" pitchFamily="2" charset="77"/>
              </a:rPr>
              <a:t>ort the words according to which digraph or trigraph is making the /</a:t>
            </a:r>
            <a:r>
              <a:rPr lang="en-GB" b="1" dirty="0" err="1">
                <a:latin typeface="OpenDyslexicAlta" pitchFamily="2" charset="77"/>
              </a:rPr>
              <a:t>igh</a:t>
            </a:r>
            <a:r>
              <a:rPr lang="en-GB" b="1" dirty="0">
                <a:latin typeface="OpenDyslexicAlta" pitchFamily="2" charset="77"/>
              </a:rPr>
              <a:t>/ sound?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5CB0EE-FBC2-1613-65D3-65B9155CE3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Word Sort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765AD5-EF63-0500-5AC8-4F3FB72BF05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31.</a:t>
            </a:r>
            <a:fld id="{46F6552A-941E-B249-8E39-1E2EE7BF53B4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05119D7-7426-83A4-891F-08A76A4B28FA}"/>
              </a:ext>
            </a:extLst>
          </p:cNvPr>
          <p:cNvGrpSpPr/>
          <p:nvPr/>
        </p:nvGrpSpPr>
        <p:grpSpPr>
          <a:xfrm>
            <a:off x="4336425" y="2881206"/>
            <a:ext cx="3600000" cy="3483011"/>
            <a:chOff x="8289975" y="3413018"/>
            <a:chExt cx="3183681" cy="3227159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4D5B14E-573E-1F14-C979-1B166E9C3656}"/>
                </a:ext>
              </a:extLst>
            </p:cNvPr>
            <p:cNvSpPr/>
            <p:nvPr/>
          </p:nvSpPr>
          <p:spPr>
            <a:xfrm>
              <a:off x="8289975" y="3413018"/>
              <a:ext cx="3183681" cy="3227159"/>
            </a:xfrm>
            <a:prstGeom prst="ellipse">
              <a:avLst/>
            </a:prstGeom>
            <a:noFill/>
            <a:ln w="69850">
              <a:solidFill>
                <a:srgbClr val="F139C4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3D31ACC-0AAE-7CE2-45FD-F89D442956AC}"/>
                </a:ext>
              </a:extLst>
            </p:cNvPr>
            <p:cNvSpPr txBox="1"/>
            <p:nvPr/>
          </p:nvSpPr>
          <p:spPr>
            <a:xfrm>
              <a:off x="9562807" y="3499998"/>
              <a:ext cx="673655" cy="3586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>
                  <a:solidFill>
                    <a:srgbClr val="F139C4"/>
                  </a:solidFill>
                  <a:latin typeface="OpenDyslexicAlta" pitchFamily="2" charset="77"/>
                </a:rPr>
                <a:t>‘igh’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F16EB95-2DC0-DD07-3B39-D525F56AD0FD}"/>
              </a:ext>
            </a:extLst>
          </p:cNvPr>
          <p:cNvGrpSpPr/>
          <p:nvPr/>
        </p:nvGrpSpPr>
        <p:grpSpPr>
          <a:xfrm>
            <a:off x="713112" y="3842389"/>
            <a:ext cx="2520000" cy="2520000"/>
            <a:chOff x="512635" y="3428997"/>
            <a:chExt cx="3591581" cy="372275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B669C54-B57C-5F23-7D0A-9DC3BCD7EAFC}"/>
                </a:ext>
              </a:extLst>
            </p:cNvPr>
            <p:cNvSpPr/>
            <p:nvPr/>
          </p:nvSpPr>
          <p:spPr>
            <a:xfrm>
              <a:off x="512635" y="3428997"/>
              <a:ext cx="3591581" cy="3722750"/>
            </a:xfrm>
            <a:prstGeom prst="ellipse">
              <a:avLst/>
            </a:prstGeom>
            <a:noFill/>
            <a:ln w="69850">
              <a:solidFill>
                <a:srgbClr val="7956D6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DA0AFD1-EE08-F90B-C415-61DCBF58BDD1}"/>
                </a:ext>
              </a:extLst>
            </p:cNvPr>
            <p:cNvSpPr txBox="1"/>
            <p:nvPr/>
          </p:nvSpPr>
          <p:spPr>
            <a:xfrm>
              <a:off x="1918321" y="3531809"/>
              <a:ext cx="854916" cy="591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>
                  <a:solidFill>
                    <a:srgbClr val="7956D6"/>
                  </a:solidFill>
                  <a:latin typeface="OpenDyslexicAlta" pitchFamily="2" charset="77"/>
                </a:rPr>
                <a:t>‘</a:t>
              </a:r>
              <a:r>
                <a:rPr lang="en-GB" sz="2000" b="1" dirty="0" err="1">
                  <a:solidFill>
                    <a:srgbClr val="7956D6"/>
                  </a:solidFill>
                  <a:latin typeface="OpenDyslexicAlta" pitchFamily="2" charset="77"/>
                </a:rPr>
                <a:t>ie</a:t>
              </a:r>
              <a:r>
                <a:rPr lang="en-GB" sz="2000" b="1" dirty="0">
                  <a:solidFill>
                    <a:srgbClr val="7956D6"/>
                  </a:solidFill>
                  <a:latin typeface="OpenDyslexicAlta" pitchFamily="2" charset="77"/>
                </a:rPr>
                <a:t>’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673A45E-18BD-A917-6EE9-8DDE420858E9}"/>
              </a:ext>
            </a:extLst>
          </p:cNvPr>
          <p:cNvGrpSpPr/>
          <p:nvPr/>
        </p:nvGrpSpPr>
        <p:grpSpPr>
          <a:xfrm>
            <a:off x="8938270" y="3842389"/>
            <a:ext cx="2520000" cy="2520000"/>
            <a:chOff x="8121920" y="3372740"/>
            <a:chExt cx="3591581" cy="3722751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E1B9F5C-5E73-812A-AF18-20F2717B67D0}"/>
                </a:ext>
              </a:extLst>
            </p:cNvPr>
            <p:cNvSpPr/>
            <p:nvPr/>
          </p:nvSpPr>
          <p:spPr>
            <a:xfrm>
              <a:off x="8121920" y="3372740"/>
              <a:ext cx="3591581" cy="3722751"/>
            </a:xfrm>
            <a:prstGeom prst="ellipse">
              <a:avLst/>
            </a:prstGeom>
            <a:noFill/>
            <a:ln w="69850">
              <a:solidFill>
                <a:srgbClr val="25D1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5F691B7-04D0-E766-8128-EE907168BA7B}"/>
                </a:ext>
              </a:extLst>
            </p:cNvPr>
            <p:cNvSpPr txBox="1"/>
            <p:nvPr/>
          </p:nvSpPr>
          <p:spPr>
            <a:xfrm>
              <a:off x="9393669" y="3480572"/>
              <a:ext cx="1099373" cy="591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>
                  <a:solidFill>
                    <a:srgbClr val="25D160"/>
                  </a:solidFill>
                  <a:latin typeface="OpenDyslexicAlta" pitchFamily="2" charset="77"/>
                </a:rPr>
                <a:t>‘i_e’</a:t>
              </a:r>
            </a:p>
          </p:txBody>
        </p:sp>
      </p:grp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EEECABCE-5CE8-2706-0827-E8ECC33778BC}"/>
              </a:ext>
            </a:extLst>
          </p:cNvPr>
          <p:cNvSpPr/>
          <p:nvPr/>
        </p:nvSpPr>
        <p:spPr>
          <a:xfrm>
            <a:off x="2050165" y="2219325"/>
            <a:ext cx="855720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dirty="0">
                <a:latin typeface="OpenDyslexicAlta" pitchFamily="2" charset="77"/>
              </a:rPr>
              <a:t>mice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F6546BEF-5E32-7B80-AE61-7A1DCEDB453D}"/>
              </a:ext>
            </a:extLst>
          </p:cNvPr>
          <p:cNvSpPr/>
          <p:nvPr/>
        </p:nvSpPr>
        <p:spPr>
          <a:xfrm>
            <a:off x="2935450" y="1800393"/>
            <a:ext cx="773375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dirty="0">
                <a:latin typeface="OpenDyslexicAlta" pitchFamily="2" charset="77"/>
              </a:rPr>
              <a:t>high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480B400D-382E-5633-8929-C30AE8A7C1A2}"/>
              </a:ext>
            </a:extLst>
          </p:cNvPr>
          <p:cNvSpPr/>
          <p:nvPr/>
        </p:nvSpPr>
        <p:spPr>
          <a:xfrm>
            <a:off x="7340921" y="2219325"/>
            <a:ext cx="864123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dirty="0">
                <a:latin typeface="OpenDyslexicAlta" pitchFamily="2" charset="77"/>
              </a:rPr>
              <a:t>right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3733CBAF-C115-C16A-A77D-976EB8D63F1A}"/>
              </a:ext>
            </a:extLst>
          </p:cNvPr>
          <p:cNvSpPr/>
          <p:nvPr/>
        </p:nvSpPr>
        <p:spPr>
          <a:xfrm>
            <a:off x="10130609" y="1800393"/>
            <a:ext cx="1385920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dirty="0">
                <a:latin typeface="OpenDyslexicAlta" pitchFamily="2" charset="77"/>
              </a:rPr>
              <a:t>midnight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0601CA69-B6DB-10CD-9D61-08B3AD213BD1}"/>
              </a:ext>
            </a:extLst>
          </p:cNvPr>
          <p:cNvSpPr/>
          <p:nvPr/>
        </p:nvSpPr>
        <p:spPr>
          <a:xfrm>
            <a:off x="8242608" y="1800393"/>
            <a:ext cx="887650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dirty="0">
                <a:latin typeface="OpenDyslexicAlta" pitchFamily="2" charset="77"/>
              </a:rPr>
              <a:t>sight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E4F76BC3-E722-8688-01F8-4FCE144F8D8E}"/>
              </a:ext>
            </a:extLst>
          </p:cNvPr>
          <p:cNvSpPr/>
          <p:nvPr/>
        </p:nvSpPr>
        <p:spPr>
          <a:xfrm>
            <a:off x="3901044" y="2219325"/>
            <a:ext cx="870845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dirty="0">
                <a:latin typeface="OpenDyslexicAlta" pitchFamily="2" charset="77"/>
              </a:rPr>
              <a:t>tried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70E397E0-A21A-6D08-E0CB-A5BB7DAC627D}"/>
              </a:ext>
            </a:extLst>
          </p:cNvPr>
          <p:cNvSpPr/>
          <p:nvPr/>
        </p:nvSpPr>
        <p:spPr>
          <a:xfrm>
            <a:off x="9172835" y="2219325"/>
            <a:ext cx="1158288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dirty="0">
                <a:latin typeface="OpenDyslexicAlta" pitchFamily="2" charset="77"/>
              </a:rPr>
              <a:t>mighty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85543775-E35E-6BEA-E900-AFD4416EF0F1}"/>
              </a:ext>
            </a:extLst>
          </p:cNvPr>
          <p:cNvSpPr/>
          <p:nvPr/>
        </p:nvSpPr>
        <p:spPr>
          <a:xfrm>
            <a:off x="5597720" y="2218477"/>
            <a:ext cx="932742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dirty="0">
                <a:latin typeface="OpenDyslexicAlta" pitchFamily="2" charset="77"/>
              </a:rPr>
              <a:t>spied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78CFE075-DFDE-1A82-2790-4EBDE2766F04}"/>
              </a:ext>
            </a:extLst>
          </p:cNvPr>
          <p:cNvSpPr/>
          <p:nvPr/>
        </p:nvSpPr>
        <p:spPr>
          <a:xfrm>
            <a:off x="899595" y="1800393"/>
            <a:ext cx="907816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dirty="0">
                <a:latin typeface="OpenDyslexicAlta" pitchFamily="2" charset="77"/>
              </a:rPr>
              <a:t>night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B07F1965-FD81-D602-BE8B-B39991CDCCD4}"/>
              </a:ext>
            </a:extLst>
          </p:cNvPr>
          <p:cNvSpPr/>
          <p:nvPr/>
        </p:nvSpPr>
        <p:spPr>
          <a:xfrm>
            <a:off x="4826743" y="1800393"/>
            <a:ext cx="828831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dirty="0">
                <a:latin typeface="OpenDyslexicAlta" pitchFamily="2" charset="77"/>
              </a:rPr>
              <a:t>light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8033BC21-3A81-6676-F7C1-FD67AB3EEEFA}"/>
              </a:ext>
            </a:extLst>
          </p:cNvPr>
          <p:cNvSpPr/>
          <p:nvPr/>
        </p:nvSpPr>
        <p:spPr>
          <a:xfrm>
            <a:off x="1116171" y="2586156"/>
            <a:ext cx="743197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dirty="0">
                <a:latin typeface="OpenDyslexicAlta" pitchFamily="2" charset="77"/>
              </a:rPr>
              <a:t>fine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9EC7B00A-2C6B-3F9C-F6AB-DB08EB0A0023}"/>
              </a:ext>
            </a:extLst>
          </p:cNvPr>
          <p:cNvSpPr/>
          <p:nvPr/>
        </p:nvSpPr>
        <p:spPr>
          <a:xfrm>
            <a:off x="6335604" y="1801382"/>
            <a:ext cx="1025983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dirty="0">
                <a:latin typeface="OpenDyslexicAlta" pitchFamily="2" charset="77"/>
              </a:rPr>
              <a:t>bright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A32935D9-03FF-A65F-CFDF-FE51E6AEB9AE}"/>
              </a:ext>
            </a:extLst>
          </p:cNvPr>
          <p:cNvSpPr/>
          <p:nvPr/>
        </p:nvSpPr>
        <p:spPr>
          <a:xfrm>
            <a:off x="3042453" y="2586156"/>
            <a:ext cx="628472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dirty="0">
                <a:latin typeface="OpenDyslexicAlta" pitchFamily="2" charset="77"/>
              </a:rPr>
              <a:t>pie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B6B567C8-E116-07A8-FD7F-FA0ABCCB1D0D}"/>
              </a:ext>
            </a:extLst>
          </p:cNvPr>
          <p:cNvSpPr/>
          <p:nvPr/>
        </p:nvSpPr>
        <p:spPr>
          <a:xfrm>
            <a:off x="8278076" y="2586156"/>
            <a:ext cx="867484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dirty="0">
                <a:latin typeface="OpenDyslexicAlta" pitchFamily="2" charset="77"/>
              </a:rPr>
              <a:t>tight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07BEB76C-5376-804D-A1D2-94A8BDDD2C3E}"/>
              </a:ext>
            </a:extLst>
          </p:cNvPr>
          <p:cNvSpPr/>
          <p:nvPr/>
        </p:nvSpPr>
        <p:spPr>
          <a:xfrm>
            <a:off x="10424803" y="2586156"/>
            <a:ext cx="981027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dirty="0">
                <a:latin typeface="OpenDyslexicAlta" pitchFamily="2" charset="77"/>
              </a:rPr>
              <a:t>fright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2706189-D69D-C13F-399D-12115FFAB5AE}"/>
              </a:ext>
            </a:extLst>
          </p:cNvPr>
          <p:cNvSpPr txBox="1"/>
          <p:nvPr/>
        </p:nvSpPr>
        <p:spPr>
          <a:xfrm>
            <a:off x="5631297" y="5102389"/>
            <a:ext cx="5597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3760"/>
                </a:solidFill>
                <a:latin typeface="OpenDyslexicAlta" pitchFamily="2" charset="77"/>
              </a:rPr>
              <a:t>sigh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D853577-9852-E2DB-B00F-ED1835D1C877}"/>
              </a:ext>
            </a:extLst>
          </p:cNvPr>
          <p:cNvSpPr txBox="1"/>
          <p:nvPr/>
        </p:nvSpPr>
        <p:spPr>
          <a:xfrm>
            <a:off x="6227475" y="5104610"/>
            <a:ext cx="692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3760"/>
                </a:solidFill>
                <a:latin typeface="OpenDyslexicAlta" pitchFamily="2" charset="77"/>
              </a:rPr>
              <a:t>flight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82B334D-FEEE-B3D0-74F9-185EAA4826D3}"/>
              </a:ext>
            </a:extLst>
          </p:cNvPr>
          <p:cNvSpPr txBox="1"/>
          <p:nvPr/>
        </p:nvSpPr>
        <p:spPr>
          <a:xfrm>
            <a:off x="6901192" y="5098625"/>
            <a:ext cx="7777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3760"/>
                </a:solidFill>
                <a:latin typeface="OpenDyslexicAlta" pitchFamily="2" charset="77"/>
              </a:rPr>
              <a:t>knight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59B9383-55E7-988F-B905-9C339351503D}"/>
              </a:ext>
            </a:extLst>
          </p:cNvPr>
          <p:cNvSpPr txBox="1"/>
          <p:nvPr/>
        </p:nvSpPr>
        <p:spPr>
          <a:xfrm>
            <a:off x="4657169" y="5102389"/>
            <a:ext cx="9332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3760"/>
                </a:solidFill>
                <a:latin typeface="OpenDyslexicAlta" pitchFamily="2" charset="77"/>
              </a:rPr>
              <a:t>sunlight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4F6FDC9-6B11-23A8-DB8B-50A1F1ACFBA2}"/>
              </a:ext>
            </a:extLst>
          </p:cNvPr>
          <p:cNvSpPr txBox="1"/>
          <p:nvPr/>
        </p:nvSpPr>
        <p:spPr>
          <a:xfrm>
            <a:off x="5134205" y="5429503"/>
            <a:ext cx="9941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3760"/>
                </a:solidFill>
                <a:latin typeface="OpenDyslexicAlta" pitchFamily="2" charset="77"/>
              </a:rPr>
              <a:t>highlight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39DF10D-D44D-AA84-C581-4F5AA7CB79D9}"/>
              </a:ext>
            </a:extLst>
          </p:cNvPr>
          <p:cNvSpPr txBox="1"/>
          <p:nvPr/>
        </p:nvSpPr>
        <p:spPr>
          <a:xfrm>
            <a:off x="6278454" y="5418372"/>
            <a:ext cx="9925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3760"/>
                </a:solidFill>
                <a:latin typeface="OpenDyslexicAlta" pitchFamily="2" charset="77"/>
              </a:rPr>
              <a:t>starlight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0153283-CEC7-7B57-C38B-2D0783149D76}"/>
              </a:ext>
            </a:extLst>
          </p:cNvPr>
          <p:cNvSpPr txBox="1"/>
          <p:nvPr/>
        </p:nvSpPr>
        <p:spPr>
          <a:xfrm>
            <a:off x="5395531" y="5756617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3760"/>
                </a:solidFill>
                <a:latin typeface="OpenDyslexicAlta" pitchFamily="2" charset="77"/>
              </a:rPr>
              <a:t>delight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B565BB5-8BC5-A802-44D5-B5D42F8FC0A7}"/>
              </a:ext>
            </a:extLst>
          </p:cNvPr>
          <p:cNvSpPr txBox="1"/>
          <p:nvPr/>
        </p:nvSpPr>
        <p:spPr>
          <a:xfrm>
            <a:off x="6184889" y="5756616"/>
            <a:ext cx="8675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3760"/>
                </a:solidFill>
                <a:latin typeface="OpenDyslexicAlta" pitchFamily="2" charset="77"/>
              </a:rPr>
              <a:t>tonight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2CB4D73-1263-D231-A9BD-BBD7BA8D6873}"/>
              </a:ext>
            </a:extLst>
          </p:cNvPr>
          <p:cNvSpPr txBox="1"/>
          <p:nvPr/>
        </p:nvSpPr>
        <p:spPr>
          <a:xfrm>
            <a:off x="2656486" y="3203197"/>
            <a:ext cx="18471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rgbClr val="3372DC"/>
                </a:solidFill>
                <a:latin typeface="OpenDyslexicAlta" pitchFamily="2" charset="77"/>
              </a:rPr>
              <a:t>Can we think of any more ‘</a:t>
            </a:r>
            <a:r>
              <a:rPr lang="en-GB" sz="1600" dirty="0" err="1">
                <a:solidFill>
                  <a:srgbClr val="3372DC"/>
                </a:solidFill>
                <a:latin typeface="OpenDyslexicAlta" pitchFamily="2" charset="77"/>
              </a:rPr>
              <a:t>igh</a:t>
            </a:r>
            <a:r>
              <a:rPr lang="en-GB" sz="1600" dirty="0">
                <a:solidFill>
                  <a:srgbClr val="3372DC"/>
                </a:solidFill>
                <a:latin typeface="OpenDyslexicAlta" pitchFamily="2" charset="77"/>
              </a:rPr>
              <a:t>’ words?</a:t>
            </a:r>
          </a:p>
        </p:txBody>
      </p:sp>
    </p:spTree>
    <p:extLst>
      <p:ext uri="{BB962C8B-B14F-4D97-AF65-F5344CB8AC3E}">
        <p14:creationId xmlns:p14="http://schemas.microsoft.com/office/powerpoint/2010/main" val="132760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07407E-6 L 0.34804 0.2416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1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0.63711 0.3453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49" y="1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-0.12617 0.2942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5" y="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-0.08477 0.28842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45" y="1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-0.37891 0.35301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45" y="1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8 -0.01945 L 0.27734 0.24305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33" y="1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07407E-6 L -0.01068 0.29537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4" y="1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0.42865 0.34953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32" y="1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96296E-6 L -0.19193 0.32384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96" y="1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 -0.00162 L -0.33295 0.40347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84" y="2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7.40741E-7 L 0.71692 0.40324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846" y="2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-0.05547 0.2956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3" y="1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0.20664 0.29745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39" y="1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40741E-7 L -0.11354 0.43843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77" y="2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7.40741E-7 L -0.30325 0.29537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69" y="1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B1F9FF-AC78-F8BA-3BA3-DD72B395CA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latin typeface="OpenDyslexicAlta" charset="0"/>
              </a:rPr>
              <a:t>Sound It, Squash It, Say It, Scribe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D2764C-CCD4-F11B-87E9-3466C9DC760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31.4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427F953A-0380-00D1-3C48-E7171BA82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3731" y="1786196"/>
            <a:ext cx="3676760" cy="1552483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6A1491EE-6C62-C94B-5119-445670F66FE3}"/>
              </a:ext>
            </a:extLst>
          </p:cNvPr>
          <p:cNvGrpSpPr/>
          <p:nvPr/>
        </p:nvGrpSpPr>
        <p:grpSpPr>
          <a:xfrm>
            <a:off x="8811253" y="2041407"/>
            <a:ext cx="2746299" cy="1728451"/>
            <a:chOff x="8671104" y="3595429"/>
            <a:chExt cx="2746299" cy="1728451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0E0813A6-6C48-0463-32CA-ADDC45567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0515261" y="4401088"/>
              <a:ext cx="902142" cy="922792"/>
            </a:xfrm>
            <a:prstGeom prst="ellipse">
              <a:avLst/>
            </a:prstGeom>
          </p:spPr>
        </p:pic>
        <p:sp>
          <p:nvSpPr>
            <p:cNvPr id="56" name="Oval Callout 55">
              <a:extLst>
                <a:ext uri="{FF2B5EF4-FFF2-40B4-BE49-F238E27FC236}">
                  <a16:creationId xmlns:a16="http://schemas.microsoft.com/office/drawing/2014/main" id="{0645C8F0-E9CC-80F4-B39F-5218ACA069F6}"/>
                </a:ext>
              </a:extLst>
            </p:cNvPr>
            <p:cNvSpPr/>
            <p:nvPr/>
          </p:nvSpPr>
          <p:spPr>
            <a:xfrm flipH="1">
              <a:off x="8671104" y="3595429"/>
              <a:ext cx="1697229" cy="1396773"/>
            </a:xfrm>
            <a:prstGeom prst="wedgeEllipseCallout">
              <a:avLst>
                <a:gd name="adj1" fmla="val -53310"/>
                <a:gd name="adj2" fmla="val 28772"/>
              </a:avLst>
            </a:prstGeom>
            <a:noFill/>
            <a:ln w="57150">
              <a:solidFill>
                <a:srgbClr val="FFDE57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400" dirty="0">
                <a:latin typeface="OpenDyslexicAlta" pitchFamily="2" charset="77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3DD6BB7-EF23-B40B-F8A8-32123D4508DB}"/>
                </a:ext>
              </a:extLst>
            </p:cNvPr>
            <p:cNvSpPr txBox="1"/>
            <p:nvPr/>
          </p:nvSpPr>
          <p:spPr>
            <a:xfrm flipH="1">
              <a:off x="8828527" y="3799235"/>
              <a:ext cx="1408886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200" dirty="0">
                  <a:latin typeface="OpenDyslexicAlta" pitchFamily="2" charset="77"/>
                </a:rPr>
                <a:t>Write the word and </a:t>
              </a:r>
            </a:p>
            <a:p>
              <a:pPr algn="ctr"/>
              <a:r>
                <a:rPr lang="en-GB" sz="1200" dirty="0">
                  <a:latin typeface="OpenDyslexicAlta" pitchFamily="2" charset="77"/>
                </a:rPr>
                <a:t>the correct phoneme </a:t>
              </a:r>
            </a:p>
            <a:p>
              <a:pPr algn="ctr"/>
              <a:r>
                <a:rPr lang="en-GB" sz="1200" dirty="0">
                  <a:latin typeface="OpenDyslexicAlta" pitchFamily="2" charset="77"/>
                </a:rPr>
                <a:t>map.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04569D0-1B50-951F-65A0-0BB27CAAF50E}"/>
              </a:ext>
            </a:extLst>
          </p:cNvPr>
          <p:cNvGrpSpPr/>
          <p:nvPr/>
        </p:nvGrpSpPr>
        <p:grpSpPr>
          <a:xfrm>
            <a:off x="9054770" y="4048421"/>
            <a:ext cx="2194900" cy="1719101"/>
            <a:chOff x="8894366" y="4335348"/>
            <a:chExt cx="2194900" cy="1719101"/>
          </a:xfrm>
        </p:grpSpPr>
        <p:sp>
          <p:nvSpPr>
            <p:cNvPr id="63" name="Oval Callout 62">
              <a:extLst>
                <a:ext uri="{FF2B5EF4-FFF2-40B4-BE49-F238E27FC236}">
                  <a16:creationId xmlns:a16="http://schemas.microsoft.com/office/drawing/2014/main" id="{76A2DFA7-B45D-340F-8377-9B4263F9EB0A}"/>
                </a:ext>
              </a:extLst>
            </p:cNvPr>
            <p:cNvSpPr/>
            <p:nvPr/>
          </p:nvSpPr>
          <p:spPr>
            <a:xfrm flipH="1">
              <a:off x="8894366" y="4335348"/>
              <a:ext cx="2194900" cy="1719101"/>
            </a:xfrm>
            <a:prstGeom prst="wedgeEllipseCallout">
              <a:avLst>
                <a:gd name="adj1" fmla="val -22066"/>
                <a:gd name="adj2" fmla="val -67893"/>
              </a:avLst>
            </a:prstGeom>
            <a:noFill/>
            <a:ln w="57150">
              <a:solidFill>
                <a:srgbClr val="FFDE57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400" dirty="0">
                <a:latin typeface="OpenDyslexicAlta" pitchFamily="2" charset="77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8EDF75C-2FC9-382B-CEAC-7E50387B6C19}"/>
                </a:ext>
              </a:extLst>
            </p:cNvPr>
            <p:cNvSpPr txBox="1"/>
            <p:nvPr/>
          </p:nvSpPr>
          <p:spPr>
            <a:xfrm flipH="1">
              <a:off x="9167165" y="4605802"/>
              <a:ext cx="1695816" cy="13849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200" dirty="0">
                  <a:latin typeface="OpenDyslexicAlta" pitchFamily="2" charset="77"/>
                </a:rPr>
                <a:t>How can we </a:t>
              </a:r>
            </a:p>
            <a:p>
              <a:pPr algn="ctr"/>
              <a:r>
                <a:rPr lang="en-GB" sz="1200" dirty="0">
                  <a:latin typeface="OpenDyslexicAlta" pitchFamily="2" charset="77"/>
                </a:rPr>
                <a:t>help Chen</a:t>
              </a:r>
            </a:p>
            <a:p>
              <a:pPr algn="ctr"/>
              <a:r>
                <a:rPr lang="en-GB" sz="1200" dirty="0">
                  <a:latin typeface="OpenDyslexicAlta" pitchFamily="2" charset="77"/>
                </a:rPr>
                <a:t> so he gets it right each time? Any tips for him to remember?</a:t>
              </a:r>
            </a:p>
            <a:p>
              <a:pPr algn="ctr"/>
              <a:endParaRPr lang="en-GB" sz="1200" dirty="0">
                <a:latin typeface="OpenDyslexicAlta" pitchFamily="2" charset="77"/>
              </a:endParaRPr>
            </a:p>
          </p:txBody>
        </p:sp>
      </p:grpSp>
      <p:pic>
        <p:nvPicPr>
          <p:cNvPr id="74" name="Picture 73">
            <a:extLst>
              <a:ext uri="{FF2B5EF4-FFF2-40B4-BE49-F238E27FC236}">
                <a16:creationId xmlns:a16="http://schemas.microsoft.com/office/drawing/2014/main" id="{B5693D23-0FEF-72CB-3FA4-576E66D1A9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2606" y="4455592"/>
            <a:ext cx="366498" cy="366498"/>
          </a:xfrm>
          <a:prstGeom prst="rect">
            <a:avLst/>
          </a:prstGeom>
        </p:spPr>
      </p:pic>
      <p:sp>
        <p:nvSpPr>
          <p:cNvPr id="84" name="Oval Callout 83">
            <a:extLst>
              <a:ext uri="{FF2B5EF4-FFF2-40B4-BE49-F238E27FC236}">
                <a16:creationId xmlns:a16="http://schemas.microsoft.com/office/drawing/2014/main" id="{8EDBA209-21B1-1E2F-85C8-BE74DB143DF1}"/>
              </a:ext>
            </a:extLst>
          </p:cNvPr>
          <p:cNvSpPr/>
          <p:nvPr/>
        </p:nvSpPr>
        <p:spPr>
          <a:xfrm flipH="1">
            <a:off x="1342979" y="2519318"/>
            <a:ext cx="2293557" cy="1987826"/>
          </a:xfrm>
          <a:prstGeom prst="wedgeEllipseCallout">
            <a:avLst>
              <a:gd name="adj1" fmla="val 26279"/>
              <a:gd name="adj2" fmla="val 59341"/>
            </a:avLst>
          </a:prstGeom>
          <a:noFill/>
          <a:ln w="57150">
            <a:solidFill>
              <a:srgbClr val="FF376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 dirty="0">
                <a:latin typeface="OpenDyslexicAlta" pitchFamily="2" charset="77"/>
              </a:rPr>
              <a:t>I can’t </a:t>
            </a:r>
          </a:p>
          <a:p>
            <a:pPr algn="ctr"/>
            <a:r>
              <a:rPr lang="en-GB" sz="1400" dirty="0">
                <a:latin typeface="OpenDyslexicAlta" pitchFamily="2" charset="77"/>
              </a:rPr>
              <a:t>decide which phoneme maps are correct. Can you </a:t>
            </a:r>
          </a:p>
          <a:p>
            <a:pPr algn="ctr"/>
            <a:r>
              <a:rPr lang="en-GB" sz="1400" dirty="0">
                <a:latin typeface="OpenDyslexicAlta" pitchFamily="2" charset="77"/>
              </a:rPr>
              <a:t>help me?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F2F52AE4-9C74-443B-625E-206178E0A9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1725" y="5245458"/>
            <a:ext cx="371875" cy="37187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5A63F4E7-2B57-45FE-8F06-016FE03595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1727" y="6102995"/>
            <a:ext cx="360804" cy="360804"/>
          </a:xfrm>
          <a:prstGeom prst="rect">
            <a:avLst/>
          </a:prstGeom>
        </p:spPr>
      </p:pic>
      <p:grpSp>
        <p:nvGrpSpPr>
          <p:cNvPr id="97" name="Group 96">
            <a:extLst>
              <a:ext uri="{FF2B5EF4-FFF2-40B4-BE49-F238E27FC236}">
                <a16:creationId xmlns:a16="http://schemas.microsoft.com/office/drawing/2014/main" id="{443E9D85-4899-4475-3753-229AF97CB2F4}"/>
              </a:ext>
            </a:extLst>
          </p:cNvPr>
          <p:cNvGrpSpPr/>
          <p:nvPr/>
        </p:nvGrpSpPr>
        <p:grpSpPr>
          <a:xfrm>
            <a:off x="3924480" y="3487798"/>
            <a:ext cx="4536408" cy="2912349"/>
            <a:chOff x="3924480" y="3487798"/>
            <a:chExt cx="4536408" cy="291234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E044FCB-B0BA-2363-7086-1363B9150DE7}"/>
                </a:ext>
              </a:extLst>
            </p:cNvPr>
            <p:cNvGrpSpPr/>
            <p:nvPr/>
          </p:nvGrpSpPr>
          <p:grpSpPr>
            <a:xfrm>
              <a:off x="3924480" y="5752513"/>
              <a:ext cx="4536408" cy="584775"/>
              <a:chOff x="3922820" y="5324814"/>
              <a:chExt cx="4536408" cy="584775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85C96D2-292C-167D-7460-1A6966E74453}"/>
                  </a:ext>
                </a:extLst>
              </p:cNvPr>
              <p:cNvSpPr/>
              <p:nvPr/>
            </p:nvSpPr>
            <p:spPr>
              <a:xfrm>
                <a:off x="3922820" y="5324814"/>
                <a:ext cx="1689886" cy="58477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GB" sz="3200" b="0" cap="none" spc="0" dirty="0">
                    <a:ln w="0"/>
                    <a:solidFill>
                      <a:schemeClr val="tx1"/>
                    </a:solidFill>
                    <a:latin typeface="OpenDyslexicAlta" pitchFamily="2" charset="77"/>
                  </a:rPr>
                  <a:t>mighty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F068EB1-D25C-1003-CAAB-6C5D0657DDFB}"/>
                  </a:ext>
                </a:extLst>
              </p:cNvPr>
              <p:cNvSpPr/>
              <p:nvPr/>
            </p:nvSpPr>
            <p:spPr>
              <a:xfrm>
                <a:off x="6769342" y="5324814"/>
                <a:ext cx="1689886" cy="58477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GB" sz="3200" b="0" cap="none" spc="0" dirty="0">
                    <a:ln w="0"/>
                    <a:solidFill>
                      <a:schemeClr val="tx1"/>
                    </a:solidFill>
                    <a:latin typeface="OpenDyslexicAlta" pitchFamily="2" charset="77"/>
                  </a:rPr>
                  <a:t>mighty</a:t>
                </a: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AD4F7EE9-E770-7F3C-969A-97755655B33A}"/>
                </a:ext>
              </a:extLst>
            </p:cNvPr>
            <p:cNvGrpSpPr/>
            <p:nvPr/>
          </p:nvGrpSpPr>
          <p:grpSpPr>
            <a:xfrm>
              <a:off x="4133054" y="4108066"/>
              <a:ext cx="4055507" cy="584775"/>
              <a:chOff x="4163270" y="2949094"/>
              <a:chExt cx="4055507" cy="584775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E9F560AC-0A3E-A808-D949-FCE669BF0BDD}"/>
                  </a:ext>
                </a:extLst>
              </p:cNvPr>
              <p:cNvSpPr/>
              <p:nvPr/>
            </p:nvSpPr>
            <p:spPr>
              <a:xfrm>
                <a:off x="4163270" y="2949094"/>
                <a:ext cx="1208985" cy="58477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GB" sz="3200" b="0" cap="none" spc="0" dirty="0">
                    <a:ln w="0"/>
                    <a:solidFill>
                      <a:schemeClr val="tx1"/>
                    </a:solidFill>
                    <a:latin typeface="OpenDyslexicAlta" pitchFamily="2" charset="77"/>
                  </a:rPr>
                  <a:t>right</a:t>
                </a: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A0D77CF-E8CE-AEE0-479A-32DE8661FA94}"/>
                  </a:ext>
                </a:extLst>
              </p:cNvPr>
              <p:cNvSpPr/>
              <p:nvPr/>
            </p:nvSpPr>
            <p:spPr>
              <a:xfrm>
                <a:off x="7009792" y="2949094"/>
                <a:ext cx="1208985" cy="58477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GB" sz="3200" b="0" cap="none" spc="0" dirty="0">
                    <a:ln w="0"/>
                    <a:solidFill>
                      <a:schemeClr val="tx1"/>
                    </a:solidFill>
                    <a:latin typeface="OpenDyslexicAlta" pitchFamily="2" charset="77"/>
                  </a:rPr>
                  <a:t>right</a:t>
                </a: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2A3796A7-1FBF-D0E8-D21B-E2C9C4523388}"/>
                </a:ext>
              </a:extLst>
            </p:cNvPr>
            <p:cNvGrpSpPr/>
            <p:nvPr/>
          </p:nvGrpSpPr>
          <p:grpSpPr>
            <a:xfrm>
              <a:off x="4242835" y="4638841"/>
              <a:ext cx="3770491" cy="1738010"/>
              <a:chOff x="8520897" y="5815563"/>
              <a:chExt cx="3770491" cy="1738010"/>
            </a:xfrm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0119E47E-7CB9-4846-8DBB-883ACBC8C604}"/>
                  </a:ext>
                </a:extLst>
              </p:cNvPr>
              <p:cNvSpPr/>
              <p:nvPr/>
            </p:nvSpPr>
            <p:spPr>
              <a:xfrm flipV="1">
                <a:off x="8520897" y="5820190"/>
                <a:ext cx="108000" cy="10800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uli" pitchFamily="2" charset="77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A65941C1-2197-7400-E8B0-F28B807931B7}"/>
                  </a:ext>
                </a:extLst>
              </p:cNvPr>
              <p:cNvSpPr/>
              <p:nvPr/>
            </p:nvSpPr>
            <p:spPr>
              <a:xfrm flipV="1">
                <a:off x="9388714" y="5815563"/>
                <a:ext cx="108000" cy="10800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uli" pitchFamily="2" charset="77"/>
                </a:endParaRP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2DFEA3E2-155E-E551-68F8-E1227AF3CADB}"/>
                  </a:ext>
                </a:extLst>
              </p:cNvPr>
              <p:cNvSpPr/>
              <p:nvPr/>
            </p:nvSpPr>
            <p:spPr>
              <a:xfrm flipV="1">
                <a:off x="8726501" y="5836561"/>
                <a:ext cx="552226" cy="68494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Muli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A127CCC-65BD-363C-3044-17C0CDE05ADE}"/>
                  </a:ext>
                </a:extLst>
              </p:cNvPr>
              <p:cNvSpPr/>
              <p:nvPr/>
            </p:nvSpPr>
            <p:spPr>
              <a:xfrm flipV="1">
                <a:off x="11576011" y="7487624"/>
                <a:ext cx="542014" cy="65949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Muli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4980345-8ADF-4A65-B935-54014B7D21F9}"/>
                  </a:ext>
                </a:extLst>
              </p:cNvPr>
              <p:cNvSpPr/>
              <p:nvPr/>
            </p:nvSpPr>
            <p:spPr>
              <a:xfrm flipV="1">
                <a:off x="8706411" y="7470379"/>
                <a:ext cx="603156" cy="72000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Muli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3496CB7-C3D6-E88F-A3D7-607D641E8215}"/>
                  </a:ext>
                </a:extLst>
              </p:cNvPr>
              <p:cNvSpPr/>
              <p:nvPr/>
            </p:nvSpPr>
            <p:spPr>
              <a:xfrm flipV="1">
                <a:off x="9366272" y="7470378"/>
                <a:ext cx="360804" cy="71998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Muli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F5AE929-34C7-7389-21F1-96CCA404DA4E}"/>
                  </a:ext>
                </a:extLst>
              </p:cNvPr>
              <p:cNvSpPr/>
              <p:nvPr/>
            </p:nvSpPr>
            <p:spPr>
              <a:xfrm flipV="1">
                <a:off x="11721582" y="6626338"/>
                <a:ext cx="569806" cy="101358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Muli" pitchFamily="2" charset="77"/>
                  <a:ea typeface="+mn-ea"/>
                  <a:cs typeface="+mn-cs"/>
                </a:endParaRPr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99AC93D3-B421-DF6E-2EFF-C43502D538AF}"/>
                </a:ext>
              </a:extLst>
            </p:cNvPr>
            <p:cNvGrpSpPr/>
            <p:nvPr/>
          </p:nvGrpSpPr>
          <p:grpSpPr>
            <a:xfrm>
              <a:off x="7084982" y="4661468"/>
              <a:ext cx="987833" cy="108000"/>
              <a:chOff x="6565778" y="4310325"/>
              <a:chExt cx="987833" cy="108000"/>
            </a:xfrm>
          </p:grpSpPr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9858BB10-9AAD-A174-BA0F-78616DAC824E}"/>
                  </a:ext>
                </a:extLst>
              </p:cNvPr>
              <p:cNvGrpSpPr/>
              <p:nvPr/>
            </p:nvGrpSpPr>
            <p:grpSpPr>
              <a:xfrm>
                <a:off x="6565778" y="4310325"/>
                <a:ext cx="987833" cy="108000"/>
                <a:chOff x="6565778" y="4310325"/>
                <a:chExt cx="987833" cy="108000"/>
              </a:xfrm>
            </p:grpSpPr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6AEFED74-430A-E7E6-C1F6-D8F44F7FD5BC}"/>
                    </a:ext>
                  </a:extLst>
                </p:cNvPr>
                <p:cNvSpPr/>
                <p:nvPr/>
              </p:nvSpPr>
              <p:spPr>
                <a:xfrm flipV="1">
                  <a:off x="6565778" y="4310325"/>
                  <a:ext cx="108000" cy="10800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latin typeface="Muli" pitchFamily="2" charset="77"/>
                  </a:endParaRPr>
                </a:p>
              </p:txBody>
            </p:sp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A915EAEE-21F0-A28C-DAA6-D43FA85C8D5E}"/>
                    </a:ext>
                  </a:extLst>
                </p:cNvPr>
                <p:cNvSpPr/>
                <p:nvPr/>
              </p:nvSpPr>
              <p:spPr>
                <a:xfrm flipV="1">
                  <a:off x="6742543" y="4310325"/>
                  <a:ext cx="108000" cy="10800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latin typeface="Muli" pitchFamily="2" charset="77"/>
                  </a:endParaRPr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5664F1CB-F24A-FC7E-DB38-DAC625591EB1}"/>
                    </a:ext>
                  </a:extLst>
                </p:cNvPr>
                <p:cNvSpPr/>
                <p:nvPr/>
              </p:nvSpPr>
              <p:spPr>
                <a:xfrm flipV="1">
                  <a:off x="7445611" y="4310325"/>
                  <a:ext cx="108000" cy="10800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latin typeface="Muli" pitchFamily="2" charset="77"/>
                  </a:endParaRPr>
                </a:p>
              </p:txBody>
            </p:sp>
          </p:grp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0F7F9CEF-1640-CBE1-DD56-C44C047814D3}"/>
                  </a:ext>
                </a:extLst>
              </p:cNvPr>
              <p:cNvSpPr/>
              <p:nvPr/>
            </p:nvSpPr>
            <p:spPr>
              <a:xfrm flipV="1">
                <a:off x="6906955" y="4328324"/>
                <a:ext cx="460271" cy="67373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Muli" pitchFamily="2" charset="77"/>
                  <a:ea typeface="+mn-ea"/>
                  <a:cs typeface="+mn-cs"/>
                </a:endParaRP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4BBBF347-7652-48C5-AFEB-F80EF22A3C74}"/>
                </a:ext>
              </a:extLst>
            </p:cNvPr>
            <p:cNvGrpSpPr/>
            <p:nvPr/>
          </p:nvGrpSpPr>
          <p:grpSpPr>
            <a:xfrm>
              <a:off x="4385822" y="5435699"/>
              <a:ext cx="750480" cy="113920"/>
              <a:chOff x="3525932" y="6030324"/>
              <a:chExt cx="533650" cy="58096"/>
            </a:xfrm>
          </p:grpSpPr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D069366C-65D4-020D-0794-9DEC04890FA3}"/>
                  </a:ext>
                </a:extLst>
              </p:cNvPr>
              <p:cNvSpPr/>
              <p:nvPr/>
            </p:nvSpPr>
            <p:spPr>
              <a:xfrm flipV="1">
                <a:off x="3669758" y="6036359"/>
                <a:ext cx="229421" cy="49043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Muli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86800B0E-2FDC-16FB-E062-238BE430CBCD}"/>
                  </a:ext>
                </a:extLst>
              </p:cNvPr>
              <p:cNvSpPr/>
              <p:nvPr/>
            </p:nvSpPr>
            <p:spPr>
              <a:xfrm flipV="1">
                <a:off x="3525932" y="6033342"/>
                <a:ext cx="76797" cy="55078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uli" pitchFamily="2" charset="77"/>
                </a:endParaRPr>
              </a:p>
            </p:txBody>
          </p:sp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52B1B90F-ED3A-C086-9885-18E916F044CE}"/>
                  </a:ext>
                </a:extLst>
              </p:cNvPr>
              <p:cNvSpPr/>
              <p:nvPr/>
            </p:nvSpPr>
            <p:spPr>
              <a:xfrm flipV="1">
                <a:off x="3982785" y="6030324"/>
                <a:ext cx="76797" cy="55078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uli" pitchFamily="2" charset="77"/>
                </a:endParaRPr>
              </a:p>
            </p:txBody>
          </p: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D57FFA5C-73F7-8065-1282-4D4037E88F89}"/>
                </a:ext>
              </a:extLst>
            </p:cNvPr>
            <p:cNvGrpSpPr/>
            <p:nvPr/>
          </p:nvGrpSpPr>
          <p:grpSpPr>
            <a:xfrm>
              <a:off x="4225679" y="4902402"/>
              <a:ext cx="3916046" cy="584775"/>
              <a:chOff x="4233000" y="4202315"/>
              <a:chExt cx="3916046" cy="584775"/>
            </a:xfrm>
          </p:grpSpPr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1BAEC0DE-4956-8BD3-3C73-B199C2D8E53A}"/>
                  </a:ext>
                </a:extLst>
              </p:cNvPr>
              <p:cNvSpPr/>
              <p:nvPr/>
            </p:nvSpPr>
            <p:spPr>
              <a:xfrm>
                <a:off x="4233000" y="4202315"/>
                <a:ext cx="1069524" cy="58477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GB" sz="3200" b="0" cap="none" spc="0" dirty="0">
                    <a:ln w="0"/>
                    <a:solidFill>
                      <a:schemeClr val="tx1"/>
                    </a:solidFill>
                    <a:latin typeface="OpenDyslexicAlta" pitchFamily="2" charset="77"/>
                  </a:rPr>
                  <a:t>high</a:t>
                </a:r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9EAEE557-5399-0118-C787-776C42FB5518}"/>
                  </a:ext>
                </a:extLst>
              </p:cNvPr>
              <p:cNvSpPr/>
              <p:nvPr/>
            </p:nvSpPr>
            <p:spPr>
              <a:xfrm>
                <a:off x="7079522" y="4202315"/>
                <a:ext cx="1069524" cy="58477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GB" sz="3200" b="0" cap="none" spc="0" dirty="0">
                    <a:ln w="0"/>
                    <a:solidFill>
                      <a:schemeClr val="tx1"/>
                    </a:solidFill>
                    <a:latin typeface="OpenDyslexicAlta" pitchFamily="2" charset="77"/>
                  </a:rPr>
                  <a:t>high</a:t>
                </a:r>
              </a:p>
            </p:txBody>
          </p:sp>
        </p:grp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E98667A6-06A2-59A7-3605-EEE3FB7C598E}"/>
                </a:ext>
              </a:extLst>
            </p:cNvPr>
            <p:cNvSpPr/>
            <p:nvPr/>
          </p:nvSpPr>
          <p:spPr>
            <a:xfrm>
              <a:off x="4562081" y="3487799"/>
              <a:ext cx="434734" cy="584775"/>
            </a:xfrm>
            <a:prstGeom prst="rect">
              <a:avLst/>
            </a:prstGeom>
            <a:noFill/>
            <a:ln w="50800"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3200" b="0" cap="none" spc="0" dirty="0">
                  <a:ln w="0"/>
                  <a:solidFill>
                    <a:srgbClr val="25D160"/>
                  </a:solidFill>
                  <a:latin typeface="OpenDyslexicAlta" pitchFamily="2" charset="77"/>
                </a:rPr>
                <a:t>a</a:t>
              </a: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010318B6-FBE6-E294-999E-569E9186919B}"/>
                </a:ext>
              </a:extLst>
            </p:cNvPr>
            <p:cNvSpPr/>
            <p:nvPr/>
          </p:nvSpPr>
          <p:spPr>
            <a:xfrm>
              <a:off x="7361090" y="3487798"/>
              <a:ext cx="445956" cy="584775"/>
            </a:xfrm>
            <a:prstGeom prst="rect">
              <a:avLst/>
            </a:prstGeom>
            <a:noFill/>
            <a:ln w="50800"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3200" dirty="0">
                  <a:ln w="0"/>
                  <a:solidFill>
                    <a:srgbClr val="FF3760"/>
                  </a:solidFill>
                  <a:latin typeface="OpenDyslexicAlta" pitchFamily="2" charset="77"/>
                </a:rPr>
                <a:t>b</a:t>
              </a:r>
              <a:endParaRPr lang="en-GB" sz="3200" b="0" cap="none" spc="0" dirty="0">
                <a:ln w="0"/>
                <a:solidFill>
                  <a:srgbClr val="FF3760"/>
                </a:solidFill>
                <a:latin typeface="OpenDyslexicAlta" pitchFamily="2" charset="77"/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993891FF-6124-F044-89B1-6867B0404F03}"/>
                </a:ext>
              </a:extLst>
            </p:cNvPr>
            <p:cNvSpPr/>
            <p:nvPr/>
          </p:nvSpPr>
          <p:spPr>
            <a:xfrm flipV="1">
              <a:off x="7009243" y="6286360"/>
              <a:ext cx="108000" cy="10800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79D3AFB-1103-2343-33B1-F69D08291185}"/>
                </a:ext>
              </a:extLst>
            </p:cNvPr>
            <p:cNvSpPr/>
            <p:nvPr/>
          </p:nvSpPr>
          <p:spPr>
            <a:xfrm flipV="1">
              <a:off x="7958501" y="6292147"/>
              <a:ext cx="108000" cy="10800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988268D-FDA3-7669-426B-A6D66DF12448}"/>
                </a:ext>
              </a:extLst>
            </p:cNvPr>
            <p:cNvSpPr/>
            <p:nvPr/>
          </p:nvSpPr>
          <p:spPr>
            <a:xfrm flipV="1">
              <a:off x="8170114" y="6292147"/>
              <a:ext cx="108000" cy="10800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06EC118-3337-7863-36D1-CCA6DEC6EA64}"/>
                </a:ext>
              </a:extLst>
            </p:cNvPr>
            <p:cNvSpPr/>
            <p:nvPr/>
          </p:nvSpPr>
          <p:spPr>
            <a:xfrm flipV="1">
              <a:off x="4170970" y="6268851"/>
              <a:ext cx="108000" cy="10800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B4794EB-71EE-BBA5-487C-C6E70300E0AD}"/>
                </a:ext>
              </a:extLst>
            </p:cNvPr>
            <p:cNvSpPr/>
            <p:nvPr/>
          </p:nvSpPr>
          <p:spPr>
            <a:xfrm flipV="1">
              <a:off x="7235798" y="5442975"/>
              <a:ext cx="108000" cy="10800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</p:grp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88C044F7-6D5C-4D30-5321-972492CBD4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784" y="4413015"/>
            <a:ext cx="939438" cy="198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10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31.</a:t>
            </a:r>
            <a:fld id="{46F6552A-941E-B249-8E39-1E2EE7BF53B4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A6A74882-572B-B647-A428-9D33AFA0776C}"/>
              </a:ext>
            </a:extLst>
          </p:cNvPr>
          <p:cNvSpPr txBox="1">
            <a:spLocks/>
          </p:cNvSpPr>
          <p:nvPr/>
        </p:nvSpPr>
        <p:spPr>
          <a:xfrm>
            <a:off x="457200" y="1790935"/>
            <a:ext cx="11356848" cy="2692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baseline="0" dirty="0">
                <a:solidFill>
                  <a:schemeClr val="tx1"/>
                </a:solidFill>
                <a:latin typeface="OpenDyslexicAlta" pitchFamily="2" charset="77"/>
              </a:rPr>
              <a:t>Look at the different phoneme maps. Write the correct word next to its phoneme map.</a:t>
            </a:r>
            <a:endParaRPr lang="en-GB" sz="1400" b="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164" name="Text Placeholder 7">
            <a:extLst>
              <a:ext uri="{FF2B5EF4-FFF2-40B4-BE49-F238E27FC236}">
                <a16:creationId xmlns:a16="http://schemas.microsoft.com/office/drawing/2014/main" id="{1F35A9C1-4B4B-4BA4-75FD-888C576652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77338" y="488820"/>
            <a:ext cx="8037324" cy="749135"/>
          </a:xfrm>
        </p:spPr>
        <p:txBody>
          <a:bodyPr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600" dirty="0"/>
              <a:t>To be able to segment words into the correct syllables and phonemes</a:t>
            </a:r>
            <a:endParaRPr lang="en-GB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1600" dirty="0">
                <a:ea typeface="Calibri" panose="020F0502020204030204" pitchFamily="34" charset="0"/>
                <a:cs typeface="Arial" panose="020B0604020202020204" pitchFamily="34" charset="0"/>
              </a:rPr>
              <a:t>To spell words </a:t>
            </a:r>
            <a:r>
              <a:rPr lang="en-GB" sz="1600" dirty="0">
                <a:latin typeface="OpenDyslexicAlta" pitchFamily="2" charset="77"/>
              </a:rPr>
              <a:t>with the trigraph ‘</a:t>
            </a:r>
            <a:r>
              <a:rPr lang="en-GB" sz="1600" dirty="0" err="1">
                <a:latin typeface="OpenDyslexicAlta" pitchFamily="2" charset="77"/>
              </a:rPr>
              <a:t>igh</a:t>
            </a:r>
            <a:r>
              <a:rPr lang="en-GB" sz="1600" dirty="0">
                <a:latin typeface="OpenDyslexicAlta" pitchFamily="2" charset="77"/>
              </a:rPr>
              <a:t>’</a:t>
            </a:r>
            <a:endParaRPr lang="en-GB" altLang="en-US" sz="16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5" name="Text Placeholder 6">
            <a:extLst>
              <a:ext uri="{FF2B5EF4-FFF2-40B4-BE49-F238E27FC236}">
                <a16:creationId xmlns:a16="http://schemas.microsoft.com/office/drawing/2014/main" id="{B2283FC4-8CBA-0CA7-344B-D37CBCEC5434}"/>
              </a:ext>
            </a:extLst>
          </p:cNvPr>
          <p:cNvSpPr txBox="1">
            <a:spLocks/>
          </p:cNvSpPr>
          <p:nvPr/>
        </p:nvSpPr>
        <p:spPr>
          <a:xfrm>
            <a:off x="3131266" y="259713"/>
            <a:ext cx="5929468" cy="320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i="0" dirty="0">
                <a:solidFill>
                  <a:schemeClr val="tx1"/>
                </a:solidFill>
                <a:latin typeface="OpenDyslexicAlta" pitchFamily="2" charset="77"/>
                <a:cs typeface="Arial" panose="020B0604020202020204" pitchFamily="34" charset="0"/>
              </a:rPr>
              <a:t>W</a:t>
            </a:r>
            <a:r>
              <a:rPr lang="en-GB" sz="1600" dirty="0">
                <a:solidFill>
                  <a:schemeClr val="tx1"/>
                </a:solidFill>
                <a:latin typeface="OpenDyslexicAlta" pitchFamily="2" charset="77"/>
              </a:rPr>
              <a:t>ords with the trigraph ‘</a:t>
            </a:r>
            <a:r>
              <a:rPr lang="en-GB" sz="1600" dirty="0" err="1">
                <a:solidFill>
                  <a:schemeClr val="tx1"/>
                </a:solidFill>
                <a:latin typeface="OpenDyslexicAlta" pitchFamily="2" charset="77"/>
              </a:rPr>
              <a:t>igh</a:t>
            </a:r>
            <a:r>
              <a:rPr lang="en-GB" sz="1600" dirty="0">
                <a:solidFill>
                  <a:schemeClr val="tx1"/>
                </a:solidFill>
                <a:latin typeface="OpenDyslexicAlta" pitchFamily="2" charset="77"/>
              </a:rPr>
              <a:t>’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C281F02-DDA9-78EB-224D-128B9F48E0E8}"/>
              </a:ext>
            </a:extLst>
          </p:cNvPr>
          <p:cNvGrpSpPr/>
          <p:nvPr/>
        </p:nvGrpSpPr>
        <p:grpSpPr>
          <a:xfrm>
            <a:off x="7202693" y="2274010"/>
            <a:ext cx="4501259" cy="647956"/>
            <a:chOff x="7117214" y="1945831"/>
            <a:chExt cx="4501259" cy="64795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6A7B4CC-73B5-22D3-6B65-82A494BEC922}"/>
                </a:ext>
              </a:extLst>
            </p:cNvPr>
            <p:cNvGrpSpPr/>
            <p:nvPr/>
          </p:nvGrpSpPr>
          <p:grpSpPr>
            <a:xfrm>
              <a:off x="7370078" y="2220347"/>
              <a:ext cx="893222" cy="108000"/>
              <a:chOff x="7902875" y="4130510"/>
              <a:chExt cx="893222" cy="108000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DB21606-C0AE-49FA-68C2-2F55BC902AC2}"/>
                  </a:ext>
                </a:extLst>
              </p:cNvPr>
              <p:cNvSpPr/>
              <p:nvPr/>
            </p:nvSpPr>
            <p:spPr>
              <a:xfrm flipV="1">
                <a:off x="8184097" y="4148510"/>
                <a:ext cx="612000" cy="720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uli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8F0F0CF3-58CB-60D5-AC74-BE6520A87929}"/>
                  </a:ext>
                </a:extLst>
              </p:cNvPr>
              <p:cNvSpPr/>
              <p:nvPr/>
            </p:nvSpPr>
            <p:spPr>
              <a:xfrm flipV="1">
                <a:off x="7902875" y="4130510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uli" pitchFamily="2" charset="77"/>
                </a:endParaRPr>
              </a:p>
            </p:txBody>
          </p:sp>
        </p:grp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64A73F1-59AC-4320-C7E6-4CB6BEAB410D}"/>
                </a:ext>
              </a:extLst>
            </p:cNvPr>
            <p:cNvCxnSpPr>
              <a:cxnSpLocks/>
              <a:stCxn id="18" idx="3"/>
              <a:endCxn id="16" idx="1"/>
            </p:cNvCxnSpPr>
            <p:nvPr/>
          </p:nvCxnSpPr>
          <p:spPr>
            <a:xfrm>
              <a:off x="8511825" y="2267565"/>
              <a:ext cx="1413502" cy="4489"/>
            </a:xfrm>
            <a:prstGeom prst="straightConnector1">
              <a:avLst/>
            </a:prstGeom>
            <a:ln w="44450">
              <a:solidFill>
                <a:srgbClr val="F139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3C717632-3814-6ED5-346C-D076A1BA3244}"/>
                </a:ext>
              </a:extLst>
            </p:cNvPr>
            <p:cNvSpPr/>
            <p:nvPr/>
          </p:nvSpPr>
          <p:spPr>
            <a:xfrm>
              <a:off x="9925327" y="1950320"/>
              <a:ext cx="1693146" cy="643467"/>
            </a:xfrm>
            <a:prstGeom prst="roundRect">
              <a:avLst/>
            </a:prstGeom>
            <a:noFill/>
            <a:ln w="47625">
              <a:solidFill>
                <a:srgbClr val="F139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A44A2D8C-B65F-964A-2CDD-F6B2422CC222}"/>
                </a:ext>
              </a:extLst>
            </p:cNvPr>
            <p:cNvSpPr/>
            <p:nvPr/>
          </p:nvSpPr>
          <p:spPr>
            <a:xfrm>
              <a:off x="7117214" y="1945831"/>
              <a:ext cx="1394611" cy="643467"/>
            </a:xfrm>
            <a:prstGeom prst="roundRect">
              <a:avLst/>
            </a:prstGeom>
            <a:noFill/>
            <a:ln w="47625">
              <a:solidFill>
                <a:srgbClr val="F139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</p:grpSp>
      <p:sp>
        <p:nvSpPr>
          <p:cNvPr id="58" name="Oval 57">
            <a:extLst>
              <a:ext uri="{FF2B5EF4-FFF2-40B4-BE49-F238E27FC236}">
                <a16:creationId xmlns:a16="http://schemas.microsoft.com/office/drawing/2014/main" id="{FB6DA05B-1941-9541-34F0-8ED7DEEADC7C}"/>
              </a:ext>
            </a:extLst>
          </p:cNvPr>
          <p:cNvSpPr/>
          <p:nvPr/>
        </p:nvSpPr>
        <p:spPr>
          <a:xfrm flipV="1">
            <a:off x="2409313" y="5627329"/>
            <a:ext cx="1080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Muli" pitchFamily="2" charset="77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2077143-43D8-7047-3A76-89B34A21053A}"/>
              </a:ext>
            </a:extLst>
          </p:cNvPr>
          <p:cNvGrpSpPr/>
          <p:nvPr/>
        </p:nvGrpSpPr>
        <p:grpSpPr>
          <a:xfrm>
            <a:off x="413820" y="2258145"/>
            <a:ext cx="6266591" cy="2118372"/>
            <a:chOff x="338364" y="1940595"/>
            <a:chExt cx="6266591" cy="2118372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45F394C2-2055-3FCC-7840-C0A8F5BC40B3}"/>
                </a:ext>
              </a:extLst>
            </p:cNvPr>
            <p:cNvGrpSpPr/>
            <p:nvPr/>
          </p:nvGrpSpPr>
          <p:grpSpPr>
            <a:xfrm>
              <a:off x="338364" y="1940595"/>
              <a:ext cx="6266591" cy="2118372"/>
              <a:chOff x="2828489" y="1873517"/>
              <a:chExt cx="6266591" cy="2118372"/>
            </a:xfrm>
          </p:grpSpPr>
          <p:cxnSp>
            <p:nvCxnSpPr>
              <p:cNvPr id="92" name="Straight Arrow Connector 91">
                <a:extLst>
                  <a:ext uri="{FF2B5EF4-FFF2-40B4-BE49-F238E27FC236}">
                    <a16:creationId xmlns:a16="http://schemas.microsoft.com/office/drawing/2014/main" id="{206F1F55-CAC0-216D-F06A-3C106E3ABE36}"/>
                  </a:ext>
                </a:extLst>
              </p:cNvPr>
              <p:cNvCxnSpPr>
                <a:cxnSpLocks/>
                <a:stCxn id="101" idx="1"/>
                <a:endCxn id="95" idx="3"/>
              </p:cNvCxnSpPr>
              <p:nvPr/>
            </p:nvCxnSpPr>
            <p:spPr>
              <a:xfrm flipH="1" flipV="1">
                <a:off x="4756798" y="2195251"/>
                <a:ext cx="489062" cy="755807"/>
              </a:xfrm>
              <a:prstGeom prst="straightConnector1">
                <a:avLst/>
              </a:prstGeom>
              <a:ln w="44450">
                <a:solidFill>
                  <a:srgbClr val="76D6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Arrow Connector 92">
                <a:extLst>
                  <a:ext uri="{FF2B5EF4-FFF2-40B4-BE49-F238E27FC236}">
                    <a16:creationId xmlns:a16="http://schemas.microsoft.com/office/drawing/2014/main" id="{109760A3-3B01-3DDB-AA5B-A347D1A61E89}"/>
                  </a:ext>
                </a:extLst>
              </p:cNvPr>
              <p:cNvCxnSpPr>
                <a:cxnSpLocks/>
                <a:stCxn id="101" idx="1"/>
                <a:endCxn id="96" idx="3"/>
              </p:cNvCxnSpPr>
              <p:nvPr/>
            </p:nvCxnSpPr>
            <p:spPr>
              <a:xfrm flipH="1">
                <a:off x="4736489" y="2951058"/>
                <a:ext cx="509371" cy="704190"/>
              </a:xfrm>
              <a:prstGeom prst="straightConnector1">
                <a:avLst/>
              </a:prstGeom>
              <a:ln w="44450">
                <a:solidFill>
                  <a:srgbClr val="76D6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F894499E-A60A-7D9E-AB3A-A6EE434DBBDA}"/>
                  </a:ext>
                </a:extLst>
              </p:cNvPr>
              <p:cNvGrpSpPr/>
              <p:nvPr/>
            </p:nvGrpSpPr>
            <p:grpSpPr>
              <a:xfrm>
                <a:off x="5245860" y="1889382"/>
                <a:ext cx="3849220" cy="2102507"/>
                <a:chOff x="526877" y="2306559"/>
                <a:chExt cx="3849220" cy="2102507"/>
              </a:xfrm>
            </p:grpSpPr>
            <p:cxnSp>
              <p:nvCxnSpPr>
                <p:cNvPr id="97" name="Straight Arrow Connector 96">
                  <a:extLst>
                    <a:ext uri="{FF2B5EF4-FFF2-40B4-BE49-F238E27FC236}">
                      <a16:creationId xmlns:a16="http://schemas.microsoft.com/office/drawing/2014/main" id="{08BA97B0-D5F2-819E-1B64-15EF6F0708C2}"/>
                    </a:ext>
                  </a:extLst>
                </p:cNvPr>
                <p:cNvCxnSpPr>
                  <a:cxnSpLocks/>
                  <a:stCxn id="101" idx="3"/>
                  <a:endCxn id="102" idx="1"/>
                </p:cNvCxnSpPr>
                <p:nvPr/>
              </p:nvCxnSpPr>
              <p:spPr>
                <a:xfrm flipV="1">
                  <a:off x="1966010" y="2628293"/>
                  <a:ext cx="502087" cy="739942"/>
                </a:xfrm>
                <a:prstGeom prst="straightConnector1">
                  <a:avLst/>
                </a:prstGeom>
                <a:ln w="44450">
                  <a:solidFill>
                    <a:srgbClr val="76D6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Arrow Connector 97">
                  <a:extLst>
                    <a:ext uri="{FF2B5EF4-FFF2-40B4-BE49-F238E27FC236}">
                      <a16:creationId xmlns:a16="http://schemas.microsoft.com/office/drawing/2014/main" id="{403963F4-61D3-CD2D-CE94-E963EBBC2386}"/>
                    </a:ext>
                  </a:extLst>
                </p:cNvPr>
                <p:cNvCxnSpPr>
                  <a:cxnSpLocks/>
                  <a:stCxn id="101" idx="3"/>
                  <a:endCxn id="103" idx="1"/>
                </p:cNvCxnSpPr>
                <p:nvPr/>
              </p:nvCxnSpPr>
              <p:spPr>
                <a:xfrm flipV="1">
                  <a:off x="1966010" y="3357813"/>
                  <a:ext cx="502087" cy="10422"/>
                </a:xfrm>
                <a:prstGeom prst="straightConnector1">
                  <a:avLst/>
                </a:prstGeom>
                <a:ln w="44450">
                  <a:solidFill>
                    <a:srgbClr val="76D6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Arrow Connector 98">
                  <a:extLst>
                    <a:ext uri="{FF2B5EF4-FFF2-40B4-BE49-F238E27FC236}">
                      <a16:creationId xmlns:a16="http://schemas.microsoft.com/office/drawing/2014/main" id="{BB58757A-5D4B-196A-5063-AAC90A5C074A}"/>
                    </a:ext>
                  </a:extLst>
                </p:cNvPr>
                <p:cNvCxnSpPr>
                  <a:cxnSpLocks/>
                  <a:stCxn id="101" idx="3"/>
                  <a:endCxn id="104" idx="1"/>
                </p:cNvCxnSpPr>
                <p:nvPr/>
              </p:nvCxnSpPr>
              <p:spPr>
                <a:xfrm>
                  <a:off x="1966010" y="3368235"/>
                  <a:ext cx="502087" cy="719098"/>
                </a:xfrm>
                <a:prstGeom prst="straightConnector1">
                  <a:avLst/>
                </a:prstGeom>
                <a:ln w="44450">
                  <a:solidFill>
                    <a:srgbClr val="76D6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00" name="Group 99">
                  <a:extLst>
                    <a:ext uri="{FF2B5EF4-FFF2-40B4-BE49-F238E27FC236}">
                      <a16:creationId xmlns:a16="http://schemas.microsoft.com/office/drawing/2014/main" id="{F02348D9-85FF-0E03-3D22-2CD2C3FD0F60}"/>
                    </a:ext>
                  </a:extLst>
                </p:cNvPr>
                <p:cNvGrpSpPr/>
                <p:nvPr/>
              </p:nvGrpSpPr>
              <p:grpSpPr>
                <a:xfrm>
                  <a:off x="526877" y="2306559"/>
                  <a:ext cx="3849220" cy="2102507"/>
                  <a:chOff x="526877" y="2306559"/>
                  <a:chExt cx="3849220" cy="2102507"/>
                </a:xfrm>
              </p:grpSpPr>
              <p:sp>
                <p:nvSpPr>
                  <p:cNvPr id="101" name="Rounded Rectangle 100">
                    <a:extLst>
                      <a:ext uri="{FF2B5EF4-FFF2-40B4-BE49-F238E27FC236}">
                        <a16:creationId xmlns:a16="http://schemas.microsoft.com/office/drawing/2014/main" id="{095331E6-6A05-D7AE-92A9-9612E9A780CE}"/>
                      </a:ext>
                    </a:extLst>
                  </p:cNvPr>
                  <p:cNvSpPr/>
                  <p:nvPr/>
                </p:nvSpPr>
                <p:spPr>
                  <a:xfrm>
                    <a:off x="526877" y="3046501"/>
                    <a:ext cx="1439133" cy="643467"/>
                  </a:xfrm>
                  <a:prstGeom prst="roundRect">
                    <a:avLst/>
                  </a:prstGeom>
                  <a:noFill/>
                  <a:ln w="47625">
                    <a:solidFill>
                      <a:srgbClr val="76D6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>
                      <a:latin typeface="Muli" pitchFamily="2" charset="77"/>
                    </a:endParaRPr>
                  </a:p>
                </p:txBody>
              </p:sp>
              <p:sp>
                <p:nvSpPr>
                  <p:cNvPr id="102" name="Rounded Rectangle 101">
                    <a:extLst>
                      <a:ext uri="{FF2B5EF4-FFF2-40B4-BE49-F238E27FC236}">
                        <a16:creationId xmlns:a16="http://schemas.microsoft.com/office/drawing/2014/main" id="{EE8A88E2-CD67-52A1-698C-6A5CABBB6F13}"/>
                      </a:ext>
                    </a:extLst>
                  </p:cNvPr>
                  <p:cNvSpPr/>
                  <p:nvPr/>
                </p:nvSpPr>
                <p:spPr>
                  <a:xfrm>
                    <a:off x="2468097" y="2306559"/>
                    <a:ext cx="1908000" cy="643467"/>
                  </a:xfrm>
                  <a:prstGeom prst="roundRect">
                    <a:avLst/>
                  </a:prstGeom>
                  <a:noFill/>
                  <a:ln w="47625">
                    <a:solidFill>
                      <a:srgbClr val="76D6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>
                      <a:latin typeface="Muli" pitchFamily="2" charset="77"/>
                    </a:endParaRPr>
                  </a:p>
                </p:txBody>
              </p:sp>
              <p:sp>
                <p:nvSpPr>
                  <p:cNvPr id="103" name="Rounded Rectangle 102">
                    <a:extLst>
                      <a:ext uri="{FF2B5EF4-FFF2-40B4-BE49-F238E27FC236}">
                        <a16:creationId xmlns:a16="http://schemas.microsoft.com/office/drawing/2014/main" id="{101BF07C-9934-61EB-3CA3-2D00A25E9163}"/>
                      </a:ext>
                    </a:extLst>
                  </p:cNvPr>
                  <p:cNvSpPr/>
                  <p:nvPr/>
                </p:nvSpPr>
                <p:spPr>
                  <a:xfrm>
                    <a:off x="2468097" y="3036079"/>
                    <a:ext cx="1908000" cy="643467"/>
                  </a:xfrm>
                  <a:prstGeom prst="roundRect">
                    <a:avLst/>
                  </a:prstGeom>
                  <a:noFill/>
                  <a:ln w="47625">
                    <a:solidFill>
                      <a:srgbClr val="76D6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>
                      <a:latin typeface="Muli" pitchFamily="2" charset="77"/>
                    </a:endParaRPr>
                  </a:p>
                </p:txBody>
              </p:sp>
              <p:sp>
                <p:nvSpPr>
                  <p:cNvPr id="104" name="Rounded Rectangle 103">
                    <a:extLst>
                      <a:ext uri="{FF2B5EF4-FFF2-40B4-BE49-F238E27FC236}">
                        <a16:creationId xmlns:a16="http://schemas.microsoft.com/office/drawing/2014/main" id="{E29F7991-27D3-FF0C-4FD8-326D1B5921DF}"/>
                      </a:ext>
                    </a:extLst>
                  </p:cNvPr>
                  <p:cNvSpPr/>
                  <p:nvPr/>
                </p:nvSpPr>
                <p:spPr>
                  <a:xfrm>
                    <a:off x="2468097" y="3765599"/>
                    <a:ext cx="1908000" cy="643467"/>
                  </a:xfrm>
                  <a:prstGeom prst="roundRect">
                    <a:avLst/>
                  </a:prstGeom>
                  <a:noFill/>
                  <a:ln w="47625">
                    <a:solidFill>
                      <a:srgbClr val="76D6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>
                      <a:latin typeface="Muli" pitchFamily="2" charset="77"/>
                    </a:endParaRPr>
                  </a:p>
                </p:txBody>
              </p:sp>
            </p:grpSp>
          </p:grpSp>
          <p:sp>
            <p:nvSpPr>
              <p:cNvPr id="95" name="Rounded Rectangle 94">
                <a:extLst>
                  <a:ext uri="{FF2B5EF4-FFF2-40B4-BE49-F238E27FC236}">
                    <a16:creationId xmlns:a16="http://schemas.microsoft.com/office/drawing/2014/main" id="{76E51609-7581-015C-D73B-D3273478542B}"/>
                  </a:ext>
                </a:extLst>
              </p:cNvPr>
              <p:cNvSpPr/>
              <p:nvPr/>
            </p:nvSpPr>
            <p:spPr>
              <a:xfrm>
                <a:off x="2848798" y="1873517"/>
                <a:ext cx="1908000" cy="643467"/>
              </a:xfrm>
              <a:prstGeom prst="roundRect">
                <a:avLst/>
              </a:prstGeom>
              <a:noFill/>
              <a:ln w="47625">
                <a:solidFill>
                  <a:srgbClr val="76D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uli" pitchFamily="2" charset="77"/>
                </a:endParaRPr>
              </a:p>
            </p:txBody>
          </p:sp>
          <p:sp>
            <p:nvSpPr>
              <p:cNvPr id="96" name="Rounded Rectangle 95">
                <a:extLst>
                  <a:ext uri="{FF2B5EF4-FFF2-40B4-BE49-F238E27FC236}">
                    <a16:creationId xmlns:a16="http://schemas.microsoft.com/office/drawing/2014/main" id="{264D0999-D215-AA6D-A74C-0FD59600CDC3}"/>
                  </a:ext>
                </a:extLst>
              </p:cNvPr>
              <p:cNvSpPr/>
              <p:nvPr/>
            </p:nvSpPr>
            <p:spPr>
              <a:xfrm>
                <a:off x="2828489" y="3333514"/>
                <a:ext cx="1908000" cy="643467"/>
              </a:xfrm>
              <a:prstGeom prst="roundRect">
                <a:avLst/>
              </a:prstGeom>
              <a:noFill/>
              <a:ln w="47625">
                <a:solidFill>
                  <a:srgbClr val="76D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uli" pitchFamily="2" charset="77"/>
                </a:endParaRPr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F24152FB-3E27-43DA-3409-B87AD7246C68}"/>
                </a:ext>
              </a:extLst>
            </p:cNvPr>
            <p:cNvGrpSpPr/>
            <p:nvPr/>
          </p:nvGrpSpPr>
          <p:grpSpPr>
            <a:xfrm>
              <a:off x="2959066" y="2981085"/>
              <a:ext cx="1054562" cy="108000"/>
              <a:chOff x="7904139" y="5694291"/>
              <a:chExt cx="1054562" cy="108000"/>
            </a:xfrm>
          </p:grpSpPr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682D8F1B-CC7A-23F1-46F7-BBC5B0D93C92}"/>
                  </a:ext>
                </a:extLst>
              </p:cNvPr>
              <p:cNvSpPr/>
              <p:nvPr/>
            </p:nvSpPr>
            <p:spPr>
              <a:xfrm flipV="1">
                <a:off x="8850701" y="5694291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uli" pitchFamily="2" charset="77"/>
                </a:endParaRPr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FECBD0EA-C7EC-2703-C6F3-A2E3E19723A0}"/>
                  </a:ext>
                </a:extLst>
              </p:cNvPr>
              <p:cNvSpPr/>
              <p:nvPr/>
            </p:nvSpPr>
            <p:spPr>
              <a:xfrm flipV="1">
                <a:off x="8114374" y="5722505"/>
                <a:ext cx="612000" cy="5157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uli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34B30FBF-D876-3C6F-CA7E-D78E47C9C4BC}"/>
                  </a:ext>
                </a:extLst>
              </p:cNvPr>
              <p:cNvSpPr/>
              <p:nvPr/>
            </p:nvSpPr>
            <p:spPr>
              <a:xfrm flipV="1">
                <a:off x="7904139" y="5694291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uli" pitchFamily="2" charset="77"/>
                </a:endParaRPr>
              </a:p>
            </p:txBody>
          </p:sp>
        </p:grpSp>
      </p:grpSp>
      <p:sp>
        <p:nvSpPr>
          <p:cNvPr id="105" name="Oval 104">
            <a:extLst>
              <a:ext uri="{FF2B5EF4-FFF2-40B4-BE49-F238E27FC236}">
                <a16:creationId xmlns:a16="http://schemas.microsoft.com/office/drawing/2014/main" id="{96627588-655D-7B26-BCC7-F1B64DDFF5F1}"/>
              </a:ext>
            </a:extLst>
          </p:cNvPr>
          <p:cNvSpPr/>
          <p:nvPr/>
        </p:nvSpPr>
        <p:spPr>
          <a:xfrm flipV="1">
            <a:off x="1259820" y="5628785"/>
            <a:ext cx="1080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Muli" pitchFamily="2" charset="77"/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276DDFD4-4C8C-751B-DC01-62566ADD31F3}"/>
              </a:ext>
            </a:extLst>
          </p:cNvPr>
          <p:cNvGrpSpPr/>
          <p:nvPr/>
        </p:nvGrpSpPr>
        <p:grpSpPr>
          <a:xfrm>
            <a:off x="963885" y="4850969"/>
            <a:ext cx="4797057" cy="1528656"/>
            <a:chOff x="397167" y="4842170"/>
            <a:chExt cx="4797057" cy="1528656"/>
          </a:xfrm>
        </p:grpSpPr>
        <p:sp>
          <p:nvSpPr>
            <p:cNvPr id="120" name="Rounded Rectangle 119">
              <a:extLst>
                <a:ext uri="{FF2B5EF4-FFF2-40B4-BE49-F238E27FC236}">
                  <a16:creationId xmlns:a16="http://schemas.microsoft.com/office/drawing/2014/main" id="{989972EA-8894-A941-3432-C0A85D4A85F7}"/>
                </a:ext>
              </a:extLst>
            </p:cNvPr>
            <p:cNvSpPr/>
            <p:nvPr/>
          </p:nvSpPr>
          <p:spPr>
            <a:xfrm>
              <a:off x="397167" y="5358137"/>
              <a:ext cx="1907999" cy="643467"/>
            </a:xfrm>
            <a:prstGeom prst="roundRect">
              <a:avLst/>
            </a:prstGeom>
            <a:noFill/>
            <a:ln w="4762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8B702261-9315-C382-7837-70CB62D27D06}"/>
                </a:ext>
              </a:extLst>
            </p:cNvPr>
            <p:cNvSpPr/>
            <p:nvPr/>
          </p:nvSpPr>
          <p:spPr>
            <a:xfrm flipV="1">
              <a:off x="1116387" y="5638815"/>
              <a:ext cx="612000" cy="72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E63A213A-78CC-350A-089F-1AF5EA8314F3}"/>
                </a:ext>
              </a:extLst>
            </p:cNvPr>
            <p:cNvSpPr/>
            <p:nvPr/>
          </p:nvSpPr>
          <p:spPr>
            <a:xfrm flipV="1">
              <a:off x="906657" y="562081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id="{9E801E01-B342-EBD8-78A0-38059FA8D16D}"/>
                </a:ext>
              </a:extLst>
            </p:cNvPr>
            <p:cNvCxnSpPr>
              <a:cxnSpLocks/>
              <a:stCxn id="120" idx="3"/>
              <a:endCxn id="124" idx="1"/>
            </p:cNvCxnSpPr>
            <p:nvPr/>
          </p:nvCxnSpPr>
          <p:spPr>
            <a:xfrm>
              <a:off x="2305166" y="5679871"/>
              <a:ext cx="833549" cy="369222"/>
            </a:xfrm>
            <a:prstGeom prst="straightConnector1">
              <a:avLst/>
            </a:prstGeom>
            <a:ln w="444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Rounded Rectangle 123">
              <a:extLst>
                <a:ext uri="{FF2B5EF4-FFF2-40B4-BE49-F238E27FC236}">
                  <a16:creationId xmlns:a16="http://schemas.microsoft.com/office/drawing/2014/main" id="{0216B773-36D6-5A74-D3E5-A94D21ACF81F}"/>
                </a:ext>
              </a:extLst>
            </p:cNvPr>
            <p:cNvSpPr/>
            <p:nvPr/>
          </p:nvSpPr>
          <p:spPr>
            <a:xfrm>
              <a:off x="3138715" y="5727359"/>
              <a:ext cx="2055509" cy="643467"/>
            </a:xfrm>
            <a:prstGeom prst="roundRect">
              <a:avLst/>
            </a:prstGeom>
            <a:noFill/>
            <a:ln w="4762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2894E080-B5F1-C2CF-3837-AEC626DB6AB0}"/>
                </a:ext>
              </a:extLst>
            </p:cNvPr>
            <p:cNvCxnSpPr>
              <a:cxnSpLocks/>
              <a:stCxn id="120" idx="3"/>
              <a:endCxn id="126" idx="1"/>
            </p:cNvCxnSpPr>
            <p:nvPr/>
          </p:nvCxnSpPr>
          <p:spPr>
            <a:xfrm flipV="1">
              <a:off x="2305166" y="5163904"/>
              <a:ext cx="833549" cy="515967"/>
            </a:xfrm>
            <a:prstGeom prst="straightConnector1">
              <a:avLst/>
            </a:prstGeom>
            <a:ln w="444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Rounded Rectangle 125">
              <a:extLst>
                <a:ext uri="{FF2B5EF4-FFF2-40B4-BE49-F238E27FC236}">
                  <a16:creationId xmlns:a16="http://schemas.microsoft.com/office/drawing/2014/main" id="{9AA8C006-0842-80D4-6C83-5FEE751F3CDD}"/>
                </a:ext>
              </a:extLst>
            </p:cNvPr>
            <p:cNvSpPr/>
            <p:nvPr/>
          </p:nvSpPr>
          <p:spPr>
            <a:xfrm>
              <a:off x="3138715" y="4842170"/>
              <a:ext cx="2055509" cy="643467"/>
            </a:xfrm>
            <a:prstGeom prst="roundRect">
              <a:avLst/>
            </a:prstGeom>
            <a:noFill/>
            <a:ln w="4762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844617BB-5977-2547-5B61-366DDD4E0992}"/>
              </a:ext>
            </a:extLst>
          </p:cNvPr>
          <p:cNvGrpSpPr/>
          <p:nvPr/>
        </p:nvGrpSpPr>
        <p:grpSpPr>
          <a:xfrm>
            <a:off x="7194040" y="3911191"/>
            <a:ext cx="4501259" cy="647956"/>
            <a:chOff x="7276146" y="4479093"/>
            <a:chExt cx="4501259" cy="647956"/>
          </a:xfrm>
        </p:grpSpPr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2F8A7E80-1543-E658-5B8F-1BEC20EC5878}"/>
                </a:ext>
              </a:extLst>
            </p:cNvPr>
            <p:cNvGrpSpPr/>
            <p:nvPr/>
          </p:nvGrpSpPr>
          <p:grpSpPr>
            <a:xfrm>
              <a:off x="7486608" y="4753609"/>
              <a:ext cx="890494" cy="108000"/>
              <a:chOff x="7860473" y="4130510"/>
              <a:chExt cx="890494" cy="108000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E9E0BF8D-64F5-7536-FC1B-6CF857EEE92C}"/>
                  </a:ext>
                </a:extLst>
              </p:cNvPr>
              <p:cNvSpPr/>
              <p:nvPr/>
            </p:nvSpPr>
            <p:spPr>
              <a:xfrm flipV="1">
                <a:off x="8138967" y="4148510"/>
                <a:ext cx="612000" cy="720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uli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1BC258DE-1B1D-FC62-A89D-86A01CB62266}"/>
                  </a:ext>
                </a:extLst>
              </p:cNvPr>
              <p:cNvSpPr/>
              <p:nvPr/>
            </p:nvSpPr>
            <p:spPr>
              <a:xfrm flipV="1">
                <a:off x="7860473" y="4130510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uli" pitchFamily="2" charset="77"/>
                </a:endParaRPr>
              </a:p>
            </p:txBody>
          </p:sp>
        </p:grp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6E5E5BDE-A7B2-93F2-B3D3-59DEA5DD8986}"/>
                </a:ext>
              </a:extLst>
            </p:cNvPr>
            <p:cNvSpPr/>
            <p:nvPr/>
          </p:nvSpPr>
          <p:spPr>
            <a:xfrm flipV="1">
              <a:off x="8714204" y="4757687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2A4D027A-79FE-BD1D-6567-AB6D1F093CBA}"/>
                </a:ext>
              </a:extLst>
            </p:cNvPr>
            <p:cNvSpPr/>
            <p:nvPr/>
          </p:nvSpPr>
          <p:spPr>
            <a:xfrm flipV="1">
              <a:off x="8509297" y="4757687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8B4FF489-A8A9-43B0-5BE2-C28F68A5A34A}"/>
                </a:ext>
              </a:extLst>
            </p:cNvPr>
            <p:cNvGrpSpPr/>
            <p:nvPr/>
          </p:nvGrpSpPr>
          <p:grpSpPr>
            <a:xfrm>
              <a:off x="7276146" y="4479093"/>
              <a:ext cx="4501259" cy="647956"/>
              <a:chOff x="7276146" y="4479093"/>
              <a:chExt cx="4501259" cy="647956"/>
            </a:xfrm>
          </p:grpSpPr>
          <p:cxnSp>
            <p:nvCxnSpPr>
              <p:cNvPr id="132" name="Straight Arrow Connector 131">
                <a:extLst>
                  <a:ext uri="{FF2B5EF4-FFF2-40B4-BE49-F238E27FC236}">
                    <a16:creationId xmlns:a16="http://schemas.microsoft.com/office/drawing/2014/main" id="{4D72DE7A-A399-F58A-B00A-F17214ACD732}"/>
                  </a:ext>
                </a:extLst>
              </p:cNvPr>
              <p:cNvCxnSpPr>
                <a:cxnSpLocks/>
                <a:stCxn id="134" idx="3"/>
                <a:endCxn id="133" idx="1"/>
              </p:cNvCxnSpPr>
              <p:nvPr/>
            </p:nvCxnSpPr>
            <p:spPr>
              <a:xfrm>
                <a:off x="9002428" y="4800827"/>
                <a:ext cx="1081831" cy="4489"/>
              </a:xfrm>
              <a:prstGeom prst="straightConnector1">
                <a:avLst/>
              </a:prstGeom>
              <a:ln w="44450">
                <a:solidFill>
                  <a:srgbClr val="25D1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" name="Rounded Rectangle 132">
                <a:extLst>
                  <a:ext uri="{FF2B5EF4-FFF2-40B4-BE49-F238E27FC236}">
                    <a16:creationId xmlns:a16="http://schemas.microsoft.com/office/drawing/2014/main" id="{D3C28991-3206-DBF5-366E-17F964A52695}"/>
                  </a:ext>
                </a:extLst>
              </p:cNvPr>
              <p:cNvSpPr/>
              <p:nvPr/>
            </p:nvSpPr>
            <p:spPr>
              <a:xfrm>
                <a:off x="10084259" y="4483582"/>
                <a:ext cx="1693146" cy="643467"/>
              </a:xfrm>
              <a:prstGeom prst="roundRect">
                <a:avLst/>
              </a:prstGeom>
              <a:noFill/>
              <a:ln w="47625">
                <a:solidFill>
                  <a:srgbClr val="25D1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uli" pitchFamily="2" charset="77"/>
                </a:endParaRPr>
              </a:p>
            </p:txBody>
          </p:sp>
          <p:sp>
            <p:nvSpPr>
              <p:cNvPr id="134" name="Rounded Rectangle 133">
                <a:extLst>
                  <a:ext uri="{FF2B5EF4-FFF2-40B4-BE49-F238E27FC236}">
                    <a16:creationId xmlns:a16="http://schemas.microsoft.com/office/drawing/2014/main" id="{51F390F1-C1BB-5210-A64C-3383A255DD09}"/>
                  </a:ext>
                </a:extLst>
              </p:cNvPr>
              <p:cNvSpPr/>
              <p:nvPr/>
            </p:nvSpPr>
            <p:spPr>
              <a:xfrm>
                <a:off x="7276146" y="4479093"/>
                <a:ext cx="1726282" cy="643467"/>
              </a:xfrm>
              <a:prstGeom prst="roundRect">
                <a:avLst/>
              </a:prstGeom>
              <a:noFill/>
              <a:ln w="47625">
                <a:solidFill>
                  <a:srgbClr val="25D1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uli" pitchFamily="2" charset="77"/>
                </a:endParaRPr>
              </a:p>
            </p:txBody>
          </p:sp>
        </p:grp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1FE9587F-D5C5-6442-F2CF-D28D6F52F6EA}"/>
              </a:ext>
            </a:extLst>
          </p:cNvPr>
          <p:cNvGrpSpPr/>
          <p:nvPr/>
        </p:nvGrpSpPr>
        <p:grpSpPr>
          <a:xfrm>
            <a:off x="7194040" y="5550616"/>
            <a:ext cx="4501259" cy="647956"/>
            <a:chOff x="7276146" y="5742638"/>
            <a:chExt cx="4501259" cy="647956"/>
          </a:xfrm>
        </p:grpSpPr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id="{F894A1E0-8D8C-A20A-5308-820D7AF537FB}"/>
                </a:ext>
              </a:extLst>
            </p:cNvPr>
            <p:cNvCxnSpPr>
              <a:cxnSpLocks/>
              <a:stCxn id="146" idx="3"/>
              <a:endCxn id="145" idx="1"/>
            </p:cNvCxnSpPr>
            <p:nvPr/>
          </p:nvCxnSpPr>
          <p:spPr>
            <a:xfrm>
              <a:off x="9019825" y="6064372"/>
              <a:ext cx="663438" cy="4489"/>
            </a:xfrm>
            <a:prstGeom prst="straightConnector1">
              <a:avLst/>
            </a:prstGeom>
            <a:ln w="44450">
              <a:solidFill>
                <a:srgbClr val="7956D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Rounded Rectangle 144">
              <a:extLst>
                <a:ext uri="{FF2B5EF4-FFF2-40B4-BE49-F238E27FC236}">
                  <a16:creationId xmlns:a16="http://schemas.microsoft.com/office/drawing/2014/main" id="{68E6A240-F6CD-AA3B-B56C-0AA879EE00E1}"/>
                </a:ext>
              </a:extLst>
            </p:cNvPr>
            <p:cNvSpPr/>
            <p:nvPr/>
          </p:nvSpPr>
          <p:spPr>
            <a:xfrm>
              <a:off x="9683263" y="5747127"/>
              <a:ext cx="2094142" cy="643467"/>
            </a:xfrm>
            <a:prstGeom prst="roundRect">
              <a:avLst/>
            </a:prstGeom>
            <a:noFill/>
            <a:ln w="47625">
              <a:solidFill>
                <a:srgbClr val="7956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146" name="Rounded Rectangle 145">
              <a:extLst>
                <a:ext uri="{FF2B5EF4-FFF2-40B4-BE49-F238E27FC236}">
                  <a16:creationId xmlns:a16="http://schemas.microsoft.com/office/drawing/2014/main" id="{B8F53490-31D1-2CEE-92AD-493630F87721}"/>
                </a:ext>
              </a:extLst>
            </p:cNvPr>
            <p:cNvSpPr/>
            <p:nvPr/>
          </p:nvSpPr>
          <p:spPr>
            <a:xfrm>
              <a:off x="7276146" y="5742638"/>
              <a:ext cx="1743679" cy="643467"/>
            </a:xfrm>
            <a:prstGeom prst="roundRect">
              <a:avLst/>
            </a:prstGeom>
            <a:noFill/>
            <a:ln w="47625">
              <a:solidFill>
                <a:srgbClr val="7956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4B050968-55CB-1861-558F-82658F0056C1}"/>
                </a:ext>
              </a:extLst>
            </p:cNvPr>
            <p:cNvGrpSpPr/>
            <p:nvPr/>
          </p:nvGrpSpPr>
          <p:grpSpPr>
            <a:xfrm>
              <a:off x="7410474" y="6011818"/>
              <a:ext cx="1517945" cy="108000"/>
              <a:chOff x="7410474" y="6011818"/>
              <a:chExt cx="1517945" cy="108000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18EDE18D-7F76-61E3-94FD-C22875511028}"/>
                  </a:ext>
                </a:extLst>
              </p:cNvPr>
              <p:cNvSpPr/>
              <p:nvPr/>
            </p:nvSpPr>
            <p:spPr>
              <a:xfrm flipV="1">
                <a:off x="8135230" y="6029818"/>
                <a:ext cx="612000" cy="720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uli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A6E8A8F9-B617-FD4B-3AA4-F6B59DA752EE}"/>
                  </a:ext>
                </a:extLst>
              </p:cNvPr>
              <p:cNvSpPr/>
              <p:nvPr/>
            </p:nvSpPr>
            <p:spPr>
              <a:xfrm flipV="1">
                <a:off x="7410474" y="6011818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uli" pitchFamily="2" charset="77"/>
                </a:endParaRPr>
              </a:p>
            </p:txBody>
          </p:sp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87A8539D-4365-002D-1E33-3649C2307DFD}"/>
                  </a:ext>
                </a:extLst>
              </p:cNvPr>
              <p:cNvSpPr/>
              <p:nvPr/>
            </p:nvSpPr>
            <p:spPr>
              <a:xfrm flipV="1">
                <a:off x="7591663" y="6011818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uli" pitchFamily="2" charset="77"/>
                </a:endParaRPr>
              </a:p>
            </p:txBody>
          </p:sp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FB374A28-DFA4-6DF7-F0E1-EB4D313CD4DF}"/>
                  </a:ext>
                </a:extLst>
              </p:cNvPr>
              <p:cNvSpPr/>
              <p:nvPr/>
            </p:nvSpPr>
            <p:spPr>
              <a:xfrm flipV="1">
                <a:off x="7772852" y="6011818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uli" pitchFamily="2" charset="77"/>
                </a:endParaRPr>
              </a:p>
            </p:txBody>
          </p:sp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4D722004-69B9-7FB2-131F-E442757F1933}"/>
                  </a:ext>
                </a:extLst>
              </p:cNvPr>
              <p:cNvSpPr/>
              <p:nvPr/>
            </p:nvSpPr>
            <p:spPr>
              <a:xfrm flipV="1">
                <a:off x="7954041" y="6011818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uli" pitchFamily="2" charset="77"/>
                </a:endParaRPr>
              </a:p>
            </p:txBody>
          </p:sp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7007FCBC-3865-C7FA-332F-FEB3E6047DD1}"/>
                  </a:ext>
                </a:extLst>
              </p:cNvPr>
              <p:cNvSpPr/>
              <p:nvPr/>
            </p:nvSpPr>
            <p:spPr>
              <a:xfrm flipV="1">
                <a:off x="8820419" y="6011818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uli" pitchFamily="2" charset="7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33178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80511D-5490-0C4B-ABFB-FC9B3EB767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88670" y="425608"/>
            <a:ext cx="8606118" cy="330770"/>
          </a:xfrm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i="0" dirty="0">
                <a:solidFill>
                  <a:schemeClr val="tx1"/>
                </a:solidFill>
                <a:latin typeface="OpenDyslexicAlta" pitchFamily="2" charset="77"/>
                <a:cs typeface="Arial" panose="020B0604020202020204" pitchFamily="34" charset="0"/>
              </a:rPr>
              <a:t>W</a:t>
            </a:r>
            <a:r>
              <a:rPr lang="en-GB" sz="1600" dirty="0">
                <a:solidFill>
                  <a:schemeClr val="tx1"/>
                </a:solidFill>
                <a:latin typeface="OpenDyslexicAlta" pitchFamily="2" charset="77"/>
              </a:rPr>
              <a:t>ords with the trigraph ‘</a:t>
            </a:r>
            <a:r>
              <a:rPr lang="en-GB" sz="1600" dirty="0" err="1">
                <a:solidFill>
                  <a:schemeClr val="tx1"/>
                </a:solidFill>
                <a:latin typeface="OpenDyslexicAlta" pitchFamily="2" charset="77"/>
              </a:rPr>
              <a:t>igh</a:t>
            </a:r>
            <a:r>
              <a:rPr lang="en-GB" sz="1600" dirty="0">
                <a:solidFill>
                  <a:schemeClr val="tx1"/>
                </a:solidFill>
                <a:latin typeface="OpenDyslexicAlta" pitchFamily="2" charset="77"/>
              </a:rPr>
              <a:t>’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E52894E-ADE7-D096-6C3F-46D8BB993F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FF3760"/>
                </a:solidFill>
              </a:rPr>
              <a:t>Answers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31.</a:t>
            </a:r>
            <a:fld id="{46F6552A-941E-B249-8E39-1E2EE7BF53B4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47" name="Text Placeholder 2">
            <a:extLst>
              <a:ext uri="{FF2B5EF4-FFF2-40B4-BE49-F238E27FC236}">
                <a16:creationId xmlns:a16="http://schemas.microsoft.com/office/drawing/2014/main" id="{151A5DF5-74E5-F5FE-1B3E-77CFE731D73A}"/>
              </a:ext>
            </a:extLst>
          </p:cNvPr>
          <p:cNvSpPr txBox="1">
            <a:spLocks/>
          </p:cNvSpPr>
          <p:nvPr/>
        </p:nvSpPr>
        <p:spPr>
          <a:xfrm>
            <a:off x="457200" y="1790935"/>
            <a:ext cx="11356848" cy="2692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baseline="0" dirty="0">
                <a:solidFill>
                  <a:schemeClr val="tx1"/>
                </a:solidFill>
                <a:latin typeface="OpenDyslexicAlta" pitchFamily="2" charset="77"/>
              </a:rPr>
              <a:t>Look at the different phoneme maps. Write the correct word next to its phoneme map.</a:t>
            </a:r>
            <a:endParaRPr lang="en-GB" sz="1400" b="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F61F332-E16D-5006-FE36-E45F8F2A16A2}"/>
              </a:ext>
            </a:extLst>
          </p:cNvPr>
          <p:cNvGrpSpPr/>
          <p:nvPr/>
        </p:nvGrpSpPr>
        <p:grpSpPr>
          <a:xfrm>
            <a:off x="7202693" y="2274010"/>
            <a:ext cx="4501259" cy="647956"/>
            <a:chOff x="7117214" y="1945831"/>
            <a:chExt cx="4501259" cy="64795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D25880-3025-8A1B-4598-BAE3AD9B922F}"/>
                </a:ext>
              </a:extLst>
            </p:cNvPr>
            <p:cNvGrpSpPr/>
            <p:nvPr/>
          </p:nvGrpSpPr>
          <p:grpSpPr>
            <a:xfrm>
              <a:off x="7370078" y="2220347"/>
              <a:ext cx="893222" cy="108000"/>
              <a:chOff x="7902875" y="4130510"/>
              <a:chExt cx="893222" cy="108000"/>
            </a:xfrm>
          </p:grpSpPr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0811A87A-2CCC-7B53-7457-092EF920729E}"/>
                  </a:ext>
                </a:extLst>
              </p:cNvPr>
              <p:cNvSpPr/>
              <p:nvPr/>
            </p:nvSpPr>
            <p:spPr>
              <a:xfrm flipV="1">
                <a:off x="8184097" y="4148510"/>
                <a:ext cx="612000" cy="720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uli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A0A0560D-CE17-1E5D-3CD0-1D4D7F129FB9}"/>
                  </a:ext>
                </a:extLst>
              </p:cNvPr>
              <p:cNvSpPr/>
              <p:nvPr/>
            </p:nvSpPr>
            <p:spPr>
              <a:xfrm flipV="1">
                <a:off x="7902875" y="4130510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uli" pitchFamily="2" charset="77"/>
                </a:endParaRPr>
              </a:p>
            </p:txBody>
          </p:sp>
        </p:grp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95D1F61-997A-8BC2-3DC6-61F0602816FF}"/>
                </a:ext>
              </a:extLst>
            </p:cNvPr>
            <p:cNvCxnSpPr>
              <a:cxnSpLocks/>
              <a:stCxn id="35" idx="3"/>
              <a:endCxn id="22" idx="1"/>
            </p:cNvCxnSpPr>
            <p:nvPr/>
          </p:nvCxnSpPr>
          <p:spPr>
            <a:xfrm>
              <a:off x="8511825" y="2267565"/>
              <a:ext cx="1413502" cy="4489"/>
            </a:xfrm>
            <a:prstGeom prst="straightConnector1">
              <a:avLst/>
            </a:prstGeom>
            <a:ln w="44450">
              <a:solidFill>
                <a:srgbClr val="F139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549EF246-EA79-C83D-B9DF-62AB8B06A73E}"/>
                </a:ext>
              </a:extLst>
            </p:cNvPr>
            <p:cNvSpPr/>
            <p:nvPr/>
          </p:nvSpPr>
          <p:spPr>
            <a:xfrm>
              <a:off x="9925327" y="1950320"/>
              <a:ext cx="1693146" cy="643467"/>
            </a:xfrm>
            <a:prstGeom prst="roundRect">
              <a:avLst/>
            </a:prstGeom>
            <a:noFill/>
            <a:ln w="47625">
              <a:solidFill>
                <a:srgbClr val="F139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8C46145B-1000-130D-FAC0-4BD09C796031}"/>
                </a:ext>
              </a:extLst>
            </p:cNvPr>
            <p:cNvSpPr/>
            <p:nvPr/>
          </p:nvSpPr>
          <p:spPr>
            <a:xfrm>
              <a:off x="7117214" y="1945831"/>
              <a:ext cx="1394611" cy="643467"/>
            </a:xfrm>
            <a:prstGeom prst="roundRect">
              <a:avLst/>
            </a:prstGeom>
            <a:noFill/>
            <a:ln w="47625">
              <a:solidFill>
                <a:srgbClr val="F139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67FD0E95-E0F0-4653-891A-B43828D50FF4}"/>
                </a:ext>
              </a:extLst>
            </p:cNvPr>
            <p:cNvSpPr/>
            <p:nvPr/>
          </p:nvSpPr>
          <p:spPr>
            <a:xfrm>
              <a:off x="10335142" y="1988452"/>
              <a:ext cx="889330" cy="51077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 anchor="ctr">
              <a:spAutoFit/>
            </a:bodyPr>
            <a:lstStyle/>
            <a:p>
              <a:pPr algn="ctr"/>
              <a:r>
                <a:rPr lang="en-GB" sz="2400" dirty="0">
                  <a:solidFill>
                    <a:srgbClr val="FF3760"/>
                  </a:solidFill>
                  <a:latin typeface="OpenDyslexicAlta" pitchFamily="2" charset="77"/>
                </a:rPr>
                <a:t>high</a:t>
              </a: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04BA5BD7-D149-CE21-9396-4F1B250ADA0B}"/>
                </a:ext>
              </a:extLst>
            </p:cNvPr>
            <p:cNvGrpSpPr/>
            <p:nvPr/>
          </p:nvGrpSpPr>
          <p:grpSpPr>
            <a:xfrm>
              <a:off x="10513291" y="2411063"/>
              <a:ext cx="583993" cy="72000"/>
              <a:chOff x="5401086" y="3896307"/>
              <a:chExt cx="583993" cy="72000"/>
            </a:xfrm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9ACA07B6-864A-C4DA-57A1-B45E4561874A}"/>
                  </a:ext>
                </a:extLst>
              </p:cNvPr>
              <p:cNvSpPr/>
              <p:nvPr/>
            </p:nvSpPr>
            <p:spPr>
              <a:xfrm flipV="1">
                <a:off x="5553079" y="3909294"/>
                <a:ext cx="432000" cy="360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uli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2C469EFF-4CFA-3EB3-4F5F-6BC76CA49BC6}"/>
                  </a:ext>
                </a:extLst>
              </p:cNvPr>
              <p:cNvSpPr/>
              <p:nvPr/>
            </p:nvSpPr>
            <p:spPr>
              <a:xfrm flipV="1">
                <a:off x="5401086" y="3896307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uli" pitchFamily="2" charset="77"/>
                </a:endParaRPr>
              </a:p>
            </p:txBody>
          </p:sp>
        </p:grpSp>
      </p:grpSp>
      <p:sp>
        <p:nvSpPr>
          <p:cNvPr id="68" name="Oval 67">
            <a:extLst>
              <a:ext uri="{FF2B5EF4-FFF2-40B4-BE49-F238E27FC236}">
                <a16:creationId xmlns:a16="http://schemas.microsoft.com/office/drawing/2014/main" id="{03EE912F-0DE4-9FE2-7436-BA54D3EBA63C}"/>
              </a:ext>
            </a:extLst>
          </p:cNvPr>
          <p:cNvSpPr/>
          <p:nvPr/>
        </p:nvSpPr>
        <p:spPr>
          <a:xfrm flipV="1">
            <a:off x="2409313" y="5627329"/>
            <a:ext cx="1080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Muli" pitchFamily="2" charset="77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B9A5FE6-93E7-B1A5-4300-E89EEAC797F9}"/>
              </a:ext>
            </a:extLst>
          </p:cNvPr>
          <p:cNvGrpSpPr/>
          <p:nvPr/>
        </p:nvGrpSpPr>
        <p:grpSpPr>
          <a:xfrm>
            <a:off x="413820" y="2258145"/>
            <a:ext cx="6266591" cy="2118372"/>
            <a:chOff x="338364" y="1940595"/>
            <a:chExt cx="6266591" cy="2118372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0B30CE9C-ECED-35E0-F389-06F1AC501E0D}"/>
                </a:ext>
              </a:extLst>
            </p:cNvPr>
            <p:cNvGrpSpPr/>
            <p:nvPr/>
          </p:nvGrpSpPr>
          <p:grpSpPr>
            <a:xfrm>
              <a:off x="338364" y="1940595"/>
              <a:ext cx="6266591" cy="2118372"/>
              <a:chOff x="2828489" y="1873517"/>
              <a:chExt cx="6266591" cy="2118372"/>
            </a:xfrm>
          </p:grpSpPr>
          <p:cxnSp>
            <p:nvCxnSpPr>
              <p:cNvPr id="114" name="Straight Arrow Connector 113">
                <a:extLst>
                  <a:ext uri="{FF2B5EF4-FFF2-40B4-BE49-F238E27FC236}">
                    <a16:creationId xmlns:a16="http://schemas.microsoft.com/office/drawing/2014/main" id="{C5C5801A-0473-766D-8A30-CD1DC0986063}"/>
                  </a:ext>
                </a:extLst>
              </p:cNvPr>
              <p:cNvCxnSpPr>
                <a:cxnSpLocks/>
                <a:stCxn id="123" idx="1"/>
                <a:endCxn id="117" idx="3"/>
              </p:cNvCxnSpPr>
              <p:nvPr/>
            </p:nvCxnSpPr>
            <p:spPr>
              <a:xfrm flipH="1" flipV="1">
                <a:off x="4756798" y="2195251"/>
                <a:ext cx="489062" cy="755807"/>
              </a:xfrm>
              <a:prstGeom prst="straightConnector1">
                <a:avLst/>
              </a:prstGeom>
              <a:ln w="44450">
                <a:solidFill>
                  <a:srgbClr val="76D6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Arrow Connector 114">
                <a:extLst>
                  <a:ext uri="{FF2B5EF4-FFF2-40B4-BE49-F238E27FC236}">
                    <a16:creationId xmlns:a16="http://schemas.microsoft.com/office/drawing/2014/main" id="{68489061-AC4F-B67F-C350-4AC8794AF8EE}"/>
                  </a:ext>
                </a:extLst>
              </p:cNvPr>
              <p:cNvCxnSpPr>
                <a:cxnSpLocks/>
                <a:stCxn id="123" idx="1"/>
                <a:endCxn id="118" idx="3"/>
              </p:cNvCxnSpPr>
              <p:nvPr/>
            </p:nvCxnSpPr>
            <p:spPr>
              <a:xfrm flipH="1">
                <a:off x="4736489" y="2951058"/>
                <a:ext cx="509371" cy="704190"/>
              </a:xfrm>
              <a:prstGeom prst="straightConnector1">
                <a:avLst/>
              </a:prstGeom>
              <a:ln w="44450">
                <a:solidFill>
                  <a:srgbClr val="76D6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3EF158F3-A058-225F-7408-9D5E028490FF}"/>
                  </a:ext>
                </a:extLst>
              </p:cNvPr>
              <p:cNvGrpSpPr/>
              <p:nvPr/>
            </p:nvGrpSpPr>
            <p:grpSpPr>
              <a:xfrm>
                <a:off x="5245860" y="1889382"/>
                <a:ext cx="3849220" cy="2102507"/>
                <a:chOff x="526877" y="2306559"/>
                <a:chExt cx="3849220" cy="2102507"/>
              </a:xfrm>
            </p:grpSpPr>
            <p:cxnSp>
              <p:nvCxnSpPr>
                <p:cNvPr id="119" name="Straight Arrow Connector 118">
                  <a:extLst>
                    <a:ext uri="{FF2B5EF4-FFF2-40B4-BE49-F238E27FC236}">
                      <a16:creationId xmlns:a16="http://schemas.microsoft.com/office/drawing/2014/main" id="{A1435712-EA1C-E966-280C-055331258763}"/>
                    </a:ext>
                  </a:extLst>
                </p:cNvPr>
                <p:cNvCxnSpPr>
                  <a:cxnSpLocks/>
                  <a:stCxn id="123" idx="3"/>
                  <a:endCxn id="124" idx="1"/>
                </p:cNvCxnSpPr>
                <p:nvPr/>
              </p:nvCxnSpPr>
              <p:spPr>
                <a:xfrm flipV="1">
                  <a:off x="1966010" y="2628293"/>
                  <a:ext cx="502087" cy="739942"/>
                </a:xfrm>
                <a:prstGeom prst="straightConnector1">
                  <a:avLst/>
                </a:prstGeom>
                <a:ln w="44450">
                  <a:solidFill>
                    <a:srgbClr val="76D6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Arrow Connector 119">
                  <a:extLst>
                    <a:ext uri="{FF2B5EF4-FFF2-40B4-BE49-F238E27FC236}">
                      <a16:creationId xmlns:a16="http://schemas.microsoft.com/office/drawing/2014/main" id="{11C69BA2-2D25-7571-F105-22DC8915F924}"/>
                    </a:ext>
                  </a:extLst>
                </p:cNvPr>
                <p:cNvCxnSpPr>
                  <a:cxnSpLocks/>
                  <a:stCxn id="123" idx="3"/>
                  <a:endCxn id="125" idx="1"/>
                </p:cNvCxnSpPr>
                <p:nvPr/>
              </p:nvCxnSpPr>
              <p:spPr>
                <a:xfrm flipV="1">
                  <a:off x="1966010" y="3357813"/>
                  <a:ext cx="502087" cy="10422"/>
                </a:xfrm>
                <a:prstGeom prst="straightConnector1">
                  <a:avLst/>
                </a:prstGeom>
                <a:ln w="44450">
                  <a:solidFill>
                    <a:srgbClr val="76D6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Arrow Connector 120">
                  <a:extLst>
                    <a:ext uri="{FF2B5EF4-FFF2-40B4-BE49-F238E27FC236}">
                      <a16:creationId xmlns:a16="http://schemas.microsoft.com/office/drawing/2014/main" id="{5C4F1AA2-EC3C-100D-C42B-25F8F6BB79C6}"/>
                    </a:ext>
                  </a:extLst>
                </p:cNvPr>
                <p:cNvCxnSpPr>
                  <a:cxnSpLocks/>
                  <a:stCxn id="123" idx="3"/>
                  <a:endCxn id="126" idx="1"/>
                </p:cNvCxnSpPr>
                <p:nvPr/>
              </p:nvCxnSpPr>
              <p:spPr>
                <a:xfrm>
                  <a:off x="1966010" y="3368235"/>
                  <a:ext cx="502087" cy="719098"/>
                </a:xfrm>
                <a:prstGeom prst="straightConnector1">
                  <a:avLst/>
                </a:prstGeom>
                <a:ln w="44450">
                  <a:solidFill>
                    <a:srgbClr val="76D6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22" name="Group 121">
                  <a:extLst>
                    <a:ext uri="{FF2B5EF4-FFF2-40B4-BE49-F238E27FC236}">
                      <a16:creationId xmlns:a16="http://schemas.microsoft.com/office/drawing/2014/main" id="{1E69A1EF-4FD7-5243-68B8-9A508F927ACC}"/>
                    </a:ext>
                  </a:extLst>
                </p:cNvPr>
                <p:cNvGrpSpPr/>
                <p:nvPr/>
              </p:nvGrpSpPr>
              <p:grpSpPr>
                <a:xfrm>
                  <a:off x="526877" y="2306559"/>
                  <a:ext cx="3849220" cy="2102507"/>
                  <a:chOff x="526877" y="2306559"/>
                  <a:chExt cx="3849220" cy="2102507"/>
                </a:xfrm>
              </p:grpSpPr>
              <p:sp>
                <p:nvSpPr>
                  <p:cNvPr id="123" name="Rounded Rectangle 122">
                    <a:extLst>
                      <a:ext uri="{FF2B5EF4-FFF2-40B4-BE49-F238E27FC236}">
                        <a16:creationId xmlns:a16="http://schemas.microsoft.com/office/drawing/2014/main" id="{B08DCC37-F01E-46A5-1942-4716819F89F6}"/>
                      </a:ext>
                    </a:extLst>
                  </p:cNvPr>
                  <p:cNvSpPr/>
                  <p:nvPr/>
                </p:nvSpPr>
                <p:spPr>
                  <a:xfrm>
                    <a:off x="526877" y="3046501"/>
                    <a:ext cx="1439133" cy="643467"/>
                  </a:xfrm>
                  <a:prstGeom prst="roundRect">
                    <a:avLst/>
                  </a:prstGeom>
                  <a:noFill/>
                  <a:ln w="47625">
                    <a:solidFill>
                      <a:srgbClr val="76D6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>
                      <a:latin typeface="Muli" pitchFamily="2" charset="77"/>
                    </a:endParaRPr>
                  </a:p>
                </p:txBody>
              </p:sp>
              <p:sp>
                <p:nvSpPr>
                  <p:cNvPr id="124" name="Rounded Rectangle 123">
                    <a:extLst>
                      <a:ext uri="{FF2B5EF4-FFF2-40B4-BE49-F238E27FC236}">
                        <a16:creationId xmlns:a16="http://schemas.microsoft.com/office/drawing/2014/main" id="{58D32BF9-7BC0-CFF1-C457-77F843F4354A}"/>
                      </a:ext>
                    </a:extLst>
                  </p:cNvPr>
                  <p:cNvSpPr/>
                  <p:nvPr/>
                </p:nvSpPr>
                <p:spPr>
                  <a:xfrm>
                    <a:off x="2468097" y="2306559"/>
                    <a:ext cx="1908000" cy="643467"/>
                  </a:xfrm>
                  <a:prstGeom prst="roundRect">
                    <a:avLst/>
                  </a:prstGeom>
                  <a:noFill/>
                  <a:ln w="47625">
                    <a:solidFill>
                      <a:srgbClr val="76D6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>
                      <a:latin typeface="Muli" pitchFamily="2" charset="77"/>
                    </a:endParaRPr>
                  </a:p>
                </p:txBody>
              </p:sp>
              <p:sp>
                <p:nvSpPr>
                  <p:cNvPr id="125" name="Rounded Rectangle 124">
                    <a:extLst>
                      <a:ext uri="{FF2B5EF4-FFF2-40B4-BE49-F238E27FC236}">
                        <a16:creationId xmlns:a16="http://schemas.microsoft.com/office/drawing/2014/main" id="{D5407946-7988-2D85-C57B-03ACC9ECF6AD}"/>
                      </a:ext>
                    </a:extLst>
                  </p:cNvPr>
                  <p:cNvSpPr/>
                  <p:nvPr/>
                </p:nvSpPr>
                <p:spPr>
                  <a:xfrm>
                    <a:off x="2468097" y="3036079"/>
                    <a:ext cx="1908000" cy="643467"/>
                  </a:xfrm>
                  <a:prstGeom prst="roundRect">
                    <a:avLst/>
                  </a:prstGeom>
                  <a:noFill/>
                  <a:ln w="47625">
                    <a:solidFill>
                      <a:srgbClr val="76D6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>
                      <a:latin typeface="Muli" pitchFamily="2" charset="77"/>
                    </a:endParaRPr>
                  </a:p>
                </p:txBody>
              </p:sp>
              <p:sp>
                <p:nvSpPr>
                  <p:cNvPr id="126" name="Rounded Rectangle 125">
                    <a:extLst>
                      <a:ext uri="{FF2B5EF4-FFF2-40B4-BE49-F238E27FC236}">
                        <a16:creationId xmlns:a16="http://schemas.microsoft.com/office/drawing/2014/main" id="{7B180230-EF22-A36E-8F83-9ABB4746E357}"/>
                      </a:ext>
                    </a:extLst>
                  </p:cNvPr>
                  <p:cNvSpPr/>
                  <p:nvPr/>
                </p:nvSpPr>
                <p:spPr>
                  <a:xfrm>
                    <a:off x="2468097" y="3765599"/>
                    <a:ext cx="1908000" cy="643467"/>
                  </a:xfrm>
                  <a:prstGeom prst="roundRect">
                    <a:avLst/>
                  </a:prstGeom>
                  <a:noFill/>
                  <a:ln w="47625">
                    <a:solidFill>
                      <a:srgbClr val="76D6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>
                      <a:latin typeface="Muli" pitchFamily="2" charset="77"/>
                    </a:endParaRPr>
                  </a:p>
                </p:txBody>
              </p:sp>
            </p:grpSp>
          </p:grpSp>
          <p:sp>
            <p:nvSpPr>
              <p:cNvPr id="117" name="Rounded Rectangle 116">
                <a:extLst>
                  <a:ext uri="{FF2B5EF4-FFF2-40B4-BE49-F238E27FC236}">
                    <a16:creationId xmlns:a16="http://schemas.microsoft.com/office/drawing/2014/main" id="{B825F4A4-63C0-EF2A-DA3D-9EDE9732D345}"/>
                  </a:ext>
                </a:extLst>
              </p:cNvPr>
              <p:cNvSpPr/>
              <p:nvPr/>
            </p:nvSpPr>
            <p:spPr>
              <a:xfrm>
                <a:off x="2848798" y="1873517"/>
                <a:ext cx="1908000" cy="643467"/>
              </a:xfrm>
              <a:prstGeom prst="roundRect">
                <a:avLst/>
              </a:prstGeom>
              <a:noFill/>
              <a:ln w="47625">
                <a:solidFill>
                  <a:srgbClr val="76D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uli" pitchFamily="2" charset="77"/>
                </a:endParaRPr>
              </a:p>
            </p:txBody>
          </p:sp>
          <p:sp>
            <p:nvSpPr>
              <p:cNvPr id="118" name="Rounded Rectangle 117">
                <a:extLst>
                  <a:ext uri="{FF2B5EF4-FFF2-40B4-BE49-F238E27FC236}">
                    <a16:creationId xmlns:a16="http://schemas.microsoft.com/office/drawing/2014/main" id="{45ACA6F1-EF5B-8970-49B7-39F79BF936FF}"/>
                  </a:ext>
                </a:extLst>
              </p:cNvPr>
              <p:cNvSpPr/>
              <p:nvPr/>
            </p:nvSpPr>
            <p:spPr>
              <a:xfrm>
                <a:off x="2828489" y="3333514"/>
                <a:ext cx="1908000" cy="643467"/>
              </a:xfrm>
              <a:prstGeom prst="roundRect">
                <a:avLst/>
              </a:prstGeom>
              <a:noFill/>
              <a:ln w="47625">
                <a:solidFill>
                  <a:srgbClr val="76D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uli" pitchFamily="2" charset="77"/>
                </a:endParaRP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9A51F903-B466-DEE3-4C42-5DEBEA7CFEAE}"/>
                </a:ext>
              </a:extLst>
            </p:cNvPr>
            <p:cNvGrpSpPr/>
            <p:nvPr/>
          </p:nvGrpSpPr>
          <p:grpSpPr>
            <a:xfrm>
              <a:off x="760091" y="1961607"/>
              <a:ext cx="5420760" cy="2004677"/>
              <a:chOff x="760091" y="1961607"/>
              <a:chExt cx="5420760" cy="2004677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1F5846AD-6536-8213-3E0F-D0FF367D14A5}"/>
                  </a:ext>
                </a:extLst>
              </p:cNvPr>
              <p:cNvGrpSpPr/>
              <p:nvPr/>
            </p:nvGrpSpPr>
            <p:grpSpPr>
              <a:xfrm>
                <a:off x="2959066" y="2981085"/>
                <a:ext cx="1054562" cy="108000"/>
                <a:chOff x="7904139" y="5694291"/>
                <a:chExt cx="1054562" cy="108000"/>
              </a:xfrm>
            </p:grpSpPr>
            <p:sp>
              <p:nvSpPr>
                <p:cNvPr id="111" name="Oval 110">
                  <a:extLst>
                    <a:ext uri="{FF2B5EF4-FFF2-40B4-BE49-F238E27FC236}">
                      <a16:creationId xmlns:a16="http://schemas.microsoft.com/office/drawing/2014/main" id="{A5E66B52-E81F-6852-5AA0-F275FF2E7320}"/>
                    </a:ext>
                  </a:extLst>
                </p:cNvPr>
                <p:cNvSpPr/>
                <p:nvPr/>
              </p:nvSpPr>
              <p:spPr>
                <a:xfrm flipV="1">
                  <a:off x="8850701" y="5694291"/>
                  <a:ext cx="108000" cy="108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latin typeface="Muli" pitchFamily="2" charset="77"/>
                  </a:endParaRPr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EFAA2EF0-8A7B-AC17-B2E6-81D09739A0F0}"/>
                    </a:ext>
                  </a:extLst>
                </p:cNvPr>
                <p:cNvSpPr/>
                <p:nvPr/>
              </p:nvSpPr>
              <p:spPr>
                <a:xfrm flipV="1">
                  <a:off x="8114374" y="5722505"/>
                  <a:ext cx="612000" cy="51571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uli" pitchFamily="2" charset="77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DB044C40-0CCD-AC7A-35D4-0840D1264274}"/>
                    </a:ext>
                  </a:extLst>
                </p:cNvPr>
                <p:cNvSpPr/>
                <p:nvPr/>
              </p:nvSpPr>
              <p:spPr>
                <a:xfrm flipV="1">
                  <a:off x="7904139" y="5694291"/>
                  <a:ext cx="108000" cy="108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latin typeface="Muli" pitchFamily="2" charset="77"/>
                  </a:endParaRPr>
                </a:p>
              </p:txBody>
            </p:sp>
          </p:grpSp>
          <p:sp>
            <p:nvSpPr>
              <p:cNvPr id="73" name="Rounded Rectangle 72">
                <a:extLst>
                  <a:ext uri="{FF2B5EF4-FFF2-40B4-BE49-F238E27FC236}">
                    <a16:creationId xmlns:a16="http://schemas.microsoft.com/office/drawing/2014/main" id="{8CA3D663-67BB-C605-82CE-F831049D255C}"/>
                  </a:ext>
                </a:extLst>
              </p:cNvPr>
              <p:cNvSpPr/>
              <p:nvPr/>
            </p:nvSpPr>
            <p:spPr>
              <a:xfrm>
                <a:off x="760091" y="1961607"/>
                <a:ext cx="1027133" cy="510778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GB" sz="2400" dirty="0">
                    <a:solidFill>
                      <a:srgbClr val="FF3760"/>
                    </a:solidFill>
                    <a:latin typeface="OpenDyslexicAlta" pitchFamily="2" charset="77"/>
                  </a:rPr>
                  <a:t>sight</a:t>
                </a:r>
              </a:p>
            </p:txBody>
          </p:sp>
          <p:sp>
            <p:nvSpPr>
              <p:cNvPr id="74" name="Rounded Rectangle 73">
                <a:extLst>
                  <a:ext uri="{FF2B5EF4-FFF2-40B4-BE49-F238E27FC236}">
                    <a16:creationId xmlns:a16="http://schemas.microsoft.com/office/drawing/2014/main" id="{A626ED0E-5757-0C03-3AA3-11807D8BACF1}"/>
                  </a:ext>
                </a:extLst>
              </p:cNvPr>
              <p:cNvSpPr/>
              <p:nvPr/>
            </p:nvSpPr>
            <p:spPr>
              <a:xfrm>
                <a:off x="768458" y="3414504"/>
                <a:ext cx="1003605" cy="510778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GB" sz="2400" dirty="0">
                    <a:solidFill>
                      <a:srgbClr val="FF3760"/>
                    </a:solidFill>
                    <a:latin typeface="OpenDyslexicAlta" pitchFamily="2" charset="77"/>
                  </a:rPr>
                  <a:t>tight</a:t>
                </a:r>
              </a:p>
            </p:txBody>
          </p:sp>
          <p:sp>
            <p:nvSpPr>
              <p:cNvPr id="75" name="Rounded Rectangle 74">
                <a:extLst>
                  <a:ext uri="{FF2B5EF4-FFF2-40B4-BE49-F238E27FC236}">
                    <a16:creationId xmlns:a16="http://schemas.microsoft.com/office/drawing/2014/main" id="{52B01127-7D6C-3436-8621-A85475268BE6}"/>
                  </a:ext>
                </a:extLst>
              </p:cNvPr>
              <p:cNvSpPr/>
              <p:nvPr/>
            </p:nvSpPr>
            <p:spPr>
              <a:xfrm>
                <a:off x="5128510" y="1973268"/>
                <a:ext cx="1052341" cy="510778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GB" sz="2400" dirty="0">
                    <a:solidFill>
                      <a:srgbClr val="FF3760"/>
                    </a:solidFill>
                    <a:latin typeface="OpenDyslexicAlta" pitchFamily="2" charset="77"/>
                  </a:rPr>
                  <a:t>night</a:t>
                </a:r>
              </a:p>
            </p:txBody>
          </p:sp>
          <p:sp>
            <p:nvSpPr>
              <p:cNvPr id="76" name="Rounded Rectangle 75">
                <a:extLst>
                  <a:ext uri="{FF2B5EF4-FFF2-40B4-BE49-F238E27FC236}">
                    <a16:creationId xmlns:a16="http://schemas.microsoft.com/office/drawing/2014/main" id="{1E4EDC13-336F-21BC-F0C6-2B0188E17004}"/>
                  </a:ext>
                </a:extLst>
              </p:cNvPr>
              <p:cNvSpPr/>
              <p:nvPr/>
            </p:nvSpPr>
            <p:spPr>
              <a:xfrm>
                <a:off x="5154559" y="3455506"/>
                <a:ext cx="1000244" cy="510778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GB" sz="2400" dirty="0">
                    <a:solidFill>
                      <a:srgbClr val="FF3760"/>
                    </a:solidFill>
                    <a:latin typeface="OpenDyslexicAlta" pitchFamily="2" charset="77"/>
                  </a:rPr>
                  <a:t>right</a:t>
                </a:r>
              </a:p>
            </p:txBody>
          </p:sp>
          <p:sp>
            <p:nvSpPr>
              <p:cNvPr id="77" name="Rounded Rectangle 76">
                <a:extLst>
                  <a:ext uri="{FF2B5EF4-FFF2-40B4-BE49-F238E27FC236}">
                    <a16:creationId xmlns:a16="http://schemas.microsoft.com/office/drawing/2014/main" id="{A2782536-01D7-5ECB-524B-4CFA00955608}"/>
                  </a:ext>
                </a:extLst>
              </p:cNvPr>
              <p:cNvSpPr/>
              <p:nvPr/>
            </p:nvSpPr>
            <p:spPr>
              <a:xfrm>
                <a:off x="5176404" y="2726335"/>
                <a:ext cx="956551" cy="510778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GB" sz="2400" dirty="0">
                    <a:solidFill>
                      <a:srgbClr val="FF3760"/>
                    </a:solidFill>
                    <a:latin typeface="OpenDyslexicAlta" pitchFamily="2" charset="77"/>
                  </a:rPr>
                  <a:t>light</a:t>
                </a:r>
              </a:p>
            </p:txBody>
          </p: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44BF96CA-BCF4-0D67-D210-762A528BF1D4}"/>
                  </a:ext>
                </a:extLst>
              </p:cNvPr>
              <p:cNvGrpSpPr/>
              <p:nvPr/>
            </p:nvGrpSpPr>
            <p:grpSpPr>
              <a:xfrm>
                <a:off x="919139" y="2391112"/>
                <a:ext cx="727958" cy="72000"/>
                <a:chOff x="10894336" y="5869699"/>
                <a:chExt cx="727958" cy="72000"/>
              </a:xfrm>
            </p:grpSpPr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A65B9C22-70E7-CCCF-6EE8-1B47B7F1A27E}"/>
                    </a:ext>
                  </a:extLst>
                </p:cNvPr>
                <p:cNvSpPr/>
                <p:nvPr/>
              </p:nvSpPr>
              <p:spPr>
                <a:xfrm flipV="1">
                  <a:off x="11052726" y="5887699"/>
                  <a:ext cx="432000" cy="36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uli" pitchFamily="2" charset="77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Oval 108">
                  <a:extLst>
                    <a:ext uri="{FF2B5EF4-FFF2-40B4-BE49-F238E27FC236}">
                      <a16:creationId xmlns:a16="http://schemas.microsoft.com/office/drawing/2014/main" id="{99660059-311B-51CB-9F37-AF34D2D16A35}"/>
                    </a:ext>
                  </a:extLst>
                </p:cNvPr>
                <p:cNvSpPr/>
                <p:nvPr/>
              </p:nvSpPr>
              <p:spPr>
                <a:xfrm flipV="1">
                  <a:off x="10894336" y="5869699"/>
                  <a:ext cx="72000" cy="72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latin typeface="Muli" pitchFamily="2" charset="77"/>
                  </a:endParaRPr>
                </a:p>
              </p:txBody>
            </p:sp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84A4C3FF-4628-0DC7-A201-BAAA8264EE50}"/>
                    </a:ext>
                  </a:extLst>
                </p:cNvPr>
                <p:cNvSpPr/>
                <p:nvPr/>
              </p:nvSpPr>
              <p:spPr>
                <a:xfrm flipV="1">
                  <a:off x="11550294" y="5869699"/>
                  <a:ext cx="72000" cy="72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latin typeface="Muli" pitchFamily="2" charset="77"/>
                  </a:endParaRPr>
                </a:p>
              </p:txBody>
            </p:sp>
          </p:grp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E9519E60-19FD-3798-1AB7-9AFF8C541F20}"/>
                  </a:ext>
                </a:extLst>
              </p:cNvPr>
              <p:cNvGrpSpPr/>
              <p:nvPr/>
            </p:nvGrpSpPr>
            <p:grpSpPr>
              <a:xfrm>
                <a:off x="919139" y="3855678"/>
                <a:ext cx="702723" cy="72000"/>
                <a:chOff x="10930336" y="5832702"/>
                <a:chExt cx="702723" cy="72000"/>
              </a:xfrm>
            </p:grpSpPr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187F6859-4CFC-58E9-0844-785B6692DD1A}"/>
                    </a:ext>
                  </a:extLst>
                </p:cNvPr>
                <p:cNvSpPr/>
                <p:nvPr/>
              </p:nvSpPr>
              <p:spPr>
                <a:xfrm flipV="1">
                  <a:off x="11052908" y="5850702"/>
                  <a:ext cx="432000" cy="36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uli" pitchFamily="2" charset="77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44B8FEB1-B3A7-DC2A-AA00-F4085C04575C}"/>
                    </a:ext>
                  </a:extLst>
                </p:cNvPr>
                <p:cNvSpPr/>
                <p:nvPr/>
              </p:nvSpPr>
              <p:spPr>
                <a:xfrm flipV="1">
                  <a:off x="10930336" y="5832702"/>
                  <a:ext cx="72000" cy="72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latin typeface="Muli" pitchFamily="2" charset="77"/>
                  </a:endParaRPr>
                </a:p>
              </p:txBody>
            </p:sp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04678053-816D-1C23-CD49-FD3BFB9D258C}"/>
                    </a:ext>
                  </a:extLst>
                </p:cNvPr>
                <p:cNvSpPr/>
                <p:nvPr/>
              </p:nvSpPr>
              <p:spPr>
                <a:xfrm flipV="1">
                  <a:off x="11561059" y="5832702"/>
                  <a:ext cx="72000" cy="72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latin typeface="Muli" pitchFamily="2" charset="77"/>
                  </a:endParaRPr>
                </a:p>
              </p:txBody>
            </p:sp>
          </p:grp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9EDDB19A-E932-5890-E012-240AA0AAB7CE}"/>
                  </a:ext>
                </a:extLst>
              </p:cNvPr>
              <p:cNvGrpSpPr/>
              <p:nvPr/>
            </p:nvGrpSpPr>
            <p:grpSpPr>
              <a:xfrm>
                <a:off x="5307535" y="2399753"/>
                <a:ext cx="724662" cy="72000"/>
                <a:chOff x="10973062" y="5838145"/>
                <a:chExt cx="724662" cy="72000"/>
              </a:xfrm>
            </p:grpSpPr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A245B527-F953-C83A-F2FB-6EFED7596046}"/>
                    </a:ext>
                  </a:extLst>
                </p:cNvPr>
                <p:cNvSpPr/>
                <p:nvPr/>
              </p:nvSpPr>
              <p:spPr>
                <a:xfrm flipV="1">
                  <a:off x="11124051" y="5856145"/>
                  <a:ext cx="432000" cy="36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uli" pitchFamily="2" charset="77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A8A4C4B1-D09C-D751-074A-227A1533CE04}"/>
                    </a:ext>
                  </a:extLst>
                </p:cNvPr>
                <p:cNvSpPr/>
                <p:nvPr/>
              </p:nvSpPr>
              <p:spPr>
                <a:xfrm flipV="1">
                  <a:off x="10973062" y="5838145"/>
                  <a:ext cx="72000" cy="72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latin typeface="Muli" pitchFamily="2" charset="77"/>
                  </a:endParaRPr>
                </a:p>
              </p:txBody>
            </p:sp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ECF01444-930E-4DFA-ADD8-46C3BEC6A4EF}"/>
                    </a:ext>
                  </a:extLst>
                </p:cNvPr>
                <p:cNvSpPr/>
                <p:nvPr/>
              </p:nvSpPr>
              <p:spPr>
                <a:xfrm flipV="1">
                  <a:off x="11625724" y="5838145"/>
                  <a:ext cx="72000" cy="72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latin typeface="Muli" pitchFamily="2" charset="77"/>
                  </a:endParaRPr>
                </a:p>
              </p:txBody>
            </p:sp>
          </p:grp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66CB5906-985E-5C37-2AD6-2FFE71D5970B}"/>
                  </a:ext>
                </a:extLst>
              </p:cNvPr>
              <p:cNvGrpSpPr/>
              <p:nvPr/>
            </p:nvGrpSpPr>
            <p:grpSpPr>
              <a:xfrm>
                <a:off x="5298662" y="3143548"/>
                <a:ext cx="682381" cy="72000"/>
                <a:chOff x="10990361" y="5838145"/>
                <a:chExt cx="682381" cy="72000"/>
              </a:xfrm>
            </p:grpSpPr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A147B553-80C6-0EFA-9691-BCC91C0DAD7F}"/>
                    </a:ext>
                  </a:extLst>
                </p:cNvPr>
                <p:cNvSpPr/>
                <p:nvPr/>
              </p:nvSpPr>
              <p:spPr>
                <a:xfrm flipV="1">
                  <a:off x="11109700" y="5856145"/>
                  <a:ext cx="432000" cy="36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uli" pitchFamily="2" charset="77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9EDC6BEC-72D7-BA56-DB87-68DE9B11C5DE}"/>
                    </a:ext>
                  </a:extLst>
                </p:cNvPr>
                <p:cNvSpPr/>
                <p:nvPr/>
              </p:nvSpPr>
              <p:spPr>
                <a:xfrm flipV="1">
                  <a:off x="10990361" y="5838145"/>
                  <a:ext cx="72000" cy="72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latin typeface="Muli" pitchFamily="2" charset="77"/>
                  </a:endParaRPr>
                </a:p>
              </p:txBody>
            </p: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5D18E559-0DBC-8F66-4DCA-4DBF5F299FD1}"/>
                    </a:ext>
                  </a:extLst>
                </p:cNvPr>
                <p:cNvSpPr/>
                <p:nvPr/>
              </p:nvSpPr>
              <p:spPr>
                <a:xfrm flipV="1">
                  <a:off x="11600742" y="5838145"/>
                  <a:ext cx="72000" cy="72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latin typeface="Muli" pitchFamily="2" charset="77"/>
                  </a:endParaRPr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07532216-E895-2FEE-E12A-8B8EAED54CB0}"/>
                  </a:ext>
                </a:extLst>
              </p:cNvPr>
              <p:cNvGrpSpPr/>
              <p:nvPr/>
            </p:nvGrpSpPr>
            <p:grpSpPr>
              <a:xfrm>
                <a:off x="5302710" y="3882145"/>
                <a:ext cx="709318" cy="72000"/>
                <a:chOff x="10975124" y="5838145"/>
                <a:chExt cx="709318" cy="72000"/>
              </a:xfrm>
            </p:grpSpPr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814C0AC2-7EE3-678D-7CC0-91C2AABD9280}"/>
                    </a:ext>
                  </a:extLst>
                </p:cNvPr>
                <p:cNvSpPr/>
                <p:nvPr/>
              </p:nvSpPr>
              <p:spPr>
                <a:xfrm flipV="1">
                  <a:off x="11107216" y="5856145"/>
                  <a:ext cx="432000" cy="36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uli" pitchFamily="2" charset="77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58337D1D-E77B-F7F5-0812-CF36609A586B}"/>
                    </a:ext>
                  </a:extLst>
                </p:cNvPr>
                <p:cNvSpPr/>
                <p:nvPr/>
              </p:nvSpPr>
              <p:spPr>
                <a:xfrm flipV="1">
                  <a:off x="10975124" y="5838145"/>
                  <a:ext cx="72000" cy="72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latin typeface="Muli" pitchFamily="2" charset="77"/>
                  </a:endParaRPr>
                </a:p>
              </p:txBody>
            </p:sp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63D357E6-06DB-66B5-609C-46CE80E7C5EA}"/>
                    </a:ext>
                  </a:extLst>
                </p:cNvPr>
                <p:cNvSpPr/>
                <p:nvPr/>
              </p:nvSpPr>
              <p:spPr>
                <a:xfrm flipV="1">
                  <a:off x="11612442" y="5838145"/>
                  <a:ext cx="72000" cy="72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latin typeface="Muli" pitchFamily="2" charset="77"/>
                  </a:endParaRPr>
                </a:p>
              </p:txBody>
            </p:sp>
          </p:grpSp>
        </p:grpSp>
      </p:grpSp>
      <p:sp>
        <p:nvSpPr>
          <p:cNvPr id="127" name="Oval 126">
            <a:extLst>
              <a:ext uri="{FF2B5EF4-FFF2-40B4-BE49-F238E27FC236}">
                <a16:creationId xmlns:a16="http://schemas.microsoft.com/office/drawing/2014/main" id="{7F84F1ED-97F2-7EEE-8479-3389193206FA}"/>
              </a:ext>
            </a:extLst>
          </p:cNvPr>
          <p:cNvSpPr/>
          <p:nvPr/>
        </p:nvSpPr>
        <p:spPr>
          <a:xfrm flipV="1">
            <a:off x="1259820" y="5628785"/>
            <a:ext cx="1080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Muli" pitchFamily="2" charset="77"/>
            </a:endParaRPr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DCEEAB95-314F-4A2C-46CF-0C052803602E}"/>
              </a:ext>
            </a:extLst>
          </p:cNvPr>
          <p:cNvGrpSpPr/>
          <p:nvPr/>
        </p:nvGrpSpPr>
        <p:grpSpPr>
          <a:xfrm>
            <a:off x="963885" y="4803614"/>
            <a:ext cx="4797057" cy="1576011"/>
            <a:chOff x="352504" y="4793796"/>
            <a:chExt cx="4797057" cy="1576011"/>
          </a:xfrm>
        </p:grpSpPr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3A16FE0D-2C2B-44E6-E7D4-562DC0098CC6}"/>
                </a:ext>
              </a:extLst>
            </p:cNvPr>
            <p:cNvGrpSpPr/>
            <p:nvPr/>
          </p:nvGrpSpPr>
          <p:grpSpPr>
            <a:xfrm>
              <a:off x="352504" y="4841151"/>
              <a:ext cx="4797057" cy="1528656"/>
              <a:chOff x="397167" y="4842170"/>
              <a:chExt cx="4797057" cy="1528656"/>
            </a:xfrm>
          </p:grpSpPr>
          <p:sp>
            <p:nvSpPr>
              <p:cNvPr id="177" name="Rounded Rectangle 176">
                <a:extLst>
                  <a:ext uri="{FF2B5EF4-FFF2-40B4-BE49-F238E27FC236}">
                    <a16:creationId xmlns:a16="http://schemas.microsoft.com/office/drawing/2014/main" id="{30F22B57-4D28-FC34-76E5-B9D0B3F445C4}"/>
                  </a:ext>
                </a:extLst>
              </p:cNvPr>
              <p:cNvSpPr/>
              <p:nvPr/>
            </p:nvSpPr>
            <p:spPr>
              <a:xfrm>
                <a:off x="397167" y="5358137"/>
                <a:ext cx="1907999" cy="643467"/>
              </a:xfrm>
              <a:prstGeom prst="roundRect">
                <a:avLst/>
              </a:prstGeom>
              <a:noFill/>
              <a:ln w="4762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uli" pitchFamily="2" charset="77"/>
                </a:endParaRPr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124ADA4A-2602-6307-6291-2820A68984C3}"/>
                  </a:ext>
                </a:extLst>
              </p:cNvPr>
              <p:cNvSpPr/>
              <p:nvPr/>
            </p:nvSpPr>
            <p:spPr>
              <a:xfrm flipV="1">
                <a:off x="1116387" y="5638815"/>
                <a:ext cx="612000" cy="720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uli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7C5C1F6B-9C0D-DF4C-2DC1-F43F0EBF8507}"/>
                  </a:ext>
                </a:extLst>
              </p:cNvPr>
              <p:cNvSpPr/>
              <p:nvPr/>
            </p:nvSpPr>
            <p:spPr>
              <a:xfrm flipV="1">
                <a:off x="906657" y="5620815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uli" pitchFamily="2" charset="77"/>
                </a:endParaRPr>
              </a:p>
            </p:txBody>
          </p:sp>
          <p:cxnSp>
            <p:nvCxnSpPr>
              <p:cNvPr id="181" name="Straight Arrow Connector 180">
                <a:extLst>
                  <a:ext uri="{FF2B5EF4-FFF2-40B4-BE49-F238E27FC236}">
                    <a16:creationId xmlns:a16="http://schemas.microsoft.com/office/drawing/2014/main" id="{7E72952C-DDF1-5262-7CE2-F6363A906D5F}"/>
                  </a:ext>
                </a:extLst>
              </p:cNvPr>
              <p:cNvCxnSpPr>
                <a:cxnSpLocks/>
                <a:stCxn id="177" idx="3"/>
                <a:endCxn id="182" idx="1"/>
              </p:cNvCxnSpPr>
              <p:nvPr/>
            </p:nvCxnSpPr>
            <p:spPr>
              <a:xfrm>
                <a:off x="2305166" y="5679871"/>
                <a:ext cx="833549" cy="369222"/>
              </a:xfrm>
              <a:prstGeom prst="straightConnector1">
                <a:avLst/>
              </a:prstGeom>
              <a:ln w="444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2" name="Rounded Rectangle 181">
                <a:extLst>
                  <a:ext uri="{FF2B5EF4-FFF2-40B4-BE49-F238E27FC236}">
                    <a16:creationId xmlns:a16="http://schemas.microsoft.com/office/drawing/2014/main" id="{0A81149E-7358-6E04-13E8-8E7CE048D170}"/>
                  </a:ext>
                </a:extLst>
              </p:cNvPr>
              <p:cNvSpPr/>
              <p:nvPr/>
            </p:nvSpPr>
            <p:spPr>
              <a:xfrm>
                <a:off x="3138715" y="5727359"/>
                <a:ext cx="2055509" cy="643467"/>
              </a:xfrm>
              <a:prstGeom prst="roundRect">
                <a:avLst/>
              </a:prstGeom>
              <a:noFill/>
              <a:ln w="4762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uli" pitchFamily="2" charset="77"/>
                </a:endParaRPr>
              </a:p>
            </p:txBody>
          </p:sp>
          <p:cxnSp>
            <p:nvCxnSpPr>
              <p:cNvPr id="183" name="Straight Arrow Connector 182">
                <a:extLst>
                  <a:ext uri="{FF2B5EF4-FFF2-40B4-BE49-F238E27FC236}">
                    <a16:creationId xmlns:a16="http://schemas.microsoft.com/office/drawing/2014/main" id="{537D31DE-DC2E-E7CB-6D24-071AC9CA829B}"/>
                  </a:ext>
                </a:extLst>
              </p:cNvPr>
              <p:cNvCxnSpPr>
                <a:cxnSpLocks/>
                <a:stCxn id="177" idx="3"/>
                <a:endCxn id="184" idx="1"/>
              </p:cNvCxnSpPr>
              <p:nvPr/>
            </p:nvCxnSpPr>
            <p:spPr>
              <a:xfrm flipV="1">
                <a:off x="2305166" y="5163904"/>
                <a:ext cx="833549" cy="515967"/>
              </a:xfrm>
              <a:prstGeom prst="straightConnector1">
                <a:avLst/>
              </a:prstGeom>
              <a:ln w="444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4" name="Rounded Rectangle 183">
                <a:extLst>
                  <a:ext uri="{FF2B5EF4-FFF2-40B4-BE49-F238E27FC236}">
                    <a16:creationId xmlns:a16="http://schemas.microsoft.com/office/drawing/2014/main" id="{61C890FA-D897-7BE9-D192-F7E7C9FB6526}"/>
                  </a:ext>
                </a:extLst>
              </p:cNvPr>
              <p:cNvSpPr/>
              <p:nvPr/>
            </p:nvSpPr>
            <p:spPr>
              <a:xfrm>
                <a:off x="3138715" y="4842170"/>
                <a:ext cx="2055509" cy="643467"/>
              </a:xfrm>
              <a:prstGeom prst="roundRect">
                <a:avLst/>
              </a:prstGeom>
              <a:noFill/>
              <a:ln w="4762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uli" pitchFamily="2" charset="77"/>
                </a:endParaRPr>
              </a:p>
            </p:txBody>
          </p:sp>
        </p:grpSp>
        <p:sp>
          <p:nvSpPr>
            <p:cNvPr id="130" name="Rounded Rectangle 129">
              <a:extLst>
                <a:ext uri="{FF2B5EF4-FFF2-40B4-BE49-F238E27FC236}">
                  <a16:creationId xmlns:a16="http://schemas.microsoft.com/office/drawing/2014/main" id="{09B7F913-F03D-A7BD-611F-473CB0980783}"/>
                </a:ext>
              </a:extLst>
            </p:cNvPr>
            <p:cNvSpPr/>
            <p:nvPr/>
          </p:nvSpPr>
          <p:spPr>
            <a:xfrm>
              <a:off x="3408440" y="4793796"/>
              <a:ext cx="1437618" cy="67993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2400" dirty="0">
                  <a:solidFill>
                    <a:srgbClr val="FF3760"/>
                  </a:solidFill>
                  <a:latin typeface="OpenDyslexicAlta" pitchFamily="2" charset="77"/>
                </a:rPr>
                <a:t>bright</a:t>
              </a:r>
            </a:p>
          </p:txBody>
        </p:sp>
        <p:sp>
          <p:nvSpPr>
            <p:cNvPr id="131" name="Rounded Rectangle 130">
              <a:extLst>
                <a:ext uri="{FF2B5EF4-FFF2-40B4-BE49-F238E27FC236}">
                  <a16:creationId xmlns:a16="http://schemas.microsoft.com/office/drawing/2014/main" id="{73B3578D-7314-0ED6-8ABD-4E484DCFF66C}"/>
                </a:ext>
              </a:extLst>
            </p:cNvPr>
            <p:cNvSpPr/>
            <p:nvPr/>
          </p:nvSpPr>
          <p:spPr>
            <a:xfrm>
              <a:off x="3430468" y="5677322"/>
              <a:ext cx="1408317" cy="67993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2400" dirty="0">
                  <a:solidFill>
                    <a:srgbClr val="FF3760"/>
                  </a:solidFill>
                  <a:latin typeface="OpenDyslexicAlta" pitchFamily="2" charset="77"/>
                </a:rPr>
                <a:t>fright</a:t>
              </a:r>
            </a:p>
          </p:txBody>
        </p: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3A86A638-0C57-D05D-BA7F-46798777131E}"/>
                </a:ext>
              </a:extLst>
            </p:cNvPr>
            <p:cNvGrpSpPr/>
            <p:nvPr/>
          </p:nvGrpSpPr>
          <p:grpSpPr>
            <a:xfrm>
              <a:off x="3703113" y="5293322"/>
              <a:ext cx="865059" cy="72000"/>
              <a:chOff x="3703113" y="5293322"/>
              <a:chExt cx="865059" cy="72000"/>
            </a:xfrm>
          </p:grpSpPr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B38F5A82-7BE0-1C04-A786-06340AAA6910}"/>
                  </a:ext>
                </a:extLst>
              </p:cNvPr>
              <p:cNvSpPr/>
              <p:nvPr/>
            </p:nvSpPr>
            <p:spPr>
              <a:xfrm flipV="1">
                <a:off x="4031730" y="5311322"/>
                <a:ext cx="396000" cy="360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uli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FC8C3B25-6144-7D08-AB4F-7873290FE46D}"/>
                  </a:ext>
                </a:extLst>
              </p:cNvPr>
              <p:cNvSpPr/>
              <p:nvPr/>
            </p:nvSpPr>
            <p:spPr>
              <a:xfrm flipV="1">
                <a:off x="3870726" y="5293322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uli" pitchFamily="2" charset="77"/>
                </a:endParaRPr>
              </a:p>
            </p:txBody>
          </p:sp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02E3C191-A233-34A8-9892-FD685BBC6929}"/>
                  </a:ext>
                </a:extLst>
              </p:cNvPr>
              <p:cNvSpPr/>
              <p:nvPr/>
            </p:nvSpPr>
            <p:spPr>
              <a:xfrm flipV="1">
                <a:off x="4496172" y="5293322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uli" pitchFamily="2" charset="77"/>
                </a:endParaRP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33A9E869-98A7-670D-4EF1-57DE885F3D78}"/>
                  </a:ext>
                </a:extLst>
              </p:cNvPr>
              <p:cNvSpPr/>
              <p:nvPr/>
            </p:nvSpPr>
            <p:spPr>
              <a:xfrm flipV="1">
                <a:off x="3703113" y="5293322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uli" pitchFamily="2" charset="77"/>
                </a:endParaRPr>
              </a:p>
            </p:txBody>
          </p: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75ADAA10-5687-32BE-766B-C7061F6B4CD4}"/>
                </a:ext>
              </a:extLst>
            </p:cNvPr>
            <p:cNvGrpSpPr/>
            <p:nvPr/>
          </p:nvGrpSpPr>
          <p:grpSpPr>
            <a:xfrm>
              <a:off x="3702351" y="6176294"/>
              <a:ext cx="852688" cy="72000"/>
              <a:chOff x="3715484" y="5020825"/>
              <a:chExt cx="852688" cy="72000"/>
            </a:xfrm>
          </p:grpSpPr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24038725-3513-1039-55E4-8490C62CEF98}"/>
                  </a:ext>
                </a:extLst>
              </p:cNvPr>
              <p:cNvSpPr/>
              <p:nvPr/>
            </p:nvSpPr>
            <p:spPr>
              <a:xfrm flipV="1">
                <a:off x="4023459" y="5038825"/>
                <a:ext cx="396000" cy="360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uli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C85D4CE6-DF70-A7EF-160B-186D3F8C7BB5}"/>
                  </a:ext>
                </a:extLst>
              </p:cNvPr>
              <p:cNvSpPr/>
              <p:nvPr/>
            </p:nvSpPr>
            <p:spPr>
              <a:xfrm flipV="1">
                <a:off x="3866555" y="5020825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uli" pitchFamily="2" charset="77"/>
                </a:endParaRPr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2486769C-394A-1375-6194-F98FEB70F13C}"/>
                  </a:ext>
                </a:extLst>
              </p:cNvPr>
              <p:cNvSpPr/>
              <p:nvPr/>
            </p:nvSpPr>
            <p:spPr>
              <a:xfrm flipV="1">
                <a:off x="4496172" y="5020825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uli" pitchFamily="2" charset="77"/>
                </a:endParaRPr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375D423A-271F-1EC7-9AD6-147705095A0D}"/>
                  </a:ext>
                </a:extLst>
              </p:cNvPr>
              <p:cNvSpPr/>
              <p:nvPr/>
            </p:nvSpPr>
            <p:spPr>
              <a:xfrm flipV="1">
                <a:off x="3715484" y="5020825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uli" pitchFamily="2" charset="77"/>
                </a:endParaRPr>
              </a:p>
            </p:txBody>
          </p:sp>
        </p:grp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4B177143-59F8-A785-7559-8F44732C6532}"/>
              </a:ext>
            </a:extLst>
          </p:cNvPr>
          <p:cNvGrpSpPr/>
          <p:nvPr/>
        </p:nvGrpSpPr>
        <p:grpSpPr>
          <a:xfrm>
            <a:off x="7194040" y="3911191"/>
            <a:ext cx="4501259" cy="647956"/>
            <a:chOff x="7276146" y="4479093"/>
            <a:chExt cx="4501259" cy="647956"/>
          </a:xfrm>
        </p:grpSpPr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E2A54F17-A495-48CA-F0B5-FE3DEC84B247}"/>
                </a:ext>
              </a:extLst>
            </p:cNvPr>
            <p:cNvGrpSpPr/>
            <p:nvPr/>
          </p:nvGrpSpPr>
          <p:grpSpPr>
            <a:xfrm>
              <a:off x="7486608" y="4753609"/>
              <a:ext cx="890494" cy="108000"/>
              <a:chOff x="7860473" y="4130510"/>
              <a:chExt cx="890494" cy="108000"/>
            </a:xfrm>
          </p:grpSpPr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F2F0A6C4-4944-7698-1BD5-058831D28828}"/>
                  </a:ext>
                </a:extLst>
              </p:cNvPr>
              <p:cNvSpPr/>
              <p:nvPr/>
            </p:nvSpPr>
            <p:spPr>
              <a:xfrm flipV="1">
                <a:off x="8138967" y="4148510"/>
                <a:ext cx="612000" cy="720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uli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04D04D45-63F2-E2B3-2CAB-5DF6CEFA29CA}"/>
                  </a:ext>
                </a:extLst>
              </p:cNvPr>
              <p:cNvSpPr/>
              <p:nvPr/>
            </p:nvSpPr>
            <p:spPr>
              <a:xfrm flipV="1">
                <a:off x="7860473" y="4130510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uli" pitchFamily="2" charset="77"/>
                </a:endParaRPr>
              </a:p>
            </p:txBody>
          </p:sp>
        </p:grp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62E5ED34-DBA1-199C-B9AE-3CF1A9BC9C85}"/>
                </a:ext>
              </a:extLst>
            </p:cNvPr>
            <p:cNvSpPr/>
            <p:nvPr/>
          </p:nvSpPr>
          <p:spPr>
            <a:xfrm flipV="1">
              <a:off x="8714204" y="4757687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01BC30BE-ACB8-949C-05DB-CA66C42EE159}"/>
                </a:ext>
              </a:extLst>
            </p:cNvPr>
            <p:cNvSpPr/>
            <p:nvPr/>
          </p:nvSpPr>
          <p:spPr>
            <a:xfrm flipV="1">
              <a:off x="8509297" y="4757687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604017EA-BFBF-C411-B997-D34712B9D4D1}"/>
                </a:ext>
              </a:extLst>
            </p:cNvPr>
            <p:cNvGrpSpPr/>
            <p:nvPr/>
          </p:nvGrpSpPr>
          <p:grpSpPr>
            <a:xfrm>
              <a:off x="7276146" y="4479093"/>
              <a:ext cx="4501259" cy="647956"/>
              <a:chOff x="7276146" y="4479093"/>
              <a:chExt cx="4501259" cy="647956"/>
            </a:xfrm>
          </p:grpSpPr>
          <p:cxnSp>
            <p:nvCxnSpPr>
              <p:cNvPr id="190" name="Straight Arrow Connector 189">
                <a:extLst>
                  <a:ext uri="{FF2B5EF4-FFF2-40B4-BE49-F238E27FC236}">
                    <a16:creationId xmlns:a16="http://schemas.microsoft.com/office/drawing/2014/main" id="{ED89ED76-0CEA-2F74-6C61-AEC4880CC4CC}"/>
                  </a:ext>
                </a:extLst>
              </p:cNvPr>
              <p:cNvCxnSpPr>
                <a:cxnSpLocks/>
                <a:stCxn id="192" idx="3"/>
                <a:endCxn id="191" idx="1"/>
              </p:cNvCxnSpPr>
              <p:nvPr/>
            </p:nvCxnSpPr>
            <p:spPr>
              <a:xfrm>
                <a:off x="9002428" y="4800827"/>
                <a:ext cx="1081831" cy="4489"/>
              </a:xfrm>
              <a:prstGeom prst="straightConnector1">
                <a:avLst/>
              </a:prstGeom>
              <a:ln w="44450">
                <a:solidFill>
                  <a:srgbClr val="25D1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1" name="Rounded Rectangle 190">
                <a:extLst>
                  <a:ext uri="{FF2B5EF4-FFF2-40B4-BE49-F238E27FC236}">
                    <a16:creationId xmlns:a16="http://schemas.microsoft.com/office/drawing/2014/main" id="{A9B5041B-0DBB-0AE5-10B6-B775DD47076F}"/>
                  </a:ext>
                </a:extLst>
              </p:cNvPr>
              <p:cNvSpPr/>
              <p:nvPr/>
            </p:nvSpPr>
            <p:spPr>
              <a:xfrm>
                <a:off x="10084259" y="4483582"/>
                <a:ext cx="1693146" cy="643467"/>
              </a:xfrm>
              <a:prstGeom prst="roundRect">
                <a:avLst/>
              </a:prstGeom>
              <a:noFill/>
              <a:ln w="47625">
                <a:solidFill>
                  <a:srgbClr val="25D1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uli" pitchFamily="2" charset="77"/>
                </a:endParaRPr>
              </a:p>
            </p:txBody>
          </p:sp>
          <p:sp>
            <p:nvSpPr>
              <p:cNvPr id="192" name="Rounded Rectangle 191">
                <a:extLst>
                  <a:ext uri="{FF2B5EF4-FFF2-40B4-BE49-F238E27FC236}">
                    <a16:creationId xmlns:a16="http://schemas.microsoft.com/office/drawing/2014/main" id="{B705DA45-3125-557D-419F-ED0599B608F2}"/>
                  </a:ext>
                </a:extLst>
              </p:cNvPr>
              <p:cNvSpPr/>
              <p:nvPr/>
            </p:nvSpPr>
            <p:spPr>
              <a:xfrm>
                <a:off x="7276146" y="4479093"/>
                <a:ext cx="1726282" cy="643467"/>
              </a:xfrm>
              <a:prstGeom prst="roundRect">
                <a:avLst/>
              </a:prstGeom>
              <a:noFill/>
              <a:ln w="47625">
                <a:solidFill>
                  <a:srgbClr val="25D1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uli" pitchFamily="2" charset="77"/>
                </a:endParaRPr>
              </a:p>
            </p:txBody>
          </p:sp>
          <p:sp>
            <p:nvSpPr>
              <p:cNvPr id="193" name="Rounded Rectangle 192">
                <a:extLst>
                  <a:ext uri="{FF2B5EF4-FFF2-40B4-BE49-F238E27FC236}">
                    <a16:creationId xmlns:a16="http://schemas.microsoft.com/office/drawing/2014/main" id="{30F3C61E-62A1-3199-497E-66C4162D2AE5}"/>
                  </a:ext>
                </a:extLst>
              </p:cNvPr>
              <p:cNvSpPr/>
              <p:nvPr/>
            </p:nvSpPr>
            <p:spPr>
              <a:xfrm>
                <a:off x="10263099" y="4492404"/>
                <a:ext cx="1351280" cy="510778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GB" sz="2400" dirty="0">
                    <a:solidFill>
                      <a:srgbClr val="FF3760"/>
                    </a:solidFill>
                    <a:latin typeface="OpenDyslexicAlta" pitchFamily="2" charset="77"/>
                  </a:rPr>
                  <a:t>mighty</a:t>
                </a:r>
              </a:p>
            </p:txBody>
          </p:sp>
          <p:grpSp>
            <p:nvGrpSpPr>
              <p:cNvPr id="194" name="Group 193">
                <a:extLst>
                  <a:ext uri="{FF2B5EF4-FFF2-40B4-BE49-F238E27FC236}">
                    <a16:creationId xmlns:a16="http://schemas.microsoft.com/office/drawing/2014/main" id="{43C74B3F-8C10-49DF-F5DB-3F8D3CD10051}"/>
                  </a:ext>
                </a:extLst>
              </p:cNvPr>
              <p:cNvGrpSpPr/>
              <p:nvPr/>
            </p:nvGrpSpPr>
            <p:grpSpPr>
              <a:xfrm>
                <a:off x="10490754" y="4924383"/>
                <a:ext cx="943715" cy="72000"/>
                <a:chOff x="10490754" y="4924383"/>
                <a:chExt cx="943715" cy="72000"/>
              </a:xfrm>
            </p:grpSpPr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780166AC-C91C-B535-B1D0-A20F6554BB4D}"/>
                    </a:ext>
                  </a:extLst>
                </p:cNvPr>
                <p:cNvSpPr/>
                <p:nvPr/>
              </p:nvSpPr>
              <p:spPr>
                <a:xfrm flipV="1">
                  <a:off x="10691151" y="4942383"/>
                  <a:ext cx="432000" cy="36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uli" pitchFamily="2" charset="77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Oval 195">
                  <a:extLst>
                    <a:ext uri="{FF2B5EF4-FFF2-40B4-BE49-F238E27FC236}">
                      <a16:creationId xmlns:a16="http://schemas.microsoft.com/office/drawing/2014/main" id="{9B798ED0-9AA8-F3A9-EBA2-08069A3187EB}"/>
                    </a:ext>
                  </a:extLst>
                </p:cNvPr>
                <p:cNvSpPr/>
                <p:nvPr/>
              </p:nvSpPr>
              <p:spPr>
                <a:xfrm flipV="1">
                  <a:off x="10490754" y="4924383"/>
                  <a:ext cx="72000" cy="72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latin typeface="Muli" pitchFamily="2" charset="77"/>
                  </a:endParaRPr>
                </a:p>
              </p:txBody>
            </p:sp>
            <p:sp>
              <p:nvSpPr>
                <p:cNvPr id="197" name="Oval 196">
                  <a:extLst>
                    <a:ext uri="{FF2B5EF4-FFF2-40B4-BE49-F238E27FC236}">
                      <a16:creationId xmlns:a16="http://schemas.microsoft.com/office/drawing/2014/main" id="{A9E37B26-9CDD-00F2-BC9B-350E53DCD45B}"/>
                    </a:ext>
                  </a:extLst>
                </p:cNvPr>
                <p:cNvSpPr/>
                <p:nvPr/>
              </p:nvSpPr>
              <p:spPr>
                <a:xfrm flipV="1">
                  <a:off x="11184216" y="4924383"/>
                  <a:ext cx="72000" cy="72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latin typeface="Muli" pitchFamily="2" charset="77"/>
                  </a:endParaRPr>
                </a:p>
              </p:txBody>
            </p:sp>
            <p:sp>
              <p:nvSpPr>
                <p:cNvPr id="198" name="Oval 197">
                  <a:extLst>
                    <a:ext uri="{FF2B5EF4-FFF2-40B4-BE49-F238E27FC236}">
                      <a16:creationId xmlns:a16="http://schemas.microsoft.com/office/drawing/2014/main" id="{F1F353FD-97BE-2495-6D31-ADAC73EC14C1}"/>
                    </a:ext>
                  </a:extLst>
                </p:cNvPr>
                <p:cNvSpPr/>
                <p:nvPr/>
              </p:nvSpPr>
              <p:spPr>
                <a:xfrm flipV="1">
                  <a:off x="11362469" y="4924383"/>
                  <a:ext cx="72000" cy="72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latin typeface="Muli" pitchFamily="2" charset="77"/>
                  </a:endParaRPr>
                </a:p>
              </p:txBody>
            </p:sp>
          </p:grpSp>
        </p:grpSp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5BA7973F-32DF-6B42-540C-6CCAEB425273}"/>
              </a:ext>
            </a:extLst>
          </p:cNvPr>
          <p:cNvGrpSpPr/>
          <p:nvPr/>
        </p:nvGrpSpPr>
        <p:grpSpPr>
          <a:xfrm>
            <a:off x="7194040" y="5550616"/>
            <a:ext cx="4501259" cy="647956"/>
            <a:chOff x="7276146" y="5742638"/>
            <a:chExt cx="4501259" cy="647956"/>
          </a:xfrm>
        </p:grpSpPr>
        <p:cxnSp>
          <p:nvCxnSpPr>
            <p:cNvPr id="202" name="Straight Arrow Connector 201">
              <a:extLst>
                <a:ext uri="{FF2B5EF4-FFF2-40B4-BE49-F238E27FC236}">
                  <a16:creationId xmlns:a16="http://schemas.microsoft.com/office/drawing/2014/main" id="{AFF5D532-03F7-571F-26CB-A7F6018DF137}"/>
                </a:ext>
              </a:extLst>
            </p:cNvPr>
            <p:cNvCxnSpPr>
              <a:cxnSpLocks/>
              <a:stCxn id="204" idx="3"/>
              <a:endCxn id="203" idx="1"/>
            </p:cNvCxnSpPr>
            <p:nvPr/>
          </p:nvCxnSpPr>
          <p:spPr>
            <a:xfrm>
              <a:off x="9019825" y="6064372"/>
              <a:ext cx="663438" cy="4489"/>
            </a:xfrm>
            <a:prstGeom prst="straightConnector1">
              <a:avLst/>
            </a:prstGeom>
            <a:ln w="44450">
              <a:solidFill>
                <a:srgbClr val="7956D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3" name="Rounded Rectangle 202">
              <a:extLst>
                <a:ext uri="{FF2B5EF4-FFF2-40B4-BE49-F238E27FC236}">
                  <a16:creationId xmlns:a16="http://schemas.microsoft.com/office/drawing/2014/main" id="{71E60558-8199-996F-FCEE-BA395B53EF11}"/>
                </a:ext>
              </a:extLst>
            </p:cNvPr>
            <p:cNvSpPr/>
            <p:nvPr/>
          </p:nvSpPr>
          <p:spPr>
            <a:xfrm>
              <a:off x="9683263" y="5747127"/>
              <a:ext cx="2094142" cy="643467"/>
            </a:xfrm>
            <a:prstGeom prst="roundRect">
              <a:avLst/>
            </a:prstGeom>
            <a:noFill/>
            <a:ln w="47625">
              <a:solidFill>
                <a:srgbClr val="7956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204" name="Rounded Rectangle 203">
              <a:extLst>
                <a:ext uri="{FF2B5EF4-FFF2-40B4-BE49-F238E27FC236}">
                  <a16:creationId xmlns:a16="http://schemas.microsoft.com/office/drawing/2014/main" id="{92C7AF12-8FE0-A7B7-2038-786A4B1B25BA}"/>
                </a:ext>
              </a:extLst>
            </p:cNvPr>
            <p:cNvSpPr/>
            <p:nvPr/>
          </p:nvSpPr>
          <p:spPr>
            <a:xfrm>
              <a:off x="7276146" y="5742638"/>
              <a:ext cx="1743679" cy="643467"/>
            </a:xfrm>
            <a:prstGeom prst="roundRect">
              <a:avLst/>
            </a:prstGeom>
            <a:noFill/>
            <a:ln w="47625">
              <a:solidFill>
                <a:srgbClr val="7956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205" name="Rounded Rectangle 204">
              <a:extLst>
                <a:ext uri="{FF2B5EF4-FFF2-40B4-BE49-F238E27FC236}">
                  <a16:creationId xmlns:a16="http://schemas.microsoft.com/office/drawing/2014/main" id="{00E9B1D3-D958-E000-4312-7EC2AB61F116}"/>
                </a:ext>
              </a:extLst>
            </p:cNvPr>
            <p:cNvSpPr/>
            <p:nvPr/>
          </p:nvSpPr>
          <p:spPr>
            <a:xfrm>
              <a:off x="9931506" y="5782298"/>
              <a:ext cx="1626749" cy="51077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 anchor="ctr">
              <a:spAutoFit/>
            </a:bodyPr>
            <a:lstStyle/>
            <a:p>
              <a:pPr algn="ctr"/>
              <a:r>
                <a:rPr lang="en-GB" sz="2400" dirty="0">
                  <a:solidFill>
                    <a:srgbClr val="FF3760"/>
                  </a:solidFill>
                  <a:latin typeface="OpenDyslexicAlta" pitchFamily="2" charset="77"/>
                </a:rPr>
                <a:t>midnight</a:t>
              </a:r>
            </a:p>
          </p:txBody>
        </p: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6730BAEE-2303-51F5-1016-D1C1B64D1A7C}"/>
                </a:ext>
              </a:extLst>
            </p:cNvPr>
            <p:cNvGrpSpPr/>
            <p:nvPr/>
          </p:nvGrpSpPr>
          <p:grpSpPr>
            <a:xfrm>
              <a:off x="7410474" y="6011818"/>
              <a:ext cx="1517945" cy="108000"/>
              <a:chOff x="7410474" y="6011818"/>
              <a:chExt cx="1517945" cy="108000"/>
            </a:xfrm>
          </p:grpSpPr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DB35F0AB-7905-F41C-5164-F5C9C3A50EE5}"/>
                  </a:ext>
                </a:extLst>
              </p:cNvPr>
              <p:cNvSpPr/>
              <p:nvPr/>
            </p:nvSpPr>
            <p:spPr>
              <a:xfrm flipV="1">
                <a:off x="8135230" y="6029818"/>
                <a:ext cx="612000" cy="720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uli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215" name="Oval 214">
                <a:extLst>
                  <a:ext uri="{FF2B5EF4-FFF2-40B4-BE49-F238E27FC236}">
                    <a16:creationId xmlns:a16="http://schemas.microsoft.com/office/drawing/2014/main" id="{51421ABE-29CD-C9BC-97FC-49B71691FBE6}"/>
                  </a:ext>
                </a:extLst>
              </p:cNvPr>
              <p:cNvSpPr/>
              <p:nvPr/>
            </p:nvSpPr>
            <p:spPr>
              <a:xfrm flipV="1">
                <a:off x="7410474" y="6011818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uli" pitchFamily="2" charset="77"/>
                </a:endParaRPr>
              </a:p>
            </p:txBody>
          </p:sp>
          <p:sp>
            <p:nvSpPr>
              <p:cNvPr id="216" name="Oval 215">
                <a:extLst>
                  <a:ext uri="{FF2B5EF4-FFF2-40B4-BE49-F238E27FC236}">
                    <a16:creationId xmlns:a16="http://schemas.microsoft.com/office/drawing/2014/main" id="{E3303219-9B28-283B-AAB7-F1AE68A4A500}"/>
                  </a:ext>
                </a:extLst>
              </p:cNvPr>
              <p:cNvSpPr/>
              <p:nvPr/>
            </p:nvSpPr>
            <p:spPr>
              <a:xfrm flipV="1">
                <a:off x="7591663" y="6011818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uli" pitchFamily="2" charset="77"/>
                </a:endParaRPr>
              </a:p>
            </p:txBody>
          </p:sp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id="{76B3A98B-4FF0-C51D-80DA-87E89545EAFD}"/>
                  </a:ext>
                </a:extLst>
              </p:cNvPr>
              <p:cNvSpPr/>
              <p:nvPr/>
            </p:nvSpPr>
            <p:spPr>
              <a:xfrm flipV="1">
                <a:off x="7772852" y="6011818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uli" pitchFamily="2" charset="77"/>
                </a:endParaRPr>
              </a:p>
            </p:txBody>
          </p:sp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29358C75-8293-89B9-F0A9-983483D6BF25}"/>
                  </a:ext>
                </a:extLst>
              </p:cNvPr>
              <p:cNvSpPr/>
              <p:nvPr/>
            </p:nvSpPr>
            <p:spPr>
              <a:xfrm flipV="1">
                <a:off x="7954041" y="6011818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uli" pitchFamily="2" charset="77"/>
                </a:endParaRPr>
              </a:p>
            </p:txBody>
          </p:sp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CB06B6F1-E0EB-3244-3718-098CD41A4227}"/>
                  </a:ext>
                </a:extLst>
              </p:cNvPr>
              <p:cNvSpPr/>
              <p:nvPr/>
            </p:nvSpPr>
            <p:spPr>
              <a:xfrm flipV="1">
                <a:off x="8820419" y="6011818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uli" pitchFamily="2" charset="77"/>
                </a:endParaRPr>
              </a:p>
            </p:txBody>
          </p: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D6395381-4ACC-A1C7-E0B8-B80AA7E97416}"/>
                </a:ext>
              </a:extLst>
            </p:cNvPr>
            <p:cNvGrpSpPr/>
            <p:nvPr/>
          </p:nvGrpSpPr>
          <p:grpSpPr>
            <a:xfrm>
              <a:off x="10158341" y="6201242"/>
              <a:ext cx="1245793" cy="72000"/>
              <a:chOff x="10158341" y="6201242"/>
              <a:chExt cx="1245793" cy="72000"/>
            </a:xfrm>
          </p:grpSpPr>
          <p:sp>
            <p:nvSpPr>
              <p:cNvPr id="208" name="Rectangle 207">
                <a:extLst>
                  <a:ext uri="{FF2B5EF4-FFF2-40B4-BE49-F238E27FC236}">
                    <a16:creationId xmlns:a16="http://schemas.microsoft.com/office/drawing/2014/main" id="{7CCC5517-09E0-4549-E578-9C1B65BC702C}"/>
                  </a:ext>
                </a:extLst>
              </p:cNvPr>
              <p:cNvSpPr/>
              <p:nvPr/>
            </p:nvSpPr>
            <p:spPr>
              <a:xfrm rot="10800000" flipV="1">
                <a:off x="10831865" y="6219242"/>
                <a:ext cx="432000" cy="360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uli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209" name="Oval 208">
                <a:extLst>
                  <a:ext uri="{FF2B5EF4-FFF2-40B4-BE49-F238E27FC236}">
                    <a16:creationId xmlns:a16="http://schemas.microsoft.com/office/drawing/2014/main" id="{4BBF7A27-48B9-75DB-B2A8-84ADE75BDA75}"/>
                  </a:ext>
                </a:extLst>
              </p:cNvPr>
              <p:cNvSpPr/>
              <p:nvPr/>
            </p:nvSpPr>
            <p:spPr>
              <a:xfrm rot="10800000" flipV="1">
                <a:off x="11332134" y="6201242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uli" pitchFamily="2" charset="77"/>
                </a:endParaRP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2023177F-60DD-1827-2951-41F6686F7F30}"/>
                  </a:ext>
                </a:extLst>
              </p:cNvPr>
              <p:cNvSpPr/>
              <p:nvPr/>
            </p:nvSpPr>
            <p:spPr>
              <a:xfrm rot="10800000" flipV="1">
                <a:off x="10684354" y="6201242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uli" pitchFamily="2" charset="77"/>
                </a:endParaRPr>
              </a:p>
            </p:txBody>
          </p:sp>
          <p:sp>
            <p:nvSpPr>
              <p:cNvPr id="211" name="Oval 210">
                <a:extLst>
                  <a:ext uri="{FF2B5EF4-FFF2-40B4-BE49-F238E27FC236}">
                    <a16:creationId xmlns:a16="http://schemas.microsoft.com/office/drawing/2014/main" id="{0EBD2E4D-4C82-BF29-82F4-CA757AB02450}"/>
                  </a:ext>
                </a:extLst>
              </p:cNvPr>
              <p:cNvSpPr/>
              <p:nvPr/>
            </p:nvSpPr>
            <p:spPr>
              <a:xfrm rot="10800000" flipV="1">
                <a:off x="10485068" y="6201242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uli" pitchFamily="2" charset="77"/>
                </a:endParaRPr>
              </a:p>
            </p:txBody>
          </p:sp>
          <p:sp>
            <p:nvSpPr>
              <p:cNvPr id="212" name="Oval 211">
                <a:extLst>
                  <a:ext uri="{FF2B5EF4-FFF2-40B4-BE49-F238E27FC236}">
                    <a16:creationId xmlns:a16="http://schemas.microsoft.com/office/drawing/2014/main" id="{F9E26C16-ED5F-2D3C-6D53-46DD61C6461E}"/>
                  </a:ext>
                </a:extLst>
              </p:cNvPr>
              <p:cNvSpPr/>
              <p:nvPr/>
            </p:nvSpPr>
            <p:spPr>
              <a:xfrm rot="10800000" flipV="1">
                <a:off x="10349662" y="6201242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uli" pitchFamily="2" charset="77"/>
                </a:endParaRPr>
              </a:p>
            </p:txBody>
          </p:sp>
          <p:sp>
            <p:nvSpPr>
              <p:cNvPr id="213" name="Oval 212">
                <a:extLst>
                  <a:ext uri="{FF2B5EF4-FFF2-40B4-BE49-F238E27FC236}">
                    <a16:creationId xmlns:a16="http://schemas.microsoft.com/office/drawing/2014/main" id="{B5C55DEE-50C6-FD76-C644-D9DCAAA0BD01}"/>
                  </a:ext>
                </a:extLst>
              </p:cNvPr>
              <p:cNvSpPr/>
              <p:nvPr/>
            </p:nvSpPr>
            <p:spPr>
              <a:xfrm rot="10800000" flipV="1">
                <a:off x="10158341" y="6201242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uli" pitchFamily="2" charset="7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63173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31.</a:t>
            </a:r>
            <a:fld id="{46F6552A-941E-B249-8E39-1E2EE7BF53B4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AA673433-E1F0-4845-4A16-FF2E791D05CB}"/>
              </a:ext>
            </a:extLst>
          </p:cNvPr>
          <p:cNvSpPr txBox="1">
            <a:spLocks/>
          </p:cNvSpPr>
          <p:nvPr/>
        </p:nvSpPr>
        <p:spPr>
          <a:xfrm>
            <a:off x="294740" y="1785266"/>
            <a:ext cx="1125760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baseline="0" dirty="0">
                <a:solidFill>
                  <a:schemeClr val="tx1"/>
                </a:solidFill>
                <a:latin typeface="OpenDyslexicAlta" pitchFamily="2" charset="77"/>
              </a:rPr>
              <a:t>Identify the correct spelling of this week’s words in each row, then complete the sentence activities.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BBE182CD-C24F-0E8D-CB1C-C61F458188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77338" y="488820"/>
            <a:ext cx="8037324" cy="749135"/>
          </a:xfrm>
        </p:spPr>
        <p:txBody>
          <a:bodyPr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600" dirty="0"/>
              <a:t>To be able to segment words into the correct syllables and phonemes</a:t>
            </a:r>
            <a:endParaRPr lang="en-GB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1600" dirty="0">
                <a:ea typeface="Calibri" panose="020F0502020204030204" pitchFamily="34" charset="0"/>
                <a:cs typeface="Arial" panose="020B0604020202020204" pitchFamily="34" charset="0"/>
              </a:rPr>
              <a:t>To spell words </a:t>
            </a:r>
            <a:r>
              <a:rPr lang="en-GB" sz="1600" dirty="0">
                <a:latin typeface="OpenDyslexicAlta" pitchFamily="2" charset="77"/>
              </a:rPr>
              <a:t>with the trigraph ‘</a:t>
            </a:r>
            <a:r>
              <a:rPr lang="en-GB" sz="1600" dirty="0" err="1">
                <a:latin typeface="OpenDyslexicAlta" pitchFamily="2" charset="77"/>
              </a:rPr>
              <a:t>igh</a:t>
            </a:r>
            <a:r>
              <a:rPr lang="en-GB" sz="1600" dirty="0">
                <a:latin typeface="OpenDyslexicAlta" pitchFamily="2" charset="77"/>
              </a:rPr>
              <a:t>’</a:t>
            </a:r>
            <a:endParaRPr lang="en-GB" altLang="en-US" sz="16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8CFB71D7-E358-65A0-3977-EF6BC067A2A2}"/>
              </a:ext>
            </a:extLst>
          </p:cNvPr>
          <p:cNvSpPr txBox="1">
            <a:spLocks/>
          </p:cNvSpPr>
          <p:nvPr/>
        </p:nvSpPr>
        <p:spPr>
          <a:xfrm>
            <a:off x="3131266" y="259713"/>
            <a:ext cx="5929468" cy="320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i="0" dirty="0">
                <a:solidFill>
                  <a:schemeClr val="tx1"/>
                </a:solidFill>
                <a:latin typeface="OpenDyslexicAlta" pitchFamily="2" charset="77"/>
                <a:cs typeface="Arial" panose="020B0604020202020204" pitchFamily="34" charset="0"/>
              </a:rPr>
              <a:t>W</a:t>
            </a:r>
            <a:r>
              <a:rPr lang="en-GB" sz="1600" dirty="0">
                <a:solidFill>
                  <a:schemeClr val="tx1"/>
                </a:solidFill>
                <a:latin typeface="OpenDyslexicAlta" pitchFamily="2" charset="77"/>
              </a:rPr>
              <a:t>ords with the trigraph ‘</a:t>
            </a:r>
            <a:r>
              <a:rPr lang="en-GB" sz="1600" dirty="0" err="1">
                <a:solidFill>
                  <a:schemeClr val="tx1"/>
                </a:solidFill>
                <a:latin typeface="OpenDyslexicAlta" pitchFamily="2" charset="77"/>
              </a:rPr>
              <a:t>igh</a:t>
            </a:r>
            <a:r>
              <a:rPr lang="en-GB" sz="1600" dirty="0">
                <a:solidFill>
                  <a:schemeClr val="tx1"/>
                </a:solidFill>
                <a:latin typeface="OpenDyslexicAlta" pitchFamily="2" charset="77"/>
              </a:rPr>
              <a:t>’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5F97FEA-A3DD-2BDB-8695-E79E8680DEB7}"/>
              </a:ext>
            </a:extLst>
          </p:cNvPr>
          <p:cNvCxnSpPr>
            <a:cxnSpLocks/>
          </p:cNvCxnSpPr>
          <p:nvPr/>
        </p:nvCxnSpPr>
        <p:spPr>
          <a:xfrm>
            <a:off x="6122246" y="3281890"/>
            <a:ext cx="559030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7C5B03F-3951-48EB-61B0-3F4637F3F1B8}"/>
              </a:ext>
            </a:extLst>
          </p:cNvPr>
          <p:cNvCxnSpPr>
            <a:cxnSpLocks/>
          </p:cNvCxnSpPr>
          <p:nvPr/>
        </p:nvCxnSpPr>
        <p:spPr>
          <a:xfrm>
            <a:off x="6122246" y="3952955"/>
            <a:ext cx="559030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5C8898A-F173-B0BB-F8B4-0C3373F2993E}"/>
              </a:ext>
            </a:extLst>
          </p:cNvPr>
          <p:cNvSpPr txBox="1"/>
          <p:nvPr/>
        </p:nvSpPr>
        <p:spPr>
          <a:xfrm>
            <a:off x="6122246" y="4480868"/>
            <a:ext cx="56251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OpenDyslexicAlta" pitchFamily="2" charset="77"/>
                <a:ea typeface="OpenDyslexic" charset="0"/>
                <a:cs typeface="OpenDyslexic" charset="0"/>
              </a:rPr>
              <a:t>Choose another two or three words to write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OpenDyslexicAlta" pitchFamily="2" charset="77"/>
                <a:ea typeface="OpenDyslexic" charset="0"/>
                <a:cs typeface="OpenDyslexic" charset="0"/>
              </a:rPr>
              <a:t>in one sentence.</a:t>
            </a:r>
            <a:endParaRPr lang="en-GB" sz="1600" baseline="0" dirty="0">
              <a:latin typeface="Muli" pitchFamily="2" charset="77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1D2E7AB-75DF-5878-4D3A-BB131180D57C}"/>
              </a:ext>
            </a:extLst>
          </p:cNvPr>
          <p:cNvCxnSpPr>
            <a:cxnSpLocks/>
          </p:cNvCxnSpPr>
          <p:nvPr/>
        </p:nvCxnSpPr>
        <p:spPr>
          <a:xfrm>
            <a:off x="6122246" y="5543177"/>
            <a:ext cx="559030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6D41D2-32C2-2E76-7FDE-9091F524DAC1}"/>
              </a:ext>
            </a:extLst>
          </p:cNvPr>
          <p:cNvCxnSpPr>
            <a:cxnSpLocks/>
          </p:cNvCxnSpPr>
          <p:nvPr/>
        </p:nvCxnSpPr>
        <p:spPr>
          <a:xfrm>
            <a:off x="6122246" y="6214242"/>
            <a:ext cx="559030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Table 4">
            <a:extLst>
              <a:ext uri="{FF2B5EF4-FFF2-40B4-BE49-F238E27FC236}">
                <a16:creationId xmlns:a16="http://schemas.microsoft.com/office/drawing/2014/main" id="{108E940E-CF76-BCBC-9447-8261E94B1F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6874148"/>
              </p:ext>
            </p:extLst>
          </p:nvPr>
        </p:nvGraphicFramePr>
        <p:xfrm>
          <a:off x="389317" y="2296640"/>
          <a:ext cx="5453149" cy="42458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7251">
                  <a:extLst>
                    <a:ext uri="{9D8B030D-6E8A-4147-A177-3AD203B41FA5}">
                      <a16:colId xmlns:a16="http://schemas.microsoft.com/office/drawing/2014/main" val="4031705953"/>
                    </a:ext>
                  </a:extLst>
                </a:gridCol>
                <a:gridCol w="1530633">
                  <a:extLst>
                    <a:ext uri="{9D8B030D-6E8A-4147-A177-3AD203B41FA5}">
                      <a16:colId xmlns:a16="http://schemas.microsoft.com/office/drawing/2014/main" val="2567954424"/>
                    </a:ext>
                  </a:extLst>
                </a:gridCol>
                <a:gridCol w="1517636">
                  <a:extLst>
                    <a:ext uri="{9D8B030D-6E8A-4147-A177-3AD203B41FA5}">
                      <a16:colId xmlns:a16="http://schemas.microsoft.com/office/drawing/2014/main" val="1500793946"/>
                    </a:ext>
                  </a:extLst>
                </a:gridCol>
                <a:gridCol w="1877629">
                  <a:extLst>
                    <a:ext uri="{9D8B030D-6E8A-4147-A177-3AD203B41FA5}">
                      <a16:colId xmlns:a16="http://schemas.microsoft.com/office/drawing/2014/main" val="2935998577"/>
                    </a:ext>
                  </a:extLst>
                </a:gridCol>
              </a:tblGrid>
              <a:tr h="4220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dirty="0">
                          <a:solidFill>
                            <a:schemeClr val="tx1"/>
                          </a:solidFill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hie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high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dirty="0">
                          <a:solidFill>
                            <a:schemeClr val="tx1"/>
                          </a:solidFill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hi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59816853"/>
                  </a:ext>
                </a:extLst>
              </a:tr>
              <a:tr h="424862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 err="1">
                          <a:solidFill>
                            <a:schemeClr val="tx1"/>
                          </a:solidFill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nighte</a:t>
                      </a:r>
                      <a:endParaRPr lang="en-GB" sz="1800" b="0" i="0" dirty="0">
                        <a:solidFill>
                          <a:schemeClr val="tx1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 err="1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nite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OpenDyslexicAlta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solidFill>
                            <a:schemeClr val="tx1"/>
                          </a:solidFill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night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4259565"/>
                  </a:ext>
                </a:extLst>
              </a:tr>
              <a:tr h="424862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solidFill>
                            <a:schemeClr val="tx1"/>
                          </a:solidFill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light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err="1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liet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OpenDyslexicAlta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solidFill>
                            <a:schemeClr val="tx1"/>
                          </a:solidFill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lite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2320117"/>
                  </a:ext>
                </a:extLst>
              </a:tr>
              <a:tr h="424862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 err="1">
                          <a:solidFill>
                            <a:schemeClr val="tx1"/>
                          </a:solidFill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brite</a:t>
                      </a:r>
                      <a:endParaRPr lang="en-GB" sz="1800" b="0" i="0" dirty="0">
                        <a:solidFill>
                          <a:schemeClr val="tx1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bright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 err="1">
                          <a:solidFill>
                            <a:schemeClr val="tx1"/>
                          </a:solidFill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briet</a:t>
                      </a:r>
                      <a:endParaRPr lang="en-GB" sz="1800" b="0" i="0" dirty="0">
                        <a:solidFill>
                          <a:schemeClr val="tx1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6017478"/>
                  </a:ext>
                </a:extLst>
              </a:tr>
              <a:tr h="424862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solidFill>
                            <a:schemeClr val="tx1"/>
                          </a:solidFill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right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rite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 err="1">
                          <a:solidFill>
                            <a:schemeClr val="tx1"/>
                          </a:solidFill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righte</a:t>
                      </a:r>
                      <a:endParaRPr lang="en-GB" sz="1800" b="0" i="0" dirty="0">
                        <a:solidFill>
                          <a:schemeClr val="tx1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96355756"/>
                  </a:ext>
                </a:extLst>
              </a:tr>
              <a:tr h="424862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solidFill>
                            <a:schemeClr val="tx1"/>
                          </a:solidFill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site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sight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 err="1">
                          <a:solidFill>
                            <a:schemeClr val="tx1"/>
                          </a:solidFill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siet</a:t>
                      </a:r>
                      <a:endParaRPr lang="en-GB" sz="1800" b="0" i="0" dirty="0">
                        <a:solidFill>
                          <a:schemeClr val="tx1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02533924"/>
                  </a:ext>
                </a:extLst>
              </a:tr>
              <a:tr h="424862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 err="1">
                          <a:solidFill>
                            <a:schemeClr val="tx1"/>
                          </a:solidFill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tiet</a:t>
                      </a:r>
                      <a:endParaRPr lang="en-GB" sz="1800" b="0" i="0" dirty="0">
                        <a:solidFill>
                          <a:schemeClr val="tx1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tight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 err="1">
                          <a:solidFill>
                            <a:schemeClr val="tx1"/>
                          </a:solidFill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tighte</a:t>
                      </a:r>
                      <a:endParaRPr lang="en-GB" sz="1800" b="0" i="0" dirty="0">
                        <a:solidFill>
                          <a:schemeClr val="tx1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0043999"/>
                  </a:ext>
                </a:extLst>
              </a:tr>
              <a:tr h="424862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solidFill>
                            <a:schemeClr val="tx1"/>
                          </a:solidFill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mighty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err="1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mightee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OpenDyslexicAlta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 err="1">
                          <a:solidFill>
                            <a:schemeClr val="tx1"/>
                          </a:solidFill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miety</a:t>
                      </a:r>
                      <a:endParaRPr lang="en-GB" sz="1800" b="0" i="0" dirty="0">
                        <a:solidFill>
                          <a:schemeClr val="tx1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2594289"/>
                  </a:ext>
                </a:extLst>
              </a:tr>
              <a:tr h="424862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 err="1">
                          <a:solidFill>
                            <a:schemeClr val="tx1"/>
                          </a:solidFill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frite</a:t>
                      </a:r>
                      <a:endParaRPr lang="en-GB" sz="1800" b="0" i="0" dirty="0">
                        <a:solidFill>
                          <a:schemeClr val="tx1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fright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 err="1">
                          <a:solidFill>
                            <a:schemeClr val="tx1"/>
                          </a:solidFill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friet</a:t>
                      </a:r>
                      <a:endParaRPr lang="en-GB" sz="1800" b="0" i="0" dirty="0">
                        <a:solidFill>
                          <a:schemeClr val="tx1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5621057"/>
                  </a:ext>
                </a:extLst>
              </a:tr>
              <a:tr h="424862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 err="1">
                          <a:solidFill>
                            <a:schemeClr val="tx1"/>
                          </a:solidFill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midnighte</a:t>
                      </a:r>
                      <a:endParaRPr lang="en-GB" sz="1800" b="0" i="0" dirty="0">
                        <a:solidFill>
                          <a:schemeClr val="tx1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err="1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midnite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OpenDyslexicAlta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solidFill>
                            <a:schemeClr val="tx1"/>
                          </a:solidFill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midnight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40417503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6DD0245D-F5AC-D5E9-139B-953EE7D9D50A}"/>
              </a:ext>
            </a:extLst>
          </p:cNvPr>
          <p:cNvGrpSpPr/>
          <p:nvPr/>
        </p:nvGrpSpPr>
        <p:grpSpPr>
          <a:xfrm>
            <a:off x="6402026" y="2367449"/>
            <a:ext cx="5402222" cy="714482"/>
            <a:chOff x="6402026" y="2367449"/>
            <a:chExt cx="5402222" cy="71448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656FB87-CBEB-AA86-C8E9-85FD93C6C78F}"/>
                </a:ext>
              </a:extLst>
            </p:cNvPr>
            <p:cNvSpPr txBox="1"/>
            <p:nvPr/>
          </p:nvSpPr>
          <p:spPr>
            <a:xfrm>
              <a:off x="6402026" y="2555413"/>
              <a:ext cx="428688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 dirty="0">
                  <a:latin typeface="OpenDyslexicAlta" pitchFamily="2" charset="77"/>
                  <a:ea typeface="OpenDyslexic" charset="0"/>
                  <a:cs typeface="OpenDyslexic" charset="0"/>
                </a:rPr>
                <a:t>Write the word ‘night’ in a sentence.</a:t>
              </a:r>
              <a:endParaRPr lang="en-GB" sz="1600" baseline="0" dirty="0">
                <a:latin typeface="Muli" pitchFamily="2" charset="77"/>
              </a:endParaRPr>
            </a:p>
          </p:txBody>
        </p:sp>
        <p:pic>
          <p:nvPicPr>
            <p:cNvPr id="2" name="Picture 1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3F357CB9-BCB4-5F9E-EC34-39D70DA83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88909" y="2367449"/>
              <a:ext cx="1115339" cy="7144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0468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3FD664-4AA8-0FAE-EDC1-5FFCA2BBA6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41073" y="425608"/>
            <a:ext cx="5839620" cy="320675"/>
          </a:xfrm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i="0" dirty="0">
                <a:solidFill>
                  <a:schemeClr val="tx1"/>
                </a:solidFill>
                <a:latin typeface="OpenDyslexicAlta" pitchFamily="2" charset="77"/>
                <a:cs typeface="Arial" panose="020B0604020202020204" pitchFamily="34" charset="0"/>
              </a:rPr>
              <a:t>W</a:t>
            </a:r>
            <a:r>
              <a:rPr lang="en-GB" sz="1600" dirty="0">
                <a:solidFill>
                  <a:schemeClr val="tx1"/>
                </a:solidFill>
                <a:latin typeface="OpenDyslexicAlta" pitchFamily="2" charset="77"/>
              </a:rPr>
              <a:t>ords with the trigraph ‘</a:t>
            </a:r>
            <a:r>
              <a:rPr lang="en-GB" sz="1600" dirty="0" err="1">
                <a:solidFill>
                  <a:schemeClr val="tx1"/>
                </a:solidFill>
                <a:latin typeface="OpenDyslexicAlta" pitchFamily="2" charset="77"/>
              </a:rPr>
              <a:t>igh</a:t>
            </a:r>
            <a:r>
              <a:rPr lang="en-GB" sz="1600" dirty="0">
                <a:solidFill>
                  <a:schemeClr val="tx1"/>
                </a:solidFill>
                <a:latin typeface="OpenDyslexicAlta" pitchFamily="2" charset="77"/>
              </a:rPr>
              <a:t>’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8F4C93-DF79-323A-DD31-5FC47BD009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Answers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2764D-9CBD-6DE3-3CC9-35AD075AEC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31.</a:t>
            </a:r>
            <a:fld id="{46F6552A-941E-B249-8E39-1E2EE7BF53B4}" type="slidenum">
              <a:rPr lang="en-US" smtClean="0"/>
              <a:pPr/>
              <a:t>8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0ABAB9-0979-2B3F-7419-C4F0C830256C}"/>
              </a:ext>
            </a:extLst>
          </p:cNvPr>
          <p:cNvCxnSpPr>
            <a:cxnSpLocks/>
          </p:cNvCxnSpPr>
          <p:nvPr/>
        </p:nvCxnSpPr>
        <p:spPr>
          <a:xfrm>
            <a:off x="6160883" y="3088705"/>
            <a:ext cx="559030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CF267B-4845-D9B3-1509-8D36D721B6BA}"/>
              </a:ext>
            </a:extLst>
          </p:cNvPr>
          <p:cNvCxnSpPr>
            <a:cxnSpLocks/>
          </p:cNvCxnSpPr>
          <p:nvPr/>
        </p:nvCxnSpPr>
        <p:spPr>
          <a:xfrm>
            <a:off x="6160883" y="3759770"/>
            <a:ext cx="559030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A64930E-85C6-12A0-E75C-5D19A8FCE60C}"/>
              </a:ext>
            </a:extLst>
          </p:cNvPr>
          <p:cNvSpPr txBox="1"/>
          <p:nvPr/>
        </p:nvSpPr>
        <p:spPr>
          <a:xfrm>
            <a:off x="6160883" y="4287683"/>
            <a:ext cx="56251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OpenDyslexicAlta" pitchFamily="2" charset="77"/>
                <a:ea typeface="OpenDyslexic" charset="0"/>
                <a:cs typeface="OpenDyslexic" charset="0"/>
              </a:rPr>
              <a:t>Choose another two or three words to write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OpenDyslexicAlta" pitchFamily="2" charset="77"/>
                <a:ea typeface="OpenDyslexic" charset="0"/>
                <a:cs typeface="OpenDyslexic" charset="0"/>
              </a:rPr>
              <a:t>in one sentence.</a:t>
            </a:r>
            <a:endParaRPr lang="en-GB" sz="1600" baseline="0" dirty="0">
              <a:latin typeface="Muli" pitchFamily="2" charset="77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2E87BE3-1FB1-C313-87B6-38480D960820}"/>
              </a:ext>
            </a:extLst>
          </p:cNvPr>
          <p:cNvCxnSpPr>
            <a:cxnSpLocks/>
          </p:cNvCxnSpPr>
          <p:nvPr/>
        </p:nvCxnSpPr>
        <p:spPr>
          <a:xfrm>
            <a:off x="6160883" y="5349992"/>
            <a:ext cx="559030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E8C87EE-1CBD-0006-92F7-D1C6CAF949E9}"/>
              </a:ext>
            </a:extLst>
          </p:cNvPr>
          <p:cNvCxnSpPr>
            <a:cxnSpLocks/>
          </p:cNvCxnSpPr>
          <p:nvPr/>
        </p:nvCxnSpPr>
        <p:spPr>
          <a:xfrm>
            <a:off x="6160883" y="6021057"/>
            <a:ext cx="559030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5C5BE572-459E-F744-23E2-F2B16E8D3859}"/>
              </a:ext>
            </a:extLst>
          </p:cNvPr>
          <p:cNvSpPr txBox="1"/>
          <p:nvPr/>
        </p:nvSpPr>
        <p:spPr>
          <a:xfrm>
            <a:off x="6332569" y="2588117"/>
            <a:ext cx="5285690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FF3760"/>
                </a:solidFill>
                <a:latin typeface="OpenDyslexicAlta" pitchFamily="2" charset="77"/>
              </a:rPr>
              <a:t>Owls and badgers come out at </a:t>
            </a:r>
            <a:r>
              <a:rPr lang="en-GB" dirty="0">
                <a:latin typeface="OpenDyslexicAlta" pitchFamily="2" charset="77"/>
              </a:rPr>
              <a:t>night</a:t>
            </a:r>
            <a:r>
              <a:rPr lang="en-GB" dirty="0">
                <a:solidFill>
                  <a:srgbClr val="FF3760"/>
                </a:solidFill>
                <a:latin typeface="OpenDyslexicAlta" pitchFamily="2" charset="77"/>
              </a:rPr>
              <a:t>.</a:t>
            </a:r>
            <a:endParaRPr lang="en-GB" baseline="0" dirty="0">
              <a:solidFill>
                <a:srgbClr val="FF3760"/>
              </a:solidFill>
              <a:latin typeface="Muli" pitchFamily="2" charset="7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438F4-C26F-0BC4-F022-FBE39ACAAB3F}"/>
              </a:ext>
            </a:extLst>
          </p:cNvPr>
          <p:cNvSpPr txBox="1"/>
          <p:nvPr/>
        </p:nvSpPr>
        <p:spPr>
          <a:xfrm>
            <a:off x="6375293" y="4706864"/>
            <a:ext cx="5188435" cy="13734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FF3760"/>
                </a:solidFill>
                <a:latin typeface="OpenDyslexicAlta" pitchFamily="2" charset="77"/>
              </a:rPr>
              <a:t>At </a:t>
            </a:r>
            <a:r>
              <a:rPr lang="en-GB" dirty="0">
                <a:latin typeface="OpenDyslexicAlta" pitchFamily="2" charset="77"/>
              </a:rPr>
              <a:t>midnight</a:t>
            </a:r>
            <a:r>
              <a:rPr lang="en-GB" dirty="0">
                <a:solidFill>
                  <a:srgbClr val="FF3760"/>
                </a:solidFill>
                <a:latin typeface="OpenDyslexicAlta" pitchFamily="2" charset="77"/>
              </a:rPr>
              <a:t>, I saw a </a:t>
            </a:r>
            <a:r>
              <a:rPr lang="en-GB" dirty="0">
                <a:latin typeface="OpenDyslexicAlta" pitchFamily="2" charset="77"/>
              </a:rPr>
              <a:t>bright light </a:t>
            </a:r>
          </a:p>
          <a:p>
            <a:pPr marL="0" marR="0" lvl="0" indent="0" algn="ctr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FF3760"/>
                </a:solidFill>
                <a:latin typeface="OpenDyslexicAlta" pitchFamily="2" charset="77"/>
              </a:rPr>
              <a:t>through the trees.</a:t>
            </a:r>
            <a:endParaRPr lang="en-GB" baseline="0" dirty="0">
              <a:solidFill>
                <a:srgbClr val="FF3760"/>
              </a:solidFill>
              <a:latin typeface="Muli" pitchFamily="2" charset="77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E8997D85-01B5-4F41-BA20-ED3E68241C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6738262"/>
              </p:ext>
            </p:extLst>
          </p:nvPr>
        </p:nvGraphicFramePr>
        <p:xfrm>
          <a:off x="376438" y="1790169"/>
          <a:ext cx="5453149" cy="47522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7251">
                  <a:extLst>
                    <a:ext uri="{9D8B030D-6E8A-4147-A177-3AD203B41FA5}">
                      <a16:colId xmlns:a16="http://schemas.microsoft.com/office/drawing/2014/main" val="4031705953"/>
                    </a:ext>
                  </a:extLst>
                </a:gridCol>
                <a:gridCol w="1530633">
                  <a:extLst>
                    <a:ext uri="{9D8B030D-6E8A-4147-A177-3AD203B41FA5}">
                      <a16:colId xmlns:a16="http://schemas.microsoft.com/office/drawing/2014/main" val="2567954424"/>
                    </a:ext>
                  </a:extLst>
                </a:gridCol>
                <a:gridCol w="1517636">
                  <a:extLst>
                    <a:ext uri="{9D8B030D-6E8A-4147-A177-3AD203B41FA5}">
                      <a16:colId xmlns:a16="http://schemas.microsoft.com/office/drawing/2014/main" val="1500793946"/>
                    </a:ext>
                  </a:extLst>
                </a:gridCol>
                <a:gridCol w="1877629">
                  <a:extLst>
                    <a:ext uri="{9D8B030D-6E8A-4147-A177-3AD203B41FA5}">
                      <a16:colId xmlns:a16="http://schemas.microsoft.com/office/drawing/2014/main" val="2935998577"/>
                    </a:ext>
                  </a:extLst>
                </a:gridCol>
              </a:tblGrid>
              <a:tr h="4724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hie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high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hi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59816853"/>
                  </a:ext>
                </a:extLst>
              </a:tr>
              <a:tr h="475542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 err="1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nighte</a:t>
                      </a:r>
                      <a:endParaRPr lang="en-GB" sz="1800" b="0" i="0" dirty="0"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 err="1">
                          <a:latin typeface="OpenDyslexicAlta" pitchFamily="2" charset="77"/>
                        </a:rPr>
                        <a:t>nite</a:t>
                      </a:r>
                      <a:endParaRPr lang="en-GB" sz="1800" b="0" dirty="0">
                        <a:latin typeface="OpenDyslexicAlta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solidFill>
                            <a:srgbClr val="FF3860"/>
                          </a:solidFill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night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4259565"/>
                  </a:ext>
                </a:extLst>
              </a:tr>
              <a:tr h="475542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solidFill>
                            <a:srgbClr val="FF3860"/>
                          </a:solidFill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light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err="1">
                          <a:latin typeface="OpenDyslexicAlta" pitchFamily="2" charset="77"/>
                        </a:rPr>
                        <a:t>liet</a:t>
                      </a:r>
                      <a:endParaRPr lang="en-GB" sz="1800" b="0" dirty="0">
                        <a:latin typeface="OpenDyslexicAlta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lite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2320117"/>
                  </a:ext>
                </a:extLst>
              </a:tr>
              <a:tr h="475542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 err="1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brite</a:t>
                      </a:r>
                      <a:endParaRPr lang="en-GB" sz="1800" b="0" i="0" dirty="0"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bright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 err="1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briet</a:t>
                      </a:r>
                      <a:endParaRPr lang="en-GB" sz="1800" b="0" i="0" dirty="0"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6017478"/>
                  </a:ext>
                </a:extLst>
              </a:tr>
              <a:tr h="475542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solidFill>
                            <a:srgbClr val="FF3860"/>
                          </a:solidFill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right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latin typeface="OpenDyslexicAlta" pitchFamily="2" charset="77"/>
                        </a:rPr>
                        <a:t>rite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 err="1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righte</a:t>
                      </a:r>
                      <a:endParaRPr lang="en-GB" sz="1800" b="0" i="0" dirty="0"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96355756"/>
                  </a:ext>
                </a:extLst>
              </a:tr>
              <a:tr h="475542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site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sight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 err="1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siet</a:t>
                      </a:r>
                      <a:endParaRPr lang="en-GB" sz="1800" b="0" i="0" dirty="0"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02533924"/>
                  </a:ext>
                </a:extLst>
              </a:tr>
              <a:tr h="475542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 err="1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tiet</a:t>
                      </a:r>
                      <a:endParaRPr lang="en-GB" sz="1800" b="0" i="0" dirty="0"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tight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 err="1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tighte</a:t>
                      </a:r>
                      <a:endParaRPr lang="en-GB" sz="1800" b="0" i="0" dirty="0"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0043999"/>
                  </a:ext>
                </a:extLst>
              </a:tr>
              <a:tr h="475542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solidFill>
                            <a:srgbClr val="FF3860"/>
                          </a:solidFill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mighty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err="1">
                          <a:latin typeface="OpenDyslexicAlta" pitchFamily="2" charset="77"/>
                        </a:rPr>
                        <a:t>mightee</a:t>
                      </a:r>
                      <a:endParaRPr lang="en-GB" sz="1800" b="0" dirty="0">
                        <a:latin typeface="OpenDyslexicAlta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 err="1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miety</a:t>
                      </a:r>
                      <a:endParaRPr lang="en-GB" sz="1800" b="0" i="0" dirty="0"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2594289"/>
                  </a:ext>
                </a:extLst>
              </a:tr>
              <a:tr h="475542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 err="1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frite</a:t>
                      </a:r>
                      <a:endParaRPr lang="en-GB" sz="1800" b="0" i="0" dirty="0"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fright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 err="1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friet</a:t>
                      </a:r>
                      <a:endParaRPr lang="en-GB" sz="1800" b="0" i="0" dirty="0"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5621057"/>
                  </a:ext>
                </a:extLst>
              </a:tr>
              <a:tr h="475542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 err="1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midnighte</a:t>
                      </a:r>
                      <a:endParaRPr lang="en-GB" sz="1800" b="0" i="0" dirty="0"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err="1">
                          <a:latin typeface="OpenDyslexicAlta" pitchFamily="2" charset="77"/>
                        </a:rPr>
                        <a:t>midnite</a:t>
                      </a:r>
                      <a:endParaRPr lang="en-GB" sz="1800" b="0" dirty="0">
                        <a:latin typeface="OpenDyslexicAlta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solidFill>
                            <a:srgbClr val="FF3860"/>
                          </a:solidFill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midnight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40417503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12ECE7EC-46FB-A7C7-4CFA-BD059C445C7F}"/>
              </a:ext>
            </a:extLst>
          </p:cNvPr>
          <p:cNvGrpSpPr/>
          <p:nvPr/>
        </p:nvGrpSpPr>
        <p:grpSpPr>
          <a:xfrm>
            <a:off x="6160883" y="2141280"/>
            <a:ext cx="5590305" cy="714482"/>
            <a:chOff x="6160883" y="2141280"/>
            <a:chExt cx="5590305" cy="71448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C909D65-05ED-215B-BD9E-1CDC1B7A9C67}"/>
                </a:ext>
              </a:extLst>
            </p:cNvPr>
            <p:cNvSpPr txBox="1"/>
            <p:nvPr/>
          </p:nvSpPr>
          <p:spPr>
            <a:xfrm>
              <a:off x="6160883" y="2329244"/>
              <a:ext cx="438603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 dirty="0">
                  <a:latin typeface="OpenDyslexicAlta" pitchFamily="2" charset="77"/>
                  <a:ea typeface="OpenDyslexic" charset="0"/>
                  <a:cs typeface="OpenDyslexic" charset="0"/>
                </a:rPr>
                <a:t>Write the word ‘night’ in a sentence.</a:t>
              </a:r>
              <a:endParaRPr lang="en-GB" sz="1600" baseline="0" dirty="0">
                <a:latin typeface="Muli" pitchFamily="2" charset="77"/>
              </a:endParaRPr>
            </a:p>
          </p:txBody>
        </p:sp>
        <p:pic>
          <p:nvPicPr>
            <p:cNvPr id="3" name="Picture 2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5E07C737-F12E-D675-AE2C-96C9C70A4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35849" y="2141280"/>
              <a:ext cx="1115339" cy="7144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734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</p:bldLst>
  </p:timing>
</p:sld>
</file>

<file path=ppt/theme/theme1.xml><?xml version="1.0" encoding="utf-8"?>
<a:theme xmlns:a="http://schemas.openxmlformats.org/drawingml/2006/main" name="Spelling Sh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1800" b="1" i="0" dirty="0">
            <a:latin typeface="OpenDyslexicAlta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7610</TotalTime>
  <Words>1215</Words>
  <Application>Microsoft Macintosh PowerPoint</Application>
  <PresentationFormat>Widescreen</PresentationFormat>
  <Paragraphs>358</Paragraphs>
  <Slides>21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Calibri</vt:lpstr>
      <vt:lpstr>Arial</vt:lpstr>
      <vt:lpstr>Muli</vt:lpstr>
      <vt:lpstr>OpenDyslexicAlta</vt:lpstr>
      <vt:lpstr>Calibri Light</vt:lpstr>
      <vt:lpstr>Spelling Shed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Alexandra Oliver</dc:creator>
  <cp:lastModifiedBy>Martin Saunders</cp:lastModifiedBy>
  <cp:revision>619</cp:revision>
  <dcterms:created xsi:type="dcterms:W3CDTF">2022-07-19T20:08:30Z</dcterms:created>
  <dcterms:modified xsi:type="dcterms:W3CDTF">2022-11-23T14:05:28Z</dcterms:modified>
</cp:coreProperties>
</file>