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20" r:id="rId2"/>
    <p:sldId id="321" r:id="rId3"/>
    <p:sldId id="373" r:id="rId4"/>
    <p:sldId id="479" r:id="rId5"/>
    <p:sldId id="434" r:id="rId6"/>
    <p:sldId id="444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3" r:id="rId15"/>
    <p:sldId id="435" r:id="rId16"/>
    <p:sldId id="377" r:id="rId17"/>
    <p:sldId id="447" r:id="rId18"/>
    <p:sldId id="445" r:id="rId19"/>
    <p:sldId id="448" r:id="rId20"/>
    <p:sldId id="446" r:id="rId21"/>
    <p:sldId id="449" r:id="rId22"/>
    <p:sldId id="450" r:id="rId23"/>
    <p:sldId id="451" r:id="rId24"/>
    <p:sldId id="452" r:id="rId25"/>
    <p:sldId id="457" r:id="rId26"/>
    <p:sldId id="458" r:id="rId27"/>
    <p:sldId id="459" r:id="rId28"/>
    <p:sldId id="456" r:id="rId29"/>
    <p:sldId id="453" r:id="rId30"/>
    <p:sldId id="454" r:id="rId31"/>
    <p:sldId id="455" r:id="rId32"/>
    <p:sldId id="460" r:id="rId33"/>
    <p:sldId id="462" r:id="rId34"/>
    <p:sldId id="463" r:id="rId35"/>
    <p:sldId id="464" r:id="rId36"/>
    <p:sldId id="465" r:id="rId37"/>
    <p:sldId id="466" r:id="rId38"/>
    <p:sldId id="468" r:id="rId39"/>
    <p:sldId id="470" r:id="rId40"/>
    <p:sldId id="471" r:id="rId41"/>
    <p:sldId id="472" r:id="rId42"/>
    <p:sldId id="473" r:id="rId43"/>
    <p:sldId id="467" r:id="rId44"/>
    <p:sldId id="469" r:id="rId45"/>
    <p:sldId id="474" r:id="rId46"/>
    <p:sldId id="475" r:id="rId47"/>
    <p:sldId id="476" r:id="rId48"/>
    <p:sldId id="477" r:id="rId49"/>
    <p:sldId id="402" r:id="rId50"/>
    <p:sldId id="478" r:id="rId51"/>
    <p:sldId id="403" r:id="rId52"/>
  </p:sldIdLst>
  <p:sldSz cx="12192000" cy="6858000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Lato" panose="020F0502020204030203" pitchFamily="34" charset="0"/>
      <p:regular r:id="rId59"/>
      <p:bold r:id="rId60"/>
      <p:italic r:id="rId61"/>
      <p:boldItalic r:id="rId62"/>
    </p:embeddedFont>
    <p:embeddedFont>
      <p:font typeface="Lato Light" panose="020F0502020204030203" pitchFamily="34" charset="0"/>
      <p:regular r:id="rId63"/>
      <p:italic r:id="rId64"/>
    </p:embeddedFont>
    <p:embeddedFont>
      <p:font typeface="Muli" panose="02000503000000000000" pitchFamily="2" charset="77"/>
      <p:regular r:id="rId65"/>
      <p:bold r:id="rId66"/>
      <p:italic r:id="rId67"/>
      <p:boldItalic r:id="rId68"/>
    </p:embeddedFont>
    <p:embeddedFont>
      <p:font typeface="OpenDyslexicAlta" pitchFamily="2" charset="77"/>
      <p:regular r:id="rId69"/>
      <p:bold r:id="rId70"/>
      <p:italic r:id="rId71"/>
      <p:boldItalic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5" autoAdjust="0"/>
    <p:restoredTop sz="90115" autoAdjust="0"/>
  </p:normalViewPr>
  <p:slideViewPr>
    <p:cSldViewPr snapToGrid="0" snapToObjects="1">
      <p:cViewPr varScale="1">
        <p:scale>
          <a:sx n="108" d="100"/>
          <a:sy n="108" d="100"/>
        </p:scale>
        <p:origin x="664" y="184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782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943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28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904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 the World is a game where the first child goes head to head with the next child in a race to be the first to give the product of a multiplication calculation, e.g. </a:t>
            </a:r>
            <a:br>
              <a:rPr lang="en-US" dirty="0"/>
            </a:br>
            <a:r>
              <a:rPr lang="en-US" dirty="0"/>
              <a:t>Teacher says, ”What is 3 x 2?” </a:t>
            </a:r>
            <a:br>
              <a:rPr lang="en-US" dirty="0"/>
            </a:br>
            <a:r>
              <a:rPr lang="en-US" dirty="0"/>
              <a:t>Child 1 responds, “6!” first. </a:t>
            </a:r>
          </a:p>
          <a:p>
            <a:endParaRPr lang="en-US" dirty="0"/>
          </a:p>
          <a:p>
            <a:r>
              <a:rPr lang="en-US" dirty="0"/>
              <a:t>The winner stays on until they are beaten when the winner continues going head to head with other class members until they are beaten. </a:t>
            </a:r>
          </a:p>
          <a:p>
            <a:endParaRPr lang="en-US" dirty="0"/>
          </a:p>
          <a:p>
            <a:r>
              <a:rPr lang="en-US" dirty="0"/>
              <a:t>Also include division sentences for extra challenge, e.g. If I had 10 cookies and shared them between two people, how many cookies would each person get? </a:t>
            </a:r>
          </a:p>
          <a:p>
            <a:r>
              <a:rPr lang="en-US" dirty="0"/>
              <a:t>Or questions such as, “How many 2s go into 12?”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243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79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362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81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522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94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60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757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01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68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78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37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657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122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115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9552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079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1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792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05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310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432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6651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3942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969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434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4766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142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223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808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65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9158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363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4110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9018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5342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8899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538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97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9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5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941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0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02/11/2022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Stage 4 </a:t>
            </a:r>
            <a:br>
              <a:rPr lang="en-GB" dirty="0"/>
            </a:br>
            <a:r>
              <a:rPr lang="en-GB" b="0" i="0" dirty="0">
                <a:effectLst/>
              </a:rPr>
              <a:t>Autumn Block 4 - Multiplication and Division</a:t>
            </a:r>
            <a:endParaRPr lang="en-GB" dirty="0"/>
          </a:p>
          <a:p>
            <a:r>
              <a:rPr lang="en-GB" dirty="0"/>
              <a:t>Lesson 1:</a:t>
            </a:r>
            <a:r>
              <a:rPr lang="en-GB" b="0" i="0" dirty="0">
                <a:effectLst/>
              </a:rPr>
              <a:t> To be able to recall multiples of 3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847819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4 – Multiplication and Division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b="1" i="0" dirty="0">
                <a:solidFill>
                  <a:schemeClr val="bg1"/>
                </a:solidFill>
                <a:effectLst/>
                <a:latin typeface="Muli" panose="02000503000000000000" pitchFamily="2" charset="77"/>
              </a:rPr>
              <a:t>QFSPJEF</a:t>
            </a:r>
            <a:endParaRPr lang="en-GB" b="1" dirty="0">
              <a:solidFill>
                <a:schemeClr val="bg1"/>
              </a:solidFill>
              <a:latin typeface="Muli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two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40674" cy="1325563"/>
          </a:xfrm>
        </p:spPr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recall multiples of 3</a:t>
            </a:r>
            <a:endParaRPr lang="en-GB" sz="36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92E02A8-CE48-6845-BBED-DDD47F87D2C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C7800EF-650C-2C4F-A501-3D6F0E1D01A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65FCA0D-ECC9-2146-881C-680E173E4611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BABD779-3F2D-F641-B389-8D42B8507CA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1F628AF-1714-0345-8E89-77C7F00AC06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895CD2-1891-4544-BE5C-27751DF6A92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7569C6C-5C78-B840-A6D6-9E91DE8C1EEF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8BC6D7B-0FBB-C04A-AC8F-0551E2DB9BEA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AB4B214-D041-454A-93FA-28C3D154AF1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844AE62-499F-1A4D-BE9F-ADB83799C76B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9E05BCC-4628-ED47-A199-DCEAF0B0E7B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0402C08-4D5E-1144-9E82-FDEF5A4DE14A}"/>
              </a:ext>
            </a:extLst>
          </p:cNvPr>
          <p:cNvSpPr/>
          <p:nvPr/>
        </p:nvSpPr>
        <p:spPr>
          <a:xfrm>
            <a:off x="2236646" y="4995740"/>
            <a:ext cx="7542228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We know 2 x 3 and 4 x 3, what is 3 x 3?</a:t>
            </a:r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911F71A8-1EC8-0548-8A1E-965F8CB84320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id="{980104C1-EEE1-3C4A-8363-9559480C7EC5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B06AE7DB-3BB2-F94A-866C-EDFFEDA69C33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4D2E1592-B9DA-7B4D-8CEF-A46CCE9937E1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5E2CF01F-3689-0842-B4B8-A1D34CC464E5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id="{53DEF691-03A0-D64E-B1A1-E031D8C27689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1" name="Cube 50">
            <a:extLst>
              <a:ext uri="{FF2B5EF4-FFF2-40B4-BE49-F238E27FC236}">
                <a16:creationId xmlns:a16="http://schemas.microsoft.com/office/drawing/2014/main" id="{E0ED61EB-0581-5F4C-8F6D-FA1D7213DCDC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0BAC08B1-38AB-064F-BB59-51114B334101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BDB87013-7925-314E-9BCA-CCDAFE8144A2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id="{F0A6C70F-148F-2444-BC92-E213E39977CD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2A5E0E8C-363E-4A40-A6EC-B6A15F68039E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49735E57-3F0D-6042-8155-582E94272D66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C7E6401-5F75-2041-BA1D-F2127FB8A662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6172D15F-D4EE-3D44-B18C-9A371A1B2FB2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34708CB4-2519-0545-A3B7-E638A95C3B15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FB5DA4F1-63BC-D745-89E7-FEEB45E344A8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6351683-2DD5-0440-B3D0-617612B0B143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B78190A1-A153-694E-A3BC-5438CE69BD94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229CD32D-4A32-CF4A-84D1-B22E4A27EE9B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912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two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recall multiples of 3</a:t>
            </a:r>
            <a:endParaRPr lang="en-GB" sz="36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92E02A8-CE48-6845-BBED-DDD47F87D2C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C7800EF-650C-2C4F-A501-3D6F0E1D01A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65FCA0D-ECC9-2146-881C-680E173E4611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BABD779-3F2D-F641-B389-8D42B8507CA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1F628AF-1714-0345-8E89-77C7F00AC06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895CD2-1891-4544-BE5C-27751DF6A92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7569C6C-5C78-B840-A6D6-9E91DE8C1EEF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8BC6D7B-0FBB-C04A-AC8F-0551E2DB9BEA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AB4B214-D041-454A-93FA-28C3D154AF1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844AE62-499F-1A4D-BE9F-ADB83799C76B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9E05BCC-4628-ED47-A199-DCEAF0B0E7B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6E2CE4F-3D8F-6C44-944A-0A0FCF2D92A3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If 6 is double 3, how can we use that information to work out what 6 x 3 is?</a:t>
            </a:r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8918052E-DDAE-674C-AA28-BC07C8C222FB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8766B80C-6C3F-D241-88E5-10764B34704A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8D88669B-4617-8F46-AEAF-B43E04F90EDD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id="{DC72AFB7-75DA-8142-87A8-710E0BDE3002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1" name="Cube 50">
            <a:extLst>
              <a:ext uri="{FF2B5EF4-FFF2-40B4-BE49-F238E27FC236}">
                <a16:creationId xmlns:a16="http://schemas.microsoft.com/office/drawing/2014/main" id="{B6ADC027-3EEA-BB43-ADE5-055E3974B255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9A11288E-F278-1A42-9F66-C701118B4BE3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38C1E6EE-3EA8-0747-A400-74422AD61F46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id="{7A55AF19-18F9-E64E-B472-B4FA0B72F320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680E5B69-2BB0-604E-A271-418A86236272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7" name="Cube 56">
            <a:extLst>
              <a:ext uri="{FF2B5EF4-FFF2-40B4-BE49-F238E27FC236}">
                <a16:creationId xmlns:a16="http://schemas.microsoft.com/office/drawing/2014/main" id="{BF7C7060-9A38-3E41-B1D4-9A174ABEF527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82C446F-BB95-1940-B432-69C94BCADC82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1B923EA9-723F-7447-B2B6-AF7A6408EB71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8CE5EC38-4712-5342-BFF2-A2DA71240674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28354587-8B14-BE47-836B-59DC1C643267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171A1616-4F8F-DA4D-9EC8-E7215671705D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F3163A4-9BC9-EC46-8A6E-A824B5C0E615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7D5F161-2F1F-5B48-BC2C-CBFD035531F3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E1C89FF-0075-8F4A-AB6B-31F49AEB035E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BAAC4B9-867B-EB4C-8981-E0E1421A45AB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047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two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recall multiples of 3</a:t>
            </a:r>
            <a:endParaRPr lang="en-GB" sz="36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92E02A8-CE48-6845-BBED-DDD47F87D2C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C7800EF-650C-2C4F-A501-3D6F0E1D01A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65FCA0D-ECC9-2146-881C-680E173E4611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BABD779-3F2D-F641-B389-8D42B8507CA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1F628AF-1714-0345-8E89-77C7F00AC06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895CD2-1891-4544-BE5C-27751DF6A92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7569C6C-5C78-B840-A6D6-9E91DE8C1EEF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8BC6D7B-0FBB-C04A-AC8F-0551E2DB9BEA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AB4B214-D041-454A-93FA-28C3D154AF1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844AE62-499F-1A4D-BE9F-ADB83799C76B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9E05BCC-4628-ED47-A199-DCEAF0B0E7B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6E2CE4F-3D8F-6C44-944A-0A0FCF2D92A3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Where should I place 15 on the stick?</a:t>
            </a:r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0D0190DD-1988-FC41-8C62-87B987B9D5A8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29A05C2F-BC98-CE48-9EED-97906A9ACAE1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5AB9B1EE-F63A-354E-ADAE-98627FD40B6C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id="{2C9C9E6D-26D0-3A44-BD84-E30C8C2BF2E7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1" name="Cube 50">
            <a:extLst>
              <a:ext uri="{FF2B5EF4-FFF2-40B4-BE49-F238E27FC236}">
                <a16:creationId xmlns:a16="http://schemas.microsoft.com/office/drawing/2014/main" id="{E18B6797-C5AF-EF45-86B4-8367ED8D116A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D41CD313-82B6-354B-8490-8497A013A31D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1D712E46-AE01-2C43-9CAD-6D9EAAF002BD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id="{D45011AE-6361-D641-9E62-ADD31C6B3483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637873C8-98CB-744D-8D64-3AD3AE6535B6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7" name="Cube 56">
            <a:extLst>
              <a:ext uri="{FF2B5EF4-FFF2-40B4-BE49-F238E27FC236}">
                <a16:creationId xmlns:a16="http://schemas.microsoft.com/office/drawing/2014/main" id="{5CE99806-D016-4A4D-BB33-4236D20EF7F0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FE9C61B8-8B1C-9A4C-B43B-5785D62F0B89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6B401734-A6B4-2942-9B76-C6B1C88AD654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11B3A01-A2EB-7A45-9AF5-FB8F99D7129D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22187E6C-17A1-A040-A72E-E2EDB01A46A7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301227C-279E-5F46-A24A-1C412836E951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9ED92279-B68F-1E47-B44D-9E08EF2A5242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FC80334F-1C38-3843-85A7-161EBE2A3816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048BF094-AF46-F84C-B8BF-0FEC8C0E97C9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18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678C884-7680-2242-9805-8EF61906FB71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8277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two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recall multiples of 3</a:t>
            </a:r>
            <a:endParaRPr lang="en-GB" sz="36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92E02A8-CE48-6845-BBED-DDD47F87D2C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C7800EF-650C-2C4F-A501-3D6F0E1D01A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65FCA0D-ECC9-2146-881C-680E173E4611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BABD779-3F2D-F641-B389-8D42B8507CA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1F628AF-1714-0345-8E89-77C7F00AC06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895CD2-1891-4544-BE5C-27751DF6A92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7569C6C-5C78-B840-A6D6-9E91DE8C1EEF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8BC6D7B-0FBB-C04A-AC8F-0551E2DB9BEA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AB4B214-D041-454A-93FA-28C3D154AF1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844AE62-499F-1A4D-BE9F-ADB83799C76B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9E05BCC-4628-ED47-A199-DCEAF0B0E7B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09B4FBE9-5047-E847-8FF9-9DDFAFB34B71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6E2CE4F-3D8F-6C44-944A-0A0FCF2D92A3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Where should I place 21 on the stick?</a:t>
            </a:r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A7E4C8A4-EA2E-2447-A900-AD121403D3FB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94539AC8-39FE-B84C-BA9F-6AADFF5C41F2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id="{A0B7B028-C637-D34F-B6B0-4D5AB2D6FC0C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1" name="Cube 50">
            <a:extLst>
              <a:ext uri="{FF2B5EF4-FFF2-40B4-BE49-F238E27FC236}">
                <a16:creationId xmlns:a16="http://schemas.microsoft.com/office/drawing/2014/main" id="{9A6FA041-7AA6-1F41-A373-2BEABAC55615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7A33B5ED-F42D-EF4C-B510-7E273D2ED18E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5DEE5774-7135-E740-9E10-DE45982BC9EE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id="{7E039A28-FB46-7A45-8C98-1EBA148E780A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AC2C7CEE-05D4-7745-A8C5-CD5F64EAB38C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7" name="Cube 56">
            <a:extLst>
              <a:ext uri="{FF2B5EF4-FFF2-40B4-BE49-F238E27FC236}">
                <a16:creationId xmlns:a16="http://schemas.microsoft.com/office/drawing/2014/main" id="{B3C18D86-174F-BB4E-8589-750640268219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id="{8176E512-096B-CA48-B0E0-A44F7A0EE91D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72EAFBF3-1BBC-874B-8850-77DA3D17C1F2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FDE54CCF-DD31-A446-83FF-65349153E2B5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F00CC8B6-B8C4-594C-90C0-09E8CC97D98E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D3374C99-A6AA-BF4E-90B0-F52FFEEF433A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94999F42-7515-294A-BBF0-0E7B7C97EA32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94F1F2E8-1051-A642-8946-956E2540B8FF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8121AE8-4632-264B-85CB-AFDBF7935C28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18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BE3973D-49A3-E545-BE2E-5B9D2EF48A42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15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28955306-540F-0E47-B593-2E4080372EC6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2944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two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recall multiples of 3</a:t>
            </a:r>
            <a:endParaRPr lang="en-GB" sz="36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92E02A8-CE48-6845-BBED-DDD47F87D2C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C7800EF-650C-2C4F-A501-3D6F0E1D01A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65FCA0D-ECC9-2146-881C-680E173E4611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BABD779-3F2D-F641-B389-8D42B8507CA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1F628AF-1714-0345-8E89-77C7F00AC06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895CD2-1891-4544-BE5C-27751DF6A92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7569C6C-5C78-B840-A6D6-9E91DE8C1EEF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8BC6D7B-0FBB-C04A-AC8F-0551E2DB9BEA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AB4B214-D041-454A-93FA-28C3D154AF1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844AE62-499F-1A4D-BE9F-ADB83799C76B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9E05BCC-4628-ED47-A199-DCEAF0B0E7B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6E2CE4F-3D8F-6C44-944A-0A0FCF2D92A3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is 9 x 3?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How did you figure it out?</a:t>
            </a:r>
          </a:p>
        </p:txBody>
      </p:sp>
      <p:sp>
        <p:nvSpPr>
          <p:cNvPr id="60" name="Cube 59">
            <a:extLst>
              <a:ext uri="{FF2B5EF4-FFF2-40B4-BE49-F238E27FC236}">
                <a16:creationId xmlns:a16="http://schemas.microsoft.com/office/drawing/2014/main" id="{2DC15FDB-86D2-7349-8CC4-732EE6C7B31E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1" name="Cube 60">
            <a:extLst>
              <a:ext uri="{FF2B5EF4-FFF2-40B4-BE49-F238E27FC236}">
                <a16:creationId xmlns:a16="http://schemas.microsoft.com/office/drawing/2014/main" id="{0CEC4A54-1B88-A34A-BB31-3132824DDCA5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2" name="Cube 61">
            <a:extLst>
              <a:ext uri="{FF2B5EF4-FFF2-40B4-BE49-F238E27FC236}">
                <a16:creationId xmlns:a16="http://schemas.microsoft.com/office/drawing/2014/main" id="{E45B2735-DEFC-C94B-8A10-02961297BCD8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3" name="Cube 62">
            <a:extLst>
              <a:ext uri="{FF2B5EF4-FFF2-40B4-BE49-F238E27FC236}">
                <a16:creationId xmlns:a16="http://schemas.microsoft.com/office/drawing/2014/main" id="{86D2DE2E-7693-BD46-969E-8A379FF72114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4" name="Cube 63">
            <a:extLst>
              <a:ext uri="{FF2B5EF4-FFF2-40B4-BE49-F238E27FC236}">
                <a16:creationId xmlns:a16="http://schemas.microsoft.com/office/drawing/2014/main" id="{A8699564-C2E8-AE47-8144-16F3FF9BE61B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5" name="Cube 64">
            <a:extLst>
              <a:ext uri="{FF2B5EF4-FFF2-40B4-BE49-F238E27FC236}">
                <a16:creationId xmlns:a16="http://schemas.microsoft.com/office/drawing/2014/main" id="{74EA1431-ADCC-0546-964A-B77E536C5AE9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67E225E8-E173-9042-8FFC-C717D1955F8E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CF06BBA2-82F3-A248-A4C9-4DDF764D6E40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969D1B31-4527-DC43-838E-F1EB54B7A689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6033B66C-7419-8144-AB02-6462E65757C2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41421AC-F064-3E43-A4E9-B3605DC308C0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0488393-6E9A-B347-B086-621F084608C3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F473F7E0-FC40-B94C-97B1-6A16F2F56853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46A87C7-18AA-5943-A566-538D7F41CE3D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6E85696-CB4F-7946-A42C-D4017A63F788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5A5E313-E347-4244-A2CC-2D223B355ADF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4E2942D-1F1B-544F-A144-560BB48F07B9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F524F29-015A-C740-8568-4B2D076C650D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5AE03098-DB45-A349-BD55-7BA35BA470AC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15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83C97D20-6B83-8546-AB8A-174864BC8D2A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461721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two times table as a class…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r>
              <a:rPr lang="en-GB" sz="2200" dirty="0"/>
              <a:t>Let’s play a game of ‘Around the World’ with the number stick on the board until we are ready to take it off the board…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recall multiples of 3</a:t>
            </a:r>
            <a:endParaRPr lang="en-GB" sz="3600" dirty="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A2475EAC-D137-4D45-9D36-8A8FFDBF5E67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FEBAB156-B1F2-844E-A993-6696290001B4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68D0FF8B-C5F6-D440-AEEA-52F404804215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3858216F-379E-184A-AB55-8EA08C10D294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EEB1DD93-AB4A-1047-BBB1-91EFD1C7CB98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56AB7660-65E1-3846-9F20-F06BA7DCCB0A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11770EB1-0A6E-E140-B60B-D9D5EE262ACF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A5862CCD-AB1F-084A-A1C7-3FEB6D9CCB8F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2AB6D964-5F27-2443-88C2-513204AB37AF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85EE2700-E3FE-0B4F-BECF-8A118A5037F5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92E02A8-CE48-6845-BBED-DDD47F87D2C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C7800EF-650C-2C4F-A501-3D6F0E1D01A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65FCA0D-ECC9-2146-881C-680E173E4611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BABD779-3F2D-F641-B389-8D42B8507CA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1F628AF-1714-0345-8E89-77C7F00AC06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895CD2-1891-4544-BE5C-27751DF6A92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7569C6C-5C78-B840-A6D6-9E91DE8C1EEF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8BC6D7B-0FBB-C04A-AC8F-0551E2DB9BEA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AB4B214-D041-454A-93FA-28C3D154AF1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844AE62-499F-1A4D-BE9F-ADB83799C76B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9E05BCC-4628-ED47-A199-DCEAF0B0E7B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4EB1ECF-0BA9-1C42-8529-B5E0CCDE8E20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4B7A361-4010-8746-96BB-E2F73D5365CB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43667F6-AE83-2842-90C9-8D3F2EDA6E0C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BD62F82-13EF-6941-855E-22C75E4C9E1E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21C5DEAE-7B64-AA45-BB78-054A4F5A2853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6202059F-EB6C-0948-A34C-7BBEF25FA219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03258172-C73F-A648-93B3-E584C725AEA5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8DAA5B5E-991C-B047-9F02-FDED6B0B9F97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18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2F704356-8D66-0F4E-A5FD-BEAC8BDB032F}"/>
              </a:ext>
            </a:extLst>
          </p:cNvPr>
          <p:cNvSpPr/>
          <p:nvPr/>
        </p:nvSpPr>
        <p:spPr>
          <a:xfrm>
            <a:off x="481817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15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C908AB09-B746-1844-968B-AA36E2AE422F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03C3166F-EC2F-3E45-983A-64D138AA2AAE}"/>
              </a:ext>
            </a:extLst>
          </p:cNvPr>
          <p:cNvSpPr/>
          <p:nvPr/>
        </p:nvSpPr>
        <p:spPr>
          <a:xfrm>
            <a:off x="8089374" y="3037965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97344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complete the number line?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945B01-0619-9A51-4C77-503B087E4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904956"/>
              </p:ext>
            </p:extLst>
          </p:nvPr>
        </p:nvGraphicFramePr>
        <p:xfrm>
          <a:off x="2154279" y="3817130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9026935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1598309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5955684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31585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730488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428735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60648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3661186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6495714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61303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41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8689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D8D486-E00E-8E2D-888F-19CD528757B5}"/>
              </a:ext>
            </a:extLst>
          </p:cNvPr>
          <p:cNvSpPr txBox="1"/>
          <p:nvPr/>
        </p:nvSpPr>
        <p:spPr>
          <a:xfrm>
            <a:off x="1902488" y="4660000"/>
            <a:ext cx="50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OpenDyslexicAlta" pitchFamily="2" charset="77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F71533-107F-4B1B-CA67-EA658F5F1B02}"/>
              </a:ext>
            </a:extLst>
          </p:cNvPr>
          <p:cNvSpPr txBox="1"/>
          <p:nvPr/>
        </p:nvSpPr>
        <p:spPr>
          <a:xfrm>
            <a:off x="2744001" y="4660000"/>
            <a:ext cx="50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OpenDyslexicAlta" pitchFamily="2" charset="77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1BFD1E-B18D-40EC-3BAC-D063ACD2EF04}"/>
              </a:ext>
            </a:extLst>
          </p:cNvPr>
          <p:cNvSpPr txBox="1"/>
          <p:nvPr/>
        </p:nvSpPr>
        <p:spPr>
          <a:xfrm>
            <a:off x="3585514" y="4660000"/>
            <a:ext cx="50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OpenDyslexicAlta" pitchFamily="2" charset="77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CE5145-501F-8FFA-AB55-CF84C256986D}"/>
              </a:ext>
            </a:extLst>
          </p:cNvPr>
          <p:cNvSpPr txBox="1"/>
          <p:nvPr/>
        </p:nvSpPr>
        <p:spPr>
          <a:xfrm>
            <a:off x="5017372" y="4675288"/>
            <a:ext cx="89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OpenDyslexicAlta" pitchFamily="2" charset="77"/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9657BF-D4B0-FAD1-9FB1-5091515D111E}"/>
              </a:ext>
            </a:extLst>
          </p:cNvPr>
          <p:cNvSpPr txBox="1"/>
          <p:nvPr/>
        </p:nvSpPr>
        <p:spPr>
          <a:xfrm>
            <a:off x="7521569" y="4675288"/>
            <a:ext cx="89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OpenDyslexicAlta" pitchFamily="2" charset="77"/>
              </a:rPr>
              <a:t>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860ED-3E1B-18C2-9674-5437F5A48DB9}"/>
              </a:ext>
            </a:extLst>
          </p:cNvPr>
          <p:cNvSpPr txBox="1"/>
          <p:nvPr/>
        </p:nvSpPr>
        <p:spPr>
          <a:xfrm>
            <a:off x="9978582" y="4660000"/>
            <a:ext cx="89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OpenDyslexicAlta" pitchFamily="2" charset="77"/>
              </a:rPr>
              <a:t>30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0CE11D2-F9F4-D4A2-E5E9-B0C6F9651754}"/>
              </a:ext>
            </a:extLst>
          </p:cNvPr>
          <p:cNvSpPr/>
          <p:nvPr/>
        </p:nvSpPr>
        <p:spPr>
          <a:xfrm>
            <a:off x="4290247" y="4675288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2B63537-93BD-3F73-0C08-C82FB377D70E}"/>
              </a:ext>
            </a:extLst>
          </p:cNvPr>
          <p:cNvSpPr/>
          <p:nvPr/>
        </p:nvSpPr>
        <p:spPr>
          <a:xfrm>
            <a:off x="5957654" y="4671373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B2727E7-3BA4-0E11-B217-C749665DB97C}"/>
              </a:ext>
            </a:extLst>
          </p:cNvPr>
          <p:cNvSpPr/>
          <p:nvPr/>
        </p:nvSpPr>
        <p:spPr>
          <a:xfrm>
            <a:off x="6775638" y="4650878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056E9B-B1AC-B734-8AF4-0F98C2F05DAC}"/>
              </a:ext>
            </a:extLst>
          </p:cNvPr>
          <p:cNvSpPr/>
          <p:nvPr/>
        </p:nvSpPr>
        <p:spPr>
          <a:xfrm>
            <a:off x="8414667" y="4646963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E02BAFC-C29C-A2B6-2B0F-48D0CA111FA3}"/>
              </a:ext>
            </a:extLst>
          </p:cNvPr>
          <p:cNvSpPr/>
          <p:nvPr/>
        </p:nvSpPr>
        <p:spPr>
          <a:xfrm>
            <a:off x="9225492" y="4631616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770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complete the number line?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945B01-0619-9A51-4C77-503B087E4A4B}"/>
              </a:ext>
            </a:extLst>
          </p:cNvPr>
          <p:cNvGraphicFramePr>
            <a:graphicFrameLocks noGrp="1"/>
          </p:cNvGraphicFramePr>
          <p:nvPr/>
        </p:nvGraphicFramePr>
        <p:xfrm>
          <a:off x="2154279" y="3817130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9026935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1598309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5955684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31585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730488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428735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60648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3661186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6495714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61303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41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8689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D8D486-E00E-8E2D-888F-19CD528757B5}"/>
              </a:ext>
            </a:extLst>
          </p:cNvPr>
          <p:cNvSpPr txBox="1"/>
          <p:nvPr/>
        </p:nvSpPr>
        <p:spPr>
          <a:xfrm>
            <a:off x="1902488" y="4660000"/>
            <a:ext cx="50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OpenDyslexicAlta" pitchFamily="2" charset="77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F71533-107F-4B1B-CA67-EA658F5F1B02}"/>
              </a:ext>
            </a:extLst>
          </p:cNvPr>
          <p:cNvSpPr txBox="1"/>
          <p:nvPr/>
        </p:nvSpPr>
        <p:spPr>
          <a:xfrm>
            <a:off x="2744001" y="4660000"/>
            <a:ext cx="50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OpenDyslexicAlta" pitchFamily="2" charset="77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1BFD1E-B18D-40EC-3BAC-D063ACD2EF04}"/>
              </a:ext>
            </a:extLst>
          </p:cNvPr>
          <p:cNvSpPr txBox="1"/>
          <p:nvPr/>
        </p:nvSpPr>
        <p:spPr>
          <a:xfrm>
            <a:off x="3585514" y="4660000"/>
            <a:ext cx="50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OpenDyslexicAlta" pitchFamily="2" charset="77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CE5145-501F-8FFA-AB55-CF84C256986D}"/>
              </a:ext>
            </a:extLst>
          </p:cNvPr>
          <p:cNvSpPr txBox="1"/>
          <p:nvPr/>
        </p:nvSpPr>
        <p:spPr>
          <a:xfrm>
            <a:off x="5017372" y="4675288"/>
            <a:ext cx="89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OpenDyslexicAlta" pitchFamily="2" charset="77"/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9657BF-D4B0-FAD1-9FB1-5091515D111E}"/>
              </a:ext>
            </a:extLst>
          </p:cNvPr>
          <p:cNvSpPr txBox="1"/>
          <p:nvPr/>
        </p:nvSpPr>
        <p:spPr>
          <a:xfrm>
            <a:off x="7521569" y="4675288"/>
            <a:ext cx="89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OpenDyslexicAlta" pitchFamily="2" charset="77"/>
              </a:rPr>
              <a:t>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860ED-3E1B-18C2-9674-5437F5A48DB9}"/>
              </a:ext>
            </a:extLst>
          </p:cNvPr>
          <p:cNvSpPr txBox="1"/>
          <p:nvPr/>
        </p:nvSpPr>
        <p:spPr>
          <a:xfrm>
            <a:off x="9978582" y="4660000"/>
            <a:ext cx="89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OpenDyslexicAlta" pitchFamily="2" charset="77"/>
              </a:rPr>
              <a:t>30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0CE11D2-F9F4-D4A2-E5E9-B0C6F9651754}"/>
              </a:ext>
            </a:extLst>
          </p:cNvPr>
          <p:cNvSpPr/>
          <p:nvPr/>
        </p:nvSpPr>
        <p:spPr>
          <a:xfrm>
            <a:off x="4290247" y="4675288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2B63537-93BD-3F73-0C08-C82FB377D70E}"/>
              </a:ext>
            </a:extLst>
          </p:cNvPr>
          <p:cNvSpPr/>
          <p:nvPr/>
        </p:nvSpPr>
        <p:spPr>
          <a:xfrm>
            <a:off x="5957654" y="4671373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B2727E7-3BA4-0E11-B217-C749665DB97C}"/>
              </a:ext>
            </a:extLst>
          </p:cNvPr>
          <p:cNvSpPr/>
          <p:nvPr/>
        </p:nvSpPr>
        <p:spPr>
          <a:xfrm>
            <a:off x="6747260" y="4650878"/>
            <a:ext cx="632776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>
                <a:solidFill>
                  <a:srgbClr val="FF3860"/>
                </a:solidFill>
                <a:latin typeface="OpenDyslexicAlta" pitchFamily="2" charset="77"/>
              </a:rPr>
              <a:t>18</a:t>
            </a:r>
            <a:endParaRPr lang="en-GB" sz="23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056E9B-B1AC-B734-8AF4-0F98C2F05DAC}"/>
              </a:ext>
            </a:extLst>
          </p:cNvPr>
          <p:cNvSpPr/>
          <p:nvPr/>
        </p:nvSpPr>
        <p:spPr>
          <a:xfrm>
            <a:off x="8414667" y="4646963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E02BAFC-C29C-A2B6-2B0F-48D0CA111FA3}"/>
              </a:ext>
            </a:extLst>
          </p:cNvPr>
          <p:cNvSpPr/>
          <p:nvPr/>
        </p:nvSpPr>
        <p:spPr>
          <a:xfrm>
            <a:off x="9225492" y="4631616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742599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complete the number line?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945B01-0619-9A51-4C77-503B087E4A4B}"/>
              </a:ext>
            </a:extLst>
          </p:cNvPr>
          <p:cNvGraphicFramePr>
            <a:graphicFrameLocks noGrp="1"/>
          </p:cNvGraphicFramePr>
          <p:nvPr/>
        </p:nvGraphicFramePr>
        <p:xfrm>
          <a:off x="2154279" y="3817130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9026935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1598309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5955684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31585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730488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428735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60648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3661186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6495714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61303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41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8689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D8D486-E00E-8E2D-888F-19CD528757B5}"/>
              </a:ext>
            </a:extLst>
          </p:cNvPr>
          <p:cNvSpPr txBox="1"/>
          <p:nvPr/>
        </p:nvSpPr>
        <p:spPr>
          <a:xfrm>
            <a:off x="1780210" y="4736843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30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0CE11D2-F9F4-D4A2-E5E9-B0C6F9651754}"/>
              </a:ext>
            </a:extLst>
          </p:cNvPr>
          <p:cNvSpPr/>
          <p:nvPr/>
        </p:nvSpPr>
        <p:spPr>
          <a:xfrm>
            <a:off x="4290247" y="4675288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2B63537-93BD-3F73-0C08-C82FB377D70E}"/>
              </a:ext>
            </a:extLst>
          </p:cNvPr>
          <p:cNvSpPr/>
          <p:nvPr/>
        </p:nvSpPr>
        <p:spPr>
          <a:xfrm>
            <a:off x="5957654" y="4671373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B2727E7-3BA4-0E11-B217-C749665DB97C}"/>
              </a:ext>
            </a:extLst>
          </p:cNvPr>
          <p:cNvSpPr/>
          <p:nvPr/>
        </p:nvSpPr>
        <p:spPr>
          <a:xfrm>
            <a:off x="6775638" y="4650878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056E9B-B1AC-B734-8AF4-0F98C2F05DAC}"/>
              </a:ext>
            </a:extLst>
          </p:cNvPr>
          <p:cNvSpPr/>
          <p:nvPr/>
        </p:nvSpPr>
        <p:spPr>
          <a:xfrm>
            <a:off x="8414667" y="4646963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E02BAFC-C29C-A2B6-2B0F-48D0CA111FA3}"/>
              </a:ext>
            </a:extLst>
          </p:cNvPr>
          <p:cNvSpPr/>
          <p:nvPr/>
        </p:nvSpPr>
        <p:spPr>
          <a:xfrm>
            <a:off x="9225492" y="4631616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2F12A-48C9-CC7B-035D-87BCC17A15BE}"/>
              </a:ext>
            </a:extLst>
          </p:cNvPr>
          <p:cNvSpPr txBox="1"/>
          <p:nvPr/>
        </p:nvSpPr>
        <p:spPr>
          <a:xfrm>
            <a:off x="2630965" y="4736843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A22E0-7223-9B3D-DB4B-894AE8E354B0}"/>
              </a:ext>
            </a:extLst>
          </p:cNvPr>
          <p:cNvSpPr txBox="1"/>
          <p:nvPr/>
        </p:nvSpPr>
        <p:spPr>
          <a:xfrm>
            <a:off x="3456861" y="4736842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36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451202-8635-5297-B7F0-BF8E76412A22}"/>
              </a:ext>
            </a:extLst>
          </p:cNvPr>
          <p:cNvSpPr txBox="1"/>
          <p:nvPr/>
        </p:nvSpPr>
        <p:spPr>
          <a:xfrm>
            <a:off x="5087669" y="4740282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42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348D6D-8CE7-093D-6E99-EF54078BADC8}"/>
              </a:ext>
            </a:extLst>
          </p:cNvPr>
          <p:cNvSpPr txBox="1"/>
          <p:nvPr/>
        </p:nvSpPr>
        <p:spPr>
          <a:xfrm>
            <a:off x="7566826" y="4678523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51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B9D5EC-2D69-BD0E-DC37-0CF7C742D25C}"/>
              </a:ext>
            </a:extLst>
          </p:cNvPr>
          <p:cNvSpPr txBox="1"/>
          <p:nvPr/>
        </p:nvSpPr>
        <p:spPr>
          <a:xfrm>
            <a:off x="10014099" y="4710358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568407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complete the number line?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945B01-0619-9A51-4C77-503B087E4A4B}"/>
              </a:ext>
            </a:extLst>
          </p:cNvPr>
          <p:cNvGraphicFramePr>
            <a:graphicFrameLocks noGrp="1"/>
          </p:cNvGraphicFramePr>
          <p:nvPr/>
        </p:nvGraphicFramePr>
        <p:xfrm>
          <a:off x="2154279" y="3817130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9026935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1598309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5955684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31585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730488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428735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60648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3661186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6495714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61303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41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8689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D8D486-E00E-8E2D-888F-19CD528757B5}"/>
              </a:ext>
            </a:extLst>
          </p:cNvPr>
          <p:cNvSpPr txBox="1"/>
          <p:nvPr/>
        </p:nvSpPr>
        <p:spPr>
          <a:xfrm>
            <a:off x="1780210" y="4736843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30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0CE11D2-F9F4-D4A2-E5E9-B0C6F9651754}"/>
              </a:ext>
            </a:extLst>
          </p:cNvPr>
          <p:cNvSpPr/>
          <p:nvPr/>
        </p:nvSpPr>
        <p:spPr>
          <a:xfrm>
            <a:off x="4290247" y="4675288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39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2B63537-93BD-3F73-0C08-C82FB377D70E}"/>
              </a:ext>
            </a:extLst>
          </p:cNvPr>
          <p:cNvSpPr/>
          <p:nvPr/>
        </p:nvSpPr>
        <p:spPr>
          <a:xfrm>
            <a:off x="5957654" y="4671373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45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B2727E7-3BA4-0E11-B217-C749665DB97C}"/>
              </a:ext>
            </a:extLst>
          </p:cNvPr>
          <p:cNvSpPr/>
          <p:nvPr/>
        </p:nvSpPr>
        <p:spPr>
          <a:xfrm>
            <a:off x="6775637" y="4650878"/>
            <a:ext cx="643995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056E9B-B1AC-B734-8AF4-0F98C2F05DAC}"/>
              </a:ext>
            </a:extLst>
          </p:cNvPr>
          <p:cNvSpPr/>
          <p:nvPr/>
        </p:nvSpPr>
        <p:spPr>
          <a:xfrm>
            <a:off x="8414667" y="4646963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54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E02BAFC-C29C-A2B6-2B0F-48D0CA111FA3}"/>
              </a:ext>
            </a:extLst>
          </p:cNvPr>
          <p:cNvSpPr/>
          <p:nvPr/>
        </p:nvSpPr>
        <p:spPr>
          <a:xfrm>
            <a:off x="9225492" y="4631616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>
                <a:solidFill>
                  <a:srgbClr val="FF3860"/>
                </a:solidFill>
                <a:latin typeface="OpenDyslexicAlta" pitchFamily="2" charset="77"/>
              </a:rPr>
              <a:t>57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2F12A-48C9-CC7B-035D-87BCC17A15BE}"/>
              </a:ext>
            </a:extLst>
          </p:cNvPr>
          <p:cNvSpPr txBox="1"/>
          <p:nvPr/>
        </p:nvSpPr>
        <p:spPr>
          <a:xfrm>
            <a:off x="2630965" y="4736843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A22E0-7223-9B3D-DB4B-894AE8E354B0}"/>
              </a:ext>
            </a:extLst>
          </p:cNvPr>
          <p:cNvSpPr txBox="1"/>
          <p:nvPr/>
        </p:nvSpPr>
        <p:spPr>
          <a:xfrm>
            <a:off x="3456861" y="4736842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36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451202-8635-5297-B7F0-BF8E76412A22}"/>
              </a:ext>
            </a:extLst>
          </p:cNvPr>
          <p:cNvSpPr txBox="1"/>
          <p:nvPr/>
        </p:nvSpPr>
        <p:spPr>
          <a:xfrm>
            <a:off x="5087669" y="4740282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42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348D6D-8CE7-093D-6E99-EF54078BADC8}"/>
              </a:ext>
            </a:extLst>
          </p:cNvPr>
          <p:cNvSpPr txBox="1"/>
          <p:nvPr/>
        </p:nvSpPr>
        <p:spPr>
          <a:xfrm>
            <a:off x="7566826" y="4678523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51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B9D5EC-2D69-BD0E-DC37-0CF7C742D25C}"/>
              </a:ext>
            </a:extLst>
          </p:cNvPr>
          <p:cNvSpPr txBox="1"/>
          <p:nvPr/>
        </p:nvSpPr>
        <p:spPr>
          <a:xfrm>
            <a:off x="10014099" y="4710358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12060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 to recall multiples of 3.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 to recall multiples of 3 and use my knowledge to problem solve.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complete the number line?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945B01-0619-9A51-4C77-503B087E4A4B}"/>
              </a:ext>
            </a:extLst>
          </p:cNvPr>
          <p:cNvGraphicFramePr>
            <a:graphicFrameLocks noGrp="1"/>
          </p:cNvGraphicFramePr>
          <p:nvPr/>
        </p:nvGraphicFramePr>
        <p:xfrm>
          <a:off x="2154279" y="3817130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9026935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1598309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5955684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31585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730488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428735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60648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3661186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6495714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61303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41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8689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D8D486-E00E-8E2D-888F-19CD528757B5}"/>
              </a:ext>
            </a:extLst>
          </p:cNvPr>
          <p:cNvSpPr txBox="1"/>
          <p:nvPr/>
        </p:nvSpPr>
        <p:spPr>
          <a:xfrm>
            <a:off x="1780210" y="4736843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27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0CE11D2-F9F4-D4A2-E5E9-B0C6F9651754}"/>
              </a:ext>
            </a:extLst>
          </p:cNvPr>
          <p:cNvSpPr/>
          <p:nvPr/>
        </p:nvSpPr>
        <p:spPr>
          <a:xfrm>
            <a:off x="2663999" y="4676792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2B63537-93BD-3F73-0C08-C82FB377D70E}"/>
              </a:ext>
            </a:extLst>
          </p:cNvPr>
          <p:cNvSpPr/>
          <p:nvPr/>
        </p:nvSpPr>
        <p:spPr>
          <a:xfrm>
            <a:off x="5137036" y="4680708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B2727E7-3BA4-0E11-B217-C749665DB97C}"/>
              </a:ext>
            </a:extLst>
          </p:cNvPr>
          <p:cNvSpPr/>
          <p:nvPr/>
        </p:nvSpPr>
        <p:spPr>
          <a:xfrm>
            <a:off x="5976136" y="4689459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056E9B-B1AC-B734-8AF4-0F98C2F05DAC}"/>
              </a:ext>
            </a:extLst>
          </p:cNvPr>
          <p:cNvSpPr/>
          <p:nvPr/>
        </p:nvSpPr>
        <p:spPr>
          <a:xfrm>
            <a:off x="8432534" y="4689458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E02BAFC-C29C-A2B6-2B0F-48D0CA111FA3}"/>
              </a:ext>
            </a:extLst>
          </p:cNvPr>
          <p:cNvSpPr/>
          <p:nvPr/>
        </p:nvSpPr>
        <p:spPr>
          <a:xfrm>
            <a:off x="9225802" y="4696133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2F12A-48C9-CC7B-035D-87BCC17A15BE}"/>
              </a:ext>
            </a:extLst>
          </p:cNvPr>
          <p:cNvSpPr txBox="1"/>
          <p:nvPr/>
        </p:nvSpPr>
        <p:spPr>
          <a:xfrm>
            <a:off x="4243834" y="4736842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A22E0-7223-9B3D-DB4B-894AE8E354B0}"/>
              </a:ext>
            </a:extLst>
          </p:cNvPr>
          <p:cNvSpPr txBox="1"/>
          <p:nvPr/>
        </p:nvSpPr>
        <p:spPr>
          <a:xfrm>
            <a:off x="3456861" y="4736842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33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451202-8635-5297-B7F0-BF8E76412A22}"/>
              </a:ext>
            </a:extLst>
          </p:cNvPr>
          <p:cNvSpPr txBox="1"/>
          <p:nvPr/>
        </p:nvSpPr>
        <p:spPr>
          <a:xfrm>
            <a:off x="6730735" y="4736841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B9D5EC-2D69-BD0E-DC37-0CF7C742D25C}"/>
              </a:ext>
            </a:extLst>
          </p:cNvPr>
          <p:cNvSpPr txBox="1"/>
          <p:nvPr/>
        </p:nvSpPr>
        <p:spPr>
          <a:xfrm>
            <a:off x="10014099" y="4710358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57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3AECC-CBF8-5BE8-4794-A9BDF88C2DF4}"/>
              </a:ext>
            </a:extLst>
          </p:cNvPr>
          <p:cNvSpPr txBox="1"/>
          <p:nvPr/>
        </p:nvSpPr>
        <p:spPr>
          <a:xfrm>
            <a:off x="7509549" y="4736841"/>
            <a:ext cx="80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872886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complete the number line?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945B01-0619-9A51-4C77-503B087E4A4B}"/>
              </a:ext>
            </a:extLst>
          </p:cNvPr>
          <p:cNvGraphicFramePr>
            <a:graphicFrameLocks noGrp="1"/>
          </p:cNvGraphicFramePr>
          <p:nvPr/>
        </p:nvGraphicFramePr>
        <p:xfrm>
          <a:off x="2154279" y="3817130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9026935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1598309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5955684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31585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730488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428735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60648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3661186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6495714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61303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41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8689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D8D486-E00E-8E2D-888F-19CD528757B5}"/>
              </a:ext>
            </a:extLst>
          </p:cNvPr>
          <p:cNvSpPr txBox="1"/>
          <p:nvPr/>
        </p:nvSpPr>
        <p:spPr>
          <a:xfrm>
            <a:off x="1780210" y="4736843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27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0CE11D2-F9F4-D4A2-E5E9-B0C6F9651754}"/>
              </a:ext>
            </a:extLst>
          </p:cNvPr>
          <p:cNvSpPr/>
          <p:nvPr/>
        </p:nvSpPr>
        <p:spPr>
          <a:xfrm>
            <a:off x="2663999" y="4676792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2B63537-93BD-3F73-0C08-C82FB377D70E}"/>
              </a:ext>
            </a:extLst>
          </p:cNvPr>
          <p:cNvSpPr/>
          <p:nvPr/>
        </p:nvSpPr>
        <p:spPr>
          <a:xfrm>
            <a:off x="5137036" y="4680708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39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B2727E7-3BA4-0E11-B217-C749665DB97C}"/>
              </a:ext>
            </a:extLst>
          </p:cNvPr>
          <p:cNvSpPr/>
          <p:nvPr/>
        </p:nvSpPr>
        <p:spPr>
          <a:xfrm>
            <a:off x="5976136" y="4689459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42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056E9B-B1AC-B734-8AF4-0F98C2F05DAC}"/>
              </a:ext>
            </a:extLst>
          </p:cNvPr>
          <p:cNvSpPr/>
          <p:nvPr/>
        </p:nvSpPr>
        <p:spPr>
          <a:xfrm>
            <a:off x="8432534" y="4689458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51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E02BAFC-C29C-A2B6-2B0F-48D0CA111FA3}"/>
              </a:ext>
            </a:extLst>
          </p:cNvPr>
          <p:cNvSpPr/>
          <p:nvPr/>
        </p:nvSpPr>
        <p:spPr>
          <a:xfrm>
            <a:off x="9225802" y="4696133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54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2F12A-48C9-CC7B-035D-87BCC17A15BE}"/>
              </a:ext>
            </a:extLst>
          </p:cNvPr>
          <p:cNvSpPr txBox="1"/>
          <p:nvPr/>
        </p:nvSpPr>
        <p:spPr>
          <a:xfrm>
            <a:off x="4243834" y="4736842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A22E0-7223-9B3D-DB4B-894AE8E354B0}"/>
              </a:ext>
            </a:extLst>
          </p:cNvPr>
          <p:cNvSpPr txBox="1"/>
          <p:nvPr/>
        </p:nvSpPr>
        <p:spPr>
          <a:xfrm>
            <a:off x="3456861" y="4736842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33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451202-8635-5297-B7F0-BF8E76412A22}"/>
              </a:ext>
            </a:extLst>
          </p:cNvPr>
          <p:cNvSpPr txBox="1"/>
          <p:nvPr/>
        </p:nvSpPr>
        <p:spPr>
          <a:xfrm>
            <a:off x="6730735" y="4736841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B9D5EC-2D69-BD0E-DC37-0CF7C742D25C}"/>
              </a:ext>
            </a:extLst>
          </p:cNvPr>
          <p:cNvSpPr txBox="1"/>
          <p:nvPr/>
        </p:nvSpPr>
        <p:spPr>
          <a:xfrm>
            <a:off x="10014099" y="4710358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57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3AECC-CBF8-5BE8-4794-A9BDF88C2DF4}"/>
              </a:ext>
            </a:extLst>
          </p:cNvPr>
          <p:cNvSpPr txBox="1"/>
          <p:nvPr/>
        </p:nvSpPr>
        <p:spPr>
          <a:xfrm>
            <a:off x="7509549" y="4736841"/>
            <a:ext cx="80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4262036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complete the number line?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945B01-0619-9A51-4C77-503B087E4A4B}"/>
              </a:ext>
            </a:extLst>
          </p:cNvPr>
          <p:cNvGraphicFramePr>
            <a:graphicFrameLocks noGrp="1"/>
          </p:cNvGraphicFramePr>
          <p:nvPr/>
        </p:nvGraphicFramePr>
        <p:xfrm>
          <a:off x="2154279" y="3817130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9026935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1598309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5955684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31585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730488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428735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60648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3661186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6495714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61303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41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8689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D8D486-E00E-8E2D-888F-19CD528757B5}"/>
              </a:ext>
            </a:extLst>
          </p:cNvPr>
          <p:cNvSpPr txBox="1"/>
          <p:nvPr/>
        </p:nvSpPr>
        <p:spPr>
          <a:xfrm>
            <a:off x="1780210" y="4736843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60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0CE11D2-F9F4-D4A2-E5E9-B0C6F9651754}"/>
              </a:ext>
            </a:extLst>
          </p:cNvPr>
          <p:cNvSpPr/>
          <p:nvPr/>
        </p:nvSpPr>
        <p:spPr>
          <a:xfrm>
            <a:off x="2663999" y="4676792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2B63537-93BD-3F73-0C08-C82FB377D70E}"/>
              </a:ext>
            </a:extLst>
          </p:cNvPr>
          <p:cNvSpPr/>
          <p:nvPr/>
        </p:nvSpPr>
        <p:spPr>
          <a:xfrm>
            <a:off x="5137036" y="4680708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B2727E7-3BA4-0E11-B217-C749665DB97C}"/>
              </a:ext>
            </a:extLst>
          </p:cNvPr>
          <p:cNvSpPr/>
          <p:nvPr/>
        </p:nvSpPr>
        <p:spPr>
          <a:xfrm>
            <a:off x="5976136" y="4689459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056E9B-B1AC-B734-8AF4-0F98C2F05DAC}"/>
              </a:ext>
            </a:extLst>
          </p:cNvPr>
          <p:cNvSpPr/>
          <p:nvPr/>
        </p:nvSpPr>
        <p:spPr>
          <a:xfrm>
            <a:off x="8386702" y="4689458"/>
            <a:ext cx="650230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E02BAFC-C29C-A2B6-2B0F-48D0CA111FA3}"/>
              </a:ext>
            </a:extLst>
          </p:cNvPr>
          <p:cNvSpPr/>
          <p:nvPr/>
        </p:nvSpPr>
        <p:spPr>
          <a:xfrm>
            <a:off x="9225802" y="4696133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2F12A-48C9-CC7B-035D-87BCC17A15BE}"/>
              </a:ext>
            </a:extLst>
          </p:cNvPr>
          <p:cNvSpPr txBox="1"/>
          <p:nvPr/>
        </p:nvSpPr>
        <p:spPr>
          <a:xfrm>
            <a:off x="4243834" y="4736842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69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A22E0-7223-9B3D-DB4B-894AE8E354B0}"/>
              </a:ext>
            </a:extLst>
          </p:cNvPr>
          <p:cNvSpPr txBox="1"/>
          <p:nvPr/>
        </p:nvSpPr>
        <p:spPr>
          <a:xfrm>
            <a:off x="3456861" y="4736842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66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451202-8635-5297-B7F0-BF8E76412A22}"/>
              </a:ext>
            </a:extLst>
          </p:cNvPr>
          <p:cNvSpPr txBox="1"/>
          <p:nvPr/>
        </p:nvSpPr>
        <p:spPr>
          <a:xfrm>
            <a:off x="6730735" y="4736841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78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B9D5EC-2D69-BD0E-DC37-0CF7C742D25C}"/>
              </a:ext>
            </a:extLst>
          </p:cNvPr>
          <p:cNvSpPr txBox="1"/>
          <p:nvPr/>
        </p:nvSpPr>
        <p:spPr>
          <a:xfrm>
            <a:off x="10014099" y="4710358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90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3AECC-CBF8-5BE8-4794-A9BDF88C2DF4}"/>
              </a:ext>
            </a:extLst>
          </p:cNvPr>
          <p:cNvSpPr txBox="1"/>
          <p:nvPr/>
        </p:nvSpPr>
        <p:spPr>
          <a:xfrm>
            <a:off x="7509549" y="4736841"/>
            <a:ext cx="80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1025598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complete the number line?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945B01-0619-9A51-4C77-503B087E4A4B}"/>
              </a:ext>
            </a:extLst>
          </p:cNvPr>
          <p:cNvGraphicFramePr>
            <a:graphicFrameLocks noGrp="1"/>
          </p:cNvGraphicFramePr>
          <p:nvPr/>
        </p:nvGraphicFramePr>
        <p:xfrm>
          <a:off x="2154279" y="3817130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9026935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1598309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5955684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31585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730488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428735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60648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3661186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6495714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61303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41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8689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D8D486-E00E-8E2D-888F-19CD528757B5}"/>
              </a:ext>
            </a:extLst>
          </p:cNvPr>
          <p:cNvSpPr txBox="1"/>
          <p:nvPr/>
        </p:nvSpPr>
        <p:spPr>
          <a:xfrm>
            <a:off x="1780210" y="4736843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60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0CE11D2-F9F4-D4A2-E5E9-B0C6F9651754}"/>
              </a:ext>
            </a:extLst>
          </p:cNvPr>
          <p:cNvSpPr/>
          <p:nvPr/>
        </p:nvSpPr>
        <p:spPr>
          <a:xfrm>
            <a:off x="2663999" y="4676792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63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2B63537-93BD-3F73-0C08-C82FB377D70E}"/>
              </a:ext>
            </a:extLst>
          </p:cNvPr>
          <p:cNvSpPr/>
          <p:nvPr/>
        </p:nvSpPr>
        <p:spPr>
          <a:xfrm>
            <a:off x="5137036" y="4680708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72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B2727E7-3BA4-0E11-B217-C749665DB97C}"/>
              </a:ext>
            </a:extLst>
          </p:cNvPr>
          <p:cNvSpPr/>
          <p:nvPr/>
        </p:nvSpPr>
        <p:spPr>
          <a:xfrm>
            <a:off x="5976136" y="4689459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75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056E9B-B1AC-B734-8AF4-0F98C2F05DAC}"/>
              </a:ext>
            </a:extLst>
          </p:cNvPr>
          <p:cNvSpPr/>
          <p:nvPr/>
        </p:nvSpPr>
        <p:spPr>
          <a:xfrm>
            <a:off x="8386702" y="4689458"/>
            <a:ext cx="650230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84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E02BAFC-C29C-A2B6-2B0F-48D0CA111FA3}"/>
              </a:ext>
            </a:extLst>
          </p:cNvPr>
          <p:cNvSpPr/>
          <p:nvPr/>
        </p:nvSpPr>
        <p:spPr>
          <a:xfrm>
            <a:off x="9225802" y="4696133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87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2F12A-48C9-CC7B-035D-87BCC17A15BE}"/>
              </a:ext>
            </a:extLst>
          </p:cNvPr>
          <p:cNvSpPr txBox="1"/>
          <p:nvPr/>
        </p:nvSpPr>
        <p:spPr>
          <a:xfrm>
            <a:off x="4243834" y="4736842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69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A22E0-7223-9B3D-DB4B-894AE8E354B0}"/>
              </a:ext>
            </a:extLst>
          </p:cNvPr>
          <p:cNvSpPr txBox="1"/>
          <p:nvPr/>
        </p:nvSpPr>
        <p:spPr>
          <a:xfrm>
            <a:off x="3456861" y="4736842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66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451202-8635-5297-B7F0-BF8E76412A22}"/>
              </a:ext>
            </a:extLst>
          </p:cNvPr>
          <p:cNvSpPr txBox="1"/>
          <p:nvPr/>
        </p:nvSpPr>
        <p:spPr>
          <a:xfrm>
            <a:off x="6730735" y="4736841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78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B9D5EC-2D69-BD0E-DC37-0CF7C742D25C}"/>
              </a:ext>
            </a:extLst>
          </p:cNvPr>
          <p:cNvSpPr txBox="1"/>
          <p:nvPr/>
        </p:nvSpPr>
        <p:spPr>
          <a:xfrm>
            <a:off x="10014099" y="4710358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90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3AECC-CBF8-5BE8-4794-A9BDF88C2DF4}"/>
              </a:ext>
            </a:extLst>
          </p:cNvPr>
          <p:cNvSpPr txBox="1"/>
          <p:nvPr/>
        </p:nvSpPr>
        <p:spPr>
          <a:xfrm>
            <a:off x="7509549" y="4736841"/>
            <a:ext cx="80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63377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91372-BCA7-4A0A-7C3C-9644DB564D8F}"/>
              </a:ext>
            </a:extLst>
          </p:cNvPr>
          <p:cNvSpPr txBox="1"/>
          <p:nvPr/>
        </p:nvSpPr>
        <p:spPr>
          <a:xfrm>
            <a:off x="940019" y="3962468"/>
            <a:ext cx="220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3 x 12 =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967F1F-C642-B58E-05E8-D719E7E5B62E}"/>
              </a:ext>
            </a:extLst>
          </p:cNvPr>
          <p:cNvSpPr/>
          <p:nvPr/>
        </p:nvSpPr>
        <p:spPr>
          <a:xfrm>
            <a:off x="2940507" y="3948166"/>
            <a:ext cx="783354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F2263C-B486-779D-CFF6-92C07C223431}"/>
              </a:ext>
            </a:extLst>
          </p:cNvPr>
          <p:cNvSpPr txBox="1"/>
          <p:nvPr/>
        </p:nvSpPr>
        <p:spPr>
          <a:xfrm>
            <a:off x="940019" y="5254555"/>
            <a:ext cx="220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9 x 3 =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6CDC50E-A62D-A8E0-FDF3-CAF7A67319ED}"/>
              </a:ext>
            </a:extLst>
          </p:cNvPr>
          <p:cNvSpPr/>
          <p:nvPr/>
        </p:nvSpPr>
        <p:spPr>
          <a:xfrm>
            <a:off x="2749210" y="5240253"/>
            <a:ext cx="783354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8538AA-670D-637A-09B1-F260A9B99DF6}"/>
              </a:ext>
            </a:extLst>
          </p:cNvPr>
          <p:cNvSpPr txBox="1"/>
          <p:nvPr/>
        </p:nvSpPr>
        <p:spPr>
          <a:xfrm>
            <a:off x="5707517" y="3991770"/>
            <a:ext cx="3877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4 x 3 + 2 x 3 =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A23ACEA-C281-8CF5-3017-DB74EDD02D74}"/>
              </a:ext>
            </a:extLst>
          </p:cNvPr>
          <p:cNvSpPr/>
          <p:nvPr/>
        </p:nvSpPr>
        <p:spPr>
          <a:xfrm>
            <a:off x="9302617" y="3962468"/>
            <a:ext cx="783354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74DAD6-B69F-9BC6-76AF-03CE3483BC27}"/>
              </a:ext>
            </a:extLst>
          </p:cNvPr>
          <p:cNvSpPr txBox="1"/>
          <p:nvPr/>
        </p:nvSpPr>
        <p:spPr>
          <a:xfrm>
            <a:off x="5513493" y="5307301"/>
            <a:ext cx="3877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 x 3 + 10 x 3 =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278D79C-E13F-F1FF-3733-4402CD2B0E9D}"/>
              </a:ext>
            </a:extLst>
          </p:cNvPr>
          <p:cNvSpPr/>
          <p:nvPr/>
        </p:nvSpPr>
        <p:spPr>
          <a:xfrm>
            <a:off x="9336966" y="5265548"/>
            <a:ext cx="783354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30336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91372-BCA7-4A0A-7C3C-9644DB564D8F}"/>
              </a:ext>
            </a:extLst>
          </p:cNvPr>
          <p:cNvSpPr txBox="1"/>
          <p:nvPr/>
        </p:nvSpPr>
        <p:spPr>
          <a:xfrm>
            <a:off x="940019" y="3962468"/>
            <a:ext cx="220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3 x 12 =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967F1F-C642-B58E-05E8-D719E7E5B62E}"/>
              </a:ext>
            </a:extLst>
          </p:cNvPr>
          <p:cNvSpPr/>
          <p:nvPr/>
        </p:nvSpPr>
        <p:spPr>
          <a:xfrm>
            <a:off x="2940507" y="3948166"/>
            <a:ext cx="783354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F2263C-B486-779D-CFF6-92C07C223431}"/>
              </a:ext>
            </a:extLst>
          </p:cNvPr>
          <p:cNvSpPr txBox="1"/>
          <p:nvPr/>
        </p:nvSpPr>
        <p:spPr>
          <a:xfrm>
            <a:off x="940019" y="5254555"/>
            <a:ext cx="220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9 x 3 =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6CDC50E-A62D-A8E0-FDF3-CAF7A67319ED}"/>
              </a:ext>
            </a:extLst>
          </p:cNvPr>
          <p:cNvSpPr/>
          <p:nvPr/>
        </p:nvSpPr>
        <p:spPr>
          <a:xfrm>
            <a:off x="2749210" y="5240253"/>
            <a:ext cx="783354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27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8538AA-670D-637A-09B1-F260A9B99DF6}"/>
              </a:ext>
            </a:extLst>
          </p:cNvPr>
          <p:cNvSpPr txBox="1"/>
          <p:nvPr/>
        </p:nvSpPr>
        <p:spPr>
          <a:xfrm>
            <a:off x="5707517" y="3991770"/>
            <a:ext cx="3877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4 x 3 + 2 x 3 =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A23ACEA-C281-8CF5-3017-DB74EDD02D74}"/>
              </a:ext>
            </a:extLst>
          </p:cNvPr>
          <p:cNvSpPr/>
          <p:nvPr/>
        </p:nvSpPr>
        <p:spPr>
          <a:xfrm>
            <a:off x="9302617" y="3962468"/>
            <a:ext cx="783354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18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74DAD6-B69F-9BC6-76AF-03CE3483BC27}"/>
              </a:ext>
            </a:extLst>
          </p:cNvPr>
          <p:cNvSpPr txBox="1"/>
          <p:nvPr/>
        </p:nvSpPr>
        <p:spPr>
          <a:xfrm>
            <a:off x="5513493" y="5307301"/>
            <a:ext cx="3877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 x 3 + 10 x 3 =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278D79C-E13F-F1FF-3733-4402CD2B0E9D}"/>
              </a:ext>
            </a:extLst>
          </p:cNvPr>
          <p:cNvSpPr/>
          <p:nvPr/>
        </p:nvSpPr>
        <p:spPr>
          <a:xfrm>
            <a:off x="9336966" y="5265548"/>
            <a:ext cx="783354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4249094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91372-BCA7-4A0A-7C3C-9644DB564D8F}"/>
              </a:ext>
            </a:extLst>
          </p:cNvPr>
          <p:cNvSpPr txBox="1"/>
          <p:nvPr/>
        </p:nvSpPr>
        <p:spPr>
          <a:xfrm>
            <a:off x="940019" y="3962468"/>
            <a:ext cx="220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3 x 6 =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967F1F-C642-B58E-05E8-D719E7E5B62E}"/>
              </a:ext>
            </a:extLst>
          </p:cNvPr>
          <p:cNvSpPr/>
          <p:nvPr/>
        </p:nvSpPr>
        <p:spPr>
          <a:xfrm>
            <a:off x="2940507" y="3948166"/>
            <a:ext cx="783354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F2263C-B486-779D-CFF6-92C07C223431}"/>
              </a:ext>
            </a:extLst>
          </p:cNvPr>
          <p:cNvSpPr txBox="1"/>
          <p:nvPr/>
        </p:nvSpPr>
        <p:spPr>
          <a:xfrm>
            <a:off x="940019" y="5254555"/>
            <a:ext cx="220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7 x 3 =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6CDC50E-A62D-A8E0-FDF3-CAF7A67319ED}"/>
              </a:ext>
            </a:extLst>
          </p:cNvPr>
          <p:cNvSpPr/>
          <p:nvPr/>
        </p:nvSpPr>
        <p:spPr>
          <a:xfrm>
            <a:off x="2749210" y="5240253"/>
            <a:ext cx="783354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8538AA-670D-637A-09B1-F260A9B99DF6}"/>
              </a:ext>
            </a:extLst>
          </p:cNvPr>
          <p:cNvSpPr txBox="1"/>
          <p:nvPr/>
        </p:nvSpPr>
        <p:spPr>
          <a:xfrm>
            <a:off x="5707517" y="3991770"/>
            <a:ext cx="3877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 x 3 + 5 x 3 =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A23ACEA-C281-8CF5-3017-DB74EDD02D74}"/>
              </a:ext>
            </a:extLst>
          </p:cNvPr>
          <p:cNvSpPr/>
          <p:nvPr/>
        </p:nvSpPr>
        <p:spPr>
          <a:xfrm>
            <a:off x="9302617" y="3962468"/>
            <a:ext cx="783354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74DAD6-B69F-9BC6-76AF-03CE3483BC27}"/>
              </a:ext>
            </a:extLst>
          </p:cNvPr>
          <p:cNvSpPr txBox="1"/>
          <p:nvPr/>
        </p:nvSpPr>
        <p:spPr>
          <a:xfrm>
            <a:off x="5513493" y="5307301"/>
            <a:ext cx="3877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 x 3 + 11 x 3 =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278D79C-E13F-F1FF-3733-4402CD2B0E9D}"/>
              </a:ext>
            </a:extLst>
          </p:cNvPr>
          <p:cNvSpPr/>
          <p:nvPr/>
        </p:nvSpPr>
        <p:spPr>
          <a:xfrm>
            <a:off x="9336966" y="5265548"/>
            <a:ext cx="783354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01751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91372-BCA7-4A0A-7C3C-9644DB564D8F}"/>
              </a:ext>
            </a:extLst>
          </p:cNvPr>
          <p:cNvSpPr txBox="1"/>
          <p:nvPr/>
        </p:nvSpPr>
        <p:spPr>
          <a:xfrm>
            <a:off x="940019" y="3962468"/>
            <a:ext cx="220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3 x 6 =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967F1F-C642-B58E-05E8-D719E7E5B62E}"/>
              </a:ext>
            </a:extLst>
          </p:cNvPr>
          <p:cNvSpPr/>
          <p:nvPr/>
        </p:nvSpPr>
        <p:spPr>
          <a:xfrm>
            <a:off x="2940507" y="3948166"/>
            <a:ext cx="783354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18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F2263C-B486-779D-CFF6-92C07C223431}"/>
              </a:ext>
            </a:extLst>
          </p:cNvPr>
          <p:cNvSpPr txBox="1"/>
          <p:nvPr/>
        </p:nvSpPr>
        <p:spPr>
          <a:xfrm>
            <a:off x="940019" y="5254555"/>
            <a:ext cx="220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7 x 3 =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6CDC50E-A62D-A8E0-FDF3-CAF7A67319ED}"/>
              </a:ext>
            </a:extLst>
          </p:cNvPr>
          <p:cNvSpPr/>
          <p:nvPr/>
        </p:nvSpPr>
        <p:spPr>
          <a:xfrm>
            <a:off x="2749210" y="5240253"/>
            <a:ext cx="783354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21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8538AA-670D-637A-09B1-F260A9B99DF6}"/>
              </a:ext>
            </a:extLst>
          </p:cNvPr>
          <p:cNvSpPr txBox="1"/>
          <p:nvPr/>
        </p:nvSpPr>
        <p:spPr>
          <a:xfrm>
            <a:off x="5707517" y="3991770"/>
            <a:ext cx="3877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 x 3 + 5 x 3 =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A23ACEA-C281-8CF5-3017-DB74EDD02D74}"/>
              </a:ext>
            </a:extLst>
          </p:cNvPr>
          <p:cNvSpPr/>
          <p:nvPr/>
        </p:nvSpPr>
        <p:spPr>
          <a:xfrm>
            <a:off x="9302617" y="3962468"/>
            <a:ext cx="783354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18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74DAD6-B69F-9BC6-76AF-03CE3483BC27}"/>
              </a:ext>
            </a:extLst>
          </p:cNvPr>
          <p:cNvSpPr txBox="1"/>
          <p:nvPr/>
        </p:nvSpPr>
        <p:spPr>
          <a:xfrm>
            <a:off x="5513493" y="5307301"/>
            <a:ext cx="3877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 x 3 + 11 x 3 =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278D79C-E13F-F1FF-3733-4402CD2B0E9D}"/>
              </a:ext>
            </a:extLst>
          </p:cNvPr>
          <p:cNvSpPr/>
          <p:nvPr/>
        </p:nvSpPr>
        <p:spPr>
          <a:xfrm>
            <a:off x="9336966" y="5265548"/>
            <a:ext cx="783354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584390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These are all multiples of 3. Find the sum of the digits of each number.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91372-BCA7-4A0A-7C3C-9644DB564D8F}"/>
              </a:ext>
            </a:extLst>
          </p:cNvPr>
          <p:cNvSpPr txBox="1"/>
          <p:nvPr/>
        </p:nvSpPr>
        <p:spPr>
          <a:xfrm>
            <a:off x="1482082" y="4091430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60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967F1F-C642-B58E-05E8-D719E7E5B62E}"/>
              </a:ext>
            </a:extLst>
          </p:cNvPr>
          <p:cNvSpPr/>
          <p:nvPr/>
        </p:nvSpPr>
        <p:spPr>
          <a:xfrm>
            <a:off x="2332206" y="3970295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E62DD-0811-887A-5E3A-CACF8AE0BCD6}"/>
              </a:ext>
            </a:extLst>
          </p:cNvPr>
          <p:cNvSpPr txBox="1"/>
          <p:nvPr/>
        </p:nvSpPr>
        <p:spPr>
          <a:xfrm>
            <a:off x="1482082" y="5251021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6CB220-FEDF-0BA1-4047-BD3E8CA108C1}"/>
              </a:ext>
            </a:extLst>
          </p:cNvPr>
          <p:cNvSpPr txBox="1"/>
          <p:nvPr/>
        </p:nvSpPr>
        <p:spPr>
          <a:xfrm>
            <a:off x="5014410" y="3986705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E35956-82A5-4AD0-7798-806D0FE485C7}"/>
              </a:ext>
            </a:extLst>
          </p:cNvPr>
          <p:cNvSpPr txBox="1"/>
          <p:nvPr/>
        </p:nvSpPr>
        <p:spPr>
          <a:xfrm>
            <a:off x="5014410" y="5153698"/>
            <a:ext cx="955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102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8C1CC9D-2C1C-900B-5B41-968238F289D8}"/>
              </a:ext>
            </a:extLst>
          </p:cNvPr>
          <p:cNvSpPr/>
          <p:nvPr/>
        </p:nvSpPr>
        <p:spPr>
          <a:xfrm>
            <a:off x="2332206" y="5139396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37A9E92-08E1-F14C-6C28-C4438CC7009F}"/>
              </a:ext>
            </a:extLst>
          </p:cNvPr>
          <p:cNvSpPr/>
          <p:nvPr/>
        </p:nvSpPr>
        <p:spPr>
          <a:xfrm>
            <a:off x="5793801" y="3963974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1924F0C-763C-07C5-6B24-E65FFCF556E2}"/>
              </a:ext>
            </a:extLst>
          </p:cNvPr>
          <p:cNvSpPr/>
          <p:nvPr/>
        </p:nvSpPr>
        <p:spPr>
          <a:xfrm>
            <a:off x="5996206" y="5118400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1FB975-5C85-8E8E-3842-AB45B45C2384}"/>
              </a:ext>
            </a:extLst>
          </p:cNvPr>
          <p:cNvSpPr txBox="1"/>
          <p:nvPr/>
        </p:nvSpPr>
        <p:spPr>
          <a:xfrm>
            <a:off x="8425593" y="3986705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33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F7A2BC-1231-AB6A-1F0C-43B5A26D4324}"/>
              </a:ext>
            </a:extLst>
          </p:cNvPr>
          <p:cNvSpPr txBox="1"/>
          <p:nvPr/>
        </p:nvSpPr>
        <p:spPr>
          <a:xfrm>
            <a:off x="8415748" y="5146546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57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FB4BF68-7C17-8614-C7C6-58819D3B28F2}"/>
              </a:ext>
            </a:extLst>
          </p:cNvPr>
          <p:cNvSpPr/>
          <p:nvPr/>
        </p:nvSpPr>
        <p:spPr>
          <a:xfrm>
            <a:off x="9182463" y="3960675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4313ABB-4B0D-0505-A56E-29736131D627}"/>
              </a:ext>
            </a:extLst>
          </p:cNvPr>
          <p:cNvSpPr/>
          <p:nvPr/>
        </p:nvSpPr>
        <p:spPr>
          <a:xfrm>
            <a:off x="9182463" y="5112284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89265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These are all multiples of 3. Find the sum of the digits of each number.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91372-BCA7-4A0A-7C3C-9644DB564D8F}"/>
              </a:ext>
            </a:extLst>
          </p:cNvPr>
          <p:cNvSpPr txBox="1"/>
          <p:nvPr/>
        </p:nvSpPr>
        <p:spPr>
          <a:xfrm>
            <a:off x="1482082" y="4091430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60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967F1F-C642-B58E-05E8-D719E7E5B62E}"/>
              </a:ext>
            </a:extLst>
          </p:cNvPr>
          <p:cNvSpPr/>
          <p:nvPr/>
        </p:nvSpPr>
        <p:spPr>
          <a:xfrm>
            <a:off x="2332206" y="3970295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E62DD-0811-887A-5E3A-CACF8AE0BCD6}"/>
              </a:ext>
            </a:extLst>
          </p:cNvPr>
          <p:cNvSpPr txBox="1"/>
          <p:nvPr/>
        </p:nvSpPr>
        <p:spPr>
          <a:xfrm>
            <a:off x="1482082" y="5251021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6CB220-FEDF-0BA1-4047-BD3E8CA108C1}"/>
              </a:ext>
            </a:extLst>
          </p:cNvPr>
          <p:cNvSpPr txBox="1"/>
          <p:nvPr/>
        </p:nvSpPr>
        <p:spPr>
          <a:xfrm>
            <a:off x="5014410" y="3986705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E35956-82A5-4AD0-7798-806D0FE485C7}"/>
              </a:ext>
            </a:extLst>
          </p:cNvPr>
          <p:cNvSpPr txBox="1"/>
          <p:nvPr/>
        </p:nvSpPr>
        <p:spPr>
          <a:xfrm>
            <a:off x="5014410" y="5153698"/>
            <a:ext cx="955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102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8C1CC9D-2C1C-900B-5B41-968238F289D8}"/>
              </a:ext>
            </a:extLst>
          </p:cNvPr>
          <p:cNvSpPr/>
          <p:nvPr/>
        </p:nvSpPr>
        <p:spPr>
          <a:xfrm>
            <a:off x="2332206" y="5139396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37A9E92-08E1-F14C-6C28-C4438CC7009F}"/>
              </a:ext>
            </a:extLst>
          </p:cNvPr>
          <p:cNvSpPr/>
          <p:nvPr/>
        </p:nvSpPr>
        <p:spPr>
          <a:xfrm>
            <a:off x="5793801" y="3963974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1924F0C-763C-07C5-6B24-E65FFCF556E2}"/>
              </a:ext>
            </a:extLst>
          </p:cNvPr>
          <p:cNvSpPr/>
          <p:nvPr/>
        </p:nvSpPr>
        <p:spPr>
          <a:xfrm>
            <a:off x="5996206" y="5118400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1FB975-5C85-8E8E-3842-AB45B45C2384}"/>
              </a:ext>
            </a:extLst>
          </p:cNvPr>
          <p:cNvSpPr txBox="1"/>
          <p:nvPr/>
        </p:nvSpPr>
        <p:spPr>
          <a:xfrm>
            <a:off x="8425593" y="3986705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33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F7A2BC-1231-AB6A-1F0C-43B5A26D4324}"/>
              </a:ext>
            </a:extLst>
          </p:cNvPr>
          <p:cNvSpPr txBox="1"/>
          <p:nvPr/>
        </p:nvSpPr>
        <p:spPr>
          <a:xfrm>
            <a:off x="8415748" y="5146546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57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FB4BF68-7C17-8614-C7C6-58819D3B28F2}"/>
              </a:ext>
            </a:extLst>
          </p:cNvPr>
          <p:cNvSpPr/>
          <p:nvPr/>
        </p:nvSpPr>
        <p:spPr>
          <a:xfrm>
            <a:off x="9182463" y="3960675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4313ABB-4B0D-0505-A56E-29736131D627}"/>
              </a:ext>
            </a:extLst>
          </p:cNvPr>
          <p:cNvSpPr/>
          <p:nvPr/>
        </p:nvSpPr>
        <p:spPr>
          <a:xfrm>
            <a:off x="9182463" y="5112284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3909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number below is not a multiple of 3?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E6ABB46-CF1A-A7F4-22FE-5DE9B42F5077}"/>
              </a:ext>
            </a:extLst>
          </p:cNvPr>
          <p:cNvSpPr/>
          <p:nvPr/>
        </p:nvSpPr>
        <p:spPr>
          <a:xfrm>
            <a:off x="974820" y="3701755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EA4833-A62E-890D-192B-CB950975C5B9}"/>
              </a:ext>
            </a:extLst>
          </p:cNvPr>
          <p:cNvSpPr/>
          <p:nvPr/>
        </p:nvSpPr>
        <p:spPr>
          <a:xfrm>
            <a:off x="2397220" y="3701755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B2EF28-7121-4D3D-23AE-C192D105DF3E}"/>
              </a:ext>
            </a:extLst>
          </p:cNvPr>
          <p:cNvSpPr/>
          <p:nvPr/>
        </p:nvSpPr>
        <p:spPr>
          <a:xfrm>
            <a:off x="3819620" y="3701755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OpenDyslexicAlta" pitchFamily="2" charset="77"/>
              </a:rPr>
              <a:t>15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A3AADD-D47D-C7C7-F1D6-51F165BEAA1A}"/>
              </a:ext>
            </a:extLst>
          </p:cNvPr>
          <p:cNvSpPr/>
          <p:nvPr/>
        </p:nvSpPr>
        <p:spPr>
          <a:xfrm>
            <a:off x="5330052" y="3701755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4C2FDDC-E683-10F0-5201-373D06A48D0C}"/>
              </a:ext>
            </a:extLst>
          </p:cNvPr>
          <p:cNvSpPr/>
          <p:nvPr/>
        </p:nvSpPr>
        <p:spPr>
          <a:xfrm>
            <a:off x="6861949" y="3701755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869DA5-3DBF-4959-C16B-A2EC29561A37}"/>
              </a:ext>
            </a:extLst>
          </p:cNvPr>
          <p:cNvSpPr/>
          <p:nvPr/>
        </p:nvSpPr>
        <p:spPr>
          <a:xfrm>
            <a:off x="8430985" y="3701755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64664FA-9B0F-7855-40A8-617AC8F212D7}"/>
              </a:ext>
            </a:extLst>
          </p:cNvPr>
          <p:cNvSpPr/>
          <p:nvPr/>
        </p:nvSpPr>
        <p:spPr>
          <a:xfrm>
            <a:off x="10000021" y="3701754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OpenDyslexicAlta" pitchFamily="2" charset="77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775590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These are all multiples of 3. Find the sum of the digits of each number.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91372-BCA7-4A0A-7C3C-9644DB564D8F}"/>
              </a:ext>
            </a:extLst>
          </p:cNvPr>
          <p:cNvSpPr txBox="1"/>
          <p:nvPr/>
        </p:nvSpPr>
        <p:spPr>
          <a:xfrm>
            <a:off x="1482082" y="4091430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45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967F1F-C642-B58E-05E8-D719E7E5B62E}"/>
              </a:ext>
            </a:extLst>
          </p:cNvPr>
          <p:cNvSpPr/>
          <p:nvPr/>
        </p:nvSpPr>
        <p:spPr>
          <a:xfrm>
            <a:off x="2332206" y="3970295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E62DD-0811-887A-5E3A-CACF8AE0BCD6}"/>
              </a:ext>
            </a:extLst>
          </p:cNvPr>
          <p:cNvSpPr txBox="1"/>
          <p:nvPr/>
        </p:nvSpPr>
        <p:spPr>
          <a:xfrm>
            <a:off x="1482082" y="5251021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63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6CB220-FEDF-0BA1-4047-BD3E8CA108C1}"/>
              </a:ext>
            </a:extLst>
          </p:cNvPr>
          <p:cNvSpPr txBox="1"/>
          <p:nvPr/>
        </p:nvSpPr>
        <p:spPr>
          <a:xfrm>
            <a:off x="5014410" y="3986705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54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E35956-82A5-4AD0-7798-806D0FE485C7}"/>
              </a:ext>
            </a:extLst>
          </p:cNvPr>
          <p:cNvSpPr txBox="1"/>
          <p:nvPr/>
        </p:nvSpPr>
        <p:spPr>
          <a:xfrm>
            <a:off x="5014410" y="5153698"/>
            <a:ext cx="955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123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8C1CC9D-2C1C-900B-5B41-968238F289D8}"/>
              </a:ext>
            </a:extLst>
          </p:cNvPr>
          <p:cNvSpPr/>
          <p:nvPr/>
        </p:nvSpPr>
        <p:spPr>
          <a:xfrm>
            <a:off x="2332206" y="5139396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37A9E92-08E1-F14C-6C28-C4438CC7009F}"/>
              </a:ext>
            </a:extLst>
          </p:cNvPr>
          <p:cNvSpPr/>
          <p:nvPr/>
        </p:nvSpPr>
        <p:spPr>
          <a:xfrm>
            <a:off x="5793801" y="3963974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1924F0C-763C-07C5-6B24-E65FFCF556E2}"/>
              </a:ext>
            </a:extLst>
          </p:cNvPr>
          <p:cNvSpPr/>
          <p:nvPr/>
        </p:nvSpPr>
        <p:spPr>
          <a:xfrm>
            <a:off x="5996206" y="5118400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1FB975-5C85-8E8E-3842-AB45B45C2384}"/>
              </a:ext>
            </a:extLst>
          </p:cNvPr>
          <p:cNvSpPr txBox="1"/>
          <p:nvPr/>
        </p:nvSpPr>
        <p:spPr>
          <a:xfrm>
            <a:off x="8425593" y="3986705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72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F7A2BC-1231-AB6A-1F0C-43B5A26D4324}"/>
              </a:ext>
            </a:extLst>
          </p:cNvPr>
          <p:cNvSpPr txBox="1"/>
          <p:nvPr/>
        </p:nvSpPr>
        <p:spPr>
          <a:xfrm>
            <a:off x="8415748" y="5146546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87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FB4BF68-7C17-8614-C7C6-58819D3B28F2}"/>
              </a:ext>
            </a:extLst>
          </p:cNvPr>
          <p:cNvSpPr/>
          <p:nvPr/>
        </p:nvSpPr>
        <p:spPr>
          <a:xfrm>
            <a:off x="9182463" y="3960675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4313ABB-4B0D-0505-A56E-29736131D627}"/>
              </a:ext>
            </a:extLst>
          </p:cNvPr>
          <p:cNvSpPr/>
          <p:nvPr/>
        </p:nvSpPr>
        <p:spPr>
          <a:xfrm>
            <a:off x="9182463" y="5112284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99035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These are all multiples of 3. Find the sum of the digits of each number.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91372-BCA7-4A0A-7C3C-9644DB564D8F}"/>
              </a:ext>
            </a:extLst>
          </p:cNvPr>
          <p:cNvSpPr txBox="1"/>
          <p:nvPr/>
        </p:nvSpPr>
        <p:spPr>
          <a:xfrm>
            <a:off x="1482082" y="4091430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45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967F1F-C642-B58E-05E8-D719E7E5B62E}"/>
              </a:ext>
            </a:extLst>
          </p:cNvPr>
          <p:cNvSpPr/>
          <p:nvPr/>
        </p:nvSpPr>
        <p:spPr>
          <a:xfrm>
            <a:off x="2332206" y="3970295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E62DD-0811-887A-5E3A-CACF8AE0BCD6}"/>
              </a:ext>
            </a:extLst>
          </p:cNvPr>
          <p:cNvSpPr txBox="1"/>
          <p:nvPr/>
        </p:nvSpPr>
        <p:spPr>
          <a:xfrm>
            <a:off x="1482082" y="5251021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63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6CB220-FEDF-0BA1-4047-BD3E8CA108C1}"/>
              </a:ext>
            </a:extLst>
          </p:cNvPr>
          <p:cNvSpPr txBox="1"/>
          <p:nvPr/>
        </p:nvSpPr>
        <p:spPr>
          <a:xfrm>
            <a:off x="5014410" y="3986705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54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E35956-82A5-4AD0-7798-806D0FE485C7}"/>
              </a:ext>
            </a:extLst>
          </p:cNvPr>
          <p:cNvSpPr txBox="1"/>
          <p:nvPr/>
        </p:nvSpPr>
        <p:spPr>
          <a:xfrm>
            <a:off x="5014410" y="5153698"/>
            <a:ext cx="955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123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8C1CC9D-2C1C-900B-5B41-968238F289D8}"/>
              </a:ext>
            </a:extLst>
          </p:cNvPr>
          <p:cNvSpPr/>
          <p:nvPr/>
        </p:nvSpPr>
        <p:spPr>
          <a:xfrm>
            <a:off x="2332206" y="5139396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37A9E92-08E1-F14C-6C28-C4438CC7009F}"/>
              </a:ext>
            </a:extLst>
          </p:cNvPr>
          <p:cNvSpPr/>
          <p:nvPr/>
        </p:nvSpPr>
        <p:spPr>
          <a:xfrm>
            <a:off x="5793801" y="3963974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1924F0C-763C-07C5-6B24-E65FFCF556E2}"/>
              </a:ext>
            </a:extLst>
          </p:cNvPr>
          <p:cNvSpPr/>
          <p:nvPr/>
        </p:nvSpPr>
        <p:spPr>
          <a:xfrm>
            <a:off x="5996206" y="5118400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1FB975-5C85-8E8E-3842-AB45B45C2384}"/>
              </a:ext>
            </a:extLst>
          </p:cNvPr>
          <p:cNvSpPr txBox="1"/>
          <p:nvPr/>
        </p:nvSpPr>
        <p:spPr>
          <a:xfrm>
            <a:off x="8425593" y="3986705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72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F7A2BC-1231-AB6A-1F0C-43B5A26D4324}"/>
              </a:ext>
            </a:extLst>
          </p:cNvPr>
          <p:cNvSpPr txBox="1"/>
          <p:nvPr/>
        </p:nvSpPr>
        <p:spPr>
          <a:xfrm>
            <a:off x="8415748" y="5146546"/>
            <a:ext cx="71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87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FB4BF68-7C17-8614-C7C6-58819D3B28F2}"/>
              </a:ext>
            </a:extLst>
          </p:cNvPr>
          <p:cNvSpPr/>
          <p:nvPr/>
        </p:nvSpPr>
        <p:spPr>
          <a:xfrm>
            <a:off x="9182463" y="3960675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4313ABB-4B0D-0505-A56E-29736131D627}"/>
              </a:ext>
            </a:extLst>
          </p:cNvPr>
          <p:cNvSpPr/>
          <p:nvPr/>
        </p:nvSpPr>
        <p:spPr>
          <a:xfrm>
            <a:off x="9182463" y="5112284"/>
            <a:ext cx="6043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147475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/>
              <a:t>Astrobee</a:t>
            </a:r>
            <a:r>
              <a:rPr lang="en-GB" sz="2200" dirty="0"/>
              <a:t> says, “I know that 10 x 3 = 30 and 3 x 3 = 9, so 13 x 3 = 39.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</a:t>
            </a:r>
            <a:r>
              <a:rPr lang="en-GB" sz="2200" dirty="0" err="1"/>
              <a:t>Astrobee’s</a:t>
            </a:r>
            <a:r>
              <a:rPr lang="en-GB" sz="2200" dirty="0"/>
              <a:t> method to work out the following: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91372-BCA7-4A0A-7C3C-9644DB564D8F}"/>
              </a:ext>
            </a:extLst>
          </p:cNvPr>
          <p:cNvSpPr txBox="1"/>
          <p:nvPr/>
        </p:nvSpPr>
        <p:spPr>
          <a:xfrm>
            <a:off x="2036002" y="4115332"/>
            <a:ext cx="20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15 x 3 =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967F1F-C642-B58E-05E8-D719E7E5B62E}"/>
              </a:ext>
            </a:extLst>
          </p:cNvPr>
          <p:cNvSpPr/>
          <p:nvPr/>
        </p:nvSpPr>
        <p:spPr>
          <a:xfrm>
            <a:off x="4073620" y="4063060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7F8E7-5FDE-629A-7D3A-9511777C9804}"/>
              </a:ext>
            </a:extLst>
          </p:cNvPr>
          <p:cNvSpPr txBox="1"/>
          <p:nvPr/>
        </p:nvSpPr>
        <p:spPr>
          <a:xfrm>
            <a:off x="2036002" y="5226185"/>
            <a:ext cx="20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19 x 3 =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7D9A131-A698-6F08-3416-55F3387E9370}"/>
              </a:ext>
            </a:extLst>
          </p:cNvPr>
          <p:cNvSpPr/>
          <p:nvPr/>
        </p:nvSpPr>
        <p:spPr>
          <a:xfrm>
            <a:off x="4073620" y="5173913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43CF67-D0AA-3DD8-CE62-963BC21DEC47}"/>
              </a:ext>
            </a:extLst>
          </p:cNvPr>
          <p:cNvSpPr txBox="1"/>
          <p:nvPr/>
        </p:nvSpPr>
        <p:spPr>
          <a:xfrm>
            <a:off x="6290231" y="4115332"/>
            <a:ext cx="20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21 x 3 =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BA23A69-E93F-8417-98F4-D0C6DE7D12FA}"/>
              </a:ext>
            </a:extLst>
          </p:cNvPr>
          <p:cNvSpPr/>
          <p:nvPr/>
        </p:nvSpPr>
        <p:spPr>
          <a:xfrm>
            <a:off x="8327849" y="4063060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F5E1E-2D70-DC1E-EF0F-3B4355644E6C}"/>
              </a:ext>
            </a:extLst>
          </p:cNvPr>
          <p:cNvSpPr txBox="1"/>
          <p:nvPr/>
        </p:nvSpPr>
        <p:spPr>
          <a:xfrm>
            <a:off x="6290231" y="5226185"/>
            <a:ext cx="20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20 x 3 =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E2F3B18-317C-E820-2A03-977B0AED8B2D}"/>
              </a:ext>
            </a:extLst>
          </p:cNvPr>
          <p:cNvSpPr/>
          <p:nvPr/>
        </p:nvSpPr>
        <p:spPr>
          <a:xfrm>
            <a:off x="8327849" y="5173913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5221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/>
              <a:t>Astrobee</a:t>
            </a:r>
            <a:r>
              <a:rPr lang="en-GB" sz="2200" dirty="0"/>
              <a:t> says, “I know that 10 x 3 = 30 and 3 x 3 = 9, so 13 x 3 = 39.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</a:t>
            </a:r>
            <a:r>
              <a:rPr lang="en-GB" sz="2200" dirty="0" err="1"/>
              <a:t>Astrobee’s</a:t>
            </a:r>
            <a:r>
              <a:rPr lang="en-GB" sz="2200" dirty="0"/>
              <a:t> method to work out the following: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91372-BCA7-4A0A-7C3C-9644DB564D8F}"/>
              </a:ext>
            </a:extLst>
          </p:cNvPr>
          <p:cNvSpPr txBox="1"/>
          <p:nvPr/>
        </p:nvSpPr>
        <p:spPr>
          <a:xfrm>
            <a:off x="2036002" y="4115332"/>
            <a:ext cx="20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15 x 3 =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967F1F-C642-B58E-05E8-D719E7E5B62E}"/>
              </a:ext>
            </a:extLst>
          </p:cNvPr>
          <p:cNvSpPr/>
          <p:nvPr/>
        </p:nvSpPr>
        <p:spPr>
          <a:xfrm>
            <a:off x="4073620" y="4063060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7F8E7-5FDE-629A-7D3A-9511777C9804}"/>
              </a:ext>
            </a:extLst>
          </p:cNvPr>
          <p:cNvSpPr txBox="1"/>
          <p:nvPr/>
        </p:nvSpPr>
        <p:spPr>
          <a:xfrm>
            <a:off x="2036002" y="5226185"/>
            <a:ext cx="20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19 x 3 =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7D9A131-A698-6F08-3416-55F3387E9370}"/>
              </a:ext>
            </a:extLst>
          </p:cNvPr>
          <p:cNvSpPr/>
          <p:nvPr/>
        </p:nvSpPr>
        <p:spPr>
          <a:xfrm>
            <a:off x="4073620" y="5173913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43CF67-D0AA-3DD8-CE62-963BC21DEC47}"/>
              </a:ext>
            </a:extLst>
          </p:cNvPr>
          <p:cNvSpPr txBox="1"/>
          <p:nvPr/>
        </p:nvSpPr>
        <p:spPr>
          <a:xfrm>
            <a:off x="6290231" y="4115332"/>
            <a:ext cx="20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21 x 3 =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BA23A69-E93F-8417-98F4-D0C6DE7D12FA}"/>
              </a:ext>
            </a:extLst>
          </p:cNvPr>
          <p:cNvSpPr/>
          <p:nvPr/>
        </p:nvSpPr>
        <p:spPr>
          <a:xfrm>
            <a:off x="8327849" y="4063060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F5E1E-2D70-DC1E-EF0F-3B4355644E6C}"/>
              </a:ext>
            </a:extLst>
          </p:cNvPr>
          <p:cNvSpPr txBox="1"/>
          <p:nvPr/>
        </p:nvSpPr>
        <p:spPr>
          <a:xfrm>
            <a:off x="6290231" y="5226185"/>
            <a:ext cx="20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20 x 3 =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E2F3B18-317C-E820-2A03-977B0AED8B2D}"/>
              </a:ext>
            </a:extLst>
          </p:cNvPr>
          <p:cNvSpPr/>
          <p:nvPr/>
        </p:nvSpPr>
        <p:spPr>
          <a:xfrm>
            <a:off x="8327849" y="5173913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3548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/>
              <a:t>Astrobee</a:t>
            </a:r>
            <a:r>
              <a:rPr lang="en-GB" sz="2200" dirty="0"/>
              <a:t> says, “I know that 10 x 3 = 30 and 3 x 3 = 9, so 13 x 3 = 39.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</a:t>
            </a:r>
            <a:r>
              <a:rPr lang="en-GB" sz="2200" dirty="0" err="1"/>
              <a:t>Astrobee’s</a:t>
            </a:r>
            <a:r>
              <a:rPr lang="en-GB" sz="2200" dirty="0"/>
              <a:t> method to work out the following: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91372-BCA7-4A0A-7C3C-9644DB564D8F}"/>
              </a:ext>
            </a:extLst>
          </p:cNvPr>
          <p:cNvSpPr txBox="1"/>
          <p:nvPr/>
        </p:nvSpPr>
        <p:spPr>
          <a:xfrm>
            <a:off x="2036002" y="4115332"/>
            <a:ext cx="20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15 x 3 =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967F1F-C642-B58E-05E8-D719E7E5B62E}"/>
              </a:ext>
            </a:extLst>
          </p:cNvPr>
          <p:cNvSpPr/>
          <p:nvPr/>
        </p:nvSpPr>
        <p:spPr>
          <a:xfrm>
            <a:off x="4073620" y="4063060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3860"/>
                </a:solidFill>
                <a:latin typeface="OpenDyslexicAlta" pitchFamily="2" charset="77"/>
              </a:rPr>
              <a:t>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7F8E7-5FDE-629A-7D3A-9511777C9804}"/>
              </a:ext>
            </a:extLst>
          </p:cNvPr>
          <p:cNvSpPr txBox="1"/>
          <p:nvPr/>
        </p:nvSpPr>
        <p:spPr>
          <a:xfrm>
            <a:off x="2036002" y="5226185"/>
            <a:ext cx="20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19 x 3 =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7D9A131-A698-6F08-3416-55F3387E9370}"/>
              </a:ext>
            </a:extLst>
          </p:cNvPr>
          <p:cNvSpPr/>
          <p:nvPr/>
        </p:nvSpPr>
        <p:spPr>
          <a:xfrm>
            <a:off x="4073620" y="5173913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3860"/>
                </a:solidFill>
                <a:latin typeface="OpenDyslexicAlta" pitchFamily="2" charset="77"/>
              </a:rPr>
              <a:t>57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43CF67-D0AA-3DD8-CE62-963BC21DEC47}"/>
              </a:ext>
            </a:extLst>
          </p:cNvPr>
          <p:cNvSpPr txBox="1"/>
          <p:nvPr/>
        </p:nvSpPr>
        <p:spPr>
          <a:xfrm>
            <a:off x="6290231" y="4115332"/>
            <a:ext cx="20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21 x 3 =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BA23A69-E93F-8417-98F4-D0C6DE7D12FA}"/>
              </a:ext>
            </a:extLst>
          </p:cNvPr>
          <p:cNvSpPr/>
          <p:nvPr/>
        </p:nvSpPr>
        <p:spPr>
          <a:xfrm>
            <a:off x="8327849" y="4063060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3860"/>
                </a:solidFill>
                <a:latin typeface="OpenDyslexicAlta" pitchFamily="2" charset="77"/>
              </a:rPr>
              <a:t>63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F5E1E-2D70-DC1E-EF0F-3B4355644E6C}"/>
              </a:ext>
            </a:extLst>
          </p:cNvPr>
          <p:cNvSpPr txBox="1"/>
          <p:nvPr/>
        </p:nvSpPr>
        <p:spPr>
          <a:xfrm>
            <a:off x="6290231" y="5226185"/>
            <a:ext cx="20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20 x 3 =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E2F3B18-317C-E820-2A03-977B0AED8B2D}"/>
              </a:ext>
            </a:extLst>
          </p:cNvPr>
          <p:cNvSpPr/>
          <p:nvPr/>
        </p:nvSpPr>
        <p:spPr>
          <a:xfrm>
            <a:off x="8327849" y="5173913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3860"/>
                </a:solidFill>
                <a:latin typeface="OpenDyslexicAlta" pitchFamily="2" charset="77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338063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/>
              <a:t>Astrobee</a:t>
            </a:r>
            <a:r>
              <a:rPr lang="en-GB" sz="2200" dirty="0"/>
              <a:t> says, “I know that 10 x 3 = 30 and 3 x 3 = 9, so 13 x 3 = 39.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</a:t>
            </a:r>
            <a:r>
              <a:rPr lang="en-GB" sz="2200" dirty="0" err="1"/>
              <a:t>Astrobee’s</a:t>
            </a:r>
            <a:r>
              <a:rPr lang="en-GB" sz="2200" dirty="0"/>
              <a:t> method to work out the following: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91372-BCA7-4A0A-7C3C-9644DB564D8F}"/>
              </a:ext>
            </a:extLst>
          </p:cNvPr>
          <p:cNvSpPr txBox="1"/>
          <p:nvPr/>
        </p:nvSpPr>
        <p:spPr>
          <a:xfrm>
            <a:off x="2036002" y="4115332"/>
            <a:ext cx="20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14 x 3 =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967F1F-C642-B58E-05E8-D719E7E5B62E}"/>
              </a:ext>
            </a:extLst>
          </p:cNvPr>
          <p:cNvSpPr/>
          <p:nvPr/>
        </p:nvSpPr>
        <p:spPr>
          <a:xfrm>
            <a:off x="4073620" y="4063060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7F8E7-5FDE-629A-7D3A-9511777C9804}"/>
              </a:ext>
            </a:extLst>
          </p:cNvPr>
          <p:cNvSpPr txBox="1"/>
          <p:nvPr/>
        </p:nvSpPr>
        <p:spPr>
          <a:xfrm>
            <a:off x="2036002" y="5226185"/>
            <a:ext cx="20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16 x 3 =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7D9A131-A698-6F08-3416-55F3387E9370}"/>
              </a:ext>
            </a:extLst>
          </p:cNvPr>
          <p:cNvSpPr/>
          <p:nvPr/>
        </p:nvSpPr>
        <p:spPr>
          <a:xfrm>
            <a:off x="4073620" y="5173913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43CF67-D0AA-3DD8-CE62-963BC21DEC47}"/>
              </a:ext>
            </a:extLst>
          </p:cNvPr>
          <p:cNvSpPr txBox="1"/>
          <p:nvPr/>
        </p:nvSpPr>
        <p:spPr>
          <a:xfrm>
            <a:off x="6290231" y="4115332"/>
            <a:ext cx="20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17 x 3 =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BA23A69-E93F-8417-98F4-D0C6DE7D12FA}"/>
              </a:ext>
            </a:extLst>
          </p:cNvPr>
          <p:cNvSpPr/>
          <p:nvPr/>
        </p:nvSpPr>
        <p:spPr>
          <a:xfrm>
            <a:off x="8327849" y="4063060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F5E1E-2D70-DC1E-EF0F-3B4355644E6C}"/>
              </a:ext>
            </a:extLst>
          </p:cNvPr>
          <p:cNvSpPr txBox="1"/>
          <p:nvPr/>
        </p:nvSpPr>
        <p:spPr>
          <a:xfrm>
            <a:off x="6290231" y="5226185"/>
            <a:ext cx="20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18 x 3 =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E2F3B18-317C-E820-2A03-977B0AED8B2D}"/>
              </a:ext>
            </a:extLst>
          </p:cNvPr>
          <p:cNvSpPr/>
          <p:nvPr/>
        </p:nvSpPr>
        <p:spPr>
          <a:xfrm>
            <a:off x="8327849" y="5173913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1601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/>
              <a:t>Astrobee</a:t>
            </a:r>
            <a:r>
              <a:rPr lang="en-GB" sz="2200" dirty="0"/>
              <a:t> says, “I know that 10 x 3 = 30 and 3 x 3 = 9, so 13 x 3 = 39.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</a:t>
            </a:r>
            <a:r>
              <a:rPr lang="en-GB" sz="2200" dirty="0" err="1"/>
              <a:t>Astrobee’s</a:t>
            </a:r>
            <a:r>
              <a:rPr lang="en-GB" sz="2200" dirty="0"/>
              <a:t> method to work out the following: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91372-BCA7-4A0A-7C3C-9644DB564D8F}"/>
              </a:ext>
            </a:extLst>
          </p:cNvPr>
          <p:cNvSpPr txBox="1"/>
          <p:nvPr/>
        </p:nvSpPr>
        <p:spPr>
          <a:xfrm>
            <a:off x="2036002" y="4115332"/>
            <a:ext cx="20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14 x 3 =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967F1F-C642-B58E-05E8-D719E7E5B62E}"/>
              </a:ext>
            </a:extLst>
          </p:cNvPr>
          <p:cNvSpPr/>
          <p:nvPr/>
        </p:nvSpPr>
        <p:spPr>
          <a:xfrm>
            <a:off x="4073620" y="4063060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3860"/>
                </a:solidFill>
                <a:latin typeface="OpenDyslexicAlta" pitchFamily="2" charset="77"/>
              </a:rPr>
              <a:t>42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7F8E7-5FDE-629A-7D3A-9511777C9804}"/>
              </a:ext>
            </a:extLst>
          </p:cNvPr>
          <p:cNvSpPr txBox="1"/>
          <p:nvPr/>
        </p:nvSpPr>
        <p:spPr>
          <a:xfrm>
            <a:off x="2036002" y="5226185"/>
            <a:ext cx="20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16 x 3 =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7D9A131-A698-6F08-3416-55F3387E9370}"/>
              </a:ext>
            </a:extLst>
          </p:cNvPr>
          <p:cNvSpPr/>
          <p:nvPr/>
        </p:nvSpPr>
        <p:spPr>
          <a:xfrm>
            <a:off x="4073620" y="5173913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3860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43CF67-D0AA-3DD8-CE62-963BC21DEC47}"/>
              </a:ext>
            </a:extLst>
          </p:cNvPr>
          <p:cNvSpPr txBox="1"/>
          <p:nvPr/>
        </p:nvSpPr>
        <p:spPr>
          <a:xfrm>
            <a:off x="6290231" y="4115332"/>
            <a:ext cx="20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17 x 3 =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BA23A69-E93F-8417-98F4-D0C6DE7D12FA}"/>
              </a:ext>
            </a:extLst>
          </p:cNvPr>
          <p:cNvSpPr/>
          <p:nvPr/>
        </p:nvSpPr>
        <p:spPr>
          <a:xfrm>
            <a:off x="8327849" y="4063060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3860"/>
                </a:solidFill>
                <a:latin typeface="OpenDyslexicAlta" pitchFamily="2" charset="77"/>
              </a:rPr>
              <a:t>51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F5E1E-2D70-DC1E-EF0F-3B4355644E6C}"/>
              </a:ext>
            </a:extLst>
          </p:cNvPr>
          <p:cNvSpPr txBox="1"/>
          <p:nvPr/>
        </p:nvSpPr>
        <p:spPr>
          <a:xfrm>
            <a:off x="6290231" y="5226185"/>
            <a:ext cx="203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18 x 3 =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E2F3B18-317C-E820-2A03-977B0AED8B2D}"/>
              </a:ext>
            </a:extLst>
          </p:cNvPr>
          <p:cNvSpPr/>
          <p:nvPr/>
        </p:nvSpPr>
        <p:spPr>
          <a:xfrm>
            <a:off x="8327849" y="5173913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3860"/>
                </a:solidFill>
                <a:latin typeface="OpenDyslexicAlta" pitchFamily="2" charset="77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2109778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400" dirty="0"/>
              <a:t>James</a:t>
            </a:r>
            <a:r>
              <a:rPr lang="en-GB" sz="2400" dirty="0">
                <a:effectLst/>
              </a:rPr>
              <a:t> has a teddy bear that is 5cm tall.</a:t>
            </a:r>
          </a:p>
          <a:p>
            <a:pPr marL="0" indent="0">
              <a:buNone/>
            </a:pPr>
            <a:r>
              <a:rPr lang="en-GB" sz="2400" dirty="0"/>
              <a:t>Ruth’s teddy bear is three times the height of James’s.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  <a:p>
            <a:pPr marL="0" indent="0">
              <a:buNone/>
            </a:pPr>
            <a:r>
              <a:rPr lang="en-GB" sz="2400" dirty="0"/>
              <a:t>How much taller is Ruth’s teddy bear than James’s?</a:t>
            </a:r>
            <a:endParaRPr lang="en-GB" sz="2400" dirty="0"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BDB5E80-E8AB-7DBC-87C2-8BFB23823A64}"/>
              </a:ext>
            </a:extLst>
          </p:cNvPr>
          <p:cNvSpPr/>
          <p:nvPr/>
        </p:nvSpPr>
        <p:spPr>
          <a:xfrm>
            <a:off x="9619013" y="5066579"/>
            <a:ext cx="1273836" cy="9151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5E24AE44-911F-AF13-9BA1-C2A481CF0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013" y="2367856"/>
            <a:ext cx="1343219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24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400" dirty="0"/>
              <a:t>James</a:t>
            </a:r>
            <a:r>
              <a:rPr lang="en-GB" sz="2400" dirty="0">
                <a:effectLst/>
              </a:rPr>
              <a:t> has a teddy bear that is 5cm tall.</a:t>
            </a:r>
          </a:p>
          <a:p>
            <a:pPr marL="0" indent="0">
              <a:buNone/>
            </a:pPr>
            <a:r>
              <a:rPr lang="en-GB" sz="2400" dirty="0"/>
              <a:t>Ruth’s teddy bear is three times the height of James’s.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  <a:p>
            <a:pPr marL="0" indent="0">
              <a:buNone/>
            </a:pPr>
            <a:r>
              <a:rPr lang="en-GB" sz="2400" dirty="0"/>
              <a:t>How much taller is Ruth’s teddy bear than James’s?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3860"/>
                </a:solidFill>
              </a:rPr>
              <a:t>3 x 5cm = 15cm (height of Ruth’s teddy bear)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3860"/>
                </a:solidFill>
                <a:effectLst/>
              </a:rPr>
              <a:t>15cm – 5cm = 10cm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BDB5E80-E8AB-7DBC-87C2-8BFB23823A64}"/>
              </a:ext>
            </a:extLst>
          </p:cNvPr>
          <p:cNvSpPr/>
          <p:nvPr/>
        </p:nvSpPr>
        <p:spPr>
          <a:xfrm>
            <a:off x="9619012" y="5066579"/>
            <a:ext cx="1442687" cy="9151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3860"/>
                </a:solidFill>
                <a:latin typeface="OpenDyslexicAlta" pitchFamily="2" charset="77"/>
              </a:rPr>
              <a:t>10cm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CAEBA6C-903C-1E5D-22E1-24E9226CF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013" y="2367856"/>
            <a:ext cx="1343219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94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400" dirty="0"/>
              <a:t>Chen</a:t>
            </a:r>
            <a:r>
              <a:rPr lang="en-GB" sz="2400" dirty="0">
                <a:effectLst/>
              </a:rPr>
              <a:t> has a tower that is 8cm tall.</a:t>
            </a:r>
          </a:p>
          <a:p>
            <a:pPr marL="0" indent="0">
              <a:buNone/>
            </a:pPr>
            <a:r>
              <a:rPr lang="en-GB" sz="2400" dirty="0" err="1"/>
              <a:t>Astrobee’s</a:t>
            </a:r>
            <a:r>
              <a:rPr lang="en-GB" sz="2400" dirty="0"/>
              <a:t> tower is three times the height of Chen’s.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  <a:p>
            <a:pPr marL="0" indent="0">
              <a:buNone/>
            </a:pPr>
            <a:r>
              <a:rPr lang="en-GB" sz="2400" dirty="0"/>
              <a:t>How much taller is </a:t>
            </a:r>
            <a:r>
              <a:rPr lang="en-GB" sz="2400" dirty="0" err="1"/>
              <a:t>Astrobee’s</a:t>
            </a:r>
            <a:r>
              <a:rPr lang="en-GB" sz="2400" dirty="0"/>
              <a:t> tower than Chen’s?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BDB5E80-E8AB-7DBC-87C2-8BFB23823A64}"/>
              </a:ext>
            </a:extLst>
          </p:cNvPr>
          <p:cNvSpPr/>
          <p:nvPr/>
        </p:nvSpPr>
        <p:spPr>
          <a:xfrm>
            <a:off x="9619012" y="5066579"/>
            <a:ext cx="1442687" cy="9151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2663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number below is not a multiple of 3?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8 is not in the 3 times table.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E6ABB46-CF1A-A7F4-22FE-5DE9B42F5077}"/>
              </a:ext>
            </a:extLst>
          </p:cNvPr>
          <p:cNvSpPr/>
          <p:nvPr/>
        </p:nvSpPr>
        <p:spPr>
          <a:xfrm>
            <a:off x="974820" y="3701755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EA4833-A62E-890D-192B-CB950975C5B9}"/>
              </a:ext>
            </a:extLst>
          </p:cNvPr>
          <p:cNvSpPr/>
          <p:nvPr/>
        </p:nvSpPr>
        <p:spPr>
          <a:xfrm>
            <a:off x="2397220" y="3701755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B2EF28-7121-4D3D-23AE-C192D105DF3E}"/>
              </a:ext>
            </a:extLst>
          </p:cNvPr>
          <p:cNvSpPr/>
          <p:nvPr/>
        </p:nvSpPr>
        <p:spPr>
          <a:xfrm>
            <a:off x="3819620" y="3701755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OpenDyslexicAlta" pitchFamily="2" charset="77"/>
              </a:rPr>
              <a:t>15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A3AADD-D47D-C7C7-F1D6-51F165BEAA1A}"/>
              </a:ext>
            </a:extLst>
          </p:cNvPr>
          <p:cNvSpPr/>
          <p:nvPr/>
        </p:nvSpPr>
        <p:spPr>
          <a:xfrm>
            <a:off x="5330052" y="3701755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4C2FDDC-E683-10F0-5201-373D06A48D0C}"/>
              </a:ext>
            </a:extLst>
          </p:cNvPr>
          <p:cNvSpPr/>
          <p:nvPr/>
        </p:nvSpPr>
        <p:spPr>
          <a:xfrm>
            <a:off x="6861949" y="3701755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869DA5-3DBF-4959-C16B-A2EC29561A37}"/>
              </a:ext>
            </a:extLst>
          </p:cNvPr>
          <p:cNvSpPr/>
          <p:nvPr/>
        </p:nvSpPr>
        <p:spPr>
          <a:xfrm>
            <a:off x="8430985" y="3701755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64664FA-9B0F-7855-40A8-617AC8F212D7}"/>
              </a:ext>
            </a:extLst>
          </p:cNvPr>
          <p:cNvSpPr/>
          <p:nvPr/>
        </p:nvSpPr>
        <p:spPr>
          <a:xfrm>
            <a:off x="10000021" y="3701754"/>
            <a:ext cx="909198" cy="59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OpenDyslexicAlta" pitchFamily="2" charset="77"/>
              </a:rPr>
              <a:t>18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BEB792-3A4B-611A-0701-C2C445900BCE}"/>
              </a:ext>
            </a:extLst>
          </p:cNvPr>
          <p:cNvSpPr/>
          <p:nvPr/>
        </p:nvSpPr>
        <p:spPr>
          <a:xfrm>
            <a:off x="6602466" y="3276996"/>
            <a:ext cx="1498600" cy="1448592"/>
          </a:xfrm>
          <a:prstGeom prst="ellipse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919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400" dirty="0"/>
              <a:t>Chen</a:t>
            </a:r>
            <a:r>
              <a:rPr lang="en-GB" sz="2400" dirty="0">
                <a:effectLst/>
              </a:rPr>
              <a:t> has a tower that is 8cm tall.</a:t>
            </a:r>
          </a:p>
          <a:p>
            <a:pPr marL="0" indent="0">
              <a:buNone/>
            </a:pPr>
            <a:r>
              <a:rPr lang="en-GB" sz="2400" dirty="0" err="1"/>
              <a:t>Astrobee’s</a:t>
            </a:r>
            <a:r>
              <a:rPr lang="en-GB" sz="2400" dirty="0"/>
              <a:t> tower is three times the height of Chen’s.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  <a:p>
            <a:pPr marL="0" indent="0">
              <a:buNone/>
            </a:pPr>
            <a:r>
              <a:rPr lang="en-GB" sz="2400" dirty="0"/>
              <a:t>How much taller is </a:t>
            </a:r>
            <a:r>
              <a:rPr lang="en-GB" sz="2400" dirty="0" err="1"/>
              <a:t>Astrobee’s</a:t>
            </a:r>
            <a:r>
              <a:rPr lang="en-GB" sz="2400" dirty="0"/>
              <a:t> tower than Chen’s?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3860"/>
                </a:solidFill>
              </a:rPr>
              <a:t>3 x 8cm = 24cm (height of </a:t>
            </a:r>
            <a:r>
              <a:rPr lang="en-GB" sz="2400" dirty="0" err="1">
                <a:solidFill>
                  <a:srgbClr val="FF3860"/>
                </a:solidFill>
              </a:rPr>
              <a:t>Astrobee’s</a:t>
            </a:r>
            <a:r>
              <a:rPr lang="en-GB" sz="2400" dirty="0">
                <a:solidFill>
                  <a:srgbClr val="FF3860"/>
                </a:solidFill>
              </a:rPr>
              <a:t> tower)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3860"/>
                </a:solidFill>
                <a:effectLst/>
              </a:rPr>
              <a:t>24cm – </a:t>
            </a:r>
            <a:r>
              <a:rPr lang="en-GB" sz="2400" dirty="0">
                <a:solidFill>
                  <a:srgbClr val="FF3860"/>
                </a:solidFill>
              </a:rPr>
              <a:t>8</a:t>
            </a:r>
            <a:r>
              <a:rPr lang="en-GB" sz="2400" dirty="0">
                <a:solidFill>
                  <a:srgbClr val="FF3860"/>
                </a:solidFill>
                <a:effectLst/>
              </a:rPr>
              <a:t>cm = 16cm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BDB5E80-E8AB-7DBC-87C2-8BFB23823A64}"/>
              </a:ext>
            </a:extLst>
          </p:cNvPr>
          <p:cNvSpPr/>
          <p:nvPr/>
        </p:nvSpPr>
        <p:spPr>
          <a:xfrm>
            <a:off x="9619012" y="5066579"/>
            <a:ext cx="1442687" cy="9151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3860"/>
                </a:solidFill>
                <a:latin typeface="OpenDyslexicAlta" pitchFamily="2" charset="77"/>
              </a:rPr>
              <a:t>16cm</a:t>
            </a:r>
          </a:p>
        </p:txBody>
      </p:sp>
    </p:spTree>
    <p:extLst>
      <p:ext uri="{BB962C8B-B14F-4D97-AF65-F5344CB8AC3E}">
        <p14:creationId xmlns:p14="http://schemas.microsoft.com/office/powerpoint/2010/main" val="28014440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None/>
            </a:pPr>
            <a:r>
              <a:rPr lang="en-GB" sz="2400" dirty="0"/>
              <a:t>Chen</a:t>
            </a:r>
            <a:r>
              <a:rPr lang="en-GB" sz="2400" dirty="0">
                <a:effectLst/>
              </a:rPr>
              <a:t> has a tower that is 9cm tall.</a:t>
            </a:r>
          </a:p>
          <a:p>
            <a:pPr marL="0" indent="0">
              <a:buNone/>
            </a:pPr>
            <a:r>
              <a:rPr lang="en-GB" sz="2400" dirty="0" err="1"/>
              <a:t>Astrobee’s</a:t>
            </a:r>
            <a:r>
              <a:rPr lang="en-GB" sz="2400" dirty="0"/>
              <a:t> tower is three times the height of Chen’s.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  <a:p>
            <a:pPr marL="0" indent="0">
              <a:buNone/>
            </a:pPr>
            <a:r>
              <a:rPr lang="en-GB" sz="2400" dirty="0"/>
              <a:t>How much taller is </a:t>
            </a:r>
            <a:r>
              <a:rPr lang="en-GB" sz="2400" dirty="0" err="1"/>
              <a:t>Astrobee’s</a:t>
            </a:r>
            <a:r>
              <a:rPr lang="en-GB" sz="2400" dirty="0"/>
              <a:t> tower than Chen’s?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BDB5E80-E8AB-7DBC-87C2-8BFB23823A64}"/>
              </a:ext>
            </a:extLst>
          </p:cNvPr>
          <p:cNvSpPr/>
          <p:nvPr/>
        </p:nvSpPr>
        <p:spPr>
          <a:xfrm>
            <a:off x="9619012" y="5066579"/>
            <a:ext cx="1442687" cy="9151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908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None/>
            </a:pPr>
            <a:r>
              <a:rPr lang="en-GB" sz="2400" dirty="0"/>
              <a:t>Chen</a:t>
            </a:r>
            <a:r>
              <a:rPr lang="en-GB" sz="2400" dirty="0">
                <a:effectLst/>
              </a:rPr>
              <a:t> has a tower that is 9cm tall.</a:t>
            </a:r>
          </a:p>
          <a:p>
            <a:pPr marL="0" indent="0">
              <a:buNone/>
            </a:pPr>
            <a:r>
              <a:rPr lang="en-GB" sz="2400" dirty="0" err="1"/>
              <a:t>Astrobee’s</a:t>
            </a:r>
            <a:r>
              <a:rPr lang="en-GB" sz="2400" dirty="0"/>
              <a:t> tower is three times the height of Chen’s.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  <a:p>
            <a:pPr marL="0" indent="0">
              <a:buNone/>
            </a:pPr>
            <a:r>
              <a:rPr lang="en-GB" sz="2400" dirty="0"/>
              <a:t>How much taller is </a:t>
            </a:r>
            <a:r>
              <a:rPr lang="en-GB" sz="2400" dirty="0" err="1"/>
              <a:t>Astrobee’s</a:t>
            </a:r>
            <a:r>
              <a:rPr lang="en-GB" sz="2400" dirty="0"/>
              <a:t> tower than Chen’s?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3860"/>
                </a:solidFill>
              </a:rPr>
              <a:t>3 x 9cm = 27cm (height of </a:t>
            </a:r>
            <a:r>
              <a:rPr lang="en-GB" sz="2400" dirty="0" err="1">
                <a:solidFill>
                  <a:srgbClr val="FF3860"/>
                </a:solidFill>
              </a:rPr>
              <a:t>Astrobee’s</a:t>
            </a:r>
            <a:r>
              <a:rPr lang="en-GB" sz="2400" dirty="0">
                <a:solidFill>
                  <a:srgbClr val="FF3860"/>
                </a:solidFill>
              </a:rPr>
              <a:t> tower)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3860"/>
                </a:solidFill>
                <a:effectLst/>
              </a:rPr>
              <a:t>27cm – 9cm = </a:t>
            </a:r>
            <a:r>
              <a:rPr lang="en-GB" sz="2400" dirty="0">
                <a:solidFill>
                  <a:srgbClr val="FF3860"/>
                </a:solidFill>
              </a:rPr>
              <a:t>18</a:t>
            </a:r>
            <a:r>
              <a:rPr lang="en-GB" sz="2400" dirty="0">
                <a:solidFill>
                  <a:srgbClr val="FF3860"/>
                </a:solidFill>
                <a:effectLst/>
              </a:rPr>
              <a:t>cm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BDB5E80-E8AB-7DBC-87C2-8BFB23823A64}"/>
              </a:ext>
            </a:extLst>
          </p:cNvPr>
          <p:cNvSpPr/>
          <p:nvPr/>
        </p:nvSpPr>
        <p:spPr>
          <a:xfrm>
            <a:off x="9619012" y="5066579"/>
            <a:ext cx="1442687" cy="9151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3860"/>
                </a:solidFill>
                <a:latin typeface="OpenDyslexicAlta" pitchFamily="2" charset="77"/>
              </a:rPr>
              <a:t>18cm</a:t>
            </a:r>
          </a:p>
        </p:txBody>
      </p:sp>
    </p:spTree>
    <p:extLst>
      <p:ext uri="{BB962C8B-B14F-4D97-AF65-F5344CB8AC3E}">
        <p14:creationId xmlns:p14="http://schemas.microsoft.com/office/powerpoint/2010/main" val="523421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400" dirty="0"/>
              <a:t>James</a:t>
            </a:r>
            <a:r>
              <a:rPr lang="en-GB" sz="2400" dirty="0">
                <a:effectLst/>
              </a:rPr>
              <a:t> has three times as many stickers as Yasmin. </a:t>
            </a:r>
          </a:p>
          <a:p>
            <a:pPr marL="0" indent="0">
              <a:buNone/>
            </a:pPr>
            <a:r>
              <a:rPr lang="en-GB" sz="2400" dirty="0">
                <a:effectLst/>
              </a:rPr>
              <a:t>Yasmin has three times as many stickers as Ruth.</a:t>
            </a:r>
          </a:p>
          <a:p>
            <a:pPr marL="0" indent="0">
              <a:buNone/>
            </a:pPr>
            <a:r>
              <a:rPr lang="en-GB" sz="2400" dirty="0">
                <a:effectLst/>
              </a:rPr>
              <a:t>Yasmin has 30 stickers.</a:t>
            </a:r>
          </a:p>
          <a:p>
            <a:pPr marL="0" indent="0">
              <a:buNone/>
            </a:pPr>
            <a:br>
              <a:rPr lang="en-GB" sz="2400" dirty="0">
                <a:effectLst/>
              </a:rPr>
            </a:br>
            <a:r>
              <a:rPr lang="en-GB" sz="2400" dirty="0">
                <a:effectLst/>
              </a:rPr>
              <a:t>How many stickers do they have in total?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026" name="Picture 2" descr="Placeholder image">
            <a:extLst>
              <a:ext uri="{FF2B5EF4-FFF2-40B4-BE49-F238E27FC236}">
                <a16:creationId xmlns:a16="http://schemas.microsoft.com/office/drawing/2014/main" id="{43C7D924-F688-7019-5D72-D37C23893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79" y="2367856"/>
            <a:ext cx="2741084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58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400" dirty="0"/>
              <a:t>James</a:t>
            </a:r>
            <a:r>
              <a:rPr lang="en-GB" sz="2400" dirty="0">
                <a:effectLst/>
              </a:rPr>
              <a:t> has three times as many stickers as Yasmin. </a:t>
            </a:r>
          </a:p>
          <a:p>
            <a:pPr marL="0" indent="0">
              <a:buNone/>
            </a:pPr>
            <a:r>
              <a:rPr lang="en-GB" sz="2400" dirty="0">
                <a:effectLst/>
              </a:rPr>
              <a:t>Yasmin has three times as many stickers as Ruth.</a:t>
            </a:r>
          </a:p>
          <a:p>
            <a:pPr marL="0" indent="0">
              <a:buNone/>
            </a:pPr>
            <a:r>
              <a:rPr lang="en-GB" sz="2400" dirty="0">
                <a:effectLst/>
              </a:rPr>
              <a:t>Yasmin has 30 stickers.</a:t>
            </a:r>
          </a:p>
          <a:p>
            <a:pPr marL="0" indent="0">
              <a:buNone/>
            </a:pPr>
            <a:br>
              <a:rPr lang="en-GB" sz="2400" dirty="0">
                <a:effectLst/>
              </a:rPr>
            </a:br>
            <a:r>
              <a:rPr lang="en-GB" sz="2400" dirty="0">
                <a:effectLst/>
              </a:rPr>
              <a:t>How many stickers do they have in total?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0" i="0" dirty="0">
                <a:solidFill>
                  <a:srgbClr val="FF3860"/>
                </a:solidFill>
                <a:effectLst/>
              </a:rPr>
              <a:t>30 ÷</a:t>
            </a:r>
            <a:r>
              <a:rPr lang="en-GB" sz="2400" dirty="0">
                <a:solidFill>
                  <a:srgbClr val="FF3860"/>
                </a:solidFill>
              </a:rPr>
              <a:t> 3 = 10 (Ruth’s amount of stickers)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3860"/>
                </a:solidFill>
                <a:effectLst/>
              </a:rPr>
              <a:t>30 x 3 = 90 (James’s amount of stickers)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3860"/>
                </a:solidFill>
              </a:rPr>
              <a:t>90 + 30 + 10 = </a:t>
            </a:r>
            <a:r>
              <a:rPr lang="en-GB" sz="2400" u="sng" dirty="0">
                <a:solidFill>
                  <a:srgbClr val="FF3860"/>
                </a:solidFill>
              </a:rPr>
              <a:t>130 stickers in total</a:t>
            </a:r>
            <a:endParaRPr lang="en-GB" sz="2400" u="sng" dirty="0">
              <a:solidFill>
                <a:srgbClr val="FF3860"/>
              </a:solidFill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026" name="Picture 2" descr="Placeholder image">
            <a:extLst>
              <a:ext uri="{FF2B5EF4-FFF2-40B4-BE49-F238E27FC236}">
                <a16:creationId xmlns:a16="http://schemas.microsoft.com/office/drawing/2014/main" id="{43C7D924-F688-7019-5D72-D37C23893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79" y="2367856"/>
            <a:ext cx="2741084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025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400" dirty="0"/>
              <a:t>James</a:t>
            </a:r>
            <a:r>
              <a:rPr lang="en-GB" sz="2400" dirty="0">
                <a:effectLst/>
              </a:rPr>
              <a:t> has three times as many stickers as Yasmin. </a:t>
            </a:r>
          </a:p>
          <a:p>
            <a:pPr marL="0" indent="0">
              <a:buNone/>
            </a:pPr>
            <a:r>
              <a:rPr lang="en-GB" sz="2400" dirty="0">
                <a:effectLst/>
              </a:rPr>
              <a:t>Yasmin has three times as many stickers as Ruth.</a:t>
            </a:r>
          </a:p>
          <a:p>
            <a:pPr marL="0" indent="0">
              <a:buNone/>
            </a:pPr>
            <a:r>
              <a:rPr lang="en-GB" sz="2400" dirty="0">
                <a:effectLst/>
              </a:rPr>
              <a:t>Yasmin has 24 stickers.</a:t>
            </a:r>
          </a:p>
          <a:p>
            <a:pPr marL="0" indent="0">
              <a:buNone/>
            </a:pPr>
            <a:br>
              <a:rPr lang="en-GB" sz="2400" dirty="0">
                <a:effectLst/>
              </a:rPr>
            </a:br>
            <a:r>
              <a:rPr lang="en-GB" sz="2400" dirty="0">
                <a:effectLst/>
              </a:rPr>
              <a:t>How many stickers do they have in total?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026" name="Picture 2" descr="Placeholder image">
            <a:extLst>
              <a:ext uri="{FF2B5EF4-FFF2-40B4-BE49-F238E27FC236}">
                <a16:creationId xmlns:a16="http://schemas.microsoft.com/office/drawing/2014/main" id="{43C7D924-F688-7019-5D72-D37C23893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79" y="2367856"/>
            <a:ext cx="2741084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918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400" dirty="0"/>
              <a:t>James</a:t>
            </a:r>
            <a:r>
              <a:rPr lang="en-GB" sz="2400" dirty="0">
                <a:effectLst/>
              </a:rPr>
              <a:t> has three times as many stickers as Yasmin. </a:t>
            </a:r>
          </a:p>
          <a:p>
            <a:pPr marL="0" indent="0">
              <a:buNone/>
            </a:pPr>
            <a:r>
              <a:rPr lang="en-GB" sz="2400" dirty="0">
                <a:effectLst/>
              </a:rPr>
              <a:t>Yasmin has three times as many stickers as Ruth.</a:t>
            </a:r>
          </a:p>
          <a:p>
            <a:pPr marL="0" indent="0">
              <a:buNone/>
            </a:pPr>
            <a:r>
              <a:rPr lang="en-GB" sz="2400" dirty="0">
                <a:effectLst/>
              </a:rPr>
              <a:t>Yasmin has 24 stickers.</a:t>
            </a:r>
          </a:p>
          <a:p>
            <a:pPr marL="0" indent="0">
              <a:buNone/>
            </a:pPr>
            <a:br>
              <a:rPr lang="en-GB" sz="2400" dirty="0">
                <a:effectLst/>
              </a:rPr>
            </a:br>
            <a:r>
              <a:rPr lang="en-GB" sz="2400" dirty="0">
                <a:effectLst/>
              </a:rPr>
              <a:t>How many stickers do they have in total?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0" i="0" dirty="0">
                <a:solidFill>
                  <a:srgbClr val="FF3860"/>
                </a:solidFill>
                <a:effectLst/>
              </a:rPr>
              <a:t>24 ÷</a:t>
            </a:r>
            <a:r>
              <a:rPr lang="en-GB" sz="2400" dirty="0">
                <a:solidFill>
                  <a:srgbClr val="FF3860"/>
                </a:solidFill>
              </a:rPr>
              <a:t> 3 = 8 (Ruth’s amount of stickers)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3860"/>
                </a:solidFill>
              </a:rPr>
              <a:t>24</a:t>
            </a:r>
            <a:r>
              <a:rPr lang="en-GB" sz="2400" dirty="0">
                <a:solidFill>
                  <a:srgbClr val="FF3860"/>
                </a:solidFill>
                <a:effectLst/>
              </a:rPr>
              <a:t> x 3 = </a:t>
            </a:r>
            <a:r>
              <a:rPr lang="en-GB" sz="2400" dirty="0">
                <a:solidFill>
                  <a:srgbClr val="FF3860"/>
                </a:solidFill>
              </a:rPr>
              <a:t>72</a:t>
            </a:r>
            <a:r>
              <a:rPr lang="en-GB" sz="2400" dirty="0">
                <a:solidFill>
                  <a:srgbClr val="FF3860"/>
                </a:solidFill>
                <a:effectLst/>
              </a:rPr>
              <a:t> (James’s amount of stickers)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3860"/>
                </a:solidFill>
              </a:rPr>
              <a:t>72 + 24 + 8 = 104 </a:t>
            </a:r>
            <a:r>
              <a:rPr lang="en-GB" sz="2400" u="sng" dirty="0">
                <a:solidFill>
                  <a:srgbClr val="FF3860"/>
                </a:solidFill>
              </a:rPr>
              <a:t>stickers in total</a:t>
            </a:r>
            <a:endParaRPr lang="en-GB" sz="2400" u="sng" dirty="0">
              <a:solidFill>
                <a:srgbClr val="FF3860"/>
              </a:solidFill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026" name="Picture 2" descr="Placeholder image">
            <a:extLst>
              <a:ext uri="{FF2B5EF4-FFF2-40B4-BE49-F238E27FC236}">
                <a16:creationId xmlns:a16="http://schemas.microsoft.com/office/drawing/2014/main" id="{43C7D924-F688-7019-5D72-D37C23893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79" y="2367856"/>
            <a:ext cx="2741084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007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None/>
            </a:pPr>
            <a:r>
              <a:rPr lang="en-GB" sz="2400" dirty="0"/>
              <a:t>James</a:t>
            </a:r>
            <a:r>
              <a:rPr lang="en-GB" sz="2400" dirty="0">
                <a:effectLst/>
              </a:rPr>
              <a:t> has three times as many stickers as Ruth. </a:t>
            </a:r>
          </a:p>
          <a:p>
            <a:pPr marL="0" indent="0">
              <a:buNone/>
            </a:pPr>
            <a:r>
              <a:rPr lang="en-GB" sz="2400" dirty="0">
                <a:effectLst/>
              </a:rPr>
              <a:t>Ruth has three times as many stickers as Yasmin.</a:t>
            </a:r>
          </a:p>
          <a:p>
            <a:pPr marL="0" indent="0">
              <a:buNone/>
            </a:pPr>
            <a:r>
              <a:rPr lang="en-GB" sz="2400" dirty="0">
                <a:effectLst/>
              </a:rPr>
              <a:t>Ruth has 18 stickers.</a:t>
            </a:r>
          </a:p>
          <a:p>
            <a:pPr marL="0" indent="0">
              <a:buNone/>
            </a:pPr>
            <a:br>
              <a:rPr lang="en-GB" sz="2400" dirty="0">
                <a:effectLst/>
              </a:rPr>
            </a:br>
            <a:r>
              <a:rPr lang="en-GB" sz="2400" dirty="0">
                <a:effectLst/>
              </a:rPr>
              <a:t>How many stickers do they have in total?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026" name="Picture 2" descr="Placeholder image">
            <a:extLst>
              <a:ext uri="{FF2B5EF4-FFF2-40B4-BE49-F238E27FC236}">
                <a16:creationId xmlns:a16="http://schemas.microsoft.com/office/drawing/2014/main" id="{43C7D924-F688-7019-5D72-D37C23893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79" y="2367856"/>
            <a:ext cx="2741084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685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None/>
            </a:pPr>
            <a:r>
              <a:rPr lang="en-GB" sz="2400" dirty="0"/>
              <a:t>James</a:t>
            </a:r>
            <a:r>
              <a:rPr lang="en-GB" sz="2400" dirty="0">
                <a:effectLst/>
              </a:rPr>
              <a:t> has three times as many stickers as Ruth. </a:t>
            </a:r>
          </a:p>
          <a:p>
            <a:pPr marL="0" indent="0">
              <a:buNone/>
            </a:pPr>
            <a:r>
              <a:rPr lang="en-GB" sz="2400" dirty="0">
                <a:effectLst/>
              </a:rPr>
              <a:t>Ruth has three times as many stickers as Yasmin.</a:t>
            </a:r>
          </a:p>
          <a:p>
            <a:pPr marL="0" indent="0">
              <a:buNone/>
            </a:pPr>
            <a:r>
              <a:rPr lang="en-GB" sz="2400" dirty="0">
                <a:effectLst/>
              </a:rPr>
              <a:t>Ruth has 18 stickers.</a:t>
            </a:r>
          </a:p>
          <a:p>
            <a:pPr marL="0" indent="0">
              <a:buNone/>
            </a:pPr>
            <a:br>
              <a:rPr lang="en-GB" sz="2400" dirty="0">
                <a:effectLst/>
              </a:rPr>
            </a:br>
            <a:r>
              <a:rPr lang="en-GB" sz="2400" dirty="0">
                <a:effectLst/>
              </a:rPr>
              <a:t>How many stickers do they have in total?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0" i="0" dirty="0">
                <a:solidFill>
                  <a:srgbClr val="FF3860"/>
                </a:solidFill>
                <a:effectLst/>
              </a:rPr>
              <a:t>18 ÷</a:t>
            </a:r>
            <a:r>
              <a:rPr lang="en-GB" sz="2400" dirty="0">
                <a:solidFill>
                  <a:srgbClr val="FF3860"/>
                </a:solidFill>
              </a:rPr>
              <a:t> 3 = 6 (Yasmin’s amount of stickers)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3860"/>
                </a:solidFill>
              </a:rPr>
              <a:t>18</a:t>
            </a:r>
            <a:r>
              <a:rPr lang="en-GB" sz="2400" dirty="0">
                <a:solidFill>
                  <a:srgbClr val="FF3860"/>
                </a:solidFill>
                <a:effectLst/>
              </a:rPr>
              <a:t> x 3 = 54 (James’s amount of stickers)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3860"/>
                </a:solidFill>
              </a:rPr>
              <a:t>54 + 6 + 18 = </a:t>
            </a:r>
            <a:r>
              <a:rPr lang="en-GB" sz="2400" u="sng" dirty="0">
                <a:solidFill>
                  <a:srgbClr val="FF3860"/>
                </a:solidFill>
              </a:rPr>
              <a:t>78 stickers in total</a:t>
            </a:r>
            <a:endParaRPr lang="en-GB" sz="2400" u="sng" dirty="0">
              <a:solidFill>
                <a:srgbClr val="FF3860"/>
              </a:solidFill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026" name="Picture 2" descr="Placeholder image">
            <a:extLst>
              <a:ext uri="{FF2B5EF4-FFF2-40B4-BE49-F238E27FC236}">
                <a16:creationId xmlns:a16="http://schemas.microsoft.com/office/drawing/2014/main" id="{43C7D924-F688-7019-5D72-D37C23893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79" y="2367856"/>
            <a:ext cx="2741084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5628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What could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numbers be?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4585" y="2368718"/>
            <a:ext cx="34063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am thinking of three multiples of 3 between 0 and 30. The sum of my numbers is 39.</a:t>
            </a:r>
          </a:p>
        </p:txBody>
      </p:sp>
    </p:spTree>
    <p:extLst>
      <p:ext uri="{BB962C8B-B14F-4D97-AF65-F5344CB8AC3E}">
        <p14:creationId xmlns:p14="http://schemas.microsoft.com/office/powerpoint/2010/main" val="215507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two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recall multiples of 3</a:t>
            </a:r>
            <a:endParaRPr lang="en-GB" sz="36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92E02A8-CE48-6845-BBED-DDD47F87D2C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C7800EF-650C-2C4F-A501-3D6F0E1D01A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65FCA0D-ECC9-2146-881C-680E173E4611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BABD779-3F2D-F641-B389-8D42B8507CA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1F628AF-1714-0345-8E89-77C7F00AC06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895CD2-1891-4544-BE5C-27751DF6A92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7569C6C-5C78-B840-A6D6-9E91DE8C1EEF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8BC6D7B-0FBB-C04A-AC8F-0551E2DB9BEA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AB4B214-D041-454A-93FA-28C3D154AF1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844AE62-499F-1A4D-BE9F-ADB83799C76B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9E05BCC-4628-ED47-A199-DCEAF0B0E7B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C84CBBAD-B882-F144-BAD4-3AE95D46B47F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7" name="Cube 56">
            <a:extLst>
              <a:ext uri="{FF2B5EF4-FFF2-40B4-BE49-F238E27FC236}">
                <a16:creationId xmlns:a16="http://schemas.microsoft.com/office/drawing/2014/main" id="{CC144BE2-9C01-654F-A7AE-5209A8BFD7C7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id="{34728886-A547-9E4C-B9EA-24C6A5DD3238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9" name="Cube 58">
            <a:extLst>
              <a:ext uri="{FF2B5EF4-FFF2-40B4-BE49-F238E27FC236}">
                <a16:creationId xmlns:a16="http://schemas.microsoft.com/office/drawing/2014/main" id="{5C41BCA3-A270-3048-A471-883CBBCBF508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0" name="Cube 59">
            <a:extLst>
              <a:ext uri="{FF2B5EF4-FFF2-40B4-BE49-F238E27FC236}">
                <a16:creationId xmlns:a16="http://schemas.microsoft.com/office/drawing/2014/main" id="{F51F3070-3A2A-C745-B148-9304A3DC9FF8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1" name="Cube 60">
            <a:extLst>
              <a:ext uri="{FF2B5EF4-FFF2-40B4-BE49-F238E27FC236}">
                <a16:creationId xmlns:a16="http://schemas.microsoft.com/office/drawing/2014/main" id="{8EA115FB-2740-574E-8EA4-D488D26EE82D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2" name="Cube 61">
            <a:extLst>
              <a:ext uri="{FF2B5EF4-FFF2-40B4-BE49-F238E27FC236}">
                <a16:creationId xmlns:a16="http://schemas.microsoft.com/office/drawing/2014/main" id="{622B0EB0-0357-0A49-868C-4A590755B0AB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3" name="Cube 62">
            <a:extLst>
              <a:ext uri="{FF2B5EF4-FFF2-40B4-BE49-F238E27FC236}">
                <a16:creationId xmlns:a16="http://schemas.microsoft.com/office/drawing/2014/main" id="{6D5298C0-21DC-AB4C-9B61-4518977EB646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4" name="Cube 63">
            <a:extLst>
              <a:ext uri="{FF2B5EF4-FFF2-40B4-BE49-F238E27FC236}">
                <a16:creationId xmlns:a16="http://schemas.microsoft.com/office/drawing/2014/main" id="{EA23176A-AD15-8D40-8FC0-6D656C58346A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5" name="Cube 64">
            <a:extLst>
              <a:ext uri="{FF2B5EF4-FFF2-40B4-BE49-F238E27FC236}">
                <a16:creationId xmlns:a16="http://schemas.microsoft.com/office/drawing/2014/main" id="{E89FBF56-C945-B643-8BA3-83EE4807CF8F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03121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What could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numbers be?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24 + 3 + 12	9 + 6 + 24	30 + 3 + 6	15 + 6 + 18	 (teacher assess)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4585" y="2368718"/>
            <a:ext cx="34063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am thinking of three multiples of 3 between 0 and 30. The sum of my numbers is 39.</a:t>
            </a:r>
          </a:p>
        </p:txBody>
      </p:sp>
    </p:spTree>
    <p:extLst>
      <p:ext uri="{BB962C8B-B14F-4D97-AF65-F5344CB8AC3E}">
        <p14:creationId xmlns:p14="http://schemas.microsoft.com/office/powerpoint/2010/main" val="22883501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effectLst/>
              </a:rPr>
              <a:t>To be able to recall multiples of 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 to recall multiples of 3.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 to recall multiples of 3 and use my knowledge to problem solve.</a:t>
            </a:r>
          </a:p>
        </p:txBody>
      </p:sp>
    </p:spTree>
    <p:extLst>
      <p:ext uri="{BB962C8B-B14F-4D97-AF65-F5344CB8AC3E}">
        <p14:creationId xmlns:p14="http://schemas.microsoft.com/office/powerpoint/2010/main" val="326531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two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recall multiples of 3</a:t>
            </a:r>
            <a:endParaRPr lang="en-GB" sz="36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92E02A8-CE48-6845-BBED-DDD47F87D2C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C7800EF-650C-2C4F-A501-3D6F0E1D01A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65FCA0D-ECC9-2146-881C-680E173E4611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BABD779-3F2D-F641-B389-8D42B8507CA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1F628AF-1714-0345-8E89-77C7F00AC06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895CD2-1891-4544-BE5C-27751DF6A92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7569C6C-5C78-B840-A6D6-9E91DE8C1EEF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8BC6D7B-0FBB-C04A-AC8F-0551E2DB9BEA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AB4B214-D041-454A-93FA-28C3D154AF1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844AE62-499F-1A4D-BE9F-ADB83799C76B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9E05BCC-4628-ED47-A199-DCEAF0B0E7B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38764863-12AB-AD42-9D77-313702F17A92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09B4FBE9-5047-E847-8FF9-9DDFAFB34B71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7FDCA0C-8999-C940-B1AF-8BEE50A86455}"/>
              </a:ext>
            </a:extLst>
          </p:cNvPr>
          <p:cNvSpPr/>
          <p:nvPr/>
        </p:nvSpPr>
        <p:spPr>
          <a:xfrm>
            <a:off x="2928735" y="5017480"/>
            <a:ext cx="615804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is 1 x 3?</a:t>
            </a:r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C84CBBAD-B882-F144-BAD4-3AE95D46B47F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7" name="Cube 56">
            <a:extLst>
              <a:ext uri="{FF2B5EF4-FFF2-40B4-BE49-F238E27FC236}">
                <a16:creationId xmlns:a16="http://schemas.microsoft.com/office/drawing/2014/main" id="{CC144BE2-9C01-654F-A7AE-5209A8BFD7C7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id="{34728886-A547-9E4C-B9EA-24C6A5DD3238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9" name="Cube 58">
            <a:extLst>
              <a:ext uri="{FF2B5EF4-FFF2-40B4-BE49-F238E27FC236}">
                <a16:creationId xmlns:a16="http://schemas.microsoft.com/office/drawing/2014/main" id="{5C41BCA3-A270-3048-A471-883CBBCBF508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0" name="Cube 59">
            <a:extLst>
              <a:ext uri="{FF2B5EF4-FFF2-40B4-BE49-F238E27FC236}">
                <a16:creationId xmlns:a16="http://schemas.microsoft.com/office/drawing/2014/main" id="{F51F3070-3A2A-C745-B148-9304A3DC9FF8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1" name="Cube 60">
            <a:extLst>
              <a:ext uri="{FF2B5EF4-FFF2-40B4-BE49-F238E27FC236}">
                <a16:creationId xmlns:a16="http://schemas.microsoft.com/office/drawing/2014/main" id="{8EA115FB-2740-574E-8EA4-D488D26EE82D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2" name="Cube 61">
            <a:extLst>
              <a:ext uri="{FF2B5EF4-FFF2-40B4-BE49-F238E27FC236}">
                <a16:creationId xmlns:a16="http://schemas.microsoft.com/office/drawing/2014/main" id="{622B0EB0-0357-0A49-868C-4A590755B0AB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3" name="Cube 62">
            <a:extLst>
              <a:ext uri="{FF2B5EF4-FFF2-40B4-BE49-F238E27FC236}">
                <a16:creationId xmlns:a16="http://schemas.microsoft.com/office/drawing/2014/main" id="{6D5298C0-21DC-AB4C-9B61-4518977EB646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4" name="Cube 63">
            <a:extLst>
              <a:ext uri="{FF2B5EF4-FFF2-40B4-BE49-F238E27FC236}">
                <a16:creationId xmlns:a16="http://schemas.microsoft.com/office/drawing/2014/main" id="{EA23176A-AD15-8D40-8FC0-6D656C58346A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65" name="Cube 64">
            <a:extLst>
              <a:ext uri="{FF2B5EF4-FFF2-40B4-BE49-F238E27FC236}">
                <a16:creationId xmlns:a16="http://schemas.microsoft.com/office/drawing/2014/main" id="{E89FBF56-C945-B643-8BA3-83EE4807CF8F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7994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two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recall multiples of 3</a:t>
            </a:r>
            <a:endParaRPr lang="en-GB" sz="36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92E02A8-CE48-6845-BBED-DDD47F87D2C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C7800EF-650C-2C4F-A501-3D6F0E1D01A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65FCA0D-ECC9-2146-881C-680E173E4611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BABD779-3F2D-F641-B389-8D42B8507CA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1F628AF-1714-0345-8E89-77C7F00AC06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895CD2-1891-4544-BE5C-27751DF6A92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7569C6C-5C78-B840-A6D6-9E91DE8C1EEF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8BC6D7B-0FBB-C04A-AC8F-0551E2DB9BEA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AB4B214-D041-454A-93FA-28C3D154AF1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844AE62-499F-1A4D-BE9F-ADB83799C76B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9E05BCC-4628-ED47-A199-DCEAF0B0E7B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3AF9026-2A60-7148-A2BC-1D2DDB74F9CC}"/>
              </a:ext>
            </a:extLst>
          </p:cNvPr>
          <p:cNvSpPr/>
          <p:nvPr/>
        </p:nvSpPr>
        <p:spPr>
          <a:xfrm>
            <a:off x="2928735" y="5017480"/>
            <a:ext cx="615804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is 2 x 3?</a:t>
            </a:r>
          </a:p>
        </p:txBody>
      </p:sp>
      <p:sp>
        <p:nvSpPr>
          <p:cNvPr id="41" name="Cube 40">
            <a:extLst>
              <a:ext uri="{FF2B5EF4-FFF2-40B4-BE49-F238E27FC236}">
                <a16:creationId xmlns:a16="http://schemas.microsoft.com/office/drawing/2014/main" id="{107DD4BD-0453-4549-8BF5-B5390561EB93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7A561286-502A-D44F-9349-1EF0FAFB174E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1FA74D61-756D-9047-8935-EDBD71ABA49C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AC88C5BA-789E-A84F-BBF0-9AD510BD7FCA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id="{5E86030D-3214-7A41-8C1C-1B83D85918C9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3205D8BF-801E-C549-953D-4B1B1991208E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8ED24413-3CF3-0344-8386-5FF685FF49A9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85CE1894-339C-8C43-BB0D-1FD36F6DC9C2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id="{3C844D30-1F43-5B47-86EC-88BB2D1C501D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1" name="Cube 50">
            <a:extLst>
              <a:ext uri="{FF2B5EF4-FFF2-40B4-BE49-F238E27FC236}">
                <a16:creationId xmlns:a16="http://schemas.microsoft.com/office/drawing/2014/main" id="{5BB78483-B93E-5149-8454-F0E469214A95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C6483308-39FF-FD4F-A481-CDD34A8BBC03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967AAF2-5B1E-9147-80F3-89542A2B7979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5FBE0691-BC7A-5E42-A26D-F4D957DA50CD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CC85A3F1-0687-5840-A49D-E54E0D2671F4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EA00F4E1-B134-9046-9855-24DB2270628B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28299390-6441-934A-AAE2-3FFA0C5D9A35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5CB72653-908E-C942-9817-27C85CEF9D12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E772D9C0-ED03-6949-B7EF-238B5D1D32F8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EFD04627-A2DB-F840-A086-4467038F2256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37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two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recall multiples of 3</a:t>
            </a:r>
            <a:endParaRPr lang="en-GB" sz="36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92E02A8-CE48-6845-BBED-DDD47F87D2C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C7800EF-650C-2C4F-A501-3D6F0E1D01A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65FCA0D-ECC9-2146-881C-680E173E4611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BABD779-3F2D-F641-B389-8D42B8507CA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1F628AF-1714-0345-8E89-77C7F00AC06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895CD2-1891-4544-BE5C-27751DF6A92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7569C6C-5C78-B840-A6D6-9E91DE8C1EEF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8BC6D7B-0FBB-C04A-AC8F-0551E2DB9BEA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AB4B214-D041-454A-93FA-28C3D154AF1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844AE62-499F-1A4D-BE9F-ADB83799C76B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9E05BCC-4628-ED47-A199-DCEAF0B0E7B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0402C08-4D5E-1144-9E82-FDEF5A4DE14A}"/>
              </a:ext>
            </a:extLst>
          </p:cNvPr>
          <p:cNvSpPr/>
          <p:nvPr/>
        </p:nvSpPr>
        <p:spPr>
          <a:xfrm>
            <a:off x="2786747" y="5017480"/>
            <a:ext cx="6535630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Should I put 9 in the 4 x 3 place?</a:t>
            </a:r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FB632B05-A04D-0142-B2BB-F52659619534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6C60FF74-9337-A549-B9F9-68CE4908D76D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6F3FD2BD-9884-DF41-B085-ED8DAD99A341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id="{5B2AD2F3-5D17-2F46-ABA5-535DD4B62490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968F430F-0AFA-7140-93D6-87D0E3DFC142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7C0BA6A5-83EF-9740-940B-9312E267C5D0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39B8C4BA-8BE4-9544-8E6C-A21200996B29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id="{DE56BB3D-5850-CE4A-A819-08869CD10AC6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1" name="Cube 50">
            <a:extLst>
              <a:ext uri="{FF2B5EF4-FFF2-40B4-BE49-F238E27FC236}">
                <a16:creationId xmlns:a16="http://schemas.microsoft.com/office/drawing/2014/main" id="{E3A84E46-0FB7-A143-B71F-D3B0246D6AB4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DEF717A3-8292-9441-8604-F9A80AC0109D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5977E2DC-5C0E-7149-B54A-03D1B765807A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7B99B070-C208-A646-8AC7-DB6797270E1F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FBB6026B-61C9-C44A-9966-EF16C73CE9B8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8CB611FC-F386-9244-A6B6-8F9414AAA4AF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D4ECDFD5-FE65-474F-A1A8-7058801AE329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6E91C81-EFE2-5C49-A33D-C76F550AF720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57F2A14-6B1C-BB47-9BA1-FE8321FC6550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A11B634F-A8CC-AD4F-8004-8FA5995899A8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E955ADD3-4B0D-F54F-8A91-B011A7030D7D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1181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counting stick to practice the two times table as a class…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540A78B-5E69-3E4D-B38D-0AB9FD4C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71" cy="1325563"/>
          </a:xfrm>
        </p:spPr>
        <p:txBody>
          <a:bodyPr>
            <a:normAutofit/>
          </a:bodyPr>
          <a:lstStyle/>
          <a:p>
            <a:r>
              <a:rPr lang="en-GB" sz="2800" b="0" i="0" dirty="0">
                <a:effectLst/>
              </a:rPr>
              <a:t>To be able to recall multiples of 3</a:t>
            </a:r>
            <a:endParaRPr lang="en-GB" sz="36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92E02A8-CE48-6845-BBED-DDD47F87D2C0}"/>
              </a:ext>
            </a:extLst>
          </p:cNvPr>
          <p:cNvSpPr/>
          <p:nvPr/>
        </p:nvSpPr>
        <p:spPr>
          <a:xfrm>
            <a:off x="774373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C7800EF-650C-2C4F-A501-3D6F0E1D01A2}"/>
              </a:ext>
            </a:extLst>
          </p:cNvPr>
          <p:cNvSpPr/>
          <p:nvPr/>
        </p:nvSpPr>
        <p:spPr>
          <a:xfrm>
            <a:off x="1563708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65FCA0D-ECC9-2146-881C-680E173E4611}"/>
              </a:ext>
            </a:extLst>
          </p:cNvPr>
          <p:cNvSpPr/>
          <p:nvPr/>
        </p:nvSpPr>
        <p:spPr>
          <a:xfrm>
            <a:off x="236420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BABD779-3F2D-F641-B389-8D42B8507CA9}"/>
              </a:ext>
            </a:extLst>
          </p:cNvPr>
          <p:cNvSpPr/>
          <p:nvPr/>
        </p:nvSpPr>
        <p:spPr>
          <a:xfrm>
            <a:off x="315353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1F628AF-1714-0345-8E89-77C7F00AC06C}"/>
              </a:ext>
            </a:extLst>
          </p:cNvPr>
          <p:cNvSpPr/>
          <p:nvPr/>
        </p:nvSpPr>
        <p:spPr>
          <a:xfrm>
            <a:off x="3979407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895CD2-1891-4544-BE5C-27751DF6A920}"/>
              </a:ext>
            </a:extLst>
          </p:cNvPr>
          <p:cNvSpPr/>
          <p:nvPr/>
        </p:nvSpPr>
        <p:spPr>
          <a:xfrm>
            <a:off x="4768742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7569C6C-5C78-B840-A6D6-9E91DE8C1EEF}"/>
              </a:ext>
            </a:extLst>
          </p:cNvPr>
          <p:cNvSpPr/>
          <p:nvPr/>
        </p:nvSpPr>
        <p:spPr>
          <a:xfrm>
            <a:off x="5569236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8BC6D7B-0FBB-C04A-AC8F-0551E2DB9BEA}"/>
              </a:ext>
            </a:extLst>
          </p:cNvPr>
          <p:cNvSpPr/>
          <p:nvPr/>
        </p:nvSpPr>
        <p:spPr>
          <a:xfrm>
            <a:off x="6358571" y="3820624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AB4B214-D041-454A-93FA-28C3D154AF13}"/>
              </a:ext>
            </a:extLst>
          </p:cNvPr>
          <p:cNvSpPr/>
          <p:nvPr/>
        </p:nvSpPr>
        <p:spPr>
          <a:xfrm>
            <a:off x="726451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844AE62-499F-1A4D-BE9F-ADB83799C76B}"/>
              </a:ext>
            </a:extLst>
          </p:cNvPr>
          <p:cNvSpPr/>
          <p:nvPr/>
        </p:nvSpPr>
        <p:spPr>
          <a:xfrm>
            <a:off x="8090385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9E05BCC-4628-ED47-A199-DCEAF0B0E7BC}"/>
              </a:ext>
            </a:extLst>
          </p:cNvPr>
          <p:cNvSpPr/>
          <p:nvPr/>
        </p:nvSpPr>
        <p:spPr>
          <a:xfrm>
            <a:off x="8879720" y="3826730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0402C08-4D5E-1144-9E82-FDEF5A4DE14A}"/>
              </a:ext>
            </a:extLst>
          </p:cNvPr>
          <p:cNvSpPr/>
          <p:nvPr/>
        </p:nvSpPr>
        <p:spPr>
          <a:xfrm>
            <a:off x="2481646" y="5016677"/>
            <a:ext cx="7009999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If 8 is double 4, how can we use that information to work out what 8 x 3 is?</a:t>
            </a:r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80BD0615-08CE-4840-93D1-FF4B5E8DDBB6}"/>
              </a:ext>
            </a:extLst>
          </p:cNvPr>
          <p:cNvSpPr/>
          <p:nvPr/>
        </p:nvSpPr>
        <p:spPr>
          <a:xfrm>
            <a:off x="1176239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C3F55F66-0054-3C4C-88F0-9226888A779E}"/>
              </a:ext>
            </a:extLst>
          </p:cNvPr>
          <p:cNvSpPr/>
          <p:nvPr/>
        </p:nvSpPr>
        <p:spPr>
          <a:xfrm>
            <a:off x="1979803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id="{BF4F72F5-5F48-2941-A52D-333D70AB840E}"/>
              </a:ext>
            </a:extLst>
          </p:cNvPr>
          <p:cNvSpPr/>
          <p:nvPr/>
        </p:nvSpPr>
        <p:spPr>
          <a:xfrm>
            <a:off x="2786746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15EE25E9-E35F-B94F-9C15-27680DE0E19F}"/>
              </a:ext>
            </a:extLst>
          </p:cNvPr>
          <p:cNvSpPr/>
          <p:nvPr/>
        </p:nvSpPr>
        <p:spPr>
          <a:xfrm>
            <a:off x="3590310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C2FF5F69-7B69-044A-BA5A-4514BD8A1589}"/>
              </a:ext>
            </a:extLst>
          </p:cNvPr>
          <p:cNvSpPr/>
          <p:nvPr/>
        </p:nvSpPr>
        <p:spPr>
          <a:xfrm>
            <a:off x="4397253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1A4FE1B7-EF03-1645-9D41-F02E938B10F9}"/>
              </a:ext>
            </a:extLst>
          </p:cNvPr>
          <p:cNvSpPr/>
          <p:nvPr/>
        </p:nvSpPr>
        <p:spPr>
          <a:xfrm>
            <a:off x="5200817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id="{82827F2F-45DD-0A48-8338-C979F3487D36}"/>
              </a:ext>
            </a:extLst>
          </p:cNvPr>
          <p:cNvSpPr/>
          <p:nvPr/>
        </p:nvSpPr>
        <p:spPr>
          <a:xfrm>
            <a:off x="6007760" y="3465513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1" name="Cube 50">
            <a:extLst>
              <a:ext uri="{FF2B5EF4-FFF2-40B4-BE49-F238E27FC236}">
                <a16:creationId xmlns:a16="http://schemas.microsoft.com/office/drawing/2014/main" id="{6A6891CB-9E70-1345-9C0C-35E276E9EC01}"/>
              </a:ext>
            </a:extLst>
          </p:cNvPr>
          <p:cNvSpPr/>
          <p:nvPr/>
        </p:nvSpPr>
        <p:spPr>
          <a:xfrm>
            <a:off x="6811324" y="3465513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8F0E75AE-2E1B-1241-8FBE-568B227061D6}"/>
              </a:ext>
            </a:extLst>
          </p:cNvPr>
          <p:cNvSpPr/>
          <p:nvPr/>
        </p:nvSpPr>
        <p:spPr>
          <a:xfrm>
            <a:off x="7618267" y="3463454"/>
            <a:ext cx="900546" cy="357170"/>
          </a:xfrm>
          <a:prstGeom prst="cube">
            <a:avLst/>
          </a:prstGeom>
          <a:solidFill>
            <a:srgbClr val="FFD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955ABE30-2329-0E4D-A775-88A1030E3CBD}"/>
              </a:ext>
            </a:extLst>
          </p:cNvPr>
          <p:cNvSpPr/>
          <p:nvPr/>
        </p:nvSpPr>
        <p:spPr>
          <a:xfrm>
            <a:off x="8421831" y="3463454"/>
            <a:ext cx="900546" cy="357170"/>
          </a:xfrm>
          <a:prstGeom prst="cube">
            <a:avLst/>
          </a:prstGeom>
          <a:solidFill>
            <a:srgbClr val="FF38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Alta" pitchFamily="2" charset="77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17C9C386-4A62-9644-B6F3-5CB09B928164}"/>
              </a:ext>
            </a:extLst>
          </p:cNvPr>
          <p:cNvSpPr/>
          <p:nvPr/>
        </p:nvSpPr>
        <p:spPr>
          <a:xfrm>
            <a:off x="8929150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7C386DC3-64AD-7441-ACAB-6152928ACDB6}"/>
              </a:ext>
            </a:extLst>
          </p:cNvPr>
          <p:cNvSpPr/>
          <p:nvPr/>
        </p:nvSpPr>
        <p:spPr>
          <a:xfrm>
            <a:off x="823803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C43AD93C-EB6D-B743-8387-C926FA2EF917}"/>
              </a:ext>
            </a:extLst>
          </p:cNvPr>
          <p:cNvSpPr/>
          <p:nvPr/>
        </p:nvSpPr>
        <p:spPr>
          <a:xfrm>
            <a:off x="1613138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96DB8805-2CEB-4E4C-9D0F-DB0270F36402}"/>
              </a:ext>
            </a:extLst>
          </p:cNvPr>
          <p:cNvSpPr/>
          <p:nvPr/>
        </p:nvSpPr>
        <p:spPr>
          <a:xfrm>
            <a:off x="241363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640E07D2-9E2C-074A-A4D7-F2C21F3982BF}"/>
              </a:ext>
            </a:extLst>
          </p:cNvPr>
          <p:cNvSpPr/>
          <p:nvPr/>
        </p:nvSpPr>
        <p:spPr>
          <a:xfrm>
            <a:off x="402883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7957D5"/>
                </a:solidFill>
                <a:latin typeface="OpenDyslexicAlta" pitchFamily="2" charset="77"/>
              </a:rPr>
              <a:t>12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57BB1289-A878-B844-9AD2-7EECC35E9ABA}"/>
              </a:ext>
            </a:extLst>
          </p:cNvPr>
          <p:cNvSpPr/>
          <p:nvPr/>
        </p:nvSpPr>
        <p:spPr>
          <a:xfrm>
            <a:off x="7313945" y="3044072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D9F91581-6600-5547-91D4-23C4B74C0C09}"/>
              </a:ext>
            </a:extLst>
          </p:cNvPr>
          <p:cNvSpPr/>
          <p:nvPr/>
        </p:nvSpPr>
        <p:spPr>
          <a:xfrm>
            <a:off x="3202967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48302B2-CB5C-4142-B8D7-F1FFDE001BAA}"/>
              </a:ext>
            </a:extLst>
          </p:cNvPr>
          <p:cNvSpPr/>
          <p:nvPr/>
        </p:nvSpPr>
        <p:spPr>
          <a:xfrm>
            <a:off x="5618666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6332B4C-D7A5-5A41-8C27-64506AFFDFDE}"/>
              </a:ext>
            </a:extLst>
          </p:cNvPr>
          <p:cNvSpPr/>
          <p:nvPr/>
        </p:nvSpPr>
        <p:spPr>
          <a:xfrm>
            <a:off x="6476602" y="3037966"/>
            <a:ext cx="834821" cy="4928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3694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18409</TotalTime>
  <Words>2599</Words>
  <Application>Microsoft Macintosh PowerPoint</Application>
  <PresentationFormat>Widescreen</PresentationFormat>
  <Paragraphs>684</Paragraphs>
  <Slides>51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Muli</vt:lpstr>
      <vt:lpstr>Lato Light</vt:lpstr>
      <vt:lpstr>OpenDyslexicAlta</vt:lpstr>
      <vt:lpstr>Calibri</vt:lpstr>
      <vt:lpstr>Arial</vt:lpstr>
      <vt:lpstr>Wingdings</vt:lpstr>
      <vt:lpstr>Lato</vt:lpstr>
      <vt:lpstr>Office Theme</vt:lpstr>
      <vt:lpstr>PowerPoint Presentation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  <vt:lpstr>To be able to recall multiples of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Alexander Athienitis</cp:lastModifiedBy>
  <cp:revision>565</cp:revision>
  <cp:lastPrinted>2022-11-02T11:54:54Z</cp:lastPrinted>
  <dcterms:created xsi:type="dcterms:W3CDTF">2018-08-06T08:16:18Z</dcterms:created>
  <dcterms:modified xsi:type="dcterms:W3CDTF">2022-11-02T11:54:58Z</dcterms:modified>
</cp:coreProperties>
</file>