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20" r:id="rId2"/>
    <p:sldId id="321" r:id="rId3"/>
    <p:sldId id="346" r:id="rId4"/>
    <p:sldId id="374" r:id="rId5"/>
    <p:sldId id="390" r:id="rId6"/>
    <p:sldId id="389" r:id="rId7"/>
    <p:sldId id="378" r:id="rId8"/>
    <p:sldId id="376" r:id="rId9"/>
    <p:sldId id="377" r:id="rId10"/>
    <p:sldId id="391" r:id="rId11"/>
    <p:sldId id="392" r:id="rId12"/>
    <p:sldId id="379" r:id="rId13"/>
    <p:sldId id="380" r:id="rId14"/>
    <p:sldId id="381" r:id="rId15"/>
    <p:sldId id="382" r:id="rId16"/>
    <p:sldId id="387" r:id="rId17"/>
    <p:sldId id="388" r:id="rId18"/>
    <p:sldId id="385" r:id="rId19"/>
    <p:sldId id="386" r:id="rId20"/>
    <p:sldId id="383" r:id="rId21"/>
    <p:sldId id="384" r:id="rId22"/>
    <p:sldId id="393" r:id="rId23"/>
    <p:sldId id="394" r:id="rId24"/>
    <p:sldId id="395" r:id="rId25"/>
    <p:sldId id="396" r:id="rId26"/>
    <p:sldId id="397" r:id="rId27"/>
    <p:sldId id="398" r:id="rId28"/>
    <p:sldId id="399" r:id="rId29"/>
    <p:sldId id="400" r:id="rId30"/>
    <p:sldId id="402" r:id="rId31"/>
    <p:sldId id="406" r:id="rId32"/>
    <p:sldId id="403" r:id="rId33"/>
    <p:sldId id="404" r:id="rId34"/>
    <p:sldId id="405" r:id="rId35"/>
    <p:sldId id="407" r:id="rId36"/>
    <p:sldId id="408" r:id="rId37"/>
    <p:sldId id="409" r:id="rId38"/>
    <p:sldId id="373" r:id="rId39"/>
    <p:sldId id="410" r:id="rId40"/>
    <p:sldId id="401" r:id="rId41"/>
  </p:sldIdLst>
  <p:sldSz cx="12192000" cy="6858000"/>
  <p:notesSz cx="6858000" cy="9144000"/>
  <p:embeddedFontLst>
    <p:embeddedFont>
      <p:font typeface="Lato" panose="020F0502020204030203" pitchFamily="34" charset="0"/>
      <p:regular r:id="rId44"/>
      <p:bold r:id="rId45"/>
    </p:embeddedFont>
    <p:embeddedFont>
      <p:font typeface="OpenDyslexicAlta" panose="020B0604020202020204" charset="0"/>
      <p:regular r:id="rId46"/>
      <p:bold r:id="rId47"/>
      <p:italic r:id="rId48"/>
      <p:boldItalic r:id="rId49"/>
    </p:embeddedFont>
    <p:embeddedFont>
      <p:font typeface="OpenDyslexic" panose="020B0604020202020204" charset="0"/>
      <p:regular r:id="rId50"/>
      <p:bold r:id="rId51"/>
      <p:italic r:id="rId52"/>
      <p:boldItalic r:id="rId53"/>
    </p:embeddedFon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Muli" panose="020B0604020202020204" charset="0"/>
      <p:regular r:id="rId58"/>
      <p:bold r:id="rId59"/>
      <p:italic r:id="rId60"/>
      <p:boldItalic r:id="rId61"/>
    </p:embeddedFont>
    <p:embeddedFont>
      <p:font typeface="Lato Light" panose="020F0302020204030203" pitchFamily="34" charset="0"/>
      <p:regular r:id="rId6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369CEF"/>
    <a:srgbClr val="3173DC"/>
    <a:srgbClr val="FFDD57"/>
    <a:srgbClr val="3273DC"/>
    <a:srgbClr val="23D160"/>
    <a:srgbClr val="7957D5"/>
    <a:srgbClr val="209CEE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85" autoAdjust="0"/>
    <p:restoredTop sz="87415" autoAdjust="0"/>
  </p:normalViewPr>
  <p:slideViewPr>
    <p:cSldViewPr snapToGrid="0" snapToObjects="1">
      <p:cViewPr varScale="1">
        <p:scale>
          <a:sx n="60" d="100"/>
          <a:sy n="60" d="100"/>
        </p:scale>
        <p:origin x="-522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18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62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font" Target="fonts/font17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410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627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326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218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1124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687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7462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3540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7836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0036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204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3133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5727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4677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8659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6172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5515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2891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5529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9022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623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083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1466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5165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9473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4838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9173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7526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3091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8247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36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415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704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293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004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178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489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xmlns="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10/07/2019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10/07/2019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tif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Year 3 </a:t>
            </a:r>
            <a:br>
              <a:rPr lang="en-GB" dirty="0"/>
            </a:br>
            <a:r>
              <a:rPr lang="en-GB" dirty="0"/>
              <a:t>Term 1 Block 1: Place Value</a:t>
            </a:r>
            <a:br>
              <a:rPr lang="en-GB" dirty="0"/>
            </a:br>
            <a:r>
              <a:rPr lang="en-GB" dirty="0"/>
              <a:t>Lesson 1: To be able to explore Roman Numerals up to 100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1 – Place Value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BF5712A-FD5F-F546-9F9A-6A6733B588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4967" y="2861904"/>
            <a:ext cx="2166433" cy="21664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65E38A6-93F8-A84B-ADA0-3D7881787E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370345" y="2781254"/>
            <a:ext cx="2301228" cy="230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006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4BAE6F64-2908-1A4D-9E64-6F0559797366}"/>
              </a:ext>
            </a:extLst>
          </p:cNvPr>
          <p:cNvSpPr/>
          <p:nvPr/>
        </p:nvSpPr>
        <p:spPr>
          <a:xfrm>
            <a:off x="7300650" y="3172222"/>
            <a:ext cx="1273459" cy="1359522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OpenDyslexic" pitchFamily="2" charset="77"/>
              </a:rPr>
              <a:t>IX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BF5712A-FD5F-F546-9F9A-6A6733B588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4967" y="2861904"/>
            <a:ext cx="2166433" cy="21664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65E38A6-93F8-A84B-ADA0-3D7881787E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370345" y="2781254"/>
            <a:ext cx="2301228" cy="230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44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AD4B4AB-1129-154A-AB8C-B9EAEB8FA4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7451" y="2922416"/>
            <a:ext cx="1314892" cy="13595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FCE951D-AADB-4740-AB24-F6124E4AF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082" y="3277465"/>
            <a:ext cx="1335490" cy="13595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FFEE9FE-46F6-5441-A6B2-D48B43F907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513" y="3602177"/>
            <a:ext cx="1314892" cy="135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45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4BAE6F64-2908-1A4D-9E64-6F0559797366}"/>
              </a:ext>
            </a:extLst>
          </p:cNvPr>
          <p:cNvSpPr/>
          <p:nvPr/>
        </p:nvSpPr>
        <p:spPr>
          <a:xfrm>
            <a:off x="7300650" y="3172222"/>
            <a:ext cx="1273459" cy="1359522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Dyslexic" pitchFamily="2" charset="77"/>
              </a:rPr>
              <a:t>XII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AD4B4AB-1129-154A-AB8C-B9EAEB8FA4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7451" y="2922416"/>
            <a:ext cx="1314892" cy="13595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FCE951D-AADB-4740-AB24-F6124E4AF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082" y="3277465"/>
            <a:ext cx="1335490" cy="13595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FFEE9FE-46F6-5441-A6B2-D48B43F907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513" y="3602177"/>
            <a:ext cx="1314892" cy="135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16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971775B-0974-114D-9FBC-A8614894D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806" y="2870620"/>
            <a:ext cx="2673350" cy="2755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BD57B8C-F065-9246-9D13-33A73E8C0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3556" y="2870620"/>
            <a:ext cx="26670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739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4BAE6F64-2908-1A4D-9E64-6F0559797366}"/>
              </a:ext>
            </a:extLst>
          </p:cNvPr>
          <p:cNvSpPr/>
          <p:nvPr/>
        </p:nvSpPr>
        <p:spPr>
          <a:xfrm>
            <a:off x="7300650" y="3172222"/>
            <a:ext cx="2667000" cy="1359522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Dyslexic" pitchFamily="2" charset="77"/>
              </a:rPr>
              <a:t>XXIX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971775B-0974-114D-9FBC-A8614894D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806" y="2870620"/>
            <a:ext cx="2673350" cy="2755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BD57B8C-F065-9246-9D13-33A73E8C0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3556" y="2870620"/>
            <a:ext cx="26670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65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B4314A5-A714-8C41-9E28-A804BB264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964" y="2936732"/>
            <a:ext cx="1572774" cy="31900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4C8D4C7-AB59-1840-A5E8-AB33F27A68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8813" y="5175107"/>
            <a:ext cx="637849" cy="5740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576FF92-C85F-7942-829E-D8F993E57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39" y="2932425"/>
            <a:ext cx="1572774" cy="3190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69DB6C3-25B5-3C42-A017-F237D650E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405" y="2928118"/>
            <a:ext cx="1572774" cy="31900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F7857C6-54EB-F948-B05D-E66FDB757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727" y="2928118"/>
            <a:ext cx="1572774" cy="3190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6E6A605-24DD-1D48-A025-363BE7992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730" y="2923811"/>
            <a:ext cx="1572774" cy="319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11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4BAE6F64-2908-1A4D-9E64-6F0559797366}"/>
              </a:ext>
            </a:extLst>
          </p:cNvPr>
          <p:cNvSpPr/>
          <p:nvPr/>
        </p:nvSpPr>
        <p:spPr>
          <a:xfrm>
            <a:off x="7300650" y="3172222"/>
            <a:ext cx="2667000" cy="1359522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Dyslexic" pitchFamily="2" charset="77"/>
              </a:rPr>
              <a:t>LI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846B469-FE66-364C-9A89-E17F08E18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964" y="2936732"/>
            <a:ext cx="1572774" cy="3190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3C9ABC3-2313-0A4A-B1E5-D3095F66F3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8813" y="5175107"/>
            <a:ext cx="637849" cy="5740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ECD18DA-2A3A-9C4F-8557-D6AA8A30F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39" y="2932425"/>
            <a:ext cx="1572774" cy="31900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9890327-DB80-BA40-BAB2-753C1F03B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405" y="2928118"/>
            <a:ext cx="1572774" cy="3190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EDA059E-BE2E-C84F-937D-895E56669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727" y="2928118"/>
            <a:ext cx="1572774" cy="31900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0B5AB3D-CB25-AD44-A1B1-DAB17048C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730" y="2923811"/>
            <a:ext cx="1572774" cy="319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65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5BDA572-2920-304B-A4BC-210B35A7F8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2935" y="2766346"/>
            <a:ext cx="1419924" cy="28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D11F67A-5110-1A49-AB40-DB28903F3A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1278" y="2700593"/>
            <a:ext cx="1419924" cy="28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9B46754-090C-D641-A88B-C9E011371A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4002" y="2700593"/>
            <a:ext cx="1419924" cy="28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27DEE1A-4D13-D847-A596-C112B5081A6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9917" y="4965470"/>
            <a:ext cx="480000" cy="43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BB09E62-65EB-C945-9CD8-530FAFDB64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3118" y="4540579"/>
            <a:ext cx="480000" cy="432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F46ACDD-09DD-4345-9C6D-C6CD8AD1EE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4350" y="2707178"/>
            <a:ext cx="1419924" cy="288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B9CABBF-9C35-5E46-997D-BA7C8DF57B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9765" y="4149862"/>
            <a:ext cx="480000" cy="43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984DFC8-CA0A-2245-8422-160350C78D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9765" y="3727520"/>
            <a:ext cx="480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29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4BAE6F64-2908-1A4D-9E64-6F0559797366}"/>
              </a:ext>
            </a:extLst>
          </p:cNvPr>
          <p:cNvSpPr/>
          <p:nvPr/>
        </p:nvSpPr>
        <p:spPr>
          <a:xfrm>
            <a:off x="7300650" y="3172222"/>
            <a:ext cx="2667000" cy="1359522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Dyslexic" pitchFamily="2" charset="77"/>
              </a:rPr>
              <a:t>XLIV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5BDA572-2920-304B-A4BC-210B35A7F8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2935" y="2766346"/>
            <a:ext cx="1419924" cy="28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D11F67A-5110-1A49-AB40-DB28903F3A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1278" y="2700593"/>
            <a:ext cx="1419924" cy="28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9B46754-090C-D641-A88B-C9E011371A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4002" y="2700593"/>
            <a:ext cx="1419924" cy="28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27DEE1A-4D13-D847-A596-C112B5081A6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9917" y="4965470"/>
            <a:ext cx="480000" cy="43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BB09E62-65EB-C945-9CD8-530FAFDB64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3118" y="4540579"/>
            <a:ext cx="480000" cy="432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F46ACDD-09DD-4345-9C6D-C6CD8AD1EE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4350" y="2707178"/>
            <a:ext cx="1419924" cy="288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B9CABBF-9C35-5E46-997D-BA7C8DF57B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9765" y="4149862"/>
            <a:ext cx="480000" cy="43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984DFC8-CA0A-2245-8422-160350C78D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9765" y="3727520"/>
            <a:ext cx="480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04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dirty="0"/>
              <a:t> </a:t>
            </a:r>
            <a:r>
              <a:rPr lang="en-GB" sz="2200" dirty="0"/>
              <a:t>I can remember the numbers 3, 6, 9 and 12 in Roman Numerals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 I can explain my reasoning when identifying Roman Numerals up to 100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298060"/>
            <a:ext cx="10826932" cy="365125"/>
          </a:xfrm>
        </p:spPr>
        <p:txBody>
          <a:bodyPr/>
          <a:lstStyle/>
          <a:p>
            <a:r>
              <a:rPr lang="en-GB" dirty="0"/>
              <a:t>Year 3 - Term 1 - Block 1 - Place Value - Lesson 1 - To be able to explore Roman Numerals up to 100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BD57B8C-F065-9246-9D13-33A73E8C0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3556" y="2870620"/>
            <a:ext cx="2667000" cy="2755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4E5C473-957D-5D48-9F14-00E3F0AB6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401" y="2870620"/>
            <a:ext cx="26670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86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4BAE6F64-2908-1A4D-9E64-6F0559797366}"/>
              </a:ext>
            </a:extLst>
          </p:cNvPr>
          <p:cNvSpPr/>
          <p:nvPr/>
        </p:nvSpPr>
        <p:spPr>
          <a:xfrm>
            <a:off x="7300650" y="3172222"/>
            <a:ext cx="2667000" cy="1359522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Dyslexic" pitchFamily="2" charset="77"/>
              </a:rPr>
              <a:t>XCIX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BD57B8C-F065-9246-9D13-33A73E8C0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3556" y="2870620"/>
            <a:ext cx="2667000" cy="2755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4E5C473-957D-5D48-9F14-00E3F0AB6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401" y="2870620"/>
            <a:ext cx="26670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56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26C4701-6815-7045-85A6-759FF47FA0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239" y="2915107"/>
            <a:ext cx="1125321" cy="11635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7EC4115-FDA2-F342-8868-35BF56FEA2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172222"/>
            <a:ext cx="1142950" cy="11635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DF107DE-8E4C-C542-B7A4-446F2306BC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239" y="3753980"/>
            <a:ext cx="1125321" cy="11635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5F7CC6C-99D4-BB47-BBFA-B17EEE9CE5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238" y="4522790"/>
            <a:ext cx="1125321" cy="11635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931CF9A-7526-CC4D-AA91-E161A58E74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3285" y="5309508"/>
            <a:ext cx="1125321" cy="11635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ABA9918-B4C6-154F-B687-CC6C459C62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1983"/>
            <a:ext cx="1142950" cy="11635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616B0A6-53FE-DF45-8287-341C747E23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24" y="4581773"/>
            <a:ext cx="1142950" cy="11635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B9E34E4-E553-9B4B-B0D9-12BDF6E5C8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177" y="5287658"/>
            <a:ext cx="1142950" cy="11635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3E7F249-08CC-474C-A687-C6F235A1FF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8983" y="3635120"/>
            <a:ext cx="1142950" cy="11635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3CB3761-A735-D848-9548-96B184643E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8007" y="4367333"/>
            <a:ext cx="1142950" cy="116351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3C9CF6CF-E41C-9345-BA5E-432CD2A202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531" y="5149525"/>
            <a:ext cx="1142950" cy="116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93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4BAE6F64-2908-1A4D-9E64-6F0559797366}"/>
              </a:ext>
            </a:extLst>
          </p:cNvPr>
          <p:cNvSpPr/>
          <p:nvPr/>
        </p:nvSpPr>
        <p:spPr>
          <a:xfrm>
            <a:off x="7300650" y="3172222"/>
            <a:ext cx="2667000" cy="1359522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Dyslexic" pitchFamily="2" charset="77"/>
              </a:rPr>
              <a:t>LXXIV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26C4701-6815-7045-85A6-759FF47FA0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239" y="2915107"/>
            <a:ext cx="1125321" cy="11635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7EC4115-FDA2-F342-8868-35BF56FEA2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172222"/>
            <a:ext cx="1142950" cy="11635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DF107DE-8E4C-C542-B7A4-446F2306BC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239" y="3753980"/>
            <a:ext cx="1125321" cy="11635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5F7CC6C-99D4-BB47-BBFA-B17EEE9CE5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238" y="4522790"/>
            <a:ext cx="1125321" cy="11635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931CF9A-7526-CC4D-AA91-E161A58E74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3285" y="5309508"/>
            <a:ext cx="1125321" cy="11635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ABA9918-B4C6-154F-B687-CC6C459C62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1983"/>
            <a:ext cx="1142950" cy="11635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616B0A6-53FE-DF45-8287-341C747E23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24" y="4581773"/>
            <a:ext cx="1142950" cy="11635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B9E34E4-E553-9B4B-B0D9-12BDF6E5C8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177" y="5287658"/>
            <a:ext cx="1142950" cy="11635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3E7F249-08CC-474C-A687-C6F235A1FF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8983" y="3635120"/>
            <a:ext cx="1142950" cy="11635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3CB3761-A735-D848-9548-96B184643E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8007" y="4367333"/>
            <a:ext cx="1142950" cy="116351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3C9CF6CF-E41C-9345-BA5E-432CD2A202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531" y="5149525"/>
            <a:ext cx="1142950" cy="116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08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95AE2EA-53EA-C44E-8ADE-743A5F95D7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9220" y="2926875"/>
            <a:ext cx="1745401" cy="18046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12D6146B-853A-094B-8B6B-63204DF2D6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5028" y="2926875"/>
            <a:ext cx="1772744" cy="180464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BB80AECC-2E11-4144-B4C6-3D1B554D62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972447"/>
            <a:ext cx="1740843" cy="175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283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4BAE6F64-2908-1A4D-9E64-6F0559797366}"/>
              </a:ext>
            </a:extLst>
          </p:cNvPr>
          <p:cNvSpPr/>
          <p:nvPr/>
        </p:nvSpPr>
        <p:spPr>
          <a:xfrm>
            <a:off x="7300650" y="3172222"/>
            <a:ext cx="2667000" cy="1359522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Dyslexic" pitchFamily="2" charset="77"/>
              </a:rPr>
              <a:t>CXI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95AE2EA-53EA-C44E-8ADE-743A5F95D7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9220" y="2926875"/>
            <a:ext cx="1745401" cy="18046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12D6146B-853A-094B-8B6B-63204DF2D6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5028" y="2926875"/>
            <a:ext cx="1772744" cy="180464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BB80AECC-2E11-4144-B4C6-3D1B554D62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972447"/>
            <a:ext cx="1740843" cy="175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395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47291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diagrams below show a number in Roman Numerals, numerals and words. Complete the missing sections.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xmlns="" id="{9E45C8AD-6D08-EC4E-8DCE-39D1A8FF2D33}"/>
              </a:ext>
            </a:extLst>
          </p:cNvPr>
          <p:cNvSpPr/>
          <p:nvPr/>
        </p:nvSpPr>
        <p:spPr>
          <a:xfrm>
            <a:off x="1126435" y="2835422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" pitchFamily="2" charset="77"/>
            </a:endParaRPr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xmlns="" id="{CBEF0C49-05FE-5C4A-BF3E-B80B280CD6BC}"/>
              </a:ext>
            </a:extLst>
          </p:cNvPr>
          <p:cNvSpPr/>
          <p:nvPr/>
        </p:nvSpPr>
        <p:spPr>
          <a:xfrm>
            <a:off x="2873767" y="2835421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" pitchFamily="2" charset="77"/>
            </a:endParaRPr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xmlns="" id="{648B2244-03F8-CA42-9D88-48DE26E8EFD0}"/>
              </a:ext>
            </a:extLst>
          </p:cNvPr>
          <p:cNvSpPr/>
          <p:nvPr/>
        </p:nvSpPr>
        <p:spPr>
          <a:xfrm rot="10800000">
            <a:off x="2000101" y="2818108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754F270-3795-3D49-8444-F1FE4B1D191B}"/>
              </a:ext>
            </a:extLst>
          </p:cNvPr>
          <p:cNvSpPr/>
          <p:nvPr/>
        </p:nvSpPr>
        <p:spPr>
          <a:xfrm>
            <a:off x="3230304" y="3631962"/>
            <a:ext cx="1034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twelve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D97E159-D74B-C844-AB79-E0A53E6C32F9}"/>
              </a:ext>
            </a:extLst>
          </p:cNvPr>
          <p:cNvSpPr/>
          <p:nvPr/>
        </p:nvSpPr>
        <p:spPr>
          <a:xfrm>
            <a:off x="1765449" y="3631962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12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1850E54-717B-2C4F-AE43-529426888529}"/>
              </a:ext>
            </a:extLst>
          </p:cNvPr>
          <p:cNvSpPr/>
          <p:nvPr/>
        </p:nvSpPr>
        <p:spPr>
          <a:xfrm>
            <a:off x="2634654" y="3262630"/>
            <a:ext cx="484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XII</a:t>
            </a:r>
            <a:endParaRPr lang="en-US" dirty="0"/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xmlns="" id="{CEE80490-ED33-2249-82EB-8193298C28EF}"/>
              </a:ext>
            </a:extLst>
          </p:cNvPr>
          <p:cNvSpPr/>
          <p:nvPr/>
        </p:nvSpPr>
        <p:spPr>
          <a:xfrm>
            <a:off x="1134568" y="4786264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" pitchFamily="2" charset="77"/>
            </a:endParaRPr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xmlns="" id="{A0A0595C-FE1D-E74C-9BC3-A8883A8EA989}"/>
              </a:ext>
            </a:extLst>
          </p:cNvPr>
          <p:cNvSpPr/>
          <p:nvPr/>
        </p:nvSpPr>
        <p:spPr>
          <a:xfrm>
            <a:off x="2881900" y="4786263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" pitchFamily="2" charset="77"/>
            </a:endParaRPr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xmlns="" id="{A7E7997B-B49E-7F44-9663-A357D8FA7BC3}"/>
              </a:ext>
            </a:extLst>
          </p:cNvPr>
          <p:cNvSpPr/>
          <p:nvPr/>
        </p:nvSpPr>
        <p:spPr>
          <a:xfrm rot="10800000">
            <a:off x="2008234" y="4768950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" pitchFamily="2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6346248-C21E-594B-ABD2-50B3DD989824}"/>
              </a:ext>
            </a:extLst>
          </p:cNvPr>
          <p:cNvSpPr/>
          <p:nvPr/>
        </p:nvSpPr>
        <p:spPr>
          <a:xfrm>
            <a:off x="1773582" y="5582804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22</a:t>
            </a:r>
            <a:endParaRPr lang="en-US" dirty="0"/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xmlns="" id="{9B5ACC98-80E4-7947-ADBE-78FB07BCE3B0}"/>
              </a:ext>
            </a:extLst>
          </p:cNvPr>
          <p:cNvSpPr/>
          <p:nvPr/>
        </p:nvSpPr>
        <p:spPr>
          <a:xfrm>
            <a:off x="7582052" y="2826451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" pitchFamily="2" charset="77"/>
            </a:endParaRPr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xmlns="" id="{5854A072-C0FD-704D-B154-03EEDB3CE801}"/>
              </a:ext>
            </a:extLst>
          </p:cNvPr>
          <p:cNvSpPr/>
          <p:nvPr/>
        </p:nvSpPr>
        <p:spPr>
          <a:xfrm>
            <a:off x="9329384" y="2826450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" pitchFamily="2" charset="77"/>
            </a:endParaRPr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xmlns="" id="{3C45E46C-6FFA-144B-9A87-FB785D795A77}"/>
              </a:ext>
            </a:extLst>
          </p:cNvPr>
          <p:cNvSpPr/>
          <p:nvPr/>
        </p:nvSpPr>
        <p:spPr>
          <a:xfrm rot="10800000">
            <a:off x="8455718" y="2809137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" pitchFamily="2" charset="7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D3E467FB-F63A-DA42-BE20-7733C76D4371}"/>
              </a:ext>
            </a:extLst>
          </p:cNvPr>
          <p:cNvSpPr/>
          <p:nvPr/>
        </p:nvSpPr>
        <p:spPr>
          <a:xfrm>
            <a:off x="9685921" y="3622991"/>
            <a:ext cx="10663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twenty</a:t>
            </a:r>
            <a:br>
              <a:rPr lang="en-US" dirty="0">
                <a:solidFill>
                  <a:schemeClr val="bg1"/>
                </a:solidFill>
                <a:latin typeface="OpenDyslexic" pitchFamily="2" charset="77"/>
              </a:rPr>
            </a:br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-one</a:t>
            </a:r>
            <a:endParaRPr lang="en-US" dirty="0"/>
          </a:p>
        </p:txBody>
      </p:sp>
      <p:sp>
        <p:nvSpPr>
          <p:cNvPr id="32" name="Triangle 31">
            <a:extLst>
              <a:ext uri="{FF2B5EF4-FFF2-40B4-BE49-F238E27FC236}">
                <a16:creationId xmlns:a16="http://schemas.microsoft.com/office/drawing/2014/main" xmlns="" id="{A7B9E3FA-B260-0E49-A6B8-BDA37DECDECF}"/>
              </a:ext>
            </a:extLst>
          </p:cNvPr>
          <p:cNvSpPr/>
          <p:nvPr/>
        </p:nvSpPr>
        <p:spPr>
          <a:xfrm>
            <a:off x="7601302" y="4786264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" pitchFamily="2" charset="77"/>
            </a:endParaRPr>
          </a:p>
        </p:txBody>
      </p:sp>
      <p:sp>
        <p:nvSpPr>
          <p:cNvPr id="33" name="Triangle 32">
            <a:extLst>
              <a:ext uri="{FF2B5EF4-FFF2-40B4-BE49-F238E27FC236}">
                <a16:creationId xmlns:a16="http://schemas.microsoft.com/office/drawing/2014/main" xmlns="" id="{761617EE-14B0-2649-8EDB-A7EB7C7148FD}"/>
              </a:ext>
            </a:extLst>
          </p:cNvPr>
          <p:cNvSpPr/>
          <p:nvPr/>
        </p:nvSpPr>
        <p:spPr>
          <a:xfrm>
            <a:off x="9348634" y="4786263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" pitchFamily="2" charset="77"/>
            </a:endParaRPr>
          </a:p>
        </p:txBody>
      </p:sp>
      <p:sp>
        <p:nvSpPr>
          <p:cNvPr id="34" name="Triangle 33">
            <a:extLst>
              <a:ext uri="{FF2B5EF4-FFF2-40B4-BE49-F238E27FC236}">
                <a16:creationId xmlns:a16="http://schemas.microsoft.com/office/drawing/2014/main" xmlns="" id="{D309DB19-3ED1-0142-B50B-C0BC4EE879F3}"/>
              </a:ext>
            </a:extLst>
          </p:cNvPr>
          <p:cNvSpPr/>
          <p:nvPr/>
        </p:nvSpPr>
        <p:spPr>
          <a:xfrm rot="10800000">
            <a:off x="8474968" y="4768950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" pitchFamily="2" charset="77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1E62EE31-C58A-B84D-A466-EE2D16F184B7}"/>
              </a:ext>
            </a:extLst>
          </p:cNvPr>
          <p:cNvSpPr/>
          <p:nvPr/>
        </p:nvSpPr>
        <p:spPr>
          <a:xfrm>
            <a:off x="9029490" y="5219513"/>
            <a:ext cx="62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XLII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5877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2560"/>
            <a:ext cx="10515600" cy="474440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diagrams below show a number in Roman Numerals, numerals and words. Complete the missing sections.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xmlns="" id="{9E45C8AD-6D08-EC4E-8DCE-39D1A8FF2D33}"/>
              </a:ext>
            </a:extLst>
          </p:cNvPr>
          <p:cNvSpPr/>
          <p:nvPr/>
        </p:nvSpPr>
        <p:spPr>
          <a:xfrm>
            <a:off x="1126435" y="2835422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" pitchFamily="2" charset="77"/>
            </a:endParaRPr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xmlns="" id="{CBEF0C49-05FE-5C4A-BF3E-B80B280CD6BC}"/>
              </a:ext>
            </a:extLst>
          </p:cNvPr>
          <p:cNvSpPr/>
          <p:nvPr/>
        </p:nvSpPr>
        <p:spPr>
          <a:xfrm>
            <a:off x="2873767" y="2835421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" pitchFamily="2" charset="77"/>
            </a:endParaRPr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xmlns="" id="{648B2244-03F8-CA42-9D88-48DE26E8EFD0}"/>
              </a:ext>
            </a:extLst>
          </p:cNvPr>
          <p:cNvSpPr/>
          <p:nvPr/>
        </p:nvSpPr>
        <p:spPr>
          <a:xfrm rot="10800000">
            <a:off x="2000101" y="2818108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754F270-3795-3D49-8444-F1FE4B1D191B}"/>
              </a:ext>
            </a:extLst>
          </p:cNvPr>
          <p:cNvSpPr/>
          <p:nvPr/>
        </p:nvSpPr>
        <p:spPr>
          <a:xfrm>
            <a:off x="3230304" y="3631962"/>
            <a:ext cx="1034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twelve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D97E159-D74B-C844-AB79-E0A53E6C32F9}"/>
              </a:ext>
            </a:extLst>
          </p:cNvPr>
          <p:cNvSpPr/>
          <p:nvPr/>
        </p:nvSpPr>
        <p:spPr>
          <a:xfrm>
            <a:off x="1765449" y="3631962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12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1850E54-717B-2C4F-AE43-529426888529}"/>
              </a:ext>
            </a:extLst>
          </p:cNvPr>
          <p:cNvSpPr/>
          <p:nvPr/>
        </p:nvSpPr>
        <p:spPr>
          <a:xfrm>
            <a:off x="2634654" y="3262630"/>
            <a:ext cx="484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XII</a:t>
            </a:r>
            <a:endParaRPr lang="en-US" dirty="0"/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xmlns="" id="{CEE80490-ED33-2249-82EB-8193298C28EF}"/>
              </a:ext>
            </a:extLst>
          </p:cNvPr>
          <p:cNvSpPr/>
          <p:nvPr/>
        </p:nvSpPr>
        <p:spPr>
          <a:xfrm>
            <a:off x="1134568" y="4786264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" pitchFamily="2" charset="77"/>
            </a:endParaRPr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xmlns="" id="{A0A0595C-FE1D-E74C-9BC3-A8883A8EA989}"/>
              </a:ext>
            </a:extLst>
          </p:cNvPr>
          <p:cNvSpPr/>
          <p:nvPr/>
        </p:nvSpPr>
        <p:spPr>
          <a:xfrm>
            <a:off x="2881900" y="4786263"/>
            <a:ext cx="1747332" cy="1506321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" pitchFamily="2" charset="77"/>
            </a:endParaRPr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xmlns="" id="{A7E7997B-B49E-7F44-9663-A357D8FA7BC3}"/>
              </a:ext>
            </a:extLst>
          </p:cNvPr>
          <p:cNvSpPr/>
          <p:nvPr/>
        </p:nvSpPr>
        <p:spPr>
          <a:xfrm rot="10800000">
            <a:off x="2008234" y="4768950"/>
            <a:ext cx="1747332" cy="1506321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C0D24EF-A19B-F843-BE93-E3EE7027AB1B}"/>
              </a:ext>
            </a:extLst>
          </p:cNvPr>
          <p:cNvSpPr/>
          <p:nvPr/>
        </p:nvSpPr>
        <p:spPr>
          <a:xfrm>
            <a:off x="3238437" y="5582804"/>
            <a:ext cx="10663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twenty</a:t>
            </a:r>
            <a:br>
              <a:rPr lang="en-US" dirty="0">
                <a:solidFill>
                  <a:schemeClr val="bg1"/>
                </a:solidFill>
                <a:latin typeface="OpenDyslexic" pitchFamily="2" charset="77"/>
              </a:rPr>
            </a:br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-two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6346248-C21E-594B-ABD2-50B3DD989824}"/>
              </a:ext>
            </a:extLst>
          </p:cNvPr>
          <p:cNvSpPr/>
          <p:nvPr/>
        </p:nvSpPr>
        <p:spPr>
          <a:xfrm>
            <a:off x="1773582" y="5582804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22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80FD0D82-19F6-A34B-AF6A-DA83E9C33BAD}"/>
              </a:ext>
            </a:extLst>
          </p:cNvPr>
          <p:cNvSpPr/>
          <p:nvPr/>
        </p:nvSpPr>
        <p:spPr>
          <a:xfrm>
            <a:off x="2548209" y="5219513"/>
            <a:ext cx="662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XXII</a:t>
            </a:r>
            <a:endParaRPr lang="en-US" dirty="0"/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xmlns="" id="{9B5ACC98-80E4-7947-ADBE-78FB07BCE3B0}"/>
              </a:ext>
            </a:extLst>
          </p:cNvPr>
          <p:cNvSpPr/>
          <p:nvPr/>
        </p:nvSpPr>
        <p:spPr>
          <a:xfrm>
            <a:off x="7582052" y="2826451"/>
            <a:ext cx="1747332" cy="1506321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" pitchFamily="2" charset="77"/>
            </a:endParaRPr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xmlns="" id="{5854A072-C0FD-704D-B154-03EEDB3CE801}"/>
              </a:ext>
            </a:extLst>
          </p:cNvPr>
          <p:cNvSpPr/>
          <p:nvPr/>
        </p:nvSpPr>
        <p:spPr>
          <a:xfrm>
            <a:off x="9329384" y="2826450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" pitchFamily="2" charset="77"/>
            </a:endParaRPr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xmlns="" id="{3C45E46C-6FFA-144B-9A87-FB785D795A77}"/>
              </a:ext>
            </a:extLst>
          </p:cNvPr>
          <p:cNvSpPr/>
          <p:nvPr/>
        </p:nvSpPr>
        <p:spPr>
          <a:xfrm rot="10800000">
            <a:off x="8455718" y="2809137"/>
            <a:ext cx="1747332" cy="1506321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" pitchFamily="2" charset="7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D3E467FB-F63A-DA42-BE20-7733C76D4371}"/>
              </a:ext>
            </a:extLst>
          </p:cNvPr>
          <p:cNvSpPr/>
          <p:nvPr/>
        </p:nvSpPr>
        <p:spPr>
          <a:xfrm>
            <a:off x="9685921" y="3622991"/>
            <a:ext cx="10663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twenty</a:t>
            </a:r>
            <a:br>
              <a:rPr lang="en-US" dirty="0">
                <a:solidFill>
                  <a:schemeClr val="bg1"/>
                </a:solidFill>
                <a:latin typeface="OpenDyslexic" pitchFamily="2" charset="77"/>
              </a:rPr>
            </a:br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-one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6614E5C7-9A6E-D441-8017-AF3644D5AA91}"/>
              </a:ext>
            </a:extLst>
          </p:cNvPr>
          <p:cNvSpPr/>
          <p:nvPr/>
        </p:nvSpPr>
        <p:spPr>
          <a:xfrm>
            <a:off x="8221066" y="3622991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21</a:t>
            </a:r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CDA2A06C-EB26-3C4B-9D0E-59E9DBABB29E}"/>
              </a:ext>
            </a:extLst>
          </p:cNvPr>
          <p:cNvSpPr/>
          <p:nvPr/>
        </p:nvSpPr>
        <p:spPr>
          <a:xfrm>
            <a:off x="9047910" y="3262630"/>
            <a:ext cx="601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XXI</a:t>
            </a:r>
            <a:endParaRPr lang="en-US" dirty="0"/>
          </a:p>
        </p:txBody>
      </p:sp>
      <p:sp>
        <p:nvSpPr>
          <p:cNvPr id="32" name="Triangle 31">
            <a:extLst>
              <a:ext uri="{FF2B5EF4-FFF2-40B4-BE49-F238E27FC236}">
                <a16:creationId xmlns:a16="http://schemas.microsoft.com/office/drawing/2014/main" xmlns="" id="{A7B9E3FA-B260-0E49-A6B8-BDA37DECDECF}"/>
              </a:ext>
            </a:extLst>
          </p:cNvPr>
          <p:cNvSpPr/>
          <p:nvPr/>
        </p:nvSpPr>
        <p:spPr>
          <a:xfrm>
            <a:off x="7601302" y="4786264"/>
            <a:ext cx="1747332" cy="1506321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" pitchFamily="2" charset="77"/>
            </a:endParaRPr>
          </a:p>
        </p:txBody>
      </p:sp>
      <p:sp>
        <p:nvSpPr>
          <p:cNvPr id="33" name="Triangle 32">
            <a:extLst>
              <a:ext uri="{FF2B5EF4-FFF2-40B4-BE49-F238E27FC236}">
                <a16:creationId xmlns:a16="http://schemas.microsoft.com/office/drawing/2014/main" xmlns="" id="{761617EE-14B0-2649-8EDB-A7EB7C7148FD}"/>
              </a:ext>
            </a:extLst>
          </p:cNvPr>
          <p:cNvSpPr/>
          <p:nvPr/>
        </p:nvSpPr>
        <p:spPr>
          <a:xfrm>
            <a:off x="9348634" y="4786263"/>
            <a:ext cx="1747332" cy="1506321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" pitchFamily="2" charset="77"/>
            </a:endParaRPr>
          </a:p>
        </p:txBody>
      </p:sp>
      <p:sp>
        <p:nvSpPr>
          <p:cNvPr id="34" name="Triangle 33">
            <a:extLst>
              <a:ext uri="{FF2B5EF4-FFF2-40B4-BE49-F238E27FC236}">
                <a16:creationId xmlns:a16="http://schemas.microsoft.com/office/drawing/2014/main" xmlns="" id="{D309DB19-3ED1-0142-B50B-C0BC4EE879F3}"/>
              </a:ext>
            </a:extLst>
          </p:cNvPr>
          <p:cNvSpPr/>
          <p:nvPr/>
        </p:nvSpPr>
        <p:spPr>
          <a:xfrm rot="10800000">
            <a:off x="8474968" y="4768950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" pitchFamily="2" charset="77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E8C43C3A-395B-E041-A16B-1C27E485AA1D}"/>
              </a:ext>
            </a:extLst>
          </p:cNvPr>
          <p:cNvSpPr/>
          <p:nvPr/>
        </p:nvSpPr>
        <p:spPr>
          <a:xfrm>
            <a:off x="9705171" y="5582804"/>
            <a:ext cx="9172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forty-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two</a:t>
            </a:r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21DDDE6D-6009-3448-98B4-0E645CF6636F}"/>
              </a:ext>
            </a:extLst>
          </p:cNvPr>
          <p:cNvSpPr/>
          <p:nvPr/>
        </p:nvSpPr>
        <p:spPr>
          <a:xfrm>
            <a:off x="8240316" y="5582804"/>
            <a:ext cx="482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42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1E62EE31-C58A-B84D-A466-EE2D16F184B7}"/>
              </a:ext>
            </a:extLst>
          </p:cNvPr>
          <p:cNvSpPr/>
          <p:nvPr/>
        </p:nvSpPr>
        <p:spPr>
          <a:xfrm>
            <a:off x="9029490" y="5219513"/>
            <a:ext cx="62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XLII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7989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diagrams below show a number in Roman Numerals, numerals and words.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missing sections.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xmlns="" id="{9E45C8AD-6D08-EC4E-8DCE-39D1A8FF2D33}"/>
              </a:ext>
            </a:extLst>
          </p:cNvPr>
          <p:cNvSpPr/>
          <p:nvPr/>
        </p:nvSpPr>
        <p:spPr>
          <a:xfrm>
            <a:off x="1126435" y="2835422"/>
            <a:ext cx="1747332" cy="1506321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xmlns="" id="{CBEF0C49-05FE-5C4A-BF3E-B80B280CD6BC}"/>
              </a:ext>
            </a:extLst>
          </p:cNvPr>
          <p:cNvSpPr/>
          <p:nvPr/>
        </p:nvSpPr>
        <p:spPr>
          <a:xfrm>
            <a:off x="2873767" y="2835421"/>
            <a:ext cx="1747332" cy="1506321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xmlns="" id="{648B2244-03F8-CA42-9D88-48DE26E8EFD0}"/>
              </a:ext>
            </a:extLst>
          </p:cNvPr>
          <p:cNvSpPr/>
          <p:nvPr/>
        </p:nvSpPr>
        <p:spPr>
          <a:xfrm rot="10800000">
            <a:off x="2000101" y="2818108"/>
            <a:ext cx="1747332" cy="1506321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754F270-3795-3D49-8444-F1FE4B1D191B}"/>
              </a:ext>
            </a:extLst>
          </p:cNvPr>
          <p:cNvSpPr/>
          <p:nvPr/>
        </p:nvSpPr>
        <p:spPr>
          <a:xfrm>
            <a:off x="3121299" y="3799631"/>
            <a:ext cx="125226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>
                <a:latin typeface="OpenDyslexic" pitchFamily="2" charset="77"/>
              </a:rPr>
              <a:t>fourteen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D97E159-D74B-C844-AB79-E0A53E6C32F9}"/>
              </a:ext>
            </a:extLst>
          </p:cNvPr>
          <p:cNvSpPr/>
          <p:nvPr/>
        </p:nvSpPr>
        <p:spPr>
          <a:xfrm>
            <a:off x="1750273" y="3761490"/>
            <a:ext cx="47641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>
                <a:latin typeface="OpenDyslexic" pitchFamily="2" charset="77"/>
              </a:rPr>
              <a:t>14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1850E54-717B-2C4F-AE43-529426888529}"/>
              </a:ext>
            </a:extLst>
          </p:cNvPr>
          <p:cNvSpPr/>
          <p:nvPr/>
        </p:nvSpPr>
        <p:spPr>
          <a:xfrm>
            <a:off x="2572662" y="3262630"/>
            <a:ext cx="61106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>
                <a:latin typeface="OpenDyslexic" pitchFamily="2" charset="77"/>
              </a:rPr>
              <a:t>XIV</a:t>
            </a:r>
            <a:endParaRPr lang="en-US" dirty="0"/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xmlns="" id="{CEE80490-ED33-2249-82EB-8193298C28EF}"/>
              </a:ext>
            </a:extLst>
          </p:cNvPr>
          <p:cNvSpPr/>
          <p:nvPr/>
        </p:nvSpPr>
        <p:spPr>
          <a:xfrm>
            <a:off x="1134568" y="4786264"/>
            <a:ext cx="1747332" cy="1506321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xmlns="" id="{A0A0595C-FE1D-E74C-9BC3-A8883A8EA989}"/>
              </a:ext>
            </a:extLst>
          </p:cNvPr>
          <p:cNvSpPr/>
          <p:nvPr/>
        </p:nvSpPr>
        <p:spPr>
          <a:xfrm>
            <a:off x="2881900" y="4786263"/>
            <a:ext cx="1747332" cy="1506321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xmlns="" id="{A7E7997B-B49E-7F44-9663-A357D8FA7BC3}"/>
              </a:ext>
            </a:extLst>
          </p:cNvPr>
          <p:cNvSpPr/>
          <p:nvPr/>
        </p:nvSpPr>
        <p:spPr>
          <a:xfrm rot="10800000">
            <a:off x="2008234" y="4768950"/>
            <a:ext cx="1747332" cy="1506321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6346248-C21E-594B-ABD2-50B3DD989824}"/>
              </a:ext>
            </a:extLst>
          </p:cNvPr>
          <p:cNvSpPr/>
          <p:nvPr/>
        </p:nvSpPr>
        <p:spPr>
          <a:xfrm>
            <a:off x="1773582" y="5582804"/>
            <a:ext cx="49885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>
                <a:latin typeface="OpenDyslexic" pitchFamily="2" charset="77"/>
              </a:rPr>
              <a:t>44</a:t>
            </a:r>
            <a:endParaRPr lang="en-US" dirty="0"/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xmlns="" id="{9B5ACC98-80E4-7947-ADBE-78FB07BCE3B0}"/>
              </a:ext>
            </a:extLst>
          </p:cNvPr>
          <p:cNvSpPr/>
          <p:nvPr/>
        </p:nvSpPr>
        <p:spPr>
          <a:xfrm>
            <a:off x="7582052" y="2826451"/>
            <a:ext cx="1747332" cy="1506321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xmlns="" id="{5854A072-C0FD-704D-B154-03EEDB3CE801}"/>
              </a:ext>
            </a:extLst>
          </p:cNvPr>
          <p:cNvSpPr/>
          <p:nvPr/>
        </p:nvSpPr>
        <p:spPr>
          <a:xfrm>
            <a:off x="9329384" y="2826450"/>
            <a:ext cx="1747332" cy="1506321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xmlns="" id="{3C45E46C-6FFA-144B-9A87-FB785D795A77}"/>
              </a:ext>
            </a:extLst>
          </p:cNvPr>
          <p:cNvSpPr/>
          <p:nvPr/>
        </p:nvSpPr>
        <p:spPr>
          <a:xfrm rot="10800000">
            <a:off x="8455718" y="2809137"/>
            <a:ext cx="1747332" cy="1506321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" pitchFamily="2" charset="7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D3E467FB-F63A-DA42-BE20-7733C76D4371}"/>
              </a:ext>
            </a:extLst>
          </p:cNvPr>
          <p:cNvSpPr/>
          <p:nvPr/>
        </p:nvSpPr>
        <p:spPr>
          <a:xfrm>
            <a:off x="9685921" y="3622991"/>
            <a:ext cx="106631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OpenDyslexic" pitchFamily="2" charset="77"/>
              </a:rPr>
              <a:t>twenty</a:t>
            </a:r>
            <a:br>
              <a:rPr lang="en-US" dirty="0">
                <a:latin typeface="OpenDyslexic" pitchFamily="2" charset="77"/>
              </a:rPr>
            </a:br>
            <a:r>
              <a:rPr lang="en-US" dirty="0">
                <a:latin typeface="OpenDyslexic" pitchFamily="2" charset="77"/>
              </a:rPr>
              <a:t>-four</a:t>
            </a:r>
            <a:endParaRPr lang="en-US" dirty="0"/>
          </a:p>
        </p:txBody>
      </p:sp>
      <p:sp>
        <p:nvSpPr>
          <p:cNvPr id="32" name="Triangle 31">
            <a:extLst>
              <a:ext uri="{FF2B5EF4-FFF2-40B4-BE49-F238E27FC236}">
                <a16:creationId xmlns:a16="http://schemas.microsoft.com/office/drawing/2014/main" xmlns="" id="{A7B9E3FA-B260-0E49-A6B8-BDA37DECDECF}"/>
              </a:ext>
            </a:extLst>
          </p:cNvPr>
          <p:cNvSpPr/>
          <p:nvPr/>
        </p:nvSpPr>
        <p:spPr>
          <a:xfrm>
            <a:off x="7601302" y="4786264"/>
            <a:ext cx="1747332" cy="1506321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3" name="Triangle 32">
            <a:extLst>
              <a:ext uri="{FF2B5EF4-FFF2-40B4-BE49-F238E27FC236}">
                <a16:creationId xmlns:a16="http://schemas.microsoft.com/office/drawing/2014/main" xmlns="" id="{761617EE-14B0-2649-8EDB-A7EB7C7148FD}"/>
              </a:ext>
            </a:extLst>
          </p:cNvPr>
          <p:cNvSpPr/>
          <p:nvPr/>
        </p:nvSpPr>
        <p:spPr>
          <a:xfrm>
            <a:off x="9348634" y="4786263"/>
            <a:ext cx="1747332" cy="1506321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4" name="Triangle 33">
            <a:extLst>
              <a:ext uri="{FF2B5EF4-FFF2-40B4-BE49-F238E27FC236}">
                <a16:creationId xmlns:a16="http://schemas.microsoft.com/office/drawing/2014/main" xmlns="" id="{D309DB19-3ED1-0142-B50B-C0BC4EE879F3}"/>
              </a:ext>
            </a:extLst>
          </p:cNvPr>
          <p:cNvSpPr/>
          <p:nvPr/>
        </p:nvSpPr>
        <p:spPr>
          <a:xfrm rot="10800000">
            <a:off x="8474968" y="4768950"/>
            <a:ext cx="1747332" cy="1506321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1E62EE31-C58A-B84D-A466-EE2D16F184B7}"/>
              </a:ext>
            </a:extLst>
          </p:cNvPr>
          <p:cNvSpPr/>
          <p:nvPr/>
        </p:nvSpPr>
        <p:spPr>
          <a:xfrm>
            <a:off x="8982996" y="5219513"/>
            <a:ext cx="78098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>
                <a:latin typeface="OpenDyslexic" pitchFamily="2" charset="77"/>
              </a:rPr>
              <a:t>XCIV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2161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diagrams below show a number in Roman Numerals, numerals and words. Complete </a:t>
            </a:r>
            <a:r>
              <a:rPr lang="en-GB" sz="2200"/>
              <a:t>the missing sections</a:t>
            </a:r>
            <a:r>
              <a:rPr lang="en-GB" sz="2200" dirty="0"/>
              <a:t>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xmlns="" id="{9E45C8AD-6D08-EC4E-8DCE-39D1A8FF2D33}"/>
              </a:ext>
            </a:extLst>
          </p:cNvPr>
          <p:cNvSpPr/>
          <p:nvPr/>
        </p:nvSpPr>
        <p:spPr>
          <a:xfrm>
            <a:off x="1126435" y="2835422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" pitchFamily="2" charset="77"/>
            </a:endParaRPr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xmlns="" id="{CBEF0C49-05FE-5C4A-BF3E-B80B280CD6BC}"/>
              </a:ext>
            </a:extLst>
          </p:cNvPr>
          <p:cNvSpPr/>
          <p:nvPr/>
        </p:nvSpPr>
        <p:spPr>
          <a:xfrm>
            <a:off x="2873767" y="2835421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" pitchFamily="2" charset="77"/>
            </a:endParaRPr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xmlns="" id="{648B2244-03F8-CA42-9D88-48DE26E8EFD0}"/>
              </a:ext>
            </a:extLst>
          </p:cNvPr>
          <p:cNvSpPr/>
          <p:nvPr/>
        </p:nvSpPr>
        <p:spPr>
          <a:xfrm rot="10800000">
            <a:off x="2000101" y="2818108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754F270-3795-3D49-8444-F1FE4B1D191B}"/>
              </a:ext>
            </a:extLst>
          </p:cNvPr>
          <p:cNvSpPr/>
          <p:nvPr/>
        </p:nvSpPr>
        <p:spPr>
          <a:xfrm>
            <a:off x="3121299" y="3799631"/>
            <a:ext cx="1252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fourteen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D97E159-D74B-C844-AB79-E0A53E6C32F9}"/>
              </a:ext>
            </a:extLst>
          </p:cNvPr>
          <p:cNvSpPr/>
          <p:nvPr/>
        </p:nvSpPr>
        <p:spPr>
          <a:xfrm>
            <a:off x="1750273" y="3761490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14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1850E54-717B-2C4F-AE43-529426888529}"/>
              </a:ext>
            </a:extLst>
          </p:cNvPr>
          <p:cNvSpPr/>
          <p:nvPr/>
        </p:nvSpPr>
        <p:spPr>
          <a:xfrm>
            <a:off x="2572662" y="3262630"/>
            <a:ext cx="611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XIV</a:t>
            </a:r>
            <a:endParaRPr lang="en-US" dirty="0"/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xmlns="" id="{CEE80490-ED33-2249-82EB-8193298C28EF}"/>
              </a:ext>
            </a:extLst>
          </p:cNvPr>
          <p:cNvSpPr/>
          <p:nvPr/>
        </p:nvSpPr>
        <p:spPr>
          <a:xfrm>
            <a:off x="1134568" y="4786264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" pitchFamily="2" charset="77"/>
            </a:endParaRPr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xmlns="" id="{A0A0595C-FE1D-E74C-9BC3-A8883A8EA989}"/>
              </a:ext>
            </a:extLst>
          </p:cNvPr>
          <p:cNvSpPr/>
          <p:nvPr/>
        </p:nvSpPr>
        <p:spPr>
          <a:xfrm>
            <a:off x="2881900" y="4786263"/>
            <a:ext cx="1747332" cy="1506321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" pitchFamily="2" charset="77"/>
            </a:endParaRPr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xmlns="" id="{A7E7997B-B49E-7F44-9663-A357D8FA7BC3}"/>
              </a:ext>
            </a:extLst>
          </p:cNvPr>
          <p:cNvSpPr/>
          <p:nvPr/>
        </p:nvSpPr>
        <p:spPr>
          <a:xfrm rot="10800000">
            <a:off x="2008234" y="4768950"/>
            <a:ext cx="1747332" cy="1506321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C0D24EF-A19B-F843-BE93-E3EE7027AB1B}"/>
              </a:ext>
            </a:extLst>
          </p:cNvPr>
          <p:cNvSpPr/>
          <p:nvPr/>
        </p:nvSpPr>
        <p:spPr>
          <a:xfrm>
            <a:off x="3360265" y="5582804"/>
            <a:ext cx="8226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forty</a:t>
            </a:r>
            <a:br>
              <a:rPr lang="en-US" dirty="0">
                <a:solidFill>
                  <a:schemeClr val="bg1"/>
                </a:solidFill>
                <a:latin typeface="OpenDyslexic" pitchFamily="2" charset="77"/>
              </a:rPr>
            </a:br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-four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6346248-C21E-594B-ABD2-50B3DD989824}"/>
              </a:ext>
            </a:extLst>
          </p:cNvPr>
          <p:cNvSpPr/>
          <p:nvPr/>
        </p:nvSpPr>
        <p:spPr>
          <a:xfrm>
            <a:off x="1773582" y="5582804"/>
            <a:ext cx="49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44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80FD0D82-19F6-A34B-AF6A-DA83E9C33BAD}"/>
              </a:ext>
            </a:extLst>
          </p:cNvPr>
          <p:cNvSpPr/>
          <p:nvPr/>
        </p:nvSpPr>
        <p:spPr>
          <a:xfrm>
            <a:off x="2548209" y="5219513"/>
            <a:ext cx="750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XLIV</a:t>
            </a:r>
            <a:endParaRPr lang="en-US" dirty="0"/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xmlns="" id="{9B5ACC98-80E4-7947-ADBE-78FB07BCE3B0}"/>
              </a:ext>
            </a:extLst>
          </p:cNvPr>
          <p:cNvSpPr/>
          <p:nvPr/>
        </p:nvSpPr>
        <p:spPr>
          <a:xfrm>
            <a:off x="7582052" y="2826451"/>
            <a:ext cx="1747332" cy="1506321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" pitchFamily="2" charset="77"/>
            </a:endParaRPr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xmlns="" id="{5854A072-C0FD-704D-B154-03EEDB3CE801}"/>
              </a:ext>
            </a:extLst>
          </p:cNvPr>
          <p:cNvSpPr/>
          <p:nvPr/>
        </p:nvSpPr>
        <p:spPr>
          <a:xfrm>
            <a:off x="9329384" y="2826450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" pitchFamily="2" charset="77"/>
            </a:endParaRPr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xmlns="" id="{3C45E46C-6FFA-144B-9A87-FB785D795A77}"/>
              </a:ext>
            </a:extLst>
          </p:cNvPr>
          <p:cNvSpPr/>
          <p:nvPr/>
        </p:nvSpPr>
        <p:spPr>
          <a:xfrm rot="10800000">
            <a:off x="8455718" y="2809137"/>
            <a:ext cx="1747332" cy="1506321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" pitchFamily="2" charset="7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D3E467FB-F63A-DA42-BE20-7733C76D4371}"/>
              </a:ext>
            </a:extLst>
          </p:cNvPr>
          <p:cNvSpPr/>
          <p:nvPr/>
        </p:nvSpPr>
        <p:spPr>
          <a:xfrm>
            <a:off x="9685921" y="3622991"/>
            <a:ext cx="10663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twenty</a:t>
            </a:r>
            <a:br>
              <a:rPr lang="en-US" dirty="0">
                <a:solidFill>
                  <a:schemeClr val="bg1"/>
                </a:solidFill>
                <a:latin typeface="OpenDyslexic" pitchFamily="2" charset="77"/>
              </a:rPr>
            </a:br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-four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6614E5C7-9A6E-D441-8017-AF3644D5AA91}"/>
              </a:ext>
            </a:extLst>
          </p:cNvPr>
          <p:cNvSpPr/>
          <p:nvPr/>
        </p:nvSpPr>
        <p:spPr>
          <a:xfrm>
            <a:off x="8221066" y="3622991"/>
            <a:ext cx="482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24</a:t>
            </a:r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CDA2A06C-EB26-3C4B-9D0E-59E9DBABB29E}"/>
              </a:ext>
            </a:extLst>
          </p:cNvPr>
          <p:cNvSpPr/>
          <p:nvPr/>
        </p:nvSpPr>
        <p:spPr>
          <a:xfrm>
            <a:off x="8939424" y="3262630"/>
            <a:ext cx="788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XXIV</a:t>
            </a:r>
            <a:endParaRPr lang="en-US" dirty="0"/>
          </a:p>
        </p:txBody>
      </p:sp>
      <p:sp>
        <p:nvSpPr>
          <p:cNvPr id="32" name="Triangle 31">
            <a:extLst>
              <a:ext uri="{FF2B5EF4-FFF2-40B4-BE49-F238E27FC236}">
                <a16:creationId xmlns:a16="http://schemas.microsoft.com/office/drawing/2014/main" xmlns="" id="{A7B9E3FA-B260-0E49-A6B8-BDA37DECDECF}"/>
              </a:ext>
            </a:extLst>
          </p:cNvPr>
          <p:cNvSpPr/>
          <p:nvPr/>
        </p:nvSpPr>
        <p:spPr>
          <a:xfrm>
            <a:off x="7601302" y="4786264"/>
            <a:ext cx="1747332" cy="1506321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" pitchFamily="2" charset="77"/>
            </a:endParaRPr>
          </a:p>
        </p:txBody>
      </p:sp>
      <p:sp>
        <p:nvSpPr>
          <p:cNvPr id="33" name="Triangle 32">
            <a:extLst>
              <a:ext uri="{FF2B5EF4-FFF2-40B4-BE49-F238E27FC236}">
                <a16:creationId xmlns:a16="http://schemas.microsoft.com/office/drawing/2014/main" xmlns="" id="{761617EE-14B0-2649-8EDB-A7EB7C7148FD}"/>
              </a:ext>
            </a:extLst>
          </p:cNvPr>
          <p:cNvSpPr/>
          <p:nvPr/>
        </p:nvSpPr>
        <p:spPr>
          <a:xfrm>
            <a:off x="9348634" y="4786263"/>
            <a:ext cx="1747332" cy="1506321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" pitchFamily="2" charset="77"/>
            </a:endParaRPr>
          </a:p>
        </p:txBody>
      </p:sp>
      <p:sp>
        <p:nvSpPr>
          <p:cNvPr id="34" name="Triangle 33">
            <a:extLst>
              <a:ext uri="{FF2B5EF4-FFF2-40B4-BE49-F238E27FC236}">
                <a16:creationId xmlns:a16="http://schemas.microsoft.com/office/drawing/2014/main" xmlns="" id="{D309DB19-3ED1-0142-B50B-C0BC4EE879F3}"/>
              </a:ext>
            </a:extLst>
          </p:cNvPr>
          <p:cNvSpPr/>
          <p:nvPr/>
        </p:nvSpPr>
        <p:spPr>
          <a:xfrm rot="10800000">
            <a:off x="8474968" y="4768950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" pitchFamily="2" charset="77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E8C43C3A-395B-E041-A16B-1C27E485AA1D}"/>
              </a:ext>
            </a:extLst>
          </p:cNvPr>
          <p:cNvSpPr/>
          <p:nvPr/>
        </p:nvSpPr>
        <p:spPr>
          <a:xfrm>
            <a:off x="9637044" y="5582804"/>
            <a:ext cx="10534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ninety-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four</a:t>
            </a:r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21DDDE6D-6009-3448-98B4-0E645CF6636F}"/>
              </a:ext>
            </a:extLst>
          </p:cNvPr>
          <p:cNvSpPr/>
          <p:nvPr/>
        </p:nvSpPr>
        <p:spPr>
          <a:xfrm>
            <a:off x="8240316" y="5582804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94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1E62EE31-C58A-B84D-A466-EE2D16F184B7}"/>
              </a:ext>
            </a:extLst>
          </p:cNvPr>
          <p:cNvSpPr/>
          <p:nvPr/>
        </p:nvSpPr>
        <p:spPr>
          <a:xfrm>
            <a:off x="8982996" y="5219513"/>
            <a:ext cx="78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XCIV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170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DE7500FE-9BEC-5C4D-A785-5E2B3682D3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421970" y="2269107"/>
            <a:ext cx="1575661" cy="31958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31DB96C-EB78-524D-9BE2-E05588C424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449" y="2964724"/>
            <a:ext cx="1772744" cy="18046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70193E8-9A68-8E45-881D-BEE2586DDC4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0222" y="3329606"/>
            <a:ext cx="2155234" cy="103481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B35170EE-3510-D248-978F-787BF32CA071}"/>
              </a:ext>
            </a:extLst>
          </p:cNvPr>
          <p:cNvSpPr/>
          <p:nvPr/>
        </p:nvSpPr>
        <p:spPr>
          <a:xfrm>
            <a:off x="7700723" y="3167250"/>
            <a:ext cx="1273459" cy="1359522"/>
          </a:xfrm>
          <a:prstGeom prst="round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9600" dirty="0">
                <a:solidFill>
                  <a:schemeClr val="tx1"/>
                </a:solidFill>
                <a:latin typeface="OpenDyslexic" pitchFamily="2" charset="77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7694679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machines: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xmlns="" id="{C647A4A5-90BA-094B-B806-612C65D6A39C}"/>
              </a:ext>
            </a:extLst>
          </p:cNvPr>
          <p:cNvSpPr/>
          <p:nvPr/>
        </p:nvSpPr>
        <p:spPr>
          <a:xfrm>
            <a:off x="914400" y="4774232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LXXIV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xmlns="" id="{33807BC0-FB5F-904E-B365-E3064D54A282}"/>
              </a:ext>
            </a:extLst>
          </p:cNvPr>
          <p:cNvSpPr/>
          <p:nvPr/>
        </p:nvSpPr>
        <p:spPr>
          <a:xfrm>
            <a:off x="5187276" y="4774232"/>
            <a:ext cx="1801678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+ 10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xmlns="" id="{0F55DA38-C67F-DC40-A7FC-E2469E1594BD}"/>
              </a:ext>
            </a:extLst>
          </p:cNvPr>
          <p:cNvSpPr/>
          <p:nvPr/>
        </p:nvSpPr>
        <p:spPr>
          <a:xfrm>
            <a:off x="8594830" y="4774232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LXXXIV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35872E12-C044-F642-84CA-80AE72FEBF70}"/>
              </a:ext>
            </a:extLst>
          </p:cNvPr>
          <p:cNvCxnSpPr>
            <a:stCxn id="38" idx="3"/>
            <a:endCxn id="39" idx="1"/>
          </p:cNvCxnSpPr>
          <p:nvPr/>
        </p:nvCxnSpPr>
        <p:spPr>
          <a:xfrm>
            <a:off x="3581400" y="5133813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0A790D4C-62B1-B844-8144-7137BF295B32}"/>
              </a:ext>
            </a:extLst>
          </p:cNvPr>
          <p:cNvCxnSpPr/>
          <p:nvPr/>
        </p:nvCxnSpPr>
        <p:spPr>
          <a:xfrm>
            <a:off x="6988954" y="5135103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xmlns="" id="{89E873F2-0567-5A48-9E06-F87AFC712775}"/>
              </a:ext>
            </a:extLst>
          </p:cNvPr>
          <p:cNvSpPr/>
          <p:nvPr/>
        </p:nvSpPr>
        <p:spPr>
          <a:xfrm>
            <a:off x="914400" y="5748328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LXXIV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xmlns="" id="{EDD1C258-3A0D-7745-996C-3E91F16960C7}"/>
              </a:ext>
            </a:extLst>
          </p:cNvPr>
          <p:cNvSpPr/>
          <p:nvPr/>
        </p:nvSpPr>
        <p:spPr>
          <a:xfrm>
            <a:off x="5187276" y="5748328"/>
            <a:ext cx="1801678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- 10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xmlns="" id="{6C32C2D5-F91A-DC4F-9E40-6B5754666316}"/>
              </a:ext>
            </a:extLst>
          </p:cNvPr>
          <p:cNvSpPr/>
          <p:nvPr/>
        </p:nvSpPr>
        <p:spPr>
          <a:xfrm>
            <a:off x="8594830" y="5748328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4000" dirty="0">
              <a:solidFill>
                <a:schemeClr val="bg1"/>
              </a:solidFill>
              <a:latin typeface="OpenDyslexic" pitchFamily="2" charset="77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6E6F1C72-9E0E-FA4D-8B57-87A61C8CFFAF}"/>
              </a:ext>
            </a:extLst>
          </p:cNvPr>
          <p:cNvCxnSpPr>
            <a:stCxn id="48" idx="3"/>
            <a:endCxn id="49" idx="1"/>
          </p:cNvCxnSpPr>
          <p:nvPr/>
        </p:nvCxnSpPr>
        <p:spPr>
          <a:xfrm>
            <a:off x="3581400" y="6107909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xmlns="" id="{7EC7DD26-52A3-7741-AC7A-DEDC02E608B7}"/>
              </a:ext>
            </a:extLst>
          </p:cNvPr>
          <p:cNvCxnSpPr/>
          <p:nvPr/>
        </p:nvCxnSpPr>
        <p:spPr>
          <a:xfrm>
            <a:off x="6988954" y="6109199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xmlns="" id="{8AE0E59E-A381-A545-B490-DDFD418CB50F}"/>
              </a:ext>
            </a:extLst>
          </p:cNvPr>
          <p:cNvSpPr/>
          <p:nvPr/>
        </p:nvSpPr>
        <p:spPr>
          <a:xfrm>
            <a:off x="950563" y="2795413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LXXIV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xmlns="" id="{11002082-F6F6-8948-8CAC-E9B0C41A7819}"/>
              </a:ext>
            </a:extLst>
          </p:cNvPr>
          <p:cNvSpPr/>
          <p:nvPr/>
        </p:nvSpPr>
        <p:spPr>
          <a:xfrm>
            <a:off x="5223439" y="2795413"/>
            <a:ext cx="1801678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+ 1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xmlns="" id="{D8FCF183-6FA9-9945-8E01-D1AE185FB70F}"/>
              </a:ext>
            </a:extLst>
          </p:cNvPr>
          <p:cNvSpPr/>
          <p:nvPr/>
        </p:nvSpPr>
        <p:spPr>
          <a:xfrm>
            <a:off x="8630993" y="2795413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LXXV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xmlns="" id="{E43B9F41-74E7-A848-BF42-45E24CD685D5}"/>
              </a:ext>
            </a:extLst>
          </p:cNvPr>
          <p:cNvCxnSpPr>
            <a:stCxn id="53" idx="3"/>
            <a:endCxn id="54" idx="1"/>
          </p:cNvCxnSpPr>
          <p:nvPr/>
        </p:nvCxnSpPr>
        <p:spPr>
          <a:xfrm>
            <a:off x="3617563" y="3154994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xmlns="" id="{347475D1-A845-714E-B369-94390B5A48DE}"/>
              </a:ext>
            </a:extLst>
          </p:cNvPr>
          <p:cNvCxnSpPr/>
          <p:nvPr/>
        </p:nvCxnSpPr>
        <p:spPr>
          <a:xfrm>
            <a:off x="7025117" y="3156284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xmlns="" id="{23167506-DAD8-7945-A160-0DEB4E2FE954}"/>
              </a:ext>
            </a:extLst>
          </p:cNvPr>
          <p:cNvSpPr/>
          <p:nvPr/>
        </p:nvSpPr>
        <p:spPr>
          <a:xfrm>
            <a:off x="950563" y="3769509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LXXIV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xmlns="" id="{C3D29145-55F2-EA44-9E6E-6EBAF4C11765}"/>
              </a:ext>
            </a:extLst>
          </p:cNvPr>
          <p:cNvSpPr/>
          <p:nvPr/>
        </p:nvSpPr>
        <p:spPr>
          <a:xfrm>
            <a:off x="5223439" y="3769509"/>
            <a:ext cx="1801678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- 1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xmlns="" id="{802F43BF-B4C2-7243-AA75-D9C351265F03}"/>
              </a:ext>
            </a:extLst>
          </p:cNvPr>
          <p:cNvSpPr/>
          <p:nvPr/>
        </p:nvSpPr>
        <p:spPr>
          <a:xfrm>
            <a:off x="8630993" y="3769509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4000" dirty="0">
              <a:solidFill>
                <a:schemeClr val="bg1"/>
              </a:solidFill>
              <a:latin typeface="OpenDyslexic" pitchFamily="2" charset="77"/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xmlns="" id="{6EB95646-A8D7-D44B-8530-D2FA3AF1F372}"/>
              </a:ext>
            </a:extLst>
          </p:cNvPr>
          <p:cNvCxnSpPr>
            <a:stCxn id="58" idx="3"/>
            <a:endCxn id="59" idx="1"/>
          </p:cNvCxnSpPr>
          <p:nvPr/>
        </p:nvCxnSpPr>
        <p:spPr>
          <a:xfrm>
            <a:off x="3617563" y="4129090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xmlns="" id="{BA435DA3-9013-A64D-AC29-7A6AE08DD621}"/>
              </a:ext>
            </a:extLst>
          </p:cNvPr>
          <p:cNvCxnSpPr/>
          <p:nvPr/>
        </p:nvCxnSpPr>
        <p:spPr>
          <a:xfrm>
            <a:off x="7025117" y="4130380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3070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machines: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xmlns="" id="{C647A4A5-90BA-094B-B806-612C65D6A39C}"/>
              </a:ext>
            </a:extLst>
          </p:cNvPr>
          <p:cNvSpPr/>
          <p:nvPr/>
        </p:nvSpPr>
        <p:spPr>
          <a:xfrm>
            <a:off x="914400" y="4774232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LXXIV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xmlns="" id="{33807BC0-FB5F-904E-B365-E3064D54A282}"/>
              </a:ext>
            </a:extLst>
          </p:cNvPr>
          <p:cNvSpPr/>
          <p:nvPr/>
        </p:nvSpPr>
        <p:spPr>
          <a:xfrm>
            <a:off x="5187276" y="4774232"/>
            <a:ext cx="1801678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+ 10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xmlns="" id="{0F55DA38-C67F-DC40-A7FC-E2469E1594BD}"/>
              </a:ext>
            </a:extLst>
          </p:cNvPr>
          <p:cNvSpPr/>
          <p:nvPr/>
        </p:nvSpPr>
        <p:spPr>
          <a:xfrm>
            <a:off x="8594830" y="4774232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LXXXIV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35872E12-C044-F642-84CA-80AE72FEBF70}"/>
              </a:ext>
            </a:extLst>
          </p:cNvPr>
          <p:cNvCxnSpPr>
            <a:stCxn id="38" idx="3"/>
            <a:endCxn id="39" idx="1"/>
          </p:cNvCxnSpPr>
          <p:nvPr/>
        </p:nvCxnSpPr>
        <p:spPr>
          <a:xfrm>
            <a:off x="3581400" y="5133813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0A790D4C-62B1-B844-8144-7137BF295B32}"/>
              </a:ext>
            </a:extLst>
          </p:cNvPr>
          <p:cNvCxnSpPr/>
          <p:nvPr/>
        </p:nvCxnSpPr>
        <p:spPr>
          <a:xfrm>
            <a:off x="6988954" y="5135103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xmlns="" id="{89E873F2-0567-5A48-9E06-F87AFC712775}"/>
              </a:ext>
            </a:extLst>
          </p:cNvPr>
          <p:cNvSpPr/>
          <p:nvPr/>
        </p:nvSpPr>
        <p:spPr>
          <a:xfrm>
            <a:off x="914400" y="5748328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LXXIV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xmlns="" id="{EDD1C258-3A0D-7745-996C-3E91F16960C7}"/>
              </a:ext>
            </a:extLst>
          </p:cNvPr>
          <p:cNvSpPr/>
          <p:nvPr/>
        </p:nvSpPr>
        <p:spPr>
          <a:xfrm>
            <a:off x="5187276" y="5748328"/>
            <a:ext cx="1801678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- 10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xmlns="" id="{6C32C2D5-F91A-DC4F-9E40-6B5754666316}"/>
              </a:ext>
            </a:extLst>
          </p:cNvPr>
          <p:cNvSpPr/>
          <p:nvPr/>
        </p:nvSpPr>
        <p:spPr>
          <a:xfrm>
            <a:off x="8594830" y="5748328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4000" dirty="0">
              <a:solidFill>
                <a:schemeClr val="bg1"/>
              </a:solidFill>
              <a:latin typeface="OpenDyslexic" pitchFamily="2" charset="77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6E6F1C72-9E0E-FA4D-8B57-87A61C8CFFAF}"/>
              </a:ext>
            </a:extLst>
          </p:cNvPr>
          <p:cNvCxnSpPr>
            <a:stCxn id="48" idx="3"/>
            <a:endCxn id="49" idx="1"/>
          </p:cNvCxnSpPr>
          <p:nvPr/>
        </p:nvCxnSpPr>
        <p:spPr>
          <a:xfrm>
            <a:off x="3581400" y="6107909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xmlns="" id="{7EC7DD26-52A3-7741-AC7A-DEDC02E608B7}"/>
              </a:ext>
            </a:extLst>
          </p:cNvPr>
          <p:cNvCxnSpPr/>
          <p:nvPr/>
        </p:nvCxnSpPr>
        <p:spPr>
          <a:xfrm>
            <a:off x="6988954" y="6109199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xmlns="" id="{8AE0E59E-A381-A545-B490-DDFD418CB50F}"/>
              </a:ext>
            </a:extLst>
          </p:cNvPr>
          <p:cNvSpPr/>
          <p:nvPr/>
        </p:nvSpPr>
        <p:spPr>
          <a:xfrm>
            <a:off x="950563" y="2795413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LXXIV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xmlns="" id="{11002082-F6F6-8948-8CAC-E9B0C41A7819}"/>
              </a:ext>
            </a:extLst>
          </p:cNvPr>
          <p:cNvSpPr/>
          <p:nvPr/>
        </p:nvSpPr>
        <p:spPr>
          <a:xfrm>
            <a:off x="5223439" y="2795413"/>
            <a:ext cx="1801678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+ 1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xmlns="" id="{D8FCF183-6FA9-9945-8E01-D1AE185FB70F}"/>
              </a:ext>
            </a:extLst>
          </p:cNvPr>
          <p:cNvSpPr/>
          <p:nvPr/>
        </p:nvSpPr>
        <p:spPr>
          <a:xfrm>
            <a:off x="8630993" y="2795413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LXXV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xmlns="" id="{E43B9F41-74E7-A848-BF42-45E24CD685D5}"/>
              </a:ext>
            </a:extLst>
          </p:cNvPr>
          <p:cNvCxnSpPr>
            <a:stCxn id="53" idx="3"/>
            <a:endCxn id="54" idx="1"/>
          </p:cNvCxnSpPr>
          <p:nvPr/>
        </p:nvCxnSpPr>
        <p:spPr>
          <a:xfrm>
            <a:off x="3617563" y="3154994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xmlns="" id="{347475D1-A845-714E-B369-94390B5A48DE}"/>
              </a:ext>
            </a:extLst>
          </p:cNvPr>
          <p:cNvCxnSpPr/>
          <p:nvPr/>
        </p:nvCxnSpPr>
        <p:spPr>
          <a:xfrm>
            <a:off x="7025117" y="3156284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xmlns="" id="{23167506-DAD8-7945-A160-0DEB4E2FE954}"/>
              </a:ext>
            </a:extLst>
          </p:cNvPr>
          <p:cNvSpPr/>
          <p:nvPr/>
        </p:nvSpPr>
        <p:spPr>
          <a:xfrm>
            <a:off x="950563" y="3769509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LXXIV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xmlns="" id="{C3D29145-55F2-EA44-9E6E-6EBAF4C11765}"/>
              </a:ext>
            </a:extLst>
          </p:cNvPr>
          <p:cNvSpPr/>
          <p:nvPr/>
        </p:nvSpPr>
        <p:spPr>
          <a:xfrm>
            <a:off x="5223439" y="3769509"/>
            <a:ext cx="1801678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- 1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xmlns="" id="{802F43BF-B4C2-7243-AA75-D9C351265F03}"/>
              </a:ext>
            </a:extLst>
          </p:cNvPr>
          <p:cNvSpPr/>
          <p:nvPr/>
        </p:nvSpPr>
        <p:spPr>
          <a:xfrm>
            <a:off x="8630993" y="3769509"/>
            <a:ext cx="2667000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LXXIII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xmlns="" id="{6EB95646-A8D7-D44B-8530-D2FA3AF1F372}"/>
              </a:ext>
            </a:extLst>
          </p:cNvPr>
          <p:cNvCxnSpPr>
            <a:stCxn id="58" idx="3"/>
            <a:endCxn id="59" idx="1"/>
          </p:cNvCxnSpPr>
          <p:nvPr/>
        </p:nvCxnSpPr>
        <p:spPr>
          <a:xfrm>
            <a:off x="3617563" y="4129090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xmlns="" id="{BA435DA3-9013-A64D-AC29-7A6AE08DD621}"/>
              </a:ext>
            </a:extLst>
          </p:cNvPr>
          <p:cNvCxnSpPr/>
          <p:nvPr/>
        </p:nvCxnSpPr>
        <p:spPr>
          <a:xfrm>
            <a:off x="7025117" y="4130380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0220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machines: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xmlns="" id="{C647A4A5-90BA-094B-B806-612C65D6A39C}"/>
              </a:ext>
            </a:extLst>
          </p:cNvPr>
          <p:cNvSpPr/>
          <p:nvPr/>
        </p:nvSpPr>
        <p:spPr>
          <a:xfrm>
            <a:off x="914400" y="4774232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LXXIV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xmlns="" id="{33807BC0-FB5F-904E-B365-E3064D54A282}"/>
              </a:ext>
            </a:extLst>
          </p:cNvPr>
          <p:cNvSpPr/>
          <p:nvPr/>
        </p:nvSpPr>
        <p:spPr>
          <a:xfrm>
            <a:off x="5187276" y="4774232"/>
            <a:ext cx="1801678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+ 10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xmlns="" id="{0F55DA38-C67F-DC40-A7FC-E2469E1594BD}"/>
              </a:ext>
            </a:extLst>
          </p:cNvPr>
          <p:cNvSpPr/>
          <p:nvPr/>
        </p:nvSpPr>
        <p:spPr>
          <a:xfrm>
            <a:off x="8594830" y="4774232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LXXXIV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35872E12-C044-F642-84CA-80AE72FEBF70}"/>
              </a:ext>
            </a:extLst>
          </p:cNvPr>
          <p:cNvCxnSpPr>
            <a:stCxn id="38" idx="3"/>
            <a:endCxn id="39" idx="1"/>
          </p:cNvCxnSpPr>
          <p:nvPr/>
        </p:nvCxnSpPr>
        <p:spPr>
          <a:xfrm>
            <a:off x="3581400" y="5133813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0A790D4C-62B1-B844-8144-7137BF295B32}"/>
              </a:ext>
            </a:extLst>
          </p:cNvPr>
          <p:cNvCxnSpPr/>
          <p:nvPr/>
        </p:nvCxnSpPr>
        <p:spPr>
          <a:xfrm>
            <a:off x="6988954" y="5135103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xmlns="" id="{89E873F2-0567-5A48-9E06-F87AFC712775}"/>
              </a:ext>
            </a:extLst>
          </p:cNvPr>
          <p:cNvSpPr/>
          <p:nvPr/>
        </p:nvSpPr>
        <p:spPr>
          <a:xfrm>
            <a:off x="914400" y="5748328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LXXIV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xmlns="" id="{EDD1C258-3A0D-7745-996C-3E91F16960C7}"/>
              </a:ext>
            </a:extLst>
          </p:cNvPr>
          <p:cNvSpPr/>
          <p:nvPr/>
        </p:nvSpPr>
        <p:spPr>
          <a:xfrm>
            <a:off x="5187276" y="5748328"/>
            <a:ext cx="1801678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- 10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xmlns="" id="{6C32C2D5-F91A-DC4F-9E40-6B5754666316}"/>
              </a:ext>
            </a:extLst>
          </p:cNvPr>
          <p:cNvSpPr/>
          <p:nvPr/>
        </p:nvSpPr>
        <p:spPr>
          <a:xfrm>
            <a:off x="8594830" y="5748328"/>
            <a:ext cx="2667000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LXIV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6E6F1C72-9E0E-FA4D-8B57-87A61C8CFFAF}"/>
              </a:ext>
            </a:extLst>
          </p:cNvPr>
          <p:cNvCxnSpPr>
            <a:stCxn id="48" idx="3"/>
            <a:endCxn id="49" idx="1"/>
          </p:cNvCxnSpPr>
          <p:nvPr/>
        </p:nvCxnSpPr>
        <p:spPr>
          <a:xfrm>
            <a:off x="3581400" y="6107909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xmlns="" id="{7EC7DD26-52A3-7741-AC7A-DEDC02E608B7}"/>
              </a:ext>
            </a:extLst>
          </p:cNvPr>
          <p:cNvCxnSpPr/>
          <p:nvPr/>
        </p:nvCxnSpPr>
        <p:spPr>
          <a:xfrm>
            <a:off x="6988954" y="6109199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xmlns="" id="{8AE0E59E-A381-A545-B490-DDFD418CB50F}"/>
              </a:ext>
            </a:extLst>
          </p:cNvPr>
          <p:cNvSpPr/>
          <p:nvPr/>
        </p:nvSpPr>
        <p:spPr>
          <a:xfrm>
            <a:off x="950563" y="2795413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LXXIV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xmlns="" id="{11002082-F6F6-8948-8CAC-E9B0C41A7819}"/>
              </a:ext>
            </a:extLst>
          </p:cNvPr>
          <p:cNvSpPr/>
          <p:nvPr/>
        </p:nvSpPr>
        <p:spPr>
          <a:xfrm>
            <a:off x="5223439" y="2795413"/>
            <a:ext cx="1801678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+ 1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xmlns="" id="{D8FCF183-6FA9-9945-8E01-D1AE185FB70F}"/>
              </a:ext>
            </a:extLst>
          </p:cNvPr>
          <p:cNvSpPr/>
          <p:nvPr/>
        </p:nvSpPr>
        <p:spPr>
          <a:xfrm>
            <a:off x="8630993" y="2795413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LXXV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xmlns="" id="{E43B9F41-74E7-A848-BF42-45E24CD685D5}"/>
              </a:ext>
            </a:extLst>
          </p:cNvPr>
          <p:cNvCxnSpPr>
            <a:stCxn id="53" idx="3"/>
            <a:endCxn id="54" idx="1"/>
          </p:cNvCxnSpPr>
          <p:nvPr/>
        </p:nvCxnSpPr>
        <p:spPr>
          <a:xfrm>
            <a:off x="3617563" y="3154994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xmlns="" id="{347475D1-A845-714E-B369-94390B5A48DE}"/>
              </a:ext>
            </a:extLst>
          </p:cNvPr>
          <p:cNvCxnSpPr/>
          <p:nvPr/>
        </p:nvCxnSpPr>
        <p:spPr>
          <a:xfrm>
            <a:off x="7025117" y="3156284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xmlns="" id="{23167506-DAD8-7945-A160-0DEB4E2FE954}"/>
              </a:ext>
            </a:extLst>
          </p:cNvPr>
          <p:cNvSpPr/>
          <p:nvPr/>
        </p:nvSpPr>
        <p:spPr>
          <a:xfrm>
            <a:off x="950563" y="3769509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LXXIV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xmlns="" id="{C3D29145-55F2-EA44-9E6E-6EBAF4C11765}"/>
              </a:ext>
            </a:extLst>
          </p:cNvPr>
          <p:cNvSpPr/>
          <p:nvPr/>
        </p:nvSpPr>
        <p:spPr>
          <a:xfrm>
            <a:off x="5223439" y="3769509"/>
            <a:ext cx="1801678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- 1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xmlns="" id="{802F43BF-B4C2-7243-AA75-D9C351265F03}"/>
              </a:ext>
            </a:extLst>
          </p:cNvPr>
          <p:cNvSpPr/>
          <p:nvPr/>
        </p:nvSpPr>
        <p:spPr>
          <a:xfrm>
            <a:off x="8630993" y="3769509"/>
            <a:ext cx="2667000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LXXIII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xmlns="" id="{6EB95646-A8D7-D44B-8530-D2FA3AF1F372}"/>
              </a:ext>
            </a:extLst>
          </p:cNvPr>
          <p:cNvCxnSpPr>
            <a:stCxn id="58" idx="3"/>
            <a:endCxn id="59" idx="1"/>
          </p:cNvCxnSpPr>
          <p:nvPr/>
        </p:nvCxnSpPr>
        <p:spPr>
          <a:xfrm>
            <a:off x="3617563" y="4129090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xmlns="" id="{BA435DA3-9013-A64D-AC29-7A6AE08DD621}"/>
              </a:ext>
            </a:extLst>
          </p:cNvPr>
          <p:cNvCxnSpPr/>
          <p:nvPr/>
        </p:nvCxnSpPr>
        <p:spPr>
          <a:xfrm>
            <a:off x="7025117" y="4130380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3686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machines: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xmlns="" id="{C647A4A5-90BA-094B-B806-612C65D6A39C}"/>
              </a:ext>
            </a:extLst>
          </p:cNvPr>
          <p:cNvSpPr/>
          <p:nvPr/>
        </p:nvSpPr>
        <p:spPr>
          <a:xfrm>
            <a:off x="914400" y="4774232"/>
            <a:ext cx="2667000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XLIX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xmlns="" id="{33807BC0-FB5F-904E-B365-E3064D54A282}"/>
              </a:ext>
            </a:extLst>
          </p:cNvPr>
          <p:cNvSpPr/>
          <p:nvPr/>
        </p:nvSpPr>
        <p:spPr>
          <a:xfrm>
            <a:off x="5187276" y="4774232"/>
            <a:ext cx="1801678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+ 10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xmlns="" id="{0F55DA38-C67F-DC40-A7FC-E2469E1594BD}"/>
              </a:ext>
            </a:extLst>
          </p:cNvPr>
          <p:cNvSpPr/>
          <p:nvPr/>
        </p:nvSpPr>
        <p:spPr>
          <a:xfrm>
            <a:off x="8594830" y="4774232"/>
            <a:ext cx="2667000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35872E12-C044-F642-84CA-80AE72FEBF70}"/>
              </a:ext>
            </a:extLst>
          </p:cNvPr>
          <p:cNvCxnSpPr>
            <a:stCxn id="38" idx="3"/>
            <a:endCxn id="39" idx="1"/>
          </p:cNvCxnSpPr>
          <p:nvPr/>
        </p:nvCxnSpPr>
        <p:spPr>
          <a:xfrm>
            <a:off x="3581400" y="5133813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0A790D4C-62B1-B844-8144-7137BF295B32}"/>
              </a:ext>
            </a:extLst>
          </p:cNvPr>
          <p:cNvCxnSpPr/>
          <p:nvPr/>
        </p:nvCxnSpPr>
        <p:spPr>
          <a:xfrm>
            <a:off x="6988954" y="5135103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xmlns="" id="{89E873F2-0567-5A48-9E06-F87AFC712775}"/>
              </a:ext>
            </a:extLst>
          </p:cNvPr>
          <p:cNvSpPr/>
          <p:nvPr/>
        </p:nvSpPr>
        <p:spPr>
          <a:xfrm>
            <a:off x="914400" y="5748328"/>
            <a:ext cx="2667000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XLIX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xmlns="" id="{EDD1C258-3A0D-7745-996C-3E91F16960C7}"/>
              </a:ext>
            </a:extLst>
          </p:cNvPr>
          <p:cNvSpPr/>
          <p:nvPr/>
        </p:nvSpPr>
        <p:spPr>
          <a:xfrm>
            <a:off x="5187276" y="5748328"/>
            <a:ext cx="1801678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- 10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xmlns="" id="{6C32C2D5-F91A-DC4F-9E40-6B5754666316}"/>
              </a:ext>
            </a:extLst>
          </p:cNvPr>
          <p:cNvSpPr/>
          <p:nvPr/>
        </p:nvSpPr>
        <p:spPr>
          <a:xfrm>
            <a:off x="8594830" y="5748328"/>
            <a:ext cx="2667000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6E6F1C72-9E0E-FA4D-8B57-87A61C8CFFAF}"/>
              </a:ext>
            </a:extLst>
          </p:cNvPr>
          <p:cNvCxnSpPr>
            <a:stCxn id="48" idx="3"/>
            <a:endCxn id="49" idx="1"/>
          </p:cNvCxnSpPr>
          <p:nvPr/>
        </p:nvCxnSpPr>
        <p:spPr>
          <a:xfrm>
            <a:off x="3581400" y="6107909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xmlns="" id="{7EC7DD26-52A3-7741-AC7A-DEDC02E608B7}"/>
              </a:ext>
            </a:extLst>
          </p:cNvPr>
          <p:cNvCxnSpPr/>
          <p:nvPr/>
        </p:nvCxnSpPr>
        <p:spPr>
          <a:xfrm>
            <a:off x="6988954" y="6109199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xmlns="" id="{8AE0E59E-A381-A545-B490-DDFD418CB50F}"/>
              </a:ext>
            </a:extLst>
          </p:cNvPr>
          <p:cNvSpPr/>
          <p:nvPr/>
        </p:nvSpPr>
        <p:spPr>
          <a:xfrm>
            <a:off x="950563" y="2795413"/>
            <a:ext cx="2667000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XLIX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xmlns="" id="{11002082-F6F6-8948-8CAC-E9B0C41A7819}"/>
              </a:ext>
            </a:extLst>
          </p:cNvPr>
          <p:cNvSpPr/>
          <p:nvPr/>
        </p:nvSpPr>
        <p:spPr>
          <a:xfrm>
            <a:off x="5223439" y="2795413"/>
            <a:ext cx="1801678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+ 1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xmlns="" id="{D8FCF183-6FA9-9945-8E01-D1AE185FB70F}"/>
              </a:ext>
            </a:extLst>
          </p:cNvPr>
          <p:cNvSpPr/>
          <p:nvPr/>
        </p:nvSpPr>
        <p:spPr>
          <a:xfrm>
            <a:off x="8630993" y="2795413"/>
            <a:ext cx="2667000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L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xmlns="" id="{E43B9F41-74E7-A848-BF42-45E24CD685D5}"/>
              </a:ext>
            </a:extLst>
          </p:cNvPr>
          <p:cNvCxnSpPr>
            <a:stCxn id="53" idx="3"/>
            <a:endCxn id="54" idx="1"/>
          </p:cNvCxnSpPr>
          <p:nvPr/>
        </p:nvCxnSpPr>
        <p:spPr>
          <a:xfrm>
            <a:off x="3617563" y="3154994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xmlns="" id="{347475D1-A845-714E-B369-94390B5A48DE}"/>
              </a:ext>
            </a:extLst>
          </p:cNvPr>
          <p:cNvCxnSpPr/>
          <p:nvPr/>
        </p:nvCxnSpPr>
        <p:spPr>
          <a:xfrm>
            <a:off x="7025117" y="3156284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xmlns="" id="{23167506-DAD8-7945-A160-0DEB4E2FE954}"/>
              </a:ext>
            </a:extLst>
          </p:cNvPr>
          <p:cNvSpPr/>
          <p:nvPr/>
        </p:nvSpPr>
        <p:spPr>
          <a:xfrm>
            <a:off x="950563" y="3769509"/>
            <a:ext cx="2667000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XLIX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xmlns="" id="{C3D29145-55F2-EA44-9E6E-6EBAF4C11765}"/>
              </a:ext>
            </a:extLst>
          </p:cNvPr>
          <p:cNvSpPr/>
          <p:nvPr/>
        </p:nvSpPr>
        <p:spPr>
          <a:xfrm>
            <a:off x="5223439" y="3769509"/>
            <a:ext cx="1801678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- 1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xmlns="" id="{802F43BF-B4C2-7243-AA75-D9C351265F03}"/>
              </a:ext>
            </a:extLst>
          </p:cNvPr>
          <p:cNvSpPr/>
          <p:nvPr/>
        </p:nvSpPr>
        <p:spPr>
          <a:xfrm>
            <a:off x="8630993" y="3769509"/>
            <a:ext cx="2667000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xmlns="" id="{6EB95646-A8D7-D44B-8530-D2FA3AF1F372}"/>
              </a:ext>
            </a:extLst>
          </p:cNvPr>
          <p:cNvCxnSpPr>
            <a:stCxn id="58" idx="3"/>
            <a:endCxn id="59" idx="1"/>
          </p:cNvCxnSpPr>
          <p:nvPr/>
        </p:nvCxnSpPr>
        <p:spPr>
          <a:xfrm>
            <a:off x="3617563" y="4129090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xmlns="" id="{BA435DA3-9013-A64D-AC29-7A6AE08DD621}"/>
              </a:ext>
            </a:extLst>
          </p:cNvPr>
          <p:cNvCxnSpPr/>
          <p:nvPr/>
        </p:nvCxnSpPr>
        <p:spPr>
          <a:xfrm>
            <a:off x="7025117" y="4130380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2878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machines: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xmlns="" id="{C647A4A5-90BA-094B-B806-612C65D6A39C}"/>
              </a:ext>
            </a:extLst>
          </p:cNvPr>
          <p:cNvSpPr/>
          <p:nvPr/>
        </p:nvSpPr>
        <p:spPr>
          <a:xfrm>
            <a:off x="914400" y="4774232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XLIX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xmlns="" id="{33807BC0-FB5F-904E-B365-E3064D54A282}"/>
              </a:ext>
            </a:extLst>
          </p:cNvPr>
          <p:cNvSpPr/>
          <p:nvPr/>
        </p:nvSpPr>
        <p:spPr>
          <a:xfrm>
            <a:off x="5187276" y="4774232"/>
            <a:ext cx="1801678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+ 10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xmlns="" id="{0F55DA38-C67F-DC40-A7FC-E2469E1594BD}"/>
              </a:ext>
            </a:extLst>
          </p:cNvPr>
          <p:cNvSpPr/>
          <p:nvPr/>
        </p:nvSpPr>
        <p:spPr>
          <a:xfrm>
            <a:off x="8594830" y="4774232"/>
            <a:ext cx="2667000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LIX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35872E12-C044-F642-84CA-80AE72FEBF70}"/>
              </a:ext>
            </a:extLst>
          </p:cNvPr>
          <p:cNvCxnSpPr>
            <a:stCxn id="38" idx="3"/>
            <a:endCxn id="39" idx="1"/>
          </p:cNvCxnSpPr>
          <p:nvPr/>
        </p:nvCxnSpPr>
        <p:spPr>
          <a:xfrm>
            <a:off x="3581400" y="5133813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0A790D4C-62B1-B844-8144-7137BF295B32}"/>
              </a:ext>
            </a:extLst>
          </p:cNvPr>
          <p:cNvCxnSpPr/>
          <p:nvPr/>
        </p:nvCxnSpPr>
        <p:spPr>
          <a:xfrm>
            <a:off x="6988954" y="5135103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xmlns="" id="{89E873F2-0567-5A48-9E06-F87AFC712775}"/>
              </a:ext>
            </a:extLst>
          </p:cNvPr>
          <p:cNvSpPr/>
          <p:nvPr/>
        </p:nvSpPr>
        <p:spPr>
          <a:xfrm>
            <a:off x="914400" y="5748328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XLIX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xmlns="" id="{EDD1C258-3A0D-7745-996C-3E91F16960C7}"/>
              </a:ext>
            </a:extLst>
          </p:cNvPr>
          <p:cNvSpPr/>
          <p:nvPr/>
        </p:nvSpPr>
        <p:spPr>
          <a:xfrm>
            <a:off x="5187276" y="5748328"/>
            <a:ext cx="1801678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- 10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xmlns="" id="{6C32C2D5-F91A-DC4F-9E40-6B5754666316}"/>
              </a:ext>
            </a:extLst>
          </p:cNvPr>
          <p:cNvSpPr/>
          <p:nvPr/>
        </p:nvSpPr>
        <p:spPr>
          <a:xfrm>
            <a:off x="8594830" y="5748328"/>
            <a:ext cx="2667000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XXXIX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6E6F1C72-9E0E-FA4D-8B57-87A61C8CFFAF}"/>
              </a:ext>
            </a:extLst>
          </p:cNvPr>
          <p:cNvCxnSpPr>
            <a:stCxn id="48" idx="3"/>
            <a:endCxn id="49" idx="1"/>
          </p:cNvCxnSpPr>
          <p:nvPr/>
        </p:nvCxnSpPr>
        <p:spPr>
          <a:xfrm>
            <a:off x="3581400" y="6107909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xmlns="" id="{7EC7DD26-52A3-7741-AC7A-DEDC02E608B7}"/>
              </a:ext>
            </a:extLst>
          </p:cNvPr>
          <p:cNvCxnSpPr/>
          <p:nvPr/>
        </p:nvCxnSpPr>
        <p:spPr>
          <a:xfrm>
            <a:off x="6988954" y="6109199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xmlns="" id="{8AE0E59E-A381-A545-B490-DDFD418CB50F}"/>
              </a:ext>
            </a:extLst>
          </p:cNvPr>
          <p:cNvSpPr/>
          <p:nvPr/>
        </p:nvSpPr>
        <p:spPr>
          <a:xfrm>
            <a:off x="950563" y="2795413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XLIX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xmlns="" id="{11002082-F6F6-8948-8CAC-E9B0C41A7819}"/>
              </a:ext>
            </a:extLst>
          </p:cNvPr>
          <p:cNvSpPr/>
          <p:nvPr/>
        </p:nvSpPr>
        <p:spPr>
          <a:xfrm>
            <a:off x="5223439" y="2795413"/>
            <a:ext cx="1801678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+ 1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xmlns="" id="{D8FCF183-6FA9-9945-8E01-D1AE185FB70F}"/>
              </a:ext>
            </a:extLst>
          </p:cNvPr>
          <p:cNvSpPr/>
          <p:nvPr/>
        </p:nvSpPr>
        <p:spPr>
          <a:xfrm>
            <a:off x="8630993" y="2795413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L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xmlns="" id="{E43B9F41-74E7-A848-BF42-45E24CD685D5}"/>
              </a:ext>
            </a:extLst>
          </p:cNvPr>
          <p:cNvCxnSpPr>
            <a:stCxn id="53" idx="3"/>
            <a:endCxn id="54" idx="1"/>
          </p:cNvCxnSpPr>
          <p:nvPr/>
        </p:nvCxnSpPr>
        <p:spPr>
          <a:xfrm>
            <a:off x="3617563" y="3154994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xmlns="" id="{347475D1-A845-714E-B369-94390B5A48DE}"/>
              </a:ext>
            </a:extLst>
          </p:cNvPr>
          <p:cNvCxnSpPr/>
          <p:nvPr/>
        </p:nvCxnSpPr>
        <p:spPr>
          <a:xfrm>
            <a:off x="7025117" y="3156284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xmlns="" id="{23167506-DAD8-7945-A160-0DEB4E2FE954}"/>
              </a:ext>
            </a:extLst>
          </p:cNvPr>
          <p:cNvSpPr/>
          <p:nvPr/>
        </p:nvSpPr>
        <p:spPr>
          <a:xfrm>
            <a:off x="950563" y="3769509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XLIX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xmlns="" id="{C3D29145-55F2-EA44-9E6E-6EBAF4C11765}"/>
              </a:ext>
            </a:extLst>
          </p:cNvPr>
          <p:cNvSpPr/>
          <p:nvPr/>
        </p:nvSpPr>
        <p:spPr>
          <a:xfrm>
            <a:off x="5223439" y="3769509"/>
            <a:ext cx="1801678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- 1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xmlns="" id="{802F43BF-B4C2-7243-AA75-D9C351265F03}"/>
              </a:ext>
            </a:extLst>
          </p:cNvPr>
          <p:cNvSpPr/>
          <p:nvPr/>
        </p:nvSpPr>
        <p:spPr>
          <a:xfrm>
            <a:off x="8630993" y="3769509"/>
            <a:ext cx="2667000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XLVIII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xmlns="" id="{6EB95646-A8D7-D44B-8530-D2FA3AF1F372}"/>
              </a:ext>
            </a:extLst>
          </p:cNvPr>
          <p:cNvCxnSpPr>
            <a:stCxn id="58" idx="3"/>
            <a:endCxn id="59" idx="1"/>
          </p:cNvCxnSpPr>
          <p:nvPr/>
        </p:nvCxnSpPr>
        <p:spPr>
          <a:xfrm>
            <a:off x="3617563" y="4129090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xmlns="" id="{BA435DA3-9013-A64D-AC29-7A6AE08DD621}"/>
              </a:ext>
            </a:extLst>
          </p:cNvPr>
          <p:cNvCxnSpPr/>
          <p:nvPr/>
        </p:nvCxnSpPr>
        <p:spPr>
          <a:xfrm>
            <a:off x="7025117" y="4130380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2884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calculation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more Roman Numerals addition sentences that total the same amount can you think of?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xmlns="" id="{8AE0E59E-A381-A545-B490-DDFD418CB50F}"/>
              </a:ext>
            </a:extLst>
          </p:cNvPr>
          <p:cNvSpPr/>
          <p:nvPr/>
        </p:nvSpPr>
        <p:spPr>
          <a:xfrm>
            <a:off x="950563" y="3074380"/>
            <a:ext cx="2667000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XXVI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xmlns="" id="{11002082-F6F6-8948-8CAC-E9B0C41A7819}"/>
              </a:ext>
            </a:extLst>
          </p:cNvPr>
          <p:cNvSpPr/>
          <p:nvPr/>
        </p:nvSpPr>
        <p:spPr>
          <a:xfrm>
            <a:off x="4050224" y="3074379"/>
            <a:ext cx="1002223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+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xmlns="" id="{D8FCF183-6FA9-9945-8E01-D1AE185FB70F}"/>
              </a:ext>
            </a:extLst>
          </p:cNvPr>
          <p:cNvSpPr/>
          <p:nvPr/>
        </p:nvSpPr>
        <p:spPr>
          <a:xfrm>
            <a:off x="5485108" y="3074379"/>
            <a:ext cx="2667000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LXXIV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xmlns="" id="{D5524AC0-5679-5A43-A01C-26862E7CB115}"/>
              </a:ext>
            </a:extLst>
          </p:cNvPr>
          <p:cNvSpPr/>
          <p:nvPr/>
        </p:nvSpPr>
        <p:spPr>
          <a:xfrm>
            <a:off x="8584769" y="3074379"/>
            <a:ext cx="1002223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1F985A99-7BD5-8842-82FA-9A7C14CB71D3}"/>
              </a:ext>
            </a:extLst>
          </p:cNvPr>
          <p:cNvSpPr/>
          <p:nvPr/>
        </p:nvSpPr>
        <p:spPr>
          <a:xfrm>
            <a:off x="10019653" y="3074379"/>
            <a:ext cx="1880799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4000" dirty="0">
              <a:solidFill>
                <a:schemeClr val="bg1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199725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calculation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more Roman Numerals addition sentences that total the same amount can you think of?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xmlns="" id="{8AE0E59E-A381-A545-B490-DDFD418CB50F}"/>
              </a:ext>
            </a:extLst>
          </p:cNvPr>
          <p:cNvSpPr/>
          <p:nvPr/>
        </p:nvSpPr>
        <p:spPr>
          <a:xfrm>
            <a:off x="950563" y="3074380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XXVI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xmlns="" id="{11002082-F6F6-8948-8CAC-E9B0C41A7819}"/>
              </a:ext>
            </a:extLst>
          </p:cNvPr>
          <p:cNvSpPr/>
          <p:nvPr/>
        </p:nvSpPr>
        <p:spPr>
          <a:xfrm>
            <a:off x="4050224" y="3074379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+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xmlns="" id="{D8FCF183-6FA9-9945-8E01-D1AE185FB70F}"/>
              </a:ext>
            </a:extLst>
          </p:cNvPr>
          <p:cNvSpPr/>
          <p:nvPr/>
        </p:nvSpPr>
        <p:spPr>
          <a:xfrm>
            <a:off x="5485108" y="3074379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LXXIV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xmlns="" id="{D5524AC0-5679-5A43-A01C-26862E7CB115}"/>
              </a:ext>
            </a:extLst>
          </p:cNvPr>
          <p:cNvSpPr/>
          <p:nvPr/>
        </p:nvSpPr>
        <p:spPr>
          <a:xfrm>
            <a:off x="8584769" y="3074379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31F0DAA0-EF2A-584F-82AE-81C1DDCE3BB3}"/>
              </a:ext>
            </a:extLst>
          </p:cNvPr>
          <p:cNvSpPr/>
          <p:nvPr/>
        </p:nvSpPr>
        <p:spPr>
          <a:xfrm>
            <a:off x="10019653" y="3074379"/>
            <a:ext cx="1880799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5786175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calculation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more Roman Numerals addition sentences that total the same amount can you think of?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Other number sentences include: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XC + X = C, XCIX + I = C, XXXV + LXV = C…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xmlns="" id="{8AE0E59E-A381-A545-B490-DDFD418CB50F}"/>
              </a:ext>
            </a:extLst>
          </p:cNvPr>
          <p:cNvSpPr/>
          <p:nvPr/>
        </p:nvSpPr>
        <p:spPr>
          <a:xfrm>
            <a:off x="950563" y="3074380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XXVI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xmlns="" id="{11002082-F6F6-8948-8CAC-E9B0C41A7819}"/>
              </a:ext>
            </a:extLst>
          </p:cNvPr>
          <p:cNvSpPr/>
          <p:nvPr/>
        </p:nvSpPr>
        <p:spPr>
          <a:xfrm>
            <a:off x="4050224" y="3074379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+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xmlns="" id="{D8FCF183-6FA9-9945-8E01-D1AE185FB70F}"/>
              </a:ext>
            </a:extLst>
          </p:cNvPr>
          <p:cNvSpPr/>
          <p:nvPr/>
        </p:nvSpPr>
        <p:spPr>
          <a:xfrm>
            <a:off x="5485108" y="3074379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LXXIV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xmlns="" id="{D5524AC0-5679-5A43-A01C-26862E7CB115}"/>
              </a:ext>
            </a:extLst>
          </p:cNvPr>
          <p:cNvSpPr/>
          <p:nvPr/>
        </p:nvSpPr>
        <p:spPr>
          <a:xfrm>
            <a:off x="8584769" y="3074379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D52E7F5C-B233-AB46-A125-AA2A49C72C9A}"/>
              </a:ext>
            </a:extLst>
          </p:cNvPr>
          <p:cNvSpPr/>
          <p:nvPr/>
        </p:nvSpPr>
        <p:spPr>
          <a:xfrm>
            <a:off x="10019653" y="3074379"/>
            <a:ext cx="1002223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361328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131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 </a:t>
            </a: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r>
              <a:rPr lang="en-GB" sz="2200" dirty="0">
                <a:solidFill>
                  <a:srgbClr val="3273DC"/>
                </a:solidFill>
              </a:rPr>
              <a:t/>
            </a:r>
            <a:br>
              <a:rPr lang="en-GB" sz="2200" dirty="0">
                <a:solidFill>
                  <a:srgbClr val="3273DC"/>
                </a:solidFill>
              </a:rPr>
            </a:b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always true, sometimes true or never true?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C775B79-6FD8-7042-AA4B-5BA485961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0" y="3442494"/>
            <a:ext cx="1689100" cy="1244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D35BB5-A56E-3444-84FC-CBE2FF9B8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8300" y="1257300"/>
            <a:ext cx="4354694" cy="32950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8862C32-ABC9-F24B-9697-1A3B150F7C3B}"/>
              </a:ext>
            </a:extLst>
          </p:cNvPr>
          <p:cNvSpPr/>
          <p:nvPr/>
        </p:nvSpPr>
        <p:spPr>
          <a:xfrm>
            <a:off x="4663372" y="2122258"/>
            <a:ext cx="33845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" pitchFamily="2" charset="77"/>
              </a:rPr>
              <a:t>Multiples of 10 end in an X when written in Roman Numerals.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8949CA55-E71A-5645-8CFC-4E2680F3A3D9}"/>
              </a:ext>
            </a:extLst>
          </p:cNvPr>
          <p:cNvSpPr txBox="1">
            <a:spLocks/>
          </p:cNvSpPr>
          <p:nvPr/>
        </p:nvSpPr>
        <p:spPr>
          <a:xfrm>
            <a:off x="838200" y="495755"/>
            <a:ext cx="87808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Lato Light" panose="020F0302020204030203" pitchFamily="34" charset="77"/>
                <a:ea typeface="+mj-ea"/>
                <a:cs typeface="+mj-cs"/>
              </a:defRPr>
            </a:lvl1pPr>
          </a:lstStyle>
          <a:p>
            <a:r>
              <a:rPr lang="en-GB" sz="3200"/>
              <a:t>To be able to explore Roman Numerals up to 100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9076155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1318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 </a:t>
            </a: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r>
              <a:rPr lang="en-GB" sz="2200" dirty="0">
                <a:solidFill>
                  <a:srgbClr val="3273DC"/>
                </a:solidFill>
              </a:rPr>
              <a:t/>
            </a:r>
            <a:br>
              <a:rPr lang="en-GB" sz="2200" dirty="0">
                <a:solidFill>
                  <a:srgbClr val="3273DC"/>
                </a:solidFill>
              </a:rPr>
            </a:b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Astrobee’s</a:t>
            </a:r>
            <a:r>
              <a:rPr lang="en-GB" sz="2200" dirty="0">
                <a:solidFill>
                  <a:srgbClr val="FF3860"/>
                </a:solidFill>
              </a:rPr>
              <a:t> statement is sometimes true – although most multiples of 10 will end in an X when written in Roman Numerals, there are exceptions, like C = 100</a:t>
            </a:r>
            <a:r>
              <a:rPr lang="en-GB" sz="2200">
                <a:solidFill>
                  <a:srgbClr val="FF3860"/>
                </a:solidFill>
              </a:rPr>
              <a:t>, XL = 40, L = 50, XC = 90…</a:t>
            </a:r>
            <a:endParaRPr lang="en-GB" sz="2200" dirty="0">
              <a:solidFill>
                <a:srgbClr val="FF38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C775B79-6FD8-7042-AA4B-5BA485961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0" y="3442494"/>
            <a:ext cx="1689100" cy="1244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D35BB5-A56E-3444-84FC-CBE2FF9B8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8300" y="1257300"/>
            <a:ext cx="4354694" cy="32950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8862C32-ABC9-F24B-9697-1A3B150F7C3B}"/>
              </a:ext>
            </a:extLst>
          </p:cNvPr>
          <p:cNvSpPr/>
          <p:nvPr/>
        </p:nvSpPr>
        <p:spPr>
          <a:xfrm>
            <a:off x="4663372" y="2122258"/>
            <a:ext cx="33845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" pitchFamily="2" charset="77"/>
              </a:rPr>
              <a:t>Multiples of 10 end in an X when written in Roman Numerals.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8949CA55-E71A-5645-8CFC-4E2680F3A3D9}"/>
              </a:ext>
            </a:extLst>
          </p:cNvPr>
          <p:cNvSpPr txBox="1">
            <a:spLocks/>
          </p:cNvSpPr>
          <p:nvPr/>
        </p:nvSpPr>
        <p:spPr>
          <a:xfrm>
            <a:off x="838200" y="495755"/>
            <a:ext cx="87808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Lato Light" panose="020F0302020204030203" pitchFamily="34" charset="77"/>
                <a:ea typeface="+mj-ea"/>
                <a:cs typeface="+mj-cs"/>
              </a:defRPr>
            </a:lvl1pPr>
          </a:lstStyle>
          <a:p>
            <a:r>
              <a:rPr lang="en-GB" sz="3200"/>
              <a:t>To be able to explore Roman Numerals up to 100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881611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Numicon Shape doesn’t belong as it is blue. 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Otherwise, all the objects match as they all show values of 10.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DE7500FE-9BEC-5C4D-A785-5E2B3682D3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421970" y="2269107"/>
            <a:ext cx="1575661" cy="31958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31DB96C-EB78-524D-9BE2-E05588C424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449" y="2964724"/>
            <a:ext cx="1772744" cy="18046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70193E8-9A68-8E45-881D-BEE2586DDC4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0222" y="3329606"/>
            <a:ext cx="2155234" cy="103481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B35170EE-3510-D248-978F-787BF32CA071}"/>
              </a:ext>
            </a:extLst>
          </p:cNvPr>
          <p:cNvSpPr/>
          <p:nvPr/>
        </p:nvSpPr>
        <p:spPr>
          <a:xfrm>
            <a:off x="7700723" y="3167250"/>
            <a:ext cx="1273459" cy="1359522"/>
          </a:xfrm>
          <a:prstGeom prst="round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9600" dirty="0">
                <a:solidFill>
                  <a:schemeClr val="tx1"/>
                </a:solidFill>
                <a:latin typeface="OpenDyslexic" pitchFamily="2" charset="77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5923422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dirty="0"/>
              <a:t> </a:t>
            </a:r>
            <a:r>
              <a:rPr lang="en-GB" sz="2200" dirty="0"/>
              <a:t>I can remember the numbers 3, 6, 9 and 12 in Roman Numerals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 I can explain my reasoning when identifying Roman Numerals up to 100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298060"/>
            <a:ext cx="10826932" cy="365125"/>
          </a:xfrm>
        </p:spPr>
        <p:txBody>
          <a:bodyPr/>
          <a:lstStyle/>
          <a:p>
            <a:r>
              <a:rPr lang="en-GB" dirty="0"/>
              <a:t>Year 3 – Term 1 Block 1 - Place Value - Lesson 1 - To be able to explore Roman Numerals up to 100</a:t>
            </a:r>
          </a:p>
        </p:txBody>
      </p:sp>
    </p:spTree>
    <p:extLst>
      <p:ext uri="{BB962C8B-B14F-4D97-AF65-F5344CB8AC3E}">
        <p14:creationId xmlns:p14="http://schemas.microsoft.com/office/powerpoint/2010/main" val="1657311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Spend a couple of minutes revising some Roman Numerals facts…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956B22C-BF33-D546-9BC9-D8D079543791}"/>
              </a:ext>
            </a:extLst>
          </p:cNvPr>
          <p:cNvSpPr/>
          <p:nvPr/>
        </p:nvSpPr>
        <p:spPr>
          <a:xfrm>
            <a:off x="838200" y="2742628"/>
            <a:ext cx="10515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3D160"/>
              </a:buClr>
              <a:buSzPct val="85000"/>
            </a:pPr>
            <a:r>
              <a:rPr lang="en-GB" sz="2400" dirty="0">
                <a:latin typeface="OpenDyslexic" pitchFamily="2" charset="77"/>
              </a:rPr>
              <a:t>1 = I			10 = X		11 = XI	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400" dirty="0">
                <a:latin typeface="OpenDyslexic" pitchFamily="2" charset="77"/>
              </a:rPr>
              <a:t>2 = II			20 = XX		22 = XXII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400" dirty="0">
                <a:latin typeface="OpenDyslexic" pitchFamily="2" charset="77"/>
              </a:rPr>
              <a:t>3 = III			30 = XXX		33 = XXXIII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400" dirty="0">
                <a:latin typeface="OpenDyslexic" pitchFamily="2" charset="77"/>
              </a:rPr>
              <a:t>4 = IV		40 = XL		44 = XLIV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400" dirty="0">
                <a:latin typeface="OpenDyslexic" pitchFamily="2" charset="77"/>
              </a:rPr>
              <a:t>5 = V			50 = L		55 = LV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400" dirty="0">
                <a:latin typeface="OpenDyslexic" pitchFamily="2" charset="77"/>
              </a:rPr>
              <a:t>6 = VI		60 = LX		66 = LXVI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400" dirty="0">
                <a:latin typeface="OpenDyslexic" pitchFamily="2" charset="77"/>
              </a:rPr>
              <a:t>7 = VII		70 = LXX		77 = LXXVII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400" dirty="0">
                <a:latin typeface="OpenDyslexic" pitchFamily="2" charset="77"/>
              </a:rPr>
              <a:t>8 = VIII		80 = LXXX		88 = LXXXVIII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400" dirty="0">
                <a:latin typeface="OpenDyslexic" pitchFamily="2" charset="77"/>
              </a:rPr>
              <a:t>9 = IX		90 = XC		99 = XCIX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400" dirty="0">
                <a:latin typeface="OpenDyslexic" pitchFamily="2" charset="77"/>
              </a:rPr>
              <a:t>10 = X		100 = C		111 = CXI</a:t>
            </a:r>
            <a:endParaRPr lang="en-GB" dirty="0"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97401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623B3C8-CC87-E84F-AC3D-C2D15CF619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3206" y="2779005"/>
            <a:ext cx="1037754" cy="10729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528DA7C-AEF2-0A45-B5A2-1422EABCEC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029" y="3464805"/>
            <a:ext cx="1037754" cy="10729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776A06E-3B2A-0349-975B-E53225CB80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0852" y="4124411"/>
            <a:ext cx="1037754" cy="107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208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623B3C8-CC87-E84F-AC3D-C2D15CF619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3206" y="2779005"/>
            <a:ext cx="1037754" cy="10729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528DA7C-AEF2-0A45-B5A2-1422EABCEC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029" y="3464805"/>
            <a:ext cx="1037754" cy="10729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776A06E-3B2A-0349-975B-E53225CB80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0852" y="4124411"/>
            <a:ext cx="1037754" cy="1072978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8FCC8F2A-A0B2-2F44-8705-A1F3620E18C3}"/>
              </a:ext>
            </a:extLst>
          </p:cNvPr>
          <p:cNvSpPr/>
          <p:nvPr/>
        </p:nvSpPr>
        <p:spPr>
          <a:xfrm>
            <a:off x="7300650" y="3172222"/>
            <a:ext cx="1273459" cy="1359522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OpenDyslexic" pitchFamily="2" charset="77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3255005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D902B08-5154-C946-8E50-974B01C551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0766" y="3334578"/>
            <a:ext cx="2155234" cy="103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124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7B0EF21-FA16-7E4C-B65C-4591E7AF60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0766" y="3334578"/>
            <a:ext cx="2155234" cy="103481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4BAE6F64-2908-1A4D-9E64-6F0559797366}"/>
              </a:ext>
            </a:extLst>
          </p:cNvPr>
          <p:cNvSpPr/>
          <p:nvPr/>
        </p:nvSpPr>
        <p:spPr>
          <a:xfrm>
            <a:off x="7300650" y="3172222"/>
            <a:ext cx="1273459" cy="1359522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OpenDyslexic" pitchFamily="2" charset="77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342071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8459</TotalTime>
  <Words>1516</Words>
  <Application>Microsoft Office PowerPoint</Application>
  <PresentationFormat>Custom</PresentationFormat>
  <Paragraphs>508</Paragraphs>
  <Slides>40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Lato</vt:lpstr>
      <vt:lpstr>OpenDyslexicAlta</vt:lpstr>
      <vt:lpstr>OpenDyslexic</vt:lpstr>
      <vt:lpstr>Wingdings</vt:lpstr>
      <vt:lpstr>Calibri</vt:lpstr>
      <vt:lpstr>Muli</vt:lpstr>
      <vt:lpstr>Lato Light</vt:lpstr>
      <vt:lpstr>Office Theme</vt:lpstr>
      <vt:lpstr>PowerPoint Presentation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PowerPoint Presentation</vt:lpstr>
      <vt:lpstr>PowerPoint Presentation</vt:lpstr>
      <vt:lpstr>To be able to explore Roman Numerals up to 100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275</cp:revision>
  <cp:lastPrinted>2019-06-17T16:19:05Z</cp:lastPrinted>
  <dcterms:created xsi:type="dcterms:W3CDTF">2018-08-06T08:16:18Z</dcterms:created>
  <dcterms:modified xsi:type="dcterms:W3CDTF">2020-09-05T15:54:28Z</dcterms:modified>
</cp:coreProperties>
</file>