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20" r:id="rId2"/>
    <p:sldId id="321" r:id="rId3"/>
    <p:sldId id="346" r:id="rId4"/>
    <p:sldId id="347" r:id="rId5"/>
    <p:sldId id="348" r:id="rId6"/>
    <p:sldId id="378" r:id="rId7"/>
    <p:sldId id="349" r:id="rId8"/>
    <p:sldId id="379" r:id="rId9"/>
    <p:sldId id="380" r:id="rId10"/>
    <p:sldId id="381" r:id="rId11"/>
    <p:sldId id="351" r:id="rId12"/>
    <p:sldId id="382" r:id="rId13"/>
    <p:sldId id="352" r:id="rId14"/>
    <p:sldId id="383" r:id="rId15"/>
    <p:sldId id="353" r:id="rId16"/>
    <p:sldId id="384" r:id="rId17"/>
    <p:sldId id="354" r:id="rId18"/>
    <p:sldId id="385" r:id="rId19"/>
    <p:sldId id="355" r:id="rId20"/>
    <p:sldId id="356" r:id="rId21"/>
    <p:sldId id="359" r:id="rId22"/>
    <p:sldId id="386" r:id="rId23"/>
    <p:sldId id="387" r:id="rId24"/>
    <p:sldId id="388" r:id="rId25"/>
    <p:sldId id="376" r:id="rId26"/>
    <p:sldId id="357" r:id="rId27"/>
    <p:sldId id="375" r:id="rId28"/>
    <p:sldId id="358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374" r:id="rId43"/>
    <p:sldId id="377" r:id="rId44"/>
  </p:sldIdLst>
  <p:sldSz cx="12192000" cy="6858000"/>
  <p:notesSz cx="6858000" cy="9144000"/>
  <p:embeddedFontLst>
    <p:embeddedFont>
      <p:font typeface="OpenDyslexic" panose="020B0604020202020204" charset="0"/>
      <p:regular r:id="rId47"/>
      <p:bold r:id="rId48"/>
      <p:italic r:id="rId49"/>
      <p:boldItalic r:id="rId50"/>
    </p:embeddedFont>
    <p:embeddedFont>
      <p:font typeface="Muli" panose="020B0604020202020204" charset="0"/>
      <p:regular r:id="rId51"/>
      <p:bold r:id="rId52"/>
      <p:italic r:id="rId53"/>
      <p:boldItalic r:id="rId54"/>
    </p:embeddedFont>
    <p:embeddedFont>
      <p:font typeface="Lato" panose="020F0502020204030203" pitchFamily="34" charset="0"/>
      <p:regular r:id="rId55"/>
      <p:bold r:id="rId56"/>
    </p:embeddedFont>
    <p:embeddedFont>
      <p:font typeface="Lato Light" panose="020F0302020204030203" pitchFamily="34" charset="0"/>
      <p:regular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OpenDyslexicAlta" panose="020B0604020202020204" charset="0"/>
      <p:regular r:id="rId62"/>
      <p:bold r:id="rId63"/>
      <p:italic r:id="rId64"/>
      <p:boldItalic r:id="rId6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FFDD57"/>
    <a:srgbClr val="23D160"/>
    <a:srgbClr val="7957D5"/>
    <a:srgbClr val="209CEE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5" autoAdjust="0"/>
    <p:restoredTop sz="87211" autoAdjust="0"/>
  </p:normalViewPr>
  <p:slideViewPr>
    <p:cSldViewPr snapToGrid="0" snapToObjects="1">
      <p:cViewPr varScale="1">
        <p:scale>
          <a:sx n="60" d="100"/>
          <a:sy n="60" d="100"/>
        </p:scale>
        <p:origin x="-522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63" Type="http://schemas.openxmlformats.org/officeDocument/2006/relationships/font" Target="fonts/font17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font" Target="fonts/font18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59" Type="http://schemas.openxmlformats.org/officeDocument/2006/relationships/font" Target="fonts/font13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62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4.fntdata"/><Relationship Id="rId55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373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18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615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8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672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23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6295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73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076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4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379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847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869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334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145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851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71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6400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545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567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50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602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4610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170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9877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767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36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could make 500, 410, 320, 230, 140, 401, 311, 302,  221, 212, 131, 122, 113, 104, 41, 32, 23, 14 or 5 (if they figure any others out, let us know!).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59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997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statement becomes sometimes true when children are introduced to negative numbers, e.g. counting back from 260 in hundreds: 260, 160, 60, -40, -140...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6612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2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068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9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43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45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6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82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54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10/07/2019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Year 2 </a:t>
            </a:r>
            <a:br>
              <a:rPr lang="en-GB" dirty="0"/>
            </a:br>
            <a:r>
              <a:rPr lang="en-GB" dirty="0"/>
              <a:t>Term 1 Block 1: Place Value</a:t>
            </a:r>
            <a:br>
              <a:rPr lang="en-GB" dirty="0"/>
            </a:br>
            <a:r>
              <a:rPr lang="en-GB" dirty="0"/>
              <a:t>Lesson 1: To be able to count in hundreds up to 1,000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1 – Place Value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beads are there between each set of white beads on your number string? </a:t>
            </a:r>
            <a:r>
              <a:rPr lang="en-GB" sz="2200" dirty="0">
                <a:solidFill>
                  <a:srgbClr val="FF3860"/>
                </a:solidFill>
              </a:rPr>
              <a:t>There are 10 red beads.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white  beads are there between each set of red beads on your number string? </a:t>
            </a:r>
            <a:r>
              <a:rPr lang="en-GB" sz="2200" dirty="0">
                <a:solidFill>
                  <a:srgbClr val="FF3860"/>
                </a:solidFill>
              </a:rPr>
              <a:t>There are 10 white beads.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and white beads are there in total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In total there are 100 beads on a 100 number bead string.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737C2F-B88A-3149-965D-C46E81984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129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6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pieces (ones pieces) do you need to make a yellow ten piece?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A77CF2-E761-A541-961A-91500F5128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187" y="2913694"/>
            <a:ext cx="1673625" cy="3394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84996D-79B8-AE43-8201-FE7DB8D02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02" y="5305503"/>
            <a:ext cx="678750" cy="6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8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pieces (ones pieces) do you need to make a yellow ten piece?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You need 10 red ones pieces to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make 1 yellow tens piece.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A77CF2-E761-A541-961A-91500F5128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187" y="2913694"/>
            <a:ext cx="1673625" cy="33945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84996D-79B8-AE43-8201-FE7DB8D02D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402" y="5305503"/>
            <a:ext cx="678750" cy="6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85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yellow tens sticks do you need to make one blue hundred square?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FF3860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957B12-F5D4-6540-B42F-6E8CE606C9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993" y="2999231"/>
            <a:ext cx="4224014" cy="3363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9BA370-C8F0-9148-B96E-21AE534F7A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105" y="2983450"/>
            <a:ext cx="1673625" cy="33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1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yellow tens sticks do you need to make one blue hundred square?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You need 10 yellow tens sticks to make 1 blue hundred square.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957B12-F5D4-6540-B42F-6E8CE606C9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993" y="2999231"/>
            <a:ext cx="4224014" cy="3363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9BA370-C8F0-9148-B96E-21AE534F7A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105" y="2983450"/>
            <a:ext cx="1673625" cy="33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1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one counters would you get when exchanging for a ten counter?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B72A20-0C7A-B149-9667-59502228E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275" y="3656274"/>
            <a:ext cx="1414546" cy="14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81FA772-14BB-8F44-88D0-F39F78C11F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998" y="3656274"/>
            <a:ext cx="139272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38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one counters would you get when exchanging for a ten counter?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You need 10 one counters to receive a ten counter.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E8485A-7F16-8343-8E38-AD9C07F24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275" y="3656274"/>
            <a:ext cx="1414546" cy="144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0DB5F8-A56F-C141-9FF6-549E90224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998" y="3656274"/>
            <a:ext cx="139272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0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ten counters would you need to swap for a hundred counter?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CA69D7-0A14-C941-8833-B9338B6F6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454" y="3656274"/>
            <a:ext cx="1414546" cy="14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2E45C1-77CA-D047-98EF-1D80528FC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275" y="3656274"/>
            <a:ext cx="142507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16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ten counters would you need to swap for a hundred counter?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You would need 10 ten counters to swap for a hundred counter.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B82660-6067-7C44-B25C-31FC9C209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454" y="3656274"/>
            <a:ext cx="1414546" cy="144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FEAEF2-BFD1-A741-9E24-D311A71D3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275" y="3656274"/>
            <a:ext cx="142507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sentences: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Ex. A) There are </a:t>
            </a:r>
            <a:r>
              <a:rPr lang="en-GB" sz="2200" u="sng" dirty="0"/>
              <a:t>2 tens</a:t>
            </a:r>
            <a:r>
              <a:rPr lang="en-GB" sz="2200" dirty="0"/>
              <a:t> in twenty. </a:t>
            </a:r>
            <a:br>
              <a:rPr lang="en-GB" sz="2200" dirty="0"/>
            </a:br>
            <a:r>
              <a:rPr lang="en-GB" sz="2200" dirty="0"/>
              <a:t>Ex. B) To make </a:t>
            </a:r>
            <a:r>
              <a:rPr lang="en-GB" sz="2200" u="sng" dirty="0"/>
              <a:t>twenty</a:t>
            </a:r>
            <a:r>
              <a:rPr lang="en-GB" sz="2200" dirty="0"/>
              <a:t>, you need 2 tens.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There are </a:t>
            </a:r>
            <a:r>
              <a:rPr lang="en-GB" sz="2200" u="sng" dirty="0"/>
              <a:t>           </a:t>
            </a:r>
            <a:r>
              <a:rPr lang="en-GB" sz="2200" dirty="0"/>
              <a:t> in forty.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To make </a:t>
            </a:r>
            <a:r>
              <a:rPr lang="en-GB" sz="2200" u="sng" dirty="0"/>
              <a:t>             </a:t>
            </a:r>
            <a:r>
              <a:rPr lang="en-GB" sz="2200" dirty="0"/>
              <a:t>, you need 5 tens.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There are </a:t>
            </a:r>
            <a:r>
              <a:rPr lang="en-GB" sz="2200" u="sng" dirty="0"/>
              <a:t>            </a:t>
            </a:r>
            <a:r>
              <a:rPr lang="en-GB" sz="2200" dirty="0"/>
              <a:t> in seventy.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have 9 tens, you have </a:t>
            </a:r>
            <a:r>
              <a:rPr lang="en-GB" sz="2200" u="sng" dirty="0"/>
              <a:t>            </a:t>
            </a:r>
            <a:r>
              <a:rPr lang="en-GB" sz="2200" dirty="0"/>
              <a:t>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To make a hundred, you need </a:t>
            </a:r>
            <a:r>
              <a:rPr lang="en-GB" sz="2200" u="sng" dirty="0"/>
              <a:t>        </a:t>
            </a:r>
            <a:r>
              <a:rPr lang="en-GB" sz="2200" dirty="0"/>
              <a:t> tens.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47737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use concrete equipment to find out how many hundreds make 1,000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counting in hundreds up to 1,000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dirty="0"/>
              <a:t>Year 2 – Term 1 - Block 1 - Place Value - Lesson 1 - To be able to count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following sentences: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Ex. A) There are </a:t>
            </a:r>
            <a:r>
              <a:rPr lang="en-GB" sz="2200" u="sng" dirty="0"/>
              <a:t>2 tens</a:t>
            </a:r>
            <a:r>
              <a:rPr lang="en-GB" sz="2200" dirty="0"/>
              <a:t> in twenty. </a:t>
            </a:r>
            <a:br>
              <a:rPr lang="en-GB" sz="2200" dirty="0"/>
            </a:br>
            <a:r>
              <a:rPr lang="en-GB" sz="2200" dirty="0"/>
              <a:t>Ex. B) To make </a:t>
            </a:r>
            <a:r>
              <a:rPr lang="en-GB" sz="2200" u="sng" dirty="0"/>
              <a:t>twenty</a:t>
            </a:r>
            <a:r>
              <a:rPr lang="en-GB" sz="2200" dirty="0"/>
              <a:t>, you need 2 tens.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4 tens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  <a:r>
              <a:rPr lang="en-GB" sz="2200" dirty="0"/>
              <a:t>in forty.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To make </a:t>
            </a:r>
            <a:r>
              <a:rPr lang="en-GB" sz="2200" u="sng" dirty="0">
                <a:solidFill>
                  <a:srgbClr val="FF3860"/>
                </a:solidFill>
              </a:rPr>
              <a:t>fifty</a:t>
            </a:r>
            <a:r>
              <a:rPr lang="en-GB" sz="2200" dirty="0"/>
              <a:t>, you need 5 tens.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There are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  <a:r>
              <a:rPr lang="en-GB" sz="2200" u="sng" dirty="0">
                <a:solidFill>
                  <a:srgbClr val="FF3860"/>
                </a:solidFill>
              </a:rPr>
              <a:t>7 tens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  <a:r>
              <a:rPr lang="en-GB" sz="2200" dirty="0"/>
              <a:t>in seventy.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you have 9 tens, you have </a:t>
            </a:r>
            <a:r>
              <a:rPr lang="en-GB" sz="2200" u="sng" dirty="0">
                <a:solidFill>
                  <a:srgbClr val="FF3860"/>
                </a:solidFill>
              </a:rPr>
              <a:t>ninety</a:t>
            </a:r>
            <a:r>
              <a:rPr lang="en-GB" sz="2200" dirty="0"/>
              <a:t>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To make a hundred, you need </a:t>
            </a:r>
            <a:r>
              <a:rPr lang="en-GB" sz="2200" u="sng" dirty="0">
                <a:solidFill>
                  <a:srgbClr val="FF3860"/>
                </a:solidFill>
              </a:rPr>
              <a:t>10</a:t>
            </a:r>
            <a:r>
              <a:rPr lang="en-GB" sz="2200" dirty="0"/>
              <a:t> tens.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3061384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hundred squares do you need to make a thousand cube?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4DA653-94B0-DD4E-8C84-FC9A6B1C0C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817" y="2999231"/>
            <a:ext cx="4224014" cy="336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3F49F3-4075-BC4C-8EB0-BB2FE895AA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831" y="2446108"/>
            <a:ext cx="4487073" cy="42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3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Ten hundred squares make a thousand cube.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54DA653-94B0-DD4E-8C84-FC9A6B1C0C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817" y="2999231"/>
            <a:ext cx="4224014" cy="3363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3F49F3-4075-BC4C-8EB0-BB2FE895AA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831" y="2446108"/>
            <a:ext cx="4487073" cy="42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9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hundreds counters can you trade for a thousand counter?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7A4E3A-444D-9447-96CC-815D087E03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318" y="3539244"/>
            <a:ext cx="1740843" cy="1759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47A69B-7526-B04E-BE7B-E556A60C69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388" y="3770269"/>
            <a:ext cx="1727172" cy="1754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AF94E20-356C-3D46-A45E-A3241811E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50" y="3770269"/>
            <a:ext cx="1740843" cy="1759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19EC43-E6C3-D24D-BE4E-C9A8FA02C5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182" y="4001294"/>
            <a:ext cx="1740843" cy="17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72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hundreds counters can you trade for a thousand counter?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10 hundreds counters would be required to trade for a thousand counter.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7A4E3A-444D-9447-96CC-815D087E03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318" y="3539244"/>
            <a:ext cx="1740843" cy="1759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247A69B-7526-B04E-BE7B-E556A60C69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388" y="3770269"/>
            <a:ext cx="1727172" cy="1754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AF94E20-356C-3D46-A45E-A3241811E7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750" y="3770269"/>
            <a:ext cx="1740843" cy="1759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D19EC43-E6C3-D24D-BE4E-C9A8FA02C5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182" y="4001294"/>
            <a:ext cx="1740843" cy="175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94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100 bananas in each crate.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bananas are there altogether?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numerals: </a:t>
            </a:r>
            <a:r>
              <a:rPr lang="en-GB" sz="2200" dirty="0"/>
              <a:t>In total, there are </a:t>
            </a:r>
            <a:r>
              <a:rPr lang="en-GB" sz="2200" u="sng" dirty="0"/>
              <a:t>         </a:t>
            </a:r>
            <a:r>
              <a:rPr lang="en-GB" sz="2200" dirty="0"/>
              <a:t> bananas.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words: </a:t>
            </a:r>
            <a:r>
              <a:rPr lang="en-GB" sz="2200" dirty="0"/>
              <a:t>There are </a:t>
            </a:r>
            <a:r>
              <a:rPr lang="en-GB" sz="2200" u="sng" dirty="0"/>
              <a:t>                        </a:t>
            </a:r>
            <a:r>
              <a:rPr lang="en-GB" sz="2200" dirty="0"/>
              <a:t> bananas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FF1C72-C525-BC46-AB20-F8E9C33B3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74320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10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100 bananas in each crate.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bananas are there altogether?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numerals: </a:t>
            </a:r>
            <a:r>
              <a:rPr lang="en-GB" sz="2200" dirty="0"/>
              <a:t>In total, there are </a:t>
            </a:r>
            <a:r>
              <a:rPr lang="en-GB" sz="2200" u="sng" dirty="0">
                <a:solidFill>
                  <a:srgbClr val="FF3860"/>
                </a:solidFill>
              </a:rPr>
              <a:t>300</a:t>
            </a:r>
            <a:r>
              <a:rPr lang="en-GB" sz="2200" dirty="0"/>
              <a:t> bananas.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words: </a:t>
            </a: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three hundred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  <a:r>
              <a:rPr lang="en-GB" sz="2200" dirty="0"/>
              <a:t>bananas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FF1C72-C525-BC46-AB20-F8E9C33B3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74320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94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100 matches in each match box.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matches are there altogether?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numerals: </a:t>
            </a:r>
            <a:r>
              <a:rPr lang="en-GB" sz="2200" dirty="0"/>
              <a:t>In total, there are </a:t>
            </a:r>
            <a:r>
              <a:rPr lang="en-GB" sz="2200" u="sng" dirty="0"/>
              <a:t>         </a:t>
            </a:r>
            <a:r>
              <a:rPr lang="en-GB" sz="2200" dirty="0"/>
              <a:t> matches.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words: </a:t>
            </a:r>
            <a:r>
              <a:rPr lang="en-GB" sz="2200" dirty="0"/>
              <a:t>There are </a:t>
            </a:r>
            <a:r>
              <a:rPr lang="en-GB" sz="2200" u="sng" dirty="0"/>
              <a:t>                        </a:t>
            </a:r>
            <a:r>
              <a:rPr lang="en-GB" sz="2200" dirty="0"/>
              <a:t> matches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854236-8631-4845-A00A-1797CB4E9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606" y="3048794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73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There are 100 matches in each match box.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matches are there altogether?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numerals: </a:t>
            </a:r>
            <a:r>
              <a:rPr lang="en-GB" sz="2200" dirty="0"/>
              <a:t>In total, there are </a:t>
            </a:r>
            <a:r>
              <a:rPr lang="en-GB" sz="2200" u="sng" dirty="0">
                <a:solidFill>
                  <a:srgbClr val="FF3860"/>
                </a:solidFill>
              </a:rPr>
              <a:t>500</a:t>
            </a:r>
            <a:r>
              <a:rPr lang="en-GB" sz="2200" dirty="0"/>
              <a:t> matches.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i="1" dirty="0"/>
              <a:t>In words: </a:t>
            </a:r>
            <a:r>
              <a:rPr lang="en-GB" sz="2200" dirty="0"/>
              <a:t>There are </a:t>
            </a:r>
            <a:r>
              <a:rPr lang="en-GB" sz="2200" u="sng" dirty="0">
                <a:solidFill>
                  <a:srgbClr val="FF3860"/>
                </a:solidFill>
              </a:rPr>
              <a:t>five hundred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  <a:r>
              <a:rPr lang="en-GB" sz="2200" dirty="0"/>
              <a:t>matches in total.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854236-8631-4845-A00A-1797CB4E9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606" y="3048794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61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CE0608-DE2D-9C40-9370-BB89E25259F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E5C798-D3D7-3B4E-93B2-0B8052584161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200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F7FBA2-AACF-9B45-84D1-4BF2A91A03D5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300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DC451C-B344-D847-9284-8636BF2489CA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EA6A7B-80FA-0E43-849B-2C8FE4A12ED2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ED37FA-EB11-6546-87E9-D1C55ADBD5FB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600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A5C018-8346-874C-B111-D127E3EB1E15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700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13A357-917A-FF41-BFE7-12B0AA7903B4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027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894209A-0427-254C-B4D5-7A169AC8C8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53425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751D441-D066-904B-A9AB-AD7A8EED77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450" y="2853425"/>
            <a:ext cx="1772744" cy="18046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596CC9F-3D49-A446-90AB-3BF9261BD5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2853425"/>
            <a:ext cx="1772744" cy="18046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F76E147-2612-E84C-823F-32D16450F6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18767" y="2967797"/>
            <a:ext cx="2155234" cy="103481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806CB69-8131-CB4C-870E-B9E768211E8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4219"/>
            <a:ext cx="12192000" cy="13540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E7500FE-9BEC-5C4D-A785-5E2B3682D3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761" y="1684685"/>
            <a:ext cx="1575661" cy="319587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6710D52-D4FB-7045-86DB-2BF5B01EDF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1662508"/>
            <a:ext cx="1575661" cy="31958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38D7394-6E10-B44F-BC61-3893589AB6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310" y="1684685"/>
            <a:ext cx="1575661" cy="319587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213F1F46-887D-DE44-810E-C88AB9244D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3577" y="2967797"/>
            <a:ext cx="2155234" cy="103481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F7A467B-9622-AA45-A223-F2103068B2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88387" y="2967797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CE0608-DE2D-9C40-9370-BB89E25259F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100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E5C798-D3D7-3B4E-93B2-0B8052584161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200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F7FBA2-AACF-9B45-84D1-4BF2A91A03D5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300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DC451C-B344-D847-9284-8636BF2489CA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EA6A7B-80FA-0E43-849B-2C8FE4A12ED2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500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ED37FA-EB11-6546-87E9-D1C55ADBD5FB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600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A5C018-8346-874C-B111-D127E3EB1E15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700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13A357-917A-FF41-BFE7-12B0AA7903B4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1697671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CE0608-DE2D-9C40-9370-BB89E25259F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800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E5C798-D3D7-3B4E-93B2-0B8052584161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F7FBA2-AACF-9B45-84D1-4BF2A91A03D5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DC451C-B344-D847-9284-8636BF2489CA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500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EA6A7B-80FA-0E43-849B-2C8FE4A12ED2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400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ED37FA-EB11-6546-87E9-D1C55ADBD5FB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A5C018-8346-874C-B111-D127E3EB1E15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200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13A357-917A-FF41-BFE7-12B0AA7903B4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45003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CE0608-DE2D-9C40-9370-BB89E25259F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800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E5C798-D3D7-3B4E-93B2-0B8052584161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700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F7FBA2-AACF-9B45-84D1-4BF2A91A03D5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DC451C-B344-D847-9284-8636BF2489CA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500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EA6A7B-80FA-0E43-849B-2C8FE4A12ED2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400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ED37FA-EB11-6546-87E9-D1C55ADBD5FB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A5C018-8346-874C-B111-D127E3EB1E15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200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13A357-917A-FF41-BFE7-12B0AA7903B4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576260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CE0608-DE2D-9C40-9370-BB89E25259F2}"/>
              </a:ext>
            </a:extLst>
          </p:cNvPr>
          <p:cNvSpPr/>
          <p:nvPr/>
        </p:nvSpPr>
        <p:spPr>
          <a:xfrm>
            <a:off x="24649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E5C798-D3D7-3B4E-93B2-0B8052584161}"/>
              </a:ext>
            </a:extLst>
          </p:cNvPr>
          <p:cNvSpPr/>
          <p:nvPr/>
        </p:nvSpPr>
        <p:spPr>
          <a:xfrm>
            <a:off x="33793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800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F7FBA2-AACF-9B45-84D1-4BF2A91A03D5}"/>
              </a:ext>
            </a:extLst>
          </p:cNvPr>
          <p:cNvSpPr/>
          <p:nvPr/>
        </p:nvSpPr>
        <p:spPr>
          <a:xfrm>
            <a:off x="42937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DC451C-B344-D847-9284-8636BF2489CA}"/>
              </a:ext>
            </a:extLst>
          </p:cNvPr>
          <p:cNvSpPr/>
          <p:nvPr/>
        </p:nvSpPr>
        <p:spPr>
          <a:xfrm>
            <a:off x="52081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600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EA6A7B-80FA-0E43-849B-2C8FE4A12ED2}"/>
              </a:ext>
            </a:extLst>
          </p:cNvPr>
          <p:cNvSpPr/>
          <p:nvPr/>
        </p:nvSpPr>
        <p:spPr>
          <a:xfrm>
            <a:off x="61225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ED37FA-EB11-6546-87E9-D1C55ADBD5FB}"/>
              </a:ext>
            </a:extLst>
          </p:cNvPr>
          <p:cNvSpPr/>
          <p:nvPr/>
        </p:nvSpPr>
        <p:spPr>
          <a:xfrm>
            <a:off x="70369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A5C018-8346-874C-B111-D127E3EB1E15}"/>
              </a:ext>
            </a:extLst>
          </p:cNvPr>
          <p:cNvSpPr/>
          <p:nvPr/>
        </p:nvSpPr>
        <p:spPr>
          <a:xfrm>
            <a:off x="79513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300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13A357-917A-FF41-BFE7-12B0AA7903B4}"/>
              </a:ext>
            </a:extLst>
          </p:cNvPr>
          <p:cNvSpPr/>
          <p:nvPr/>
        </p:nvSpPr>
        <p:spPr>
          <a:xfrm>
            <a:off x="88657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023F9A-4FBD-B24A-87F6-AC2C3ACC43A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A524CC1-2336-394B-AA14-0A08135C3B65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400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3A786A-EA05-FD48-82D2-142C4EFE9D2F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500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11B484-59C3-614B-A416-F8983B880EB7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3796373-40B4-554E-A55C-4549D84909DC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BDD9728-2D69-4440-8626-5AC0EE39E869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800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E693A50-F2D9-CF46-940D-A2FBC1E4969C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900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DF8F0D8-9C6A-BF46-8B7B-C15D91F3887D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1524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number tracks.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5CE0608-DE2D-9C40-9370-BB89E25259F2}"/>
              </a:ext>
            </a:extLst>
          </p:cNvPr>
          <p:cNvSpPr/>
          <p:nvPr/>
        </p:nvSpPr>
        <p:spPr>
          <a:xfrm>
            <a:off x="24649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900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FE5C798-D3D7-3B4E-93B2-0B8052584161}"/>
              </a:ext>
            </a:extLst>
          </p:cNvPr>
          <p:cNvSpPr/>
          <p:nvPr/>
        </p:nvSpPr>
        <p:spPr>
          <a:xfrm>
            <a:off x="33793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800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F7FBA2-AACF-9B45-84D1-4BF2A91A03D5}"/>
              </a:ext>
            </a:extLst>
          </p:cNvPr>
          <p:cNvSpPr/>
          <p:nvPr/>
        </p:nvSpPr>
        <p:spPr>
          <a:xfrm>
            <a:off x="42937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700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9DC451C-B344-D847-9284-8636BF2489CA}"/>
              </a:ext>
            </a:extLst>
          </p:cNvPr>
          <p:cNvSpPr/>
          <p:nvPr/>
        </p:nvSpPr>
        <p:spPr>
          <a:xfrm>
            <a:off x="52081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600</a:t>
            </a:r>
            <a:endParaRPr lang="en-US" dirty="0">
              <a:solidFill>
                <a:schemeClr val="tx1"/>
              </a:solidFill>
              <a:latin typeface="OpenDyslexic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6EA6A7B-80FA-0E43-849B-2C8FE4A12ED2}"/>
              </a:ext>
            </a:extLst>
          </p:cNvPr>
          <p:cNvSpPr/>
          <p:nvPr/>
        </p:nvSpPr>
        <p:spPr>
          <a:xfrm>
            <a:off x="61225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500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3ED37FA-EB11-6546-87E9-D1C55ADBD5FB}"/>
              </a:ext>
            </a:extLst>
          </p:cNvPr>
          <p:cNvSpPr/>
          <p:nvPr/>
        </p:nvSpPr>
        <p:spPr>
          <a:xfrm>
            <a:off x="70369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400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DA5C018-8346-874C-B111-D127E3EB1E15}"/>
              </a:ext>
            </a:extLst>
          </p:cNvPr>
          <p:cNvSpPr/>
          <p:nvPr/>
        </p:nvSpPr>
        <p:spPr>
          <a:xfrm>
            <a:off x="79513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300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D13A357-917A-FF41-BFE7-12B0AA7903B4}"/>
              </a:ext>
            </a:extLst>
          </p:cNvPr>
          <p:cNvSpPr/>
          <p:nvPr/>
        </p:nvSpPr>
        <p:spPr>
          <a:xfrm>
            <a:off x="8865705" y="5262563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" pitchFamily="2" charset="77"/>
              </a:rPr>
              <a:t>200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B023F9A-4FBD-B24A-87F6-AC2C3ACC43A2}"/>
              </a:ext>
            </a:extLst>
          </p:cNvPr>
          <p:cNvSpPr/>
          <p:nvPr/>
        </p:nvSpPr>
        <p:spPr>
          <a:xfrm>
            <a:off x="2438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300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A524CC1-2336-394B-AA14-0A08135C3B65}"/>
              </a:ext>
            </a:extLst>
          </p:cNvPr>
          <p:cNvSpPr/>
          <p:nvPr/>
        </p:nvSpPr>
        <p:spPr>
          <a:xfrm>
            <a:off x="3352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400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3A786A-EA05-FD48-82D2-142C4EFE9D2F}"/>
              </a:ext>
            </a:extLst>
          </p:cNvPr>
          <p:cNvSpPr/>
          <p:nvPr/>
        </p:nvSpPr>
        <p:spPr>
          <a:xfrm>
            <a:off x="4267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500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11B484-59C3-614B-A416-F8983B880EB7}"/>
              </a:ext>
            </a:extLst>
          </p:cNvPr>
          <p:cNvSpPr/>
          <p:nvPr/>
        </p:nvSpPr>
        <p:spPr>
          <a:xfrm>
            <a:off x="51816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600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3796373-40B4-554E-A55C-4549D84909DC}"/>
              </a:ext>
            </a:extLst>
          </p:cNvPr>
          <p:cNvSpPr/>
          <p:nvPr/>
        </p:nvSpPr>
        <p:spPr>
          <a:xfrm>
            <a:off x="60960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700</a:t>
            </a:r>
            <a:endParaRPr lang="en-US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BDD9728-2D69-4440-8626-5AC0EE39E869}"/>
              </a:ext>
            </a:extLst>
          </p:cNvPr>
          <p:cNvSpPr/>
          <p:nvPr/>
        </p:nvSpPr>
        <p:spPr>
          <a:xfrm>
            <a:off x="70104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800</a:t>
            </a:r>
            <a:endParaRPr lang="en-US" dirty="0">
              <a:latin typeface="OpenDyslexic" pitchFamily="2" charset="77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E693A50-F2D9-CF46-940D-A2FBC1E4969C}"/>
              </a:ext>
            </a:extLst>
          </p:cNvPr>
          <p:cNvSpPr/>
          <p:nvPr/>
        </p:nvSpPr>
        <p:spPr>
          <a:xfrm>
            <a:off x="79248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OpenDyslexic" pitchFamily="2" charset="77"/>
              </a:rPr>
              <a:t>900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DF8F0D8-9C6A-BF46-8B7B-C15D91F3887D}"/>
              </a:ext>
            </a:extLst>
          </p:cNvPr>
          <p:cNvSpPr/>
          <p:nvPr/>
        </p:nvSpPr>
        <p:spPr>
          <a:xfrm>
            <a:off x="8839200" y="3429000"/>
            <a:ext cx="914400" cy="91440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3860"/>
              </a:solidFill>
              <a:latin typeface="OpenDyslexic" pitchFamily="2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0810FA-6B60-144D-9195-CF347FEDA7D9}"/>
              </a:ext>
            </a:extLst>
          </p:cNvPr>
          <p:cNvSpPr/>
          <p:nvPr/>
        </p:nvSpPr>
        <p:spPr>
          <a:xfrm>
            <a:off x="8772941" y="3648526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3860"/>
                </a:solidFill>
                <a:latin typeface="OpenDyslexic" pitchFamily="2" charset="77"/>
              </a:rPr>
              <a:t>1,000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3429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Brooke thinks the place value grid below shows the number six hundred.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 with Brooke? </a:t>
            </a:r>
            <a:br>
              <a:rPr lang="en-GB" sz="2200" dirty="0"/>
            </a:b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6525574-47CC-1C43-B01A-87D44405F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490105"/>
              </p:ext>
            </p:extLst>
          </p:nvPr>
        </p:nvGraphicFramePr>
        <p:xfrm>
          <a:off x="2032000" y="2859380"/>
          <a:ext cx="8127999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846116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6545944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144046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098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393909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B1A61C1-2D5E-144A-871D-41C99516F6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3254254"/>
            <a:ext cx="795856" cy="8041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F9A1FE3-6CBE-CE47-8948-3CF2E2AE8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528" y="3254254"/>
            <a:ext cx="795856" cy="8041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E93A96B-0699-3C44-83CC-1D33EB49A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672" y="3262484"/>
            <a:ext cx="795856" cy="8041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F61BEBF-DB19-444B-84AE-C9428F28A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4056069"/>
            <a:ext cx="795856" cy="8041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01702FD-5454-5846-88B1-4AC050F491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528" y="4056069"/>
            <a:ext cx="795856" cy="8041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C9D6264-B2D2-4841-8C6E-DE79F05D13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672" y="4064299"/>
            <a:ext cx="795856" cy="80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82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Brooke thinks the place value grid below shows the number six hundred.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Brooke is correct – there are six 100s counters in the hundreds column. Therefore, the place value grid shows six hundred.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6525574-47CC-1C43-B01A-87D44405FFE0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859380"/>
          <a:ext cx="8127999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846116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6545944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144046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098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393909"/>
                  </a:ext>
                </a:extLst>
              </a:tr>
            </a:tbl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B1A61C1-2D5E-144A-871D-41C99516F6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3254254"/>
            <a:ext cx="795856" cy="8041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F9A1FE3-6CBE-CE47-8948-3CF2E2AE88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528" y="3254254"/>
            <a:ext cx="795856" cy="8041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E93A96B-0699-3C44-83CC-1D33EB49A5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672" y="3262484"/>
            <a:ext cx="795856" cy="8041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4F61BEBF-DB19-444B-84AE-C9428F28A9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4056069"/>
            <a:ext cx="795856" cy="8041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101702FD-5454-5846-88B1-4AC050F491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528" y="4056069"/>
            <a:ext cx="795856" cy="80419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C9D6264-B2D2-4841-8C6E-DE79F05D13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672" y="4064299"/>
            <a:ext cx="795856" cy="80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12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Martin says, “The place value grid shows the number 500.”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 with Martin? </a:t>
            </a:r>
            <a:br>
              <a:rPr lang="en-GB" sz="2200" dirty="0"/>
            </a:b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6525574-47CC-1C43-B01A-87D44405FFE0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859380"/>
          <a:ext cx="8127999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846116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6545944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144046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098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39390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4F3225-36C8-2549-8BCB-BA1C5EF4CA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247" y="3223568"/>
            <a:ext cx="820118" cy="834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482A4B6-E48C-5D43-8FA0-64EEC6CF7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287" y="4076626"/>
            <a:ext cx="820118" cy="8348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C1F8FF-C29F-234E-BF1E-0DD4D75463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100" y="3223568"/>
            <a:ext cx="820118" cy="8348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5482850-45DD-A94E-A8FC-7F6312EB4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597" y="4095574"/>
            <a:ext cx="820118" cy="8348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480F0EF-A3EA-DF4D-A3BA-1B90CA8A7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092" y="3223568"/>
            <a:ext cx="820118" cy="8348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BA2310-00E3-E947-A084-FD907854BC23}"/>
              </a:ext>
            </a:extLst>
          </p:cNvPr>
          <p:cNvSpPr/>
          <p:nvPr/>
        </p:nvSpPr>
        <p:spPr>
          <a:xfrm>
            <a:off x="7288697" y="5161916"/>
            <a:ext cx="4651512" cy="1200329"/>
          </a:xfrm>
          <a:prstGeom prst="rect">
            <a:avLst/>
          </a:prstGeom>
          <a:solidFill>
            <a:srgbClr val="FF3860"/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0"/>
          </a:effectLst>
        </p:spPr>
        <p:txBody>
          <a:bodyPr wrap="square">
            <a:spAutoFit/>
          </a:bodyPr>
          <a:lstStyle/>
          <a:p>
            <a:pPr algn="just">
              <a:buClr>
                <a:srgbClr val="23D160"/>
              </a:buClr>
              <a:buSzPct val="85000"/>
            </a:pPr>
            <a:r>
              <a:rPr lang="en-GB" dirty="0">
                <a:solidFill>
                  <a:schemeClr val="bg1"/>
                </a:solidFill>
                <a:latin typeface="OpenDyslexic" pitchFamily="2" charset="77"/>
              </a:rPr>
              <a:t>Using the same amount of counters as above in a place value grid, make the smallest number you can!</a:t>
            </a:r>
          </a:p>
          <a:p>
            <a:pPr algn="just">
              <a:buClr>
                <a:srgbClr val="23D160"/>
              </a:buClr>
              <a:buSzPct val="85000"/>
            </a:pPr>
            <a:r>
              <a:rPr lang="en-GB" dirty="0">
                <a:solidFill>
                  <a:schemeClr val="bg1"/>
                </a:solidFill>
                <a:latin typeface="OpenDyslexic" pitchFamily="2" charset="77"/>
              </a:rPr>
              <a:t>What other numbers can you make?</a:t>
            </a:r>
          </a:p>
        </p:txBody>
      </p:sp>
    </p:spTree>
    <p:extLst>
      <p:ext uri="{BB962C8B-B14F-4D97-AF65-F5344CB8AC3E}">
        <p14:creationId xmlns:p14="http://schemas.microsoft.com/office/powerpoint/2010/main" val="917244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Martin says, “The place value grid shows the number 500.”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Martin has confused his place value columns.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Instead, the place value grid shows 5 tens or 50.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6525574-47CC-1C43-B01A-87D44405FFE0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2859380"/>
          <a:ext cx="8127999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84611637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6545944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144046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hundreds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tens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OpenDyslexic" pitchFamily="2" charset="77"/>
                        </a:rPr>
                        <a:t>ones</a:t>
                      </a:r>
                    </a:p>
                  </a:txBody>
                  <a:tcPr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098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393909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94F3225-36C8-2549-8BCB-BA1C5EF4CA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4247" y="3223568"/>
            <a:ext cx="820118" cy="8348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482A4B6-E48C-5D43-8FA0-64EEC6CF70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7287" y="4076626"/>
            <a:ext cx="820118" cy="8348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C1F8FF-C29F-234E-BF1E-0DD4D75463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100" y="3223568"/>
            <a:ext cx="820118" cy="8348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5482850-45DD-A94E-A8FC-7F6312EB48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597" y="4095574"/>
            <a:ext cx="820118" cy="8348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480F0EF-A3EA-DF4D-A3BA-1B90CA8A77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092" y="3223568"/>
            <a:ext cx="820118" cy="8348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BA2310-00E3-E947-A084-FD907854BC23}"/>
              </a:ext>
            </a:extLst>
          </p:cNvPr>
          <p:cNvSpPr/>
          <p:nvPr/>
        </p:nvSpPr>
        <p:spPr>
          <a:xfrm>
            <a:off x="7288697" y="5161916"/>
            <a:ext cx="4274654" cy="1323439"/>
          </a:xfrm>
          <a:prstGeom prst="rect">
            <a:avLst/>
          </a:prstGeom>
          <a:solidFill>
            <a:srgbClr val="FF3860"/>
          </a:solidFill>
          <a:effectLst>
            <a:glow rad="63500">
              <a:schemeClr val="accent3">
                <a:satMod val="175000"/>
                <a:alpha val="40000"/>
              </a:schemeClr>
            </a:glow>
            <a:softEdge rad="0"/>
          </a:effectLst>
        </p:spPr>
        <p:txBody>
          <a:bodyPr wrap="square">
            <a:spAutoFit/>
          </a:bodyPr>
          <a:lstStyle/>
          <a:p>
            <a:pPr algn="just">
              <a:buClr>
                <a:srgbClr val="23D160"/>
              </a:buClr>
              <a:buSzPct val="85000"/>
            </a:pPr>
            <a:r>
              <a:rPr lang="en-GB" sz="2000" dirty="0">
                <a:solidFill>
                  <a:schemeClr val="bg1"/>
                </a:solidFill>
                <a:latin typeface="OpenDyslexic" pitchFamily="2" charset="77"/>
              </a:rPr>
              <a:t>The smallest possible number would be made by putting all the counters in the ones column to make 5!</a:t>
            </a:r>
          </a:p>
        </p:txBody>
      </p:sp>
    </p:spTree>
    <p:extLst>
      <p:ext uri="{BB962C8B-B14F-4D97-AF65-F5344CB8AC3E}">
        <p14:creationId xmlns:p14="http://schemas.microsoft.com/office/powerpoint/2010/main" val="26674313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b="1" dirty="0"/>
              <a:t>Are the sentences below always true, sometimes true or never true?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tens, we count in 2-digit numbers. </a:t>
            </a:r>
            <a:br>
              <a:rPr lang="en-GB" sz="2200" dirty="0"/>
            </a:br>
            <a:endParaRPr lang="en-GB" sz="2200" dirty="0"/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hundreds,  the digit in the tens column changes. </a:t>
            </a:r>
            <a:br>
              <a:rPr lang="en-GB" sz="2200" dirty="0"/>
            </a:br>
            <a:endParaRPr lang="en-GB" sz="2200" dirty="0"/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tens, the digit in the hundreds column changes. </a:t>
            </a:r>
            <a:br>
              <a:rPr lang="en-GB" sz="2200" dirty="0"/>
            </a:br>
            <a:endParaRPr lang="en-GB" sz="2200" dirty="0"/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hundreds, the digit in the thousands column changes. </a:t>
            </a:r>
            <a:br>
              <a:rPr lang="en-GB" sz="2200" dirty="0"/>
            </a:b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167701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D806CB69-8131-CB4C-870E-B9E768211E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4219"/>
            <a:ext cx="12192000" cy="13540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number bead string does not belong as it shows 20, whereas the Numicon Shapes, the Base 10 pieces and the place value counters all show 30.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894209A-0427-254C-B4D5-7A169AC8C87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853425"/>
            <a:ext cx="1772744" cy="18046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751D441-D066-904B-A9AB-AD7A8EED77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450" y="2853425"/>
            <a:ext cx="1772744" cy="18046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596CC9F-3D49-A446-90AB-3BF9261BD5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2853425"/>
            <a:ext cx="1772744" cy="18046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F76E147-2612-E84C-823F-32D16450F65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18767" y="2967797"/>
            <a:ext cx="2155234" cy="10348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DE7500FE-9BEC-5C4D-A785-5E2B3682D3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4761" y="1684685"/>
            <a:ext cx="1575661" cy="319587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6710D52-D4FB-7045-86DB-2BF5B01EDF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1662508"/>
            <a:ext cx="1575661" cy="319587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038D7394-6E10-B44F-BC61-3893589AB6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310" y="1684685"/>
            <a:ext cx="1575661" cy="319587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213F1F46-887D-DE44-810E-C88AB9244D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53577" y="2967797"/>
            <a:ext cx="2155234" cy="103481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7F7A467B-9622-AA45-A223-F2103068B2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188387" y="2967797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66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b="1" dirty="0"/>
              <a:t>Are the sentences below always true, sometimes true or never true?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tens, we count in 2-digit numbers.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Sometimes – if you count in tens below 100 it is true, when you go over 100…</a:t>
            </a:r>
            <a:endParaRPr lang="en-GB" sz="2200" dirty="0"/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hundreds,  the tens column changes.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Never true – the digit in the hundreds (or thousands or above) changes.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tens, the digit in the hundreds column changes.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Sometimes – such as when you count from 190 to 200, the 100s digit changes. </a:t>
            </a:r>
          </a:p>
          <a:p>
            <a:pPr>
              <a:buClr>
                <a:srgbClr val="23D160"/>
              </a:buClr>
              <a:buSzPct val="85000"/>
            </a:pPr>
            <a:r>
              <a:rPr lang="en-GB" sz="2200" dirty="0"/>
              <a:t>When counting in hundreds, the digit in the thousands column changes. 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Sometimes – for example. when you count from 2,900 to 3,000 the 1000s digit changes.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2931036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31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442494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862C32-ABC9-F24B-9697-1A3B150F7C3B}"/>
              </a:ext>
            </a:extLst>
          </p:cNvPr>
          <p:cNvSpPr/>
          <p:nvPr/>
        </p:nvSpPr>
        <p:spPr>
          <a:xfrm>
            <a:off x="4635500" y="1867126"/>
            <a:ext cx="3384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When counting back from 1,000 in 100s to 0, each number is an odd number.</a:t>
            </a:r>
          </a:p>
        </p:txBody>
      </p:sp>
    </p:spTree>
    <p:extLst>
      <p:ext uri="{BB962C8B-B14F-4D97-AF65-F5344CB8AC3E}">
        <p14:creationId xmlns:p14="http://schemas.microsoft.com/office/powerpoint/2010/main" val="907615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1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 </a:t>
            </a: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>
                <a:solidFill>
                  <a:srgbClr val="3273DC"/>
                </a:solidFill>
              </a:rPr>
              <a:t/>
            </a:r>
            <a:br>
              <a:rPr lang="en-GB" sz="2200" dirty="0">
                <a:solidFill>
                  <a:srgbClr val="3273DC"/>
                </a:solidFill>
              </a:rPr>
            </a:b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incorrect on this occasion. If I count back from 1,000 in 100s, I count 900, 800, 700, 600, 500, 400, 300, 200, 100 and 0. All of the numbers counted end in zero and are therefore even. So,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 is wrong today!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775B79-6FD8-7042-AA4B-5BA485961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3442494"/>
            <a:ext cx="1689100" cy="1244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D35BB5-A56E-3444-84FC-CBE2FF9B8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300" y="1257300"/>
            <a:ext cx="4354694" cy="3295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862C32-ABC9-F24B-9697-1A3B150F7C3B}"/>
              </a:ext>
            </a:extLst>
          </p:cNvPr>
          <p:cNvSpPr/>
          <p:nvPr/>
        </p:nvSpPr>
        <p:spPr>
          <a:xfrm>
            <a:off x="4635500" y="1867126"/>
            <a:ext cx="3384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" pitchFamily="2" charset="77"/>
              </a:rPr>
              <a:t>When counting back from 1,000 in 100s to 0, each number is an odd number.</a:t>
            </a:r>
          </a:p>
        </p:txBody>
      </p:sp>
    </p:spTree>
    <p:extLst>
      <p:ext uri="{BB962C8B-B14F-4D97-AF65-F5344CB8AC3E}">
        <p14:creationId xmlns:p14="http://schemas.microsoft.com/office/powerpoint/2010/main" val="31340321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use concrete equipment to find out how many hundreds make 1,000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counting in hundreds up to 1,000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9" y="6298060"/>
            <a:ext cx="10515599" cy="365125"/>
          </a:xfrm>
        </p:spPr>
        <p:txBody>
          <a:bodyPr/>
          <a:lstStyle/>
          <a:p>
            <a:r>
              <a:rPr lang="en-GB" dirty="0"/>
              <a:t>Year 2 – Term 1  Block 1 - Place Value - Lesson 1 - To be able to count in hundreds up to 1,000</a:t>
            </a:r>
          </a:p>
        </p:txBody>
      </p:sp>
    </p:spTree>
    <p:extLst>
      <p:ext uri="{BB962C8B-B14F-4D97-AF65-F5344CB8AC3E}">
        <p14:creationId xmlns:p14="http://schemas.microsoft.com/office/powerpoint/2010/main" val="371053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orange pieces (ones pieces) do you need to make a blue ten piece?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47F7A29-3FCE-7343-89A5-8D8C318A8B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33350"/>
            <a:ext cx="2155234" cy="1034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92C15BA-8F1C-A94A-9DD5-753E356B45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383" y="3483889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orange pieces (ones pieces) do you need to make a blue ten piece?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You need ten orange ones pieces, to make one blue ten piece.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47F7A29-3FCE-7343-89A5-8D8C318A8B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633350"/>
            <a:ext cx="2155234" cy="1034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92C15BA-8F1C-A94A-9DD5-753E356B459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383" y="3483889"/>
            <a:ext cx="2155234" cy="10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0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beads are there between each set of white beads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white  beads are there between each set of red beads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and white beads are there in total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737C2F-B88A-3149-965D-C46E81984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129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26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beads are there between each set of white beads on your number string? </a:t>
            </a:r>
            <a:r>
              <a:rPr lang="en-GB" sz="2200" dirty="0">
                <a:solidFill>
                  <a:srgbClr val="FF3860"/>
                </a:solidFill>
              </a:rPr>
              <a:t>There are 10 red beads.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white  beads are there between each set of red beads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and white beads are there in total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737C2F-B88A-3149-965D-C46E81984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129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4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beads are there between each set of white beads on your number string? </a:t>
            </a:r>
            <a:r>
              <a:rPr lang="en-GB" sz="2200" dirty="0">
                <a:solidFill>
                  <a:srgbClr val="FF3860"/>
                </a:solidFill>
              </a:rPr>
              <a:t>There are 10 red beads.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white  beads are there between each set of red beads on your number string? </a:t>
            </a:r>
            <a:r>
              <a:rPr lang="en-GB" sz="2200" dirty="0">
                <a:solidFill>
                  <a:srgbClr val="FF3860"/>
                </a:solidFill>
              </a:rPr>
              <a:t>There are 10 white beads.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red and white beads are there in total on your number string?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01A5B2A4-15B8-D141-AA2F-507D3367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5755"/>
            <a:ext cx="878081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To be able to count in hundreds up to 1,000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737C2F-B88A-3149-965D-C46E819847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1294"/>
            <a:ext cx="12192000" cy="135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827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8231</TotalTime>
  <Words>2041</Words>
  <Application>Microsoft Office PowerPoint</Application>
  <PresentationFormat>Custom</PresentationFormat>
  <Paragraphs>629</Paragraphs>
  <Slides>43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OpenDyslexic</vt:lpstr>
      <vt:lpstr>Muli</vt:lpstr>
      <vt:lpstr>Wingdings</vt:lpstr>
      <vt:lpstr>Lato</vt:lpstr>
      <vt:lpstr>Lato Light</vt:lpstr>
      <vt:lpstr>Calibri</vt:lpstr>
      <vt:lpstr>OpenDyslexicAlta</vt:lpstr>
      <vt:lpstr>Office Theme</vt:lpstr>
      <vt:lpstr>PowerPoint Presentation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  <vt:lpstr>To be able to count in hundreds up to 1,000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261</cp:revision>
  <cp:lastPrinted>2019-06-17T16:19:05Z</cp:lastPrinted>
  <dcterms:created xsi:type="dcterms:W3CDTF">2018-08-06T08:16:18Z</dcterms:created>
  <dcterms:modified xsi:type="dcterms:W3CDTF">2020-09-07T13:13:09Z</dcterms:modified>
</cp:coreProperties>
</file>