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20" r:id="rId5"/>
    <p:sldId id="32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6" r:id="rId20"/>
    <p:sldId id="387" r:id="rId21"/>
    <p:sldId id="388" r:id="rId22"/>
    <p:sldId id="389" r:id="rId23"/>
    <p:sldId id="392" r:id="rId24"/>
    <p:sldId id="391" r:id="rId25"/>
    <p:sldId id="390" r:id="rId26"/>
    <p:sldId id="393" r:id="rId27"/>
    <p:sldId id="394" r:id="rId28"/>
    <p:sldId id="395" r:id="rId29"/>
    <p:sldId id="398" r:id="rId30"/>
    <p:sldId id="397" r:id="rId31"/>
    <p:sldId id="396" r:id="rId32"/>
    <p:sldId id="370" r:id="rId33"/>
    <p:sldId id="400" r:id="rId34"/>
    <p:sldId id="399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Lato Light" panose="020F0302020204030204" pitchFamily="34" charset="0"/>
      <p:regular r:id="rId46"/>
      <p:italic r:id="rId47"/>
    </p:embeddedFont>
    <p:embeddedFont>
      <p:font typeface="Muli" pitchFamily="2" charset="77"/>
      <p:regular r:id="rId48"/>
      <p:bold r:id="rId49"/>
      <p:italic r:id="rId50"/>
      <p:boldItalic r:id="rId51"/>
    </p:embeddedFont>
    <p:embeddedFont>
      <p:font typeface="OpenDyslexic" pitchFamily="2" charset="77"/>
      <p:regular r:id="rId52"/>
      <p:bold r:id="rId53"/>
      <p:italic r:id="rId54"/>
      <p:boldItalic r:id="rId55"/>
    </p:embeddedFont>
    <p:embeddedFont>
      <p:font typeface="OpenDyslexicAlta" pitchFamily="2" charset="77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6" autoAdjust="0"/>
    <p:restoredTop sz="87891" autoAdjust="0"/>
  </p:normalViewPr>
  <p:slideViewPr>
    <p:cSldViewPr snapToGrid="0" snapToObjects="1">
      <p:cViewPr varScale="1">
        <p:scale>
          <a:sx n="107" d="100"/>
          <a:sy n="107" d="100"/>
        </p:scale>
        <p:origin x="720" y="16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4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7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1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0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24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22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8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67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6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75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44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60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80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89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18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68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72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0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3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6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0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2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0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3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09/10/2023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tiff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tiff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2.emf"/><Relationship Id="rId4" Type="http://schemas.openxmlformats.org/officeDocument/2006/relationships/image" Target="../media/image3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2.emf"/><Relationship Id="rId4" Type="http://schemas.openxmlformats.org/officeDocument/2006/relationships/image" Target="../media/image33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Stage 3 </a:t>
            </a:r>
            <a:br>
              <a:rPr lang="en-GB" dirty="0"/>
            </a:br>
            <a:r>
              <a:rPr lang="en-GB" dirty="0"/>
              <a:t>Autumn Block 3: Multiplication and Division</a:t>
            </a:r>
          </a:p>
          <a:p>
            <a:r>
              <a:rPr lang="en-GB" dirty="0"/>
              <a:t>Lesson 1: To be able to identify, make and add equal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4279791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 panose="02000503000000000000" pitchFamily="2" charset="77"/>
              </a:rPr>
              <a:t>QXHKFDG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3D4148-CE3D-4140-8A40-4BA6695FF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54581" y="3156865"/>
            <a:ext cx="2249353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AE08E7-D58F-DC4A-8B33-14F12DA60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04811" y="3173760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E1B6A5-1759-3946-9DE8-753CE27806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84433" y="3173760"/>
            <a:ext cx="2249353" cy="1080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BFF638C-1A7B-0449-97F0-881985D68280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3 groups of 5.</a:t>
            </a:r>
          </a:p>
        </p:txBody>
      </p:sp>
    </p:spTree>
    <p:extLst>
      <p:ext uri="{BB962C8B-B14F-4D97-AF65-F5344CB8AC3E}">
        <p14:creationId xmlns:p14="http://schemas.microsoft.com/office/powerpoint/2010/main" val="299273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284897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69874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499920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712083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7E73F-5B73-EC45-A92A-736EAB0B300E}"/>
              </a:ext>
            </a:extLst>
          </p:cNvPr>
          <p:cNvSpPr/>
          <p:nvPr/>
        </p:nvSpPr>
        <p:spPr>
          <a:xfrm>
            <a:off x="9257253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DCA4E-A0CA-0045-83F4-C51B16C6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4" y="3693903"/>
            <a:ext cx="2150230" cy="798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1DA717-B872-AE4C-9DBC-749ACFE6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74" y="3697301"/>
            <a:ext cx="2150230" cy="798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75F720-B052-3341-88A8-FC180FB7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04" y="3690574"/>
            <a:ext cx="2150230" cy="798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A0C8B66-BE36-694F-A85C-C886EBE46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23" y="3697301"/>
            <a:ext cx="2150230" cy="798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F4A69E-A0DE-6E42-8340-15DAEF02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253" y="3690574"/>
            <a:ext cx="2150230" cy="7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5 groups of 4.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284897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69874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499920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712083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7E73F-5B73-EC45-A92A-736EAB0B300E}"/>
              </a:ext>
            </a:extLst>
          </p:cNvPr>
          <p:cNvSpPr/>
          <p:nvPr/>
        </p:nvSpPr>
        <p:spPr>
          <a:xfrm>
            <a:off x="9257253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DCA4E-A0CA-0045-83F4-C51B16C6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4" y="3693903"/>
            <a:ext cx="2150230" cy="798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1DA717-B872-AE4C-9DBC-749ACFE6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74" y="3697301"/>
            <a:ext cx="2150230" cy="798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75F720-B052-3341-88A8-FC180FB7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04" y="3690574"/>
            <a:ext cx="2150230" cy="798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A0C8B66-BE36-694F-A85C-C886EBE46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23" y="3697301"/>
            <a:ext cx="2150230" cy="798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F4A69E-A0DE-6E42-8340-15DAEF02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253" y="3690574"/>
            <a:ext cx="2150230" cy="7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2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4 groups of 6.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equal grouping sketches and statements.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2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u="sng" dirty="0"/>
              <a:t>Templates:</a:t>
            </a:r>
            <a:r>
              <a:rPr lang="en-GB" sz="2200" dirty="0"/>
              <a:t> 	</a:t>
            </a:r>
            <a:r>
              <a:rPr lang="en-GB" sz="2200" dirty="0">
                <a:solidFill>
                  <a:srgbClr val="FF3860"/>
                </a:solidFill>
              </a:rPr>
              <a:t>	Adult / peer assessment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5616F8-33DA-5847-82E8-95D75FE1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67" y="2842015"/>
            <a:ext cx="4681970" cy="1763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2390C5-66C2-9542-9F72-90F006236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763" y="2842015"/>
            <a:ext cx="3512600" cy="177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77BD3D-542A-0D4D-8876-1D16E37D6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588" y="4848317"/>
            <a:ext cx="5866823" cy="17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ways can you represent…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three groups of 2?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four groups of 4?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groups of 6?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six groups of 3?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549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ways can you represent…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three groups of 2?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four groups of 4?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groups of 6?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six groups of 3?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u="sng" dirty="0">
                <a:solidFill>
                  <a:srgbClr val="FF3860"/>
                </a:solidFill>
              </a:rPr>
              <a:t>Example: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137DCC-188C-6740-A7AD-661EEEDCE8C0}"/>
              </a:ext>
            </a:extLst>
          </p:cNvPr>
          <p:cNvSpPr/>
          <p:nvPr/>
        </p:nvSpPr>
        <p:spPr>
          <a:xfrm>
            <a:off x="5377135" y="5698185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Three groups of 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A867F-0D9B-0D42-BD5E-D395B293475F}"/>
              </a:ext>
            </a:extLst>
          </p:cNvPr>
          <p:cNvSpPr/>
          <p:nvPr/>
        </p:nvSpPr>
        <p:spPr>
          <a:xfrm>
            <a:off x="730688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718B2-A077-7A43-B34C-90816AF64785}"/>
              </a:ext>
            </a:extLst>
          </p:cNvPr>
          <p:cNvSpPr/>
          <p:nvPr/>
        </p:nvSpPr>
        <p:spPr>
          <a:xfrm>
            <a:off x="515665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C310FE-27A1-004B-A9A3-8AB1907E2C38}"/>
              </a:ext>
            </a:extLst>
          </p:cNvPr>
          <p:cNvSpPr/>
          <p:nvPr/>
        </p:nvSpPr>
        <p:spPr>
          <a:xfrm>
            <a:off x="945711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8D4B5B-276C-6A40-A424-A3A3C50C3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594" y="3282975"/>
            <a:ext cx="1016143" cy="1034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6DF1D2-8595-DF4F-BF6F-4BAA6C7918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067" y="4079073"/>
            <a:ext cx="1016143" cy="1034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0DE1F3-9A4D-B94F-8219-5918E2AFE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611" y="3282975"/>
            <a:ext cx="1016143" cy="1034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7305F2-4AA1-F44B-9987-9DB07A1693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084" y="4079073"/>
            <a:ext cx="1016143" cy="1034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CD6D7E-9DE0-6B4D-AEC6-57E444E7CE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047" y="3282975"/>
            <a:ext cx="1016143" cy="1034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CC1B8-88CD-1041-868E-D5DC8071F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520" y="4079073"/>
            <a:ext cx="1016143" cy="10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4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59202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revise my knowledge of identifying, making and adding equal groups for multiplication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revising </a:t>
            </a:r>
            <a:r>
              <a:rPr lang="en-GB" sz="2200" dirty="0">
                <a:solidFill>
                  <a:prstClr val="black"/>
                </a:solidFill>
              </a:rPr>
              <a:t>my knowledge of identifying, making and adding equal groups for multiplication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82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5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0251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8" y="2834909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27" y="2834909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03" y="2825415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622" y="2825415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99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118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463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982" y="3851630"/>
            <a:ext cx="887708" cy="91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1F7977-44A0-AB4D-8CFF-09737E147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469" y="2834909"/>
            <a:ext cx="887708" cy="915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8CC4AD-86A7-504A-B0D3-92A79B5E1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88" y="2834909"/>
            <a:ext cx="887708" cy="915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1E12A0-4EDA-7846-BA89-316AFE6DD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66" y="2825415"/>
            <a:ext cx="887708" cy="9151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7F090F-B298-2E4D-8B31-4FBA22113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85" y="2825415"/>
            <a:ext cx="887708" cy="9151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82A113-DFAF-D44F-8CE7-94D639F6D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00" y="3851630"/>
            <a:ext cx="887708" cy="9151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A47A96-8E43-A24B-952D-609183FB7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619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42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88980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+ 2 + 2 + 2 = 14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seven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fourteen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 x 2 = 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8" y="2834909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27" y="2834909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03" y="2825415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622" y="2825415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99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118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463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982" y="3851630"/>
            <a:ext cx="887708" cy="91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1F7977-44A0-AB4D-8CFF-09737E147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469" y="2834909"/>
            <a:ext cx="887708" cy="915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8CC4AD-86A7-504A-B0D3-92A79B5E1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88" y="2834909"/>
            <a:ext cx="887708" cy="915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1E12A0-4EDA-7846-BA89-316AFE6DD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66" y="2825415"/>
            <a:ext cx="887708" cy="9151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7F090F-B298-2E4D-8B31-4FBA22113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85" y="2825415"/>
            <a:ext cx="887708" cy="9151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82A113-DFAF-D44F-8CE7-94D639F6D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00" y="3851630"/>
            <a:ext cx="887708" cy="9151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A47A96-8E43-A24B-952D-609183FB7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619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group that doesn’t belong.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30B83-6817-B94C-B825-30FEAA3B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794862"/>
            <a:ext cx="4755134" cy="12010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ADC8687-2D97-784F-B924-AFC4130C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65" y="2789506"/>
            <a:ext cx="4755134" cy="120107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FB88EEA-006B-4F4B-BF60-CB195A0E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17" y="4171863"/>
            <a:ext cx="4755134" cy="12010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93CD63D-F41D-E640-9F43-DB61C4011E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3" y="2913612"/>
            <a:ext cx="537844" cy="5349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4E9B574-ECFB-B34E-9747-C9F1AAB608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40" y="2913612"/>
            <a:ext cx="537844" cy="5349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F9C7C22-7882-2E43-B705-7A117F7A37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484" y="3365125"/>
            <a:ext cx="537844" cy="5349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FA69E05-7BB6-AC40-9988-35954434DE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954" y="3365125"/>
            <a:ext cx="537844" cy="53497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E044FA2-7665-864F-8642-F3B0214C82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905" y="2913612"/>
            <a:ext cx="537844" cy="5349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5570A13-BE83-BA4D-B771-67B521670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782" y="2913612"/>
            <a:ext cx="537844" cy="5349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5AAF7D3-7C74-F843-B312-6677349DFB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26" y="3365125"/>
            <a:ext cx="537844" cy="53497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8FDB0EF-4BBB-6B40-9C58-E0CB610CAD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696" y="3365125"/>
            <a:ext cx="537844" cy="5349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F7D7A7B-5CF5-5D49-BC94-A309CD5F06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948" y="2970787"/>
            <a:ext cx="845047" cy="84054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95CB161-F116-4E41-A2E9-31F3DA08DC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798" y="2970787"/>
            <a:ext cx="845047" cy="8405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B658AD9-78AE-0D42-904F-BBC220D385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690" y="2970787"/>
            <a:ext cx="845047" cy="8405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96DBA7A-6CBA-D140-ADBD-574BDF4590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67" y="2970787"/>
            <a:ext cx="845047" cy="8405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6450CA2-8FEC-9141-BAD0-70FAB447C6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81" y="4284594"/>
            <a:ext cx="513207" cy="51320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AB29B87-E621-A84E-A7A4-D988746622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303" y="4540204"/>
            <a:ext cx="789277" cy="78506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60586F5-0B18-3444-A4DC-D6868D0E2B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861" y="4266852"/>
            <a:ext cx="513207" cy="51320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6957A60-EB43-744A-9D43-624CDE4430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783" y="4522462"/>
            <a:ext cx="789277" cy="78506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80ACB98-30F9-C745-A0FC-334D67BE6F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9" y="4261285"/>
            <a:ext cx="513207" cy="51320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B1CAA42-F00E-794F-BF57-00AA610D7E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581" y="4516895"/>
            <a:ext cx="789277" cy="78506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CCF82BA-96ED-B340-8ABB-39524C7246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237" y="4260291"/>
            <a:ext cx="513207" cy="5132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8A51EAD-FE7A-314A-96D6-102365248E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159" y="4515901"/>
            <a:ext cx="789277" cy="7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320D165-87CF-485D-ACDD-FFF598FDF3FE}"/>
              </a:ext>
            </a:extLst>
          </p:cNvPr>
          <p:cNvSpPr/>
          <p:nvPr/>
        </p:nvSpPr>
        <p:spPr>
          <a:xfrm>
            <a:off x="3525412" y="3900100"/>
            <a:ext cx="5083428" cy="17230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group that doesn’t belong.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first two groups each have 10 p in each box and 40 p in total. The final group has 3 p in each box and 12 p in total so doesn’t belong.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30B83-6817-B94C-B825-30FEAA3B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794862"/>
            <a:ext cx="4755134" cy="12010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ADC8687-2D97-784F-B924-AFC4130C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65" y="2789506"/>
            <a:ext cx="4755134" cy="120107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FB88EEA-006B-4F4B-BF60-CB195A0E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17" y="4171863"/>
            <a:ext cx="4755134" cy="12010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93CD63D-F41D-E640-9F43-DB61C4011E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3" y="2913612"/>
            <a:ext cx="537844" cy="5349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4E9B574-ECFB-B34E-9747-C9F1AAB608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40" y="2913612"/>
            <a:ext cx="537844" cy="5349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F9C7C22-7882-2E43-B705-7A117F7A37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484" y="3365125"/>
            <a:ext cx="537844" cy="5349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FA69E05-7BB6-AC40-9988-35954434DE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954" y="3365125"/>
            <a:ext cx="537844" cy="53497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E044FA2-7665-864F-8642-F3B0214C82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905" y="2913612"/>
            <a:ext cx="537844" cy="5349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5570A13-BE83-BA4D-B771-67B521670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782" y="2913612"/>
            <a:ext cx="537844" cy="5349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5AAF7D3-7C74-F843-B312-6677349DFB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26" y="3365125"/>
            <a:ext cx="537844" cy="53497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8FDB0EF-4BBB-6B40-9C58-E0CB610CAD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696" y="3365125"/>
            <a:ext cx="537844" cy="5349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F7D7A7B-5CF5-5D49-BC94-A309CD5F06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948" y="2970787"/>
            <a:ext cx="845047" cy="84054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95CB161-F116-4E41-A2E9-31F3DA08DC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798" y="2970787"/>
            <a:ext cx="845047" cy="8405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B658AD9-78AE-0D42-904F-BBC220D385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690" y="2970787"/>
            <a:ext cx="845047" cy="8405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96DBA7A-6CBA-D140-ADBD-574BDF4590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67" y="2970787"/>
            <a:ext cx="845047" cy="8405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6450CA2-8FEC-9141-BAD0-70FAB447C6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81" y="4284594"/>
            <a:ext cx="513207" cy="51320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AB29B87-E621-A84E-A7A4-D988746622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303" y="4540204"/>
            <a:ext cx="789277" cy="78506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60586F5-0B18-3444-A4DC-D6868D0E2B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861" y="4266852"/>
            <a:ext cx="513207" cy="51320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6957A60-EB43-744A-9D43-624CDE4430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783" y="4522462"/>
            <a:ext cx="789277" cy="78506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80ACB98-30F9-C745-A0FC-334D67BE6F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9" y="4261285"/>
            <a:ext cx="513207" cy="51320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B1CAA42-F00E-794F-BF57-00AA610D7E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581" y="4516895"/>
            <a:ext cx="789277" cy="78506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CCF82BA-96ED-B340-8ABB-39524C7246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237" y="4260291"/>
            <a:ext cx="513207" cy="5132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8A51EAD-FE7A-314A-96D6-102365248E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159" y="4515901"/>
            <a:ext cx="789277" cy="7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34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groups together.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D071E8-106E-7D4E-94FE-730F15DD01A0}"/>
              </a:ext>
            </a:extLst>
          </p:cNvPr>
          <p:cNvSpPr/>
          <p:nvPr/>
        </p:nvSpPr>
        <p:spPr>
          <a:xfrm>
            <a:off x="1005681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5EF615-4B34-DC4A-9DAE-C190304B4E00}"/>
              </a:ext>
            </a:extLst>
          </p:cNvPr>
          <p:cNvSpPr/>
          <p:nvPr/>
        </p:nvSpPr>
        <p:spPr>
          <a:xfrm>
            <a:off x="1005681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27F18B-84A7-C74E-9F80-FD7758C25B3B}"/>
              </a:ext>
            </a:extLst>
          </p:cNvPr>
          <p:cNvSpPr/>
          <p:nvPr/>
        </p:nvSpPr>
        <p:spPr>
          <a:xfrm>
            <a:off x="1005681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97D6D-563E-0E4E-87D8-6BDF7C7358D3}"/>
              </a:ext>
            </a:extLst>
          </p:cNvPr>
          <p:cNvSpPr/>
          <p:nvPr/>
        </p:nvSpPr>
        <p:spPr>
          <a:xfrm>
            <a:off x="5068644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58C433-953E-1140-93AF-22F227F27D51}"/>
              </a:ext>
            </a:extLst>
          </p:cNvPr>
          <p:cNvSpPr/>
          <p:nvPr/>
        </p:nvSpPr>
        <p:spPr>
          <a:xfrm>
            <a:off x="5068644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241355-A496-3445-A550-7EE13070F1E2}"/>
              </a:ext>
            </a:extLst>
          </p:cNvPr>
          <p:cNvSpPr/>
          <p:nvPr/>
        </p:nvSpPr>
        <p:spPr>
          <a:xfrm>
            <a:off x="5068644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EAA3EB-0240-2247-A59C-189408CC0610}"/>
              </a:ext>
            </a:extLst>
          </p:cNvPr>
          <p:cNvSpPr/>
          <p:nvPr/>
        </p:nvSpPr>
        <p:spPr>
          <a:xfrm>
            <a:off x="9878108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2B56AB-F126-5344-8327-9FAD1482B4A3}"/>
              </a:ext>
            </a:extLst>
          </p:cNvPr>
          <p:cNvSpPr/>
          <p:nvPr/>
        </p:nvSpPr>
        <p:spPr>
          <a:xfrm>
            <a:off x="9878108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76A6DA-EDAA-7548-8419-4F0C2EF6937D}"/>
              </a:ext>
            </a:extLst>
          </p:cNvPr>
          <p:cNvSpPr/>
          <p:nvPr/>
        </p:nvSpPr>
        <p:spPr>
          <a:xfrm>
            <a:off x="9878108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 10s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7AA6A4-EE40-7948-8B24-9A1F159AE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5273" y="5881690"/>
            <a:ext cx="786342" cy="3775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8DE7A62-15A6-5647-A258-0B9998F64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1531" y="5881690"/>
            <a:ext cx="786342" cy="3775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28F991-59BC-8D48-833D-44A0CBC5D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39134" y="5881689"/>
            <a:ext cx="786342" cy="3775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0BCF3D-051D-DB46-BD16-1E5A8984B9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44" y="2805163"/>
            <a:ext cx="627182" cy="6238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8585AB1-8E65-634A-AF67-B73664D3C1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030" y="2808910"/>
            <a:ext cx="627182" cy="6238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E577C13-57B3-994E-9D6D-17E165851B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235" y="3282975"/>
            <a:ext cx="627182" cy="6238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8E743CD-8906-AC46-B148-FB03F6A699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2" y="4181300"/>
            <a:ext cx="916670" cy="4764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7E61F99-BA9E-6F4C-9A88-E7E9D056B0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69" y="4419530"/>
            <a:ext cx="916670" cy="4764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12D9A9-DC26-3049-83C1-7D86C1D17C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2" y="4764311"/>
            <a:ext cx="916670" cy="4764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24A2BEF-7C45-F74C-B064-912BD35A09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70" y="2839547"/>
            <a:ext cx="589453" cy="5894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8E66A04-E2F8-0D4E-B0A2-4C6D717808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97" y="2839547"/>
            <a:ext cx="589453" cy="5894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60F386-CD99-FC4E-A7EC-A2EB2E3BD9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06" y="3298141"/>
            <a:ext cx="589453" cy="5894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11248FA-6809-5E43-B7D3-C5B57660DD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797" y="4187798"/>
            <a:ext cx="936465" cy="4504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5B70EB5-42CC-8C48-B672-BF160C4681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88" y="4443802"/>
            <a:ext cx="936465" cy="4504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2690BB4-3461-3748-96B2-BDC6C6CED4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564" y="4777335"/>
            <a:ext cx="936465" cy="450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48F7A-005B-6542-B1D3-F9A9AF627D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534110"/>
            <a:ext cx="1206162" cy="3824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B87DE86-E5D0-B041-973E-B5B80095EA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874624"/>
            <a:ext cx="1206162" cy="38244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D17CE27-8A28-214B-86F5-FF864E5AF9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6228190"/>
            <a:ext cx="1206162" cy="3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00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groups together.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D071E8-106E-7D4E-94FE-730F15DD01A0}"/>
              </a:ext>
            </a:extLst>
          </p:cNvPr>
          <p:cNvSpPr/>
          <p:nvPr/>
        </p:nvSpPr>
        <p:spPr>
          <a:xfrm>
            <a:off x="1005681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5EF615-4B34-DC4A-9DAE-C190304B4E00}"/>
              </a:ext>
            </a:extLst>
          </p:cNvPr>
          <p:cNvSpPr/>
          <p:nvPr/>
        </p:nvSpPr>
        <p:spPr>
          <a:xfrm>
            <a:off x="1005681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27F18B-84A7-C74E-9F80-FD7758C25B3B}"/>
              </a:ext>
            </a:extLst>
          </p:cNvPr>
          <p:cNvSpPr/>
          <p:nvPr/>
        </p:nvSpPr>
        <p:spPr>
          <a:xfrm>
            <a:off x="1005681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97D6D-563E-0E4E-87D8-6BDF7C7358D3}"/>
              </a:ext>
            </a:extLst>
          </p:cNvPr>
          <p:cNvSpPr/>
          <p:nvPr/>
        </p:nvSpPr>
        <p:spPr>
          <a:xfrm>
            <a:off x="5068644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58C433-953E-1140-93AF-22F227F27D51}"/>
              </a:ext>
            </a:extLst>
          </p:cNvPr>
          <p:cNvSpPr/>
          <p:nvPr/>
        </p:nvSpPr>
        <p:spPr>
          <a:xfrm>
            <a:off x="5068644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241355-A496-3445-A550-7EE13070F1E2}"/>
              </a:ext>
            </a:extLst>
          </p:cNvPr>
          <p:cNvSpPr/>
          <p:nvPr/>
        </p:nvSpPr>
        <p:spPr>
          <a:xfrm>
            <a:off x="5068644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EAA3EB-0240-2247-A59C-189408CC0610}"/>
              </a:ext>
            </a:extLst>
          </p:cNvPr>
          <p:cNvSpPr/>
          <p:nvPr/>
        </p:nvSpPr>
        <p:spPr>
          <a:xfrm>
            <a:off x="9878108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2B56AB-F126-5344-8327-9FAD1482B4A3}"/>
              </a:ext>
            </a:extLst>
          </p:cNvPr>
          <p:cNvSpPr/>
          <p:nvPr/>
        </p:nvSpPr>
        <p:spPr>
          <a:xfrm>
            <a:off x="9878108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76A6DA-EDAA-7548-8419-4F0C2EF6937D}"/>
              </a:ext>
            </a:extLst>
          </p:cNvPr>
          <p:cNvSpPr/>
          <p:nvPr/>
        </p:nvSpPr>
        <p:spPr>
          <a:xfrm>
            <a:off x="9878108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 10s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7AA6A4-EE40-7948-8B24-9A1F159AE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5273" y="5881690"/>
            <a:ext cx="786342" cy="3775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8DE7A62-15A6-5647-A258-0B9998F64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1531" y="5881690"/>
            <a:ext cx="786342" cy="3775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28F991-59BC-8D48-833D-44A0CBC5D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39134" y="5881689"/>
            <a:ext cx="786342" cy="3775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0BCF3D-051D-DB46-BD16-1E5A8984B9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44" y="2805163"/>
            <a:ext cx="627182" cy="6238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8585AB1-8E65-634A-AF67-B73664D3C1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030" y="2808910"/>
            <a:ext cx="627182" cy="6238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E577C13-57B3-994E-9D6D-17E165851B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235" y="3282975"/>
            <a:ext cx="627182" cy="6238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8E743CD-8906-AC46-B148-FB03F6A699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2" y="4181300"/>
            <a:ext cx="916670" cy="4764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7E61F99-BA9E-6F4C-9A88-E7E9D056B0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69" y="4419530"/>
            <a:ext cx="916670" cy="4764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12D9A9-DC26-3049-83C1-7D86C1D17C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2" y="4764311"/>
            <a:ext cx="916670" cy="4764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24A2BEF-7C45-F74C-B064-912BD35A09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70" y="2839547"/>
            <a:ext cx="589453" cy="5894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8E66A04-E2F8-0D4E-B0A2-4C6D717808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97" y="2839547"/>
            <a:ext cx="589453" cy="5894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60F386-CD99-FC4E-A7EC-A2EB2E3BD9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06" y="3298141"/>
            <a:ext cx="589453" cy="5894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11248FA-6809-5E43-B7D3-C5B57660DD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797" y="4187798"/>
            <a:ext cx="936465" cy="4504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5B70EB5-42CC-8C48-B672-BF160C4681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88" y="4443802"/>
            <a:ext cx="936465" cy="4504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2690BB4-3461-3748-96B2-BDC6C6CED4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564" y="4777335"/>
            <a:ext cx="936465" cy="450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48F7A-005B-6542-B1D3-F9A9AF627D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534110"/>
            <a:ext cx="1206162" cy="3824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B87DE86-E5D0-B041-973E-B5B80095EA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874624"/>
            <a:ext cx="1206162" cy="38244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D17CE27-8A28-214B-86F5-FF864E5AF9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6228190"/>
            <a:ext cx="1206162" cy="3824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B10A75-A03E-2F48-A1FD-9D6DD5DCC545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163721" y="3359919"/>
            <a:ext cx="2880862" cy="140439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6009AC-D6C3-4940-AE2B-9DD5EA2C6B64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250745" y="4699326"/>
            <a:ext cx="362736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B373590-B3DE-474A-B21E-2372244B60B5}"/>
              </a:ext>
            </a:extLst>
          </p:cNvPr>
          <p:cNvCxnSpPr>
            <a:cxnSpLocks/>
            <a:stCxn id="25" idx="3"/>
            <a:endCxn id="62" idx="1"/>
          </p:cNvCxnSpPr>
          <p:nvPr/>
        </p:nvCxnSpPr>
        <p:spPr>
          <a:xfrm>
            <a:off x="2163721" y="4699326"/>
            <a:ext cx="2880862" cy="136651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3AF4CD-6086-114F-959E-ECB2E0FE89FF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 flipV="1">
            <a:off x="2163721" y="3359919"/>
            <a:ext cx="2904923" cy="271054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7B22D6-9D70-3945-A385-2224557222BB}"/>
              </a:ext>
            </a:extLst>
          </p:cNvPr>
          <p:cNvCxnSpPr>
            <a:cxnSpLocks/>
            <a:stCxn id="27" idx="3"/>
            <a:endCxn id="32" idx="1"/>
          </p:cNvCxnSpPr>
          <p:nvPr/>
        </p:nvCxnSpPr>
        <p:spPr>
          <a:xfrm>
            <a:off x="6226684" y="3359919"/>
            <a:ext cx="3651424" cy="271054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C77D23E-191C-574A-80FC-BF9B6ABEE1F3}"/>
              </a:ext>
            </a:extLst>
          </p:cNvPr>
          <p:cNvCxnSpPr>
            <a:cxnSpLocks/>
            <a:stCxn id="62" idx="3"/>
            <a:endCxn id="30" idx="1"/>
          </p:cNvCxnSpPr>
          <p:nvPr/>
        </p:nvCxnSpPr>
        <p:spPr>
          <a:xfrm flipV="1">
            <a:off x="6250745" y="3359919"/>
            <a:ext cx="3627363" cy="27059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01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553384"/>
            <a:ext cx="316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sketched five equal groups with each group showing four.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F79840-A845-1F47-A040-83B4B4FF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2" y="2740410"/>
            <a:ext cx="5473934" cy="1382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855B67-1F09-9142-8DE5-39D4B93EDB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2816912"/>
            <a:ext cx="602814" cy="612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57863B-A346-7F4E-8715-855E571268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2816912"/>
            <a:ext cx="602814" cy="6120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CBFBAD-30E5-C44D-ADDD-780DAC1F6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3505502"/>
            <a:ext cx="602814" cy="612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6A1D78-90E0-6348-AD85-5E6ED4A82F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3505502"/>
            <a:ext cx="602814" cy="612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2B14A9-D7B0-AD49-9A2B-90BE5D4A5F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82" y="3122956"/>
            <a:ext cx="602814" cy="6120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976687-6BFF-DC41-B48F-866CE9B3A0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2816912"/>
            <a:ext cx="602814" cy="612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8B4958-27EB-D14A-80BF-A9C43D7257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2816912"/>
            <a:ext cx="602814" cy="6120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20AA7A-17D8-9148-9E54-2D5E1BB8F4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3505502"/>
            <a:ext cx="602814" cy="6120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3D390ED-3BCA-B940-A290-7E49AF961D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3505502"/>
            <a:ext cx="602814" cy="612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7EFCE-4919-EC44-8F0E-6B346A76C3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124" y="3122956"/>
            <a:ext cx="602814" cy="612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8B6CAE-812A-6141-92C4-D9650D4EA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2816912"/>
            <a:ext cx="602814" cy="612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8775A5-CFBD-3941-9FAB-FC5C829A18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2816912"/>
            <a:ext cx="602814" cy="6120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CC552F-7409-F74E-9671-BCAE6385BF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3505502"/>
            <a:ext cx="602814" cy="612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E108E8-8C47-EE4F-87BC-A8194EB0A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3505502"/>
            <a:ext cx="602814" cy="6120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5B5250-4282-C942-9DA3-E5478B3ED9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848" y="3122956"/>
            <a:ext cx="602814" cy="612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73554C-993F-ED4E-A55B-27B0510EBD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2816912"/>
            <a:ext cx="602814" cy="6120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194392-DF7E-3144-85F9-7163EDDB86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2816912"/>
            <a:ext cx="602814" cy="6120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73D2586-ADD7-B046-BF86-19332B360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3505502"/>
            <a:ext cx="602814" cy="6120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934D6C-98B8-4A4B-B35F-EF56D54445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3505502"/>
            <a:ext cx="602814" cy="6120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A57E4DD-7019-1048-9BE5-9C3BD14F5E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198" y="3122956"/>
            <a:ext cx="602814" cy="6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FAF5B2-7C49-C647-9BA1-0F1936643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67551"/>
            <a:ext cx="1494183" cy="776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3ABE15-1379-0E4B-83F3-ECCFA5A32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65" y="3505726"/>
            <a:ext cx="1494183" cy="776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A33E13-5A22-644D-97EF-42C69878F5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30" y="3943901"/>
            <a:ext cx="1494183" cy="776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76" y="2609666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8" y="2609666"/>
            <a:ext cx="1493302" cy="1493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E9E472-EAD0-F846-9914-A20BD20D6F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98" y="3596887"/>
            <a:ext cx="1493302" cy="14933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B3C5B5-6C4B-DE42-A264-6BA28D5507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775" y="3846940"/>
            <a:ext cx="961847" cy="9618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2AB516-8794-C445-9806-2DB3BAA7C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074" y="3846939"/>
            <a:ext cx="961847" cy="9618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294D5C-E9BF-8F4E-9F21-7EE2B5D93C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148" y="2802051"/>
            <a:ext cx="961847" cy="9618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Although the totals would be the same (twenty),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in fact drawn four groups of five totalling twenty, not five equal groups of four as stated.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553384"/>
            <a:ext cx="316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sketched five equal groups with each group showing four.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F79840-A845-1F47-A040-83B4B4FF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2" y="2740410"/>
            <a:ext cx="5473934" cy="1382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855B67-1F09-9142-8DE5-39D4B93EDB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2816912"/>
            <a:ext cx="602814" cy="612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57863B-A346-7F4E-8715-855E571268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2816912"/>
            <a:ext cx="602814" cy="6120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CBFBAD-30E5-C44D-ADDD-780DAC1F6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3505502"/>
            <a:ext cx="602814" cy="612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6A1D78-90E0-6348-AD85-5E6ED4A82F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3505502"/>
            <a:ext cx="602814" cy="612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2B14A9-D7B0-AD49-9A2B-90BE5D4A5F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82" y="3122956"/>
            <a:ext cx="602814" cy="6120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976687-6BFF-DC41-B48F-866CE9B3A0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2816912"/>
            <a:ext cx="602814" cy="612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8B4958-27EB-D14A-80BF-A9C43D7257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2816912"/>
            <a:ext cx="602814" cy="6120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20AA7A-17D8-9148-9E54-2D5E1BB8F4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3505502"/>
            <a:ext cx="602814" cy="6120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3D390ED-3BCA-B940-A290-7E49AF961D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3505502"/>
            <a:ext cx="602814" cy="612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7EFCE-4919-EC44-8F0E-6B346A76C3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124" y="3122956"/>
            <a:ext cx="602814" cy="612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8B6CAE-812A-6141-92C4-D9650D4EA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2816912"/>
            <a:ext cx="602814" cy="612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8775A5-CFBD-3941-9FAB-FC5C829A18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2816912"/>
            <a:ext cx="602814" cy="6120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CC552F-7409-F74E-9671-BCAE6385BF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3505502"/>
            <a:ext cx="602814" cy="612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E108E8-8C47-EE4F-87BC-A8194EB0A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3505502"/>
            <a:ext cx="602814" cy="6120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5B5250-4282-C942-9DA3-E5478B3ED9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848" y="3122956"/>
            <a:ext cx="602814" cy="612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73554C-993F-ED4E-A55B-27B0510EBD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2816912"/>
            <a:ext cx="602814" cy="6120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194392-DF7E-3144-85F9-7163EDDB86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2816912"/>
            <a:ext cx="602814" cy="6120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73D2586-ADD7-B046-BF86-19332B360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3505502"/>
            <a:ext cx="602814" cy="6120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934D6C-98B8-4A4B-B35F-EF56D54445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3505502"/>
            <a:ext cx="602814" cy="6120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A57E4DD-7019-1048-9BE5-9C3BD14F5E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198" y="3122956"/>
            <a:ext cx="602814" cy="6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2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revise my knowledge of identifying, making and adding equal groups for multiplication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revising </a:t>
            </a:r>
            <a:r>
              <a:rPr lang="en-GB" sz="2200" dirty="0">
                <a:solidFill>
                  <a:prstClr val="black"/>
                </a:solidFill>
              </a:rPr>
              <a:t>my knowledge of identifying, making and adding equal groups for multiplication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1164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coins don’t belong as each is worth two (two pounds), whereas the notes, the hands and the number tiles all show three lots of five.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FAF5B2-7C49-C647-9BA1-0F1936643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67551"/>
            <a:ext cx="1494183" cy="776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3ABE15-1379-0E4B-83F3-ECCFA5A32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65" y="3505726"/>
            <a:ext cx="1494183" cy="776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A33E13-5A22-644D-97EF-42C69878F5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30" y="3943901"/>
            <a:ext cx="1494183" cy="776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76" y="2609666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8" y="2609666"/>
            <a:ext cx="1493302" cy="1493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E9E472-EAD0-F846-9914-A20BD20D6F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98" y="3596887"/>
            <a:ext cx="1493302" cy="14933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B3C5B5-6C4B-DE42-A264-6BA28D5507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775" y="3846940"/>
            <a:ext cx="961847" cy="9618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2AB516-8794-C445-9806-2DB3BAA7C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074" y="3846939"/>
            <a:ext cx="961847" cy="9618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294D5C-E9BF-8F4E-9F21-7EE2B5D93C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148" y="2802051"/>
            <a:ext cx="961847" cy="9618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89EE3FA-9136-A443-97D2-A22894917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3239905"/>
            <a:ext cx="825225" cy="840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9F893B-345A-374E-B69B-18EEB63CB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70" y="4108322"/>
            <a:ext cx="825225" cy="8400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F20127-CE7B-EB40-8AA8-E37EA0CE6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67" y="3239905"/>
            <a:ext cx="825225" cy="840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CEDC4B-61D0-074F-933F-C977FA89C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344" y="4108322"/>
            <a:ext cx="825225" cy="840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A83109-0F5C-A64B-9113-46720EC0C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253" y="3244854"/>
            <a:ext cx="825225" cy="840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8FC798-87CB-6D44-9513-49E73A73D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630" y="4113271"/>
            <a:ext cx="825225" cy="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4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3 groups of 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89EE3FA-9136-A443-97D2-A22894917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3239905"/>
            <a:ext cx="825225" cy="840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9F893B-345A-374E-B69B-18EEB63CB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70" y="4108322"/>
            <a:ext cx="825225" cy="8400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F20127-CE7B-EB40-8AA8-E37EA0CE6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67" y="3239905"/>
            <a:ext cx="825225" cy="840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CEDC4B-61D0-074F-933F-C977FA89C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344" y="4108322"/>
            <a:ext cx="825225" cy="840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A83109-0F5C-A64B-9113-46720EC0C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253" y="3244854"/>
            <a:ext cx="825225" cy="840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8FC798-87CB-6D44-9513-49E73A73D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630" y="4113271"/>
            <a:ext cx="825225" cy="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637811-8B61-8343-9F12-43DD80081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77" y="3004865"/>
            <a:ext cx="2160000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194691-FF12-844B-9632-02CC033A4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27" y="300486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1C3ED-9FF4-EE49-B183-D442DBF31D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27" y="3004865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BCC956-5930-0947-80A6-92E8DB9F5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80" y="300486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4 groups of 3.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637811-8B61-8343-9F12-43DD80081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77" y="3004865"/>
            <a:ext cx="2160000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194691-FF12-844B-9632-02CC033A4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27" y="300486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1C3ED-9FF4-EE49-B183-D442DBF31D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27" y="3004865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BCC956-5930-0947-80A6-92E8DB9F5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80" y="300486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3D4148-CE3D-4140-8A40-4BA6695FF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54581" y="3156865"/>
            <a:ext cx="2249353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AE08E7-D58F-DC4A-8B33-14F12DA60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04811" y="3173760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E1B6A5-1759-3946-9DE8-753CE27806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84433" y="3173760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1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2CFB2B-EED3-4B88-A8A4-3C37B82E8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EAC20D-0139-4CE4-9A28-382F25AE5F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C63D9C-AC0A-46E3-8BC3-D311D4135831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12683</TotalTime>
  <Words>1332</Words>
  <Application>Microsoft Macintosh PowerPoint</Application>
  <PresentationFormat>Widescreen</PresentationFormat>
  <Paragraphs>350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OpenDyslexic</vt:lpstr>
      <vt:lpstr>OpenDyslexicAlta</vt:lpstr>
      <vt:lpstr>Wingdings</vt:lpstr>
      <vt:lpstr>Arial</vt:lpstr>
      <vt:lpstr>Lato</vt:lpstr>
      <vt:lpstr>Muli</vt:lpstr>
      <vt:lpstr>Lato Light</vt:lpstr>
      <vt:lpstr>Office Theme</vt:lpstr>
      <vt:lpstr>PowerPoint Presentation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emma@edshed.com</cp:lastModifiedBy>
  <cp:revision>560</cp:revision>
  <cp:lastPrinted>2019-06-17T16:19:05Z</cp:lastPrinted>
  <dcterms:created xsi:type="dcterms:W3CDTF">2018-08-06T08:16:18Z</dcterms:created>
  <dcterms:modified xsi:type="dcterms:W3CDTF">2023-10-09T19:44:23Z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