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0" r:id="rId5"/>
    <p:sldId id="321" r:id="rId6"/>
    <p:sldId id="372" r:id="rId7"/>
    <p:sldId id="373" r:id="rId8"/>
    <p:sldId id="374" r:id="rId9"/>
    <p:sldId id="375" r:id="rId10"/>
    <p:sldId id="376" r:id="rId11"/>
    <p:sldId id="377" r:id="rId12"/>
    <p:sldId id="379" r:id="rId13"/>
    <p:sldId id="381" r:id="rId14"/>
    <p:sldId id="378" r:id="rId15"/>
    <p:sldId id="380" r:id="rId16"/>
    <p:sldId id="383" r:id="rId17"/>
    <p:sldId id="382" r:id="rId18"/>
    <p:sldId id="384" r:id="rId19"/>
    <p:sldId id="385" r:id="rId20"/>
    <p:sldId id="387" r:id="rId21"/>
    <p:sldId id="397" r:id="rId22"/>
    <p:sldId id="396" r:id="rId23"/>
    <p:sldId id="395" r:id="rId24"/>
    <p:sldId id="394" r:id="rId25"/>
    <p:sldId id="393" r:id="rId26"/>
    <p:sldId id="389" r:id="rId27"/>
    <p:sldId id="388" r:id="rId28"/>
    <p:sldId id="390" r:id="rId29"/>
    <p:sldId id="424" r:id="rId30"/>
    <p:sldId id="398" r:id="rId31"/>
    <p:sldId id="423" r:id="rId32"/>
    <p:sldId id="400" r:id="rId33"/>
    <p:sldId id="391" r:id="rId34"/>
    <p:sldId id="401" r:id="rId35"/>
    <p:sldId id="407" r:id="rId36"/>
    <p:sldId id="406" r:id="rId37"/>
    <p:sldId id="405" r:id="rId38"/>
    <p:sldId id="404" r:id="rId39"/>
    <p:sldId id="408" r:id="rId40"/>
    <p:sldId id="403" r:id="rId41"/>
    <p:sldId id="402" r:id="rId42"/>
    <p:sldId id="409" r:id="rId43"/>
    <p:sldId id="412" r:id="rId44"/>
    <p:sldId id="411" r:id="rId45"/>
    <p:sldId id="410" r:id="rId46"/>
    <p:sldId id="413" r:id="rId47"/>
    <p:sldId id="414" r:id="rId48"/>
    <p:sldId id="417" r:id="rId49"/>
    <p:sldId id="416" r:id="rId50"/>
    <p:sldId id="419" r:id="rId51"/>
    <p:sldId id="420" r:id="rId52"/>
    <p:sldId id="421" r:id="rId53"/>
    <p:sldId id="422" r:id="rId54"/>
    <p:sldId id="415" r:id="rId55"/>
  </p:sldIdLst>
  <p:sldSz cx="12192000" cy="6858000"/>
  <p:notesSz cx="6858000" cy="9144000"/>
  <p:embeddedFontLst>
    <p:embeddedFont>
      <p:font typeface="Cambria Math" panose="02040503050406030204" pitchFamily="18" charset="0"/>
      <p:regular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ato Light" panose="020F0502020204030203" pitchFamily="34" charset="0"/>
      <p:regular r:id="rId63"/>
      <p:italic r:id="rId64"/>
    </p:embeddedFont>
    <p:embeddedFont>
      <p:font typeface="Muli" panose="020B0604020202020204" charset="0"/>
      <p:regular r:id="rId65"/>
      <p:bold r:id="rId66"/>
      <p:italic r:id="rId67"/>
      <p:boldItalic r:id="rId68"/>
    </p:embeddedFont>
    <p:embeddedFont>
      <p:font typeface="OpenDyslexicAlta" panose="00000500000000000000" pitchFamily="50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BC764-B425-1FB6-09F0-13BB16998E00}" v="92" dt="2023-08-05T06:54:35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248" autoAdjust="0"/>
  </p:normalViewPr>
  <p:slideViewPr>
    <p:cSldViewPr snapToGrid="0" snapToObjects="1">
      <p:cViewPr varScale="1">
        <p:scale>
          <a:sx n="70" d="100"/>
          <a:sy n="70" d="100"/>
        </p:scale>
        <p:origin x="1181" y="278"/>
      </p:cViewPr>
      <p:guideLst>
        <p:guide orient="horz" pos="2205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7-2448-9B61-8BBF25FE534D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7-2448-9B61-8BBF25FE534D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7-2448-9B61-8BBF25FE534D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7-2448-9B61-8BBF25FE534D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7-2448-9B61-8BBF25FE534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7-2448-9B61-8BBF25FE534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A7-2448-9B61-8BBF25FE534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A7-2448-9B61-8BBF25FE534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A7-2448-9B61-8BBF25FE5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4-694A-85F6-DC26F21E1403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4-694A-85F6-DC26F21E1403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4-694A-85F6-DC26F21E1403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4-694A-85F6-DC26F21E1403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4-694A-85F6-DC26F21E1403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4-694A-85F6-DC26F21E140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4-694A-85F6-DC26F21E140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94-694A-85F6-DC26F21E140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94-694A-85F6-DC26F21E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A-2943-99FA-AEAF0F5602F2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A-2943-99FA-AEAF0F5602F2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A-2943-99FA-AEAF0F5602F2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A-2943-99FA-AEAF0F5602F2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A-2943-99FA-AEAF0F5602F2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A-2943-99FA-AEAF0F5602F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5A-2943-99FA-AEAF0F5602F2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5A-2943-99FA-AEAF0F5602F2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5A-2943-99FA-AEAF0F56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1-194B-8400-181D0A1F7865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1-194B-8400-181D0A1F7865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1-194B-8400-181D0A1F7865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1-194B-8400-181D0A1F7865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1-194B-8400-181D0A1F7865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1-194B-8400-181D0A1F786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1-194B-8400-181D0A1F786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1-194B-8400-181D0A1F786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81-194B-8400-181D0A1F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7-2448-9B61-8BBF25FE534D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7-2448-9B61-8BBF25FE534D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7-2448-9B61-8BBF25FE534D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7-2448-9B61-8BBF25FE534D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7-2448-9B61-8BBF25FE534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7-2448-9B61-8BBF25FE534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A7-2448-9B61-8BBF25FE534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A7-2448-9B61-8BBF25FE534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A7-2448-9B61-8BBF25FE5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4-694A-85F6-DC26F21E1403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4-694A-85F6-DC26F21E1403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4-694A-85F6-DC26F21E1403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4-694A-85F6-DC26F21E1403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4-694A-85F6-DC26F21E1403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4-694A-85F6-DC26F21E140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4-694A-85F6-DC26F21E140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94-694A-85F6-DC26F21E140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94-694A-85F6-DC26F21E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A-2943-99FA-AEAF0F5602F2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A-2943-99FA-AEAF0F5602F2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A-2943-99FA-AEAF0F5602F2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A-2943-99FA-AEAF0F5602F2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A-2943-99FA-AEAF0F5602F2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A-2943-99FA-AEAF0F5602F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5A-2943-99FA-AEAF0F5602F2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5A-2943-99FA-AEAF0F5602F2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5A-2943-99FA-AEAF0F56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1-194B-8400-181D0A1F7865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1-194B-8400-181D0A1F7865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1-194B-8400-181D0A1F7865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1-194B-8400-181D0A1F7865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1-194B-8400-181D0A1F7865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1-194B-8400-181D0A1F786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1-194B-8400-181D0A1F786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1-194B-8400-181D0A1F786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81-194B-8400-181D0A1F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4-694A-85F6-DC26F21E1403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4-694A-85F6-DC26F21E1403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4-694A-85F6-DC26F21E1403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4-694A-85F6-DC26F21E1403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4-694A-85F6-DC26F21E1403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4-694A-85F6-DC26F21E140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4-694A-85F6-DC26F21E140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94-694A-85F6-DC26F21E140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94-694A-85F6-DC26F21E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A-2943-99FA-AEAF0F5602F2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A-2943-99FA-AEAF0F5602F2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A-2943-99FA-AEAF0F5602F2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A-2943-99FA-AEAF0F5602F2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A-2943-99FA-AEAF0F5602F2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A-2943-99FA-AEAF0F5602F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5A-2943-99FA-AEAF0F5602F2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5A-2943-99FA-AEAF0F5602F2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5A-2943-99FA-AEAF0F56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1-194B-8400-181D0A1F7865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1-194B-8400-181D0A1F7865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1-194B-8400-181D0A1F7865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1-194B-8400-181D0A1F7865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1-194B-8400-181D0A1F7865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1-194B-8400-181D0A1F786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1-194B-8400-181D0A1F786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1-194B-8400-181D0A1F786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81-194B-8400-181D0A1F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7-2448-9B61-8BBF25FE534D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7-2448-9B61-8BBF25FE534D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7-2448-9B61-8BBF25FE534D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7-2448-9B61-8BBF25FE534D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7-2448-9B61-8BBF25FE534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7-2448-9B61-8BBF25FE534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A7-2448-9B61-8BBF25FE534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A7-2448-9B61-8BBF25FE534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A7-2448-9B61-8BBF25FE5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4-694A-85F6-DC26F21E1403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4-694A-85F6-DC26F21E1403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4-694A-85F6-DC26F21E1403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4-694A-85F6-DC26F21E1403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4-694A-85F6-DC26F21E1403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4-694A-85F6-DC26F21E140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4-694A-85F6-DC26F21E140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94-694A-85F6-DC26F21E140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94-694A-85F6-DC26F21E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A-2943-99FA-AEAF0F5602F2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A-2943-99FA-AEAF0F5602F2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A-2943-99FA-AEAF0F5602F2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A-2943-99FA-AEAF0F5602F2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A-2943-99FA-AEAF0F5602F2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A-2943-99FA-AEAF0F5602F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5A-2943-99FA-AEAF0F5602F2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5A-2943-99FA-AEAF0F5602F2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5A-2943-99FA-AEAF0F56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1-194B-8400-181D0A1F7865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1-194B-8400-181D0A1F7865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1-194B-8400-181D0A1F7865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1-194B-8400-181D0A1F7865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1-194B-8400-181D0A1F7865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1-194B-8400-181D0A1F786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1-194B-8400-181D0A1F786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1-194B-8400-181D0A1F786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81-194B-8400-181D0A1F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7-2448-9B61-8BBF25FE534D}"/>
              </c:ext>
            </c:extLst>
          </c:dPt>
          <c:dPt>
            <c:idx val="1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7-2448-9B61-8BBF25FE534D}"/>
              </c:ext>
            </c:extLst>
          </c:dPt>
          <c:dPt>
            <c:idx val="2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7-2448-9B61-8BBF25FE534D}"/>
              </c:ext>
            </c:extLst>
          </c:dPt>
          <c:dPt>
            <c:idx val="3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7-2448-9B61-8BBF25FE534D}"/>
              </c:ext>
            </c:extLst>
          </c:dPt>
          <c:dPt>
            <c:idx val="4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7-2448-9B61-8BBF25FE534D}"/>
              </c:ext>
            </c:extLst>
          </c:dPt>
          <c:dPt>
            <c:idx val="5"/>
            <c:bubble3D val="0"/>
            <c:spPr>
              <a:solidFill>
                <a:srgbClr val="7957D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7-2448-9B61-8BBF25FE534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A7-2448-9B61-8BBF25FE534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A7-2448-9B61-8BBF25FE534D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A7-2448-9B61-8BBF25FE5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2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them to create their own number line / bar model / bar chart multiplying a fraction by an integer questions.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2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3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18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82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54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26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8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2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61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1C613-D928-FF1A-0A5C-96FDC80B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45EBC-DEA0-2C0A-93F6-085B5068B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36D42-5DFE-8568-96C6-29D141722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B32AE-3F7B-2E81-8211-4C88261FFC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8981-6150-C409-1A3C-10A36C429A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24F52-3014-D26A-A0E3-6B9AC9B3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28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8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E5DE-D590-F797-5733-FB52C8BA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CA34B-2CFA-98D9-1492-8568D1193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34F7C-1D62-2CA9-1DB9-E4A2B5528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6EB89-428B-C2FB-1277-A396F6EEED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D272-86FC-FB3F-FBC8-EA6217C59E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5A84-0D9A-2F36-E879-AA5040324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40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1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7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40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43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28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03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12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32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03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10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63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01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75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9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09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them to write their own word problems.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1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369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them to write their own word problems.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1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they noticed a link between the numbers within the calculation?</a:t>
            </a:r>
          </a:p>
          <a:p>
            <a:r>
              <a:rPr lang="en-US" dirty="0"/>
              <a:t>(The numerator for the improper fraction is the same as the final result. </a:t>
            </a:r>
            <a:br>
              <a:rPr lang="en-US" dirty="0"/>
            </a:br>
            <a:r>
              <a:rPr lang="en-US" dirty="0"/>
              <a:t>Why?</a:t>
            </a:r>
          </a:p>
          <a:p>
            <a:r>
              <a:rPr lang="en-US" dirty="0"/>
              <a:t>We have multiplied, then divided by the same number, 8. </a:t>
            </a:r>
          </a:p>
          <a:p>
            <a:endParaRPr lang="en-US" dirty="0"/>
          </a:p>
          <a:p>
            <a:r>
              <a:rPr lang="en-US" dirty="0"/>
              <a:t>Extend children by asking them to write their own word problems.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262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4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4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9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4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14/04/2025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chart" Target="../charts/chart11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chart" Target="../charts/chart15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9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6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chart" Target="../charts/chart3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hart" Target="../charts/chart7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Autumn Block 4: Fractions B</a:t>
            </a:r>
          </a:p>
          <a:p>
            <a:r>
              <a:rPr lang="en-GB" dirty="0"/>
              <a:t>Lesson 1: To be able to multiply fractions by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5051" y="6244985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Fractions 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55349" y="2813554"/>
            <a:ext cx="487729" cy="38469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4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blipFill>
                <a:blip r:embed="rId5"/>
                <a:stretch>
                  <a:fillRect l="-2523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F57884-EB5F-EB4C-AD7F-1AB8EDF873A9}"/>
              </a:ext>
            </a:extLst>
          </p:cNvPr>
          <p:cNvGraphicFramePr/>
          <p:nvPr/>
        </p:nvGraphicFramePr>
        <p:xfrm>
          <a:off x="3060394" y="256767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/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F3038-A19D-DA46-A085-D101ECE3CDEC}"/>
              </a:ext>
            </a:extLst>
          </p:cNvPr>
          <p:cNvGraphicFramePr/>
          <p:nvPr/>
        </p:nvGraphicFramePr>
        <p:xfrm>
          <a:off x="3060394" y="357601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/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blipFill>
                <a:blip r:embed="rId9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FFCFE5-C66F-334E-87D3-E4C45328EA52}"/>
              </a:ext>
            </a:extLst>
          </p:cNvPr>
          <p:cNvGraphicFramePr/>
          <p:nvPr/>
        </p:nvGraphicFramePr>
        <p:xfrm>
          <a:off x="3054111" y="461609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/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C34887D-8DE4-B740-A519-8269BDD6378C}"/>
              </a:ext>
            </a:extLst>
          </p:cNvPr>
          <p:cNvGraphicFramePr/>
          <p:nvPr/>
        </p:nvGraphicFramePr>
        <p:xfrm>
          <a:off x="3054111" y="562041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24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55349" y="2813554"/>
            <a:ext cx="487729" cy="38469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4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386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blipFill>
                <a:blip r:embed="rId5"/>
                <a:stretch>
                  <a:fillRect l="-2523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F57884-EB5F-EB4C-AD7F-1AB8EDF873A9}"/>
              </a:ext>
            </a:extLst>
          </p:cNvPr>
          <p:cNvGraphicFramePr/>
          <p:nvPr/>
        </p:nvGraphicFramePr>
        <p:xfrm>
          <a:off x="3060394" y="256767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/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F3038-A19D-DA46-A085-D101ECE3CDEC}"/>
              </a:ext>
            </a:extLst>
          </p:cNvPr>
          <p:cNvGraphicFramePr/>
          <p:nvPr/>
        </p:nvGraphicFramePr>
        <p:xfrm>
          <a:off x="3060394" y="357601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/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blipFill>
                <a:blip r:embed="rId9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FFCFE5-C66F-334E-87D3-E4C45328EA52}"/>
              </a:ext>
            </a:extLst>
          </p:cNvPr>
          <p:cNvGraphicFramePr/>
          <p:nvPr/>
        </p:nvGraphicFramePr>
        <p:xfrm>
          <a:off x="3054111" y="461609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/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C34887D-8DE4-B740-A519-8269BDD6378C}"/>
              </a:ext>
            </a:extLst>
          </p:cNvPr>
          <p:cNvGraphicFramePr/>
          <p:nvPr/>
        </p:nvGraphicFramePr>
        <p:xfrm>
          <a:off x="3054111" y="562041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16393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</a:t>
                </a:r>
                <a:endParaRPr lang="en-US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3"/>
                <a:stretch>
                  <a:fillRect r="-17297"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3D8BDEC-6228-BA44-AFF0-0B965625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282975"/>
            <a:ext cx="9372600" cy="46863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D6AFF0-6443-ED4F-89C9-CE6828C2D784}"/>
              </a:ext>
            </a:extLst>
          </p:cNvPr>
          <p:cNvSpPr/>
          <p:nvPr/>
        </p:nvSpPr>
        <p:spPr>
          <a:xfrm rot="16200000">
            <a:off x="5396083" y="318570"/>
            <a:ext cx="487729" cy="81160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/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= </a:t>
                </a:r>
                <a:endParaRPr lang="en-US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blipFill>
                <a:blip r:embed="rId5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97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</a:t>
                </a:r>
                <a:endParaRPr lang="en-US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3"/>
                <a:stretch>
                  <a:fillRect r="-17297"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3D8BDEC-6228-BA44-AFF0-0B965625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282975"/>
            <a:ext cx="9372600" cy="46863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D6AFF0-6443-ED4F-89C9-CE6828C2D784}"/>
              </a:ext>
            </a:extLst>
          </p:cNvPr>
          <p:cNvSpPr/>
          <p:nvPr/>
        </p:nvSpPr>
        <p:spPr>
          <a:xfrm rot="16200000">
            <a:off x="5396083" y="318570"/>
            <a:ext cx="487729" cy="81160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/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blipFill>
                <a:blip r:embed="rId5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8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</a:t>
                </a:r>
                <a:endParaRPr lang="en-US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3"/>
                <a:stretch>
                  <a:fillRect r="-17297"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3D8BDEC-6228-BA44-AFF0-0B965625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282975"/>
            <a:ext cx="9372600" cy="46863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D6AFF0-6443-ED4F-89C9-CE6828C2D784}"/>
              </a:ext>
            </a:extLst>
          </p:cNvPr>
          <p:cNvSpPr/>
          <p:nvPr/>
        </p:nvSpPr>
        <p:spPr>
          <a:xfrm rot="16200000">
            <a:off x="5396083" y="318570"/>
            <a:ext cx="487729" cy="81160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/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6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3F8977-25B4-4F45-B97E-8ABA0FFBC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49" y="3150578"/>
                <a:ext cx="2981196" cy="794204"/>
              </a:xfrm>
              <a:prstGeom prst="roundRect">
                <a:avLst/>
              </a:prstGeom>
              <a:blipFill>
                <a:blip r:embed="rId5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91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representations below to help you calculate the following…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67026-CB50-774D-A2CA-B84C770E0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794000"/>
            <a:ext cx="2219504" cy="1552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7403766-5950-B44C-A639-C731292CE283}"/>
                  </a:ext>
                </a:extLst>
              </p:cNvPr>
              <p:cNvSpPr/>
              <p:nvPr/>
            </p:nvSpPr>
            <p:spPr>
              <a:xfrm>
                <a:off x="3397788" y="3173164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4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dirty="0"/>
              </a:p>
            </p:txBody>
          </p:sp>
        </mc:Choice>
        <mc:Fallback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7403766-5950-B44C-A639-C731292CE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88" y="3173164"/>
                <a:ext cx="2981196" cy="794204"/>
              </a:xfrm>
              <a:prstGeom prst="round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1C1130-AFAC-D74F-BB15-0D0799DF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662444"/>
            <a:ext cx="1541786" cy="18304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D2104F20-8CA9-8646-B611-A057E2BABCDD}"/>
                  </a:ext>
                </a:extLst>
              </p:cNvPr>
              <p:cNvSpPr/>
              <p:nvPr/>
            </p:nvSpPr>
            <p:spPr>
              <a:xfrm>
                <a:off x="2608586" y="5143613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dirty="0"/>
              </a:p>
            </p:txBody>
          </p:sp>
        </mc:Choice>
        <mc:Fallback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D2104F20-8CA9-8646-B611-A057E2BAB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86" y="5143613"/>
                <a:ext cx="4591643" cy="794204"/>
              </a:xfrm>
              <a:prstGeom prst="roundRect">
                <a:avLst/>
              </a:prstGeom>
              <a:blipFill>
                <a:blip r:embed="rId6"/>
                <a:stretch>
                  <a:fillRect l="-2523"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811044-A538-1947-9E20-B4D77A9C2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257" y="4837113"/>
            <a:ext cx="5346700" cy="2679700"/>
          </a:xfrm>
          <a:prstGeom prst="rect">
            <a:avLst/>
          </a:prstGeom>
        </p:spPr>
      </p:pic>
      <p:sp>
        <p:nvSpPr>
          <p:cNvPr id="62" name="Right Brace 61">
            <a:extLst>
              <a:ext uri="{FF2B5EF4-FFF2-40B4-BE49-F238E27FC236}">
                <a16:creationId xmlns:a16="http://schemas.microsoft.com/office/drawing/2014/main" id="{6D8246E3-E7AE-A244-BDB7-AE933D043A4D}"/>
              </a:ext>
            </a:extLst>
          </p:cNvPr>
          <p:cNvSpPr/>
          <p:nvPr/>
        </p:nvSpPr>
        <p:spPr>
          <a:xfrm rot="16200000">
            <a:off x="8958055" y="2348123"/>
            <a:ext cx="416067" cy="51241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5F8EB37-7435-A848-96C1-6DD2E9B03693}"/>
                  </a:ext>
                </a:extLst>
              </p:cNvPr>
              <p:cNvSpPr/>
              <p:nvPr/>
            </p:nvSpPr>
            <p:spPr>
              <a:xfrm>
                <a:off x="7675490" y="3726997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dirty="0"/>
              </a:p>
            </p:txBody>
          </p:sp>
        </mc:Choice>
        <mc:Fallback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5F8EB37-7435-A848-96C1-6DD2E9B03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90" y="3726997"/>
                <a:ext cx="2981196" cy="794204"/>
              </a:xfrm>
              <a:prstGeom prst="roundRect">
                <a:avLst/>
              </a:prstGeom>
              <a:blipFill>
                <a:blip r:embed="rId8"/>
                <a:stretch>
                  <a:fillRect b="-9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1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representations below to help you calculate the following…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67026-CB50-774D-A2CA-B84C770E0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794000"/>
            <a:ext cx="2219504" cy="1552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7403766-5950-B44C-A639-C731292CE283}"/>
                  </a:ext>
                </a:extLst>
              </p:cNvPr>
              <p:cNvSpPr/>
              <p:nvPr/>
            </p:nvSpPr>
            <p:spPr>
              <a:xfrm>
                <a:off x="3397788" y="3173164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4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7403766-5950-B44C-A639-C731292CE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88" y="3173164"/>
                <a:ext cx="2981196" cy="794204"/>
              </a:xfrm>
              <a:prstGeom prst="round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1C1130-AFAC-D74F-BB15-0D0799DF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662444"/>
            <a:ext cx="1541786" cy="18304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D2104F20-8CA9-8646-B611-A057E2BABCDD}"/>
                  </a:ext>
                </a:extLst>
              </p:cNvPr>
              <p:cNvSpPr/>
              <p:nvPr/>
            </p:nvSpPr>
            <p:spPr>
              <a:xfrm>
                <a:off x="2608586" y="5143613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D2104F20-8CA9-8646-B611-A057E2BAB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86" y="5143613"/>
                <a:ext cx="4591643" cy="794204"/>
              </a:xfrm>
              <a:prstGeom prst="roundRect">
                <a:avLst/>
              </a:prstGeom>
              <a:blipFill>
                <a:blip r:embed="rId6"/>
                <a:stretch>
                  <a:fillRect l="-2523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811044-A538-1947-9E20-B4D77A9C2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257" y="4837113"/>
            <a:ext cx="5346700" cy="2679700"/>
          </a:xfrm>
          <a:prstGeom prst="rect">
            <a:avLst/>
          </a:prstGeom>
        </p:spPr>
      </p:pic>
      <p:sp>
        <p:nvSpPr>
          <p:cNvPr id="62" name="Right Brace 61">
            <a:extLst>
              <a:ext uri="{FF2B5EF4-FFF2-40B4-BE49-F238E27FC236}">
                <a16:creationId xmlns:a16="http://schemas.microsoft.com/office/drawing/2014/main" id="{6D8246E3-E7AE-A244-BDB7-AE933D043A4D}"/>
              </a:ext>
            </a:extLst>
          </p:cNvPr>
          <p:cNvSpPr/>
          <p:nvPr/>
        </p:nvSpPr>
        <p:spPr>
          <a:xfrm rot="16200000">
            <a:off x="8958055" y="2348123"/>
            <a:ext cx="416067" cy="51241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5F8EB37-7435-A848-96C1-6DD2E9B03693}"/>
                  </a:ext>
                </a:extLst>
              </p:cNvPr>
              <p:cNvSpPr/>
              <p:nvPr/>
            </p:nvSpPr>
            <p:spPr>
              <a:xfrm>
                <a:off x="7675490" y="3726997"/>
                <a:ext cx="2981196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4</a:t>
                </a:r>
                <a:endParaRPr lang="en-US" dirty="0"/>
              </a:p>
            </p:txBody>
          </p:sp>
        </mc:Choice>
        <mc:Fallback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5F8EB37-7435-A848-96C1-6DD2E9B03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90" y="3726997"/>
                <a:ext cx="2981196" cy="794204"/>
              </a:xfrm>
              <a:prstGeom prst="roundRect">
                <a:avLst/>
              </a:prstGeom>
              <a:blipFill>
                <a:blip r:embed="rId8"/>
                <a:stretch>
                  <a:fillRect b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68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B7C6335-BA16-5548-9E87-4B357935BC4A}"/>
              </a:ext>
            </a:extLst>
          </p:cNvPr>
          <p:cNvSpPr/>
          <p:nvPr/>
        </p:nvSpPr>
        <p:spPr>
          <a:xfrm>
            <a:off x="8746978" y="2424048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434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B7C6335-BA16-5548-9E87-4B357935BC4A}"/>
              </a:ext>
            </a:extLst>
          </p:cNvPr>
          <p:cNvSpPr/>
          <p:nvPr/>
        </p:nvSpPr>
        <p:spPr>
          <a:xfrm>
            <a:off x="8746978" y="2424048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en-GB" sz="3200" dirty="0">
                <a:solidFill>
                  <a:prstClr val="black"/>
                </a:solidFill>
                <a:latin typeface="Muli" pitchFamily="2" charset="77"/>
              </a:rPr>
              <a:t>2 </a:t>
            </a:r>
            <a:r>
              <a:rPr lang="en-GB" sz="3200" dirty="0">
                <a:solidFill>
                  <a:schemeClr val="tx1"/>
                </a:solidFill>
                <a:latin typeface="Muli" pitchFamily="2" charset="77"/>
              </a:rPr>
              <a:t>×</a:t>
            </a:r>
            <a:r>
              <a:rPr lang="en-GB" sz="3200" dirty="0">
                <a:solidFill>
                  <a:prstClr val="black"/>
                </a:solidFill>
                <a:latin typeface="Muli" pitchFamily="2" charset="77"/>
              </a:rPr>
              <a:t> 3 = 6 </a:t>
            </a:r>
            <a:endParaRPr lang="en-GB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940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26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representations and various strategies, including partitioning and converting between mixed numbers and improper fractions, to multiply fractions and mixed numbers by integers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representations and various strategies, including partitioning and converting between mixed numbers and improper fractions, to multiply fractions and mixed numbers by integers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998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46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en-GB" sz="2800" dirty="0">
                <a:solidFill>
                  <a:prstClr val="black"/>
                </a:solidFill>
                <a:latin typeface="Muli" pitchFamily="2" charset="77"/>
              </a:rPr>
              <a:t>2 </a:t>
            </a:r>
            <a:r>
              <a:rPr lang="en-GB" sz="2800" dirty="0">
                <a:solidFill>
                  <a:schemeClr val="tx1"/>
                </a:solidFill>
                <a:latin typeface="Muli" pitchFamily="2" charset="77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Muli" pitchFamily="2" charset="77"/>
              </a:rPr>
              <a:t> 3 = 6 </a:t>
            </a:r>
            <a:endParaRPr lang="en-GB" sz="28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170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/>
              <p:nvPr/>
            </p:nvSpPr>
            <p:spPr>
              <a:xfrm>
                <a:off x="2247410" y="4494813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410" y="4494813"/>
                <a:ext cx="2981196" cy="2275240"/>
              </a:xfrm>
              <a:prstGeom prst="roundRect">
                <a:avLst/>
              </a:prstGeom>
              <a:blipFill>
                <a:blip r:embed="rId7"/>
                <a:stretch>
                  <a:fillRect l="-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32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/>
              <p:nvPr/>
            </p:nvSpPr>
            <p:spPr>
              <a:xfrm>
                <a:off x="2247410" y="4494813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28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410" y="4494813"/>
                <a:ext cx="2981196" cy="2275240"/>
              </a:xfrm>
              <a:prstGeom prst="roundRect">
                <a:avLst/>
              </a:prstGeom>
              <a:blipFill>
                <a:blip r:embed="rId7"/>
                <a:stretch>
                  <a:fillRect l="-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54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4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3848590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GB" sz="28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3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9211-11DF-CD51-06FD-8EDD1D7D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4486-1483-8EC2-E027-32332F7F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78041A-626A-03DA-247D-D886311F6115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2D85E1-6EBA-55B3-EF53-964F9048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5FC8A7B-F232-9EE5-C08A-C8D0C72017B8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5FC8A7B-F232-9EE5-C08A-C8D0C7201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00E6FD-F499-8223-5675-40555558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51B9D9-E562-6E09-11D3-B094C8FF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EB98C4-FE4C-01D7-E8E3-690CF0F16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D61B863-F065-8680-AD16-5C641771E462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D61B863-F065-8680-AD16-5C641771E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07CD628-C9AF-F903-2888-23DC298C175C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4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07CD628-C9AF-F903-2888-23DC298C1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ACCA98-DA80-B25C-6B4A-4A7457422F04}"/>
              </a:ext>
            </a:extLst>
          </p:cNvPr>
          <p:cNvSpPr/>
          <p:nvPr/>
        </p:nvSpPr>
        <p:spPr>
          <a:xfrm>
            <a:off x="2247410" y="4494813"/>
            <a:ext cx="3848590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en-GB" sz="2800" dirty="0">
                <a:solidFill>
                  <a:prstClr val="black"/>
                </a:solidFill>
                <a:latin typeface="Muli" pitchFamily="2" charset="77"/>
              </a:rPr>
              <a:t>3 </a:t>
            </a:r>
            <a:r>
              <a:rPr lang="en-GB" sz="2800" dirty="0">
                <a:solidFill>
                  <a:schemeClr val="tx1"/>
                </a:solidFill>
                <a:latin typeface="Muli" pitchFamily="2" charset="77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Muli" pitchFamily="2" charset="77"/>
              </a:rPr>
              <a:t> 4 = 12 </a:t>
            </a:r>
            <a:endParaRPr lang="en-GB" sz="28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23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4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F17329-EB54-F14E-AB75-D9A8504F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/>
              <p:nvPr/>
            </p:nvSpPr>
            <p:spPr>
              <a:xfrm>
                <a:off x="2247410" y="4494813"/>
                <a:ext cx="3848590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= 12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410" y="4494813"/>
                <a:ext cx="3848590" cy="2275240"/>
              </a:xfrm>
              <a:prstGeom prst="roundRect">
                <a:avLst/>
              </a:prstGeom>
              <a:blipFill>
                <a:blip r:embed="rId7"/>
                <a:stretch>
                  <a:fillRect l="-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63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ADB5-605A-A080-B157-57987409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EA95-47E0-8183-ABF5-0B465238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C0993B-5F70-336E-0AAD-2553A5E33869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06D2231-B66A-CDA0-FABD-D869676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0E2883A-8BA9-8B18-F1A0-47EB7C783247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0E2883A-8BA9-8B18-F1A0-47EB7C783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647556-6277-3945-6D05-9753135B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E2522A-934D-095E-61A7-F5674D49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8EFC2-4146-294A-516C-B7205FA1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C757258-BC8A-F15A-3F99-6EFF6922C342}"/>
                  </a:ext>
                </a:extLst>
              </p:cNvPr>
              <p:cNvSpPr/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C757258-BC8A-F15A-3F99-6EFF6922C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8" y="2424048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431" t="-1877" b="-2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44697E9F-0F81-6518-4104-EAA346279E65}"/>
                  </a:ext>
                </a:extLst>
              </p:cNvPr>
              <p:cNvSpPr/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 4 =</a:t>
                </a:r>
                <a:endParaRPr lang="en-US" sz="1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44697E9F-0F81-6518-4104-EAA34627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04" y="3872645"/>
                <a:ext cx="2017483" cy="7942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12D9060-0EC4-2F29-185E-CB4C6688752C}"/>
                  </a:ext>
                </a:extLst>
              </p:cNvPr>
              <p:cNvSpPr/>
              <p:nvPr/>
            </p:nvSpPr>
            <p:spPr>
              <a:xfrm>
                <a:off x="2247410" y="4494813"/>
                <a:ext cx="3848590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= 12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12 + 3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2800" dirty="0">
                    <a:solidFill>
                      <a:srgbClr val="FF3860"/>
                    </a:solidFill>
                    <a:latin typeface="Muli" pitchFamily="2" charset="77"/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12D9060-0EC4-2F29-185E-CB4C66887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410" y="4494813"/>
                <a:ext cx="3848590" cy="2275240"/>
              </a:xfrm>
              <a:prstGeom prst="roundRect">
                <a:avLst/>
              </a:prstGeom>
              <a:blipFill>
                <a:blip r:embed="rId7"/>
                <a:stretch>
                  <a:fillRect l="-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135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×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896734" y="1588225"/>
                <a:ext cx="2981196" cy="2275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×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34" y="1588225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222" t="-1600" b="-2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/>
              <p:nvPr/>
            </p:nvSpPr>
            <p:spPr>
              <a:xfrm>
                <a:off x="8449895" y="4829049"/>
                <a:ext cx="3848590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4 ×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= </a:t>
                </a:r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895" y="4829049"/>
                <a:ext cx="3848590" cy="2275240"/>
              </a:xfrm>
              <a:prstGeom prst="roundRect">
                <a:avLst/>
              </a:prstGeom>
              <a:blipFill>
                <a:blip r:embed="rId6"/>
                <a:stretch>
                  <a:fillRect l="-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81F2E19-6D2C-6148-A95B-D5F859360962}"/>
                  </a:ext>
                </a:extLst>
              </p:cNvPr>
              <p:cNvSpPr/>
              <p:nvPr/>
            </p:nvSpPr>
            <p:spPr>
              <a:xfrm>
                <a:off x="767387" y="4758920"/>
                <a:ext cx="3105282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3 =  </a:t>
                </a:r>
              </a:p>
              <a:p>
                <a:pPr>
                  <a:spcAft>
                    <a:spcPts val="1000"/>
                  </a:spcAft>
                </a:pPr>
                <a:endParaRPr lang="en-US" sz="16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81F2E19-6D2C-6148-A95B-D5F859360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87" y="4758920"/>
                <a:ext cx="3105282" cy="2275240"/>
              </a:xfrm>
              <a:prstGeom prst="roundRect">
                <a:avLst/>
              </a:prstGeom>
              <a:blipFill>
                <a:blip r:embed="rId7"/>
                <a:stretch>
                  <a:fillRect l="-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5DA8ACD-5999-5E4C-A5F8-7CCD617CC634}"/>
                  </a:ext>
                </a:extLst>
              </p:cNvPr>
              <p:cNvSpPr/>
              <p:nvPr/>
            </p:nvSpPr>
            <p:spPr>
              <a:xfrm>
                <a:off x="4737472" y="4805304"/>
                <a:ext cx="3105282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8 =  </a:t>
                </a:r>
              </a:p>
              <a:p>
                <a:pPr>
                  <a:spcAft>
                    <a:spcPts val="1000"/>
                  </a:spcAft>
                </a:pPr>
                <a:endParaRPr lang="en-US" sz="1600" dirty="0"/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5DA8ACD-5999-5E4C-A5F8-7CCD617CC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72" y="4805304"/>
                <a:ext cx="3105282" cy="2275240"/>
              </a:xfrm>
              <a:prstGeom prst="roundRect">
                <a:avLst/>
              </a:prstGeom>
              <a:blipFill>
                <a:blip r:embed="rId8"/>
                <a:stretch>
                  <a:fillRect l="-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72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two bar models below represent the 2</a:t>
            </a:r>
            <a:r>
              <a:rPr lang="en-GB" sz="2200" baseline="30000" dirty="0"/>
              <a:t>nd</a:t>
            </a:r>
            <a:r>
              <a:rPr lang="en-GB" sz="2200" dirty="0"/>
              <a:t> and 3</a:t>
            </a:r>
            <a:r>
              <a:rPr lang="en-GB" sz="2200" baseline="30000" dirty="0"/>
              <a:t>rd</a:t>
            </a:r>
            <a:r>
              <a:rPr lang="en-GB" sz="2200" dirty="0"/>
              <a:t> steps in a sequence, what would come before? What would come after?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FD3BE2-02B7-EE4F-A654-F6F556861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70174"/>
              </p:ext>
            </p:extLst>
          </p:nvPr>
        </p:nvGraphicFramePr>
        <p:xfrm>
          <a:off x="1779758" y="400129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92671010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41077487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33014660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3487728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8747946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083908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48343660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678124-738E-6F41-9B4B-2CF75047B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94029"/>
              </p:ext>
            </p:extLst>
          </p:nvPr>
        </p:nvGraphicFramePr>
        <p:xfrm>
          <a:off x="6963394" y="400129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92671010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41077487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33014660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3487728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8747946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083908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48343660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uses partitioning to help her calculate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× 3 =</a:t>
                </a:r>
                <a:endParaRPr lang="en-US" sz="14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12" y="2112857"/>
                <a:ext cx="2017483" cy="794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0D3D0B-ED64-D44C-8752-04A2696C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861205"/>
            <a:ext cx="2017483" cy="1089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F0A-17E2-A347-A951-BCA678EA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61" y="2861205"/>
            <a:ext cx="2017483" cy="1089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79D9A-070D-1C43-B3DF-FF9BBA22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23" y="2861205"/>
            <a:ext cx="2017483" cy="1089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896734" y="1588225"/>
                <a:ext cx="2981196" cy="2275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× 3 = 6 </a:t>
                </a:r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6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34" y="1588225"/>
                <a:ext cx="2981196" cy="2275240"/>
              </a:xfrm>
              <a:prstGeom prst="roundRect">
                <a:avLst/>
              </a:prstGeom>
              <a:blipFill>
                <a:blip r:embed="rId5"/>
                <a:stretch>
                  <a:fillRect l="-1222" t="-1600" b="-2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F17329-EB54-F14E-AB75-D9A8504F3BC1}"/>
              </a:ext>
            </a:extLst>
          </p:cNvPr>
          <p:cNvSpPr/>
          <p:nvPr/>
        </p:nvSpPr>
        <p:spPr>
          <a:xfrm>
            <a:off x="4413004" y="3872645"/>
            <a:ext cx="2017483" cy="794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/>
              <p:nvPr/>
            </p:nvSpPr>
            <p:spPr>
              <a:xfrm>
                <a:off x="8463037" y="3872645"/>
                <a:ext cx="3848590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4 ×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= 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4 × 2 = 8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4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8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2800" dirty="0">
                    <a:solidFill>
                      <a:srgbClr val="FF3860"/>
                    </a:solidFill>
                    <a:latin typeface="Muli" pitchFamily="2" charset="77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A74ABD0-7B2A-4140-AC66-0E08AD8A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037" y="3872645"/>
                <a:ext cx="3848590" cy="2275240"/>
              </a:xfrm>
              <a:prstGeom prst="roundRect">
                <a:avLst/>
              </a:prstGeom>
              <a:blipFill>
                <a:blip r:embed="rId6"/>
                <a:stretch>
                  <a:fillRect l="-316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81F2E19-6D2C-6148-A95B-D5F859360962}"/>
                  </a:ext>
                </a:extLst>
              </p:cNvPr>
              <p:cNvSpPr/>
              <p:nvPr/>
            </p:nvSpPr>
            <p:spPr>
              <a:xfrm>
                <a:off x="780529" y="3802516"/>
                <a:ext cx="3105282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3 =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3 × 3 = 9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9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2800" dirty="0">
                    <a:solidFill>
                      <a:srgbClr val="FF3860"/>
                    </a:solidFill>
                    <a:latin typeface="Muli" pitchFamily="2" charset="77"/>
                  </a:rPr>
                  <a:t>11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81F2E19-6D2C-6148-A95B-D5F859360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29" y="3802516"/>
                <a:ext cx="3105282" cy="2275240"/>
              </a:xfrm>
              <a:prstGeom prst="roundRect">
                <a:avLst/>
              </a:prstGeom>
              <a:blipFill>
                <a:blip r:embed="rId7"/>
                <a:stretch>
                  <a:fillRect l="-393" b="-281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5DA8ACD-5999-5E4C-A5F8-7CCD617CC634}"/>
                  </a:ext>
                </a:extLst>
              </p:cNvPr>
              <p:cNvSpPr/>
              <p:nvPr/>
            </p:nvSpPr>
            <p:spPr>
              <a:xfrm>
                <a:off x="4750614" y="3848900"/>
                <a:ext cx="3105282" cy="22752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8 =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2 × 8 = 16 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× 8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spcAft>
                    <a:spcPts val="1000"/>
                  </a:spcAft>
                </a:pP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16 + 5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2800" dirty="0">
                    <a:solidFill>
                      <a:srgbClr val="FF3860"/>
                    </a:solidFill>
                    <a:latin typeface="Muli" pitchFamily="2" charset="77"/>
                  </a:rPr>
                  <a:t>21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5DA8ACD-5999-5E4C-A5F8-7CCD617CC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614" y="3848900"/>
                <a:ext cx="3105282" cy="2275240"/>
              </a:xfrm>
              <a:prstGeom prst="roundRect">
                <a:avLst/>
              </a:prstGeom>
              <a:blipFill>
                <a:blip r:embed="rId8"/>
                <a:stretch>
                  <a:fillRect l="-392" b="-28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890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3AA84E-21F8-5640-A665-8594D2D41C6E}"/>
              </a:ext>
            </a:extLst>
          </p:cNvPr>
          <p:cNvSpPr/>
          <p:nvPr/>
        </p:nvSpPr>
        <p:spPr>
          <a:xfrm>
            <a:off x="838197" y="5261844"/>
            <a:ext cx="10889975" cy="91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2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</a:t>
                </a:r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3AA84E-21F8-5640-A665-8594D2D41C6E}"/>
              </a:ext>
            </a:extLst>
          </p:cNvPr>
          <p:cNvSpPr/>
          <p:nvPr/>
        </p:nvSpPr>
        <p:spPr>
          <a:xfrm>
            <a:off x="838197" y="5261844"/>
            <a:ext cx="10889975" cy="91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01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</a:t>
                </a:r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3AA84E-21F8-5640-A665-8594D2D41C6E}"/>
              </a:ext>
            </a:extLst>
          </p:cNvPr>
          <p:cNvSpPr/>
          <p:nvPr/>
        </p:nvSpPr>
        <p:spPr>
          <a:xfrm>
            <a:off x="838197" y="5261844"/>
            <a:ext cx="10889975" cy="91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6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3AA84E-21F8-5640-A665-8594D2D41C6E}"/>
              </a:ext>
            </a:extLst>
          </p:cNvPr>
          <p:cNvSpPr/>
          <p:nvPr/>
        </p:nvSpPr>
        <p:spPr>
          <a:xfrm>
            <a:off x="838197" y="5261844"/>
            <a:ext cx="10889975" cy="91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078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</a:t>
                </a:r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80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</a:t>
                </a:r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602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3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two bar models below represent the 2</a:t>
            </a:r>
            <a:r>
              <a:rPr lang="en-GB" sz="2200" baseline="30000" dirty="0"/>
              <a:t>nd</a:t>
            </a:r>
            <a:r>
              <a:rPr lang="en-GB" sz="2200" dirty="0"/>
              <a:t> and 3</a:t>
            </a:r>
            <a:r>
              <a:rPr lang="en-GB" sz="2200" baseline="30000" dirty="0"/>
              <a:t>rd</a:t>
            </a:r>
            <a:r>
              <a:rPr lang="en-GB" sz="2200" dirty="0"/>
              <a:t> steps in a sequence, what would come before? What would come after?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step would be a bar model with eight parts with one purple part; the fourth step would be a bar model with eight parts with seven purple parts.</a:t>
            </a:r>
          </a:p>
          <a:p>
            <a:pPr marL="0" indent="0">
              <a:spcBef>
                <a:spcPts val="0"/>
              </a:spcBef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Two eighths are being added on each time.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FD3BE2-02B7-EE4F-A654-F6F55686155A}"/>
              </a:ext>
            </a:extLst>
          </p:cNvPr>
          <p:cNvGraphicFramePr>
            <a:graphicFrameLocks noGrp="1"/>
          </p:cNvGraphicFramePr>
          <p:nvPr/>
        </p:nvGraphicFramePr>
        <p:xfrm>
          <a:off x="1779758" y="400129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92671010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41077487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33014660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3487728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8747946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083908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48343660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678124-738E-6F41-9B4B-2CF75047B6B5}"/>
              </a:ext>
            </a:extLst>
          </p:cNvPr>
          <p:cNvGraphicFramePr>
            <a:graphicFrameLocks noGrp="1"/>
          </p:cNvGraphicFramePr>
          <p:nvPr/>
        </p:nvGraphicFramePr>
        <p:xfrm>
          <a:off x="6963394" y="4001294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06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92671010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41077487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3330146604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348772848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87479463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908390895"/>
                    </a:ext>
                  </a:extLst>
                </a:gridCol>
                <a:gridCol w="431106">
                  <a:extLst>
                    <a:ext uri="{9D8B030D-6E8A-4147-A177-3AD203B41FA5}">
                      <a16:colId xmlns:a16="http://schemas.microsoft.com/office/drawing/2014/main" val="248343660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23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5 = </a:t>
                </a:r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556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</a:t>
                </a:r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09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converts the mixed number to an improper fraction when multiplying mixed number by an integer.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For example: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her strategy to calculate: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8581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5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23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61844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40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697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Ruth’s strategy to calculate the following: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1447797" y="2343028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7" y="2343028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1142998" y="3289739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×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3289739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6AC9C4B-FB22-CB42-AECD-6BABAFA8F8C0}"/>
                  </a:ext>
                </a:extLst>
              </p:cNvPr>
              <p:cNvSpPr/>
              <p:nvPr/>
            </p:nvSpPr>
            <p:spPr>
              <a:xfrm>
                <a:off x="1142998" y="438645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4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sz="3200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6AC9C4B-FB22-CB42-AECD-6BABAFA8F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4386451"/>
                <a:ext cx="10889975" cy="915119"/>
              </a:xfrm>
              <a:prstGeom prst="roundRect">
                <a:avLst/>
              </a:prstGeom>
              <a:blipFill>
                <a:blip r:embed="rId5"/>
                <a:stretch>
                  <a:fillRect l="-1007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8036926-D4B7-994F-8317-C1634A6FDFCF}"/>
                  </a:ext>
                </a:extLst>
              </p:cNvPr>
              <p:cNvSpPr/>
              <p:nvPr/>
            </p:nvSpPr>
            <p:spPr>
              <a:xfrm>
                <a:off x="1142998" y="5673575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sz="3200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8036926-D4B7-994F-8317-C1634A6FD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5673575"/>
                <a:ext cx="10889975" cy="915119"/>
              </a:xfrm>
              <a:prstGeom prst="roundRect">
                <a:avLst/>
              </a:prstGeom>
              <a:blipFill>
                <a:blip r:embed="rId6"/>
                <a:stretch>
                  <a:fillRect l="-1007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51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697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Ruth’s strategy to calculate the following: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/>
              <p:nvPr/>
            </p:nvSpPr>
            <p:spPr>
              <a:xfrm>
                <a:off x="1447797" y="2343028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B7C6335-BA16-5548-9E87-4B357935B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7" y="2343028"/>
                <a:ext cx="10889975" cy="915119"/>
              </a:xfrm>
              <a:prstGeom prst="roundRect">
                <a:avLst/>
              </a:prstGeom>
              <a:blipFill>
                <a:blip r:embed="rId3"/>
                <a:stretch>
                  <a:fillRect l="-1007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/>
              <p:nvPr/>
            </p:nvSpPr>
            <p:spPr>
              <a:xfrm>
                <a:off x="1142998" y="3289739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×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10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3AA84E-21F8-5640-A665-8594D2D41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3289739"/>
                <a:ext cx="10889975" cy="915119"/>
              </a:xfrm>
              <a:prstGeom prst="roundRect">
                <a:avLst/>
              </a:prstGeom>
              <a:blipFill>
                <a:blip r:embed="rId4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8036926-D4B7-994F-8317-C1634A6FDFCF}"/>
                  </a:ext>
                </a:extLst>
              </p:cNvPr>
              <p:cNvSpPr/>
              <p:nvPr/>
            </p:nvSpPr>
            <p:spPr>
              <a:xfrm>
                <a:off x="1142997" y="5675550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3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9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9</a:t>
                </a:r>
                <a14:m>
                  <m:oMath xmlns:m="http://schemas.openxmlformats.org/officeDocument/2006/math">
                    <m:r>
                      <a:rPr lang="en-GB" sz="3200" dirty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8036926-D4B7-994F-8317-C1634A6FD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7" y="5675550"/>
                <a:ext cx="10889975" cy="915119"/>
              </a:xfrm>
              <a:prstGeom prst="roundRect">
                <a:avLst/>
              </a:prstGeom>
              <a:blipFill>
                <a:blip r:embed="rId5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5087201-5AB4-3347-A7B8-93B521F58CED}"/>
                  </a:ext>
                </a:extLst>
              </p:cNvPr>
              <p:cNvSpPr/>
              <p:nvPr/>
            </p:nvSpPr>
            <p:spPr>
              <a:xfrm>
                <a:off x="1142998" y="4386451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4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9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5087201-5AB4-3347-A7B8-93B521F58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4386451"/>
                <a:ext cx="10889975" cy="915119"/>
              </a:xfrm>
              <a:prstGeom prst="roundRect">
                <a:avLst/>
              </a:prstGeom>
              <a:blipFill>
                <a:blip r:embed="rId6"/>
                <a:stretch>
                  <a:fillRect l="-100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58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Activity 4: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and Yasmin are both preparing for a dance competition.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says, “I have </a:t>
                </a:r>
                <a:r>
                  <a:rPr lang="en-GB" sz="2200" dirty="0">
                    <a:solidFill>
                      <a:schemeClr val="tx1"/>
                    </a:solidFill>
                  </a:rPr>
                  <a:t>spent 3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hours per week for the past five weeks preparing.”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 says, “I have spent 5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hours per week for the past four weeks rehearsing.”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 has spent the most amount of time getting prepared for the competition?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  <a:blipFill>
                <a:blip r:embed="rId3"/>
                <a:stretch>
                  <a:fillRect l="-111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84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Activity 4: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and Yasmin are both preparing for a dance competition.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Jamal says, “I have </a:t>
                </a:r>
                <a:r>
                  <a:rPr lang="en-GB" sz="2200" dirty="0">
                    <a:solidFill>
                      <a:schemeClr val="tx1"/>
                    </a:solidFill>
                  </a:rPr>
                  <a:t>spent 3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hours per week for the past five weeks preparing.”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 says, “I have spent 5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hours per week for the past four weeks rehearsing.”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 has spent the most amount of time getting prepared for the competition?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  <a:blipFill>
                <a:blip r:embed="rId3"/>
                <a:stretch>
                  <a:fillRect l="-111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75B92EB-1F64-A649-AABC-E2F881CE0015}"/>
                  </a:ext>
                </a:extLst>
              </p:cNvPr>
              <p:cNvSpPr/>
              <p:nvPr/>
            </p:nvSpPr>
            <p:spPr>
              <a:xfrm>
                <a:off x="838195" y="4840749"/>
                <a:ext cx="10889975" cy="21615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= 18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Muli" pitchFamily="2" charset="77"/>
                  </a:rPr>
                  <a:t>hours</a:t>
                </a:r>
              </a:p>
              <a:p>
                <a:endParaRPr lang="en-US" sz="1400" dirty="0">
                  <a:solidFill>
                    <a:schemeClr val="tx1"/>
                  </a:solidFill>
                  <a:latin typeface="Muli" pitchFamily="2" charset="77"/>
                </a:endParaRPr>
              </a:p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Muli" pitchFamily="2" charset="77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Muli" pitchFamily="2" charset="77"/>
                  </a:rPr>
                  <a:t>= 21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Muli" pitchFamily="2" charset="77"/>
                  </a:rPr>
                  <a:t>hours</a:t>
                </a:r>
              </a:p>
              <a:p>
                <a:pPr lvl="0"/>
                <a:endParaRPr lang="en-US" sz="1400" dirty="0">
                  <a:solidFill>
                    <a:prstClr val="black"/>
                  </a:solidFill>
                  <a:latin typeface="Muli" pitchFamily="2" charset="77"/>
                </a:endParaRPr>
              </a:p>
              <a:p>
                <a:pPr lvl="0"/>
                <a:r>
                  <a:rPr lang="en-US" sz="2000" dirty="0">
                    <a:solidFill>
                      <a:srgbClr val="FF3860"/>
                    </a:solidFill>
                    <a:latin typeface="Muli" pitchFamily="2" charset="77"/>
                  </a:rPr>
                  <a:t>Yasmin has spent 2 and a quarter more hours rehearsing than Jamal. 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75B92EB-1F64-A649-AABC-E2F881CE0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5" y="4840749"/>
                <a:ext cx="10889975" cy="2161515"/>
              </a:xfrm>
              <a:prstGeom prst="roundRect">
                <a:avLst/>
              </a:prstGeom>
              <a:blipFill>
                <a:blip r:embed="rId4"/>
                <a:stretch>
                  <a:fillRect l="-168" t="-5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DDDFFA-E15D-D941-9A43-5F5B915270B5}"/>
              </a:ext>
            </a:extLst>
          </p:cNvPr>
          <p:cNvSpPr/>
          <p:nvPr/>
        </p:nvSpPr>
        <p:spPr>
          <a:xfrm>
            <a:off x="0" y="4037253"/>
            <a:ext cx="10889975" cy="91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79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Activity 5: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There are 9 wind turbines along a coastline.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Each wind turbine is </a:t>
                </a:r>
                <a:r>
                  <a:rPr lang="en-GB" sz="2200" dirty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m apart from the next turbine.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What is the total distance between the first and last wind turbine? </a:t>
                </a: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  <a:blipFill>
                <a:blip r:embed="rId3"/>
                <a:stretch>
                  <a:fillRect l="-111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BDE3D-D6E4-5542-9E03-169FEF3583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096" y="1482043"/>
            <a:ext cx="3543250" cy="17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8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Activity 5: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There are 9 wind turbines along a coastline.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10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Each wind turbine is </a:t>
                </a:r>
                <a:r>
                  <a:rPr lang="en-GB" sz="2200" dirty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m apart from the next turbine. </a:t>
                </a: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1000" dirty="0">
                  <a:solidFill>
                    <a:prstClr val="black"/>
                  </a:solidFill>
                </a:endParaRPr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What is the total distance between the first and last wind turbine? </a:t>
                </a: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dirty="0"/>
              </a:p>
              <a:p>
                <a:pPr marL="0" indent="0" algn="just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0930AD65-4F25-3F48-B743-9259D0E82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6" y="1690688"/>
                <a:ext cx="10889975" cy="4351338"/>
              </a:xfrm>
              <a:blipFill>
                <a:blip r:embed="rId3"/>
                <a:stretch>
                  <a:fillRect l="-111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BDE3D-D6E4-5542-9E03-169FEF3583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096" y="1482043"/>
            <a:ext cx="3543250" cy="1771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D194D0F-DDBB-994E-B015-BB58A84730C6}"/>
                  </a:ext>
                </a:extLst>
              </p:cNvPr>
              <p:cNvSpPr/>
              <p:nvPr/>
            </p:nvSpPr>
            <p:spPr>
              <a:xfrm>
                <a:off x="651012" y="4554499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× 8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×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376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47</a:t>
                </a:r>
                <a:r>
                  <a:rPr lang="en-US" dirty="0"/>
                  <a:t> </a:t>
                </a:r>
                <a:r>
                  <a:rPr lang="en-US" sz="2200" dirty="0">
                    <a:solidFill>
                      <a:srgbClr val="FF3860"/>
                    </a:solidFill>
                    <a:latin typeface="Muli" pitchFamily="2" charset="77"/>
                  </a:rPr>
                  <a:t>m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D194D0F-DDBB-994E-B015-BB58A8473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12" y="4554499"/>
                <a:ext cx="10889975" cy="915119"/>
              </a:xfrm>
              <a:prstGeom prst="roundRect">
                <a:avLst/>
              </a:prstGeom>
              <a:blipFill>
                <a:blip r:embed="rId5"/>
                <a:stretch>
                  <a:fillRect l="-1008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6">
                <a:extLst>
                  <a:ext uri="{FF2B5EF4-FFF2-40B4-BE49-F238E27FC236}">
                    <a16:creationId xmlns:a16="http://schemas.microsoft.com/office/drawing/2014/main" id="{0A9E471D-5255-6964-FBAA-6E6880C52DEB}"/>
                  </a:ext>
                </a:extLst>
              </p:cNvPr>
              <p:cNvSpPr/>
              <p:nvPr/>
            </p:nvSpPr>
            <p:spPr>
              <a:xfrm>
                <a:off x="6391843" y="4671162"/>
                <a:ext cx="5336328" cy="200662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400" dirty="0"/>
                  <a:t>  </a:t>
                </a:r>
                <a:r>
                  <a:rPr lang="en-GB" sz="2400" dirty="0">
                    <a:solidFill>
                      <a:prstClr val="black"/>
                    </a:solidFill>
                    <a:latin typeface="Muli" pitchFamily="2" charset="77"/>
                  </a:rPr>
                  <a:t>× 8 </a:t>
                </a: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5 × 8 = 40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 ×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Muli" pitchFamily="2" charset="77"/>
                  </a:rPr>
                  <a:t> = 7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FF3860"/>
                    </a:solidFill>
                    <a:latin typeface="Muli" pitchFamily="2" charset="77"/>
                  </a:rPr>
                  <a:t>40 + 7 = 47 m</a:t>
                </a:r>
              </a:p>
              <a:p>
                <a:pPr>
                  <a:spcAft>
                    <a:spcPts val="1000"/>
                  </a:spcAft>
                </a:pPr>
                <a:endParaRPr lang="en-US" sz="1400" dirty="0"/>
              </a:p>
            </p:txBody>
          </p:sp>
        </mc:Choice>
        <mc:Fallback>
          <p:sp>
            <p:nvSpPr>
              <p:cNvPr id="4" name="Rounded Rectangle 6">
                <a:extLst>
                  <a:ext uri="{FF2B5EF4-FFF2-40B4-BE49-F238E27FC236}">
                    <a16:creationId xmlns:a16="http://schemas.microsoft.com/office/drawing/2014/main" id="{0A9E471D-5255-6964-FBAA-6E6880C52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843" y="4671162"/>
                <a:ext cx="5336328" cy="2006626"/>
              </a:xfrm>
              <a:prstGeom prst="roundRect">
                <a:avLst/>
              </a:prstGeom>
              <a:blipFill>
                <a:blip r:embed="rId6"/>
                <a:stretch>
                  <a:fillRect t="-13374" b="-48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59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73A4D-091F-C241-902F-AA758E769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268C2-0CB6-1943-970C-764EAF1B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7" y="3892210"/>
            <a:ext cx="1689100" cy="124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AB7C7-69DE-4F49-A9BB-82FABF6F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87" y="1329268"/>
            <a:ext cx="4853920" cy="367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9E842E-BB76-AC44-946A-23D4D9F4D317}"/>
              </a:ext>
            </a:extLst>
          </p:cNvPr>
          <p:cNvSpPr/>
          <p:nvPr/>
        </p:nvSpPr>
        <p:spPr>
          <a:xfrm>
            <a:off x="3059999" y="2011506"/>
            <a:ext cx="3879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you multiply a mixed number by a whole number, the resulting mixed number will have a greater value. </a:t>
            </a:r>
          </a:p>
        </p:txBody>
      </p:sp>
    </p:spTree>
    <p:extLst>
      <p:ext uri="{BB962C8B-B14F-4D97-AF65-F5344CB8AC3E}">
        <p14:creationId xmlns:p14="http://schemas.microsoft.com/office/powerpoint/2010/main" val="34268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63392" y="3152936"/>
            <a:ext cx="487729" cy="28807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/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/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blipFill>
                <a:blip r:embed="rId5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6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10B4A61-3F63-8B4B-9210-D4BFF1F6E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76136"/>
              </p:ext>
            </p:extLst>
          </p:nvPr>
        </p:nvGraphicFramePr>
        <p:xfrm>
          <a:off x="838199" y="328297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04F99FB-8F32-104C-A114-E128E0B88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32788"/>
              </p:ext>
            </p:extLst>
          </p:nvPr>
        </p:nvGraphicFramePr>
        <p:xfrm>
          <a:off x="838199" y="4281671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787C4FE-7160-AB4A-890A-D80142778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65794"/>
              </p:ext>
            </p:extLst>
          </p:nvPr>
        </p:nvGraphicFramePr>
        <p:xfrm>
          <a:off x="838199" y="536950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68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74ABD0-7B2A-4140-AC66-0E08AD8A2CE6}"/>
              </a:ext>
            </a:extLst>
          </p:cNvPr>
          <p:cNvSpPr/>
          <p:nvPr/>
        </p:nvSpPr>
        <p:spPr>
          <a:xfrm>
            <a:off x="2247410" y="4494813"/>
            <a:ext cx="2981196" cy="227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73A4D-091F-C241-902F-AA758E769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(most of the time!); however, if you multiply a mixed number by 1, its value will remain the same.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example: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268C2-0CB6-1943-970C-764EAF1B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7" y="3892210"/>
            <a:ext cx="1689100" cy="124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AB7C7-69DE-4F49-A9BB-82FABF6F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87" y="1329268"/>
            <a:ext cx="4853920" cy="367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9E842E-BB76-AC44-946A-23D4D9F4D317}"/>
              </a:ext>
            </a:extLst>
          </p:cNvPr>
          <p:cNvSpPr/>
          <p:nvPr/>
        </p:nvSpPr>
        <p:spPr>
          <a:xfrm>
            <a:off x="3059999" y="2011506"/>
            <a:ext cx="3879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you multiply a mixed number by a whole number, the resulting mixed number will have a greater value.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2293F2-9ABF-0141-AE47-25A042086750}"/>
                  </a:ext>
                </a:extLst>
              </p:cNvPr>
              <p:cNvSpPr/>
              <p:nvPr/>
            </p:nvSpPr>
            <p:spPr>
              <a:xfrm>
                <a:off x="2572987" y="5817996"/>
                <a:ext cx="10889975" cy="9151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FF3860"/>
                    </a:solidFill>
                    <a:latin typeface="Muli" pitchFamily="2" charset="77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3860"/>
                    </a:solidFill>
                  </a:rPr>
                  <a:t>  </a:t>
                </a:r>
                <a:r>
                  <a:rPr lang="en-GB" sz="2400" dirty="0">
                    <a:solidFill>
                      <a:srgbClr val="FF3860"/>
                    </a:solidFill>
                    <a:latin typeface="Muli" pitchFamily="2" charset="77"/>
                  </a:rPr>
                  <a:t>×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3860"/>
                    </a:solidFill>
                  </a:rPr>
                  <a:t> </a:t>
                </a:r>
                <a:r>
                  <a:rPr lang="en-GB" sz="2400" dirty="0">
                    <a:solidFill>
                      <a:srgbClr val="FF3860"/>
                    </a:solidFill>
                    <a:latin typeface="Muli" pitchFamily="2" charset="77"/>
                  </a:rPr>
                  <a:t>×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3860"/>
                    </a:solidFill>
                  </a:rPr>
                  <a:t> </a:t>
                </a:r>
                <a:r>
                  <a:rPr lang="en-GB" sz="2400" dirty="0">
                    <a:solidFill>
                      <a:srgbClr val="FF3860"/>
                    </a:solidFill>
                    <a:latin typeface="Muli" pitchFamily="2" charset="77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3860"/>
                    </a:solidFill>
                  </a:rPr>
                  <a:t> </a:t>
                </a:r>
                <a:endParaRPr lang="en-US" sz="1400" dirty="0">
                  <a:solidFill>
                    <a:srgbClr val="FF3860"/>
                  </a:solidFill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2293F2-9ABF-0141-AE47-25A042086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87" y="5817996"/>
                <a:ext cx="10889975" cy="915119"/>
              </a:xfrm>
              <a:prstGeom prst="roundRect">
                <a:avLst/>
              </a:prstGeom>
              <a:blipFill>
                <a:blip r:embed="rId5"/>
                <a:stretch>
                  <a:fillRect l="-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247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representations and various strategies, including partitioning and converting between mixed numbers and improper fractions, to multiply fractions and mixed numbers by integers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representations and various strategies, including partitioning and converting between mixed numbers and improper fractions, to multiply fractions and mixed numbers by integers</a:t>
            </a:r>
          </a:p>
        </p:txBody>
      </p:sp>
    </p:spTree>
    <p:extLst>
      <p:ext uri="{BB962C8B-B14F-4D97-AF65-F5344CB8AC3E}">
        <p14:creationId xmlns:p14="http://schemas.microsoft.com/office/powerpoint/2010/main" val="296534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63392" y="3152936"/>
            <a:ext cx="487729" cy="28807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/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/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blipFill>
                <a:blip r:embed="rId5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6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196201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196201"/>
                <a:ext cx="4591643" cy="794204"/>
              </a:xfrm>
              <a:prstGeom prst="roundRect">
                <a:avLst/>
              </a:prstGeom>
              <a:blipFill>
                <a:blip r:embed="rId7"/>
                <a:stretch>
                  <a:fillRect l="-2523" b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07FA934-44A1-6B4A-97C6-E5D49E2C8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76136"/>
              </p:ext>
            </p:extLst>
          </p:nvPr>
        </p:nvGraphicFramePr>
        <p:xfrm>
          <a:off x="838199" y="328297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E3E89F5-1A8F-214C-BABB-AC0FFC7A5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32788"/>
              </p:ext>
            </p:extLst>
          </p:nvPr>
        </p:nvGraphicFramePr>
        <p:xfrm>
          <a:off x="838199" y="4281671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82BC0CD-B50F-FE41-A827-0D6A93396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65794"/>
              </p:ext>
            </p:extLst>
          </p:nvPr>
        </p:nvGraphicFramePr>
        <p:xfrm>
          <a:off x="838199" y="536950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1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FD3BE2-02B7-EE4F-A654-F6F556861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10301"/>
              </p:ext>
            </p:extLst>
          </p:nvPr>
        </p:nvGraphicFramePr>
        <p:xfrm>
          <a:off x="838199" y="328297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CA23A8-9A8C-BB4F-8DA1-B60107DF2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86352"/>
              </p:ext>
            </p:extLst>
          </p:nvPr>
        </p:nvGraphicFramePr>
        <p:xfrm>
          <a:off x="838199" y="4281671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10EF9E-64D5-B748-AE1F-BBC480B76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49290"/>
              </p:ext>
            </p:extLst>
          </p:nvPr>
        </p:nvGraphicFramePr>
        <p:xfrm>
          <a:off x="838199" y="5369505"/>
          <a:ext cx="3448848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212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0950582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535734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747808089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63392" y="3152936"/>
            <a:ext cx="487729" cy="28807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3152936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/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074ACC-F26E-0541-BEB6-73F7AF348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4151632"/>
                <a:ext cx="487729" cy="794204"/>
              </a:xfrm>
              <a:prstGeom prst="round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/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39C2248-CB2D-1E4F-819B-D5C7AE4C2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80" y="5239466"/>
                <a:ext cx="487729" cy="794204"/>
              </a:xfrm>
              <a:prstGeom prst="roundRect">
                <a:avLst/>
              </a:prstGeom>
              <a:blipFill>
                <a:blip r:embed="rId5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6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196201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Muli" pitchFamily="2" charset="77"/>
                  </a:rPr>
                  <a:t>= </a:t>
                </a:r>
                <a:r>
                  <a:rPr lang="en-GB" sz="3200" dirty="0">
                    <a:solidFill>
                      <a:srgbClr val="FF3860"/>
                    </a:solidFill>
                    <a:latin typeface="Muli" pitchFamily="2" charset="77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386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196201"/>
                <a:ext cx="4591643" cy="794204"/>
              </a:xfrm>
              <a:prstGeom prst="roundRect">
                <a:avLst/>
              </a:prstGeom>
              <a:blipFill>
                <a:blip r:embed="rId7"/>
                <a:stretch>
                  <a:fillRect l="-2523" b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82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55349" y="2813554"/>
            <a:ext cx="487729" cy="38469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4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</a:t>
                </a:r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blipFill>
                <a:blip r:embed="rId5"/>
                <a:stretch>
                  <a:fillRect l="-2523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F57884-EB5F-EB4C-AD7F-1AB8EDF87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650354"/>
              </p:ext>
            </p:extLst>
          </p:nvPr>
        </p:nvGraphicFramePr>
        <p:xfrm>
          <a:off x="3060394" y="256767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/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F3038-A19D-DA46-A085-D101ECE3C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035146"/>
              </p:ext>
            </p:extLst>
          </p:nvPr>
        </p:nvGraphicFramePr>
        <p:xfrm>
          <a:off x="3060394" y="357601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/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blipFill>
                <a:blip r:embed="rId9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FFCFE5-C66F-334E-87D3-E4C45328E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137824"/>
              </p:ext>
            </p:extLst>
          </p:nvPr>
        </p:nvGraphicFramePr>
        <p:xfrm>
          <a:off x="3054111" y="461609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/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C34887D-8DE4-B740-A519-8269BDD63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783833"/>
              </p:ext>
            </p:extLst>
          </p:nvPr>
        </p:nvGraphicFramePr>
        <p:xfrm>
          <a:off x="3054111" y="562041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91628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multiply fractions by integers</a:t>
            </a:r>
            <a:endParaRPr lang="en-GB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representation below to help you calculate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1E21025-A11C-0749-BE10-2BE520ACB5F1}"/>
              </a:ext>
            </a:extLst>
          </p:cNvPr>
          <p:cNvSpPr/>
          <p:nvPr/>
        </p:nvSpPr>
        <p:spPr>
          <a:xfrm>
            <a:off x="5255349" y="2813554"/>
            <a:ext cx="487729" cy="38469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/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2187CE9-4FEA-1C43-822B-4C7B4CFB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2813554"/>
                <a:ext cx="487729" cy="794204"/>
              </a:xfrm>
              <a:prstGeom prst="roundRect">
                <a:avLst/>
              </a:prstGeom>
              <a:blipFill>
                <a:blip r:embed="rId3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/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76D23B2-0B90-5442-AE1C-3EE22043D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25" y="2112856"/>
                <a:ext cx="1129263" cy="794204"/>
              </a:xfrm>
              <a:prstGeom prst="roundRect">
                <a:avLst/>
              </a:prstGeom>
              <a:blipFill>
                <a:blip r:embed="rId4"/>
                <a:stretch>
                  <a:fillRect l="-10270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/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Muli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05B67A6-750F-DB42-AC9A-C4B1BD42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86" y="4332867"/>
                <a:ext cx="4591643" cy="794204"/>
              </a:xfrm>
              <a:prstGeom prst="roundRect">
                <a:avLst/>
              </a:prstGeom>
              <a:blipFill>
                <a:blip r:embed="rId5"/>
                <a:stretch>
                  <a:fillRect l="-2523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F57884-EB5F-EB4C-AD7F-1AB8EDF873A9}"/>
              </a:ext>
            </a:extLst>
          </p:cNvPr>
          <p:cNvGraphicFramePr/>
          <p:nvPr/>
        </p:nvGraphicFramePr>
        <p:xfrm>
          <a:off x="3060394" y="256767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/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267FBE1-0118-5743-88B1-6ACC8AE6F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37" y="3821892"/>
                <a:ext cx="487729" cy="794204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F3038-A19D-DA46-A085-D101ECE3CDEC}"/>
              </a:ext>
            </a:extLst>
          </p:cNvPr>
          <p:cNvGraphicFramePr/>
          <p:nvPr/>
        </p:nvGraphicFramePr>
        <p:xfrm>
          <a:off x="3060394" y="357601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/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3C6EBD-0C20-844C-B0B2-A9F00046C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4861972"/>
                <a:ext cx="487729" cy="794204"/>
              </a:xfrm>
              <a:prstGeom prst="roundRect">
                <a:avLst/>
              </a:prstGeom>
              <a:blipFill>
                <a:blip r:embed="rId9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FFCFE5-C66F-334E-87D3-E4C45328EA52}"/>
              </a:ext>
            </a:extLst>
          </p:cNvPr>
          <p:cNvGraphicFramePr/>
          <p:nvPr/>
        </p:nvGraphicFramePr>
        <p:xfrm>
          <a:off x="3054111" y="4616096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/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AE5BF5-457E-5145-B8B1-3CE14532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54" y="5866294"/>
                <a:ext cx="487729" cy="794204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C34887D-8DE4-B740-A519-8269BDD6378C}"/>
              </a:ext>
            </a:extLst>
          </p:cNvPr>
          <p:cNvGraphicFramePr/>
          <p:nvPr/>
        </p:nvGraphicFramePr>
        <p:xfrm>
          <a:off x="3054111" y="5620418"/>
          <a:ext cx="1182302" cy="12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9510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4" ma:contentTypeDescription="Create a new document." ma:contentTypeScope="" ma:versionID="964ed7244734292f9e70aa67ac6645b0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ce95bc079fae84831f01ffa0490e893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1D42B-B50B-4BF3-9FBA-5FB55BAF5A73}"/>
</file>

<file path=customXml/itemProps2.xml><?xml version="1.0" encoding="utf-8"?>
<ds:datastoreItem xmlns:ds="http://schemas.openxmlformats.org/officeDocument/2006/customXml" ds:itemID="{D30E4344-B169-4856-AB04-CDBEF5B457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77EAB-97BA-4B9C-B5B4-7003BB7C13BB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15000</TotalTime>
  <Words>3105</Words>
  <Application>Microsoft Office PowerPoint</Application>
  <PresentationFormat>Widescreen</PresentationFormat>
  <Paragraphs>900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Lato</vt:lpstr>
      <vt:lpstr>OpenDyslexicAlta</vt:lpstr>
      <vt:lpstr>Arial</vt:lpstr>
      <vt:lpstr>Muli</vt:lpstr>
      <vt:lpstr>Wingdings</vt:lpstr>
      <vt:lpstr>Lato Light</vt:lpstr>
      <vt:lpstr>Calibri</vt:lpstr>
      <vt:lpstr>Cambria Math</vt:lpstr>
      <vt:lpstr>Office Theme</vt:lpstr>
      <vt:lpstr>PowerPoint Presentation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  <vt:lpstr>To be able to multiply fractions by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Steve Basing</cp:lastModifiedBy>
  <cp:revision>846</cp:revision>
  <cp:lastPrinted>2019-06-17T16:19:05Z</cp:lastPrinted>
  <dcterms:created xsi:type="dcterms:W3CDTF">2018-08-06T08:16:18Z</dcterms:created>
  <dcterms:modified xsi:type="dcterms:W3CDTF">2025-04-14T10:32:41Z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